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C2EB-DCB2-44AA-A78B-84568CD4A1BA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854F3-7A12-47BF-BD24-447020140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31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605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78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tint val="66000"/>
                <a:satMod val="160000"/>
              </a:schemeClr>
            </a:gs>
            <a:gs pos="3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image.baidu.com/i?ct=503316480&amp;z=0&amp;tn=baiduimagedetail&amp;word=%D0%FC%B8%A1%B5%C4%BC%A6%B5%B0&amp;in=25435&amp;cl=2&amp;cm=1&amp;sc=0&amp;lm=-1&amp;pn=36&amp;rn=1&amp;di=26987316540&amp;ln=1371&amp;fr=&amp;ic=0&amp;s=0&amp;se=1" TargetMode="Externa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35838;&#31243;&#21516;&#27493;\&#31532;10&#31456;&#12288;&#21387;&#24378;&#21644;&#28014;&#21147;\&#35838;&#20214;\10.4&#28014;&#21147;\&#33258;&#21046;&#28508;&#27700;&#33351;&#27169;&#22411;.mpg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&#28508;&#27700;&#33351;&#21407;&#29702;.sw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2.png"/><Relationship Id="rId4" Type="http://schemas.openxmlformats.org/officeDocument/2006/relationships/image" Target="../media/image28.wmf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2-&#35270;&#39057;-21&#40481;&#34507;&#30340;&#27785;&#28014;.m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9978;&#35838;&#29992;\(&#31034;&#20363;&#38899;&#20048;)&#19968;&#21098;&#26757;.wma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sjy.com/jsbz/hj/qt/rb/1.ht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5121"/>
          <p:cNvSpPr>
            <a:spLocks noChangeArrowheads="1"/>
          </p:cNvSpPr>
          <p:nvPr/>
        </p:nvSpPr>
        <p:spPr bwMode="auto">
          <a:xfrm>
            <a:off x="1619250" y="1993107"/>
            <a:ext cx="59055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zh-CN" altLang="en-US" sz="6000" b="1" dirty="0">
                <a:solidFill>
                  <a:schemeClr val="tx2"/>
                </a:solidFill>
                <a:ea typeface="华文行楷" pitchFamily="2" charset="-122"/>
              </a:rPr>
              <a:t>教学课件</a:t>
            </a:r>
          </a:p>
        </p:txBody>
      </p:sp>
      <p:sp>
        <p:nvSpPr>
          <p:cNvPr id="34819" name="文本框 5122"/>
          <p:cNvSpPr txBox="1">
            <a:spLocks noChangeArrowheads="1"/>
          </p:cNvSpPr>
          <p:nvPr/>
        </p:nvSpPr>
        <p:spPr bwMode="auto">
          <a:xfrm>
            <a:off x="685800" y="2605088"/>
            <a:ext cx="79898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en-US" altLang="zh-CN" sz="6000" dirty="0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 eaLnBrk="1" hangingPunct="1"/>
            <a:r>
              <a:rPr lang="zh-CN" altLang="en-US" sz="4000" b="1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物理  八年级下册  江苏科技版</a:t>
            </a:r>
            <a:endParaRPr lang="zh-CN" altLang="zh-CN" sz="4000" b="1" dirty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 eaLnBrk="1" hangingPunct="1">
              <a:buFont typeface="Arial" charset="0"/>
              <a:buNone/>
            </a:pPr>
            <a:endParaRPr lang="en-US" altLang="zh-CN" sz="4000" b="1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862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57188" y="1384300"/>
            <a:ext cx="2736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归纳与小结：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55588" y="2143125"/>
            <a:ext cx="7673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</a:rPr>
              <a:t>       </a:t>
            </a:r>
            <a:r>
              <a:rPr lang="zh-CN" altLang="en-US" sz="2400" b="1" dirty="0">
                <a:latin typeface="+mn-ea"/>
                <a:ea typeface="+mn-ea"/>
              </a:rPr>
              <a:t>实验表明，可以通过改变物体的 </a:t>
            </a:r>
            <a:r>
              <a:rPr lang="zh-CN" altLang="en-US" sz="2400" u="sng" dirty="0">
                <a:latin typeface="+mn-ea"/>
                <a:ea typeface="+mn-ea"/>
              </a:rPr>
              <a:t>       </a:t>
            </a:r>
            <a:r>
              <a:rPr lang="zh-CN" altLang="en-US" sz="2400" b="1" dirty="0">
                <a:latin typeface="+mn-ea"/>
                <a:ea typeface="+mn-ea"/>
              </a:rPr>
              <a:t>和所受</a:t>
            </a:r>
            <a:r>
              <a:rPr lang="zh-CN" altLang="en-US" sz="2400" i="1" u="sng" dirty="0">
                <a:latin typeface="+mn-ea"/>
                <a:ea typeface="+mn-ea"/>
              </a:rPr>
              <a:t> </a:t>
            </a:r>
            <a:r>
              <a:rPr lang="zh-CN" altLang="en-US" sz="2400" u="sng" dirty="0">
                <a:latin typeface="+mn-ea"/>
                <a:ea typeface="+mn-ea"/>
              </a:rPr>
              <a:t>      </a:t>
            </a:r>
            <a:r>
              <a:rPr lang="zh-CN" altLang="en-US" sz="2400" b="1" dirty="0">
                <a:latin typeface="+mn-ea"/>
                <a:ea typeface="+mn-ea"/>
              </a:rPr>
              <a:t>的大小来控制物体的浮与沉。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28625" y="3429000"/>
            <a:ext cx="7345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</a:rPr>
              <a:t>      </a:t>
            </a:r>
            <a:r>
              <a:rPr lang="zh-CN" altLang="en-US" sz="2400" b="1" dirty="0">
                <a:latin typeface="+mn-ea"/>
                <a:ea typeface="+mn-ea"/>
              </a:rPr>
              <a:t>那么，物体在上浮和下沉时，它受到的重力与浮力之间又有什么关系呢？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91225" y="2181225"/>
            <a:ext cx="1081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重力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85813" y="2752725"/>
            <a:ext cx="1008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浮力</a:t>
            </a:r>
          </a:p>
        </p:txBody>
      </p:sp>
    </p:spTree>
    <p:extLst>
      <p:ext uri="{BB962C8B-B14F-4D97-AF65-F5344CB8AC3E}">
        <p14:creationId xmlns:p14="http://schemas.microsoft.com/office/powerpoint/2010/main" val="122387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938183" y="927477"/>
            <a:ext cx="3523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探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究物体的浮沉条件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33388" y="1928813"/>
            <a:ext cx="8353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器材：弹簧测力计、量筒、水、小瓶、沙子等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36563" y="2286000"/>
            <a:ext cx="81359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议一议：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</a:rPr>
              <a:t>1.</a:t>
            </a:r>
            <a:r>
              <a:rPr lang="zh-CN" altLang="en-US" sz="2400" b="1" dirty="0">
                <a:latin typeface="+mn-ea"/>
                <a:ea typeface="+mn-ea"/>
              </a:rPr>
              <a:t>怎样测量物体的重力？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</a:rPr>
              <a:t>2.</a:t>
            </a:r>
            <a:r>
              <a:rPr lang="zh-CN" altLang="en-US" sz="2400" b="1" dirty="0">
                <a:latin typeface="+mn-ea"/>
                <a:ea typeface="+mn-ea"/>
              </a:rPr>
              <a:t>对于在水中上浮的物体，如木块，首先要让其处于</a:t>
            </a:r>
            <a:r>
              <a:rPr lang="zh-CN" altLang="en-US" sz="2400" b="1" u="sng" dirty="0">
                <a:latin typeface="+mn-ea"/>
                <a:ea typeface="+mn-ea"/>
              </a:rPr>
              <a:t>何种</a:t>
            </a:r>
            <a:r>
              <a:rPr lang="zh-CN" altLang="en-US" sz="2400" b="1" dirty="0">
                <a:latin typeface="+mn-ea"/>
                <a:ea typeface="+mn-ea"/>
              </a:rPr>
              <a:t>状态？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</a:rPr>
              <a:t>3.</a:t>
            </a:r>
            <a:r>
              <a:rPr lang="zh-CN" altLang="en-US" sz="2400" b="1" dirty="0">
                <a:latin typeface="+mn-ea"/>
                <a:ea typeface="+mn-ea"/>
              </a:rPr>
              <a:t>怎样利用提供的器材测量或计算出物体上浮、下沉、漂浮时受到的浮力？如果用原理法测浮力，如何知道物体排开液体的体积？</a:t>
            </a:r>
          </a:p>
        </p:txBody>
      </p:sp>
      <p:sp>
        <p:nvSpPr>
          <p:cNvPr id="46085" name="WordArt 8"/>
          <p:cNvSpPr>
            <a:spLocks noChangeArrowheads="1" noChangeShapeType="1" noTextEdit="1"/>
          </p:cNvSpPr>
          <p:nvPr/>
        </p:nvSpPr>
        <p:spPr bwMode="auto">
          <a:xfrm rot="4567906">
            <a:off x="564259" y="735389"/>
            <a:ext cx="744537" cy="846138"/>
          </a:xfrm>
          <a:prstGeom prst="rect">
            <a:avLst/>
          </a:prstGeom>
        </p:spPr>
        <p:txBody>
          <a:bodyPr vert="eaVert"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auto"/>
            <a:r>
              <a:rPr lang="zh-CN" altLang="en-US" sz="24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活动</a:t>
            </a:r>
          </a:p>
        </p:txBody>
      </p:sp>
    </p:spTree>
    <p:extLst>
      <p:ext uri="{BB962C8B-B14F-4D97-AF65-F5344CB8AC3E}">
        <p14:creationId xmlns:p14="http://schemas.microsoft.com/office/powerpoint/2010/main" val="281129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44" name="Group 56"/>
          <p:cNvGraphicFramePr>
            <a:graphicFrameLocks noGrp="1"/>
          </p:cNvGraphicFramePr>
          <p:nvPr>
            <p:ph idx="4294967295"/>
          </p:nvPr>
        </p:nvGraphicFramePr>
        <p:xfrm>
          <a:off x="500063" y="2428875"/>
          <a:ext cx="8229600" cy="2998789"/>
        </p:xfrm>
        <a:graphic>
          <a:graphicData uri="http://schemas.openxmlformats.org/drawingml/2006/table">
            <a:tbl>
              <a:tblPr/>
              <a:tblGrid>
                <a:gridCol w="2057400"/>
                <a:gridCol w="1471612"/>
                <a:gridCol w="1584325"/>
                <a:gridCol w="3116263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物体的状态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重力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浮力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重力与浮力的关系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下沉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上浮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保持</a:t>
                      </a:r>
                      <a:r>
                        <a:rPr kumimoji="0" lang="zh-CN" alt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浸没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状态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悬浮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5" name="Text Box 49"/>
          <p:cNvSpPr txBox="1">
            <a:spLocks noChangeArrowheads="1"/>
          </p:cNvSpPr>
          <p:nvPr/>
        </p:nvSpPr>
        <p:spPr bwMode="auto">
          <a:xfrm>
            <a:off x="458559" y="1062953"/>
            <a:ext cx="295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实验与探究</a:t>
            </a:r>
            <a:r>
              <a:rPr lang="en-US" altLang="zh-CN" sz="2400" b="1" dirty="0">
                <a:latin typeface="+mn-ea"/>
                <a:ea typeface="+mn-ea"/>
              </a:rPr>
              <a:t>:</a:t>
            </a:r>
          </a:p>
        </p:txBody>
      </p:sp>
      <p:sp>
        <p:nvSpPr>
          <p:cNvPr id="14366" name="Text Box 50"/>
          <p:cNvSpPr txBox="1">
            <a:spLocks noChangeArrowheads="1"/>
          </p:cNvSpPr>
          <p:nvPr/>
        </p:nvSpPr>
        <p:spPr bwMode="auto">
          <a:xfrm>
            <a:off x="369093" y="1626393"/>
            <a:ext cx="5400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将实验数据记录在下表中：</a:t>
            </a:r>
          </a:p>
        </p:txBody>
      </p:sp>
    </p:spTree>
    <p:extLst>
      <p:ext uri="{BB962C8B-B14F-4D97-AF65-F5344CB8AC3E}">
        <p14:creationId xmlns:p14="http://schemas.microsoft.com/office/powerpoint/2010/main" val="34469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00063" y="1878013"/>
            <a:ext cx="8001000" cy="411480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00063" y="928688"/>
            <a:ext cx="5429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FF0000"/>
                </a:solidFill>
                <a:latin typeface="宋体" pitchFamily="2" charset="-122"/>
                <a:ea typeface="楷体_GB2312" pitchFamily="49" charset="-122"/>
              </a:rPr>
              <a:t>浮沉状态与浮沉条件</a:t>
            </a:r>
          </a:p>
        </p:txBody>
      </p:sp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190875"/>
            <a:ext cx="18129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709863" y="2200275"/>
            <a:ext cx="5105400" cy="3684588"/>
            <a:chOff x="-457200" y="152402"/>
            <a:chExt cx="5105400" cy="3684634"/>
          </a:xfrm>
        </p:grpSpPr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152400" y="2954375"/>
              <a:ext cx="4495800" cy="76201"/>
            </a:xfrm>
            <a:prstGeom prst="line">
              <a:avLst/>
            </a:prstGeom>
            <a:noFill/>
            <a:ln w="57150" cap="rnd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-304800" y="893774"/>
              <a:ext cx="4495800" cy="3175"/>
            </a:xfrm>
            <a:prstGeom prst="line">
              <a:avLst/>
            </a:prstGeom>
            <a:noFill/>
            <a:ln w="57150" cap="rnd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pic>
          <p:nvPicPr>
            <p:cNvPr id="48159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52402"/>
              <a:ext cx="2080922" cy="137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60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808" y="2344992"/>
              <a:ext cx="2286000" cy="1492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-457200" y="790585"/>
              <a:ext cx="0" cy="2239991"/>
            </a:xfrm>
            <a:prstGeom prst="line">
              <a:avLst/>
            </a:prstGeom>
            <a:noFill/>
            <a:ln w="57150" cap="rnd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</p:grp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3243263" y="3524250"/>
            <a:ext cx="457200" cy="8302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宋体" pitchFamily="2" charset="-122"/>
                <a:ea typeface="楷体_GB2312" pitchFamily="49" charset="-122"/>
              </a:rPr>
              <a:t>悬浮</a:t>
            </a: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7072313" y="3143250"/>
            <a:ext cx="838200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宋体" pitchFamily="2" charset="-122"/>
                <a:ea typeface="楷体_GB2312" pitchFamily="49" charset="-122"/>
              </a:rPr>
              <a:t>漂浮</a:t>
            </a: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7000875" y="4500563"/>
            <a:ext cx="868363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宋体" pitchFamily="2" charset="-122"/>
                <a:ea typeface="楷体_GB2312" pitchFamily="49" charset="-122"/>
              </a:rPr>
              <a:t>沉底</a:t>
            </a: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2428875" y="2357438"/>
            <a:ext cx="838200" cy="4619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宋体" pitchFamily="2" charset="-122"/>
                <a:ea typeface="楷体_GB2312" pitchFamily="49" charset="-122"/>
              </a:rPr>
              <a:t>上浮</a:t>
            </a: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2286000" y="5214938"/>
            <a:ext cx="838200" cy="4619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宋体" pitchFamily="2" charset="-122"/>
                <a:ea typeface="楷体_GB2312" pitchFamily="49" charset="-122"/>
              </a:rPr>
              <a:t>下沉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852863" y="3648075"/>
            <a:ext cx="2128837" cy="482600"/>
            <a:chOff x="198631" y="93643"/>
            <a:chExt cx="2129153" cy="483455"/>
          </a:xfrm>
        </p:grpSpPr>
        <p:sp>
          <p:nvSpPr>
            <p:cNvPr id="48155" name="Text Box 15"/>
            <p:cNvSpPr txBox="1">
              <a:spLocks noChangeArrowheads="1"/>
            </p:cNvSpPr>
            <p:nvPr/>
          </p:nvSpPr>
          <p:spPr bwMode="auto">
            <a:xfrm>
              <a:off x="651135" y="115907"/>
              <a:ext cx="1676649" cy="46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zh-CN" altLang="en-US" sz="2400" b="1" baseline="-25000">
                  <a:latin typeface="宋体" pitchFamily="2" charset="-122"/>
                  <a:ea typeface="楷体_GB2312" pitchFamily="49" charset="-122"/>
                </a:rPr>
                <a:t>浮</a:t>
              </a:r>
              <a:r>
                <a:rPr lang="en-US" altLang="zh-CN" sz="2400" b="1">
                  <a:latin typeface="宋体" pitchFamily="2" charset="-122"/>
                  <a:ea typeface="楷体_GB2312" pitchFamily="49" charset="-122"/>
                </a:rPr>
                <a:t>= </a:t>
              </a:r>
              <a:r>
                <a:rPr lang="en-US" altLang="zh-CN" sz="2400" b="1" i="1"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48156" name="Rectangle 33"/>
            <p:cNvSpPr>
              <a:spLocks noChangeArrowheads="1"/>
            </p:cNvSpPr>
            <p:nvPr/>
          </p:nvSpPr>
          <p:spPr bwMode="auto">
            <a:xfrm>
              <a:off x="198631" y="93643"/>
              <a:ext cx="685902" cy="46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TW" altLang="en-US" sz="2400" b="1">
                  <a:solidFill>
                    <a:srgbClr val="CC0000"/>
                  </a:solidFill>
                  <a:latin typeface="PMingLiU" pitchFamily="18" charset="-120"/>
                  <a:ea typeface="PMingLiU" pitchFamily="18" charset="-120"/>
                  <a:cs typeface="楷体_GB2312" pitchFamily="49" charset="-122"/>
                  <a:sym typeface="Symbol" pitchFamily="18" charset="2"/>
                </a:rPr>
                <a:t></a:t>
              </a:r>
              <a:endParaRPr lang="zh-CN" altLang="en-US" sz="2400" b="1">
                <a:solidFill>
                  <a:srgbClr val="CC0000"/>
                </a:solidFill>
                <a:latin typeface="宋体" pitchFamily="2" charset="-122"/>
                <a:ea typeface="PMingLiU" pitchFamily="18" charset="-120"/>
                <a:cs typeface="楷体_GB2312" pitchFamily="49" charset="-122"/>
                <a:sym typeface="Symbol" pitchFamily="18" charset="2"/>
              </a:endParaRPr>
            </a:p>
          </p:txBody>
        </p:sp>
      </p:grp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138863" y="2424113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400" b="1" baseline="-25000">
                <a:latin typeface="宋体" pitchFamily="2" charset="-122"/>
                <a:ea typeface="楷体_GB2312" pitchFamily="49" charset="-122"/>
              </a:rPr>
              <a:t>浮</a:t>
            </a:r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= </a:t>
            </a:r>
            <a:r>
              <a:rPr lang="en-US" altLang="zh-CN" sz="2400" b="1" i="1">
                <a:latin typeface="Times New Roman" pitchFamily="18" charset="0"/>
                <a:cs typeface="Times New Roman" pitchFamily="18" charset="0"/>
              </a:rPr>
              <a:t>G</a:t>
            </a:r>
            <a:endParaRPr lang="en-US" altLang="zh-CN" sz="2400" b="1">
              <a:latin typeface="宋体" pitchFamily="2" charset="-122"/>
              <a:ea typeface="楷体_GB2312" pitchFamily="49" charset="-122"/>
            </a:endParaRPr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6215063" y="1971675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zh-CN" altLang="en-US" sz="2400" b="1" baseline="-25000">
                <a:latin typeface="宋体" pitchFamily="2" charset="-122"/>
                <a:ea typeface="楷体_GB2312" pitchFamily="49" charset="-122"/>
              </a:rPr>
              <a:t>液</a:t>
            </a:r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&gt;</a:t>
            </a:r>
            <a:r>
              <a:rPr lang="en-US" altLang="zh-CN" sz="2400" b="1" i="1">
                <a:latin typeface="Times New Roman" pitchFamily="18" charset="0"/>
                <a:cs typeface="Times New Roman" pitchFamily="18" charset="0"/>
              </a:rPr>
              <a:t> ρ</a:t>
            </a:r>
            <a:r>
              <a:rPr lang="zh-CN" altLang="en-US" sz="2400" b="1" baseline="-25000">
                <a:latin typeface="宋体" pitchFamily="2" charset="-122"/>
                <a:ea typeface="楷体_GB2312" pitchFamily="49" charset="-122"/>
              </a:rPr>
              <a:t>物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728663" y="2652713"/>
            <a:ext cx="198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400" b="1" baseline="-25000">
                <a:latin typeface="宋体" pitchFamily="2" charset="-122"/>
                <a:ea typeface="楷体_GB2312" pitchFamily="49" charset="-122"/>
              </a:rPr>
              <a:t>浮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＞</a:t>
            </a:r>
            <a:r>
              <a:rPr lang="en-US" altLang="zh-CN" sz="2400" b="1" i="1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728663" y="2028825"/>
            <a:ext cx="2025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zh-CN" altLang="en-US" sz="2400" b="1" baseline="-25000">
                <a:latin typeface="宋体" pitchFamily="2" charset="-122"/>
                <a:ea typeface="楷体_GB2312" pitchFamily="49" charset="-122"/>
              </a:rPr>
              <a:t>液</a:t>
            </a:r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&gt;</a:t>
            </a:r>
            <a:r>
              <a:rPr lang="en-US" altLang="zh-CN" sz="2400" b="1" i="1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zh-CN" altLang="en-US" sz="2400" b="1" baseline="-25000">
                <a:latin typeface="宋体" pitchFamily="2" charset="-122"/>
                <a:ea typeface="楷体_GB2312" pitchFamily="49" charset="-122"/>
              </a:rPr>
              <a:t>物</a:t>
            </a:r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 rot="-5400000">
            <a:off x="7169944" y="2616994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400" b="1">
                <a:solidFill>
                  <a:srgbClr val="CC0000"/>
                </a:solidFill>
                <a:latin typeface="PMingLiU" pitchFamily="18" charset="-120"/>
                <a:ea typeface="PMingLiU" pitchFamily="18" charset="-120"/>
                <a:cs typeface="楷体_GB2312" pitchFamily="49" charset="-122"/>
                <a:sym typeface="Symbol" pitchFamily="18" charset="2"/>
              </a:rPr>
              <a:t></a:t>
            </a:r>
            <a:endParaRPr lang="zh-CN" altLang="en-US" sz="2400" b="1">
              <a:solidFill>
                <a:srgbClr val="CC0000"/>
              </a:solidFill>
              <a:latin typeface="宋体" pitchFamily="2" charset="-122"/>
              <a:ea typeface="PMingLiU" pitchFamily="18" charset="-120"/>
              <a:cs typeface="楷体_GB2312" pitchFamily="49" charset="-122"/>
              <a:sym typeface="Symbol" pitchFamily="18" charset="2"/>
            </a:endParaRP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 rot="5400000">
            <a:off x="7698582" y="4750593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400" b="1">
                <a:solidFill>
                  <a:srgbClr val="CC0000"/>
                </a:solidFill>
                <a:latin typeface="PMingLiU" pitchFamily="18" charset="-120"/>
                <a:ea typeface="PMingLiU" pitchFamily="18" charset="-120"/>
                <a:cs typeface="楷体_GB2312" pitchFamily="49" charset="-122"/>
                <a:sym typeface="Symbol" pitchFamily="18" charset="2"/>
              </a:rPr>
              <a:t></a:t>
            </a:r>
            <a:endParaRPr lang="zh-CN" altLang="en-US" sz="2400" b="1">
              <a:solidFill>
                <a:srgbClr val="CC0000"/>
              </a:solidFill>
              <a:latin typeface="宋体" pitchFamily="2" charset="-122"/>
              <a:ea typeface="PMingLiU" pitchFamily="18" charset="-120"/>
              <a:cs typeface="楷体_GB2312" pitchFamily="49" charset="-122"/>
              <a:sym typeface="Symbol" pitchFamily="18" charset="2"/>
            </a:endParaRP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 rot="10800000">
            <a:off x="1785938" y="2357438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400" b="1">
                <a:solidFill>
                  <a:srgbClr val="CC0000"/>
                </a:solidFill>
                <a:latin typeface="PMingLiU" pitchFamily="18" charset="-120"/>
                <a:ea typeface="PMingLiU" pitchFamily="18" charset="-120"/>
                <a:cs typeface="楷体_GB2312" pitchFamily="49" charset="-122"/>
                <a:sym typeface="Symbol" pitchFamily="18" charset="2"/>
              </a:rPr>
              <a:t></a:t>
            </a:r>
            <a:endParaRPr lang="zh-CN" altLang="en-US" sz="2400" b="1">
              <a:solidFill>
                <a:srgbClr val="CC0000"/>
              </a:solidFill>
              <a:latin typeface="宋体" pitchFamily="2" charset="-122"/>
              <a:ea typeface="PMingLiU" pitchFamily="18" charset="-120"/>
              <a:cs typeface="楷体_GB2312" pitchFamily="49" charset="-122"/>
              <a:sym typeface="Symbol" pitchFamily="18" charset="2"/>
            </a:endParaRP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 rot="10800000">
            <a:off x="1643063" y="5286375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400" b="1">
                <a:solidFill>
                  <a:srgbClr val="CC0000"/>
                </a:solidFill>
                <a:latin typeface="PMingLiU" pitchFamily="18" charset="-120"/>
                <a:ea typeface="PMingLiU" pitchFamily="18" charset="-120"/>
                <a:cs typeface="楷体_GB2312" pitchFamily="49" charset="-122"/>
                <a:sym typeface="Symbol" pitchFamily="18" charset="2"/>
              </a:rPr>
              <a:t></a:t>
            </a:r>
            <a:endParaRPr lang="zh-CN" altLang="en-US" sz="2400" b="1">
              <a:solidFill>
                <a:srgbClr val="CC0000"/>
              </a:solidFill>
              <a:latin typeface="宋体" pitchFamily="2" charset="-122"/>
              <a:ea typeface="PMingLiU" pitchFamily="18" charset="-120"/>
              <a:cs typeface="楷体_GB2312" pitchFamily="49" charset="-122"/>
              <a:sym typeface="Symbol" pitchFamily="18" charset="2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804863" y="4562475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400" b="1" baseline="-25000">
                <a:latin typeface="宋体" pitchFamily="2" charset="-122"/>
                <a:ea typeface="楷体_GB2312" pitchFamily="49" charset="-122"/>
              </a:rPr>
              <a:t>浮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＜</a:t>
            </a:r>
            <a:r>
              <a:rPr lang="en-US" altLang="zh-CN" sz="2400" b="1" i="1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804863" y="5172075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zh-CN" altLang="en-US" sz="2400" b="1" baseline="-25000">
                <a:latin typeface="宋体" pitchFamily="2" charset="-122"/>
                <a:ea typeface="楷体_GB2312" pitchFamily="49" charset="-122"/>
              </a:rPr>
              <a:t>液</a:t>
            </a:r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&lt;</a:t>
            </a:r>
            <a:r>
              <a:rPr lang="en-US" altLang="zh-CN" sz="2400" b="1" i="1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zh-CN" altLang="en-US" sz="2400" b="1" baseline="-25000">
                <a:latin typeface="宋体" pitchFamily="2" charset="-122"/>
                <a:ea typeface="楷体_GB2312" pitchFamily="49" charset="-122"/>
              </a:rPr>
              <a:t>物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6426200" y="5014913"/>
            <a:ext cx="1846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400" b="1" baseline="-25000">
                <a:latin typeface="宋体" pitchFamily="2" charset="-122"/>
                <a:ea typeface="楷体_GB2312" pitchFamily="49" charset="-122"/>
              </a:rPr>
              <a:t>浮</a:t>
            </a:r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+ </a:t>
            </a:r>
            <a:r>
              <a:rPr lang="en-US" altLang="zh-CN" sz="2400" b="1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400" b="1" baseline="-25000">
                <a:latin typeface="宋体" pitchFamily="2" charset="-122"/>
                <a:ea typeface="楷体_GB2312" pitchFamily="49" charset="-122"/>
              </a:rPr>
              <a:t>支</a:t>
            </a:r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=</a:t>
            </a:r>
            <a:r>
              <a:rPr lang="en-US" altLang="zh-CN" sz="2400" b="1" i="1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6478588" y="5395913"/>
            <a:ext cx="1870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zh-CN" altLang="en-US" sz="2400" b="1" baseline="-25000">
                <a:latin typeface="宋体" pitchFamily="2" charset="-122"/>
                <a:ea typeface="楷体_GB2312" pitchFamily="49" charset="-122"/>
              </a:rPr>
              <a:t>液</a:t>
            </a:r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&lt;</a:t>
            </a:r>
            <a:r>
              <a:rPr lang="en-US" altLang="zh-CN" sz="2400" b="1" i="1">
                <a:latin typeface="Times New Roman" pitchFamily="18" charset="0"/>
                <a:cs typeface="Times New Roman" pitchFamily="18" charset="0"/>
              </a:rPr>
              <a:t> ρ</a:t>
            </a:r>
            <a:r>
              <a:rPr lang="zh-CN" altLang="en-US" sz="2400" b="1" baseline="-25000">
                <a:latin typeface="宋体" pitchFamily="2" charset="-122"/>
                <a:ea typeface="楷体_GB2312" pitchFamily="49" charset="-122"/>
              </a:rPr>
              <a:t>物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529263" y="3648075"/>
            <a:ext cx="2667000" cy="479425"/>
            <a:chOff x="0" y="0"/>
            <a:chExt cx="2438400" cy="479033"/>
          </a:xfrm>
        </p:grpSpPr>
        <p:sp>
          <p:nvSpPr>
            <p:cNvPr id="48153" name="Rectangle 33"/>
            <p:cNvSpPr>
              <a:spLocks noChangeArrowheads="1"/>
            </p:cNvSpPr>
            <p:nvPr/>
          </p:nvSpPr>
          <p:spPr bwMode="auto">
            <a:xfrm>
              <a:off x="534126" y="17449"/>
              <a:ext cx="1904274" cy="46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zh-CN" altLang="en-US" sz="2400" b="1" baseline="-25000">
                  <a:latin typeface="宋体" pitchFamily="2" charset="-122"/>
                  <a:ea typeface="楷体_GB2312" pitchFamily="49" charset="-122"/>
                </a:rPr>
                <a:t>液</a:t>
              </a:r>
              <a:r>
                <a:rPr lang="en-US" altLang="zh-CN" sz="2400" b="1">
                  <a:latin typeface="宋体" pitchFamily="2" charset="-122"/>
                  <a:ea typeface="楷体_GB2312" pitchFamily="49" charset="-122"/>
                </a:rPr>
                <a:t>= </a:t>
              </a:r>
              <a:r>
                <a:rPr lang="en-US" altLang="zh-CN" sz="2400" b="1" i="1"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zh-CN" altLang="en-US" sz="2400" b="1" baseline="-25000">
                  <a:latin typeface="宋体" pitchFamily="2" charset="-122"/>
                  <a:ea typeface="楷体_GB2312" pitchFamily="49" charset="-122"/>
                </a:rPr>
                <a:t>物</a:t>
              </a:r>
            </a:p>
          </p:txBody>
        </p:sp>
        <p:sp>
          <p:nvSpPr>
            <p:cNvPr id="48154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686525" cy="46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TW" altLang="en-US" sz="2400" b="1">
                  <a:solidFill>
                    <a:srgbClr val="CC0000"/>
                  </a:solidFill>
                  <a:latin typeface="PMingLiU" pitchFamily="18" charset="-120"/>
                  <a:ea typeface="PMingLiU" pitchFamily="18" charset="-120"/>
                  <a:cs typeface="楷体_GB2312" pitchFamily="49" charset="-122"/>
                  <a:sym typeface="Symbol" pitchFamily="18" charset="2"/>
                </a:rPr>
                <a:t></a:t>
              </a:r>
              <a:endParaRPr lang="zh-CN" altLang="en-US" sz="2400" b="1">
                <a:solidFill>
                  <a:srgbClr val="CC0000"/>
                </a:solidFill>
                <a:latin typeface="宋体" pitchFamily="2" charset="-122"/>
                <a:ea typeface="PMingLiU" pitchFamily="18" charset="-120"/>
                <a:cs typeface="楷体_GB2312" pitchFamily="49" charset="-122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6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8" grpId="0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  <p:bldP spid="20" grpId="0" animBg="1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84213" y="3086100"/>
            <a:ext cx="76327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800" b="1" dirty="0">
                <a:latin typeface="+mn-ea"/>
                <a:ea typeface="+mn-ea"/>
              </a:rPr>
              <a:t>    </a:t>
            </a:r>
            <a:r>
              <a:rPr lang="en-US" altLang="zh-CN" sz="2800" b="1" dirty="0" smtClean="0">
                <a:latin typeface="+mn-ea"/>
                <a:ea typeface="+mn-ea"/>
              </a:rPr>
              <a:t> </a:t>
            </a:r>
            <a:r>
              <a:rPr lang="zh-CN" altLang="en-US" sz="2800" b="1" dirty="0">
                <a:latin typeface="+mn-ea"/>
                <a:ea typeface="+mn-ea"/>
              </a:rPr>
              <a:t>当物体悬浮时， </a:t>
            </a:r>
            <a:r>
              <a:rPr lang="en-US" altLang="zh-CN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lang="zh-CN" altLang="en-US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浮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＝</a:t>
            </a:r>
            <a:r>
              <a:rPr lang="en-US" altLang="zh-CN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，此时物体既</a:t>
            </a:r>
            <a:r>
              <a:rPr lang="zh-CN" alt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不下沉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也</a:t>
            </a:r>
            <a:r>
              <a:rPr lang="zh-CN" alt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不上浮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，可以静止在液体中的</a:t>
            </a:r>
            <a:r>
              <a:rPr lang="zh-CN" alt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任何位置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。</a:t>
            </a:r>
          </a:p>
        </p:txBody>
      </p:sp>
      <p:sp>
        <p:nvSpPr>
          <p:cNvPr id="49155" name="WordArt 7"/>
          <p:cNvSpPr>
            <a:spLocks noChangeArrowheads="1" noChangeShapeType="1" noTextEdit="1"/>
          </p:cNvSpPr>
          <p:nvPr/>
        </p:nvSpPr>
        <p:spPr bwMode="auto">
          <a:xfrm rot="-781960">
            <a:off x="427282" y="1535164"/>
            <a:ext cx="2486025" cy="10795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zh-CN" altLang="en-US" sz="4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1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/>
                <a:ea typeface="宋体"/>
              </a:rPr>
              <a:t>信息快递</a:t>
            </a:r>
          </a:p>
        </p:txBody>
      </p:sp>
    </p:spTree>
    <p:extLst>
      <p:ext uri="{BB962C8B-B14F-4D97-AF65-F5344CB8AC3E}">
        <p14:creationId xmlns:p14="http://schemas.microsoft.com/office/powerpoint/2010/main" val="16948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77838" y="970633"/>
            <a:ext cx="2736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评价与思考：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88950" y="1643063"/>
            <a:ext cx="80645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400" dirty="0">
                <a:latin typeface="+mn-ea"/>
                <a:ea typeface="+mn-ea"/>
              </a:rPr>
              <a:t>　  </a:t>
            </a:r>
            <a:r>
              <a:rPr lang="zh-CN" altLang="en-US" sz="2400" b="1" dirty="0">
                <a:latin typeface="+mn-ea"/>
                <a:ea typeface="+mn-ea"/>
              </a:rPr>
              <a:t>在上面的实验中，我们是通过改变物体的质量、体积使物体浮沉的。另外，还能通过改变液体的</a:t>
            </a:r>
            <a:r>
              <a:rPr lang="zh-CN" altLang="en-US" sz="2400" b="1" u="sng" dirty="0">
                <a:latin typeface="+mn-ea"/>
                <a:ea typeface="+mn-ea"/>
              </a:rPr>
              <a:t>　　　　</a:t>
            </a:r>
            <a:r>
              <a:rPr lang="zh-CN" altLang="en-US" sz="2400" b="1" dirty="0">
                <a:latin typeface="+mn-ea"/>
                <a:ea typeface="+mn-ea"/>
              </a:rPr>
              <a:t>使物体上浮或下沉。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428625" y="3500438"/>
            <a:ext cx="7632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　　这些因素的改变和物体的浮沉有什么关系呢？？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634163" y="2214563"/>
            <a:ext cx="1223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密度</a:t>
            </a:r>
          </a:p>
        </p:txBody>
      </p:sp>
    </p:spTree>
    <p:extLst>
      <p:ext uri="{BB962C8B-B14F-4D97-AF65-F5344CB8AC3E}">
        <p14:creationId xmlns:p14="http://schemas.microsoft.com/office/powerpoint/2010/main" val="426409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152400" y="838200"/>
            <a:ext cx="609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latin typeface="+mj-ea"/>
                <a:ea typeface="+mj-ea"/>
              </a:rPr>
              <a:t>物体浮沉条件的应用</a:t>
            </a: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322263" y="1600200"/>
            <a:ext cx="80010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6200" y="17526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990033"/>
                </a:solidFill>
                <a:latin typeface="+mn-ea"/>
                <a:ea typeface="+mn-ea"/>
              </a:rPr>
              <a:t>【</a:t>
            </a:r>
            <a:r>
              <a:rPr lang="zh-CN" altLang="en-US" sz="2400" b="1" dirty="0">
                <a:solidFill>
                  <a:srgbClr val="990033"/>
                </a:solidFill>
                <a:latin typeface="+mn-ea"/>
                <a:ea typeface="+mn-ea"/>
              </a:rPr>
              <a:t>应用</a:t>
            </a:r>
            <a:r>
              <a:rPr lang="en-US" altLang="zh-CN" sz="2400" b="1" dirty="0">
                <a:solidFill>
                  <a:srgbClr val="990033"/>
                </a:solidFill>
                <a:latin typeface="+mn-ea"/>
                <a:ea typeface="+mn-ea"/>
              </a:rPr>
              <a:t>】</a:t>
            </a:r>
            <a:endParaRPr lang="zh-CN" altLang="en-US" sz="2400" b="1" dirty="0">
              <a:solidFill>
                <a:srgbClr val="990033"/>
              </a:solidFill>
              <a:latin typeface="+mn-ea"/>
              <a:ea typeface="+mn-ea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57313" y="1752600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</a:rPr>
              <a:t>1.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</a:rPr>
              <a:t>判断物体浮沉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52400" y="2235200"/>
            <a:ext cx="8991600" cy="4470400"/>
            <a:chOff x="-79375" y="-25034"/>
            <a:chExt cx="9144000" cy="4271892"/>
          </a:xfrm>
        </p:grpSpPr>
        <p:sp>
          <p:nvSpPr>
            <p:cNvPr id="51207" name="Rectangle 1"/>
            <p:cNvSpPr>
              <a:spLocks noChangeArrowheads="1"/>
            </p:cNvSpPr>
            <p:nvPr/>
          </p:nvSpPr>
          <p:spPr bwMode="auto">
            <a:xfrm>
              <a:off x="-79375" y="-25034"/>
              <a:ext cx="9144000" cy="2205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0000"/>
                  </a:solidFill>
                  <a:latin typeface="宋体" pitchFamily="2" charset="-122"/>
                  <a:ea typeface="楷体_GB2312" pitchFamily="49" charset="-122"/>
                </a:rPr>
                <a:t>例</a:t>
              </a:r>
              <a:r>
                <a:rPr lang="en-US" altLang="zh-CN" sz="2400" b="1" dirty="0">
                  <a:solidFill>
                    <a:srgbClr val="000000"/>
                  </a:solidFill>
                  <a:latin typeface="宋体" pitchFamily="2" charset="-122"/>
                  <a:ea typeface="楷体_GB2312" pitchFamily="49" charset="-122"/>
                </a:rPr>
                <a:t>1</a:t>
              </a:r>
              <a:r>
                <a:rPr lang="zh-CN" altLang="en-US" sz="2400" b="1" dirty="0">
                  <a:solidFill>
                    <a:srgbClr val="000000"/>
                  </a:solidFill>
                  <a:latin typeface="宋体" pitchFamily="2" charset="-122"/>
                  <a:ea typeface="楷体_GB2312" pitchFamily="49" charset="-122"/>
                </a:rPr>
                <a:t>、如图所示，把一个苹果放入浓盐水中，苹果处于漂浮状态。如果把水面以上的部分切去，则余下的部分 （     ）</a:t>
              </a:r>
              <a:endParaRPr lang="zh-CN" altLang="en-US" sz="2400" b="1" dirty="0">
                <a:latin typeface="宋体" pitchFamily="2" charset="-122"/>
                <a:ea typeface="楷体_GB2312" pitchFamily="49" charset="-122"/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0000"/>
                  </a:solidFill>
                  <a:latin typeface="宋体" pitchFamily="2" charset="-122"/>
                  <a:ea typeface="楷体_GB2312" pitchFamily="49" charset="-122"/>
                </a:rPr>
                <a:t> </a:t>
              </a:r>
              <a:r>
                <a:rPr lang="en-US" altLang="zh-CN" sz="2400" b="1" dirty="0">
                  <a:solidFill>
                    <a:srgbClr val="C00000"/>
                  </a:solidFill>
                  <a:latin typeface="宋体" pitchFamily="2" charset="-122"/>
                  <a:ea typeface="楷体_GB2312" pitchFamily="49" charset="-122"/>
                </a:rPr>
                <a:t>A.</a:t>
              </a:r>
              <a:r>
                <a:rPr lang="zh-CN" altLang="en-US" sz="2400" b="1" dirty="0">
                  <a:solidFill>
                    <a:srgbClr val="C00000"/>
                  </a:solidFill>
                  <a:latin typeface="宋体" pitchFamily="2" charset="-122"/>
                  <a:ea typeface="楷体_GB2312" pitchFamily="49" charset="-122"/>
                </a:rPr>
                <a:t>沉入水底         </a:t>
              </a:r>
              <a:r>
                <a:rPr lang="en-US" altLang="zh-CN" sz="2400" b="1" dirty="0">
                  <a:solidFill>
                    <a:srgbClr val="C00000"/>
                  </a:solidFill>
                  <a:latin typeface="宋体" pitchFamily="2" charset="-122"/>
                  <a:ea typeface="楷体_GB2312" pitchFamily="49" charset="-122"/>
                </a:rPr>
                <a:t>B.</a:t>
              </a:r>
              <a:r>
                <a:rPr lang="zh-CN" altLang="en-US" sz="2400" b="1" dirty="0">
                  <a:solidFill>
                    <a:srgbClr val="C00000"/>
                  </a:solidFill>
                  <a:latin typeface="宋体" pitchFamily="2" charset="-122"/>
                  <a:ea typeface="楷体_GB2312" pitchFamily="49" charset="-122"/>
                </a:rPr>
                <a:t>仍然漂浮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C00000"/>
                  </a:solidFill>
                  <a:latin typeface="宋体" pitchFamily="2" charset="-122"/>
                  <a:ea typeface="楷体_GB2312" pitchFamily="49" charset="-122"/>
                </a:rPr>
                <a:t> </a:t>
              </a:r>
              <a:r>
                <a:rPr lang="en-US" altLang="zh-CN" sz="2400" b="1" dirty="0">
                  <a:solidFill>
                    <a:srgbClr val="C00000"/>
                  </a:solidFill>
                  <a:latin typeface="宋体" pitchFamily="2" charset="-122"/>
                  <a:ea typeface="楷体_GB2312" pitchFamily="49" charset="-122"/>
                </a:rPr>
                <a:t>C.</a:t>
              </a:r>
              <a:r>
                <a:rPr lang="zh-CN" altLang="en-US" sz="2400" b="1" dirty="0">
                  <a:solidFill>
                    <a:srgbClr val="C00000"/>
                  </a:solidFill>
                  <a:latin typeface="宋体" pitchFamily="2" charset="-122"/>
                  <a:ea typeface="楷体_GB2312" pitchFamily="49" charset="-122"/>
                </a:rPr>
                <a:t>刚好悬浮         </a:t>
              </a:r>
              <a:r>
                <a:rPr lang="en-US" altLang="zh-CN" sz="2400" b="1" dirty="0">
                  <a:solidFill>
                    <a:srgbClr val="C00000"/>
                  </a:solidFill>
                  <a:latin typeface="宋体" pitchFamily="2" charset="-122"/>
                  <a:ea typeface="楷体_GB2312" pitchFamily="49" charset="-122"/>
                </a:rPr>
                <a:t>D.</a:t>
              </a:r>
              <a:r>
                <a:rPr lang="zh-CN" altLang="en-US" sz="2400" b="1" dirty="0">
                  <a:solidFill>
                    <a:srgbClr val="C00000"/>
                  </a:solidFill>
                  <a:latin typeface="宋体" pitchFamily="2" charset="-122"/>
                  <a:ea typeface="楷体_GB2312" pitchFamily="49" charset="-122"/>
                </a:rPr>
                <a:t>无法判断</a:t>
              </a:r>
            </a:p>
          </p:txBody>
        </p:sp>
        <p:pic>
          <p:nvPicPr>
            <p:cNvPr id="51208" name="Picture 2" descr="HWOCRTEMP_ROC17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0" r="8955" b="19084"/>
            <a:stretch>
              <a:fillRect/>
            </a:stretch>
          </p:blipFill>
          <p:spPr bwMode="auto">
            <a:xfrm>
              <a:off x="5596211" y="1109038"/>
              <a:ext cx="1460382" cy="1333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9" name="Rectangle 3"/>
            <p:cNvSpPr>
              <a:spLocks noChangeArrowheads="1"/>
            </p:cNvSpPr>
            <p:nvPr/>
          </p:nvSpPr>
          <p:spPr bwMode="auto">
            <a:xfrm>
              <a:off x="-76146" y="2570566"/>
              <a:ext cx="9063280" cy="167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 b="1">
                  <a:latin typeface="宋体" pitchFamily="2" charset="-122"/>
                  <a:ea typeface="楷体_GB2312" pitchFamily="49" charset="-122"/>
                </a:rPr>
                <a:t>例</a:t>
              </a:r>
              <a:r>
                <a:rPr lang="en-US" altLang="zh-CN" sz="2400" b="1">
                  <a:latin typeface="宋体" pitchFamily="2" charset="-122"/>
                  <a:ea typeface="楷体_GB2312" pitchFamily="49" charset="-122"/>
                </a:rPr>
                <a:t>2</a:t>
              </a:r>
              <a:r>
                <a:rPr lang="zh-CN" altLang="en-US" sz="2400" b="1">
                  <a:latin typeface="宋体" pitchFamily="2" charset="-122"/>
                  <a:ea typeface="楷体_GB2312" pitchFamily="49" charset="-122"/>
                </a:rPr>
                <a:t>、质量</a:t>
              </a:r>
              <a:r>
                <a:rPr lang="en-US" altLang="zh-CN" sz="2400" b="1">
                  <a:latin typeface="宋体" pitchFamily="2" charset="-122"/>
                  <a:ea typeface="楷体_GB2312" pitchFamily="49" charset="-122"/>
                </a:rPr>
                <a:t>3kg</a:t>
              </a:r>
              <a:r>
                <a:rPr lang="zh-CN" altLang="en-US" sz="2400" b="1">
                  <a:latin typeface="宋体" pitchFamily="2" charset="-122"/>
                  <a:ea typeface="楷体_GB2312" pitchFamily="49" charset="-122"/>
                </a:rPr>
                <a:t>的物体放入盛满水的容器后，溢出</a:t>
              </a:r>
              <a:r>
                <a:rPr lang="en-US" altLang="zh-CN" sz="2400" b="1">
                  <a:latin typeface="宋体" pitchFamily="2" charset="-122"/>
                  <a:ea typeface="楷体_GB2312" pitchFamily="49" charset="-122"/>
                </a:rPr>
                <a:t>3 kg</a:t>
              </a:r>
              <a:r>
                <a:rPr lang="zh-CN" altLang="en-US" sz="2400" b="1">
                  <a:latin typeface="宋体" pitchFamily="2" charset="-122"/>
                  <a:ea typeface="楷体_GB2312" pitchFamily="49" charset="-122"/>
                </a:rPr>
                <a:t>的水，则物体   </a:t>
              </a:r>
              <a:r>
                <a:rPr lang="en-US" altLang="zh-CN" sz="2400" b="1">
                  <a:latin typeface="宋体" pitchFamily="2" charset="-122"/>
                  <a:ea typeface="楷体_GB2312" pitchFamily="49" charset="-122"/>
                </a:rPr>
                <a:t>(      )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en-US" sz="2400" b="1">
                  <a:solidFill>
                    <a:srgbClr val="C00000"/>
                  </a:solidFill>
                  <a:ea typeface="楷体_GB2312" pitchFamily="49" charset="-122"/>
                </a:rPr>
                <a:t> </a:t>
              </a:r>
              <a:r>
                <a:rPr lang="en-US" altLang="zh-CN" sz="2400" b="1">
                  <a:solidFill>
                    <a:srgbClr val="C00000"/>
                  </a:solidFill>
                  <a:latin typeface="宋体" pitchFamily="2" charset="-122"/>
                  <a:ea typeface="楷体_GB2312" pitchFamily="49" charset="-122"/>
                </a:rPr>
                <a:t>A</a:t>
              </a:r>
              <a:r>
                <a:rPr lang="zh-CN" altLang="en-US" sz="2400" b="1">
                  <a:solidFill>
                    <a:srgbClr val="C00000"/>
                  </a:solidFill>
                  <a:latin typeface="宋体" pitchFamily="2" charset="-122"/>
                  <a:ea typeface="楷体_GB2312" pitchFamily="49" charset="-122"/>
                </a:rPr>
                <a:t>．沉入水底  </a:t>
              </a:r>
              <a:r>
                <a:rPr lang="en-US" altLang="zh-CN" sz="2400" b="1">
                  <a:solidFill>
                    <a:srgbClr val="C00000"/>
                  </a:solidFill>
                  <a:latin typeface="宋体" pitchFamily="2" charset="-122"/>
                  <a:ea typeface="楷体_GB2312" pitchFamily="49" charset="-122"/>
                </a:rPr>
                <a:t>B</a:t>
              </a:r>
              <a:r>
                <a:rPr lang="zh-CN" altLang="en-US" sz="2400" b="1">
                  <a:solidFill>
                    <a:srgbClr val="C00000"/>
                  </a:solidFill>
                  <a:latin typeface="宋体" pitchFamily="2" charset="-122"/>
                  <a:ea typeface="楷体_GB2312" pitchFamily="49" charset="-122"/>
                </a:rPr>
                <a:t>．漂浮在水面上 </a:t>
              </a:r>
              <a:r>
                <a:rPr lang="en-US" altLang="zh-CN" sz="2400" b="1">
                  <a:solidFill>
                    <a:srgbClr val="C00000"/>
                  </a:solidFill>
                  <a:latin typeface="宋体" pitchFamily="2" charset="-122"/>
                  <a:ea typeface="楷体_GB2312" pitchFamily="49" charset="-122"/>
                </a:rPr>
                <a:t>C</a:t>
              </a:r>
              <a:r>
                <a:rPr lang="zh-CN" altLang="en-US" sz="2400" b="1">
                  <a:solidFill>
                    <a:srgbClr val="C00000"/>
                  </a:solidFill>
                  <a:latin typeface="宋体" pitchFamily="2" charset="-122"/>
                  <a:ea typeface="楷体_GB2312" pitchFamily="49" charset="-122"/>
                </a:rPr>
                <a:t>．悬浮在水中  </a:t>
              </a:r>
              <a:r>
                <a:rPr lang="en-US" altLang="zh-CN" sz="2400" b="1">
                  <a:solidFill>
                    <a:srgbClr val="C00000"/>
                  </a:solidFill>
                  <a:latin typeface="宋体" pitchFamily="2" charset="-122"/>
                  <a:ea typeface="楷体_GB2312" pitchFamily="49" charset="-122"/>
                </a:rPr>
                <a:t>D</a:t>
              </a:r>
              <a:r>
                <a:rPr lang="zh-CN" altLang="en-US" sz="2400" b="1">
                  <a:solidFill>
                    <a:srgbClr val="C00000"/>
                  </a:solidFill>
                  <a:latin typeface="宋体" pitchFamily="2" charset="-122"/>
                  <a:ea typeface="楷体_GB2312" pitchFamily="49" charset="-122"/>
                </a:rPr>
                <a:t>．情况不定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4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34938" y="1069975"/>
            <a:ext cx="3186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>
                <a:solidFill>
                  <a:srgbClr val="990033"/>
                </a:solidFill>
                <a:latin typeface="+mn-ea"/>
                <a:ea typeface="+mn-ea"/>
              </a:rPr>
              <a:t>【</a:t>
            </a:r>
            <a:r>
              <a:rPr lang="zh-CN" altLang="en-US" sz="2400" b="1">
                <a:solidFill>
                  <a:srgbClr val="990033"/>
                </a:solidFill>
                <a:latin typeface="+mn-ea"/>
                <a:ea typeface="+mn-ea"/>
              </a:rPr>
              <a:t>应用</a:t>
            </a:r>
            <a:r>
              <a:rPr lang="en-US" altLang="zh-CN" sz="2400" b="1">
                <a:solidFill>
                  <a:srgbClr val="990033"/>
                </a:solidFill>
                <a:latin typeface="+mn-ea"/>
                <a:ea typeface="+mn-ea"/>
              </a:rPr>
              <a:t>】</a:t>
            </a:r>
            <a:endParaRPr lang="zh-CN" altLang="en-US" sz="2400" b="1">
              <a:solidFill>
                <a:srgbClr val="990033"/>
              </a:solidFill>
              <a:latin typeface="+mn-ea"/>
              <a:ea typeface="+mn-ea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68450" y="1066800"/>
            <a:ext cx="399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</a:rPr>
              <a:t>2.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</a:rPr>
              <a:t>控制物体浮沉</a:t>
            </a: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457200" y="2054225"/>
            <a:ext cx="8077200" cy="274320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5" name="Text Box 111"/>
          <p:cNvSpPr txBox="1">
            <a:spLocks noChangeArrowheads="1"/>
          </p:cNvSpPr>
          <p:nvPr/>
        </p:nvSpPr>
        <p:spPr bwMode="auto">
          <a:xfrm>
            <a:off x="138113" y="1493838"/>
            <a:ext cx="238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>
                <a:solidFill>
                  <a:schemeClr val="accent2"/>
                </a:solidFill>
                <a:latin typeface="+mn-ea"/>
                <a:ea typeface="+mn-ea"/>
              </a:rPr>
              <a:t>【</a:t>
            </a:r>
            <a:r>
              <a:rPr lang="zh-CN" altLang="en-US" sz="2400" b="1">
                <a:solidFill>
                  <a:schemeClr val="accent2"/>
                </a:solidFill>
                <a:latin typeface="+mn-ea"/>
                <a:ea typeface="+mn-ea"/>
              </a:rPr>
              <a:t>实例</a:t>
            </a:r>
            <a:r>
              <a:rPr lang="en-US" altLang="zh-CN" sz="2400" b="1">
                <a:solidFill>
                  <a:schemeClr val="accent2"/>
                </a:solidFill>
                <a:latin typeface="+mn-ea"/>
                <a:ea typeface="+mn-ea"/>
              </a:rPr>
              <a:t>】</a:t>
            </a:r>
            <a:endParaRPr lang="zh-CN" altLang="en-US" sz="2400" b="1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600200" y="14478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A.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轮船：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60588"/>
            <a:ext cx="380682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60588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7400" y="5392738"/>
            <a:ext cx="624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轮船满载时排开水的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</a:rPr>
              <a:t>质量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。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52400" y="5360988"/>
            <a:ext cx="2667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>
                <a:solidFill>
                  <a:schemeClr val="accent2"/>
                </a:solidFill>
                <a:latin typeface="+mn-ea"/>
                <a:ea typeface="+mn-ea"/>
              </a:rPr>
              <a:t>【</a:t>
            </a:r>
            <a:r>
              <a:rPr lang="zh-CN" altLang="en-US" sz="2400" b="1">
                <a:solidFill>
                  <a:schemeClr val="accent2"/>
                </a:solidFill>
                <a:latin typeface="+mn-ea"/>
                <a:ea typeface="+mn-ea"/>
              </a:rPr>
              <a:t>排水量</a:t>
            </a:r>
            <a:r>
              <a:rPr lang="en-US" altLang="zh-CN" sz="2400" b="1">
                <a:solidFill>
                  <a:schemeClr val="accent2"/>
                </a:solidFill>
                <a:latin typeface="+mn-ea"/>
                <a:ea typeface="+mn-ea"/>
              </a:rPr>
              <a:t>】</a:t>
            </a:r>
            <a:endParaRPr lang="zh-CN" altLang="en-US" sz="2400" b="1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2400" y="4859338"/>
            <a:ext cx="318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>
                <a:solidFill>
                  <a:srgbClr val="990033"/>
                </a:solidFill>
                <a:latin typeface="+mn-ea"/>
                <a:ea typeface="+mn-ea"/>
              </a:rPr>
              <a:t>【</a:t>
            </a:r>
            <a:r>
              <a:rPr lang="zh-CN" altLang="en-US" sz="2400" b="1">
                <a:solidFill>
                  <a:srgbClr val="990033"/>
                </a:solidFill>
                <a:latin typeface="+mn-ea"/>
                <a:ea typeface="+mn-ea"/>
              </a:rPr>
              <a:t>控制方法</a:t>
            </a:r>
            <a:r>
              <a:rPr lang="en-US" altLang="zh-CN" sz="2400" b="1">
                <a:solidFill>
                  <a:srgbClr val="990033"/>
                </a:solidFill>
                <a:latin typeface="+mn-ea"/>
                <a:ea typeface="+mn-ea"/>
              </a:rPr>
              <a:t>】</a:t>
            </a:r>
            <a:endParaRPr lang="zh-CN" altLang="en-US" sz="2400" b="1">
              <a:solidFill>
                <a:srgbClr val="990033"/>
              </a:solidFill>
              <a:latin typeface="+mn-ea"/>
              <a:ea typeface="+mn-ea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057400" y="4883150"/>
            <a:ext cx="6316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利用空心优势使轮船处于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</a:rPr>
              <a:t>漂浮状态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。</a:t>
            </a:r>
          </a:p>
        </p:txBody>
      </p:sp>
      <p:sp>
        <p:nvSpPr>
          <p:cNvPr id="13" name="矩形 28"/>
          <p:cNvSpPr>
            <a:spLocks noChangeArrowheads="1"/>
          </p:cNvSpPr>
          <p:nvPr/>
        </p:nvSpPr>
        <p:spPr bwMode="auto">
          <a:xfrm>
            <a:off x="228600" y="5932488"/>
            <a:ext cx="71628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</a:rPr>
              <a:t>思考：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轮船由长江进入大海，船体会如何浮沉？</a:t>
            </a:r>
            <a:endParaRPr lang="zh-CN" altLang="en-US" sz="2400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45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 autoUpdateAnimBg="0"/>
      <p:bldP spid="5" grpId="0" autoUpdateAnimBg="0"/>
      <p:bldP spid="6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1"/>
          <p:cNvSpPr txBox="1">
            <a:spLocks noChangeArrowheads="1"/>
          </p:cNvSpPr>
          <p:nvPr/>
        </p:nvSpPr>
        <p:spPr bwMode="auto">
          <a:xfrm>
            <a:off x="152400" y="1219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【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实例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】</a:t>
            </a:r>
            <a:endParaRPr lang="zh-CN" altLang="en-US" sz="2400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1538288" y="1219200"/>
            <a:ext cx="1662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B.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密度计：</a:t>
            </a: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395288" y="1931988"/>
            <a:ext cx="8077200" cy="274320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>
            <a:fillRect/>
          </a:stretch>
        </p:blipFill>
        <p:spPr bwMode="auto">
          <a:xfrm>
            <a:off x="1919288" y="1978025"/>
            <a:ext cx="19050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978025"/>
            <a:ext cx="16002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t1.gstatic.com/images?q=tbn:Pn6BIcfgf_IGTM::i7.meishichina.com/Health/UploadFiles/200808/2008081515015631.jpg&amp;t=1&amp;h=183&amp;w=275&amp;usg=__QLsrUC_hRe3xi-5BAPuqHUoYaO8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r="9392"/>
          <a:stretch>
            <a:fillRect/>
          </a:stretch>
        </p:blipFill>
        <p:spPr bwMode="auto">
          <a:xfrm>
            <a:off x="3748088" y="2359025"/>
            <a:ext cx="28194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t2.baidu.com/it/u=1908723993,2021305801&amp;fm=0&amp;gp=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35"/>
          <a:stretch>
            <a:fillRect/>
          </a:stretch>
        </p:blipFill>
        <p:spPr bwMode="auto">
          <a:xfrm>
            <a:off x="6567488" y="2008188"/>
            <a:ext cx="1752600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14488" y="5256213"/>
            <a:ext cx="624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1.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密度计的刻度有什么特点？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0488" y="5329238"/>
            <a:ext cx="2667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【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思考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】</a:t>
            </a:r>
            <a:endParaRPr lang="zh-CN" altLang="en-US" sz="2400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0488" y="4737100"/>
            <a:ext cx="3186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>
                <a:solidFill>
                  <a:srgbClr val="990033"/>
                </a:solidFill>
                <a:latin typeface="+mn-ea"/>
                <a:ea typeface="+mn-ea"/>
              </a:rPr>
              <a:t>【</a:t>
            </a:r>
            <a:r>
              <a:rPr lang="zh-CN" altLang="en-US" sz="2400" b="1">
                <a:solidFill>
                  <a:srgbClr val="990033"/>
                </a:solidFill>
                <a:latin typeface="+mn-ea"/>
                <a:ea typeface="+mn-ea"/>
              </a:rPr>
              <a:t>原理</a:t>
            </a:r>
            <a:r>
              <a:rPr lang="en-US" altLang="zh-CN" sz="2400" b="1">
                <a:solidFill>
                  <a:srgbClr val="990033"/>
                </a:solidFill>
                <a:latin typeface="+mn-ea"/>
                <a:ea typeface="+mn-ea"/>
              </a:rPr>
              <a:t>】</a:t>
            </a:r>
            <a:endParaRPr lang="zh-CN" altLang="en-US" sz="2400" b="1">
              <a:solidFill>
                <a:srgbClr val="990033"/>
              </a:solidFill>
              <a:latin typeface="+mn-ea"/>
              <a:ea typeface="+mn-ea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87500" y="4737100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利用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</a:rPr>
              <a:t>漂浮条件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直接测量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</a:rPr>
              <a:t>液体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密度。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614488" y="5713413"/>
            <a:ext cx="624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2.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如何用密度计测量鸡蛋的密度？</a:t>
            </a: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6118225" y="5268913"/>
            <a:ext cx="259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</a:rPr>
              <a:t>（上小下大）</a:t>
            </a:r>
            <a:endParaRPr lang="en-US" sz="2400" b="1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6781800" y="5713413"/>
            <a:ext cx="1524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（悬浮）</a:t>
            </a:r>
            <a:endParaRPr 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64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471488" y="1752600"/>
            <a:ext cx="8001000" cy="274320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1905000"/>
            <a:ext cx="533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1"/>
          <p:cNvSpPr txBox="1">
            <a:spLocks noChangeArrowheads="1"/>
          </p:cNvSpPr>
          <p:nvPr/>
        </p:nvSpPr>
        <p:spPr bwMode="auto">
          <a:xfrm>
            <a:off x="203200" y="1066800"/>
            <a:ext cx="238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【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实例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】</a:t>
            </a:r>
            <a:endParaRPr lang="zh-CN" altLang="en-US" sz="2400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14488" y="1062038"/>
            <a:ext cx="487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C.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潜水艇：</a:t>
            </a:r>
          </a:p>
        </p:txBody>
      </p:sp>
      <p:pic>
        <p:nvPicPr>
          <p:cNvPr id="6" name="Picture 14" descr="http://joke.cnball.net/attachments/images/c090322/123lu0l1z30-et0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r="51221"/>
          <a:stretch>
            <a:fillRect/>
          </a:stretch>
        </p:blipFill>
        <p:spPr bwMode="auto">
          <a:xfrm>
            <a:off x="623888" y="1905000"/>
            <a:ext cx="2133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66688" y="5059363"/>
            <a:ext cx="2667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>
                <a:solidFill>
                  <a:schemeClr val="accent2"/>
                </a:solidFill>
                <a:latin typeface="+mn-ea"/>
                <a:ea typeface="+mn-ea"/>
              </a:rPr>
              <a:t>【</a:t>
            </a:r>
            <a:r>
              <a:rPr lang="zh-CN" altLang="en-US" sz="2400" b="1">
                <a:solidFill>
                  <a:schemeClr val="accent2"/>
                </a:solidFill>
                <a:latin typeface="+mn-ea"/>
                <a:ea typeface="+mn-ea"/>
              </a:rPr>
              <a:t>思考</a:t>
            </a:r>
            <a:r>
              <a:rPr lang="en-US" altLang="zh-CN" sz="2400" b="1">
                <a:solidFill>
                  <a:schemeClr val="accent2"/>
                </a:solidFill>
                <a:latin typeface="+mn-ea"/>
                <a:ea typeface="+mn-ea"/>
              </a:rPr>
              <a:t>】</a:t>
            </a:r>
            <a:endParaRPr lang="zh-CN" altLang="en-US" sz="2400" b="1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33600" y="45720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通过增减水仓的水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</a:rPr>
              <a:t>改变自重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实现浮沉。</a:t>
            </a:r>
          </a:p>
        </p:txBody>
      </p:sp>
      <p:sp>
        <p:nvSpPr>
          <p:cNvPr id="9" name="矩形 28"/>
          <p:cNvSpPr>
            <a:spLocks noChangeArrowheads="1"/>
          </p:cNvSpPr>
          <p:nvPr/>
        </p:nvSpPr>
        <p:spPr bwMode="auto">
          <a:xfrm>
            <a:off x="1524000" y="5075238"/>
            <a:ext cx="586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1.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潜水艇由长江潜入大海浮力如何变化？                          </a:t>
            </a:r>
            <a:endParaRPr lang="zh-CN" altLang="en-US" sz="2400">
              <a:latin typeface="宋体" pitchFamily="2" charset="-12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6688" y="4557713"/>
            <a:ext cx="318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>
                <a:solidFill>
                  <a:srgbClr val="990033"/>
                </a:solidFill>
                <a:latin typeface="+mn-ea"/>
                <a:ea typeface="+mn-ea"/>
              </a:rPr>
              <a:t>【</a:t>
            </a:r>
            <a:r>
              <a:rPr lang="zh-CN" altLang="en-US" sz="2400" b="1">
                <a:solidFill>
                  <a:srgbClr val="990033"/>
                </a:solidFill>
                <a:latin typeface="+mn-ea"/>
                <a:ea typeface="+mn-ea"/>
              </a:rPr>
              <a:t>控制方法</a:t>
            </a:r>
            <a:r>
              <a:rPr lang="en-US" altLang="zh-CN" sz="2400" b="1">
                <a:solidFill>
                  <a:srgbClr val="990033"/>
                </a:solidFill>
                <a:latin typeface="+mn-ea"/>
                <a:ea typeface="+mn-ea"/>
              </a:rPr>
              <a:t>】</a:t>
            </a:r>
            <a:endParaRPr lang="zh-CN" altLang="en-US" sz="2400" b="1">
              <a:solidFill>
                <a:srgbClr val="990033"/>
              </a:solidFill>
              <a:latin typeface="+mn-ea"/>
              <a:ea typeface="+mn-ea"/>
            </a:endParaRPr>
          </a:p>
        </p:txBody>
      </p:sp>
      <p:sp>
        <p:nvSpPr>
          <p:cNvPr id="11" name="矩形 28"/>
          <p:cNvSpPr>
            <a:spLocks noChangeArrowheads="1"/>
          </p:cNvSpPr>
          <p:nvPr/>
        </p:nvSpPr>
        <p:spPr bwMode="auto">
          <a:xfrm>
            <a:off x="1508125" y="5548313"/>
            <a:ext cx="61118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2.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潜水艇悬浮在不同深处的重力大小关系？                          </a:t>
            </a:r>
            <a:endParaRPr lang="zh-CN" altLang="en-US" sz="2400">
              <a:latin typeface="宋体" pitchFamily="2" charset="-122"/>
            </a:endParaRPr>
          </a:p>
        </p:txBody>
      </p:sp>
      <p:pic>
        <p:nvPicPr>
          <p:cNvPr id="12" name="自制潜水艇模型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844675"/>
            <a:ext cx="5410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0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69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2" grpId="0" animBg="1" autoUpdateAnimBg="0"/>
      <p:bldP spid="5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1"/>
          <p:cNvSpPr>
            <a:spLocks noGrp="1"/>
          </p:cNvSpPr>
          <p:nvPr>
            <p:ph idx="4294967295"/>
          </p:nvPr>
        </p:nvSpPr>
        <p:spPr bwMode="auto">
          <a:xfrm>
            <a:off x="-15026" y="2060848"/>
            <a:ext cx="9144000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0" algn="ctr" eaLnBrk="1" hangingPunct="1"/>
            <a:r>
              <a:rPr lang="zh-CN" altLang="en-US" sz="3600" b="1" dirty="0" smtClean="0">
                <a:latin typeface="华文新魏" pitchFamily="2" charset="-122"/>
                <a:ea typeface="华文新魏" pitchFamily="2" charset="-122"/>
              </a:rPr>
              <a:t>第十章　压强和浮力</a:t>
            </a:r>
            <a:endParaRPr lang="zh-CN" altLang="en-US" sz="6600" b="1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indent="0" algn="ctr" eaLnBrk="1" hangingPunct="1">
              <a:buNone/>
            </a:pPr>
            <a:r>
              <a:rPr lang="en-US" altLang="zh-CN" sz="60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sz="60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、物体的浮与沉</a:t>
            </a:r>
          </a:p>
        </p:txBody>
      </p:sp>
    </p:spTree>
    <p:extLst>
      <p:ext uri="{BB962C8B-B14F-4D97-AF65-F5344CB8AC3E}">
        <p14:creationId xmlns:p14="http://schemas.microsoft.com/office/powerpoint/2010/main" val="1184614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2241550"/>
            <a:ext cx="35909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471488" y="1828800"/>
            <a:ext cx="8001000" cy="259080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pic>
        <p:nvPicPr>
          <p:cNvPr id="4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981200"/>
            <a:ext cx="21510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1"/>
          <p:cNvSpPr txBox="1">
            <a:spLocks noChangeArrowheads="1"/>
          </p:cNvSpPr>
          <p:nvPr/>
        </p:nvSpPr>
        <p:spPr bwMode="auto">
          <a:xfrm>
            <a:off x="152400" y="1219200"/>
            <a:ext cx="238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【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实例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】</a:t>
            </a:r>
            <a:endParaRPr lang="zh-CN" altLang="en-US" sz="2400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614488" y="1219200"/>
            <a:ext cx="2043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D.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升空气球：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2057400"/>
            <a:ext cx="1905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66688" y="5121275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>
                <a:solidFill>
                  <a:schemeClr val="accent2"/>
                </a:solidFill>
                <a:latin typeface="+mn-ea"/>
                <a:ea typeface="+mn-ea"/>
              </a:rPr>
              <a:t>【</a:t>
            </a:r>
            <a:r>
              <a:rPr lang="zh-CN" altLang="en-US" sz="2400" b="1">
                <a:solidFill>
                  <a:schemeClr val="accent2"/>
                </a:solidFill>
                <a:latin typeface="+mn-ea"/>
                <a:ea typeface="+mn-ea"/>
              </a:rPr>
              <a:t>思考</a:t>
            </a:r>
            <a:r>
              <a:rPr lang="en-US" altLang="zh-CN" sz="2400" b="1">
                <a:solidFill>
                  <a:schemeClr val="accent2"/>
                </a:solidFill>
                <a:latin typeface="+mn-ea"/>
                <a:ea typeface="+mn-ea"/>
              </a:rPr>
              <a:t>】</a:t>
            </a:r>
            <a:endParaRPr lang="zh-CN" altLang="en-US" sz="2400" b="1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00288" y="4633913"/>
            <a:ext cx="5343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通过热胀冷缩等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</a:rPr>
              <a:t>改变密度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实现浮沉。</a:t>
            </a:r>
          </a:p>
        </p:txBody>
      </p:sp>
      <p:sp>
        <p:nvSpPr>
          <p:cNvPr id="10" name="矩形 28"/>
          <p:cNvSpPr>
            <a:spLocks noChangeArrowheads="1"/>
          </p:cNvSpPr>
          <p:nvPr/>
        </p:nvSpPr>
        <p:spPr bwMode="auto">
          <a:xfrm>
            <a:off x="1524000" y="5137150"/>
            <a:ext cx="5476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1.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热气球有哪些缺陷？如何改进？                          </a:t>
            </a:r>
            <a:endParaRPr lang="zh-CN" altLang="en-US" sz="2400">
              <a:latin typeface="宋体" pitchFamily="2" charset="-122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6688" y="4619625"/>
            <a:ext cx="3186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>
                <a:solidFill>
                  <a:srgbClr val="990033"/>
                </a:solidFill>
                <a:latin typeface="+mn-ea"/>
                <a:ea typeface="+mn-ea"/>
              </a:rPr>
              <a:t>【</a:t>
            </a:r>
            <a:r>
              <a:rPr lang="zh-CN" altLang="en-US" sz="2400" b="1">
                <a:solidFill>
                  <a:srgbClr val="990033"/>
                </a:solidFill>
                <a:latin typeface="+mn-ea"/>
                <a:ea typeface="+mn-ea"/>
              </a:rPr>
              <a:t>控制方法</a:t>
            </a:r>
            <a:r>
              <a:rPr lang="en-US" altLang="zh-CN" sz="2400" b="1">
                <a:solidFill>
                  <a:srgbClr val="990033"/>
                </a:solidFill>
                <a:latin typeface="+mn-ea"/>
                <a:ea typeface="+mn-ea"/>
              </a:rPr>
              <a:t>】</a:t>
            </a:r>
            <a:endParaRPr lang="zh-CN" altLang="en-US" sz="2400" b="1">
              <a:solidFill>
                <a:srgbClr val="990033"/>
              </a:solidFill>
              <a:latin typeface="+mn-ea"/>
              <a:ea typeface="+mn-ea"/>
            </a:endParaRPr>
          </a:p>
        </p:txBody>
      </p:sp>
      <p:sp>
        <p:nvSpPr>
          <p:cNvPr id="12" name="矩形 28"/>
          <p:cNvSpPr>
            <a:spLocks noChangeArrowheads="1"/>
          </p:cNvSpPr>
          <p:nvPr/>
        </p:nvSpPr>
        <p:spPr bwMode="auto">
          <a:xfrm>
            <a:off x="1508125" y="5610225"/>
            <a:ext cx="685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2.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总结能使物体升空的常用方法及其原理？                          </a:t>
            </a:r>
            <a:endParaRPr lang="zh-CN" altLang="en-US" sz="2400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253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6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44.pp.sohu.com/images/blog/2007/4/26/8/25/112c3054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3622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ttp://img45.pp.sohu.com/images/blog/2007/4/26/8/27/112c30daf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/>
          <a:stretch>
            <a:fillRect/>
          </a:stretch>
        </p:blipFill>
        <p:spPr bwMode="auto">
          <a:xfrm>
            <a:off x="4635500" y="2362200"/>
            <a:ext cx="3733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631950" y="1600200"/>
            <a:ext cx="210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A.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曹冲称象：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98438" y="1146175"/>
            <a:ext cx="3186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990033"/>
                </a:solidFill>
                <a:latin typeface="+mn-ea"/>
                <a:ea typeface="+mn-ea"/>
              </a:rPr>
              <a:t>【</a:t>
            </a:r>
            <a:r>
              <a:rPr lang="zh-CN" altLang="en-US" sz="2400" b="1" dirty="0">
                <a:solidFill>
                  <a:srgbClr val="990033"/>
                </a:solidFill>
                <a:latin typeface="+mn-ea"/>
                <a:ea typeface="+mn-ea"/>
              </a:rPr>
              <a:t>应用</a:t>
            </a:r>
            <a:r>
              <a:rPr lang="en-US" altLang="zh-CN" sz="2400" b="1" dirty="0">
                <a:solidFill>
                  <a:srgbClr val="990033"/>
                </a:solidFill>
                <a:latin typeface="+mn-ea"/>
                <a:ea typeface="+mn-ea"/>
              </a:rPr>
              <a:t>】</a:t>
            </a:r>
            <a:endParaRPr lang="zh-CN" altLang="en-US" sz="2400" b="1" dirty="0">
              <a:solidFill>
                <a:srgbClr val="990033"/>
              </a:solidFill>
              <a:latin typeface="+mn-ea"/>
              <a:ea typeface="+mn-ea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31950" y="1138238"/>
            <a:ext cx="399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</a:rPr>
              <a:t>3.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</a:rPr>
              <a:t>测量物体质量</a:t>
            </a:r>
          </a:p>
        </p:txBody>
      </p:sp>
      <p:sp>
        <p:nvSpPr>
          <p:cNvPr id="7" name="Text Box 111"/>
          <p:cNvSpPr txBox="1">
            <a:spLocks noChangeArrowheads="1"/>
          </p:cNvSpPr>
          <p:nvPr/>
        </p:nvSpPr>
        <p:spPr bwMode="auto">
          <a:xfrm>
            <a:off x="201613" y="1614488"/>
            <a:ext cx="238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>
                <a:solidFill>
                  <a:schemeClr val="accent2"/>
                </a:solidFill>
                <a:latin typeface="+mn-ea"/>
                <a:ea typeface="+mn-ea"/>
              </a:rPr>
              <a:t>【</a:t>
            </a:r>
            <a:r>
              <a:rPr lang="zh-CN" altLang="en-US" sz="2400" b="1">
                <a:solidFill>
                  <a:schemeClr val="accent2"/>
                </a:solidFill>
                <a:latin typeface="+mn-ea"/>
                <a:ea typeface="+mn-ea"/>
              </a:rPr>
              <a:t>实例</a:t>
            </a:r>
            <a:r>
              <a:rPr lang="en-US" altLang="zh-CN" sz="2400" b="1">
                <a:solidFill>
                  <a:schemeClr val="accent2"/>
                </a:solidFill>
                <a:latin typeface="+mn-ea"/>
                <a:ea typeface="+mn-ea"/>
              </a:rPr>
              <a:t>】</a:t>
            </a:r>
            <a:endParaRPr lang="zh-CN" altLang="en-US" sz="2400" b="1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520700" y="2209800"/>
            <a:ext cx="8001000" cy="342900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pic>
        <p:nvPicPr>
          <p:cNvPr id="9" name="Picture 4" descr="http://img001.photo.21cn.com/photos/album/20090730/o/7A0310F6250824B11E76FE5CBD58B1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46325"/>
            <a:ext cx="76962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474663" y="5732463"/>
            <a:ext cx="8077200" cy="592137"/>
          </a:xfrm>
          <a:prstGeom prst="roundRect">
            <a:avLst>
              <a:gd name="adj" fmla="val 47509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1435100" y="5700713"/>
            <a:ext cx="358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zh-CN" altLang="en-US" sz="2400" b="1" baseline="-25000">
                <a:solidFill>
                  <a:schemeClr val="bg1"/>
                </a:solidFill>
                <a:latin typeface="宋体" pitchFamily="2" charset="-122"/>
                <a:ea typeface="楷体_GB2312" pitchFamily="49" charset="-122"/>
              </a:rPr>
              <a:t>船</a:t>
            </a:r>
            <a:r>
              <a:rPr lang="en-US" altLang="zh-CN" sz="2400" b="1">
                <a:solidFill>
                  <a:schemeClr val="bg1"/>
                </a:solidFill>
                <a:latin typeface="宋体" pitchFamily="2" charset="-122"/>
                <a:ea typeface="楷体_GB2312" pitchFamily="49" charset="-122"/>
              </a:rPr>
              <a:t>+ </a:t>
            </a:r>
            <a:r>
              <a:rPr lang="en-US" altLang="zh-CN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zh-CN" altLang="en-US" sz="2400" b="1" baseline="-25000">
                <a:solidFill>
                  <a:schemeClr val="bg1"/>
                </a:solidFill>
                <a:latin typeface="宋体" pitchFamily="2" charset="-122"/>
                <a:ea typeface="楷体_GB2312" pitchFamily="49" charset="-122"/>
              </a:rPr>
              <a:t>象</a:t>
            </a:r>
            <a:r>
              <a:rPr lang="en-US" altLang="zh-CN" sz="2400" b="1">
                <a:solidFill>
                  <a:schemeClr val="bg1"/>
                </a:solidFill>
                <a:latin typeface="宋体" pitchFamily="2" charset="-122"/>
                <a:ea typeface="楷体_GB2312" pitchFamily="49" charset="-122"/>
              </a:rPr>
              <a:t>=</a:t>
            </a:r>
            <a:r>
              <a:rPr lang="en-US" altLang="zh-CN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400" b="1" baseline="-25000">
                <a:solidFill>
                  <a:schemeClr val="bg1"/>
                </a:solidFill>
                <a:latin typeface="宋体" pitchFamily="2" charset="-122"/>
                <a:ea typeface="楷体_GB2312" pitchFamily="49" charset="-122"/>
              </a:rPr>
              <a:t>浮</a:t>
            </a:r>
            <a:r>
              <a:rPr lang="en-US" altLang="zh-CN" sz="2400" b="1" baseline="-25000">
                <a:solidFill>
                  <a:schemeClr val="bg1"/>
                </a:solidFill>
                <a:latin typeface="宋体" pitchFamily="2" charset="-122"/>
                <a:ea typeface="楷体_GB2312" pitchFamily="49" charset="-122"/>
              </a:rPr>
              <a:t>1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5105400" y="57150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sz="2400" b="1" baseline="-25000">
                <a:solidFill>
                  <a:schemeClr val="bg1"/>
                </a:solidFill>
                <a:latin typeface="宋体" pitchFamily="2" charset="-122"/>
                <a:ea typeface="楷体_GB2312" pitchFamily="49" charset="-122"/>
              </a:rPr>
              <a:t>浮</a:t>
            </a:r>
            <a:r>
              <a:rPr lang="en-US" altLang="zh-CN" sz="2400" b="1" baseline="-25000">
                <a:solidFill>
                  <a:schemeClr val="bg1"/>
                </a:solidFill>
                <a:latin typeface="宋体" pitchFamily="2" charset="-122"/>
                <a:ea typeface="楷体_GB2312" pitchFamily="49" charset="-122"/>
              </a:rPr>
              <a:t>2</a:t>
            </a:r>
            <a:r>
              <a:rPr lang="en-US" altLang="zh-CN" sz="2400" b="1">
                <a:solidFill>
                  <a:schemeClr val="bg1"/>
                </a:solidFill>
                <a:latin typeface="宋体" pitchFamily="2" charset="-122"/>
                <a:ea typeface="楷体_GB2312" pitchFamily="49" charset="-122"/>
              </a:rPr>
              <a:t>=</a:t>
            </a:r>
            <a:r>
              <a:rPr lang="en-US" altLang="zh-CN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zh-CN" altLang="en-US" sz="2400" b="1" baseline="-25000">
                <a:solidFill>
                  <a:schemeClr val="bg1"/>
                </a:solidFill>
                <a:latin typeface="宋体" pitchFamily="2" charset="-122"/>
                <a:ea typeface="楷体_GB2312" pitchFamily="49" charset="-122"/>
              </a:rPr>
              <a:t>船</a:t>
            </a:r>
            <a:r>
              <a:rPr lang="en-US" altLang="zh-CN" sz="2400" b="1">
                <a:solidFill>
                  <a:schemeClr val="bg1"/>
                </a:solidFill>
                <a:latin typeface="宋体" pitchFamily="2" charset="-122"/>
                <a:ea typeface="楷体_GB2312" pitchFamily="49" charset="-122"/>
              </a:rPr>
              <a:t>+ </a:t>
            </a:r>
            <a:r>
              <a:rPr lang="en-US" altLang="zh-CN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zh-CN" altLang="en-US" sz="2400" b="1" baseline="-25000">
                <a:solidFill>
                  <a:schemeClr val="bg1"/>
                </a:solidFill>
                <a:latin typeface="宋体" pitchFamily="2" charset="-122"/>
                <a:ea typeface="楷体_GB2312" pitchFamily="49" charset="-122"/>
              </a:rPr>
              <a:t>石</a:t>
            </a:r>
            <a:endParaRPr lang="en-US" sz="2400" b="1" baseline="-25000">
              <a:solidFill>
                <a:schemeClr val="bg1"/>
              </a:solidFill>
              <a:ea typeface="楷体_GB2312" pitchFamily="49" charset="-122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4038600" y="57864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FF00"/>
                </a:solidFill>
                <a:latin typeface="宋体" pitchFamily="2" charset="-122"/>
                <a:ea typeface="楷体_GB2312" pitchFamily="49" charset="-122"/>
              </a:rPr>
              <a:t>=</a:t>
            </a:r>
            <a:endParaRPr lang="en-US" altLang="zh-CN" sz="2400" b="1" baseline="-25000">
              <a:solidFill>
                <a:srgbClr val="FFFF00"/>
              </a:solidFill>
              <a:latin typeface="宋体" pitchFamily="2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271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7" grpId="0" autoUpdateAnimBg="0"/>
      <p:bldP spid="8" grpId="0" animBg="1" autoUpdateAnimBg="0"/>
      <p:bldP spid="10" grpId="0" animBg="1" autoUpdateAnimBg="0"/>
      <p:bldP spid="11" grpId="0" autoUpdateAnimBg="0"/>
      <p:bldP spid="12" grpId="0" autoUpdateAnimBg="0"/>
      <p:bldP spid="1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://czwl.cooco.net.cn/files/down/test/2008/10/15/13/20081015134010132974648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4"/>
          <a:stretch>
            <a:fillRect/>
          </a:stretch>
        </p:blipFill>
        <p:spPr bwMode="auto">
          <a:xfrm>
            <a:off x="852488" y="2043113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658938" y="1219200"/>
            <a:ext cx="184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B.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浮力秤：</a:t>
            </a:r>
          </a:p>
        </p:txBody>
      </p:sp>
      <p:sp>
        <p:nvSpPr>
          <p:cNvPr id="4" name="Text Box 111"/>
          <p:cNvSpPr txBox="1">
            <a:spLocks noChangeArrowheads="1"/>
          </p:cNvSpPr>
          <p:nvPr/>
        </p:nvSpPr>
        <p:spPr bwMode="auto">
          <a:xfrm>
            <a:off x="304800" y="1219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【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实例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】</a:t>
            </a:r>
            <a:endParaRPr lang="zh-CN" altLang="en-US" sz="2400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547688" y="1966913"/>
            <a:ext cx="8001000" cy="259080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42888" y="5564188"/>
            <a:ext cx="2667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>
                <a:solidFill>
                  <a:schemeClr val="accent2"/>
                </a:solidFill>
                <a:latin typeface="+mn-ea"/>
                <a:ea typeface="+mn-ea"/>
              </a:rPr>
              <a:t>【</a:t>
            </a:r>
            <a:r>
              <a:rPr lang="zh-CN" altLang="en-US" sz="2400" b="1">
                <a:solidFill>
                  <a:schemeClr val="accent2"/>
                </a:solidFill>
                <a:latin typeface="+mn-ea"/>
                <a:ea typeface="+mn-ea"/>
              </a:rPr>
              <a:t>改进</a:t>
            </a:r>
            <a:r>
              <a:rPr lang="en-US" altLang="zh-CN" sz="2400" b="1">
                <a:solidFill>
                  <a:schemeClr val="accent2"/>
                </a:solidFill>
                <a:latin typeface="+mn-ea"/>
                <a:ea typeface="+mn-ea"/>
              </a:rPr>
              <a:t>】</a:t>
            </a:r>
            <a:endParaRPr lang="zh-CN" altLang="en-US" sz="2400" b="1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90688" y="4633913"/>
            <a:ext cx="480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1.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如何确定零刻度线？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42888" y="4619625"/>
            <a:ext cx="3186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990033"/>
                </a:solidFill>
                <a:latin typeface="+mn-ea"/>
                <a:ea typeface="+mn-ea"/>
              </a:rPr>
              <a:t>【</a:t>
            </a:r>
            <a:r>
              <a:rPr lang="zh-CN" altLang="en-US" sz="2400" b="1" dirty="0">
                <a:solidFill>
                  <a:srgbClr val="990033"/>
                </a:solidFill>
                <a:latin typeface="+mn-ea"/>
                <a:ea typeface="+mn-ea"/>
              </a:rPr>
              <a:t>问题</a:t>
            </a:r>
            <a:r>
              <a:rPr lang="en-US" altLang="zh-CN" sz="2400" b="1" dirty="0">
                <a:solidFill>
                  <a:srgbClr val="990033"/>
                </a:solidFill>
                <a:latin typeface="+mn-ea"/>
                <a:ea typeface="+mn-ea"/>
              </a:rPr>
              <a:t>】</a:t>
            </a:r>
            <a:endParaRPr lang="zh-CN" altLang="en-US" sz="2400" b="1" dirty="0">
              <a:solidFill>
                <a:srgbClr val="990033"/>
              </a:solidFill>
              <a:latin typeface="+mn-ea"/>
              <a:ea typeface="+mn-ea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90688" y="5091113"/>
            <a:ext cx="411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宋体" pitchFamily="2" charset="-122"/>
                <a:ea typeface="楷体_GB2312" pitchFamily="49" charset="-122"/>
              </a:rPr>
              <a:t>2.</a:t>
            </a: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如何确定最大称量？</a:t>
            </a:r>
          </a:p>
        </p:txBody>
      </p:sp>
      <p:sp>
        <p:nvSpPr>
          <p:cNvPr id="10" name="矩形 28"/>
          <p:cNvSpPr>
            <a:spLocks noChangeArrowheads="1"/>
          </p:cNvSpPr>
          <p:nvPr/>
        </p:nvSpPr>
        <p:spPr bwMode="auto">
          <a:xfrm>
            <a:off x="1720850" y="5608638"/>
            <a:ext cx="6904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该浮力秤还有哪些缺陷？如何改进？                          </a:t>
            </a:r>
            <a:endParaRPr lang="zh-CN" altLang="en-US" sz="2400">
              <a:latin typeface="宋体" pitchFamily="2" charset="-122"/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2043113"/>
            <a:ext cx="30384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2043113"/>
            <a:ext cx="32956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2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nimBg="1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0"/>
          <p:cNvSpPr>
            <a:spLocks noChangeArrowheads="1"/>
          </p:cNvSpPr>
          <p:nvPr/>
        </p:nvSpPr>
        <p:spPr bwMode="auto">
          <a:xfrm>
            <a:off x="623888" y="4846638"/>
            <a:ext cx="8077200" cy="134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5400000" scaled="1"/>
          </a:gradFill>
          <a:ln w="9525" cmpd="sng">
            <a:solidFill>
              <a:srgbClr val="B6DCDF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" name="Text Box 111"/>
          <p:cNvSpPr txBox="1">
            <a:spLocks noChangeArrowheads="1"/>
          </p:cNvSpPr>
          <p:nvPr/>
        </p:nvSpPr>
        <p:spPr bwMode="auto">
          <a:xfrm>
            <a:off x="355600" y="1295400"/>
            <a:ext cx="238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【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改进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】</a:t>
            </a:r>
            <a:endParaRPr lang="zh-CN" altLang="en-US" sz="2400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623888" y="2073275"/>
            <a:ext cx="8077200" cy="266700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1017588" y="4986338"/>
          <a:ext cx="15557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r:id="rId3" imgW="584517" imgH="457517" progId="Equation.3">
                  <p:embed/>
                </p:oleObj>
              </mc:Choice>
              <mc:Fallback>
                <p:oleObj r:id="rId3" imgW="584517" imgH="4575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4986338"/>
                        <a:ext cx="155575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3024188" y="5011738"/>
          <a:ext cx="1776412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r:id="rId5" imgW="686415" imgH="457716" progId="Equation.3">
                  <p:embed/>
                </p:oleObj>
              </mc:Choice>
              <mc:Fallback>
                <p:oleObj r:id="rId5" imgW="686415" imgH="4577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5011738"/>
                        <a:ext cx="1776412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5272088" y="4999038"/>
          <a:ext cx="3182937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r:id="rId7" imgW="1220046" imgH="457716" progId="Equation.3">
                  <p:embed/>
                </p:oleObj>
              </mc:Choice>
              <mc:Fallback>
                <p:oleObj r:id="rId7" imgW="1220046" imgH="4577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4999038"/>
                        <a:ext cx="3182937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835275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530475"/>
            <a:ext cx="2514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2149475"/>
            <a:ext cx="2563812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37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457200" y="892175"/>
            <a:ext cx="609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latin typeface="+mj-ea"/>
                <a:ea typeface="+mj-ea"/>
              </a:rPr>
              <a:t>浮力知识的综合应用</a:t>
            </a: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609600" y="1600200"/>
            <a:ext cx="80010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63538" y="1671638"/>
            <a:ext cx="1389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990033"/>
                </a:solidFill>
                <a:latin typeface="+mn-ea"/>
                <a:ea typeface="+mn-ea"/>
              </a:rPr>
              <a:t>【</a:t>
            </a:r>
            <a:r>
              <a:rPr lang="zh-CN" altLang="en-US" sz="2400" b="1" dirty="0">
                <a:solidFill>
                  <a:srgbClr val="990033"/>
                </a:solidFill>
                <a:latin typeface="+mn-ea"/>
                <a:ea typeface="+mn-ea"/>
              </a:rPr>
              <a:t>总结</a:t>
            </a:r>
            <a:r>
              <a:rPr lang="en-US" altLang="zh-CN" sz="2400" b="1" dirty="0">
                <a:solidFill>
                  <a:srgbClr val="990033"/>
                </a:solidFill>
                <a:latin typeface="+mn-ea"/>
                <a:ea typeface="+mn-ea"/>
              </a:rPr>
              <a:t>】</a:t>
            </a:r>
            <a:endParaRPr lang="zh-CN" altLang="en-US" sz="2400" b="1" dirty="0">
              <a:solidFill>
                <a:srgbClr val="990033"/>
              </a:solidFill>
              <a:latin typeface="+mn-ea"/>
              <a:ea typeface="+mn-ea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44650" y="1671638"/>
            <a:ext cx="399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计算浮力的四种方法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524000" y="6243638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>
                <a:latin typeface="宋体" pitchFamily="2" charset="-122"/>
                <a:ea typeface="楷体_GB2312" pitchFamily="49" charset="-122"/>
              </a:rPr>
              <a:t>通常如何合理地选用以上方法计算浮力呢？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28600" y="6245225"/>
            <a:ext cx="1433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【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思考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】</a:t>
            </a:r>
            <a:endParaRPr lang="zh-CN" altLang="en-US" sz="2400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533400" y="2133600"/>
            <a:ext cx="8001000" cy="3962400"/>
            <a:chOff x="0" y="0"/>
            <a:chExt cx="8001000" cy="3962400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 rot="5400000">
              <a:off x="2019300" y="-2019300"/>
              <a:ext cx="3962400" cy="8001000"/>
            </a:xfrm>
            <a:prstGeom prst="roundRect">
              <a:avLst>
                <a:gd name="adj" fmla="val 9481"/>
              </a:avLst>
            </a:prstGeom>
            <a:gradFill rotWithShape="1">
              <a:gsLst>
                <a:gs pos="0">
                  <a:srgbClr val="DFDFDF"/>
                </a:gs>
                <a:gs pos="50000">
                  <a:srgbClr val="F7F7F7"/>
                </a:gs>
                <a:gs pos="100000">
                  <a:srgbClr val="DFDFDF"/>
                </a:gs>
              </a:gsLst>
              <a:lin ang="5400000" scaled="1"/>
            </a:gradFill>
            <a:ln w="19050" cmpd="sng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grpSp>
          <p:nvGrpSpPr>
            <p:cNvPr id="58406" name="Group 10"/>
            <p:cNvGrpSpPr>
              <a:grpSpLocks/>
            </p:cNvGrpSpPr>
            <p:nvPr/>
          </p:nvGrpSpPr>
          <p:grpSpPr bwMode="auto">
            <a:xfrm>
              <a:off x="228600" y="308451"/>
              <a:ext cx="552450" cy="586634"/>
              <a:chOff x="0" y="3651"/>
              <a:chExt cx="552450" cy="586634"/>
            </a:xfrm>
          </p:grpSpPr>
          <p:grpSp>
            <p:nvGrpSpPr>
              <p:cNvPr id="58437" name="Group 11"/>
              <p:cNvGrpSpPr>
                <a:grpSpLocks/>
              </p:cNvGrpSpPr>
              <p:nvPr/>
            </p:nvGrpSpPr>
            <p:grpSpPr bwMode="auto">
              <a:xfrm>
                <a:off x="0" y="3651"/>
                <a:ext cx="552450" cy="586634"/>
                <a:chOff x="0" y="3"/>
                <a:chExt cx="454" cy="482"/>
              </a:xfrm>
            </p:grpSpPr>
            <p:grpSp>
              <p:nvGrpSpPr>
                <p:cNvPr id="58439" name="Group 12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454" cy="482"/>
                  <a:chOff x="0" y="-1"/>
                  <a:chExt cx="1042" cy="1103"/>
                </a:xfrm>
              </p:grpSpPr>
              <p:pic>
                <p:nvPicPr>
                  <p:cNvPr id="58441" name="Picture 29" descr="light_shadow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lum bright="-78000" contrast="-78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" y="864"/>
                    <a:ext cx="858" cy="2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8442" name="Picture 30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042" cy="10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1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1"/>
                    <a:ext cx="1036" cy="10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3737">
                          <a:alpha val="89999"/>
                        </a:srgbClr>
                      </a:gs>
                      <a:gs pos="50000">
                        <a:schemeClr val="hlink">
                          <a:alpha val="54999"/>
                        </a:schemeClr>
                      </a:gs>
                      <a:gs pos="100000">
                        <a:srgbClr val="003737">
                          <a:alpha val="89999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sz="2400">
                      <a:latin typeface="+mn-ea"/>
                      <a:ea typeface="+mn-ea"/>
                    </a:endParaRPr>
                  </a:p>
                </p:txBody>
              </p:sp>
            </p:grpSp>
            <p:pic>
              <p:nvPicPr>
                <p:cNvPr id="58440" name="Picture 32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" y="4"/>
                  <a:ext cx="359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84138" y="44450"/>
                <a:ext cx="338137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en-US" altLang="zh-CN" sz="2400">
                    <a:solidFill>
                      <a:srgbClr val="FFFF00"/>
                    </a:solidFill>
                    <a:latin typeface="宋体" pitchFamily="2" charset="-122"/>
                  </a:rPr>
                  <a:t>1</a:t>
                </a:r>
              </a:p>
            </p:txBody>
          </p:sp>
        </p:grpSp>
        <p:grpSp>
          <p:nvGrpSpPr>
            <p:cNvPr id="58407" name="Group 18"/>
            <p:cNvGrpSpPr>
              <a:grpSpLocks/>
            </p:cNvGrpSpPr>
            <p:nvPr/>
          </p:nvGrpSpPr>
          <p:grpSpPr bwMode="auto">
            <a:xfrm>
              <a:off x="228600" y="1299051"/>
              <a:ext cx="552450" cy="586634"/>
              <a:chOff x="0" y="3651"/>
              <a:chExt cx="552450" cy="586634"/>
            </a:xfrm>
          </p:grpSpPr>
          <p:grpSp>
            <p:nvGrpSpPr>
              <p:cNvPr id="58428" name="Group 19"/>
              <p:cNvGrpSpPr>
                <a:grpSpLocks/>
              </p:cNvGrpSpPr>
              <p:nvPr/>
            </p:nvGrpSpPr>
            <p:grpSpPr bwMode="auto">
              <a:xfrm>
                <a:off x="0" y="3651"/>
                <a:ext cx="552450" cy="586634"/>
                <a:chOff x="0" y="3"/>
                <a:chExt cx="454" cy="482"/>
              </a:xfrm>
            </p:grpSpPr>
            <p:grpSp>
              <p:nvGrpSpPr>
                <p:cNvPr id="58430" name="Group 20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454" cy="482"/>
                  <a:chOff x="0" y="-1"/>
                  <a:chExt cx="1042" cy="1103"/>
                </a:xfrm>
              </p:grpSpPr>
              <p:pic>
                <p:nvPicPr>
                  <p:cNvPr id="58432" name="Picture 37" descr="light_shadow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lum bright="-78000" contrast="-78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" y="864"/>
                    <a:ext cx="858" cy="2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8433" name="Picture 38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042" cy="10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4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1"/>
                    <a:ext cx="1036" cy="10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74A00">
                          <a:alpha val="89999"/>
                        </a:srgbClr>
                      </a:gs>
                      <a:gs pos="50000">
                        <a:schemeClr val="folHlink">
                          <a:alpha val="54999"/>
                        </a:schemeClr>
                      </a:gs>
                      <a:gs pos="100000">
                        <a:srgbClr val="374A00">
                          <a:alpha val="89999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sz="2400">
                      <a:latin typeface="+mn-ea"/>
                      <a:ea typeface="+mn-ea"/>
                    </a:endParaRPr>
                  </a:p>
                </p:txBody>
              </p:sp>
            </p:grpSp>
            <p:pic>
              <p:nvPicPr>
                <p:cNvPr id="58431" name="Picture 40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" y="4"/>
                  <a:ext cx="359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9" name="Text Box 34"/>
              <p:cNvSpPr txBox="1">
                <a:spLocks noChangeArrowheads="1"/>
              </p:cNvSpPr>
              <p:nvPr/>
            </p:nvSpPr>
            <p:spPr bwMode="auto">
              <a:xfrm>
                <a:off x="112713" y="44450"/>
                <a:ext cx="339725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en-US" altLang="zh-CN" sz="2400">
                    <a:latin typeface="宋体" pitchFamily="2" charset="-122"/>
                  </a:rPr>
                  <a:t>2</a:t>
                </a:r>
              </a:p>
            </p:txBody>
          </p:sp>
        </p:grpSp>
        <p:grpSp>
          <p:nvGrpSpPr>
            <p:cNvPr id="58408" name="Group 26"/>
            <p:cNvGrpSpPr>
              <a:grpSpLocks/>
            </p:cNvGrpSpPr>
            <p:nvPr/>
          </p:nvGrpSpPr>
          <p:grpSpPr bwMode="auto">
            <a:xfrm>
              <a:off x="228600" y="3127851"/>
              <a:ext cx="552450" cy="586634"/>
              <a:chOff x="0" y="3651"/>
              <a:chExt cx="552450" cy="586634"/>
            </a:xfrm>
          </p:grpSpPr>
          <p:grpSp>
            <p:nvGrpSpPr>
              <p:cNvPr id="58419" name="Group 27"/>
              <p:cNvGrpSpPr>
                <a:grpSpLocks/>
              </p:cNvGrpSpPr>
              <p:nvPr/>
            </p:nvGrpSpPr>
            <p:grpSpPr bwMode="auto">
              <a:xfrm>
                <a:off x="0" y="3651"/>
                <a:ext cx="552450" cy="586634"/>
                <a:chOff x="0" y="3"/>
                <a:chExt cx="454" cy="482"/>
              </a:xfrm>
            </p:grpSpPr>
            <p:grpSp>
              <p:nvGrpSpPr>
                <p:cNvPr id="58421" name="Group 28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454" cy="482"/>
                  <a:chOff x="0" y="-1"/>
                  <a:chExt cx="1042" cy="1103"/>
                </a:xfrm>
              </p:grpSpPr>
              <p:pic>
                <p:nvPicPr>
                  <p:cNvPr id="58423" name="Picture 53" descr="light_shadow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lum bright="-78000" contrast="-78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" y="864"/>
                    <a:ext cx="858" cy="2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8424" name="Picture 54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042" cy="10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7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1"/>
                    <a:ext cx="1036" cy="10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35152">
                          <a:alpha val="89999"/>
                        </a:srgbClr>
                      </a:gs>
                      <a:gs pos="50000">
                        <a:schemeClr val="accent1">
                          <a:alpha val="54999"/>
                        </a:schemeClr>
                      </a:gs>
                      <a:gs pos="100000">
                        <a:srgbClr val="435152">
                          <a:alpha val="89999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sz="2400">
                      <a:latin typeface="+mn-ea"/>
                      <a:ea typeface="+mn-ea"/>
                    </a:endParaRPr>
                  </a:p>
                </p:txBody>
              </p:sp>
            </p:grpSp>
            <p:pic>
              <p:nvPicPr>
                <p:cNvPr id="58422" name="Picture 56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" y="4"/>
                  <a:ext cx="359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2" name="Text Box 50"/>
              <p:cNvSpPr txBox="1">
                <a:spLocks noChangeArrowheads="1"/>
              </p:cNvSpPr>
              <p:nvPr/>
            </p:nvSpPr>
            <p:spPr bwMode="auto">
              <a:xfrm>
                <a:off x="17463" y="60325"/>
                <a:ext cx="533400" cy="458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en-US" altLang="zh-CN" sz="2400">
                    <a:solidFill>
                      <a:srgbClr val="C00000"/>
                    </a:solidFill>
                    <a:latin typeface="宋体" pitchFamily="2" charset="-122"/>
                  </a:rPr>
                  <a:t>4</a:t>
                </a:r>
              </a:p>
            </p:txBody>
          </p:sp>
        </p:grpSp>
        <p:grpSp>
          <p:nvGrpSpPr>
            <p:cNvPr id="58409" name="Group 34"/>
            <p:cNvGrpSpPr>
              <a:grpSpLocks/>
            </p:cNvGrpSpPr>
            <p:nvPr/>
          </p:nvGrpSpPr>
          <p:grpSpPr bwMode="auto">
            <a:xfrm>
              <a:off x="228600" y="2213451"/>
              <a:ext cx="552450" cy="586634"/>
              <a:chOff x="0" y="3651"/>
              <a:chExt cx="552450" cy="586634"/>
            </a:xfrm>
          </p:grpSpPr>
          <p:grpSp>
            <p:nvGrpSpPr>
              <p:cNvPr id="58410" name="Group 35"/>
              <p:cNvGrpSpPr>
                <a:grpSpLocks/>
              </p:cNvGrpSpPr>
              <p:nvPr/>
            </p:nvGrpSpPr>
            <p:grpSpPr bwMode="auto">
              <a:xfrm>
                <a:off x="0" y="3651"/>
                <a:ext cx="552450" cy="586634"/>
                <a:chOff x="0" y="3"/>
                <a:chExt cx="454" cy="482"/>
              </a:xfrm>
            </p:grpSpPr>
            <p:grpSp>
              <p:nvGrpSpPr>
                <p:cNvPr id="58412" name="Group 36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454" cy="482"/>
                  <a:chOff x="0" y="-1"/>
                  <a:chExt cx="1042" cy="1103"/>
                </a:xfrm>
              </p:grpSpPr>
              <p:pic>
                <p:nvPicPr>
                  <p:cNvPr id="58414" name="Picture 45" descr="light_shadow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lum bright="-78000" contrast="-78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" y="864"/>
                    <a:ext cx="858" cy="2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8415" name="Picture 46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042" cy="10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0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1"/>
                    <a:ext cx="1036" cy="10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121237">
                          <a:alpha val="89999"/>
                        </a:srgbClr>
                      </a:gs>
                      <a:gs pos="50000">
                        <a:schemeClr val="accent2">
                          <a:alpha val="54999"/>
                        </a:schemeClr>
                      </a:gs>
                      <a:gs pos="100000">
                        <a:srgbClr val="121237">
                          <a:alpha val="89999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sz="2400">
                      <a:latin typeface="+mn-ea"/>
                      <a:ea typeface="+mn-ea"/>
                    </a:endParaRPr>
                  </a:p>
                </p:txBody>
              </p:sp>
            </p:grpSp>
            <p:pic>
              <p:nvPicPr>
                <p:cNvPr id="58413" name="Picture 48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" y="4"/>
                  <a:ext cx="359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5" name="Text Box 50"/>
              <p:cNvSpPr txBox="1">
                <a:spLocks noChangeArrowheads="1"/>
              </p:cNvSpPr>
              <p:nvPr/>
            </p:nvSpPr>
            <p:spPr bwMode="auto">
              <a:xfrm>
                <a:off x="98425" y="58738"/>
                <a:ext cx="338138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en-US" altLang="zh-CN" sz="2400">
                    <a:solidFill>
                      <a:srgbClr val="FFC000"/>
                    </a:solidFill>
                    <a:latin typeface="宋体" pitchFamily="2" charset="-122"/>
                  </a:rPr>
                  <a:t>3</a:t>
                </a:r>
              </a:p>
            </p:txBody>
          </p:sp>
        </p:grpSp>
      </p:grpSp>
      <p:grpSp>
        <p:nvGrpSpPr>
          <p:cNvPr id="25" name="Group 42"/>
          <p:cNvGrpSpPr>
            <a:grpSpLocks/>
          </p:cNvGrpSpPr>
          <p:nvPr/>
        </p:nvGrpSpPr>
        <p:grpSpPr bwMode="auto">
          <a:xfrm>
            <a:off x="1447800" y="2411413"/>
            <a:ext cx="6781800" cy="636587"/>
            <a:chOff x="0" y="25400"/>
            <a:chExt cx="6781800" cy="636587"/>
          </a:xfrm>
        </p:grpSpPr>
        <p:sp>
          <p:nvSpPr>
            <p:cNvPr id="43" name="AutoShape 5"/>
            <p:cNvSpPr>
              <a:spLocks noChangeArrowheads="1"/>
            </p:cNvSpPr>
            <p:nvPr/>
          </p:nvSpPr>
          <p:spPr bwMode="auto">
            <a:xfrm>
              <a:off x="0" y="25400"/>
              <a:ext cx="6781800" cy="636587"/>
            </a:xfrm>
            <a:prstGeom prst="roundRect">
              <a:avLst>
                <a:gd name="adj" fmla="val 50000"/>
              </a:avLst>
            </a:prstGeom>
            <a:solidFill>
              <a:srgbClr val="5F5F5F"/>
            </a:solidFill>
            <a:ln w="28575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grpSp>
          <p:nvGrpSpPr>
            <p:cNvPr id="58401" name="Group 44"/>
            <p:cNvGrpSpPr>
              <a:grpSpLocks/>
            </p:cNvGrpSpPr>
            <p:nvPr/>
          </p:nvGrpSpPr>
          <p:grpSpPr bwMode="auto">
            <a:xfrm rot="5400000">
              <a:off x="1352550" y="-1244600"/>
              <a:ext cx="541338" cy="3154362"/>
              <a:chOff x="0" y="0"/>
              <a:chExt cx="267" cy="1213"/>
            </a:xfrm>
          </p:grpSpPr>
          <p:sp>
            <p:nvSpPr>
              <p:cNvPr id="46" name="AutoShape 10"/>
              <p:cNvSpPr>
                <a:spLocks noChangeArrowheads="1"/>
              </p:cNvSpPr>
              <p:nvPr/>
            </p:nvSpPr>
            <p:spPr bwMode="auto">
              <a:xfrm rot="-5400000">
                <a:off x="-473" y="473"/>
                <a:ext cx="1213" cy="267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7" name="AutoShape 11"/>
              <p:cNvSpPr>
                <a:spLocks noChangeArrowheads="1"/>
              </p:cNvSpPr>
              <p:nvPr/>
            </p:nvSpPr>
            <p:spPr bwMode="auto">
              <a:xfrm rot="-5400000">
                <a:off x="-418" y="509"/>
                <a:ext cx="1165" cy="18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</p:grpSp>
        <p:sp>
          <p:nvSpPr>
            <p:cNvPr id="58402" name="Rectangle 16"/>
            <p:cNvSpPr>
              <a:spLocks noChangeArrowheads="1"/>
            </p:cNvSpPr>
            <p:nvPr/>
          </p:nvSpPr>
          <p:spPr bwMode="auto">
            <a:xfrm>
              <a:off x="228600" y="58737"/>
              <a:ext cx="426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宋体" pitchFamily="2" charset="-122"/>
                  <a:ea typeface="楷体_GB2312" pitchFamily="49" charset="-122"/>
                </a:rPr>
                <a:t>浮</a:t>
              </a:r>
              <a:r>
                <a:rPr lang="en-US" altLang="zh-CN" sz="2400" b="1">
                  <a:solidFill>
                    <a:srgbClr val="FF0000"/>
                  </a:solidFill>
                  <a:latin typeface="宋体" pitchFamily="2" charset="-122"/>
                  <a:ea typeface="楷体_GB2312" pitchFamily="49" charset="-122"/>
                </a:rPr>
                <a:t>= 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宋体" pitchFamily="2" charset="-122"/>
                  <a:ea typeface="楷体_GB2312" pitchFamily="49" charset="-122"/>
                </a:rPr>
                <a:t>向上</a:t>
              </a:r>
              <a:r>
                <a:rPr lang="en-US" altLang="zh-CN" sz="2400" b="1">
                  <a:solidFill>
                    <a:srgbClr val="FF0000"/>
                  </a:solidFill>
                  <a:latin typeface="宋体" pitchFamily="2" charset="-122"/>
                  <a:ea typeface="楷体_GB2312" pitchFamily="49" charset="-122"/>
                </a:rPr>
                <a:t>-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宋体" pitchFamily="2" charset="-122"/>
                  <a:ea typeface="楷体_GB2312" pitchFamily="49" charset="-122"/>
                </a:rPr>
                <a:t>向下</a:t>
              </a:r>
            </a:p>
          </p:txBody>
        </p:sp>
      </p:grp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4648200" y="2509838"/>
            <a:ext cx="335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宋体" pitchFamily="2" charset="-122"/>
                <a:ea typeface="楷体_GB2312" pitchFamily="49" charset="-122"/>
              </a:rPr>
              <a:t>揭示了浮力产生的本质</a:t>
            </a:r>
          </a:p>
        </p:txBody>
      </p:sp>
      <p:grpSp>
        <p:nvGrpSpPr>
          <p:cNvPr id="28" name="Group 49"/>
          <p:cNvGrpSpPr>
            <a:grpSpLocks/>
          </p:cNvGrpSpPr>
          <p:nvPr/>
        </p:nvGrpSpPr>
        <p:grpSpPr bwMode="auto">
          <a:xfrm>
            <a:off x="1454150" y="3400425"/>
            <a:ext cx="6775450" cy="638175"/>
            <a:chOff x="0" y="13827"/>
            <a:chExt cx="6775450" cy="638175"/>
          </a:xfrm>
        </p:grpSpPr>
        <p:sp>
          <p:nvSpPr>
            <p:cNvPr id="50" name="AutoShape 6"/>
            <p:cNvSpPr>
              <a:spLocks noChangeArrowheads="1"/>
            </p:cNvSpPr>
            <p:nvPr/>
          </p:nvSpPr>
          <p:spPr bwMode="auto">
            <a:xfrm>
              <a:off x="0" y="13827"/>
              <a:ext cx="6775450" cy="638175"/>
            </a:xfrm>
            <a:prstGeom prst="roundRect">
              <a:avLst>
                <a:gd name="adj" fmla="val 50000"/>
              </a:avLst>
            </a:prstGeom>
            <a:solidFill>
              <a:srgbClr val="5F5F5F"/>
            </a:solidFill>
            <a:ln w="28575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grpSp>
          <p:nvGrpSpPr>
            <p:cNvPr id="58396" name="Group 51"/>
            <p:cNvGrpSpPr>
              <a:grpSpLocks/>
            </p:cNvGrpSpPr>
            <p:nvPr/>
          </p:nvGrpSpPr>
          <p:grpSpPr bwMode="auto">
            <a:xfrm rot="5400000">
              <a:off x="1164431" y="-1045829"/>
              <a:ext cx="541338" cy="2755900"/>
              <a:chOff x="0" y="0"/>
              <a:chExt cx="267" cy="1213"/>
            </a:xfrm>
          </p:grpSpPr>
          <p:sp>
            <p:nvSpPr>
              <p:cNvPr id="53" name="AutoShape 13"/>
              <p:cNvSpPr>
                <a:spLocks noChangeArrowheads="1"/>
              </p:cNvSpPr>
              <p:nvPr/>
            </p:nvSpPr>
            <p:spPr bwMode="auto">
              <a:xfrm rot="-5400000">
                <a:off x="-473" y="473"/>
                <a:ext cx="1213" cy="267"/>
              </a:xfrm>
              <a:prstGeom prst="roundRect">
                <a:avLst>
                  <a:gd name="adj" fmla="val 5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54" name="AutoShape 14"/>
              <p:cNvSpPr>
                <a:spLocks noChangeArrowheads="1"/>
              </p:cNvSpPr>
              <p:nvPr/>
            </p:nvSpPr>
            <p:spPr bwMode="auto">
              <a:xfrm rot="-5400000">
                <a:off x="-418" y="510"/>
                <a:ext cx="1165" cy="18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</p:grpSp>
        <p:sp>
          <p:nvSpPr>
            <p:cNvPr id="58397" name="Text Box 14"/>
            <p:cNvSpPr txBox="1">
              <a:spLocks noChangeArrowheads="1"/>
            </p:cNvSpPr>
            <p:nvPr/>
          </p:nvSpPr>
          <p:spPr bwMode="auto">
            <a:xfrm>
              <a:off x="527050" y="113840"/>
              <a:ext cx="16764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宋体" pitchFamily="2" charset="-122"/>
                  <a:ea typeface="楷体_GB2312" pitchFamily="49" charset="-122"/>
                </a:rPr>
                <a:t>浮</a:t>
              </a:r>
              <a:r>
                <a:rPr lang="en-US" altLang="zh-CN" sz="2400" b="1">
                  <a:solidFill>
                    <a:srgbClr val="FF0000"/>
                  </a:solidFill>
                  <a:latin typeface="宋体" pitchFamily="2" charset="-122"/>
                  <a:ea typeface="楷体_GB2312" pitchFamily="49" charset="-122"/>
                </a:rPr>
                <a:t>= 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zh-CN" altLang="en-US" sz="2400" b="1">
                  <a:solidFill>
                    <a:srgbClr val="FF0000"/>
                  </a:solidFill>
                  <a:latin typeface="宋体" pitchFamily="2" charset="-122"/>
                  <a:ea typeface="楷体_GB2312" pitchFamily="49" charset="-122"/>
                </a:rPr>
                <a:t>－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altLang="zh-CN" sz="2400" b="1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4343400" y="3429000"/>
            <a:ext cx="364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宋体" pitchFamily="2" charset="-122"/>
                <a:ea typeface="楷体_GB2312" pitchFamily="49" charset="-122"/>
              </a:rPr>
              <a:t>揭示实验中浮力测量方法</a:t>
            </a:r>
          </a:p>
        </p:txBody>
      </p:sp>
      <p:grpSp>
        <p:nvGrpSpPr>
          <p:cNvPr id="31" name="Group 56"/>
          <p:cNvGrpSpPr>
            <a:grpSpLocks/>
          </p:cNvGrpSpPr>
          <p:nvPr/>
        </p:nvGrpSpPr>
        <p:grpSpPr bwMode="auto">
          <a:xfrm>
            <a:off x="1492250" y="4343400"/>
            <a:ext cx="6737350" cy="644525"/>
            <a:chOff x="0" y="0"/>
            <a:chExt cx="6737350" cy="644986"/>
          </a:xfrm>
        </p:grpSpPr>
        <p:sp>
          <p:nvSpPr>
            <p:cNvPr id="57" name="AutoShape 7"/>
            <p:cNvSpPr>
              <a:spLocks noChangeArrowheads="1"/>
            </p:cNvSpPr>
            <p:nvPr/>
          </p:nvSpPr>
          <p:spPr bwMode="auto">
            <a:xfrm>
              <a:off x="0" y="6355"/>
              <a:ext cx="6737350" cy="638631"/>
            </a:xfrm>
            <a:prstGeom prst="roundRect">
              <a:avLst>
                <a:gd name="adj" fmla="val 50000"/>
              </a:avLst>
            </a:prstGeom>
            <a:solidFill>
              <a:srgbClr val="5F5F5F"/>
            </a:solidFill>
            <a:ln w="28575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grpSp>
          <p:nvGrpSpPr>
            <p:cNvPr id="58391" name="Group 58"/>
            <p:cNvGrpSpPr>
              <a:grpSpLocks/>
            </p:cNvGrpSpPr>
            <p:nvPr/>
          </p:nvGrpSpPr>
          <p:grpSpPr bwMode="auto">
            <a:xfrm rot="5400000">
              <a:off x="1522409" y="-1428289"/>
              <a:ext cx="541337" cy="3487738"/>
              <a:chOff x="0" y="0"/>
              <a:chExt cx="267" cy="1213"/>
            </a:xfrm>
          </p:grpSpPr>
          <p:sp>
            <p:nvSpPr>
              <p:cNvPr id="60" name="AutoShape 16"/>
              <p:cNvSpPr>
                <a:spLocks noChangeArrowheads="1"/>
              </p:cNvSpPr>
              <p:nvPr/>
            </p:nvSpPr>
            <p:spPr bwMode="auto">
              <a:xfrm rot="-5400000">
                <a:off x="-473" y="473"/>
                <a:ext cx="1213" cy="26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61" name="AutoShape 17"/>
              <p:cNvSpPr>
                <a:spLocks noChangeArrowheads="1"/>
              </p:cNvSpPr>
              <p:nvPr/>
            </p:nvSpPr>
            <p:spPr bwMode="auto">
              <a:xfrm rot="-5400000">
                <a:off x="-419" y="503"/>
                <a:ext cx="1167" cy="19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</p:grpSp>
        <p:sp>
          <p:nvSpPr>
            <p:cNvPr id="58392" name="Text Box 15"/>
            <p:cNvSpPr txBox="1">
              <a:spLocks noChangeArrowheads="1"/>
            </p:cNvSpPr>
            <p:nvPr/>
          </p:nvSpPr>
          <p:spPr bwMode="auto">
            <a:xfrm>
              <a:off x="166688" y="0"/>
              <a:ext cx="6019800" cy="46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宋体" pitchFamily="2" charset="-122"/>
                  <a:ea typeface="楷体_GB2312" pitchFamily="49" charset="-122"/>
                </a:rPr>
                <a:t>浮</a:t>
              </a:r>
              <a:r>
                <a:rPr lang="en-US" altLang="zh-CN" sz="2400" b="1">
                  <a:solidFill>
                    <a:srgbClr val="FF0000"/>
                  </a:solidFill>
                  <a:latin typeface="宋体" pitchFamily="2" charset="-122"/>
                  <a:ea typeface="楷体_GB2312" pitchFamily="49" charset="-122"/>
                </a:rPr>
                <a:t>= 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宋体" pitchFamily="2" charset="-122"/>
                  <a:ea typeface="楷体_GB2312" pitchFamily="49" charset="-122"/>
                </a:rPr>
                <a:t>排</a:t>
              </a:r>
              <a:r>
                <a:rPr lang="en-US" altLang="zh-CN" sz="2400" b="1">
                  <a:solidFill>
                    <a:srgbClr val="FF0000"/>
                  </a:solidFill>
                  <a:latin typeface="宋体" pitchFamily="2" charset="-122"/>
                  <a:ea typeface="楷体_GB2312" pitchFamily="49" charset="-122"/>
                </a:rPr>
                <a:t>=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宋体" pitchFamily="2" charset="-122"/>
                  <a:ea typeface="楷体_GB2312" pitchFamily="49" charset="-122"/>
                </a:rPr>
                <a:t>液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gV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宋体" pitchFamily="2" charset="-122"/>
                  <a:ea typeface="楷体_GB2312" pitchFamily="49" charset="-122"/>
                </a:rPr>
                <a:t>排</a:t>
              </a:r>
            </a:p>
          </p:txBody>
        </p:sp>
      </p:grpSp>
      <p:grpSp>
        <p:nvGrpSpPr>
          <p:cNvPr id="33" name="Group 62"/>
          <p:cNvGrpSpPr>
            <a:grpSpLocks/>
          </p:cNvGrpSpPr>
          <p:nvPr/>
        </p:nvGrpSpPr>
        <p:grpSpPr bwMode="auto">
          <a:xfrm>
            <a:off x="1509713" y="5275263"/>
            <a:ext cx="6719887" cy="636587"/>
            <a:chOff x="0" y="17669"/>
            <a:chExt cx="6719887" cy="636587"/>
          </a:xfrm>
        </p:grpSpPr>
        <p:sp>
          <p:nvSpPr>
            <p:cNvPr id="63" name="AutoShape 8"/>
            <p:cNvSpPr>
              <a:spLocks noChangeArrowheads="1"/>
            </p:cNvSpPr>
            <p:nvPr/>
          </p:nvSpPr>
          <p:spPr bwMode="auto">
            <a:xfrm>
              <a:off x="0" y="17669"/>
              <a:ext cx="6719887" cy="636587"/>
            </a:xfrm>
            <a:prstGeom prst="roundRect">
              <a:avLst>
                <a:gd name="adj" fmla="val 50000"/>
              </a:avLst>
            </a:prstGeom>
            <a:solidFill>
              <a:srgbClr val="5F5F5F"/>
            </a:solidFill>
            <a:ln w="28575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grpSp>
          <p:nvGrpSpPr>
            <p:cNvPr id="58386" name="Group 64"/>
            <p:cNvGrpSpPr>
              <a:grpSpLocks/>
            </p:cNvGrpSpPr>
            <p:nvPr/>
          </p:nvGrpSpPr>
          <p:grpSpPr bwMode="auto">
            <a:xfrm rot="5400000">
              <a:off x="832641" y="-708612"/>
              <a:ext cx="542925" cy="2087562"/>
              <a:chOff x="0" y="0"/>
              <a:chExt cx="267" cy="1213"/>
            </a:xfrm>
          </p:grpSpPr>
          <p:sp>
            <p:nvSpPr>
              <p:cNvPr id="66" name="AutoShape 19"/>
              <p:cNvSpPr>
                <a:spLocks noChangeArrowheads="1"/>
              </p:cNvSpPr>
              <p:nvPr/>
            </p:nvSpPr>
            <p:spPr bwMode="auto">
              <a:xfrm rot="-5400000">
                <a:off x="-473" y="473"/>
                <a:ext cx="1213" cy="26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67" name="AutoShape 20"/>
              <p:cNvSpPr>
                <a:spLocks noChangeArrowheads="1"/>
              </p:cNvSpPr>
              <p:nvPr/>
            </p:nvSpPr>
            <p:spPr bwMode="auto">
              <a:xfrm rot="-5400000">
                <a:off x="-417" y="509"/>
                <a:ext cx="1164" cy="18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</p:grpSp>
        <p:sp>
          <p:nvSpPr>
            <p:cNvPr id="58387" name="Text Box 17"/>
            <p:cNvSpPr txBox="1">
              <a:spLocks noChangeArrowheads="1"/>
            </p:cNvSpPr>
            <p:nvPr/>
          </p:nvSpPr>
          <p:spPr bwMode="auto">
            <a:xfrm>
              <a:off x="381000" y="71644"/>
              <a:ext cx="153828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宋体" pitchFamily="2" charset="-122"/>
                  <a:ea typeface="楷体_GB2312" pitchFamily="49" charset="-122"/>
                </a:rPr>
                <a:t>浮</a:t>
              </a:r>
              <a:r>
                <a:rPr lang="en-US" altLang="zh-CN" sz="2400" b="1">
                  <a:solidFill>
                    <a:srgbClr val="FF0000"/>
                  </a:solidFill>
                  <a:latin typeface="宋体" pitchFamily="2" charset="-122"/>
                  <a:ea typeface="楷体_GB2312" pitchFamily="49" charset="-122"/>
                </a:rPr>
                <a:t>= 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宋体" pitchFamily="2" charset="-122"/>
                  <a:ea typeface="楷体_GB2312" pitchFamily="49" charset="-122"/>
                </a:rPr>
                <a:t>物</a:t>
              </a:r>
            </a:p>
          </p:txBody>
        </p:sp>
      </p:grpSp>
      <p:sp>
        <p:nvSpPr>
          <p:cNvPr id="68" name="Text Box 25"/>
          <p:cNvSpPr txBox="1">
            <a:spLocks noChangeArrowheads="1"/>
          </p:cNvSpPr>
          <p:nvPr/>
        </p:nvSpPr>
        <p:spPr bwMode="auto">
          <a:xfrm>
            <a:off x="3962400" y="5334000"/>
            <a:ext cx="4008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宋体" pitchFamily="2" charset="-122"/>
                <a:ea typeface="楷体_GB2312" pitchFamily="49" charset="-122"/>
              </a:rPr>
              <a:t>揭示了物体漂浮、悬浮条件</a:t>
            </a:r>
          </a:p>
        </p:txBody>
      </p:sp>
      <p:sp>
        <p:nvSpPr>
          <p:cNvPr id="69" name="Text Box 23"/>
          <p:cNvSpPr txBox="1">
            <a:spLocks noChangeArrowheads="1"/>
          </p:cNvSpPr>
          <p:nvPr/>
        </p:nvSpPr>
        <p:spPr bwMode="auto">
          <a:xfrm>
            <a:off x="5033963" y="4419600"/>
            <a:ext cx="304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宋体" pitchFamily="2" charset="-122"/>
                <a:ea typeface="楷体_GB2312" pitchFamily="49" charset="-122"/>
              </a:rPr>
              <a:t>揭示浮力的影响因素</a:t>
            </a:r>
          </a:p>
        </p:txBody>
      </p:sp>
    </p:spTree>
    <p:extLst>
      <p:ext uri="{BB962C8B-B14F-4D97-AF65-F5344CB8AC3E}">
        <p14:creationId xmlns:p14="http://schemas.microsoft.com/office/powerpoint/2010/main" val="626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48" grpId="0" autoUpdateAnimBg="0"/>
      <p:bldP spid="55" grpId="0" autoUpdateAnimBg="0"/>
      <p:bldP spid="68" grpId="0" autoUpdateAnimBg="0"/>
      <p:bldP spid="6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285750" y="1773238"/>
            <a:ext cx="8426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１</a:t>
            </a:r>
            <a:r>
              <a:rPr lang="en-US" altLang="zh-CN" sz="2400" b="1" dirty="0">
                <a:latin typeface="+mn-ea"/>
                <a:ea typeface="+mn-ea"/>
              </a:rPr>
              <a:t>.</a:t>
            </a:r>
            <a:r>
              <a:rPr lang="zh-CN" altLang="en-US" sz="2400" b="1" dirty="0">
                <a:latin typeface="+mn-ea"/>
                <a:ea typeface="+mn-ea"/>
              </a:rPr>
              <a:t>一物体的质量为２㎏，体积为３</a:t>
            </a:r>
            <a:r>
              <a:rPr lang="en-US" altLang="zh-CN" sz="2400" b="1" dirty="0">
                <a:latin typeface="+mn-ea"/>
                <a:ea typeface="+mn-ea"/>
              </a:rPr>
              <a:t>×10</a:t>
            </a:r>
            <a:r>
              <a:rPr lang="en-US" altLang="zh-CN" sz="2400" b="1" baseline="40000" dirty="0">
                <a:latin typeface="+mn-ea"/>
                <a:ea typeface="+mn-ea"/>
              </a:rPr>
              <a:t>-3</a:t>
            </a:r>
            <a:r>
              <a:rPr lang="en-US" altLang="zh-CN" sz="2400" b="1" dirty="0">
                <a:latin typeface="+mn-ea"/>
                <a:ea typeface="+mn-ea"/>
              </a:rPr>
              <a:t> m</a:t>
            </a:r>
            <a:r>
              <a:rPr lang="en-US" altLang="zh-CN" sz="2400" b="1" baseline="40000" dirty="0">
                <a:latin typeface="+mn-ea"/>
                <a:ea typeface="+mn-ea"/>
              </a:rPr>
              <a:t>3</a:t>
            </a:r>
            <a:r>
              <a:rPr lang="zh-CN" altLang="en-US" sz="2400" b="1" dirty="0">
                <a:latin typeface="+mn-ea"/>
                <a:ea typeface="+mn-ea"/>
              </a:rPr>
              <a:t>，将其浸没在水中后松手，该物体是上浮，还是下沉？</a:t>
            </a: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539750" y="3252788"/>
            <a:ext cx="574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</a:rPr>
              <a:t>解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: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258888" y="3257550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=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mg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=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２㎏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×9.8 N/㎏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=19.6 N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258888" y="3841750"/>
            <a:ext cx="7308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lang="zh-CN" altLang="en-US" sz="2400" b="1" baseline="-30000" dirty="0">
                <a:solidFill>
                  <a:srgbClr val="FF0000"/>
                </a:solidFill>
                <a:latin typeface="+mn-ea"/>
                <a:ea typeface="+mn-ea"/>
              </a:rPr>
              <a:t>浮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=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ρ</a:t>
            </a:r>
            <a:r>
              <a:rPr lang="zh-CN" altLang="en-US" sz="2400" b="1" baseline="-25000" dirty="0">
                <a:solidFill>
                  <a:srgbClr val="FF0000"/>
                </a:solidFill>
                <a:latin typeface="+mn-ea"/>
                <a:ea typeface="+mn-ea"/>
              </a:rPr>
              <a:t>液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gV</a:t>
            </a:r>
            <a:r>
              <a:rPr lang="zh-CN" altLang="en-US" sz="2400" b="1" baseline="-25000" dirty="0">
                <a:solidFill>
                  <a:srgbClr val="FF0000"/>
                </a:solidFill>
                <a:latin typeface="+mn-ea"/>
                <a:ea typeface="+mn-ea"/>
              </a:rPr>
              <a:t>排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   =1×10</a:t>
            </a:r>
            <a:r>
              <a:rPr lang="en-US" altLang="zh-CN" sz="2400" b="1" baseline="40000" dirty="0">
                <a:solidFill>
                  <a:srgbClr val="FF0000"/>
                </a:solidFill>
                <a:latin typeface="+mn-ea"/>
                <a:ea typeface="+mn-ea"/>
              </a:rPr>
              <a:t>3 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㎏/m</a:t>
            </a:r>
            <a:r>
              <a:rPr lang="en-US" altLang="zh-CN" sz="2400" b="1" baseline="300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×9.8 N/㎏×3×10</a:t>
            </a:r>
            <a:r>
              <a:rPr lang="zh-CN" altLang="en-US" sz="2400" b="1" baseline="40000" dirty="0">
                <a:solidFill>
                  <a:srgbClr val="FF0000"/>
                </a:solidFill>
                <a:latin typeface="+mn-ea"/>
                <a:ea typeface="+mn-ea"/>
              </a:rPr>
              <a:t>－</a:t>
            </a:r>
            <a:r>
              <a:rPr lang="en-US" altLang="zh-CN" sz="2400" b="1" baseline="40000" dirty="0">
                <a:solidFill>
                  <a:srgbClr val="FF0000"/>
                </a:solidFill>
                <a:latin typeface="+mn-ea"/>
                <a:ea typeface="+mn-ea"/>
              </a:rPr>
              <a:t>3 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m</a:t>
            </a:r>
            <a:r>
              <a:rPr lang="en-US" altLang="zh-CN" sz="2400" b="1" baseline="400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=29.4 N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331913" y="5038725"/>
            <a:ext cx="4537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+mn-ea"/>
                <a:ea typeface="+mn-ea"/>
              </a:rPr>
              <a:t>浮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G     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所以上浮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42938" y="5686425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答：松手后，物体应该上浮</a:t>
            </a:r>
          </a:p>
        </p:txBody>
      </p:sp>
      <p:pic>
        <p:nvPicPr>
          <p:cNvPr id="5940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000125"/>
            <a:ext cx="2620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10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/>
      <p:bldP spid="25613" grpId="0"/>
      <p:bldP spid="256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8925" y="1514475"/>
            <a:ext cx="8426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</a:rPr>
              <a:t>2.</a:t>
            </a:r>
            <a:r>
              <a:rPr lang="zh-CN" altLang="en-US" sz="2400" b="1" dirty="0">
                <a:latin typeface="+mn-ea"/>
                <a:ea typeface="+mn-ea"/>
              </a:rPr>
              <a:t>向清水里加盐可以使已沉入水底的鸡蛋上浮，加清水可以使漂浮的鸡蛋下沉</a:t>
            </a:r>
            <a:r>
              <a:rPr lang="en-US" altLang="zh-CN" sz="2400" b="1" dirty="0">
                <a:latin typeface="+mn-ea"/>
                <a:ea typeface="+mn-ea"/>
              </a:rPr>
              <a:t>,</a:t>
            </a:r>
            <a:r>
              <a:rPr lang="zh-CN" altLang="en-US" sz="2400" b="1" dirty="0">
                <a:latin typeface="+mn-ea"/>
                <a:ea typeface="+mn-ea"/>
              </a:rPr>
              <a:t>请说明其中的道理。</a:t>
            </a:r>
          </a:p>
        </p:txBody>
      </p:sp>
      <p:sp>
        <p:nvSpPr>
          <p:cNvPr id="60419" name="Text Box 7"/>
          <p:cNvSpPr txBox="1">
            <a:spLocks noChangeArrowheads="1"/>
          </p:cNvSpPr>
          <p:nvPr/>
        </p:nvSpPr>
        <p:spPr bwMode="auto">
          <a:xfrm>
            <a:off x="357188" y="3536950"/>
            <a:ext cx="1296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  <a:hlinkClick r:id="rId2" action="ppaction://hlinkfile"/>
              </a:rPr>
              <a:t>原因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</a:rPr>
              <a:t>：　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592263" y="3359150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</a:rPr>
              <a:t>增大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84425" y="3575050"/>
            <a:ext cx="1152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</a:rPr>
              <a:t>密度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248025" y="335915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</a:rPr>
              <a:t>增大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040188" y="357505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</a:rPr>
              <a:t>浮力</a:t>
            </a:r>
          </a:p>
        </p:txBody>
      </p:sp>
      <p:sp>
        <p:nvSpPr>
          <p:cNvPr id="8" name="AutoShape 15"/>
          <p:cNvSpPr>
            <a:spLocks/>
          </p:cNvSpPr>
          <p:nvPr/>
        </p:nvSpPr>
        <p:spPr bwMode="auto">
          <a:xfrm flipH="1">
            <a:off x="4832350" y="3287713"/>
            <a:ext cx="250825" cy="1152525"/>
          </a:xfrm>
          <a:prstGeom prst="rightBrace">
            <a:avLst>
              <a:gd name="adj1" fmla="val 19025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083175" y="314325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当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+mn-ea"/>
                <a:ea typeface="+mn-ea"/>
              </a:rPr>
              <a:t>浮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时物体上浮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083175" y="4151313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当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+mn-ea"/>
                <a:ea typeface="+mn-ea"/>
              </a:rPr>
              <a:t>浮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＜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时物体下沉 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592263" y="386397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</a:rPr>
              <a:t>减小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248025" y="3863975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</a:rPr>
              <a:t>减小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1571625" y="3857625"/>
            <a:ext cx="8651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3214688" y="3857625"/>
            <a:ext cx="863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34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91146" y="260648"/>
            <a:ext cx="5616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FFFF66"/>
                </a:solidFill>
                <a:ea typeface="隶书" pitchFamily="49" charset="-122"/>
              </a:rPr>
              <a:t>物体的浮与沉</a:t>
            </a:r>
          </a:p>
        </p:txBody>
      </p:sp>
      <p:pic>
        <p:nvPicPr>
          <p:cNvPr id="16392" name="(示例音乐)一剪梅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876925"/>
            <a:ext cx="6651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img.mp.itc.cn/upload/20170318/8e685854ca524edb9455493ebbfed5fc_th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2" y="1196752"/>
            <a:ext cx="82772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5989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2"/>
                </p:tgtEl>
              </p:cMediaNode>
            </p:audio>
          </p:childTnLst>
        </p:cTn>
      </p:par>
    </p:tnLst>
    <p:bldLst>
      <p:bldP spid="163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0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 r="2750" b="4639"/>
          <a:stretch>
            <a:fillRect/>
          </a:stretch>
        </p:blipFill>
        <p:spPr bwMode="auto">
          <a:xfrm>
            <a:off x="500063" y="1071563"/>
            <a:ext cx="83724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3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786475" y="1412776"/>
            <a:ext cx="6477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dirty="0">
                <a:latin typeface="+mj-ea"/>
                <a:ea typeface="+mj-ea"/>
              </a:rPr>
              <a:t>气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4000" b="1" dirty="0">
                <a:latin typeface="+mj-ea"/>
                <a:ea typeface="+mj-ea"/>
              </a:rPr>
              <a:t>球</a:t>
            </a:r>
          </a:p>
        </p:txBody>
      </p:sp>
      <p:pic>
        <p:nvPicPr>
          <p:cNvPr id="18434" name="Picture 2" descr="http://pic1.win4000.com/wallpaper/c/5487e692898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-9445" r="34176" b="9445"/>
          <a:stretch/>
        </p:blipFill>
        <p:spPr bwMode="auto">
          <a:xfrm>
            <a:off x="2123728" y="-21704"/>
            <a:ext cx="6729563" cy="6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3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059832" y="5229225"/>
            <a:ext cx="2520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dirty="0">
                <a:latin typeface="+mn-ea"/>
                <a:ea typeface="+mn-ea"/>
              </a:rPr>
              <a:t>飞   艇</a:t>
            </a:r>
          </a:p>
        </p:txBody>
      </p:sp>
      <p:pic>
        <p:nvPicPr>
          <p:cNvPr id="19460" name="Picture 4" descr="http://5b0988e595225.cdn.sohucs.com/images/20180828/0be98dcb4c6540f8858b19929c22277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00913" cy="42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500063" y="1340768"/>
            <a:ext cx="2074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思考与讨论：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571500" y="2060848"/>
            <a:ext cx="7561263" cy="19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800" b="1" dirty="0">
                <a:latin typeface="+mn-ea"/>
                <a:ea typeface="+mn-ea"/>
              </a:rPr>
              <a:t>把乒乓球、硬币、橡皮、小木块、小石蜡块、小玻璃瓶、石块、梳子等物体放入水中后放手，它们分别会处于什么运动状态呢？　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606778" y="4341019"/>
            <a:ext cx="58324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猜猜看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你会看到什么现象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776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4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850900" y="2260600"/>
            <a:ext cx="1435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交流一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41388" y="4857750"/>
            <a:ext cx="73453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交流二：把橡皮泥做成碗状，橡皮泥也可以漂浮在水面上。</a:t>
            </a:r>
          </a:p>
        </p:txBody>
      </p:sp>
      <p:sp>
        <p:nvSpPr>
          <p:cNvPr id="43012" name="WordArt 10"/>
          <p:cNvSpPr>
            <a:spLocks noChangeArrowheads="1" noChangeShapeType="1" noTextEdit="1"/>
          </p:cNvSpPr>
          <p:nvPr/>
        </p:nvSpPr>
        <p:spPr bwMode="auto">
          <a:xfrm rot="-952271">
            <a:off x="464987" y="951848"/>
            <a:ext cx="2005013" cy="787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2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300000" scaled="1"/>
                </a:gradFill>
                <a:latin typeface="+mn-ea"/>
                <a:ea typeface="+mn-ea"/>
                <a:cs typeface="+mn-ea"/>
              </a:rPr>
              <a:t>讨论与交流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785813" y="2928938"/>
            <a:ext cx="6686550" cy="157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上浮的物体有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:                      </a:t>
            </a:r>
            <a:r>
              <a:rPr lang="en-US" altLang="zh-CN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 </a:t>
            </a:r>
            <a:endParaRPr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下沉的物体有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悬浮的物体有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: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967038" y="2928938"/>
            <a:ext cx="417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乒乓球、小木块、小石蜡块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928938" y="3429000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硬币、橡皮、石块、梳子 </a:t>
            </a:r>
          </a:p>
        </p:txBody>
      </p:sp>
      <p:sp>
        <p:nvSpPr>
          <p:cNvPr id="10248" name="Line 15"/>
          <p:cNvSpPr>
            <a:spLocks noChangeShapeType="1"/>
          </p:cNvSpPr>
          <p:nvPr/>
        </p:nvSpPr>
        <p:spPr bwMode="auto">
          <a:xfrm>
            <a:off x="3000375" y="3360738"/>
            <a:ext cx="3743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10249" name="Line 16"/>
          <p:cNvSpPr>
            <a:spLocks noChangeShapeType="1"/>
          </p:cNvSpPr>
          <p:nvPr/>
        </p:nvSpPr>
        <p:spPr bwMode="auto">
          <a:xfrm>
            <a:off x="3000375" y="3857625"/>
            <a:ext cx="3743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10250" name="Line 17"/>
          <p:cNvSpPr>
            <a:spLocks noChangeShapeType="1"/>
          </p:cNvSpPr>
          <p:nvPr/>
        </p:nvSpPr>
        <p:spPr bwMode="auto">
          <a:xfrm>
            <a:off x="2857500" y="4500563"/>
            <a:ext cx="3743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10251" name="Text Box 18"/>
          <p:cNvSpPr txBox="1">
            <a:spLocks noChangeArrowheads="1"/>
          </p:cNvSpPr>
          <p:nvPr/>
        </p:nvSpPr>
        <p:spPr bwMode="auto">
          <a:xfrm>
            <a:off x="2928938" y="4000500"/>
            <a:ext cx="1944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小玻璃瓶</a:t>
            </a:r>
          </a:p>
        </p:txBody>
      </p:sp>
    </p:spTree>
    <p:extLst>
      <p:ext uri="{BB962C8B-B14F-4D97-AF65-F5344CB8AC3E}">
        <p14:creationId xmlns:p14="http://schemas.microsoft.com/office/powerpoint/2010/main" val="362954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4" grpId="0"/>
      <p:bldP spid="8205" grpId="0"/>
      <p:bldP spid="102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541338" y="908720"/>
            <a:ext cx="259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分析与交流：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42938" y="1628775"/>
            <a:ext cx="7600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</a:rPr>
              <a:t>1</a:t>
            </a:r>
            <a:r>
              <a:rPr lang="zh-CN" altLang="en-US" sz="2400" b="1" dirty="0">
                <a:latin typeface="+mn-ea"/>
                <a:ea typeface="+mn-ea"/>
              </a:rPr>
              <a:t>、在实验过程中采用了哪些有效的方法使物体上浮或下沉的？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728663" y="3171825"/>
            <a:ext cx="727233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latin typeface="+mn-ea"/>
                <a:ea typeface="+mn-ea"/>
              </a:rPr>
              <a:t>2</a:t>
            </a:r>
            <a:r>
              <a:rPr lang="zh-CN" altLang="en-US" sz="2400" b="1" dirty="0">
                <a:latin typeface="+mn-ea"/>
                <a:ea typeface="+mn-ea"/>
              </a:rPr>
              <a:t>、从物体受力角度来看，在这些方法中分别改变了哪些力的大小？又是如何改变的？</a:t>
            </a:r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 flipV="1">
            <a:off x="2051050" y="48688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2051050" y="4365625"/>
            <a:ext cx="107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latin typeface="+mn-ea"/>
                <a:ea typeface="+mn-ea"/>
              </a:rPr>
              <a:t>改变</a:t>
            </a: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2843213" y="4581525"/>
            <a:ext cx="2305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物体体积（</a:t>
            </a:r>
            <a:r>
              <a:rPr lang="en-US" altLang="zh-CN" sz="2400" b="1" i="1" dirty="0"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lang="zh-CN" altLang="en-US" sz="2400" b="1" baseline="-25000" dirty="0">
                <a:latin typeface="+mn-ea"/>
                <a:ea typeface="+mn-ea"/>
              </a:rPr>
              <a:t>物</a:t>
            </a:r>
            <a:r>
              <a:rPr lang="zh-CN" altLang="en-US" sz="2400" b="1" dirty="0">
                <a:latin typeface="+mn-ea"/>
                <a:ea typeface="+mn-ea"/>
              </a:rPr>
              <a:t>）</a:t>
            </a:r>
          </a:p>
        </p:txBody>
      </p:sp>
      <p:sp>
        <p:nvSpPr>
          <p:cNvPr id="11272" name="Line 11"/>
          <p:cNvSpPr>
            <a:spLocks noChangeShapeType="1"/>
          </p:cNvSpPr>
          <p:nvPr/>
        </p:nvSpPr>
        <p:spPr bwMode="auto">
          <a:xfrm>
            <a:off x="5148263" y="4868863"/>
            <a:ext cx="1079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5219700" y="4365625"/>
            <a:ext cx="100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latin typeface="+mn-ea"/>
                <a:ea typeface="+mn-ea"/>
              </a:rPr>
              <a:t>改变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227763" y="4581525"/>
            <a:ext cx="1871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浮力（</a:t>
            </a:r>
            <a:r>
              <a:rPr lang="en-US" altLang="zh-CN" sz="2400" b="1" i="1" dirty="0"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lang="zh-CN" altLang="en-US" sz="2400" b="1" baseline="-25000" dirty="0">
                <a:latin typeface="+mn-ea"/>
                <a:ea typeface="+mn-ea"/>
              </a:rPr>
              <a:t>浮</a:t>
            </a:r>
            <a:r>
              <a:rPr lang="zh-CN" altLang="en-US" sz="2400" b="1" dirty="0">
                <a:latin typeface="+mn-ea"/>
                <a:ea typeface="+mn-ea"/>
              </a:rPr>
              <a:t>）</a:t>
            </a:r>
          </a:p>
        </p:txBody>
      </p:sp>
      <p:sp>
        <p:nvSpPr>
          <p:cNvPr id="11275" name="Rectangle 14"/>
          <p:cNvSpPr>
            <a:spLocks noChangeArrowheads="1"/>
          </p:cNvSpPr>
          <p:nvPr/>
        </p:nvSpPr>
        <p:spPr bwMode="auto">
          <a:xfrm>
            <a:off x="827088" y="4508500"/>
            <a:ext cx="11525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900113" y="4581525"/>
            <a:ext cx="1150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方法一</a:t>
            </a:r>
          </a:p>
        </p:txBody>
      </p:sp>
      <p:sp>
        <p:nvSpPr>
          <p:cNvPr id="11277" name="Rectangle 16"/>
          <p:cNvSpPr>
            <a:spLocks noChangeArrowheads="1"/>
          </p:cNvSpPr>
          <p:nvPr/>
        </p:nvSpPr>
        <p:spPr bwMode="auto">
          <a:xfrm>
            <a:off x="827088" y="5516563"/>
            <a:ext cx="1150937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827088" y="5589588"/>
            <a:ext cx="1223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方法二</a:t>
            </a:r>
          </a:p>
        </p:txBody>
      </p:sp>
      <p:sp>
        <p:nvSpPr>
          <p:cNvPr id="11279" name="Line 18"/>
          <p:cNvSpPr>
            <a:spLocks noChangeShapeType="1"/>
          </p:cNvSpPr>
          <p:nvPr/>
        </p:nvSpPr>
        <p:spPr bwMode="auto">
          <a:xfrm>
            <a:off x="2124075" y="5876925"/>
            <a:ext cx="1943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11280" name="Text Box 19"/>
          <p:cNvSpPr txBox="1">
            <a:spLocks noChangeArrowheads="1"/>
          </p:cNvSpPr>
          <p:nvPr/>
        </p:nvSpPr>
        <p:spPr bwMode="auto">
          <a:xfrm>
            <a:off x="2484438" y="5373688"/>
            <a:ext cx="129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latin typeface="+mn-ea"/>
                <a:ea typeface="+mn-ea"/>
              </a:rPr>
              <a:t>改变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211638" y="5589588"/>
            <a:ext cx="2303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物体重力（</a:t>
            </a:r>
            <a:r>
              <a:rPr lang="en-US" altLang="zh-CN" sz="2400" b="1" i="1" dirty="0"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lang="zh-CN" altLang="en-US" sz="2400" b="1" dirty="0">
                <a:latin typeface="+mn-ea"/>
                <a:ea typeface="+mn-ea"/>
              </a:rPr>
              <a:t>）</a:t>
            </a:r>
          </a:p>
        </p:txBody>
      </p:sp>
      <p:sp>
        <p:nvSpPr>
          <p:cNvPr id="11282" name="Text Box 21"/>
          <p:cNvSpPr txBox="1">
            <a:spLocks noChangeArrowheads="1"/>
          </p:cNvSpPr>
          <p:nvPr/>
        </p:nvSpPr>
        <p:spPr bwMode="auto">
          <a:xfrm>
            <a:off x="1763713" y="2565400"/>
            <a:ext cx="403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zh-CN" sz="2400">
              <a:latin typeface="+mn-ea"/>
              <a:ea typeface="+mn-ea"/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1143000" y="2752725"/>
            <a:ext cx="5903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充气增大体积及加水或排水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140200" y="4941888"/>
            <a:ext cx="1439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i="1" u="sng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lang="zh-CN" altLang="en-US" sz="1200" b="1" u="sng" dirty="0">
                <a:solidFill>
                  <a:schemeClr val="accent2"/>
                </a:solidFill>
                <a:latin typeface="+mn-ea"/>
                <a:ea typeface="+mn-ea"/>
              </a:rPr>
              <a:t>物</a:t>
            </a:r>
            <a:r>
              <a:rPr lang="en-US" altLang="zh-CN" sz="2400" b="1" u="sng" dirty="0">
                <a:solidFill>
                  <a:schemeClr val="accent2"/>
                </a:solidFill>
                <a:latin typeface="+mn-ea"/>
                <a:ea typeface="+mn-ea"/>
              </a:rPr>
              <a:t>=</a:t>
            </a:r>
            <a:r>
              <a:rPr lang="en-US" altLang="zh-CN" sz="2400" b="1" i="1" u="sng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lang="zh-CN" altLang="en-US" sz="1200" b="1" u="sng" dirty="0">
                <a:solidFill>
                  <a:schemeClr val="accent2"/>
                </a:solidFill>
                <a:latin typeface="+mn-ea"/>
                <a:ea typeface="+mn-ea"/>
              </a:rPr>
              <a:t>排</a:t>
            </a:r>
            <a:endParaRPr lang="zh-CN" altLang="en-US" sz="2400" b="1" u="sng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798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9236" grpId="0"/>
      <p:bldP spid="9238" grpId="0"/>
      <p:bldP spid="923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1558</Words>
  <Application>Microsoft Office PowerPoint</Application>
  <PresentationFormat>全屏显示(4:3)</PresentationFormat>
  <Paragraphs>178</Paragraphs>
  <Slides>26</Slides>
  <Notes>0</Notes>
  <HiddenSlides>0</HiddenSlides>
  <MMClips>2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Office 主题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12</cp:revision>
  <dcterms:created xsi:type="dcterms:W3CDTF">2020-04-20T03:18:26Z</dcterms:created>
  <dcterms:modified xsi:type="dcterms:W3CDTF">2020-04-22T13:16:05Z</dcterms:modified>
</cp:coreProperties>
</file>