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activeX/activeX1.xml" ContentType="application/vnd.ms-office.activeX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activeX/activeX2.xml" ContentType="application/vnd.ms-office.activeX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6" r:id="rId2"/>
    <p:sldId id="302" r:id="rId3"/>
    <p:sldId id="268" r:id="rId4"/>
    <p:sldId id="298" r:id="rId5"/>
    <p:sldId id="299" r:id="rId6"/>
    <p:sldId id="300" r:id="rId7"/>
    <p:sldId id="276" r:id="rId8"/>
    <p:sldId id="277" r:id="rId9"/>
    <p:sldId id="331" r:id="rId10"/>
    <p:sldId id="329" r:id="rId11"/>
    <p:sldId id="330" r:id="rId12"/>
    <p:sldId id="332" r:id="rId13"/>
    <p:sldId id="322" r:id="rId14"/>
    <p:sldId id="324" r:id="rId15"/>
    <p:sldId id="334" r:id="rId16"/>
    <p:sldId id="325" r:id="rId17"/>
    <p:sldId id="333" r:id="rId18"/>
    <p:sldId id="335" r:id="rId19"/>
    <p:sldId id="328" r:id="rId20"/>
    <p:sldId id="337" r:id="rId21"/>
    <p:sldId id="339" r:id="rId22"/>
    <p:sldId id="346" r:id="rId23"/>
    <p:sldId id="347" r:id="rId24"/>
    <p:sldId id="34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5BAF6-1BCB-44D6-B4DD-FBFC0335A8BB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FEF2D-2D92-45DD-8097-CEF173BACB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327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16386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88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3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64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60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55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85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45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73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36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30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37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21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6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10" Type="http://schemas.openxmlformats.org/officeDocument/2006/relationships/image" Target="../media/image13.jpeg"/><Relationship Id="rId4" Type="http://schemas.openxmlformats.org/officeDocument/2006/relationships/tags" Target="../tags/tag87.xm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tags" Target="../tags/tag9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10" Type="http://schemas.openxmlformats.org/officeDocument/2006/relationships/image" Target="../media/image17.png"/><Relationship Id="rId4" Type="http://schemas.openxmlformats.org/officeDocument/2006/relationships/tags" Target="../tags/tag97.xml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7" Type="http://schemas.openxmlformats.org/officeDocument/2006/relationships/image" Target="../media/image19.jpe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18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09.xml"/><Relationship Id="rId7" Type="http://schemas.openxmlformats.org/officeDocument/2006/relationships/image" Target="../media/image21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video" Target="file:///D:\&#20061;&#24180;&#32423;\&#31532;&#21313;&#20845;&#31456;&#28909;&#21644;&#33021;&#35838;&#20214;\&#24191;&#23707;&#21407;&#23376;&#24377;&#29190;&#28856;&#36807;&#31243;&#21098;&#36753;~1.avi" TargetMode="External"/><Relationship Id="rId1" Type="http://schemas.microsoft.com/office/2007/relationships/media" Target="file:///D:\&#20061;&#24180;&#32423;\&#31532;&#21313;&#20845;&#31456;&#28909;&#21644;&#33021;&#35838;&#20214;\&#24191;&#23707;&#21407;&#23376;&#24377;&#29190;&#28856;&#36807;&#31243;&#21098;&#36753;~1.avi" TargetMode="External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126.xml"/><Relationship Id="rId18" Type="http://schemas.openxmlformats.org/officeDocument/2006/relationships/tags" Target="../tags/tag131.xml"/><Relationship Id="rId26" Type="http://schemas.openxmlformats.org/officeDocument/2006/relationships/tags" Target="../tags/tag139.xml"/><Relationship Id="rId39" Type="http://schemas.openxmlformats.org/officeDocument/2006/relationships/oleObject" Target="../embeddings/oleObject3.bin"/><Relationship Id="rId21" Type="http://schemas.openxmlformats.org/officeDocument/2006/relationships/tags" Target="../tags/tag134.xml"/><Relationship Id="rId34" Type="http://schemas.openxmlformats.org/officeDocument/2006/relationships/slideLayout" Target="../slideLayouts/slideLayout7.xml"/><Relationship Id="rId42" Type="http://schemas.openxmlformats.org/officeDocument/2006/relationships/image" Target="../media/image28.wmf"/><Relationship Id="rId7" Type="http://schemas.openxmlformats.org/officeDocument/2006/relationships/tags" Target="../tags/tag120.xml"/><Relationship Id="rId2" Type="http://schemas.openxmlformats.org/officeDocument/2006/relationships/tags" Target="../tags/tag115.xml"/><Relationship Id="rId16" Type="http://schemas.openxmlformats.org/officeDocument/2006/relationships/tags" Target="../tags/tag129.xml"/><Relationship Id="rId29" Type="http://schemas.openxmlformats.org/officeDocument/2006/relationships/tags" Target="../tags/tag142.xml"/><Relationship Id="rId1" Type="http://schemas.openxmlformats.org/officeDocument/2006/relationships/vmlDrawing" Target="../drawings/vmlDrawing3.v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24" Type="http://schemas.openxmlformats.org/officeDocument/2006/relationships/tags" Target="../tags/tag137.xml"/><Relationship Id="rId32" Type="http://schemas.openxmlformats.org/officeDocument/2006/relationships/tags" Target="../tags/tag145.xml"/><Relationship Id="rId37" Type="http://schemas.openxmlformats.org/officeDocument/2006/relationships/oleObject" Target="../embeddings/oleObject2.bin"/><Relationship Id="rId40" Type="http://schemas.openxmlformats.org/officeDocument/2006/relationships/image" Target="../media/image27.wmf"/><Relationship Id="rId45" Type="http://schemas.openxmlformats.org/officeDocument/2006/relationships/image" Target="../media/image29.wmf"/><Relationship Id="rId5" Type="http://schemas.openxmlformats.org/officeDocument/2006/relationships/tags" Target="../tags/tag118.xml"/><Relationship Id="rId15" Type="http://schemas.openxmlformats.org/officeDocument/2006/relationships/tags" Target="../tags/tag128.xml"/><Relationship Id="rId23" Type="http://schemas.openxmlformats.org/officeDocument/2006/relationships/tags" Target="../tags/tag136.xml"/><Relationship Id="rId28" Type="http://schemas.openxmlformats.org/officeDocument/2006/relationships/tags" Target="../tags/tag141.xml"/><Relationship Id="rId36" Type="http://schemas.openxmlformats.org/officeDocument/2006/relationships/image" Target="../media/image25.wmf"/><Relationship Id="rId10" Type="http://schemas.openxmlformats.org/officeDocument/2006/relationships/tags" Target="../tags/tag123.xml"/><Relationship Id="rId19" Type="http://schemas.openxmlformats.org/officeDocument/2006/relationships/tags" Target="../tags/tag132.xml"/><Relationship Id="rId31" Type="http://schemas.openxmlformats.org/officeDocument/2006/relationships/tags" Target="../tags/tag144.xml"/><Relationship Id="rId44" Type="http://schemas.openxmlformats.org/officeDocument/2006/relationships/oleObject" Target="../embeddings/oleObject5.bin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tags" Target="../tags/tag127.xml"/><Relationship Id="rId22" Type="http://schemas.openxmlformats.org/officeDocument/2006/relationships/tags" Target="../tags/tag135.xml"/><Relationship Id="rId27" Type="http://schemas.openxmlformats.org/officeDocument/2006/relationships/tags" Target="../tags/tag140.xml"/><Relationship Id="rId30" Type="http://schemas.openxmlformats.org/officeDocument/2006/relationships/tags" Target="../tags/tag143.xml"/><Relationship Id="rId35" Type="http://schemas.openxmlformats.org/officeDocument/2006/relationships/oleObject" Target="../embeddings/oleObject1.bin"/><Relationship Id="rId43" Type="http://schemas.openxmlformats.org/officeDocument/2006/relationships/image" Target="../media/image30.jpeg"/><Relationship Id="rId8" Type="http://schemas.openxmlformats.org/officeDocument/2006/relationships/tags" Target="../tags/tag121.xml"/><Relationship Id="rId3" Type="http://schemas.openxmlformats.org/officeDocument/2006/relationships/tags" Target="../tags/tag116.xml"/><Relationship Id="rId12" Type="http://schemas.openxmlformats.org/officeDocument/2006/relationships/tags" Target="../tags/tag125.xml"/><Relationship Id="rId17" Type="http://schemas.openxmlformats.org/officeDocument/2006/relationships/tags" Target="../tags/tag130.xml"/><Relationship Id="rId25" Type="http://schemas.openxmlformats.org/officeDocument/2006/relationships/tags" Target="../tags/tag138.xml"/><Relationship Id="rId33" Type="http://schemas.openxmlformats.org/officeDocument/2006/relationships/tags" Target="../tags/tag146.xml"/><Relationship Id="rId38" Type="http://schemas.openxmlformats.org/officeDocument/2006/relationships/image" Target="../media/image26.wmf"/><Relationship Id="rId20" Type="http://schemas.openxmlformats.org/officeDocument/2006/relationships/tags" Target="../tags/tag133.xml"/><Relationship Id="rId41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5" Type="http://schemas.openxmlformats.org/officeDocument/2006/relationships/image" Target="../media/image31.jpeg"/><Relationship Id="rId4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164.xml"/><Relationship Id="rId18" Type="http://schemas.openxmlformats.org/officeDocument/2006/relationships/tags" Target="../tags/tag169.xml"/><Relationship Id="rId26" Type="http://schemas.openxmlformats.org/officeDocument/2006/relationships/tags" Target="../tags/tag177.xml"/><Relationship Id="rId39" Type="http://schemas.openxmlformats.org/officeDocument/2006/relationships/tags" Target="../tags/tag190.xml"/><Relationship Id="rId21" Type="http://schemas.openxmlformats.org/officeDocument/2006/relationships/tags" Target="../tags/tag172.xml"/><Relationship Id="rId34" Type="http://schemas.openxmlformats.org/officeDocument/2006/relationships/tags" Target="../tags/tag185.xml"/><Relationship Id="rId42" Type="http://schemas.openxmlformats.org/officeDocument/2006/relationships/tags" Target="../tags/tag193.xml"/><Relationship Id="rId47" Type="http://schemas.openxmlformats.org/officeDocument/2006/relationships/image" Target="../media/image6.png"/><Relationship Id="rId7" Type="http://schemas.openxmlformats.org/officeDocument/2006/relationships/tags" Target="../tags/tag158.xml"/><Relationship Id="rId2" Type="http://schemas.openxmlformats.org/officeDocument/2006/relationships/tags" Target="../tags/tag153.xml"/><Relationship Id="rId16" Type="http://schemas.openxmlformats.org/officeDocument/2006/relationships/tags" Target="../tags/tag167.xml"/><Relationship Id="rId29" Type="http://schemas.openxmlformats.org/officeDocument/2006/relationships/tags" Target="../tags/tag180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24" Type="http://schemas.openxmlformats.org/officeDocument/2006/relationships/tags" Target="../tags/tag175.xml"/><Relationship Id="rId32" Type="http://schemas.openxmlformats.org/officeDocument/2006/relationships/tags" Target="../tags/tag183.xml"/><Relationship Id="rId37" Type="http://schemas.openxmlformats.org/officeDocument/2006/relationships/tags" Target="../tags/tag188.xml"/><Relationship Id="rId40" Type="http://schemas.openxmlformats.org/officeDocument/2006/relationships/tags" Target="../tags/tag191.xml"/><Relationship Id="rId45" Type="http://schemas.openxmlformats.org/officeDocument/2006/relationships/tags" Target="../tags/tag196.xml"/><Relationship Id="rId5" Type="http://schemas.openxmlformats.org/officeDocument/2006/relationships/tags" Target="../tags/tag156.xml"/><Relationship Id="rId15" Type="http://schemas.openxmlformats.org/officeDocument/2006/relationships/tags" Target="../tags/tag166.xml"/><Relationship Id="rId23" Type="http://schemas.openxmlformats.org/officeDocument/2006/relationships/tags" Target="../tags/tag174.xml"/><Relationship Id="rId28" Type="http://schemas.openxmlformats.org/officeDocument/2006/relationships/tags" Target="../tags/tag179.xml"/><Relationship Id="rId36" Type="http://schemas.openxmlformats.org/officeDocument/2006/relationships/tags" Target="../tags/tag187.xml"/><Relationship Id="rId10" Type="http://schemas.openxmlformats.org/officeDocument/2006/relationships/tags" Target="../tags/tag161.xml"/><Relationship Id="rId19" Type="http://schemas.openxmlformats.org/officeDocument/2006/relationships/tags" Target="../tags/tag170.xml"/><Relationship Id="rId31" Type="http://schemas.openxmlformats.org/officeDocument/2006/relationships/tags" Target="../tags/tag182.xml"/><Relationship Id="rId44" Type="http://schemas.openxmlformats.org/officeDocument/2006/relationships/tags" Target="../tags/tag195.xml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tags" Target="../tags/tag165.xml"/><Relationship Id="rId22" Type="http://schemas.openxmlformats.org/officeDocument/2006/relationships/tags" Target="../tags/tag173.xml"/><Relationship Id="rId27" Type="http://schemas.openxmlformats.org/officeDocument/2006/relationships/tags" Target="../tags/tag178.xml"/><Relationship Id="rId30" Type="http://schemas.openxmlformats.org/officeDocument/2006/relationships/tags" Target="../tags/tag181.xml"/><Relationship Id="rId35" Type="http://schemas.openxmlformats.org/officeDocument/2006/relationships/tags" Target="../tags/tag186.xml"/><Relationship Id="rId43" Type="http://schemas.openxmlformats.org/officeDocument/2006/relationships/tags" Target="../tags/tag194.xml"/><Relationship Id="rId8" Type="http://schemas.openxmlformats.org/officeDocument/2006/relationships/tags" Target="../tags/tag159.xml"/><Relationship Id="rId3" Type="http://schemas.openxmlformats.org/officeDocument/2006/relationships/tags" Target="../tags/tag154.xml"/><Relationship Id="rId12" Type="http://schemas.openxmlformats.org/officeDocument/2006/relationships/tags" Target="../tags/tag163.xml"/><Relationship Id="rId17" Type="http://schemas.openxmlformats.org/officeDocument/2006/relationships/tags" Target="../tags/tag168.xml"/><Relationship Id="rId25" Type="http://schemas.openxmlformats.org/officeDocument/2006/relationships/tags" Target="../tags/tag176.xml"/><Relationship Id="rId33" Type="http://schemas.openxmlformats.org/officeDocument/2006/relationships/tags" Target="../tags/tag184.xml"/><Relationship Id="rId38" Type="http://schemas.openxmlformats.org/officeDocument/2006/relationships/tags" Target="../tags/tag189.xml"/><Relationship Id="rId46" Type="http://schemas.openxmlformats.org/officeDocument/2006/relationships/slideLayout" Target="../slideLayouts/slideLayout2.xml"/><Relationship Id="rId20" Type="http://schemas.openxmlformats.org/officeDocument/2006/relationships/tags" Target="../tags/tag171.xml"/><Relationship Id="rId41" Type="http://schemas.openxmlformats.org/officeDocument/2006/relationships/tags" Target="../tags/tag19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3" Type="http://schemas.openxmlformats.org/officeDocument/2006/relationships/tags" Target="../tags/tag203.xml"/><Relationship Id="rId7" Type="http://schemas.openxmlformats.org/officeDocument/2006/relationships/tags" Target="../tags/tag207.xml"/><Relationship Id="rId12" Type="http://schemas.openxmlformats.org/officeDocument/2006/relationships/image" Target="../media/image35.png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1" Type="http://schemas.openxmlformats.org/officeDocument/2006/relationships/image" Target="../media/image34.jpeg"/><Relationship Id="rId5" Type="http://schemas.openxmlformats.org/officeDocument/2006/relationships/tags" Target="../tags/tag205.xml"/><Relationship Id="rId10" Type="http://schemas.openxmlformats.org/officeDocument/2006/relationships/image" Target="../media/image33.jpeg"/><Relationship Id="rId4" Type="http://schemas.openxmlformats.org/officeDocument/2006/relationships/tags" Target="../tags/tag204.xml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3" Type="http://schemas.openxmlformats.org/officeDocument/2006/relationships/tags" Target="../tags/tag7.xml"/><Relationship Id="rId21" Type="http://schemas.openxmlformats.org/officeDocument/2006/relationships/tags" Target="../tags/tag25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tags" Target="../tags/tag24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image" Target="../media/image2.jpeg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4.xml"/><Relationship Id="rId19" Type="http://schemas.openxmlformats.org/officeDocument/2006/relationships/tags" Target="../tags/tag23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tags" Target="../tags/tag26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26" Type="http://schemas.openxmlformats.org/officeDocument/2006/relationships/tags" Target="../tags/tag52.xml"/><Relationship Id="rId21" Type="http://schemas.openxmlformats.org/officeDocument/2006/relationships/tags" Target="../tags/tag47.xml"/><Relationship Id="rId34" Type="http://schemas.openxmlformats.org/officeDocument/2006/relationships/image" Target="../media/image3.jpeg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5" Type="http://schemas.openxmlformats.org/officeDocument/2006/relationships/tags" Target="../tags/tag51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20" Type="http://schemas.openxmlformats.org/officeDocument/2006/relationships/tags" Target="../tags/tag46.xml"/><Relationship Id="rId29" Type="http://schemas.openxmlformats.org/officeDocument/2006/relationships/tags" Target="../tags/tag55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tags" Target="../tags/tag50.xml"/><Relationship Id="rId32" Type="http://schemas.openxmlformats.org/officeDocument/2006/relationships/tags" Target="../tags/tag58.xml"/><Relationship Id="rId37" Type="http://schemas.openxmlformats.org/officeDocument/2006/relationships/image" Target="../media/image6.png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23" Type="http://schemas.openxmlformats.org/officeDocument/2006/relationships/tags" Target="../tags/tag49.xml"/><Relationship Id="rId28" Type="http://schemas.openxmlformats.org/officeDocument/2006/relationships/tags" Target="../tags/tag54.xml"/><Relationship Id="rId36" Type="http://schemas.openxmlformats.org/officeDocument/2006/relationships/image" Target="../media/image5.png"/><Relationship Id="rId10" Type="http://schemas.openxmlformats.org/officeDocument/2006/relationships/tags" Target="../tags/tag36.xml"/><Relationship Id="rId19" Type="http://schemas.openxmlformats.org/officeDocument/2006/relationships/tags" Target="../tags/tag45.xml"/><Relationship Id="rId31" Type="http://schemas.openxmlformats.org/officeDocument/2006/relationships/tags" Target="../tags/tag57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tags" Target="../tags/tag48.xml"/><Relationship Id="rId27" Type="http://schemas.openxmlformats.org/officeDocument/2006/relationships/tags" Target="../tags/tag53.xml"/><Relationship Id="rId30" Type="http://schemas.openxmlformats.org/officeDocument/2006/relationships/tags" Target="../tags/tag56.xml"/><Relationship Id="rId35" Type="http://schemas.openxmlformats.org/officeDocument/2006/relationships/image" Target="../media/image4.jpeg"/><Relationship Id="rId8" Type="http://schemas.openxmlformats.org/officeDocument/2006/relationships/tags" Target="../tags/tag34.xml"/><Relationship Id="rId3" Type="http://schemas.openxmlformats.org/officeDocument/2006/relationships/tags" Target="../tags/tag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image" Target="../media/image5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image" Target="../media/image9.jpeg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../media/image8.jpe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5.png"/><Relationship Id="rId5" Type="http://schemas.openxmlformats.org/officeDocument/2006/relationships/tags" Target="../tags/tag68.xml"/><Relationship Id="rId10" Type="http://schemas.openxmlformats.org/officeDocument/2006/relationships/image" Target="../media/image7.jpeg"/><Relationship Id="rId4" Type="http://schemas.openxmlformats.org/officeDocument/2006/relationships/tags" Target="../tags/tag67.xml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image" Target="../media/image10.jpeg"/><Relationship Id="rId4" Type="http://schemas.openxmlformats.org/officeDocument/2006/relationships/tags" Target="../tags/tag75.xml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文本框 5121"/>
          <p:cNvSpPr txBox="1"/>
          <p:nvPr>
            <p:custDataLst>
              <p:tags r:id="rId1"/>
            </p:custDataLst>
          </p:nvPr>
        </p:nvSpPr>
        <p:spPr>
          <a:xfrm>
            <a:off x="2340928" y="2636520"/>
            <a:ext cx="4462462" cy="10156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1" charset="-122"/>
              </a:rPr>
              <a:t>22.2 </a:t>
            </a:r>
            <a:r>
              <a:rPr lang="zh-CN" altLang="en-US" sz="6000" dirty="0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1" charset="-122"/>
              </a:rPr>
              <a:t>核能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153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364163" y="620713"/>
            <a:ext cx="3529012" cy="3097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2" name="图片 15362" descr="核反应堆 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8B8E84"/>
              </a:clrFrom>
              <a:clrTo>
                <a:srgbClr val="8B8E84">
                  <a:alpha val="0"/>
                </a:srgbClr>
              </a:clrTo>
            </a:clrChange>
            <a:lum bright="-6000" contrast="12000"/>
          </a:blip>
          <a:stretch>
            <a:fillRect/>
          </a:stretch>
        </p:blipFill>
        <p:spPr>
          <a:xfrm>
            <a:off x="5365750" y="3789363"/>
            <a:ext cx="3529013" cy="2690812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5603" name="TextBox 11"/>
          <p:cNvSpPr txBox="1"/>
          <p:nvPr>
            <p:custDataLst>
              <p:tags r:id="rId3"/>
            </p:custDataLst>
          </p:nvPr>
        </p:nvSpPr>
        <p:spPr>
          <a:xfrm>
            <a:off x="395288" y="2273300"/>
            <a:ext cx="4718050" cy="3505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　　核电站是利用</a:t>
            </a:r>
            <a:r>
              <a:rPr lang="zh-CN" altLang="en-US" sz="2800" b="1" u="sng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能发电，核电站的核心设备是</a:t>
            </a:r>
            <a:r>
              <a:rPr lang="zh-CN" altLang="en-US" sz="2800" b="1" u="sng">
                <a:latin typeface="宋体" panose="02010600030101010101" pitchFamily="2" charset="-122"/>
                <a:ea typeface="宋体" panose="02010600030101010101" pitchFamily="2" charset="-122"/>
              </a:rPr>
              <a:t>      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，它是原子核发生</a:t>
            </a:r>
            <a:r>
              <a:rPr lang="zh-CN" altLang="en-US" sz="2800" b="1" u="sng">
                <a:latin typeface="宋体" panose="02010600030101010101" pitchFamily="2" charset="-122"/>
                <a:ea typeface="宋体" panose="02010600030101010101" pitchFamily="2" charset="-122"/>
              </a:rPr>
              <a:t>      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的场所，这种链式反应是</a:t>
            </a:r>
            <a:r>
              <a:rPr lang="zh-CN" altLang="en-US" sz="2800" b="1" u="sng">
                <a:latin typeface="宋体" panose="02010600030101010101" pitchFamily="2" charset="-122"/>
                <a:ea typeface="宋体" panose="02010600030101010101" pitchFamily="2" charset="-122"/>
              </a:rPr>
              <a:t>     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的。</a:t>
            </a:r>
          </a:p>
        </p:txBody>
      </p:sp>
      <p:sp>
        <p:nvSpPr>
          <p:cNvPr id="15365" name="文本框 15364"/>
          <p:cNvSpPr txBox="1"/>
          <p:nvPr>
            <p:custDataLst>
              <p:tags r:id="rId4"/>
            </p:custDataLst>
          </p:nvPr>
        </p:nvSpPr>
        <p:spPr>
          <a:xfrm>
            <a:off x="3801745" y="2463800"/>
            <a:ext cx="539750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核</a:t>
            </a:r>
          </a:p>
        </p:txBody>
      </p:sp>
      <p:sp>
        <p:nvSpPr>
          <p:cNvPr id="15366" name="文本框 15365"/>
          <p:cNvSpPr txBox="1"/>
          <p:nvPr>
            <p:custDataLst>
              <p:tags r:id="rId5"/>
            </p:custDataLst>
          </p:nvPr>
        </p:nvSpPr>
        <p:spPr>
          <a:xfrm>
            <a:off x="971233" y="3860800"/>
            <a:ext cx="1612900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核反应堆</a:t>
            </a:r>
          </a:p>
        </p:txBody>
      </p:sp>
      <p:sp>
        <p:nvSpPr>
          <p:cNvPr id="15367" name="文本框 15366"/>
          <p:cNvSpPr txBox="1"/>
          <p:nvPr>
            <p:custDataLst>
              <p:tags r:id="rId6"/>
            </p:custDataLst>
          </p:nvPr>
        </p:nvSpPr>
        <p:spPr>
          <a:xfrm>
            <a:off x="982663" y="4492943"/>
            <a:ext cx="1612900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链式反应</a:t>
            </a:r>
          </a:p>
        </p:txBody>
      </p:sp>
      <p:sp>
        <p:nvSpPr>
          <p:cNvPr id="15368" name="文本框 15367"/>
          <p:cNvSpPr txBox="1"/>
          <p:nvPr>
            <p:custDataLst>
              <p:tags r:id="rId7"/>
            </p:custDataLst>
          </p:nvPr>
        </p:nvSpPr>
        <p:spPr>
          <a:xfrm>
            <a:off x="2183130" y="5187633"/>
            <a:ext cx="898525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可控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15367" grpId="0"/>
      <p:bldP spid="153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16386"/>
          <p:cNvSpPr txBox="1"/>
          <p:nvPr>
            <p:custDataLst>
              <p:tags r:id="rId2"/>
            </p:custDataLst>
          </p:nvPr>
        </p:nvSpPr>
        <p:spPr>
          <a:xfrm>
            <a:off x="179388" y="620713"/>
            <a:ext cx="8824912" cy="517525"/>
          </a:xfrm>
          <a:prstGeom prst="rect">
            <a:avLst/>
          </a:prstGeom>
          <a:gradFill rotWithShape="0">
            <a:gsLst>
              <a:gs pos="0">
                <a:srgbClr val="0033CC"/>
              </a:gs>
              <a:gs pos="100000">
                <a:srgbClr val="CCD6F5"/>
              </a:gs>
            </a:gsLst>
            <a:lin ang="0" scaled="1"/>
          </a:gradFill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</a:t>
            </a:r>
            <a:r>
              <a:rPr lang="zh-CN" altLang="en-US" sz="2800" b="1">
                <a:solidFill>
                  <a:srgbClr val="FFFFFF"/>
                </a:solidFill>
                <a:latin typeface="Times New Roman" panose="02020603050405020304" pitchFamily="2" charset="-94"/>
                <a:ea typeface="宋体" panose="02010600030101010101" pitchFamily="2" charset="-122"/>
              </a:rPr>
              <a:t>裂变</a:t>
            </a:r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：——核电站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4" r:id="rId3" imgW="7927340" imgH="5328285"/>
        </mc:Choice>
        <mc:Fallback>
          <p:control r:id="rId3" imgW="7927340" imgH="5328285">
            <p:pic>
              <p:nvPicPr>
                <p:cNvPr id="2" name="对象 1"/>
                <p:cNvPicPr>
                  <a:picLocks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3260" y="1196975"/>
                  <a:ext cx="7927340" cy="5328285"/>
                </a:xfrm>
                <a:prstGeom prst="rect">
                  <a:avLst/>
                </a:prstGeom>
                <a:noFill/>
                <a:ln/>
              </p:spPr>
            </p:pic>
          </p:control>
        </mc:Fallback>
      </mc:AlternateContent>
    </p:controls>
  </p:cSld>
  <p:clrMapOvr>
    <a:masterClrMapping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14337" descr="tuhedian01[1]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0715" y="1557020"/>
            <a:ext cx="7863205" cy="483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0" name="文本框 14338"/>
          <p:cNvSpPr txBox="1"/>
          <p:nvPr>
            <p:custDataLst>
              <p:tags r:id="rId2"/>
            </p:custDataLst>
          </p:nvPr>
        </p:nvSpPr>
        <p:spPr>
          <a:xfrm>
            <a:off x="539750" y="692785"/>
            <a:ext cx="4673600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44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广东大亚湾核电站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17409"/>
          <p:cNvSpPr txBox="1"/>
          <p:nvPr>
            <p:custDataLst>
              <p:tags r:id="rId1"/>
            </p:custDataLst>
          </p:nvPr>
        </p:nvSpPr>
        <p:spPr>
          <a:xfrm>
            <a:off x="469900" y="2820670"/>
            <a:ext cx="2168525" cy="517525"/>
          </a:xfrm>
          <a:prstGeom prst="rect">
            <a:avLst/>
          </a:prstGeom>
          <a:noFill/>
          <a:ln w="9525">
            <a:noFill/>
          </a:ln>
          <a:effectLst>
            <a:outerShdw dist="35921" dir="2699999" sy="50000" kx="2003315" algn="bl" rotWithShape="0">
              <a:srgbClr val="C0C0C0"/>
            </a:outerShdw>
          </a:effectLst>
        </p:spPr>
        <p:txBody>
          <a:bodyPr wrap="none" anchor="t" anchorCtr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3、原子弹：</a:t>
            </a:r>
          </a:p>
        </p:txBody>
      </p:sp>
      <p:sp>
        <p:nvSpPr>
          <p:cNvPr id="26626" name="文本框 17410"/>
          <p:cNvSpPr txBox="1"/>
          <p:nvPr>
            <p:custDataLst>
              <p:tags r:id="rId2"/>
            </p:custDataLst>
          </p:nvPr>
        </p:nvSpPr>
        <p:spPr>
          <a:xfrm>
            <a:off x="690563" y="968058"/>
            <a:ext cx="8027987" cy="1882775"/>
          </a:xfrm>
          <a:prstGeom prst="rect">
            <a:avLst/>
          </a:prstGeom>
          <a:noFill/>
          <a:ln w="9525">
            <a:noFill/>
          </a:ln>
          <a:effectLst>
            <a:outerShdw dist="35921" dir="2699999" sy="50000" kx="2003315" algn="bl" rotWithShape="0">
              <a:srgbClr val="C0C0C0"/>
            </a:outerShdw>
          </a:effectLst>
        </p:spPr>
        <p:txBody>
          <a:bodyPr wrap="square" anchor="t" anchorCtr="0">
            <a:spAutoFit/>
          </a:bodyPr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链式反应如果不加控制大量原子核就会在极短时间里发生裂变，释放出极大的能量，进而产生毁灭性的破坏力</a:t>
            </a:r>
          </a:p>
        </p:txBody>
      </p:sp>
      <p:pic>
        <p:nvPicPr>
          <p:cNvPr id="17412" name="图片 174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62660" y="3352800"/>
            <a:ext cx="2922905" cy="326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3" name="圆角矩形 17412"/>
          <p:cNvSpPr/>
          <p:nvPr>
            <p:custDataLst>
              <p:tags r:id="rId4"/>
            </p:custDataLst>
          </p:nvPr>
        </p:nvSpPr>
        <p:spPr>
          <a:xfrm>
            <a:off x="2915920" y="1123633"/>
            <a:ext cx="2247900" cy="417512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4" name="文本框 17413"/>
          <p:cNvSpPr txBox="1"/>
          <p:nvPr>
            <p:custDataLst>
              <p:tags r:id="rId5"/>
            </p:custDataLst>
          </p:nvPr>
        </p:nvSpPr>
        <p:spPr>
          <a:xfrm>
            <a:off x="2493963" y="2849245"/>
            <a:ext cx="4443412" cy="519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不可控制的链式反应</a:t>
            </a:r>
          </a:p>
        </p:txBody>
      </p:sp>
      <p:sp>
        <p:nvSpPr>
          <p:cNvPr id="28678" name="文本框 17414"/>
          <p:cNvSpPr txBox="1"/>
          <p:nvPr>
            <p:custDataLst>
              <p:tags r:id="rId6"/>
            </p:custDataLst>
          </p:nvPr>
        </p:nvSpPr>
        <p:spPr>
          <a:xfrm>
            <a:off x="303530" y="507048"/>
            <a:ext cx="8824913" cy="579437"/>
          </a:xfrm>
          <a:prstGeom prst="rect">
            <a:avLst/>
          </a:prstGeom>
          <a:gradFill rotWithShape="0">
            <a:gsLst>
              <a:gs pos="0">
                <a:srgbClr val="0033CC"/>
              </a:gs>
              <a:gs pos="100000">
                <a:srgbClr val="CCD6F5"/>
              </a:gs>
            </a:gsLst>
            <a:lin ang="0" scaled="1"/>
          </a:gradFill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</a:t>
            </a:r>
            <a:r>
              <a:rPr lang="zh-CN" altLang="en-US" sz="3200" b="1">
                <a:solidFill>
                  <a:srgbClr val="FFFFFF"/>
                </a:solidFill>
                <a:latin typeface="Times New Roman" panose="02020603050405020304" pitchFamily="2" charset="-94"/>
                <a:ea typeface="宋体" panose="02010600030101010101" pitchFamily="2" charset="-122"/>
              </a:rPr>
              <a:t>裂变</a:t>
            </a:r>
            <a:r>
              <a:rPr lang="zh-CN" altLang="en-US" sz="32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</a:p>
        </p:txBody>
      </p:sp>
      <p:pic>
        <p:nvPicPr>
          <p:cNvPr id="17416" name="Picture 2" descr="E:\电子课件编制\22章\2\Nuclear-Weapons.jp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rcRect b="2757"/>
          <a:stretch>
            <a:fillRect/>
          </a:stretch>
        </p:blipFill>
        <p:spPr>
          <a:xfrm>
            <a:off x="4859655" y="3213100"/>
            <a:ext cx="3330575" cy="33381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26626" grpId="0"/>
      <p:bldP spid="17413" grpId="0" animBg="1"/>
      <p:bldP spid="174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18433" descr="105643[1]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36245" y="1833245"/>
            <a:ext cx="4030345" cy="46951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8" name="图片 18434" descr="105664[1]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850765" y="1846580"/>
            <a:ext cx="3766185" cy="4695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文本框 18435"/>
          <p:cNvSpPr txBox="1"/>
          <p:nvPr>
            <p:custDataLst>
              <p:tags r:id="rId3"/>
            </p:custDataLst>
          </p:nvPr>
        </p:nvSpPr>
        <p:spPr>
          <a:xfrm>
            <a:off x="2195830" y="1268730"/>
            <a:ext cx="4176713" cy="4873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6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原子弹爆炸时产生的蘑菇云</a:t>
            </a:r>
          </a:p>
        </p:txBody>
      </p:sp>
      <p:sp>
        <p:nvSpPr>
          <p:cNvPr id="29700" name="文本框 18436"/>
          <p:cNvSpPr txBox="1"/>
          <p:nvPr>
            <p:custDataLst>
              <p:tags r:id="rId4"/>
            </p:custDataLst>
          </p:nvPr>
        </p:nvSpPr>
        <p:spPr>
          <a:xfrm>
            <a:off x="140018" y="678180"/>
            <a:ext cx="8824912" cy="517525"/>
          </a:xfrm>
          <a:prstGeom prst="rect">
            <a:avLst/>
          </a:prstGeom>
          <a:gradFill rotWithShape="0">
            <a:gsLst>
              <a:gs pos="0">
                <a:srgbClr val="0033CC"/>
              </a:gs>
              <a:gs pos="100000">
                <a:srgbClr val="CCD6F5"/>
              </a:gs>
            </a:gsLst>
            <a:lin ang="0" scaled="1"/>
          </a:gradFill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</a:t>
            </a:r>
            <a:r>
              <a:rPr lang="zh-CN" altLang="en-US" sz="2800" b="1">
                <a:solidFill>
                  <a:srgbClr val="FFFFFF"/>
                </a:solidFill>
                <a:latin typeface="Times New Roman" panose="02020603050405020304" pitchFamily="2" charset="-94"/>
                <a:ea typeface="宋体" panose="02010600030101010101" pitchFamily="2" charset="-122"/>
              </a:rPr>
              <a:t>裂变</a:t>
            </a:r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：——原子弹</a:t>
            </a:r>
          </a:p>
        </p:txBody>
      </p:sp>
    </p:spTree>
  </p:cSld>
  <p:clrMapOvr>
    <a:masterClrMapping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图片 2048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43305" y="1412875"/>
            <a:ext cx="7340600" cy="51168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6" name="文本框 20482"/>
          <p:cNvSpPr txBox="1"/>
          <p:nvPr>
            <p:custDataLst>
              <p:tags r:id="rId2"/>
            </p:custDataLst>
          </p:nvPr>
        </p:nvSpPr>
        <p:spPr>
          <a:xfrm>
            <a:off x="970598" y="549275"/>
            <a:ext cx="8064500" cy="762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4400" b="1">
                <a:solidFill>
                  <a:srgbClr val="660066"/>
                </a:solidFill>
                <a:latin typeface="Arial" panose="020B0604020202020204" pitchFamily="34" charset="0"/>
                <a:ea typeface="迷你简彩云" charset="-122"/>
              </a:rPr>
              <a:t>广岛、长崎原子弹爆炸后情境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2150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003800" y="1714500"/>
            <a:ext cx="3600450" cy="46932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0" name="图片 2150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41655" y="4256405"/>
            <a:ext cx="4030345" cy="21513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文本框 21507"/>
          <p:cNvSpPr txBox="1"/>
          <p:nvPr>
            <p:custDataLst>
              <p:tags r:id="rId3"/>
            </p:custDataLst>
          </p:nvPr>
        </p:nvSpPr>
        <p:spPr>
          <a:xfrm>
            <a:off x="2051685" y="1196975"/>
            <a:ext cx="4899025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rgbClr val="660066"/>
                </a:solidFill>
                <a:latin typeface="Arial" panose="020B0604020202020204" pitchFamily="34" charset="0"/>
                <a:ea typeface="迷你简彩云" charset="-122"/>
              </a:rPr>
              <a:t>广岛、长崎原子弹爆炸后情境</a:t>
            </a:r>
          </a:p>
        </p:txBody>
      </p:sp>
      <p:pic>
        <p:nvPicPr>
          <p:cNvPr id="32772" name="图片 2150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39750" y="1714500"/>
            <a:ext cx="4030345" cy="2251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3" name="文本框 21509"/>
          <p:cNvSpPr txBox="1"/>
          <p:nvPr>
            <p:custDataLst>
              <p:tags r:id="rId5"/>
            </p:custDataLst>
          </p:nvPr>
        </p:nvSpPr>
        <p:spPr>
          <a:xfrm>
            <a:off x="106998" y="621030"/>
            <a:ext cx="8824912" cy="517525"/>
          </a:xfrm>
          <a:prstGeom prst="rect">
            <a:avLst/>
          </a:prstGeom>
          <a:gradFill rotWithShape="0">
            <a:gsLst>
              <a:gs pos="0">
                <a:srgbClr val="0033CC"/>
              </a:gs>
              <a:gs pos="100000">
                <a:srgbClr val="CCD6F5"/>
              </a:gs>
            </a:gsLst>
            <a:lin ang="0" scaled="1"/>
          </a:gradFill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</a:t>
            </a:r>
            <a:r>
              <a:rPr lang="zh-CN" altLang="en-US" sz="2800" b="1">
                <a:solidFill>
                  <a:srgbClr val="FFFFFF"/>
                </a:solidFill>
                <a:latin typeface="Times New Roman" panose="02020603050405020304" pitchFamily="2" charset="-94"/>
                <a:ea typeface="宋体" panose="02010600030101010101" pitchFamily="2" charset="-122"/>
              </a:rPr>
              <a:t>裂变</a:t>
            </a:r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：——原子弹</a:t>
            </a:r>
          </a:p>
        </p:txBody>
      </p:sp>
    </p:spTree>
  </p:cSld>
  <p:clrMapOvr>
    <a:masterClrMapping/>
  </p:clrMapOvr>
  <p:transition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广岛原子弹爆炸过程剪辑~1.avi" descr="广岛原子弹爆炸过程剪辑~1">
            <a:hlinkClick r:id="" action="ppaction://media"/>
          </p:cNvPr>
          <p:cNvPicPr>
            <a:picLocks noChangeAspect="1"/>
          </p:cNvPicPr>
          <p:nvPr>
            <a:vide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75740" y="765175"/>
            <a:ext cx="6652260" cy="57505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25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30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23553"/>
          <p:cNvSpPr txBox="1"/>
          <p:nvPr>
            <p:custDataLst>
              <p:tags r:id="rId1"/>
            </p:custDataLst>
          </p:nvPr>
        </p:nvSpPr>
        <p:spPr>
          <a:xfrm>
            <a:off x="539750" y="1412875"/>
            <a:ext cx="7704138" cy="13112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1" charset="-122"/>
              </a:rPr>
              <a:t>看了这段视频你有什么感想？请用最简短的语言表达。</a:t>
            </a:r>
          </a:p>
        </p:txBody>
      </p:sp>
      <p:sp>
        <p:nvSpPr>
          <p:cNvPr id="23555" name="文本框 23554"/>
          <p:cNvSpPr txBox="1"/>
          <p:nvPr>
            <p:custDataLst>
              <p:tags r:id="rId2"/>
            </p:custDataLst>
          </p:nvPr>
        </p:nvSpPr>
        <p:spPr>
          <a:xfrm>
            <a:off x="1547813" y="2997200"/>
            <a:ext cx="5530850" cy="17367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r>
              <a:rPr lang="zh-CN" altLang="en-US" sz="5400">
                <a:latin typeface="Arial" panose="020B0604020202020204" pitchFamily="34" charset="0"/>
                <a:ea typeface="隶书" panose="02010509060101010101" pitchFamily="1" charset="-122"/>
              </a:rPr>
              <a:t>人啊，你既是天使又是魔鬼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文本框 24577"/>
          <p:cNvSpPr txBox="1"/>
          <p:nvPr>
            <p:custDataLst>
              <p:tags r:id="rId2"/>
            </p:custDataLst>
          </p:nvPr>
        </p:nvSpPr>
        <p:spPr>
          <a:xfrm>
            <a:off x="141288" y="581025"/>
            <a:ext cx="8824912" cy="517525"/>
          </a:xfrm>
          <a:prstGeom prst="rect">
            <a:avLst/>
          </a:prstGeom>
          <a:gradFill rotWithShape="0">
            <a:gsLst>
              <a:gs pos="0">
                <a:srgbClr val="0033CC"/>
              </a:gs>
              <a:gs pos="100000">
                <a:srgbClr val="CCD6F5"/>
              </a:gs>
            </a:gsLst>
            <a:lin ang="0" scaled="1"/>
          </a:gradFill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三、</a:t>
            </a:r>
            <a:r>
              <a:rPr lang="zh-CN" altLang="en-US" sz="2800" b="1">
                <a:solidFill>
                  <a:srgbClr val="FFFFFF"/>
                </a:solidFill>
                <a:latin typeface="Times New Roman" panose="02020603050405020304" pitchFamily="2" charset="-94"/>
                <a:ea typeface="宋体" panose="02010600030101010101" pitchFamily="2" charset="-122"/>
              </a:rPr>
              <a:t>聚变</a:t>
            </a:r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2" name="文本框 24578"/>
          <p:cNvSpPr txBox="1"/>
          <p:nvPr>
            <p:custDataLst>
              <p:tags r:id="rId3"/>
            </p:custDataLst>
          </p:nvPr>
        </p:nvSpPr>
        <p:spPr>
          <a:xfrm>
            <a:off x="428625" y="1085850"/>
            <a:ext cx="8175625" cy="1882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    某些质量</a:t>
            </a:r>
            <a:r>
              <a:rPr lang="zh-CN" altLang="en-US" sz="2800" b="1" u="sng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的原子核（如：</a:t>
            </a:r>
            <a:r>
              <a:rPr lang="zh-CN" altLang="en-US" sz="2800" b="1" u="sng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800" b="1" u="sng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）在</a:t>
            </a:r>
            <a:r>
              <a:rPr lang="zh-CN" altLang="en-US" sz="2800" b="1" u="sng">
                <a:latin typeface="宋体" panose="02010600030101010101" pitchFamily="2" charset="-122"/>
                <a:ea typeface="宋体" panose="02010600030101010101" pitchFamily="2" charset="-122"/>
              </a:rPr>
              <a:t>       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下结合成新的原子核，也会释放出更大的核能，这就是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聚变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，也叫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热核反应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grpSp>
        <p:nvGrpSpPr>
          <p:cNvPr id="24580" name="组合 24579"/>
          <p:cNvGrpSpPr/>
          <p:nvPr>
            <p:custDataLst>
              <p:tags r:id="rId4"/>
            </p:custDataLst>
          </p:nvPr>
        </p:nvGrpSpPr>
        <p:grpSpPr>
          <a:xfrm>
            <a:off x="3276600" y="3363913"/>
            <a:ext cx="1390650" cy="527050"/>
            <a:chOff x="0" y="0"/>
            <a:chExt cx="2190" cy="829"/>
          </a:xfrm>
        </p:grpSpPr>
        <p:sp>
          <p:nvSpPr>
            <p:cNvPr id="35844" name="矩形 15"/>
            <p:cNvSpPr/>
            <p:nvPr>
              <p:custDataLst>
                <p:tags r:id="rId32"/>
              </p:custDataLst>
            </p:nvPr>
          </p:nvSpPr>
          <p:spPr>
            <a:xfrm>
              <a:off x="0" y="14"/>
              <a:ext cx="1486" cy="8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800" b="1">
                  <a:solidFill>
                    <a:srgbClr val="0000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氘核</a:t>
              </a:r>
            </a:p>
          </p:txBody>
        </p:sp>
        <p:graphicFrame>
          <p:nvGraphicFramePr>
            <p:cNvPr id="35845" name="对象 24581"/>
            <p:cNvGraphicFramePr>
              <a:graphicFrameLocks noChangeAspect="1"/>
            </p:cNvGraphicFramePr>
            <p:nvPr>
              <p:custDataLst>
                <p:tags r:id="rId33"/>
              </p:custDataLst>
            </p:nvPr>
          </p:nvGraphicFramePr>
          <p:xfrm>
            <a:off x="1260" y="0"/>
            <a:ext cx="930" cy="6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r:id="rId35" imgW="594360" imgH="441325" progId="PBrush">
                    <p:embed/>
                  </p:oleObj>
                </mc:Choice>
                <mc:Fallback>
                  <p:oleObj r:id="rId35" imgW="594360" imgH="441325" progId="PBrush">
                    <p:embed/>
                    <p:pic>
                      <p:nvPicPr>
                        <p:cNvPr id="35845" name="对象 24581"/>
                        <p:cNvPicPr/>
                        <p:nvPr/>
                      </p:nvPicPr>
                      <p:blipFill>
                        <a:blip r:embed="rId36"/>
                        <a:stretch>
                          <a:fillRect/>
                        </a:stretch>
                      </p:blipFill>
                      <p:spPr>
                        <a:xfrm>
                          <a:off x="1260" y="0"/>
                          <a:ext cx="930" cy="69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583" name="组合 24582"/>
          <p:cNvGrpSpPr/>
          <p:nvPr>
            <p:custDataLst>
              <p:tags r:id="rId5"/>
            </p:custDataLst>
          </p:nvPr>
        </p:nvGrpSpPr>
        <p:grpSpPr>
          <a:xfrm>
            <a:off x="6688138" y="3278188"/>
            <a:ext cx="1606550" cy="590550"/>
            <a:chOff x="0" y="0"/>
            <a:chExt cx="2530" cy="930"/>
          </a:xfrm>
        </p:grpSpPr>
        <p:sp>
          <p:nvSpPr>
            <p:cNvPr id="35847" name="矩形 16"/>
            <p:cNvSpPr/>
            <p:nvPr>
              <p:custDataLst>
                <p:tags r:id="rId30"/>
              </p:custDataLst>
            </p:nvPr>
          </p:nvSpPr>
          <p:spPr>
            <a:xfrm>
              <a:off x="978" y="0"/>
              <a:ext cx="1552" cy="8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800" b="1">
                  <a:solidFill>
                    <a:srgbClr val="0000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氚核</a:t>
              </a:r>
            </a:p>
          </p:txBody>
        </p:sp>
        <p:graphicFrame>
          <p:nvGraphicFramePr>
            <p:cNvPr id="35848" name="对象 24584"/>
            <p:cNvGraphicFramePr>
              <a:graphicFrameLocks noChangeAspect="1"/>
            </p:cNvGraphicFramePr>
            <p:nvPr>
              <p:custDataLst>
                <p:tags r:id="rId31"/>
              </p:custDataLst>
            </p:nvPr>
          </p:nvGraphicFramePr>
          <p:xfrm>
            <a:off x="0" y="15"/>
            <a:ext cx="990" cy="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r:id="rId37" imgW="633095" imgH="584835" progId="PBrush">
                    <p:embed/>
                  </p:oleObj>
                </mc:Choice>
                <mc:Fallback>
                  <p:oleObj r:id="rId37" imgW="633095" imgH="584835" progId="PBrush">
                    <p:embed/>
                    <p:pic>
                      <p:nvPicPr>
                        <p:cNvPr id="35848" name="对象 24584"/>
                        <p:cNvPicPr/>
                        <p:nvPr/>
                      </p:nvPicPr>
                      <p:blipFill>
                        <a:blip r:embed="rId38"/>
                        <a:stretch>
                          <a:fillRect/>
                        </a:stretch>
                      </p:blipFill>
                      <p:spPr>
                        <a:xfrm>
                          <a:off x="0" y="15"/>
                          <a:ext cx="990" cy="91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586" name="对象 24585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5287963" y="4613275"/>
          <a:ext cx="9144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39" imgW="920750" imgH="939800" progId="PBrush">
                  <p:embed/>
                </p:oleObj>
              </mc:Choice>
              <mc:Fallback>
                <p:oleObj r:id="rId39" imgW="920750" imgH="939800" progId="PBrush">
                  <p:embed/>
                  <p:pic>
                    <p:nvPicPr>
                      <p:cNvPr id="24586" name="对象 24585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5287963" y="4613275"/>
                        <a:ext cx="914400" cy="933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7" name="组合 24586"/>
          <p:cNvGrpSpPr/>
          <p:nvPr>
            <p:custDataLst>
              <p:tags r:id="rId7"/>
            </p:custDataLst>
          </p:nvPr>
        </p:nvGrpSpPr>
        <p:grpSpPr>
          <a:xfrm>
            <a:off x="2922588" y="5511800"/>
            <a:ext cx="2514600" cy="935038"/>
            <a:chOff x="0" y="0"/>
            <a:chExt cx="3959" cy="1473"/>
          </a:xfrm>
        </p:grpSpPr>
        <p:grpSp>
          <p:nvGrpSpPr>
            <p:cNvPr id="35851" name="组合 24587"/>
            <p:cNvGrpSpPr/>
            <p:nvPr>
              <p:custDataLst>
                <p:tags r:id="rId26"/>
              </p:custDataLst>
            </p:nvPr>
          </p:nvGrpSpPr>
          <p:grpSpPr>
            <a:xfrm>
              <a:off x="0" y="528"/>
              <a:ext cx="2157" cy="945"/>
              <a:chOff x="0" y="0"/>
              <a:chExt cx="2157" cy="945"/>
            </a:xfrm>
          </p:grpSpPr>
          <p:graphicFrame>
            <p:nvGraphicFramePr>
              <p:cNvPr id="35852" name="对象 24588"/>
              <p:cNvGraphicFramePr>
                <a:graphicFrameLocks noChangeAspect="1"/>
              </p:cNvGraphicFramePr>
              <p:nvPr>
                <p:custDataLst>
                  <p:tags r:id="rId28"/>
                </p:custDataLst>
              </p:nvPr>
            </p:nvGraphicFramePr>
            <p:xfrm>
              <a:off x="1122" y="0"/>
              <a:ext cx="1035" cy="9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1" r:id="rId41" imgW="661670" imgH="603885" progId="PBrush">
                      <p:embed/>
                    </p:oleObj>
                  </mc:Choice>
                  <mc:Fallback>
                    <p:oleObj r:id="rId41" imgW="661670" imgH="603885" progId="PBrush">
                      <p:embed/>
                      <p:pic>
                        <p:nvPicPr>
                          <p:cNvPr id="35852" name="对象 24588"/>
                          <p:cNvPicPr/>
                          <p:nvPr/>
                        </p:nvPicPr>
                        <p:blipFill>
                          <a:blip r:embed="rId42"/>
                          <a:stretch>
                            <a:fillRect/>
                          </a:stretch>
                        </p:blipFill>
                        <p:spPr>
                          <a:xfrm>
                            <a:off x="1122" y="0"/>
                            <a:ext cx="1035" cy="945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5853" name="文本框 24589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0" y="184"/>
                <a:ext cx="1251" cy="7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zh-CN" altLang="en-US" sz="2400" b="1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氦核</a:t>
                </a:r>
              </a:p>
            </p:txBody>
          </p:sp>
        </p:grpSp>
        <p:pic>
          <p:nvPicPr>
            <p:cNvPr id="35854" name="图片 24590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3">
              <a:clrChange>
                <a:clrFrom>
                  <a:srgbClr val="F2FFF6"/>
                </a:clrFrom>
                <a:clrTo>
                  <a:srgbClr val="F2FF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1740000">
              <a:off x="1924" y="0"/>
              <a:ext cx="2035" cy="66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4592" name="组合 24591"/>
          <p:cNvGrpSpPr/>
          <p:nvPr>
            <p:custDataLst>
              <p:tags r:id="rId8"/>
            </p:custDataLst>
          </p:nvPr>
        </p:nvGrpSpPr>
        <p:grpSpPr>
          <a:xfrm>
            <a:off x="6208713" y="5494338"/>
            <a:ext cx="2397125" cy="749300"/>
            <a:chOff x="0" y="0"/>
            <a:chExt cx="3774" cy="1178"/>
          </a:xfrm>
        </p:grpSpPr>
        <p:grpSp>
          <p:nvGrpSpPr>
            <p:cNvPr id="35856" name="组合 24592"/>
            <p:cNvGrpSpPr/>
            <p:nvPr>
              <p:custDataLst>
                <p:tags r:id="rId22"/>
              </p:custDataLst>
            </p:nvPr>
          </p:nvGrpSpPr>
          <p:grpSpPr>
            <a:xfrm>
              <a:off x="1977" y="459"/>
              <a:ext cx="1797" cy="719"/>
              <a:chOff x="0" y="0"/>
              <a:chExt cx="1797" cy="719"/>
            </a:xfrm>
          </p:grpSpPr>
          <p:graphicFrame>
            <p:nvGraphicFramePr>
              <p:cNvPr id="35857" name="对象 24593"/>
              <p:cNvGraphicFramePr>
                <a:graphicFrameLocks noChangeAspect="1"/>
              </p:cNvGraphicFramePr>
              <p:nvPr>
                <p:custDataLst>
                  <p:tags r:id="rId24"/>
                </p:custDataLst>
              </p:nvPr>
            </p:nvGraphicFramePr>
            <p:xfrm>
              <a:off x="0" y="14"/>
              <a:ext cx="615" cy="6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2" r:id="rId44" imgW="395605" imgH="395605" progId="PBrush">
                      <p:embed/>
                    </p:oleObj>
                  </mc:Choice>
                  <mc:Fallback>
                    <p:oleObj r:id="rId44" imgW="395605" imgH="395605" progId="PBrush">
                      <p:embed/>
                      <p:pic>
                        <p:nvPicPr>
                          <p:cNvPr id="35857" name="对象 24593"/>
                          <p:cNvPicPr/>
                          <p:nvPr/>
                        </p:nvPicPr>
                        <p:blipFill>
                          <a:blip r:embed="rId45"/>
                          <a:stretch>
                            <a:fillRect/>
                          </a:stretch>
                        </p:blipFill>
                        <p:spPr>
                          <a:xfrm>
                            <a:off x="0" y="14"/>
                            <a:ext cx="615" cy="615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5858" name="文本框 24594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527" y="0"/>
                <a:ext cx="1270" cy="7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r>
                  <a:rPr lang="zh-CN" altLang="en-US" sz="2400" b="1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中子</a:t>
                </a:r>
              </a:p>
            </p:txBody>
          </p:sp>
        </p:grpSp>
        <p:pic>
          <p:nvPicPr>
            <p:cNvPr id="35859" name="图片 24595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3">
              <a:clrChange>
                <a:clrFrom>
                  <a:srgbClr val="F2FFF6"/>
                </a:clrFrom>
                <a:clrTo>
                  <a:srgbClr val="F2FF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740000" flipH="1">
              <a:off x="0" y="0"/>
              <a:ext cx="2035" cy="66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4597" name="组合 24596"/>
          <p:cNvGrpSpPr/>
          <p:nvPr>
            <p:custDataLst>
              <p:tags r:id="rId9"/>
            </p:custDataLst>
          </p:nvPr>
        </p:nvGrpSpPr>
        <p:grpSpPr>
          <a:xfrm>
            <a:off x="5084763" y="5521325"/>
            <a:ext cx="1406525" cy="1239838"/>
            <a:chOff x="0" y="-1"/>
            <a:chExt cx="2217" cy="1951"/>
          </a:xfrm>
        </p:grpSpPr>
        <p:pic>
          <p:nvPicPr>
            <p:cNvPr id="35861" name="图片 24597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rcRect t="-15742" r="5159"/>
            <a:stretch>
              <a:fillRect/>
            </a:stretch>
          </p:blipFill>
          <p:spPr>
            <a:xfrm rot="-5220000">
              <a:off x="303" y="342"/>
              <a:ext cx="1457" cy="7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862" name="文本框 24598"/>
            <p:cNvSpPr txBox="1"/>
            <p:nvPr>
              <p:custDataLst>
                <p:tags r:id="rId21"/>
              </p:custDataLst>
            </p:nvPr>
          </p:nvSpPr>
          <p:spPr>
            <a:xfrm>
              <a:off x="0" y="1231"/>
              <a:ext cx="2217" cy="7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释放能量</a:t>
              </a:r>
            </a:p>
          </p:txBody>
        </p:sp>
      </p:grpSp>
      <p:grpSp>
        <p:nvGrpSpPr>
          <p:cNvPr id="24600" name="组合 24599"/>
          <p:cNvGrpSpPr/>
          <p:nvPr>
            <p:custDataLst>
              <p:tags r:id="rId10"/>
            </p:custDataLst>
          </p:nvPr>
        </p:nvGrpSpPr>
        <p:grpSpPr>
          <a:xfrm>
            <a:off x="4716463" y="3717925"/>
            <a:ext cx="1901825" cy="1065213"/>
            <a:chOff x="0" y="0"/>
            <a:chExt cx="2997" cy="1676"/>
          </a:xfrm>
        </p:grpSpPr>
        <p:pic>
          <p:nvPicPr>
            <p:cNvPr id="35864" name="图片 24600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3">
              <a:clrChange>
                <a:clrFrom>
                  <a:srgbClr val="F2FFF6"/>
                </a:clrFrom>
                <a:clrTo>
                  <a:srgbClr val="F2FF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7500000">
              <a:off x="-500" y="509"/>
              <a:ext cx="1667" cy="6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65" name="图片 24601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3">
              <a:clrChange>
                <a:clrFrom>
                  <a:srgbClr val="F2FFF6"/>
                </a:clrFrom>
                <a:clrTo>
                  <a:srgbClr val="F2FF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7500000" flipH="1">
              <a:off x="1830" y="500"/>
              <a:ext cx="1667" cy="66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866" name="文本框 24602"/>
            <p:cNvSpPr txBox="1"/>
            <p:nvPr>
              <p:custDataLst>
                <p:tags r:id="rId19"/>
              </p:custDataLst>
            </p:nvPr>
          </p:nvSpPr>
          <p:spPr>
            <a:xfrm>
              <a:off x="883" y="681"/>
              <a:ext cx="1414" cy="8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2800" b="1">
                  <a:latin typeface="Arial" panose="020B0604020202020204" pitchFamily="34" charset="0"/>
                  <a:ea typeface="宋体" panose="02010600030101010101" pitchFamily="2" charset="-122"/>
                </a:rPr>
                <a:t>聚变</a:t>
              </a:r>
            </a:p>
          </p:txBody>
        </p:sp>
      </p:grpSp>
      <p:sp>
        <p:nvSpPr>
          <p:cNvPr id="35867" name="文本框 24603"/>
          <p:cNvSpPr txBox="1"/>
          <p:nvPr>
            <p:custDataLst>
              <p:tags r:id="rId11"/>
            </p:custDataLst>
          </p:nvPr>
        </p:nvSpPr>
        <p:spPr>
          <a:xfrm>
            <a:off x="141288" y="2946400"/>
            <a:ext cx="4643437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聚变的条件：</a:t>
            </a:r>
            <a:r>
              <a:rPr lang="zh-CN" altLang="en-US" sz="2800" b="1" u="sng">
                <a:latin typeface="宋体" panose="02010600030101010101" pitchFamily="2" charset="-122"/>
                <a:ea typeface="宋体" panose="02010600030101010101" pitchFamily="2" charset="-122"/>
              </a:rPr>
              <a:t>        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24605" name="文本框 24604"/>
          <p:cNvSpPr txBox="1"/>
          <p:nvPr>
            <p:custDataLst>
              <p:tags r:id="rId12"/>
            </p:custDataLst>
          </p:nvPr>
        </p:nvSpPr>
        <p:spPr>
          <a:xfrm>
            <a:off x="2559050" y="1161733"/>
            <a:ext cx="896938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很小</a:t>
            </a:r>
          </a:p>
        </p:txBody>
      </p:sp>
      <p:sp>
        <p:nvSpPr>
          <p:cNvPr id="24606" name="文本框 24605"/>
          <p:cNvSpPr txBox="1"/>
          <p:nvPr>
            <p:custDataLst>
              <p:tags r:id="rId13"/>
            </p:custDataLst>
          </p:nvPr>
        </p:nvSpPr>
        <p:spPr>
          <a:xfrm>
            <a:off x="2379663" y="2946400"/>
            <a:ext cx="1255712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超高温</a:t>
            </a:r>
          </a:p>
        </p:txBody>
      </p:sp>
      <p:sp>
        <p:nvSpPr>
          <p:cNvPr id="24607" name="文本框 24606"/>
          <p:cNvSpPr txBox="1"/>
          <p:nvPr>
            <p:custDataLst>
              <p:tags r:id="rId14"/>
            </p:custDataLst>
          </p:nvPr>
        </p:nvSpPr>
        <p:spPr>
          <a:xfrm>
            <a:off x="5767388" y="1162050"/>
            <a:ext cx="896937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氘核</a:t>
            </a:r>
          </a:p>
        </p:txBody>
      </p:sp>
      <p:sp>
        <p:nvSpPr>
          <p:cNvPr id="24608" name="文本框 24607"/>
          <p:cNvSpPr txBox="1"/>
          <p:nvPr>
            <p:custDataLst>
              <p:tags r:id="rId15"/>
            </p:custDataLst>
          </p:nvPr>
        </p:nvSpPr>
        <p:spPr>
          <a:xfrm>
            <a:off x="7242175" y="1157288"/>
            <a:ext cx="898525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氚核</a:t>
            </a:r>
          </a:p>
        </p:txBody>
      </p:sp>
      <p:sp>
        <p:nvSpPr>
          <p:cNvPr id="24609" name="文本框 24608"/>
          <p:cNvSpPr txBox="1"/>
          <p:nvPr>
            <p:custDataLst>
              <p:tags r:id="rId16"/>
            </p:custDataLst>
          </p:nvPr>
        </p:nvSpPr>
        <p:spPr>
          <a:xfrm>
            <a:off x="1115378" y="1772603"/>
            <a:ext cx="1254125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超高温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5" grpId="0"/>
      <p:bldP spid="24606" grpId="0"/>
      <p:bldP spid="24607" grpId="0"/>
      <p:bldP spid="24608" grpId="0"/>
      <p:bldP spid="246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文本框 6145"/>
          <p:cNvSpPr txBox="1"/>
          <p:nvPr>
            <p:custDataLst>
              <p:tags r:id="rId1"/>
            </p:custDataLst>
          </p:nvPr>
        </p:nvSpPr>
        <p:spPr>
          <a:xfrm>
            <a:off x="684213" y="836613"/>
            <a:ext cx="8135937" cy="5638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自学提纲：</a:t>
            </a:r>
          </a:p>
          <a:p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1、物质的原子结构是怎样的？</a:t>
            </a:r>
          </a:p>
          <a:p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2、什么叫核能？</a:t>
            </a:r>
          </a:p>
          <a:p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3、什么叫裂变？如何让裂变能够不断的进行下去？</a:t>
            </a:r>
          </a:p>
          <a:p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（1）让裂变加以控制，缓慢释放能量，人类因此设计建造出</a:t>
            </a:r>
            <a:r>
              <a:rPr lang="zh-CN" altLang="en-US" sz="2400" b="1" u="sng">
                <a:latin typeface="Arial" panose="020B0604020202020204" pitchFamily="34" charset="0"/>
                <a:ea typeface="宋体" panose="02010600030101010101" pitchFamily="2" charset="-122"/>
              </a:rPr>
              <a:t>                  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？</a:t>
            </a:r>
          </a:p>
          <a:p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（2）让裂变不加以控制，瞬间释放能量，人类因此制造威力巨大的</a:t>
            </a:r>
            <a:r>
              <a:rPr lang="zh-CN" altLang="en-US" sz="2400" b="1" u="sng">
                <a:latin typeface="Arial" panose="020B0604020202020204" pitchFamily="34" charset="0"/>
                <a:ea typeface="宋体" panose="02010600030101010101" pitchFamily="2" charset="-122"/>
              </a:rPr>
              <a:t>                 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？</a:t>
            </a:r>
          </a:p>
          <a:p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4、什么叫聚变？</a:t>
            </a:r>
          </a:p>
          <a:p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（1）让聚变不加以控制，瞬间释放能量，人类因此制造威力巨大的</a:t>
            </a:r>
            <a:r>
              <a:rPr lang="zh-CN" altLang="en-US" sz="2400" b="1" u="sng">
                <a:latin typeface="Arial" panose="020B0604020202020204" pitchFamily="34" charset="0"/>
                <a:ea typeface="宋体" panose="02010600030101010101" pitchFamily="2" charset="-122"/>
              </a:rPr>
              <a:t>                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？</a:t>
            </a:r>
          </a:p>
          <a:p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（2）为什么说如果让聚变得到控制能够实现的化，人类就能够彻底能源问题？</a:t>
            </a:r>
          </a:p>
          <a:p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11"/>
          <p:cNvSpPr txBox="1"/>
          <p:nvPr>
            <p:custDataLst>
              <p:tags r:id="rId1"/>
            </p:custDataLst>
          </p:nvPr>
        </p:nvSpPr>
        <p:spPr>
          <a:xfrm>
            <a:off x="251460" y="1340168"/>
            <a:ext cx="8496300" cy="1371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　　氘核和氚核都属于氢核的一种。大量氢核的聚变，可以在瞬间释放惊人的能量。氢弹利用的就是聚变瞬间释放的能量。</a:t>
            </a:r>
          </a:p>
        </p:txBody>
      </p:sp>
      <p:sp>
        <p:nvSpPr>
          <p:cNvPr id="36866" name="文本框 25602"/>
          <p:cNvSpPr txBox="1"/>
          <p:nvPr>
            <p:custDataLst>
              <p:tags r:id="rId2"/>
            </p:custDataLst>
          </p:nvPr>
        </p:nvSpPr>
        <p:spPr>
          <a:xfrm>
            <a:off x="179388" y="692785"/>
            <a:ext cx="8824912" cy="517525"/>
          </a:xfrm>
          <a:prstGeom prst="rect">
            <a:avLst/>
          </a:prstGeom>
          <a:gradFill rotWithShape="0">
            <a:gsLst>
              <a:gs pos="0">
                <a:srgbClr val="0033CC"/>
              </a:gs>
              <a:gs pos="100000">
                <a:srgbClr val="CCD6F5"/>
              </a:gs>
            </a:gsLst>
            <a:lin ang="0" scaled="1"/>
          </a:gradFill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三、</a:t>
            </a:r>
            <a:r>
              <a:rPr lang="zh-CN" altLang="en-US" sz="2800" b="1">
                <a:solidFill>
                  <a:srgbClr val="FFFFFF"/>
                </a:solidFill>
                <a:latin typeface="Times New Roman" panose="02020603050405020304" pitchFamily="2" charset="-94"/>
                <a:ea typeface="宋体" panose="02010600030101010101" pitchFamily="2" charset="-122"/>
              </a:rPr>
              <a:t>聚变</a:t>
            </a:r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6867" name="图片 25603" descr="9535[1]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250315" y="2709545"/>
            <a:ext cx="6356985" cy="3784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 descr="E:\电子课件编制\22章\2\77.jp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4"/>
          <a:srcRect l="48431" r="8754"/>
          <a:stretch>
            <a:fillRect/>
          </a:stretch>
        </p:blipFill>
        <p:spPr>
          <a:xfrm>
            <a:off x="3851593" y="728505"/>
            <a:ext cx="5111750" cy="5761037"/>
          </a:xfrm>
        </p:spPr>
      </p:pic>
      <p:sp>
        <p:nvSpPr>
          <p:cNvPr id="38914" name="TextBox 11"/>
          <p:cNvSpPr txBox="1"/>
          <p:nvPr>
            <p:custDataLst>
              <p:tags r:id="rId2"/>
            </p:custDataLst>
          </p:nvPr>
        </p:nvSpPr>
        <p:spPr>
          <a:xfrm>
            <a:off x="250190" y="979488"/>
            <a:ext cx="3314700" cy="5259070"/>
          </a:xfrm>
          <a:prstGeom prst="rect">
            <a:avLst/>
          </a:prstGeom>
          <a:noFill/>
          <a:ln w="9525">
            <a:noFill/>
          </a:ln>
        </p:spPr>
        <p:txBody>
          <a:bodyPr wrap="square" lIns="18000" rIns="1800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　　如何实现可控聚变，如何利用可控聚变释放的核能，科学家正在积极的探索，尚未实现。海水中蕴藏着丰富的氘核，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科学家预言，通过可控聚变来利用核能，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将有望彻底解决人类能源问题。</a:t>
            </a:r>
          </a:p>
        </p:txBody>
      </p:sp>
    </p:spTree>
  </p:cSld>
  <p:clrMapOvr>
    <a:masterClrMapping/>
  </p:clrMapOvr>
  <p:transition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7170"/>
          <p:cNvGrpSpPr/>
          <p:nvPr>
            <p:custDataLst>
              <p:tags r:id="rId1"/>
            </p:custDataLst>
          </p:nvPr>
        </p:nvGrpSpPr>
        <p:grpSpPr>
          <a:xfrm>
            <a:off x="1449070" y="1100773"/>
            <a:ext cx="5360988" cy="2322512"/>
            <a:chOff x="0" y="113"/>
            <a:chExt cx="8441" cy="3657"/>
          </a:xfrm>
        </p:grpSpPr>
        <p:sp>
          <p:nvSpPr>
            <p:cNvPr id="39939" name="文本框 7171"/>
            <p:cNvSpPr txBox="1"/>
            <p:nvPr>
              <p:custDataLst>
                <p:tags r:id="rId36"/>
              </p:custDataLst>
            </p:nvPr>
          </p:nvSpPr>
          <p:spPr>
            <a:xfrm>
              <a:off x="0" y="1927"/>
              <a:ext cx="1853" cy="8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800" b="1">
                  <a:latin typeface="Arial" panose="020B0604020202020204" pitchFamily="34" charset="0"/>
                  <a:ea typeface="宋体" panose="02010600030101010101" pitchFamily="2" charset="-122"/>
                </a:rPr>
                <a:t>原子</a:t>
              </a:r>
            </a:p>
          </p:txBody>
        </p:sp>
        <p:sp>
          <p:nvSpPr>
            <p:cNvPr id="39940" name="文本框 7172"/>
            <p:cNvSpPr txBox="1"/>
            <p:nvPr>
              <p:custDataLst>
                <p:tags r:id="rId37"/>
              </p:custDataLst>
            </p:nvPr>
          </p:nvSpPr>
          <p:spPr>
            <a:xfrm>
              <a:off x="1549" y="919"/>
              <a:ext cx="2835" cy="8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800" b="1">
                  <a:latin typeface="Arial" panose="020B0604020202020204" pitchFamily="34" charset="0"/>
                  <a:ea typeface="宋体" panose="02010600030101010101" pitchFamily="2" charset="-122"/>
                </a:rPr>
                <a:t>原子核</a:t>
              </a:r>
            </a:p>
          </p:txBody>
        </p:sp>
        <p:sp>
          <p:nvSpPr>
            <p:cNvPr id="39941" name="文本框 7173"/>
            <p:cNvSpPr txBox="1"/>
            <p:nvPr>
              <p:custDataLst>
                <p:tags r:id="rId38"/>
              </p:custDataLst>
            </p:nvPr>
          </p:nvSpPr>
          <p:spPr>
            <a:xfrm>
              <a:off x="1705" y="2936"/>
              <a:ext cx="1854" cy="8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800" b="1">
                  <a:latin typeface="Arial" panose="020B0604020202020204" pitchFamily="34" charset="0"/>
                  <a:ea typeface="宋体" panose="02010600030101010101" pitchFamily="2" charset="-122"/>
                </a:rPr>
                <a:t>电子</a:t>
              </a:r>
            </a:p>
          </p:txBody>
        </p:sp>
        <p:sp>
          <p:nvSpPr>
            <p:cNvPr id="39942" name="文本框 7174"/>
            <p:cNvSpPr txBox="1"/>
            <p:nvPr>
              <p:custDataLst>
                <p:tags r:id="rId39"/>
              </p:custDataLst>
            </p:nvPr>
          </p:nvSpPr>
          <p:spPr>
            <a:xfrm>
              <a:off x="3891" y="113"/>
              <a:ext cx="1854" cy="8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800" b="1">
                  <a:latin typeface="Arial" panose="020B0604020202020204" pitchFamily="34" charset="0"/>
                  <a:ea typeface="宋体" panose="02010600030101010101" pitchFamily="2" charset="-122"/>
                </a:rPr>
                <a:t>质子</a:t>
              </a:r>
            </a:p>
          </p:txBody>
        </p:sp>
        <p:sp>
          <p:nvSpPr>
            <p:cNvPr id="39943" name="文本框 7175"/>
            <p:cNvSpPr txBox="1"/>
            <p:nvPr>
              <p:custDataLst>
                <p:tags r:id="rId40"/>
              </p:custDataLst>
            </p:nvPr>
          </p:nvSpPr>
          <p:spPr>
            <a:xfrm>
              <a:off x="3891" y="1353"/>
              <a:ext cx="1854" cy="8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800" b="1">
                  <a:latin typeface="Arial" panose="020B0604020202020204" pitchFamily="34" charset="0"/>
                  <a:ea typeface="宋体" panose="02010600030101010101" pitchFamily="2" charset="-122"/>
                </a:rPr>
                <a:t>中子</a:t>
              </a:r>
            </a:p>
          </p:txBody>
        </p:sp>
        <p:sp>
          <p:nvSpPr>
            <p:cNvPr id="39944" name="左大括号 7176"/>
            <p:cNvSpPr/>
            <p:nvPr>
              <p:custDataLst>
                <p:tags r:id="rId41"/>
              </p:custDataLst>
            </p:nvPr>
          </p:nvSpPr>
          <p:spPr>
            <a:xfrm rot="-10740000" flipH="1">
              <a:off x="1495" y="1354"/>
              <a:ext cx="120" cy="1934"/>
            </a:xfrm>
            <a:prstGeom prst="leftBrace">
              <a:avLst>
                <a:gd name="adj1" fmla="val 63795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945" name="左大括号 7177"/>
            <p:cNvSpPr/>
            <p:nvPr>
              <p:custDataLst>
                <p:tags r:id="rId42"/>
              </p:custDataLst>
            </p:nvPr>
          </p:nvSpPr>
          <p:spPr>
            <a:xfrm>
              <a:off x="3468" y="403"/>
              <a:ext cx="279" cy="1638"/>
            </a:xfrm>
            <a:prstGeom prst="leftBrace">
              <a:avLst>
                <a:gd name="adj1" fmla="val 47049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946" name="文本框 7178"/>
            <p:cNvSpPr txBox="1"/>
            <p:nvPr>
              <p:custDataLst>
                <p:tags r:id="rId43"/>
              </p:custDataLst>
            </p:nvPr>
          </p:nvSpPr>
          <p:spPr>
            <a:xfrm>
              <a:off x="4699" y="208"/>
              <a:ext cx="3742" cy="8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</a:rPr>
                <a:t>（带正电）</a:t>
              </a:r>
            </a:p>
          </p:txBody>
        </p:sp>
        <p:sp>
          <p:nvSpPr>
            <p:cNvPr id="39947" name="文本框 7179"/>
            <p:cNvSpPr txBox="1"/>
            <p:nvPr>
              <p:custDataLst>
                <p:tags r:id="rId44"/>
              </p:custDataLst>
            </p:nvPr>
          </p:nvSpPr>
          <p:spPr>
            <a:xfrm>
              <a:off x="4624" y="1353"/>
              <a:ext cx="3742" cy="8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</a:rPr>
                <a:t>（不带电）</a:t>
              </a:r>
            </a:p>
          </p:txBody>
        </p:sp>
        <p:sp>
          <p:nvSpPr>
            <p:cNvPr id="39948" name="文本框 7180"/>
            <p:cNvSpPr txBox="1"/>
            <p:nvPr>
              <p:custDataLst>
                <p:tags r:id="rId45"/>
              </p:custDataLst>
            </p:nvPr>
          </p:nvSpPr>
          <p:spPr>
            <a:xfrm>
              <a:off x="2947" y="2954"/>
              <a:ext cx="3742" cy="8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</a:rPr>
                <a:t>（带负电）</a:t>
              </a:r>
            </a:p>
          </p:txBody>
        </p:sp>
      </p:grpSp>
      <p:sp>
        <p:nvSpPr>
          <p:cNvPr id="39949" name="文本框 3" descr="7b0a20202020227461726765744d6f64756c65223a20226b6f6e6c696e65666f6e7473220a7d0a"/>
          <p:cNvSpPr txBox="1"/>
          <p:nvPr>
            <p:custDataLst>
              <p:tags r:id="rId2"/>
            </p:custDataLst>
          </p:nvPr>
        </p:nvSpPr>
        <p:spPr>
          <a:xfrm>
            <a:off x="7465695" y="692785"/>
            <a:ext cx="13849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方正公文小标宋" panose="02000500000000000000" charset="-122"/>
                <a:ea typeface="方正公文小标宋" panose="02000500000000000000" charset="-122"/>
                <a:sym typeface="方正公文小标宋" panose="02000500000000000000" charset="-122"/>
              </a:rPr>
              <a:t>总结</a:t>
            </a:r>
          </a:p>
        </p:txBody>
      </p:sp>
      <p:sp>
        <p:nvSpPr>
          <p:cNvPr id="39950" name="文本框 4"/>
          <p:cNvSpPr txBox="1"/>
          <p:nvPr>
            <p:custDataLst>
              <p:tags r:id="rId3"/>
            </p:custDataLst>
          </p:nvPr>
        </p:nvSpPr>
        <p:spPr>
          <a:xfrm>
            <a:off x="442595" y="942023"/>
            <a:ext cx="2327275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一、原子结构</a:t>
            </a:r>
          </a:p>
        </p:txBody>
      </p:sp>
      <p:grpSp>
        <p:nvGrpSpPr>
          <p:cNvPr id="8204" name="组合 8203"/>
          <p:cNvGrpSpPr/>
          <p:nvPr>
            <p:custDataLst>
              <p:tags r:id="rId4"/>
            </p:custDataLst>
          </p:nvPr>
        </p:nvGrpSpPr>
        <p:grpSpPr>
          <a:xfrm>
            <a:off x="2736850" y="5042853"/>
            <a:ext cx="1479550" cy="542925"/>
            <a:chOff x="0" y="0"/>
            <a:chExt cx="2329" cy="854"/>
          </a:xfrm>
        </p:grpSpPr>
        <p:grpSp>
          <p:nvGrpSpPr>
            <p:cNvPr id="39952" name="组合 8204"/>
            <p:cNvGrpSpPr/>
            <p:nvPr>
              <p:custDataLst>
                <p:tags r:id="rId32"/>
              </p:custDataLst>
            </p:nvPr>
          </p:nvGrpSpPr>
          <p:grpSpPr>
            <a:xfrm>
              <a:off x="0" y="0"/>
              <a:ext cx="2329" cy="854"/>
              <a:chOff x="0" y="0"/>
              <a:chExt cx="2894" cy="1212"/>
            </a:xfrm>
          </p:grpSpPr>
          <p:pic>
            <p:nvPicPr>
              <p:cNvPr id="39953" name="矩形 2"/>
              <p:cNvPicPr/>
              <p:nvPr>
                <p:custDataLst>
                  <p:tags r:id="rId34"/>
                </p:custDataLst>
              </p:nvPr>
            </p:nvPicPr>
            <p:blipFill>
              <a:blip r:embed="rId47"/>
              <a:srcRect b="20105"/>
              <a:stretch>
                <a:fillRect/>
              </a:stretch>
            </p:blipFill>
            <p:spPr>
              <a:xfrm>
                <a:off x="0" y="0"/>
                <a:ext cx="2894" cy="12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9954" name="文本框 8206"/>
              <p:cNvSpPr txBox="1"/>
              <p:nvPr>
                <p:custDataLst>
                  <p:tags r:id="rId35"/>
                </p:custDataLst>
              </p:nvPr>
            </p:nvSpPr>
            <p:spPr>
              <a:xfrm>
                <a:off x="244" y="227"/>
                <a:ext cx="2522" cy="8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 anchorCtr="0"/>
              <a:lstStyle/>
              <a:p>
                <a:pPr algn="ctr"/>
                <a:endParaRPr lang="zh-CN" altLang="en-US" sz="2400" b="1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9955" name="文本框 8207"/>
            <p:cNvSpPr txBox="1"/>
            <p:nvPr>
              <p:custDataLst>
                <p:tags r:id="rId33"/>
              </p:custDataLst>
            </p:nvPr>
          </p:nvSpPr>
          <p:spPr>
            <a:xfrm>
              <a:off x="288" y="113"/>
              <a:ext cx="1814" cy="7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裂   变</a:t>
              </a:r>
            </a:p>
          </p:txBody>
        </p:sp>
      </p:grpSp>
      <p:grpSp>
        <p:nvGrpSpPr>
          <p:cNvPr id="8209" name="组合 8208"/>
          <p:cNvGrpSpPr/>
          <p:nvPr>
            <p:custDataLst>
              <p:tags r:id="rId5"/>
            </p:custDataLst>
          </p:nvPr>
        </p:nvGrpSpPr>
        <p:grpSpPr>
          <a:xfrm>
            <a:off x="2736850" y="5863590"/>
            <a:ext cx="1479550" cy="542925"/>
            <a:chOff x="0" y="0"/>
            <a:chExt cx="2329" cy="854"/>
          </a:xfrm>
        </p:grpSpPr>
        <p:grpSp>
          <p:nvGrpSpPr>
            <p:cNvPr id="39957" name="组合 8209"/>
            <p:cNvGrpSpPr/>
            <p:nvPr>
              <p:custDataLst>
                <p:tags r:id="rId28"/>
              </p:custDataLst>
            </p:nvPr>
          </p:nvGrpSpPr>
          <p:grpSpPr>
            <a:xfrm>
              <a:off x="0" y="0"/>
              <a:ext cx="2329" cy="854"/>
              <a:chOff x="0" y="0"/>
              <a:chExt cx="2894" cy="1212"/>
            </a:xfrm>
          </p:grpSpPr>
          <p:pic>
            <p:nvPicPr>
              <p:cNvPr id="39958" name="矩形 2"/>
              <p:cNvPicPr/>
              <p:nvPr>
                <p:custDataLst>
                  <p:tags r:id="rId30"/>
                </p:custDataLst>
              </p:nvPr>
            </p:nvPicPr>
            <p:blipFill>
              <a:blip r:embed="rId47"/>
              <a:srcRect b="20105"/>
              <a:stretch>
                <a:fillRect/>
              </a:stretch>
            </p:blipFill>
            <p:spPr>
              <a:xfrm>
                <a:off x="0" y="0"/>
                <a:ext cx="2894" cy="12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9959" name="文本框 8211"/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244" y="227"/>
                <a:ext cx="2522" cy="8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 anchorCtr="0"/>
              <a:lstStyle/>
              <a:p>
                <a:pPr algn="ctr"/>
                <a:endParaRPr lang="zh-CN" altLang="en-US" sz="2400" b="1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9960" name="文本框 8212"/>
            <p:cNvSpPr txBox="1"/>
            <p:nvPr>
              <p:custDataLst>
                <p:tags r:id="rId29"/>
              </p:custDataLst>
            </p:nvPr>
          </p:nvSpPr>
          <p:spPr>
            <a:xfrm>
              <a:off x="288" y="113"/>
              <a:ext cx="1814" cy="7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聚   变</a:t>
              </a:r>
            </a:p>
          </p:txBody>
        </p:sp>
      </p:grpSp>
      <p:grpSp>
        <p:nvGrpSpPr>
          <p:cNvPr id="8214" name="组合 8213"/>
          <p:cNvGrpSpPr/>
          <p:nvPr>
            <p:custDataLst>
              <p:tags r:id="rId6"/>
            </p:custDataLst>
          </p:nvPr>
        </p:nvGrpSpPr>
        <p:grpSpPr>
          <a:xfrm>
            <a:off x="-50800" y="5309553"/>
            <a:ext cx="2644775" cy="754062"/>
            <a:chOff x="0" y="0"/>
            <a:chExt cx="4475" cy="897"/>
          </a:xfrm>
        </p:grpSpPr>
        <p:grpSp>
          <p:nvGrpSpPr>
            <p:cNvPr id="39962" name="组合 8214"/>
            <p:cNvGrpSpPr/>
            <p:nvPr>
              <p:custDataLst>
                <p:tags r:id="rId20"/>
              </p:custDataLst>
            </p:nvPr>
          </p:nvGrpSpPr>
          <p:grpSpPr>
            <a:xfrm>
              <a:off x="0" y="45"/>
              <a:ext cx="2866" cy="852"/>
              <a:chOff x="0" y="0"/>
              <a:chExt cx="2329" cy="854"/>
            </a:xfrm>
          </p:grpSpPr>
          <p:grpSp>
            <p:nvGrpSpPr>
              <p:cNvPr id="39963" name="组合 8215"/>
              <p:cNvGrpSpPr/>
              <p:nvPr>
                <p:custDataLst>
                  <p:tags r:id="rId24"/>
                </p:custDataLst>
              </p:nvPr>
            </p:nvGrpSpPr>
            <p:grpSpPr>
              <a:xfrm>
                <a:off x="0" y="0"/>
                <a:ext cx="2329" cy="854"/>
                <a:chOff x="0" y="0"/>
                <a:chExt cx="2894" cy="1212"/>
              </a:xfrm>
            </p:grpSpPr>
            <p:pic>
              <p:nvPicPr>
                <p:cNvPr id="39964" name="矩形 2"/>
                <p:cNvPicPr/>
                <p:nvPr>
                  <p:custDataLst>
                    <p:tags r:id="rId26"/>
                  </p:custDataLst>
                </p:nvPr>
              </p:nvPicPr>
              <p:blipFill>
                <a:blip r:embed="rId47"/>
                <a:srcRect b="20105"/>
                <a:stretch>
                  <a:fillRect/>
                </a:stretch>
              </p:blipFill>
              <p:spPr>
                <a:xfrm>
                  <a:off x="0" y="0"/>
                  <a:ext cx="2894" cy="12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9965" name="文本框 8217"/>
                <p:cNvSpPr txBox="1"/>
                <p:nvPr>
                  <p:custDataLst>
                    <p:tags r:id="rId27"/>
                  </p:custDataLst>
                </p:nvPr>
              </p:nvSpPr>
              <p:spPr>
                <a:xfrm>
                  <a:off x="244" y="227"/>
                  <a:ext cx="2522" cy="88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ctr" anchorCtr="0"/>
                <a:lstStyle/>
                <a:p>
                  <a:pPr algn="ctr"/>
                  <a:endParaRPr lang="zh-CN" altLang="en-US" sz="2400" b="1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39966" name="文本框 8218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288" y="113"/>
                <a:ext cx="1814" cy="54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ctr"/>
                <a:r>
                  <a:rPr lang="zh-CN" altLang="en-US" sz="2400" b="1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 核反应</a:t>
                </a:r>
              </a:p>
            </p:txBody>
          </p:sp>
        </p:grpSp>
        <p:grpSp>
          <p:nvGrpSpPr>
            <p:cNvPr id="39967" name="组合 8219"/>
            <p:cNvGrpSpPr/>
            <p:nvPr>
              <p:custDataLst>
                <p:tags r:id="rId21"/>
              </p:custDataLst>
            </p:nvPr>
          </p:nvGrpSpPr>
          <p:grpSpPr>
            <a:xfrm>
              <a:off x="2750" y="0"/>
              <a:ext cx="1725" cy="877"/>
              <a:chOff x="0" y="0"/>
              <a:chExt cx="1726" cy="877"/>
            </a:xfrm>
          </p:grpSpPr>
          <p:cxnSp>
            <p:nvCxnSpPr>
              <p:cNvPr id="39968" name="直接箭头连接符 8220"/>
              <p:cNvCxnSpPr/>
              <p:nvPr>
                <p:custDataLst>
                  <p:tags r:id="rId22"/>
                </p:custDataLst>
              </p:nvPr>
            </p:nvCxnSpPr>
            <p:spPr>
              <a:xfrm flipH="1">
                <a:off x="0" y="0"/>
                <a:ext cx="1726" cy="553"/>
              </a:xfrm>
              <a:prstGeom prst="straightConnector1">
                <a:avLst/>
              </a:prstGeom>
              <a:ln w="38100" cap="flat" cmpd="sng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3000" dir="5400000" algn="ctr" rotWithShape="0">
                  <a:srgbClr val="000000">
                    <a:alpha val="25000"/>
                  </a:srgbClr>
                </a:outerShdw>
              </a:effectLst>
            </p:spPr>
          </p:cxnSp>
          <p:cxnSp>
            <p:nvCxnSpPr>
              <p:cNvPr id="39969" name="直接箭头连接符 8221"/>
              <p:cNvCxnSpPr/>
              <p:nvPr>
                <p:custDataLst>
                  <p:tags r:id="rId23"/>
                </p:custDataLst>
              </p:nvPr>
            </p:nvCxnSpPr>
            <p:spPr>
              <a:xfrm flipH="1" flipV="1">
                <a:off x="0" y="553"/>
                <a:ext cx="1726" cy="325"/>
              </a:xfrm>
              <a:prstGeom prst="straightConnector1">
                <a:avLst/>
              </a:prstGeom>
              <a:ln w="38100" cap="flat" cmpd="sng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3000" dir="5400000" algn="ctr" rotWithShape="0">
                  <a:srgbClr val="000000">
                    <a:alpha val="25000"/>
                  </a:srgbClr>
                </a:outerShdw>
              </a:effectLst>
            </p:spPr>
          </p:cxnSp>
        </p:grpSp>
      </p:grpSp>
      <p:sp>
        <p:nvSpPr>
          <p:cNvPr id="8203" name="TextBox 8"/>
          <p:cNvSpPr txBox="1"/>
          <p:nvPr>
            <p:custDataLst>
              <p:tags r:id="rId7"/>
            </p:custDataLst>
          </p:nvPr>
        </p:nvSpPr>
        <p:spPr>
          <a:xfrm>
            <a:off x="-128587" y="3614420"/>
            <a:ext cx="8970962" cy="1284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质量较大的原子核发生分裂或者质量较小的原子核相互结合时，就有可能释放出惊人的能量，这就是</a:t>
            </a:r>
            <a:r>
              <a:rPr lang="zh-CN" altLang="en-US" sz="2800" b="1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核能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en-US" altLang="zh-CN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428625" y="3208020"/>
            <a:ext cx="1816100" cy="5778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二、核能</a:t>
            </a:r>
          </a:p>
        </p:txBody>
      </p:sp>
      <p:sp>
        <p:nvSpPr>
          <p:cNvPr id="7" name="左大括号 6"/>
          <p:cNvSpPr/>
          <p:nvPr>
            <p:custDataLst>
              <p:tags r:id="rId9"/>
            </p:custDataLst>
          </p:nvPr>
        </p:nvSpPr>
        <p:spPr>
          <a:xfrm>
            <a:off x="6019800" y="5001578"/>
            <a:ext cx="155575" cy="914400"/>
          </a:xfrm>
          <a:prstGeom prst="leftBrace">
            <a:avLst/>
          </a:prstGeom>
          <a:ln w="4445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4216400" y="5066665"/>
            <a:ext cx="16129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链式反应</a:t>
            </a:r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6188075" y="4892040"/>
            <a:ext cx="140652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加以控制</a:t>
            </a:r>
          </a:p>
        </p:txBody>
      </p:sp>
      <p:sp>
        <p:nvSpPr>
          <p:cNvPr id="11" name="文本框 10"/>
          <p:cNvSpPr txBox="1"/>
          <p:nvPr>
            <p:custDataLst>
              <p:tags r:id="rId12"/>
            </p:custDataLst>
          </p:nvPr>
        </p:nvSpPr>
        <p:spPr>
          <a:xfrm>
            <a:off x="7594600" y="4822190"/>
            <a:ext cx="16129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核反应堆</a:t>
            </a:r>
          </a:p>
        </p:txBody>
      </p:sp>
      <p:sp>
        <p:nvSpPr>
          <p:cNvPr id="12" name="文本框 11"/>
          <p:cNvSpPr txBox="1"/>
          <p:nvPr>
            <p:custDataLst>
              <p:tags r:id="rId13"/>
            </p:custDataLst>
          </p:nvPr>
        </p:nvSpPr>
        <p:spPr>
          <a:xfrm>
            <a:off x="5684838" y="5900103"/>
            <a:ext cx="140811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不加控制</a:t>
            </a:r>
          </a:p>
        </p:txBody>
      </p:sp>
      <p:sp>
        <p:nvSpPr>
          <p:cNvPr id="13" name="文本框 12"/>
          <p:cNvSpPr txBox="1"/>
          <p:nvPr>
            <p:custDataLst>
              <p:tags r:id="rId14"/>
            </p:custDataLst>
          </p:nvPr>
        </p:nvSpPr>
        <p:spPr>
          <a:xfrm>
            <a:off x="7594600" y="5349240"/>
            <a:ext cx="1255713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原子弹</a:t>
            </a:r>
          </a:p>
        </p:txBody>
      </p:sp>
      <p:sp>
        <p:nvSpPr>
          <p:cNvPr id="14" name="文本框 13"/>
          <p:cNvSpPr txBox="1"/>
          <p:nvPr>
            <p:custDataLst>
              <p:tags r:id="rId15"/>
            </p:custDataLst>
          </p:nvPr>
        </p:nvSpPr>
        <p:spPr>
          <a:xfrm>
            <a:off x="4157663" y="5915978"/>
            <a:ext cx="1255712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超高温</a:t>
            </a:r>
          </a:p>
        </p:txBody>
      </p:sp>
      <p:sp>
        <p:nvSpPr>
          <p:cNvPr id="15" name="左大括号 14"/>
          <p:cNvSpPr/>
          <p:nvPr>
            <p:custDataLst>
              <p:tags r:id="rId16"/>
            </p:custDataLst>
          </p:nvPr>
        </p:nvSpPr>
        <p:spPr>
          <a:xfrm>
            <a:off x="5530850" y="5900103"/>
            <a:ext cx="153988" cy="771525"/>
          </a:xfrm>
          <a:prstGeom prst="leftBrace">
            <a:avLst/>
          </a:prstGeom>
          <a:ln w="4445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6" name="文本框 15"/>
          <p:cNvSpPr txBox="1"/>
          <p:nvPr>
            <p:custDataLst>
              <p:tags r:id="rId17"/>
            </p:custDataLst>
          </p:nvPr>
        </p:nvSpPr>
        <p:spPr>
          <a:xfrm>
            <a:off x="5829300" y="6360478"/>
            <a:ext cx="140652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加以控制</a:t>
            </a:r>
          </a:p>
        </p:txBody>
      </p:sp>
      <p:sp>
        <p:nvSpPr>
          <p:cNvPr id="17" name="文本框 16"/>
          <p:cNvSpPr txBox="1"/>
          <p:nvPr>
            <p:custDataLst>
              <p:tags r:id="rId18"/>
            </p:custDataLst>
          </p:nvPr>
        </p:nvSpPr>
        <p:spPr>
          <a:xfrm>
            <a:off x="6175375" y="5476240"/>
            <a:ext cx="140652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不加控制</a:t>
            </a:r>
          </a:p>
        </p:txBody>
      </p:sp>
      <p:sp>
        <p:nvSpPr>
          <p:cNvPr id="18" name="文本框 17"/>
          <p:cNvSpPr txBox="1"/>
          <p:nvPr>
            <p:custDataLst>
              <p:tags r:id="rId19"/>
            </p:custDataLst>
          </p:nvPr>
        </p:nvSpPr>
        <p:spPr>
          <a:xfrm>
            <a:off x="7235825" y="5774690"/>
            <a:ext cx="898525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氢弹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6" grpId="0"/>
      <p:bldP spid="7" grpId="0" animBg="1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文本框 99"/>
          <p:cNvSpPr txBox="1"/>
          <p:nvPr>
            <p:custDataLst>
              <p:tags r:id="rId1"/>
            </p:custDataLst>
          </p:nvPr>
        </p:nvSpPr>
        <p:spPr>
          <a:xfrm>
            <a:off x="251778" y="692785"/>
            <a:ext cx="8342312" cy="22453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．关于原子核和核能，下列叙述正确的是（　　）</a:t>
            </a:r>
            <a:endParaRPr lang="zh-CN" altLang="en-US" sz="2800" b="1">
              <a:latin typeface="Times New Roman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A.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原子核由中子和电子组成</a:t>
            </a:r>
            <a:r>
              <a:rPr lang="zh-CN" altLang="en-US" sz="2800" b="1">
                <a:latin typeface="Times New Roman"/>
                <a:ea typeface="宋体" panose="02010600030101010101" pitchFamily="2" charset="-122"/>
                <a:cs typeface="Times New Roman" panose="02020603050405020304" charset="0"/>
              </a:rPr>
              <a:t>	</a:t>
            </a:r>
          </a:p>
          <a:p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B.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中子带正电、电子带负电</a:t>
            </a:r>
            <a:endParaRPr lang="zh-CN" altLang="en-US" sz="2800" b="1">
              <a:latin typeface="Times New Roman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C.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核力做功有可能释放出核能</a:t>
            </a:r>
            <a:r>
              <a:rPr lang="zh-CN" altLang="en-US" sz="2800" b="1">
                <a:latin typeface="Times New Roman"/>
                <a:ea typeface="宋体" panose="02010600030101010101" pitchFamily="2" charset="-122"/>
                <a:cs typeface="Times New Roman" panose="02020603050405020304" charset="0"/>
              </a:rPr>
              <a:t>	</a:t>
            </a:r>
          </a:p>
          <a:p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D.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用质子轰击铀核发生裂变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7452995" y="668655"/>
            <a:ext cx="43973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endParaRPr lang="en-US" altLang="zh-CN" sz="2800" b="1">
              <a:solidFill>
                <a:srgbClr val="FF0000"/>
              </a:solidFill>
              <a:latin typeface="Times New Roman"/>
              <a:ea typeface="Times New Roman" panose="02020603050405020304" charset="0"/>
            </a:endParaRPr>
          </a:p>
        </p:txBody>
      </p:sp>
      <p:sp>
        <p:nvSpPr>
          <p:cNvPr id="40963" name="文本框 4"/>
          <p:cNvSpPr txBox="1"/>
          <p:nvPr>
            <p:custDataLst>
              <p:tags r:id="rId3"/>
            </p:custDataLst>
          </p:nvPr>
        </p:nvSpPr>
        <p:spPr>
          <a:xfrm>
            <a:off x="251778" y="3058478"/>
            <a:ext cx="880427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人类对核能的开发和利用不断取得新的进展，根据目前的科研水平，你认为以下关于原子弹和核电站的说法正确的是（　　）</a:t>
            </a:r>
          </a:p>
          <a:p>
            <a:pPr marL="0" indent="0">
              <a:buNone/>
            </a:pPr>
            <a:r>
              <a:rPr lang="en-US" altLang="zh-CN"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A</a:t>
            </a: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、核电站能控制裂变的反应速度</a:t>
            </a:r>
            <a:endParaRPr lang="zh-CN" altLang="en-US" sz="2800" b="1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B</a:t>
            </a: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、原子弹对聚变的链式反应不加控制</a:t>
            </a:r>
            <a:endParaRPr lang="zh-CN" altLang="en-US" sz="2800" b="1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C</a:t>
            </a: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、原子弹利用核裂变，核电站利用核聚变</a:t>
            </a:r>
            <a:endParaRPr lang="zh-CN" altLang="en-US" sz="2800" b="1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D</a:t>
            </a: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、原子弹利用核聚变，核电站利用核裂变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2310130" y="3934778"/>
            <a:ext cx="3619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99"/>
          <p:cNvSpPr txBox="1"/>
          <p:nvPr>
            <p:custDataLst>
              <p:tags r:id="rId1"/>
            </p:custDataLst>
          </p:nvPr>
        </p:nvSpPr>
        <p:spPr>
          <a:xfrm>
            <a:off x="539750" y="762953"/>
            <a:ext cx="727710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下列各种粒子，不带电的是（    ）</a:t>
            </a:r>
            <a:endParaRPr lang="zh-CN" altLang="en-US" sz="2800" b="1">
              <a:latin typeface="Times New Roman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altLang="zh-CN" sz="2800" b="1">
                <a:latin typeface="Times New Roman"/>
                <a:ea typeface="宋体" panose="02010600030101010101" pitchFamily="2" charset="-122"/>
                <a:cs typeface="Times New Roman" panose="02020603050405020304" charset="0"/>
              </a:rPr>
              <a:t>     A.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原子核</a:t>
            </a:r>
            <a:r>
              <a:rPr lang="zh-CN" altLang="en-US" sz="2800" b="1">
                <a:latin typeface="Times New Roman"/>
                <a:ea typeface="宋体" panose="02010600030101010101" pitchFamily="2" charset="-122"/>
                <a:cs typeface="Times New Roman" panose="02020603050405020304" charset="0"/>
              </a:rPr>
              <a:t>            </a:t>
            </a:r>
            <a:r>
              <a:rPr lang="en-US" altLang="zh-CN" sz="2800" b="1">
                <a:latin typeface="Times New Roman"/>
                <a:ea typeface="宋体" panose="02010600030101010101" pitchFamily="2" charset="-122"/>
                <a:cs typeface="Times New Roman" panose="02020603050405020304" charset="0"/>
              </a:rPr>
              <a:t>B.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质子</a:t>
            </a:r>
          </a:p>
          <a:p>
            <a:r>
              <a:rPr lang="en-US" altLang="zh-CN" sz="2800" b="1">
                <a:latin typeface="Times New Roman"/>
                <a:ea typeface="宋体" panose="02010600030101010101" pitchFamily="2" charset="-122"/>
                <a:cs typeface="Times New Roman" panose="02020603050405020304" charset="0"/>
              </a:rPr>
              <a:t>     C.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中子</a:t>
            </a:r>
            <a:r>
              <a:rPr lang="zh-CN" altLang="en-US" sz="2800" b="1">
                <a:latin typeface="Times New Roman"/>
                <a:ea typeface="宋体" panose="02010600030101010101" pitchFamily="2" charset="-122"/>
                <a:cs typeface="Times New Roman" panose="02020603050405020304" charset="0"/>
              </a:rPr>
              <a:t>                 </a:t>
            </a:r>
            <a:r>
              <a:rPr lang="en-US" altLang="zh-CN" sz="2800" b="1">
                <a:latin typeface="Times New Roman"/>
                <a:ea typeface="宋体" panose="02010600030101010101" pitchFamily="2" charset="-122"/>
                <a:cs typeface="Times New Roman" panose="02020603050405020304" charset="0"/>
              </a:rPr>
              <a:t>D.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电子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1986" name="图片 3"/>
          <p:cNvPicPr/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462213" y="2992438"/>
            <a:ext cx="19050" cy="19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7" name="图片 4"/>
          <p:cNvPicPr/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032000" y="3494088"/>
            <a:ext cx="19050" cy="19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8" name="图片 5"/>
          <p:cNvPicPr/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032000" y="3765550"/>
            <a:ext cx="28575" cy="2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9" name="文本框 102"/>
          <p:cNvSpPr txBox="1"/>
          <p:nvPr>
            <p:custDataLst>
              <p:tags r:id="rId5"/>
            </p:custDataLst>
          </p:nvPr>
        </p:nvSpPr>
        <p:spPr>
          <a:xfrm>
            <a:off x="2032000" y="3794125"/>
            <a:ext cx="5080000" cy="517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800" b="1">
                <a:latin typeface="Times New Roman"/>
                <a:ea typeface="宋体" panose="02010600030101010101" pitchFamily="2" charset="-122"/>
                <a:cs typeface="Times New Roman" panose="02020603050405020304" charset="0"/>
              </a:rPr>
              <a:t>         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5814060" y="794068"/>
            <a:ext cx="43973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/>
                <a:ea typeface="宋体" panose="02010600030101010101" pitchFamily="2" charset="-122"/>
                <a:cs typeface="Times New Roman" panose="02020603050405020304" charset="0"/>
                <a:sym typeface="宋体" panose="02010600030101010101" pitchFamily="2" charset="-122"/>
              </a:rPr>
              <a:t>C</a:t>
            </a:r>
            <a:endParaRPr lang="en-US" altLang="zh-CN" sz="2800" b="1">
              <a:solidFill>
                <a:srgbClr val="FF0000"/>
              </a:solidFill>
              <a:latin typeface="Times New Roman"/>
              <a:ea typeface="Times New Roman" panose="02020603050405020304" charset="0"/>
              <a:sym typeface="宋体" panose="02010600030101010101" pitchFamily="2" charset="-122"/>
            </a:endParaRPr>
          </a:p>
        </p:txBody>
      </p:sp>
      <p:sp>
        <p:nvSpPr>
          <p:cNvPr id="41991" name="文本框 99"/>
          <p:cNvSpPr txBox="1"/>
          <p:nvPr>
            <p:custDataLst>
              <p:tags r:id="rId7"/>
            </p:custDataLst>
          </p:nvPr>
        </p:nvSpPr>
        <p:spPr>
          <a:xfrm>
            <a:off x="539750" y="2359025"/>
            <a:ext cx="7947025" cy="31076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核电站是由反应堆 、汽轮机、发电机三部分组成。在核电站发电过程中，能量转化顺序正确的是（      ）</a:t>
            </a:r>
          </a:p>
          <a:p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．核能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→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机械能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→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内能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→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电能  </a:t>
            </a:r>
          </a:p>
          <a:p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．核能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→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内能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→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机械能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→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电能</a:t>
            </a:r>
          </a:p>
          <a:p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．内能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→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核能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→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机械能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→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电能  </a:t>
            </a:r>
          </a:p>
          <a:p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．电能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→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机械能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→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内能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→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核能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1992" name="New picture"/>
          <p:cNvPicPr/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0198100" y="10985500"/>
            <a:ext cx="317500" cy="228600"/>
          </a:xfrm>
          <a:prstGeom prst="cub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7169"/>
          <p:cNvSpPr txBox="1"/>
          <p:nvPr>
            <p:custDataLst>
              <p:tags r:id="rId1"/>
            </p:custDataLst>
          </p:nvPr>
        </p:nvSpPr>
        <p:spPr>
          <a:xfrm>
            <a:off x="467043" y="476885"/>
            <a:ext cx="3887787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1、原子的结构</a:t>
            </a:r>
          </a:p>
        </p:txBody>
      </p:sp>
      <p:grpSp>
        <p:nvGrpSpPr>
          <p:cNvPr id="7171" name="组合 7170"/>
          <p:cNvGrpSpPr/>
          <p:nvPr>
            <p:custDataLst>
              <p:tags r:id="rId2"/>
            </p:custDataLst>
          </p:nvPr>
        </p:nvGrpSpPr>
        <p:grpSpPr>
          <a:xfrm>
            <a:off x="898525" y="764540"/>
            <a:ext cx="6769100" cy="2606675"/>
            <a:chOff x="0" y="0"/>
            <a:chExt cx="10659" cy="4105"/>
          </a:xfrm>
        </p:grpSpPr>
        <p:sp>
          <p:nvSpPr>
            <p:cNvPr id="18435" name="文本框 7171"/>
            <p:cNvSpPr txBox="1"/>
            <p:nvPr>
              <p:custDataLst>
                <p:tags r:id="rId13"/>
              </p:custDataLst>
            </p:nvPr>
          </p:nvSpPr>
          <p:spPr>
            <a:xfrm>
              <a:off x="0" y="1927"/>
              <a:ext cx="1853" cy="8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800" b="1">
                  <a:latin typeface="Arial" panose="020B0604020202020204" pitchFamily="34" charset="0"/>
                  <a:ea typeface="宋体" panose="02010600030101010101" pitchFamily="2" charset="-122"/>
                </a:rPr>
                <a:t>原子</a:t>
              </a:r>
            </a:p>
          </p:txBody>
        </p:sp>
        <p:sp>
          <p:nvSpPr>
            <p:cNvPr id="18436" name="文本框 7172"/>
            <p:cNvSpPr txBox="1"/>
            <p:nvPr>
              <p:custDataLst>
                <p:tags r:id="rId14"/>
              </p:custDataLst>
            </p:nvPr>
          </p:nvSpPr>
          <p:spPr>
            <a:xfrm>
              <a:off x="2154" y="793"/>
              <a:ext cx="2835" cy="8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800" b="1">
                  <a:latin typeface="Arial" panose="020B0604020202020204" pitchFamily="34" charset="0"/>
                  <a:ea typeface="宋体" panose="02010600030101010101" pitchFamily="2" charset="-122"/>
                </a:rPr>
                <a:t>原子核</a:t>
              </a:r>
            </a:p>
          </p:txBody>
        </p:sp>
        <p:sp>
          <p:nvSpPr>
            <p:cNvPr id="18437" name="文本框 7173"/>
            <p:cNvSpPr txBox="1"/>
            <p:nvPr>
              <p:custDataLst>
                <p:tags r:id="rId15"/>
              </p:custDataLst>
            </p:nvPr>
          </p:nvSpPr>
          <p:spPr>
            <a:xfrm>
              <a:off x="2380" y="3175"/>
              <a:ext cx="1854" cy="8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800" b="1">
                  <a:latin typeface="Arial" panose="020B0604020202020204" pitchFamily="34" charset="0"/>
                  <a:ea typeface="宋体" panose="02010600030101010101" pitchFamily="2" charset="-122"/>
                </a:rPr>
                <a:t>电子</a:t>
              </a:r>
            </a:p>
          </p:txBody>
        </p:sp>
        <p:sp>
          <p:nvSpPr>
            <p:cNvPr id="18438" name="文本框 7174"/>
            <p:cNvSpPr txBox="1"/>
            <p:nvPr>
              <p:custDataLst>
                <p:tags r:id="rId16"/>
              </p:custDataLst>
            </p:nvPr>
          </p:nvSpPr>
          <p:spPr>
            <a:xfrm>
              <a:off x="5329" y="0"/>
              <a:ext cx="1854" cy="8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800" b="1">
                  <a:latin typeface="Arial" panose="020B0604020202020204" pitchFamily="34" charset="0"/>
                  <a:ea typeface="宋体" panose="02010600030101010101" pitchFamily="2" charset="-122"/>
                </a:rPr>
                <a:t>质子</a:t>
              </a:r>
            </a:p>
          </p:txBody>
        </p:sp>
        <p:sp>
          <p:nvSpPr>
            <p:cNvPr id="18439" name="文本框 7175"/>
            <p:cNvSpPr txBox="1"/>
            <p:nvPr>
              <p:custDataLst>
                <p:tags r:id="rId17"/>
              </p:custDataLst>
            </p:nvPr>
          </p:nvSpPr>
          <p:spPr>
            <a:xfrm>
              <a:off x="5329" y="1927"/>
              <a:ext cx="1854" cy="8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800" b="1">
                  <a:latin typeface="Arial" panose="020B0604020202020204" pitchFamily="34" charset="0"/>
                  <a:ea typeface="宋体" panose="02010600030101010101" pitchFamily="2" charset="-122"/>
                </a:rPr>
                <a:t>中子</a:t>
              </a:r>
            </a:p>
          </p:txBody>
        </p:sp>
        <p:sp>
          <p:nvSpPr>
            <p:cNvPr id="18440" name="左大括号 7176"/>
            <p:cNvSpPr/>
            <p:nvPr>
              <p:custDataLst>
                <p:tags r:id="rId18"/>
              </p:custDataLst>
            </p:nvPr>
          </p:nvSpPr>
          <p:spPr>
            <a:xfrm rot="-10740000" flipH="1">
              <a:off x="1699" y="1132"/>
              <a:ext cx="340" cy="2608"/>
            </a:xfrm>
            <a:prstGeom prst="leftBrace">
              <a:avLst>
                <a:gd name="adj1" fmla="val 63815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41" name="左大括号 7177"/>
            <p:cNvSpPr/>
            <p:nvPr>
              <p:custDataLst>
                <p:tags r:id="rId19"/>
              </p:custDataLst>
            </p:nvPr>
          </p:nvSpPr>
          <p:spPr>
            <a:xfrm>
              <a:off x="4648" y="566"/>
              <a:ext cx="341" cy="1928"/>
            </a:xfrm>
            <a:prstGeom prst="leftBrace">
              <a:avLst>
                <a:gd name="adj1" fmla="val 47037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42" name="文本框 7178"/>
            <p:cNvSpPr txBox="1"/>
            <p:nvPr>
              <p:custDataLst>
                <p:tags r:id="rId20"/>
              </p:custDataLst>
            </p:nvPr>
          </p:nvSpPr>
          <p:spPr>
            <a:xfrm>
              <a:off x="6691" y="113"/>
              <a:ext cx="3742" cy="8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</a:rPr>
                <a:t>（带正电荷）</a:t>
              </a:r>
            </a:p>
          </p:txBody>
        </p:sp>
        <p:sp>
          <p:nvSpPr>
            <p:cNvPr id="18443" name="文本框 7179"/>
            <p:cNvSpPr txBox="1"/>
            <p:nvPr>
              <p:custDataLst>
                <p:tags r:id="rId21"/>
              </p:custDataLst>
            </p:nvPr>
          </p:nvSpPr>
          <p:spPr>
            <a:xfrm>
              <a:off x="6917" y="2041"/>
              <a:ext cx="3742" cy="8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</a:rPr>
                <a:t>（不带电）</a:t>
              </a:r>
            </a:p>
          </p:txBody>
        </p:sp>
        <p:sp>
          <p:nvSpPr>
            <p:cNvPr id="18444" name="文本框 7180"/>
            <p:cNvSpPr txBox="1"/>
            <p:nvPr>
              <p:custDataLst>
                <p:tags r:id="rId22"/>
              </p:custDataLst>
            </p:nvPr>
          </p:nvSpPr>
          <p:spPr>
            <a:xfrm>
              <a:off x="3743" y="3289"/>
              <a:ext cx="3742" cy="8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</a:rPr>
                <a:t>（带负电荷）</a:t>
              </a:r>
            </a:p>
          </p:txBody>
        </p:sp>
      </p:grpSp>
      <p:pic>
        <p:nvPicPr>
          <p:cNvPr id="7182" name="图片 7181" descr="2005082721162724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>
            <a:lum bright="-17999" contrast="24000"/>
          </a:blip>
          <a:stretch>
            <a:fillRect/>
          </a:stretch>
        </p:blipFill>
        <p:spPr>
          <a:xfrm>
            <a:off x="1476693" y="3280410"/>
            <a:ext cx="3600450" cy="3313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3" name="矩形标注 7182"/>
          <p:cNvSpPr/>
          <p:nvPr>
            <p:custDataLst>
              <p:tags r:id="rId4"/>
            </p:custDataLst>
          </p:nvPr>
        </p:nvSpPr>
        <p:spPr>
          <a:xfrm>
            <a:off x="5507355" y="3281998"/>
            <a:ext cx="936625" cy="576262"/>
          </a:xfrm>
          <a:prstGeom prst="wedgeRectCallout">
            <a:avLst>
              <a:gd name="adj1" fmla="val -274014"/>
              <a:gd name="adj2" fmla="val 2202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2200" b="1">
                <a:latin typeface="Arial" panose="020B0604020202020204" pitchFamily="34" charset="0"/>
                <a:ea typeface="宋体" panose="02010600030101010101" pitchFamily="2" charset="-122"/>
              </a:rPr>
              <a:t>电 子</a:t>
            </a:r>
          </a:p>
        </p:txBody>
      </p:sp>
      <p:sp>
        <p:nvSpPr>
          <p:cNvPr id="7184" name="矩形标注 7183"/>
          <p:cNvSpPr/>
          <p:nvPr>
            <p:custDataLst>
              <p:tags r:id="rId5"/>
            </p:custDataLst>
          </p:nvPr>
        </p:nvSpPr>
        <p:spPr>
          <a:xfrm>
            <a:off x="5507355" y="4366260"/>
            <a:ext cx="936625" cy="577850"/>
          </a:xfrm>
          <a:prstGeom prst="wedgeRectCallout">
            <a:avLst>
              <a:gd name="adj1" fmla="val -261528"/>
              <a:gd name="adj2" fmla="val 936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2200" b="1">
                <a:latin typeface="Arial" panose="020B0604020202020204" pitchFamily="34" charset="0"/>
                <a:ea typeface="宋体" panose="02010600030101010101" pitchFamily="2" charset="-122"/>
              </a:rPr>
              <a:t>质子</a:t>
            </a:r>
          </a:p>
        </p:txBody>
      </p:sp>
      <p:sp>
        <p:nvSpPr>
          <p:cNvPr id="7185" name="矩形标注 7184"/>
          <p:cNvSpPr/>
          <p:nvPr>
            <p:custDataLst>
              <p:tags r:id="rId6"/>
            </p:custDataLst>
          </p:nvPr>
        </p:nvSpPr>
        <p:spPr>
          <a:xfrm>
            <a:off x="5507355" y="5442585"/>
            <a:ext cx="936625" cy="576263"/>
          </a:xfrm>
          <a:prstGeom prst="wedgeRectCallout">
            <a:avLst>
              <a:gd name="adj1" fmla="val -263023"/>
              <a:gd name="adj2" fmla="val -12202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2200" b="1">
                <a:latin typeface="Arial" panose="020B0604020202020204" pitchFamily="34" charset="0"/>
                <a:ea typeface="宋体" panose="02010600030101010101" pitchFamily="2" charset="-122"/>
              </a:rPr>
              <a:t>中子</a:t>
            </a:r>
          </a:p>
        </p:txBody>
      </p:sp>
      <p:sp>
        <p:nvSpPr>
          <p:cNvPr id="7186" name="矩形标注 7185"/>
          <p:cNvSpPr/>
          <p:nvPr>
            <p:custDataLst>
              <p:tags r:id="rId7"/>
            </p:custDataLst>
          </p:nvPr>
        </p:nvSpPr>
        <p:spPr>
          <a:xfrm>
            <a:off x="284480" y="4366260"/>
            <a:ext cx="936625" cy="576263"/>
          </a:xfrm>
          <a:prstGeom prst="wedgeRectCallout">
            <a:avLst>
              <a:gd name="adj1" fmla="val 116556"/>
              <a:gd name="adj2" fmla="val -9151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2200" b="1">
                <a:latin typeface="Arial" panose="020B0604020202020204" pitchFamily="34" charset="0"/>
                <a:ea typeface="宋体" panose="02010600030101010101" pitchFamily="2" charset="-122"/>
              </a:rPr>
              <a:t>原子</a:t>
            </a:r>
          </a:p>
        </p:txBody>
      </p:sp>
      <p:grpSp>
        <p:nvGrpSpPr>
          <p:cNvPr id="7187" name="组合 7186"/>
          <p:cNvGrpSpPr/>
          <p:nvPr>
            <p:custDataLst>
              <p:tags r:id="rId8"/>
            </p:custDataLst>
          </p:nvPr>
        </p:nvGrpSpPr>
        <p:grpSpPr>
          <a:xfrm>
            <a:off x="7059930" y="4871085"/>
            <a:ext cx="1255713" cy="830263"/>
            <a:chOff x="990" y="355"/>
            <a:chExt cx="1978" cy="1308"/>
          </a:xfrm>
        </p:grpSpPr>
        <p:sp>
          <p:nvSpPr>
            <p:cNvPr id="18451" name="文本框 7187"/>
            <p:cNvSpPr txBox="1"/>
            <p:nvPr>
              <p:custDataLst>
                <p:tags r:id="rId9"/>
              </p:custDataLst>
            </p:nvPr>
          </p:nvSpPr>
          <p:spPr>
            <a:xfrm>
              <a:off x="990" y="355"/>
              <a:ext cx="1978" cy="672"/>
            </a:xfrm>
            <a:prstGeom prst="rect">
              <a:avLst/>
            </a:prstGeom>
            <a:noFill/>
            <a:ln w="9525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t" anchorCtr="0">
              <a:spAutoFit/>
            </a:bodyPr>
            <a:lstStyle/>
            <a:p>
              <a:pPr algn="ctr"/>
              <a:r>
                <a:rPr lang="zh-CN" altLang="en-US" sz="2200" b="1">
                  <a:latin typeface="Arial" panose="020B0604020202020204" pitchFamily="34" charset="0"/>
                  <a:ea typeface="宋体" panose="02010600030101010101" pitchFamily="2" charset="-122"/>
                </a:rPr>
                <a:t>原子核</a:t>
              </a:r>
            </a:p>
          </p:txBody>
        </p:sp>
        <p:grpSp>
          <p:nvGrpSpPr>
            <p:cNvPr id="18452" name="组合 7188"/>
            <p:cNvGrpSpPr/>
            <p:nvPr>
              <p:custDataLst>
                <p:tags r:id="rId10"/>
              </p:custDataLst>
            </p:nvPr>
          </p:nvGrpSpPr>
          <p:grpSpPr>
            <a:xfrm>
              <a:off x="990" y="690"/>
              <a:ext cx="990" cy="972"/>
              <a:chOff x="990" y="690"/>
              <a:chExt cx="990" cy="972"/>
            </a:xfrm>
          </p:grpSpPr>
          <p:cxnSp>
            <p:nvCxnSpPr>
              <p:cNvPr id="18453" name="直接箭头连接符 7189"/>
              <p:cNvCxnSpPr>
                <a:stCxn id="18451" idx="1"/>
              </p:cNvCxnSpPr>
              <p:nvPr>
                <p:custDataLst>
                  <p:tags r:id="rId11"/>
                </p:custDataLst>
              </p:nvPr>
            </p:nvCxnSpPr>
            <p:spPr>
              <a:xfrm flipH="1" flipV="1">
                <a:off x="990" y="690"/>
                <a:ext cx="971" cy="690"/>
              </a:xfrm>
              <a:prstGeom prst="straightConnector1">
                <a:avLst/>
              </a:prstGeom>
              <a:ln w="38100" cap="flat" cmpd="sng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3000" dir="5400000" algn="ctr" rotWithShape="0">
                  <a:srgbClr val="000000">
                    <a:alpha val="25000"/>
                  </a:srgbClr>
                </a:outerShdw>
              </a:effectLst>
            </p:spPr>
          </p:cxnSp>
          <p:cxnSp>
            <p:nvCxnSpPr>
              <p:cNvPr id="18454" name="直接箭头连接符 7190"/>
              <p:cNvCxnSpPr>
                <a:stCxn id="18451" idx="1"/>
              </p:cNvCxnSpPr>
              <p:nvPr>
                <p:custDataLst>
                  <p:tags r:id="rId12"/>
                </p:custDataLst>
              </p:nvPr>
            </p:nvCxnSpPr>
            <p:spPr>
              <a:xfrm flipH="1">
                <a:off x="990" y="690"/>
                <a:ext cx="990" cy="972"/>
              </a:xfrm>
              <a:prstGeom prst="straightConnector1">
                <a:avLst/>
              </a:prstGeom>
              <a:ln w="38100" cap="flat" cmpd="sng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3000" dir="5400000" algn="ctr" rotWithShape="0">
                  <a:srgbClr val="000000">
                    <a:alpha val="25000"/>
                  </a:srgbClr>
                </a:outerShdw>
              </a:effectLst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 animBg="1"/>
      <p:bldP spid="7184" grpId="0" animBg="1"/>
      <p:bldP spid="7185" grpId="0" animBg="1"/>
      <p:bldP spid="71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C:\Users\John\AppData\Roaming\Tencent\Users\76476908\QQ\WinTemp\RichOle\SCP_BBN$4WULZFMWK(N%8ON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4"/>
          <a:srcRect t="2499" b="5000"/>
          <a:stretch>
            <a:fillRect/>
          </a:stretch>
        </p:blipFill>
        <p:spPr>
          <a:xfrm>
            <a:off x="684213" y="2347595"/>
            <a:ext cx="2325687" cy="154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2" descr="E:\电子课件编制\22章\2\12313123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5"/>
          <a:srcRect l="35280" b="28622"/>
          <a:stretch>
            <a:fillRect/>
          </a:stretch>
        </p:blipFill>
        <p:spPr>
          <a:xfrm>
            <a:off x="5580063" y="1915795"/>
            <a:ext cx="2157412" cy="2057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6" name="组合 8195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3276600" y="1915795"/>
            <a:ext cx="2014538" cy="2028825"/>
            <a:chOff x="0" y="0"/>
            <a:chExt cx="3174" cy="3194"/>
          </a:xfrm>
        </p:grpSpPr>
        <p:pic>
          <p:nvPicPr>
            <p:cNvPr id="19460" name="Picture 2" descr="E:\电子课件编制\22章\2\12313123.jp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35"/>
            <a:srcRect l="35280" b="28622"/>
            <a:stretch>
              <a:fillRect/>
            </a:stretch>
          </p:blipFill>
          <p:spPr>
            <a:xfrm>
              <a:off x="0" y="0"/>
              <a:ext cx="3175" cy="319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1" name="Picture 2" descr="E:\电子课件编制\22章\2\12313123.jp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5"/>
            <a:srcRect l="19565" t="51717" r="63635" b="40509"/>
            <a:stretch>
              <a:fillRect/>
            </a:stretch>
          </p:blipFill>
          <p:spPr>
            <a:xfrm rot="5940000">
              <a:off x="288" y="1161"/>
              <a:ext cx="870" cy="33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2" name="Picture 2" descr="E:\电子课件编制\22章\2\12313123.jp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35"/>
            <a:srcRect l="19565" t="51717" r="63635" b="40509"/>
            <a:stretch>
              <a:fillRect/>
            </a:stretch>
          </p:blipFill>
          <p:spPr>
            <a:xfrm rot="9480000">
              <a:off x="1185" y="1800"/>
              <a:ext cx="824" cy="34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9463" name="矩形 8199"/>
          <p:cNvSpPr/>
          <p:nvPr>
            <p:custDataLst>
              <p:tags r:id="rId4"/>
            </p:custDataLst>
          </p:nvPr>
        </p:nvSpPr>
        <p:spPr>
          <a:xfrm>
            <a:off x="431800" y="512445"/>
            <a:ext cx="1433513" cy="517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800" b="1">
                <a:latin typeface="Times New Roman" panose="02020603050405020304" pitchFamily="2" charset="-94"/>
                <a:ea typeface="宋体" panose="02010600030101010101" pitchFamily="2" charset="-122"/>
              </a:rPr>
              <a:t>2</a:t>
            </a:r>
            <a:r>
              <a:rPr lang="zh-CN" altLang="en-US" sz="2800" b="1">
                <a:latin typeface="Times New Roman" panose="02020603050405020304" pitchFamily="2" charset="-94"/>
                <a:ea typeface="宋体" panose="02010600030101010101" pitchFamily="2" charset="-122"/>
              </a:rPr>
              <a:t>．核能</a:t>
            </a:r>
          </a:p>
        </p:txBody>
      </p:sp>
      <p:sp>
        <p:nvSpPr>
          <p:cNvPr id="8201" name="TextBox 8"/>
          <p:cNvSpPr txBox="1"/>
          <p:nvPr>
            <p:custDataLst>
              <p:tags r:id="rId5"/>
            </p:custDataLst>
          </p:nvPr>
        </p:nvSpPr>
        <p:spPr>
          <a:xfrm>
            <a:off x="395288" y="979170"/>
            <a:ext cx="8496300" cy="9445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　　质子和中子依靠强大的核力紧密地结合在一起。要使它们分裂或结合都是极其困难的。</a:t>
            </a:r>
            <a:endParaRPr lang="en-US" altLang="zh-CN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465" name="Picture 9" descr="E:\李燃\教师教学用书\2012人教教师用书项目\ppt\物理\图标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8172450" y="476885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3" name="TextBox 8"/>
          <p:cNvSpPr txBox="1"/>
          <p:nvPr>
            <p:custDataLst>
              <p:tags r:id="rId7"/>
            </p:custDataLst>
          </p:nvPr>
        </p:nvSpPr>
        <p:spPr>
          <a:xfrm>
            <a:off x="158750" y="3973195"/>
            <a:ext cx="8969375" cy="1285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质量较大的原子核发生分裂或者质量较小的原子核相互结合时，就有可能释放出惊人的能量，这就是</a:t>
            </a:r>
            <a:r>
              <a:rPr lang="zh-CN" altLang="en-US" sz="2800" b="1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核能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en-US" altLang="zh-CN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204" name="组合 8203"/>
          <p:cNvGrpSpPr/>
          <p:nvPr>
            <p:custDataLst>
              <p:tags r:id="rId8"/>
            </p:custDataLst>
          </p:nvPr>
        </p:nvGrpSpPr>
        <p:grpSpPr>
          <a:xfrm>
            <a:off x="4459288" y="5616258"/>
            <a:ext cx="1477962" cy="542925"/>
            <a:chOff x="0" y="0"/>
            <a:chExt cx="2329" cy="854"/>
          </a:xfrm>
        </p:grpSpPr>
        <p:grpSp>
          <p:nvGrpSpPr>
            <p:cNvPr id="19468" name="组合 8204"/>
            <p:cNvGrpSpPr/>
            <p:nvPr>
              <p:custDataLst>
                <p:tags r:id="rId26"/>
              </p:custDataLst>
            </p:nvPr>
          </p:nvGrpSpPr>
          <p:grpSpPr>
            <a:xfrm>
              <a:off x="0" y="0"/>
              <a:ext cx="2329" cy="854"/>
              <a:chOff x="0" y="0"/>
              <a:chExt cx="2894" cy="1212"/>
            </a:xfrm>
          </p:grpSpPr>
          <p:pic>
            <p:nvPicPr>
              <p:cNvPr id="19469" name="矩形 2"/>
              <p:cNvPicPr/>
              <p:nvPr>
                <p:custDataLst>
                  <p:tags r:id="rId28"/>
                </p:custDataLst>
              </p:nvPr>
            </p:nvPicPr>
            <p:blipFill>
              <a:blip r:embed="rId37"/>
              <a:srcRect b="20105"/>
              <a:stretch>
                <a:fillRect/>
              </a:stretch>
            </p:blipFill>
            <p:spPr>
              <a:xfrm>
                <a:off x="0" y="0"/>
                <a:ext cx="2894" cy="12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9470" name="文本框 8206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244" y="227"/>
                <a:ext cx="2522" cy="8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 anchorCtr="0"/>
              <a:lstStyle/>
              <a:p>
                <a:pPr algn="ctr"/>
                <a:endParaRPr lang="zh-CN" altLang="en-US" sz="2400" b="1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471" name="文本框 8207"/>
            <p:cNvSpPr txBox="1"/>
            <p:nvPr>
              <p:custDataLst>
                <p:tags r:id="rId27"/>
              </p:custDataLst>
            </p:nvPr>
          </p:nvSpPr>
          <p:spPr>
            <a:xfrm>
              <a:off x="288" y="113"/>
              <a:ext cx="1814" cy="7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裂   变</a:t>
              </a:r>
            </a:p>
          </p:txBody>
        </p:sp>
      </p:grpSp>
      <p:grpSp>
        <p:nvGrpSpPr>
          <p:cNvPr id="8209" name="组合 8208"/>
          <p:cNvGrpSpPr/>
          <p:nvPr>
            <p:custDataLst>
              <p:tags r:id="rId9"/>
            </p:custDataLst>
          </p:nvPr>
        </p:nvGrpSpPr>
        <p:grpSpPr>
          <a:xfrm>
            <a:off x="4459288" y="6173470"/>
            <a:ext cx="1477962" cy="542925"/>
            <a:chOff x="0" y="0"/>
            <a:chExt cx="2329" cy="854"/>
          </a:xfrm>
        </p:grpSpPr>
        <p:grpSp>
          <p:nvGrpSpPr>
            <p:cNvPr id="19473" name="组合 8209"/>
            <p:cNvGrpSpPr/>
            <p:nvPr>
              <p:custDataLst>
                <p:tags r:id="rId22"/>
              </p:custDataLst>
            </p:nvPr>
          </p:nvGrpSpPr>
          <p:grpSpPr>
            <a:xfrm>
              <a:off x="0" y="0"/>
              <a:ext cx="2329" cy="854"/>
              <a:chOff x="0" y="0"/>
              <a:chExt cx="2894" cy="1212"/>
            </a:xfrm>
          </p:grpSpPr>
          <p:pic>
            <p:nvPicPr>
              <p:cNvPr id="19474" name="矩形 2"/>
              <p:cNvPicPr/>
              <p:nvPr>
                <p:custDataLst>
                  <p:tags r:id="rId24"/>
                </p:custDataLst>
              </p:nvPr>
            </p:nvPicPr>
            <p:blipFill>
              <a:blip r:embed="rId37"/>
              <a:srcRect b="20105"/>
              <a:stretch>
                <a:fillRect/>
              </a:stretch>
            </p:blipFill>
            <p:spPr>
              <a:xfrm>
                <a:off x="0" y="0"/>
                <a:ext cx="2894" cy="12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9475" name="文本框 8211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244" y="227"/>
                <a:ext cx="2522" cy="8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 anchorCtr="0"/>
              <a:lstStyle/>
              <a:p>
                <a:pPr algn="ctr"/>
                <a:endParaRPr lang="zh-CN" altLang="en-US" sz="2400" b="1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476" name="文本框 8212"/>
            <p:cNvSpPr txBox="1"/>
            <p:nvPr>
              <p:custDataLst>
                <p:tags r:id="rId23"/>
              </p:custDataLst>
            </p:nvPr>
          </p:nvSpPr>
          <p:spPr>
            <a:xfrm>
              <a:off x="288" y="113"/>
              <a:ext cx="1814" cy="7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聚   变</a:t>
              </a:r>
            </a:p>
          </p:txBody>
        </p:sp>
      </p:grpSp>
      <p:grpSp>
        <p:nvGrpSpPr>
          <p:cNvPr id="8214" name="组合 8213"/>
          <p:cNvGrpSpPr/>
          <p:nvPr>
            <p:custDataLst>
              <p:tags r:id="rId10"/>
            </p:custDataLst>
          </p:nvPr>
        </p:nvGrpSpPr>
        <p:grpSpPr>
          <a:xfrm>
            <a:off x="1670050" y="5914708"/>
            <a:ext cx="2841625" cy="569912"/>
            <a:chOff x="0" y="0"/>
            <a:chExt cx="4475" cy="897"/>
          </a:xfrm>
        </p:grpSpPr>
        <p:grpSp>
          <p:nvGrpSpPr>
            <p:cNvPr id="19478" name="组合 8214"/>
            <p:cNvGrpSpPr/>
            <p:nvPr>
              <p:custDataLst>
                <p:tags r:id="rId14"/>
              </p:custDataLst>
            </p:nvPr>
          </p:nvGrpSpPr>
          <p:grpSpPr>
            <a:xfrm>
              <a:off x="0" y="45"/>
              <a:ext cx="2866" cy="852"/>
              <a:chOff x="0" y="0"/>
              <a:chExt cx="2329" cy="854"/>
            </a:xfrm>
          </p:grpSpPr>
          <p:grpSp>
            <p:nvGrpSpPr>
              <p:cNvPr id="19479" name="组合 8215"/>
              <p:cNvGrpSpPr/>
              <p:nvPr>
                <p:custDataLst>
                  <p:tags r:id="rId18"/>
                </p:custDataLst>
              </p:nvPr>
            </p:nvGrpSpPr>
            <p:grpSpPr>
              <a:xfrm>
                <a:off x="0" y="0"/>
                <a:ext cx="2329" cy="854"/>
                <a:chOff x="0" y="0"/>
                <a:chExt cx="2894" cy="1212"/>
              </a:xfrm>
            </p:grpSpPr>
            <p:pic>
              <p:nvPicPr>
                <p:cNvPr id="19480" name="矩形 2"/>
                <p:cNvPicPr/>
                <p:nvPr>
                  <p:custDataLst>
                    <p:tags r:id="rId20"/>
                  </p:custDataLst>
                </p:nvPr>
              </p:nvPicPr>
              <p:blipFill>
                <a:blip r:embed="rId37"/>
                <a:srcRect b="20105"/>
                <a:stretch>
                  <a:fillRect/>
                </a:stretch>
              </p:blipFill>
              <p:spPr>
                <a:xfrm>
                  <a:off x="0" y="0"/>
                  <a:ext cx="2894" cy="12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9481" name="文本框 8217"/>
                <p:cNvSpPr txBox="1"/>
                <p:nvPr>
                  <p:custDataLst>
                    <p:tags r:id="rId21"/>
                  </p:custDataLst>
                </p:nvPr>
              </p:nvSpPr>
              <p:spPr>
                <a:xfrm>
                  <a:off x="244" y="227"/>
                  <a:ext cx="2522" cy="88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ctr" anchorCtr="0"/>
                <a:lstStyle/>
                <a:p>
                  <a:pPr algn="ctr"/>
                  <a:endParaRPr lang="zh-CN" altLang="en-US" sz="2400" b="1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9482" name="文本框 8218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288" y="113"/>
                <a:ext cx="1814" cy="7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ctr"/>
                <a:r>
                  <a:rPr lang="zh-CN" altLang="en-US" sz="2400" b="1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 核反应</a:t>
                </a:r>
              </a:p>
            </p:txBody>
          </p:sp>
        </p:grpSp>
        <p:grpSp>
          <p:nvGrpSpPr>
            <p:cNvPr id="19483" name="组合 8219"/>
            <p:cNvGrpSpPr/>
            <p:nvPr>
              <p:custDataLst>
                <p:tags r:id="rId15"/>
              </p:custDataLst>
            </p:nvPr>
          </p:nvGrpSpPr>
          <p:grpSpPr>
            <a:xfrm>
              <a:off x="2750" y="0"/>
              <a:ext cx="1725" cy="877"/>
              <a:chOff x="0" y="0"/>
              <a:chExt cx="1726" cy="877"/>
            </a:xfrm>
          </p:grpSpPr>
          <p:cxnSp>
            <p:nvCxnSpPr>
              <p:cNvPr id="19484" name="直接箭头连接符 8220"/>
              <p:cNvCxnSpPr/>
              <p:nvPr>
                <p:custDataLst>
                  <p:tags r:id="rId16"/>
                </p:custDataLst>
              </p:nvPr>
            </p:nvCxnSpPr>
            <p:spPr>
              <a:xfrm flipH="1">
                <a:off x="0" y="0"/>
                <a:ext cx="1726" cy="553"/>
              </a:xfrm>
              <a:prstGeom prst="straightConnector1">
                <a:avLst/>
              </a:prstGeom>
              <a:ln w="38100" cap="flat" cmpd="sng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3000" dir="5400000" algn="ctr" rotWithShape="0">
                  <a:srgbClr val="000000">
                    <a:alpha val="25000"/>
                  </a:srgbClr>
                </a:outerShdw>
              </a:effectLst>
            </p:spPr>
          </p:cxnSp>
          <p:cxnSp>
            <p:nvCxnSpPr>
              <p:cNvPr id="19485" name="直接箭头连接符 8221"/>
              <p:cNvCxnSpPr/>
              <p:nvPr>
                <p:custDataLst>
                  <p:tags r:id="rId17"/>
                </p:custDataLst>
              </p:nvPr>
            </p:nvCxnSpPr>
            <p:spPr>
              <a:xfrm flipH="1" flipV="1">
                <a:off x="0" y="553"/>
                <a:ext cx="1726" cy="325"/>
              </a:xfrm>
              <a:prstGeom prst="straightConnector1">
                <a:avLst/>
              </a:prstGeom>
              <a:ln w="38100" cap="flat" cmpd="sng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3000" dir="5400000" algn="ctr" rotWithShape="0">
                  <a:srgbClr val="000000">
                    <a:alpha val="25000"/>
                  </a:srgbClr>
                </a:outerShdw>
              </a:effectLst>
            </p:spPr>
          </p:cxnSp>
        </p:grpSp>
      </p:grpSp>
      <p:sp>
        <p:nvSpPr>
          <p:cNvPr id="8223" name="直接连接符 8222"/>
          <p:cNvSpPr/>
          <p:nvPr>
            <p:custDataLst>
              <p:tags r:id="rId11"/>
            </p:custDataLst>
          </p:nvPr>
        </p:nvSpPr>
        <p:spPr>
          <a:xfrm>
            <a:off x="1527175" y="4549458"/>
            <a:ext cx="3117850" cy="0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8224" name="直接连接符 8223"/>
          <p:cNvSpPr/>
          <p:nvPr>
            <p:custDataLst>
              <p:tags r:id="rId12"/>
            </p:custDataLst>
          </p:nvPr>
        </p:nvSpPr>
        <p:spPr>
          <a:xfrm>
            <a:off x="5775325" y="4549458"/>
            <a:ext cx="2982913" cy="15875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8225" name="直接连接符 8224"/>
          <p:cNvSpPr/>
          <p:nvPr>
            <p:custDataLst>
              <p:tags r:id="rId13"/>
            </p:custDataLst>
          </p:nvPr>
        </p:nvSpPr>
        <p:spPr>
          <a:xfrm>
            <a:off x="317500" y="5259070"/>
            <a:ext cx="1352550" cy="0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build="p"/>
      <p:bldP spid="82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1"/>
          <p:cNvSpPr txBox="1"/>
          <p:nvPr>
            <p:custDataLst>
              <p:tags r:id="rId1"/>
            </p:custDataLst>
          </p:nvPr>
        </p:nvSpPr>
        <p:spPr>
          <a:xfrm>
            <a:off x="431800" y="1268413"/>
            <a:ext cx="7920038" cy="1968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pitchFamily="2" charset="-94"/>
                <a:ea typeface="宋体" panose="02010600030101010101" pitchFamily="2" charset="-122"/>
              </a:rPr>
              <a:t>         1938</a:t>
            </a:r>
            <a:r>
              <a:rPr lang="zh-CN" altLang="en-US" sz="2800" b="1">
                <a:latin typeface="Times New Roman" panose="02020603050405020304" pitchFamily="2" charset="-94"/>
                <a:ea typeface="宋体" panose="02010600030101010101" pitchFamily="2" charset="-122"/>
              </a:rPr>
              <a:t>年，科学家用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2" charset="-94"/>
                <a:ea typeface="宋体" panose="02010600030101010101" pitchFamily="2" charset="-122"/>
              </a:rPr>
              <a:t>中子</a:t>
            </a:r>
            <a:r>
              <a:rPr lang="zh-CN" altLang="en-US" sz="2800" b="1">
                <a:latin typeface="Times New Roman" panose="02020603050405020304" pitchFamily="2" charset="-94"/>
                <a:ea typeface="宋体" panose="02010600030101010101" pitchFamily="2" charset="-122"/>
              </a:rPr>
              <a:t>轰击质量比较大的铀</a:t>
            </a:r>
            <a:r>
              <a:rPr lang="en-US" altLang="zh-CN" sz="2800" b="1">
                <a:latin typeface="Times New Roman" panose="02020603050405020304" pitchFamily="2" charset="-94"/>
                <a:ea typeface="宋体" panose="02010600030101010101" pitchFamily="2" charset="-122"/>
              </a:rPr>
              <a:t>235</a:t>
            </a:r>
            <a:r>
              <a:rPr lang="zh-CN" altLang="en-US" sz="2800" b="1">
                <a:latin typeface="Times New Roman" panose="02020603050405020304" pitchFamily="2" charset="-94"/>
                <a:ea typeface="宋体" panose="02010600030101010101" pitchFamily="2" charset="-122"/>
              </a:rPr>
              <a:t>原子核，使其发生了裂变。</a:t>
            </a:r>
            <a:endParaRPr lang="en-US" altLang="zh-CN" sz="2800" b="1">
              <a:latin typeface="Times New Roman" panose="02020603050405020304" pitchFamily="2" charset="-94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pitchFamily="2" charset="-94"/>
                <a:ea typeface="宋体" panose="02010600030101010101" pitchFamily="2" charset="-122"/>
              </a:rPr>
              <a:t>         1 kg</a:t>
            </a:r>
            <a:r>
              <a:rPr lang="zh-CN" altLang="en-US" sz="2800" b="1">
                <a:latin typeface="Times New Roman" panose="02020603050405020304" pitchFamily="2" charset="-94"/>
                <a:ea typeface="宋体" panose="02010600030101010101" pitchFamily="2" charset="-122"/>
              </a:rPr>
              <a:t>铀全部裂变，释放的能量超过</a:t>
            </a:r>
            <a:r>
              <a:rPr lang="en-US" altLang="zh-CN" sz="2800" b="1">
                <a:latin typeface="Times New Roman" panose="02020603050405020304" pitchFamily="2" charset="-94"/>
                <a:ea typeface="宋体" panose="02010600030101010101" pitchFamily="2" charset="-122"/>
              </a:rPr>
              <a:t>2 000 t</a:t>
            </a:r>
            <a:r>
              <a:rPr lang="zh-CN" altLang="en-US" sz="2800" b="1">
                <a:latin typeface="Times New Roman" panose="02020603050405020304" pitchFamily="2" charset="-94"/>
                <a:ea typeface="宋体" panose="02010600030101010101" pitchFamily="2" charset="-122"/>
              </a:rPr>
              <a:t>煤完全燃烧时释放的能量。</a:t>
            </a:r>
          </a:p>
        </p:txBody>
      </p:sp>
      <p:sp>
        <p:nvSpPr>
          <p:cNvPr id="9219" name="TextBox 14"/>
          <p:cNvSpPr txBox="1"/>
          <p:nvPr>
            <p:custDataLst>
              <p:tags r:id="rId2"/>
            </p:custDataLst>
          </p:nvPr>
        </p:nvSpPr>
        <p:spPr>
          <a:xfrm>
            <a:off x="611188" y="4005263"/>
            <a:ext cx="7993062" cy="17986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　　用中子轰击铀核，铀核才能发生裂变，放出能量。</a:t>
            </a:r>
          </a:p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　　外界中子停止轰击，裂变也就停止了。怎样才能让裂变继续下去呢？</a:t>
            </a:r>
          </a:p>
        </p:txBody>
      </p:sp>
      <p:sp>
        <p:nvSpPr>
          <p:cNvPr id="9220" name="矩形 9219"/>
          <p:cNvSpPr/>
          <p:nvPr>
            <p:custDataLst>
              <p:tags r:id="rId3"/>
            </p:custDataLst>
          </p:nvPr>
        </p:nvSpPr>
        <p:spPr>
          <a:xfrm>
            <a:off x="468313" y="3357563"/>
            <a:ext cx="3987800" cy="517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800" b="1">
                <a:latin typeface="Times New Roman" panose="02020603050405020304" pitchFamily="2" charset="-94"/>
                <a:ea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．发生裂变的条件</a:t>
            </a:r>
          </a:p>
        </p:txBody>
      </p:sp>
      <p:pic>
        <p:nvPicPr>
          <p:cNvPr id="20484" name="Picture 9" descr="E:\李燃\教师教学用书\2012人教教师用书项目\ppt\物理\图标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172450" y="615950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矩形 4"/>
          <p:cNvSpPr/>
          <p:nvPr>
            <p:custDataLst>
              <p:tags r:id="rId5"/>
            </p:custDataLst>
          </p:nvPr>
        </p:nvSpPr>
        <p:spPr>
          <a:xfrm>
            <a:off x="467995" y="692468"/>
            <a:ext cx="2052638" cy="579437"/>
          </a:xfrm>
          <a:prstGeom prst="rect">
            <a:avLst/>
          </a:prstGeom>
          <a:gradFill rotWithShape="1">
            <a:gsLst>
              <a:gs pos="0">
                <a:srgbClr val="2C5D98">
                  <a:alpha val="100000"/>
                </a:srgbClr>
              </a:gs>
              <a:gs pos="80000">
                <a:srgbClr val="3C7BC7">
                  <a:alpha val="100000"/>
                </a:srgbClr>
              </a:gs>
              <a:gs pos="100000">
                <a:srgbClr val="3A7CCB">
                  <a:alpha val="100000"/>
                </a:srgbClr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miter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t" anchorCtr="0">
            <a:spAutoFit/>
          </a:bodyPr>
          <a:lstStyle/>
          <a:p>
            <a:r>
              <a:rPr lang="zh-CN" altLang="en-US" sz="3200"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二、裂变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allAtOnce"/>
      <p:bldP spid="92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3" descr="C:\Users\John\AppData\Roaming\Tencent\Users\76476908\QQ\WinTemp\RichOle\RP_]GTIF40XPBRKGB4P4G7C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79613" y="2349500"/>
            <a:ext cx="2052637" cy="2044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TextBox 4"/>
          <p:cNvSpPr txBox="1"/>
          <p:nvPr>
            <p:custDataLst>
              <p:tags r:id="rId2"/>
            </p:custDataLst>
          </p:nvPr>
        </p:nvSpPr>
        <p:spPr>
          <a:xfrm>
            <a:off x="0" y="5859463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那么，地球上的能源是否是无尽的呢？</a:t>
            </a:r>
          </a:p>
        </p:txBody>
      </p:sp>
      <p:sp>
        <p:nvSpPr>
          <p:cNvPr id="10244" name="TextBox 8"/>
          <p:cNvSpPr txBox="1"/>
          <p:nvPr>
            <p:custDataLst>
              <p:tags r:id="rId3"/>
            </p:custDataLst>
          </p:nvPr>
        </p:nvSpPr>
        <p:spPr>
          <a:xfrm>
            <a:off x="468313" y="1196023"/>
            <a:ext cx="8280400" cy="9445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　　</a:t>
            </a:r>
            <a:r>
              <a:rPr lang="zh-CN" altLang="en-US" sz="2800" b="1">
                <a:latin typeface="Times New Roman" panose="02020603050405020304" pitchFamily="2" charset="-94"/>
                <a:ea typeface="宋体" panose="02010600030101010101" pitchFamily="2" charset="-122"/>
              </a:rPr>
              <a:t>将火柴搭成左下图所示结构，点燃第一根火柴后，会发生什么？</a:t>
            </a:r>
            <a:endParaRPr lang="en-US" altLang="zh-CN" sz="2800" b="1">
              <a:latin typeface="Times New Roman" panose="02020603050405020304" pitchFamily="2" charset="-94"/>
              <a:ea typeface="宋体" panose="02010600030101010101" pitchFamily="2" charset="-122"/>
            </a:endParaRPr>
          </a:p>
        </p:txBody>
      </p:sp>
      <p:sp>
        <p:nvSpPr>
          <p:cNvPr id="21508" name="矩形 10244"/>
          <p:cNvSpPr/>
          <p:nvPr>
            <p:custDataLst>
              <p:tags r:id="rId4"/>
            </p:custDataLst>
          </p:nvPr>
        </p:nvSpPr>
        <p:spPr>
          <a:xfrm>
            <a:off x="395288" y="620078"/>
            <a:ext cx="2735262" cy="517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800" b="1">
                <a:latin typeface="Times New Roman" panose="02020603050405020304" pitchFamily="2" charset="-94"/>
                <a:ea typeface="宋体" panose="02010600030101010101" pitchFamily="2" charset="-122"/>
              </a:rPr>
              <a:t>2</a:t>
            </a:r>
            <a:r>
              <a:rPr lang="zh-CN" altLang="en-US" sz="2800" b="1">
                <a:latin typeface="Times New Roman" panose="02020603050405020304" pitchFamily="2" charset="-94"/>
                <a:ea typeface="宋体" panose="02010600030101010101" pitchFamily="2" charset="-122"/>
              </a:rPr>
              <a:t>．链式反应</a:t>
            </a:r>
          </a:p>
        </p:txBody>
      </p:sp>
      <p:sp>
        <p:nvSpPr>
          <p:cNvPr id="10246" name="TextBox 8"/>
          <p:cNvSpPr txBox="1"/>
          <p:nvPr>
            <p:custDataLst>
              <p:tags r:id="rId5"/>
            </p:custDataLst>
          </p:nvPr>
        </p:nvSpPr>
        <p:spPr>
          <a:xfrm>
            <a:off x="431800" y="4833938"/>
            <a:ext cx="8424863" cy="17986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　　</a:t>
            </a:r>
            <a:r>
              <a:rPr lang="zh-CN" altLang="en-US" sz="2800" b="1">
                <a:latin typeface="Times New Roman" panose="02020603050405020304" pitchFamily="2" charset="-94"/>
                <a:ea typeface="宋体" panose="02010600030101010101" pitchFamily="2" charset="-122"/>
              </a:rPr>
              <a:t>用中子轰击铀</a:t>
            </a:r>
            <a:r>
              <a:rPr lang="en-US" altLang="zh-CN" sz="2800" b="1">
                <a:latin typeface="Times New Roman" panose="02020603050405020304" pitchFamily="2" charset="-94"/>
                <a:ea typeface="宋体" panose="02010600030101010101" pitchFamily="2" charset="-122"/>
              </a:rPr>
              <a:t>235</a:t>
            </a:r>
            <a:r>
              <a:rPr lang="zh-CN" altLang="en-US" sz="2800" b="1">
                <a:latin typeface="Times New Roman" panose="02020603050405020304" pitchFamily="2" charset="-94"/>
                <a:ea typeface="宋体" panose="02010600030101010101" pitchFamily="2" charset="-122"/>
              </a:rPr>
              <a:t>原子核，铀核在分裂时，会释放出核能，同时还会产生几个新的中子，这些中子会继续轰击其他铀核。于是就导致一系列铀核持续裂变，并释放出大量核能，这就是裂变中的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2" charset="-94"/>
                <a:ea typeface="宋体" panose="02010600030101010101" pitchFamily="2" charset="-122"/>
              </a:rPr>
              <a:t>链式反应</a:t>
            </a:r>
            <a:r>
              <a:rPr lang="zh-CN" altLang="en-US" sz="2800" b="1">
                <a:latin typeface="Times New Roman" panose="02020603050405020304" pitchFamily="2" charset="-94"/>
                <a:ea typeface="宋体" panose="02010600030101010101" pitchFamily="2" charset="-122"/>
              </a:rPr>
              <a:t>。</a:t>
            </a:r>
            <a:endParaRPr lang="en-US" altLang="zh-CN" sz="2800" b="1">
              <a:latin typeface="Times New Roman" panose="02020603050405020304" pitchFamily="2" charset="-94"/>
              <a:ea typeface="宋体" panose="02010600030101010101" pitchFamily="2" charset="-122"/>
            </a:endParaRPr>
          </a:p>
        </p:txBody>
      </p:sp>
      <p:pic>
        <p:nvPicPr>
          <p:cNvPr id="21510" name="Picture 9" descr="E:\李燃\教师教学用书\2012人教教师用书项目\ppt\物理\图标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172450" y="5492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图片 10247" descr="8@9VH_%MW93WVL%~3%OP@4U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608513" y="2506663"/>
            <a:ext cx="3671887" cy="2290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Picture 14" descr="E:\电子课件编制\22章\2\2531170_084404870773_2.jp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rcRect t="30544" r="48019" b="4489"/>
          <a:stretch>
            <a:fillRect/>
          </a:stretch>
        </p:blipFill>
        <p:spPr>
          <a:xfrm>
            <a:off x="539750" y="2349500"/>
            <a:ext cx="1393825" cy="177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  <p:bldP spid="1024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11265"/>
          <p:cNvSpPr txBox="1"/>
          <p:nvPr>
            <p:custDataLst>
              <p:tags r:id="rId1"/>
            </p:custDataLst>
          </p:nvPr>
        </p:nvSpPr>
        <p:spPr>
          <a:xfrm>
            <a:off x="107950" y="692468"/>
            <a:ext cx="3527425" cy="645160"/>
          </a:xfrm>
          <a:prstGeom prst="rect">
            <a:avLst/>
          </a:prstGeom>
          <a:noFill/>
          <a:ln w="9525">
            <a:noFill/>
          </a:ln>
          <a:effectLst>
            <a:outerShdw dist="35921" dir="2699999" sy="50000" kx="2003315" algn="bl" rotWithShape="0">
              <a:srgbClr val="C0C0C0"/>
            </a:outerShdw>
          </a:effectLst>
        </p:spPr>
        <p:txBody>
          <a:bodyPr wrap="square" anchor="t" anchorCtr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36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（1）裂变：</a:t>
            </a:r>
          </a:p>
        </p:txBody>
      </p:sp>
      <p:grpSp>
        <p:nvGrpSpPr>
          <p:cNvPr id="11267" name="组合 11266"/>
          <p:cNvGrpSpPr/>
          <p:nvPr>
            <p:custDataLst>
              <p:tags r:id="rId2"/>
            </p:custDataLst>
          </p:nvPr>
        </p:nvGrpSpPr>
        <p:grpSpPr>
          <a:xfrm>
            <a:off x="395288" y="1417003"/>
            <a:ext cx="8424862" cy="3732212"/>
            <a:chOff x="0" y="1"/>
            <a:chExt cx="13268" cy="5876"/>
          </a:xfrm>
        </p:grpSpPr>
        <p:pic>
          <p:nvPicPr>
            <p:cNvPr id="22531" name="内容占位符 11267" descr="0170201002"/>
            <p:cNvPicPr>
              <a:picLocks noGrp="1" noChangeAspect="1"/>
            </p:cNvPicPr>
            <p:nvPr>
              <p:ph idx="4294967295"/>
              <p:custDataLst>
                <p:tags r:id="rId3"/>
              </p:custDataLst>
            </p:nvPr>
          </p:nvPicPr>
          <p:blipFill>
            <a:blip r:embed="rId10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227"/>
              <a:ext cx="13156" cy="5650"/>
            </a:xfrm>
          </p:spPr>
        </p:pic>
        <p:sp>
          <p:nvSpPr>
            <p:cNvPr id="22532" name="文本框 11268"/>
            <p:cNvSpPr txBox="1"/>
            <p:nvPr>
              <p:custDataLst>
                <p:tags r:id="rId4"/>
              </p:custDataLst>
            </p:nvPr>
          </p:nvSpPr>
          <p:spPr>
            <a:xfrm>
              <a:off x="5897" y="1"/>
              <a:ext cx="1616" cy="816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anchor="ctr" anchorCtr="0">
              <a:spAutoFit/>
            </a:bodyPr>
            <a:lstStyle/>
            <a:p>
              <a:r>
                <a:rPr lang="zh-CN" altLang="en-US" sz="28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中子</a:t>
              </a:r>
            </a:p>
          </p:txBody>
        </p:sp>
        <p:sp>
          <p:nvSpPr>
            <p:cNvPr id="22533" name="文本框 11269"/>
            <p:cNvSpPr txBox="1"/>
            <p:nvPr>
              <p:custDataLst>
                <p:tags r:id="rId5"/>
              </p:custDataLst>
            </p:nvPr>
          </p:nvSpPr>
          <p:spPr>
            <a:xfrm>
              <a:off x="794" y="341"/>
              <a:ext cx="5103" cy="816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anchor="ctr" anchorCtr="0">
              <a:spAutoFit/>
            </a:bodyPr>
            <a:lstStyle/>
            <a:p>
              <a:r>
                <a:rPr lang="zh-CN" altLang="en-US" sz="28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分裂前的重原子核</a:t>
              </a:r>
            </a:p>
          </p:txBody>
        </p:sp>
        <p:sp>
          <p:nvSpPr>
            <p:cNvPr id="22534" name="直接连接符 11270"/>
            <p:cNvSpPr/>
            <p:nvPr>
              <p:custDataLst>
                <p:tags r:id="rId6"/>
              </p:custDataLst>
            </p:nvPr>
          </p:nvSpPr>
          <p:spPr>
            <a:xfrm flipH="1" flipV="1">
              <a:off x="4310" y="1134"/>
              <a:ext cx="1927" cy="34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535" name="文本框 11271"/>
            <p:cNvSpPr txBox="1"/>
            <p:nvPr>
              <p:custDataLst>
                <p:tags r:id="rId7"/>
              </p:custDataLst>
            </p:nvPr>
          </p:nvSpPr>
          <p:spPr>
            <a:xfrm>
              <a:off x="7825" y="341"/>
              <a:ext cx="5443" cy="816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anchor="ctr" anchorCtr="0">
              <a:spAutoFit/>
            </a:bodyPr>
            <a:lstStyle/>
            <a:p>
              <a:r>
                <a:rPr lang="zh-CN" altLang="en-US" sz="28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分裂后的两个原子核</a:t>
              </a:r>
            </a:p>
          </p:txBody>
        </p:sp>
        <p:sp>
          <p:nvSpPr>
            <p:cNvPr id="22536" name="直接连接符 11272"/>
            <p:cNvSpPr/>
            <p:nvPr>
              <p:custDataLst>
                <p:tags r:id="rId8"/>
              </p:custDataLst>
            </p:nvPr>
          </p:nvSpPr>
          <p:spPr>
            <a:xfrm flipV="1">
              <a:off x="7825" y="1134"/>
              <a:ext cx="1814" cy="34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2050" r:id="rId2" imgW="8185150" imgH="5918835"/>
        </mc:Choice>
        <mc:Fallback>
          <p:control r:id="rId2" imgW="8185150" imgH="5918835">
            <p:pic>
              <p:nvPicPr>
                <p:cNvPr id="2" name="对象 1"/>
                <p:cNvPicPr>
                  <a:picLocks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9425" y="621030"/>
                  <a:ext cx="8185150" cy="5918835"/>
                </a:xfrm>
                <a:prstGeom prst="rect">
                  <a:avLst/>
                </a:prstGeom>
                <a:noFill/>
                <a:ln/>
              </p:spPr>
            </p:pic>
          </p:control>
        </mc:Fallback>
      </mc:AlternateContent>
    </p:controls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13313"/>
          <p:cNvSpPr txBox="1"/>
          <p:nvPr>
            <p:custDataLst>
              <p:tags r:id="rId1"/>
            </p:custDataLst>
          </p:nvPr>
        </p:nvSpPr>
        <p:spPr>
          <a:xfrm>
            <a:off x="467360" y="2493010"/>
            <a:ext cx="8087995" cy="19862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（1）让裂变加以控制，缓慢释放能量，人类因此设计建造出</a:t>
            </a:r>
            <a:r>
              <a:rPr lang="zh-CN" altLang="en-US" sz="2800" b="1" u="sng">
                <a:latin typeface="Arial" panose="020B0604020202020204" pitchFamily="34" charset="0"/>
                <a:ea typeface="宋体" panose="02010600030101010101" pitchFamily="2" charset="-122"/>
              </a:rPr>
              <a:t>                  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，从而实现</a:t>
            </a:r>
            <a:r>
              <a:rPr lang="zh-CN" altLang="en-US" sz="2800" b="1" u="sng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能发电。</a:t>
            </a:r>
          </a:p>
          <a:p>
            <a:pPr>
              <a:lnSpc>
                <a:spcPct val="140000"/>
              </a:lnSpc>
            </a:pP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（2）让裂变不加以控制，瞬间释放能量，</a:t>
            </a:r>
          </a:p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人类因此制造威力巨大的</a:t>
            </a:r>
            <a:r>
              <a:rPr lang="zh-CN" altLang="en-US" sz="2800" b="1" u="sng">
                <a:latin typeface="Arial" panose="020B0604020202020204" pitchFamily="34" charset="0"/>
                <a:ea typeface="宋体" panose="02010600030101010101" pitchFamily="2" charset="-122"/>
              </a:rPr>
              <a:t>                 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13315" name="文本框 13314"/>
          <p:cNvSpPr txBox="1"/>
          <p:nvPr>
            <p:custDataLst>
              <p:tags r:id="rId2"/>
            </p:custDataLst>
          </p:nvPr>
        </p:nvSpPr>
        <p:spPr>
          <a:xfrm>
            <a:off x="2483485" y="2925128"/>
            <a:ext cx="1481138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核反应堆</a:t>
            </a:r>
          </a:p>
        </p:txBody>
      </p:sp>
      <p:sp>
        <p:nvSpPr>
          <p:cNvPr id="13316" name="文本框 13315"/>
          <p:cNvSpPr txBox="1"/>
          <p:nvPr>
            <p:custDataLst>
              <p:tags r:id="rId3"/>
            </p:custDataLst>
          </p:nvPr>
        </p:nvSpPr>
        <p:spPr>
          <a:xfrm>
            <a:off x="6012180" y="2925445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核</a:t>
            </a:r>
          </a:p>
        </p:txBody>
      </p:sp>
      <p:sp>
        <p:nvSpPr>
          <p:cNvPr id="13317" name="文本框 13316"/>
          <p:cNvSpPr txBox="1"/>
          <p:nvPr>
            <p:custDataLst>
              <p:tags r:id="rId4"/>
            </p:custDataLst>
          </p:nvPr>
        </p:nvSpPr>
        <p:spPr>
          <a:xfrm>
            <a:off x="4716145" y="3932238"/>
            <a:ext cx="1254125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原子弹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1044</Words>
  <Application>Microsoft Office PowerPoint</Application>
  <PresentationFormat>全屏显示(4:3)</PresentationFormat>
  <Paragraphs>131</Paragraphs>
  <Slides>24</Slides>
  <Notes>1</Notes>
  <HiddenSlides>0</HiddenSlides>
  <MMClips>1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方正公文小标宋</vt:lpstr>
      <vt:lpstr>宋体</vt:lpstr>
      <vt:lpstr>Arial</vt:lpstr>
      <vt:lpstr>Calibri</vt:lpstr>
      <vt:lpstr>Calibri Light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lenovo07</dc:creator>
  <cp:lastModifiedBy>lenovo07</cp:lastModifiedBy>
  <cp:revision>11</cp:revision>
  <dcterms:created xsi:type="dcterms:W3CDTF">2021-10-09T05:43:02Z</dcterms:created>
  <dcterms:modified xsi:type="dcterms:W3CDTF">2021-10-21T02:35:15Z</dcterms:modified>
</cp:coreProperties>
</file>