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59" r:id="rId2"/>
    <p:sldId id="560" r:id="rId3"/>
    <p:sldId id="571" r:id="rId4"/>
    <p:sldId id="561" r:id="rId5"/>
    <p:sldId id="562" r:id="rId6"/>
    <p:sldId id="563" r:id="rId7"/>
    <p:sldId id="564" r:id="rId8"/>
    <p:sldId id="572" r:id="rId9"/>
    <p:sldId id="565" r:id="rId10"/>
    <p:sldId id="566" r:id="rId11"/>
    <p:sldId id="567" r:id="rId12"/>
    <p:sldId id="568" r:id="rId13"/>
    <p:sldId id="569" r:id="rId14"/>
    <p:sldId id="570" r:id="rId15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18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708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5891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35696" y="832812"/>
            <a:ext cx="52337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+mj-ea"/>
                <a:ea typeface="+mj-ea"/>
              </a:rPr>
              <a:t>第</a:t>
            </a:r>
            <a:r>
              <a:rPr lang="en-US" altLang="zh-CN" sz="4800" b="1" dirty="0">
                <a:latin typeface="+mj-ea"/>
                <a:ea typeface="+mj-ea"/>
              </a:rPr>
              <a:t>5</a:t>
            </a:r>
            <a:r>
              <a:rPr lang="zh-CN" altLang="en-US" sz="4800" b="1" dirty="0">
                <a:latin typeface="+mj-ea"/>
                <a:ea typeface="+mj-ea"/>
              </a:rPr>
              <a:t>章 物态变化</a:t>
            </a:r>
            <a:endParaRPr lang="en-US" altLang="zh-CN" sz="4800" b="1" dirty="0">
              <a:latin typeface="+mj-ea"/>
              <a:ea typeface="+mj-ea"/>
            </a:endParaRPr>
          </a:p>
          <a:p>
            <a:pPr algn="ctr"/>
            <a:endParaRPr lang="en-US" altLang="zh-CN" sz="40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latin typeface="+mj-ea"/>
                <a:ea typeface="+mj-ea"/>
              </a:rPr>
              <a:t>第</a:t>
            </a:r>
            <a:r>
              <a:rPr lang="en-US" altLang="zh-CN" sz="4400" b="1" dirty="0">
                <a:latin typeface="+mj-ea"/>
                <a:ea typeface="+mj-ea"/>
              </a:rPr>
              <a:t>3</a:t>
            </a:r>
            <a:r>
              <a:rPr lang="zh-CN" altLang="en-US" sz="4400" b="1" dirty="0">
                <a:latin typeface="+mj-ea"/>
                <a:ea typeface="+mj-ea"/>
              </a:rPr>
              <a:t>节 汽化和液化</a:t>
            </a:r>
            <a:endParaRPr lang="en-US" altLang="zh-CN" sz="4400" b="1" dirty="0">
              <a:latin typeface="+mj-ea"/>
              <a:ea typeface="+mj-ea"/>
            </a:endParaRPr>
          </a:p>
          <a:p>
            <a:pPr algn="ctr"/>
            <a:endParaRPr lang="zh-CN" altLang="en-US" sz="44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课时 液化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气体打火机4-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51786"/>
            <a:ext cx="1810584" cy="2816355"/>
          </a:xfrm>
          <a:prstGeom prst="rect">
            <a:avLst/>
          </a:prstGeom>
          <a:noFill/>
        </p:spPr>
      </p:pic>
      <p:pic>
        <p:nvPicPr>
          <p:cNvPr id="10" name="Picture 4" descr="液化石油气4-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390988"/>
            <a:ext cx="1933956" cy="2776850"/>
          </a:xfrm>
          <a:prstGeom prst="rect">
            <a:avLst/>
          </a:prstGeom>
          <a:noFill/>
        </p:spPr>
      </p:pic>
      <p:pic>
        <p:nvPicPr>
          <p:cNvPr id="11" name="Picture 5" descr="运载火箭4-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928676"/>
            <a:ext cx="1082817" cy="3810000"/>
          </a:xfrm>
          <a:prstGeom prst="rect">
            <a:avLst/>
          </a:prstGeom>
          <a:noFill/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286116" y="4286262"/>
            <a:ext cx="2051050" cy="525401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液化石油气</a:t>
            </a: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V="1">
            <a:off x="6019800" y="1299210"/>
            <a:ext cx="818515" cy="18034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6776078" y="1053145"/>
            <a:ext cx="1366838" cy="525401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液氢箱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6777031" y="1695447"/>
            <a:ext cx="1366837" cy="525401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+mn-ea"/>
                <a:ea typeface="+mn-ea"/>
              </a:rPr>
              <a:t>液氢箱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6019793" y="1768472"/>
            <a:ext cx="865188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785786" y="4214824"/>
            <a:ext cx="2051050" cy="525401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气体打火机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6286512" y="3929072"/>
            <a:ext cx="1366837" cy="525401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火箭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43230" y="2199280"/>
            <a:ext cx="847090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液态</a:t>
            </a:r>
            <a:r>
              <a:rPr kumimoji="1" lang="zh-CN" alt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              </a:t>
            </a:r>
            <a:r>
              <a:rPr kumimoji="1" lang="zh-CN" altLang="en-US" sz="4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气态</a:t>
            </a: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2087880" y="2604107"/>
            <a:ext cx="5181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H="1">
            <a:off x="2125980" y="3061307"/>
            <a:ext cx="5105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286125" y="1331870"/>
            <a:ext cx="1499235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>
                <a:solidFill>
                  <a:schemeClr val="tx1"/>
                </a:solidFill>
                <a:latin typeface="+mj-ea"/>
                <a:ea typeface="+mj-ea"/>
              </a:rPr>
              <a:t>汽化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462655" y="3446420"/>
            <a:ext cx="1520825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4800">
                <a:solidFill>
                  <a:schemeClr val="tx1"/>
                </a:solidFill>
                <a:latin typeface="+mj-ea"/>
                <a:ea typeface="+mj-ea"/>
              </a:rPr>
              <a:t>液化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274445" y="1393465"/>
            <a:ext cx="2245360" cy="768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buFontTx/>
              <a:buNone/>
            </a:pPr>
            <a:r>
              <a:rPr lang="zh-CN" altLang="en-US" sz="4400">
                <a:solidFill>
                  <a:srgbClr val="FF3300"/>
                </a:solidFill>
                <a:latin typeface="+mj-ea"/>
                <a:ea typeface="+mj-ea"/>
              </a:rPr>
              <a:t>（吸热）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454150" y="3477535"/>
            <a:ext cx="2065655" cy="768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buFontTx/>
              <a:buNone/>
            </a:pPr>
            <a:r>
              <a:rPr lang="zh-CN" altLang="en-US" sz="4400">
                <a:solidFill>
                  <a:srgbClr val="FF3300"/>
                </a:solidFill>
                <a:latin typeface="+mj-ea"/>
                <a:ea typeface="+mj-ea"/>
              </a:rPr>
              <a:t>（放热）</a:t>
            </a:r>
          </a:p>
        </p:txBody>
      </p:sp>
      <p:sp>
        <p:nvSpPr>
          <p:cNvPr id="16" name="AutoShape 13"/>
          <p:cNvSpPr/>
          <p:nvPr/>
        </p:nvSpPr>
        <p:spPr bwMode="auto">
          <a:xfrm>
            <a:off x="4678680" y="1156307"/>
            <a:ext cx="228600" cy="1295400"/>
          </a:xfrm>
          <a:prstGeom prst="leftBrace">
            <a:avLst>
              <a:gd name="adj1" fmla="val 47222"/>
              <a:gd name="adj2" fmla="val 50000"/>
            </a:avLst>
          </a:prstGeom>
          <a:noFill/>
          <a:ln w="57150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17" name="AutoShape 14"/>
          <p:cNvSpPr/>
          <p:nvPr/>
        </p:nvSpPr>
        <p:spPr bwMode="auto">
          <a:xfrm>
            <a:off x="4907280" y="3213707"/>
            <a:ext cx="228600" cy="1295400"/>
          </a:xfrm>
          <a:prstGeom prst="leftBrace">
            <a:avLst>
              <a:gd name="adj1" fmla="val 47222"/>
              <a:gd name="adj2" fmla="val 50000"/>
            </a:avLst>
          </a:prstGeom>
          <a:noFill/>
          <a:ln w="57150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4983480" y="775307"/>
            <a:ext cx="2016125" cy="8239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zh-CN" altLang="en-US" sz="4800">
                <a:solidFill>
                  <a:schemeClr val="tx1"/>
                </a:solidFill>
                <a:latin typeface="+mj-ea"/>
                <a:ea typeface="+mj-ea"/>
              </a:rPr>
              <a:t>蒸发</a:t>
            </a: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4983480" y="1689707"/>
            <a:ext cx="2016125" cy="8239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zh-CN" altLang="en-US" sz="4800">
                <a:solidFill>
                  <a:schemeClr val="tx1"/>
                </a:solidFill>
                <a:latin typeface="+mj-ea"/>
                <a:ea typeface="+mj-ea"/>
              </a:rPr>
              <a:t>沸腾</a:t>
            </a: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5135880" y="2944519"/>
            <a:ext cx="2366963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zh-CN" altLang="en-US" sz="5400" dirty="0">
                <a:solidFill>
                  <a:schemeClr val="tx1"/>
                </a:solidFill>
                <a:latin typeface="+mj-ea"/>
                <a:ea typeface="+mj-ea"/>
              </a:rPr>
              <a:t>降温</a:t>
            </a: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5114104" y="3792533"/>
            <a:ext cx="1600200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buFontTx/>
              <a:buNone/>
            </a:pPr>
            <a:r>
              <a:rPr lang="zh-CN" altLang="en-US" sz="5400" dirty="0">
                <a:solidFill>
                  <a:schemeClr val="tx1"/>
                </a:solidFill>
                <a:latin typeface="+mj-ea"/>
                <a:ea typeface="+mj-ea"/>
              </a:rPr>
              <a:t>加压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0" grpId="0" animBg="1"/>
      <p:bldP spid="11" grpId="0" animBg="1"/>
      <p:bldP spid="12" grpId="0" bldLvl="0" animBg="1" autoUpdateAnimBg="0"/>
      <p:bldP spid="13" grpId="0" bldLvl="0" animBg="1" autoUpdateAnimBg="0"/>
      <p:bldP spid="14" grpId="0" bldLvl="0" animBg="1" autoUpdateAnimBg="0"/>
      <p:bldP spid="15" grpId="0" bldLvl="0" animBg="1" autoUpdateAnimBg="0"/>
      <p:bldP spid="16" grpId="0" animBg="1"/>
      <p:bldP spid="17" grpId="0" animBg="1"/>
      <p:bldP spid="18" grpId="0" autoUpdateAnimBg="0"/>
      <p:bldP spid="19" grpId="0" autoUpdateAnimBg="0"/>
      <p:bldP spid="20" grpId="0" autoUpdateAnimBg="0"/>
      <p:bldP spid="2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42751" y="1635646"/>
            <a:ext cx="6042749" cy="1649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600" dirty="0">
                <a:latin typeface="Times New Roman" pitchFamily="18" charset="0"/>
                <a:cs typeface="Times New Roman" pitchFamily="18" charset="0"/>
              </a:rPr>
              <a:t>气态和液态之间的相互转化。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3600" dirty="0">
                <a:latin typeface="Times New Roman" pitchFamily="18" charset="0"/>
                <a:cs typeface="Times New Roman" pitchFamily="18" charset="0"/>
              </a:rPr>
              <a:t>液化的方法。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491880" y="1923678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47664" y="1880235"/>
            <a:ext cx="6309360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 algn="just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83568" y="1275606"/>
            <a:ext cx="78143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知道液化现象。懂得运用所学知识解释日常现象。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通过实验探索，培养学生的观察实验能力和分析解决问题的能力。培养学生分析概括，归纳总结和运用所学知识解释日常现象的能力。进一步认识运用控制变量法研究物理问题。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33390" y="1131590"/>
            <a:ext cx="795909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/>
              <a:t>3</a:t>
            </a:r>
            <a:r>
              <a:rPr lang="zh-CN" altLang="en-US" sz="2400" dirty="0"/>
              <a:t>．保持学生对自然界的好奇，乐于探索自然现象和日常生活中的物理道理。解决问题的过程中，有克服困难的信心和决心，有主动与他人合作的精神。关心科学发展前沿，具有可持续发展的意识，有将科学服务于人类的使命感与责任感。通过学生活动，激发学生的学习兴趣和对科学的求知欲望，使学生乐于探索自然现象，乐于了解日常活动中的物理道理。</a:t>
            </a:r>
          </a:p>
        </p:txBody>
      </p:sp>
    </p:spTree>
    <p:extLst>
      <p:ext uri="{BB962C8B-B14F-4D97-AF65-F5344CB8AC3E}">
        <p14:creationId xmlns:p14="http://schemas.microsoft.com/office/powerpoint/2010/main" val="1273774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763688" y="1779662"/>
            <a:ext cx="5688632" cy="815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/>
              <a:t>气态和液态之间的互相变化。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899592" y="1923678"/>
            <a:ext cx="7848872" cy="144016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被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℃的水蒸气烫伤，比被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℃的水烫伤要</a:t>
            </a:r>
            <a:endParaRPr lang="en-US" altLang="zh-C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严重得多，为什么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WordArt 6"/>
          <p:cNvSpPr>
            <a:spLocks noChangeArrowheads="1" noChangeShapeType="1" noTextEdit="1"/>
          </p:cNvSpPr>
          <p:nvPr/>
        </p:nvSpPr>
        <p:spPr bwMode="auto">
          <a:xfrm>
            <a:off x="971600" y="1275606"/>
            <a:ext cx="1400175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800" dirty="0">
                <a:solidFill>
                  <a:srgbClr val="0070C0"/>
                </a:solidFill>
              </a:rPr>
              <a:t>讨论：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92378" y="1502550"/>
            <a:ext cx="5631180" cy="2232248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当水壶里的水沸腾时，为什么靠近壶嘴的一段看不见“白气”，而在上面一段能够看得见？</a:t>
            </a:r>
          </a:p>
        </p:txBody>
      </p:sp>
      <p:pic>
        <p:nvPicPr>
          <p:cNvPr id="10" name="Picture 4" descr="你看到的是水蒸气吗4-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059582"/>
            <a:ext cx="2862969" cy="3240360"/>
          </a:xfrm>
          <a:prstGeom prst="rect">
            <a:avLst/>
          </a:prstGeom>
          <a:noFill/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379061" y="1879873"/>
            <a:ext cx="140724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bg1"/>
                </a:solidFill>
                <a:ea typeface="宋体" panose="02010600030101010101" pitchFamily="2" charset="-122"/>
              </a:rPr>
              <a:t>水蒸气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8"/>
          <p:cNvSpPr>
            <a:spLocks noChangeArrowheads="1" noChangeShapeType="1" noTextEdit="1"/>
          </p:cNvSpPr>
          <p:nvPr/>
        </p:nvSpPr>
        <p:spPr bwMode="auto">
          <a:xfrm>
            <a:off x="4064946" y="1031069"/>
            <a:ext cx="1512887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液化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755576" y="1995686"/>
            <a:ext cx="7453912" cy="50419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一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提问：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日常生活中你见过哪些液化现象？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755576" y="2715766"/>
            <a:ext cx="7200800" cy="58541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二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设疑：</a:t>
            </a:r>
            <a:r>
              <a:rPr lang="zh-CN" altLang="en-US" sz="2800" b="1" dirty="0">
                <a:solidFill>
                  <a:schemeClr val="tx1"/>
                </a:solidFill>
                <a:latin typeface="+mj-ea"/>
                <a:ea typeface="+mj-ea"/>
              </a:rPr>
              <a:t>你知道液化现象产生的</a:t>
            </a:r>
            <a:r>
              <a:rPr lang="zh-CN" altLang="en-US" sz="2800" b="1" dirty="0">
                <a:latin typeface="+mj-ea"/>
                <a:ea typeface="+mj-ea"/>
                <a:sym typeface="+mn-ea"/>
              </a:rPr>
              <a:t>条</a:t>
            </a:r>
            <a:r>
              <a:rPr lang="zh-CN" altLang="en-US" sz="2800" b="1" dirty="0">
                <a:solidFill>
                  <a:schemeClr val="tx1"/>
                </a:solidFill>
                <a:latin typeface="+mj-ea"/>
                <a:ea typeface="+mj-ea"/>
              </a:rPr>
              <a:t>件吗？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899592" y="1347614"/>
            <a:ext cx="4681538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三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实验：</a:t>
            </a:r>
            <a:r>
              <a:rPr lang="zh-CN" altLang="en-US" sz="2800" b="1" dirty="0">
                <a:solidFill>
                  <a:schemeClr val="tx1"/>
                </a:solidFill>
                <a:latin typeface="+mj-ea"/>
                <a:ea typeface="+mj-ea"/>
              </a:rPr>
              <a:t>水蒸气液化实验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79512" y="2139702"/>
            <a:ext cx="6336704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3300"/>
                </a:solidFill>
                <a:latin typeface="+mj-ea"/>
                <a:ea typeface="+mj-ea"/>
              </a:rPr>
              <a:t>结论：所有气体在温度降到足够低时，</a:t>
            </a:r>
            <a:endParaRPr lang="en-US" altLang="zh-CN" sz="2800" b="1" dirty="0">
              <a:solidFill>
                <a:srgbClr val="FF3300"/>
              </a:solidFill>
              <a:latin typeface="+mj-ea"/>
              <a:ea typeface="+mj-ea"/>
            </a:endParaRPr>
          </a:p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3300"/>
                </a:solidFill>
                <a:latin typeface="+mj-ea"/>
                <a:ea typeface="+mj-ea"/>
              </a:rPr>
              <a:t>      都可以液化。</a:t>
            </a:r>
          </a:p>
        </p:txBody>
      </p:sp>
      <p:pic>
        <p:nvPicPr>
          <p:cNvPr id="4" name="Picture 14" descr="Image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8184" y="1098390"/>
            <a:ext cx="2808312" cy="3277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785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/>
      <p:bldP spid="3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899592" y="1337276"/>
            <a:ext cx="7632848" cy="64807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四</a:t>
            </a:r>
            <a:r>
              <a:rPr lang="en-US" altLang="zh-CN" sz="2800" b="1" dirty="0">
                <a:solidFill>
                  <a:srgbClr val="0070C0"/>
                </a:solidFill>
                <a:latin typeface="+mn-ea"/>
                <a:ea typeface="+mn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设问：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还有什么方法可以使气体液化呢？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83283" y="1988063"/>
            <a:ext cx="3455988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五</a:t>
            </a:r>
            <a:r>
              <a:rPr lang="en-US" altLang="zh-CN" sz="2800" b="1" dirty="0">
                <a:solidFill>
                  <a:srgbClr val="0070C0"/>
                </a:solidFill>
                <a:latin typeface="+mn-ea"/>
                <a:ea typeface="+mn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乙醚液化实验</a:t>
            </a:r>
          </a:p>
        </p:txBody>
      </p:sp>
      <p:pic>
        <p:nvPicPr>
          <p:cNvPr id="11" name="Picture 9" descr="乙醚液化实验4-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1371" y="1955650"/>
            <a:ext cx="3048985" cy="2632324"/>
          </a:xfrm>
          <a:prstGeom prst="rect">
            <a:avLst/>
          </a:prstGeom>
          <a:noFill/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883283" y="2698282"/>
            <a:ext cx="3492500" cy="648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3300"/>
                </a:solidFill>
                <a:latin typeface="+mn-ea"/>
                <a:ea typeface="+mn-ea"/>
              </a:rPr>
              <a:t>六</a:t>
            </a:r>
            <a:r>
              <a:rPr lang="en-US" altLang="zh-CN" sz="2800" b="1" dirty="0">
                <a:solidFill>
                  <a:srgbClr val="FF3300"/>
                </a:solidFill>
                <a:latin typeface="+mn-ea"/>
                <a:ea typeface="+mn-ea"/>
              </a:rPr>
              <a:t>.</a:t>
            </a:r>
            <a:r>
              <a:rPr lang="zh-CN" altLang="en-US" sz="2800" b="1" dirty="0">
                <a:solidFill>
                  <a:srgbClr val="FF3300"/>
                </a:solidFill>
                <a:latin typeface="+mn-ea"/>
                <a:ea typeface="+mn-ea"/>
              </a:rPr>
              <a:t>气体液化的方法</a:t>
            </a:r>
          </a:p>
        </p:txBody>
      </p:sp>
      <p:sp>
        <p:nvSpPr>
          <p:cNvPr id="13" name="AutoShape 11"/>
          <p:cNvSpPr/>
          <p:nvPr/>
        </p:nvSpPr>
        <p:spPr bwMode="auto">
          <a:xfrm>
            <a:off x="4143104" y="2576679"/>
            <a:ext cx="180975" cy="892175"/>
          </a:xfrm>
          <a:prstGeom prst="leftBrace">
            <a:avLst>
              <a:gd name="adj1" fmla="val 41082"/>
              <a:gd name="adj2" fmla="val 50000"/>
            </a:avLst>
          </a:prstGeom>
          <a:noFill/>
          <a:ln w="22225">
            <a:solidFill>
              <a:schemeClr val="tx1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4324079" y="2375067"/>
            <a:ext cx="1669415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3300"/>
                </a:solidFill>
                <a:latin typeface="+mn-ea"/>
                <a:ea typeface="+mn-ea"/>
              </a:rPr>
              <a:t>降低温度</a:t>
            </a: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4375783" y="3145004"/>
            <a:ext cx="1650365" cy="64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3300"/>
                </a:solidFill>
                <a:latin typeface="+mn-ea"/>
                <a:ea typeface="+mn-ea"/>
              </a:rPr>
              <a:t>压缩体积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/>
      <p:bldP spid="10" grpId="0" bldLvl="0"/>
      <p:bldP spid="12" grpId="0" bldLvl="0" animBg="1" autoUpdateAnimBg="0"/>
      <p:bldP spid="13" grpId="0" bldLvl="0" animBg="1"/>
      <p:bldP spid="14" grpId="0" bldLvl="0" animBg="1" autoUpdateAnimBg="0"/>
      <p:bldP spid="15" grpId="0" bldLvl="0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588</Words>
  <Application>Microsoft Office PowerPoint</Application>
  <PresentationFormat>全屏显示(16:9)</PresentationFormat>
  <Paragraphs>44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黑体</vt:lpstr>
      <vt:lpstr>宋体</vt:lpstr>
      <vt:lpstr>Calibri</vt:lpstr>
      <vt:lpstr>Times New Roman</vt:lpstr>
      <vt:lpstr>Arial</vt:lpstr>
      <vt:lpstr>Wingdings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dcterms:created xsi:type="dcterms:W3CDTF">2018-11-06T06:39:00Z</dcterms:created>
  <dcterms:modified xsi:type="dcterms:W3CDTF">2026-08-14T23:17:00Z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