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2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8" r:id="rId23"/>
    <p:sldId id="279" r:id="rId24"/>
    <p:sldId id="280" r:id="rId25"/>
    <p:sldId id="285" r:id="rId26"/>
    <p:sldId id="291" r:id="rId27"/>
    <p:sldId id="295" r:id="rId28"/>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4" autoAdjust="0"/>
    <p:restoredTop sz="94022" autoAdjust="0"/>
  </p:normalViewPr>
  <p:slideViewPr>
    <p:cSldViewPr snapToGrid="0">
      <p:cViewPr varScale="1">
        <p:scale>
          <a:sx n="76" d="100"/>
          <a:sy n="76" d="100"/>
        </p:scale>
        <p:origin x="58" y="16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2026/8/17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file:///D:\qq&#25991;&#20214;\712321467\Image\C2C\Image2\%7b75232B38-A165-1FB7-499C-2E1C792CACB5%7d.png" TargetMode="Externa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7" name="文本2"/>
          <p:cNvSpPr txBox="1"/>
          <p:nvPr userDrawn="1"/>
        </p:nvSpPr>
        <p:spPr>
          <a:xfrm>
            <a:off x="5715" y="0"/>
            <a:ext cx="12186285" cy="609600"/>
          </a:xfrm>
          <a:prstGeom prst="rect">
            <a:avLst/>
          </a:prstGeom>
          <a:noFill/>
        </p:spPr>
        <p:txBody>
          <a:bodyPr anchor="t"/>
          <a:lstStyle/>
          <a:p>
            <a:pPr marL="0" algn="ctr">
              <a:lnSpc>
                <a:spcPts val="2400"/>
              </a:lnSpc>
            </a:pPr>
            <a:r>
              <a:rPr lang="en-US" altLang="zh-CN"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a:t>
            </a: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userDrawn="1"/>
        </p:nvGrpSpPr>
        <p:grpSpPr>
          <a:xfrm>
            <a:off x="377190" y="0"/>
            <a:ext cx="862618" cy="832798"/>
            <a:chOff x="0" y="0"/>
            <a:chExt cx="862618" cy="832798"/>
          </a:xfrm>
        </p:grpSpPr>
        <p:pic>
          <p:nvPicPr>
            <p:cNvPr id="4" name="图片1"/>
            <p:cNvPicPr>
              <a:picLocks noChangeAspect="1"/>
            </p:cNvPicPr>
            <p:nvPr/>
          </p:nvPicPr>
          <p:blipFill>
            <a:blip r:embed="rId44"/>
            <a:stretch>
              <a:fillRect/>
            </a:stretch>
          </p:blipFill>
          <p:spPr>
            <a:xfrm>
              <a:off x="0" y="0"/>
              <a:ext cx="699506" cy="832798"/>
            </a:xfrm>
            <a:prstGeom prst="rect">
              <a:avLst/>
            </a:prstGeom>
          </p:spPr>
        </p:pic>
        <p:pic>
          <p:nvPicPr>
            <p:cNvPr id="5" name="图片2"/>
            <p:cNvPicPr>
              <a:picLocks noChangeAspect="1"/>
            </p:cNvPicPr>
            <p:nvPr/>
          </p:nvPicPr>
          <p:blipFill>
            <a:blip r:embed="rId44"/>
            <a:stretch>
              <a:fillRect/>
            </a:stretch>
          </p:blipFill>
          <p:spPr>
            <a:xfrm>
              <a:off x="163112" y="0"/>
              <a:ext cx="699506" cy="832798"/>
            </a:xfrm>
            <a:prstGeom prst="rect">
              <a:avLst/>
            </a:prstGeom>
          </p:spPr>
        </p:pic>
      </p:grpSp>
      <p:pic>
        <p:nvPicPr>
          <p:cNvPr id="8" name="图片 1073743875" descr="学科网 zxxk.com"/>
          <p:cNvPicPr>
            <a:picLocks noChangeAspect="1"/>
          </p:cNvPicPr>
          <p:nvPr/>
        </p:nvPicPr>
        <p:blipFill>
          <a:blip r:embed="rId45" r:link="rId46"/>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6.xml"/><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30.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36.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2"/>
            <p:cNvPicPr>
              <a:picLocks noChangeAspect="1"/>
            </p:cNvPicPr>
            <p:nvPr/>
          </p:nvPicPr>
          <p:blipFill>
            <a:blip r:embed="rId2"/>
            <a:stretch>
              <a:fillRect/>
            </a:stretch>
          </p:blipFill>
          <p:spPr>
            <a:xfrm>
              <a:off x="0" y="0"/>
              <a:ext cx="699506" cy="832798"/>
            </a:xfrm>
            <a:prstGeom prst="rect">
              <a:avLst/>
            </a:prstGeom>
          </p:spPr>
        </p:pic>
        <p:pic>
          <p:nvPicPr>
            <p:cNvPr id="5" name="图片3"/>
            <p:cNvPicPr>
              <a:picLocks noChangeAspect="1"/>
            </p:cNvPicPr>
            <p:nvPr/>
          </p:nvPicPr>
          <p:blipFill>
            <a:blip r:embed="rId2"/>
            <a:stretch>
              <a:fillRect/>
            </a:stretch>
          </p:blipFill>
          <p:spPr>
            <a:xfrm>
              <a:off x="163112" y="0"/>
              <a:ext cx="699506" cy="832798"/>
            </a:xfrm>
            <a:prstGeom prst="rect">
              <a:avLst/>
            </a:prstGeom>
          </p:spPr>
        </p:pic>
      </p:grpSp>
      <p:pic>
        <p:nvPicPr>
          <p:cNvPr id="6" name="图片1"/>
          <p:cNvPicPr>
            <a:picLocks noChangeAspect="1"/>
          </p:cNvPicPr>
          <p:nvPr/>
        </p:nvPicPr>
        <p:blipFill>
          <a:blip r:embed="rId3"/>
          <a:stretch>
            <a:fillRect/>
          </a:stretch>
        </p:blipFill>
        <p:spPr>
          <a:xfrm>
            <a:off x="200" y="13068"/>
            <a:ext cx="12192267" cy="6922541"/>
          </a:xfrm>
          <a:prstGeom prst="rect">
            <a:avLst/>
          </a:prstGeom>
        </p:spPr>
      </p:pic>
      <p:sp>
        <p:nvSpPr>
          <p:cNvPr id="7" name="文本2"/>
          <p:cNvSpPr txBox="1"/>
          <p:nvPr/>
        </p:nvSpPr>
        <p:spPr>
          <a:xfrm>
            <a:off x="79291" y="5847369"/>
            <a:ext cx="12186285" cy="609600"/>
          </a:xfrm>
          <a:prstGeom prst="rect">
            <a:avLst/>
          </a:prstGeom>
          <a:noFill/>
        </p:spPr>
        <p:txBody>
          <a:bodyPr anchor="t"/>
          <a:lstStyle/>
          <a:p>
            <a:pPr marL="0" algn="ctr">
              <a:lnSpc>
                <a:spcPts val="2400"/>
              </a:lnSpc>
            </a:pPr>
            <a:r>
              <a:rPr lang="zh-CN" altLang="en-US" sz="2000" b="1" i="0" dirty="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教科版物理九年级上册                                                                           第五章   欧姆定律</a:t>
            </a:r>
          </a:p>
        </p:txBody>
      </p:sp>
      <p:grpSp>
        <p:nvGrpSpPr>
          <p:cNvPr id="8" name="组合1"/>
          <p:cNvGrpSpPr/>
          <p:nvPr/>
        </p:nvGrpSpPr>
        <p:grpSpPr>
          <a:xfrm>
            <a:off x="-2149415" y="-1769548"/>
            <a:ext cx="3254375" cy="11425238"/>
            <a:chOff x="-2266315" y="-4150360"/>
            <a:chExt cx="3254375" cy="11425238"/>
          </a:xfrm>
        </p:grpSpPr>
        <p:sp>
          <p:nvSpPr>
            <p:cNvPr id="9" name="文本4"/>
            <p:cNvSpPr txBox="1"/>
            <p:nvPr/>
          </p:nvSpPr>
          <p:spPr>
            <a:xfrm>
              <a:off x="35560" y="-4150360"/>
              <a:ext cx="952500" cy="712788"/>
            </a:xfrm>
            <a:prstGeom prst="rect">
              <a:avLst/>
            </a:prstGeom>
            <a:noFill/>
          </p:spPr>
          <p:txBody>
            <a:bodyPr anchor="t"/>
            <a:lstStyle/>
            <a:p>
              <a:pPr marL="0" algn="l">
                <a:lnSpc>
                  <a:spcPts val="3300"/>
                </a:lnSpc>
              </a:pPr>
              <a:r>
                <a:rPr lang="zh-CN" altLang="en-US" sz="2800" b="0" i="1">
                  <a:solidFill>
                    <a:srgbClr val="000000">
                      <a:alpha val="100000"/>
                    </a:srgbClr>
                  </a:solidFill>
                  <a:latin typeface="Cambria" panose="02040503050406030204"/>
                  <a:ea typeface="Cambria" panose="02040503050406030204"/>
                </a:rPr>
                <a:t>U</a:t>
              </a:r>
            </a:p>
          </p:txBody>
        </p:sp>
        <p:sp>
          <p:nvSpPr>
            <p:cNvPr id="10" name="文本5"/>
            <p:cNvSpPr txBox="1"/>
            <p:nvPr/>
          </p:nvSpPr>
          <p:spPr>
            <a:xfrm>
              <a:off x="-116840" y="6562090"/>
              <a:ext cx="584200" cy="712788"/>
            </a:xfrm>
            <a:prstGeom prst="rect">
              <a:avLst/>
            </a:prstGeom>
            <a:noFill/>
          </p:spPr>
          <p:txBody>
            <a:bodyPr anchor="t"/>
            <a:lstStyle/>
            <a:p>
              <a:pPr marL="0" algn="l">
                <a:lnSpc>
                  <a:spcPts val="3300"/>
                </a:lnSpc>
              </a:pPr>
              <a:r>
                <a:rPr lang="zh-CN" altLang="en-US" sz="2800" b="0" i="1">
                  <a:solidFill>
                    <a:srgbClr val="000000">
                      <a:alpha val="100000"/>
                    </a:srgbClr>
                  </a:solidFill>
                  <a:latin typeface="Cambria" panose="02040503050406030204"/>
                  <a:ea typeface="Cambria" panose="02040503050406030204"/>
                </a:rPr>
                <a:t>R</a:t>
              </a:r>
            </a:p>
          </p:txBody>
        </p:sp>
        <p:sp>
          <p:nvSpPr>
            <p:cNvPr id="11" name="文本6"/>
            <p:cNvSpPr txBox="1"/>
            <p:nvPr/>
          </p:nvSpPr>
          <p:spPr>
            <a:xfrm>
              <a:off x="-2266315" y="327025"/>
              <a:ext cx="487363" cy="712788"/>
            </a:xfrm>
            <a:prstGeom prst="rect">
              <a:avLst/>
            </a:prstGeom>
            <a:noFill/>
          </p:spPr>
          <p:txBody>
            <a:bodyPr anchor="t"/>
            <a:lstStyle/>
            <a:p>
              <a:pPr marL="0" algn="l">
                <a:lnSpc>
                  <a:spcPts val="3300"/>
                </a:lnSpc>
              </a:pPr>
              <a:r>
                <a:rPr lang="zh-CN" altLang="en-US" sz="2800" b="0" i="1">
                  <a:solidFill>
                    <a:srgbClr val="000000">
                      <a:alpha val="100000"/>
                    </a:srgbClr>
                  </a:solidFill>
                  <a:latin typeface="Cambria" panose="02040503050406030204"/>
                  <a:ea typeface="Cambria" panose="02040503050406030204"/>
                </a:rPr>
                <a:t>I</a:t>
              </a:r>
            </a:p>
          </p:txBody>
        </p:sp>
        <p:sp>
          <p:nvSpPr>
            <p:cNvPr id="12" name="形状8"/>
            <p:cNvSpPr txBox="1"/>
            <p:nvPr/>
          </p:nvSpPr>
          <p:spPr>
            <a:xfrm rot="10800000" flipH="1">
              <a:off x="-319405" y="-3736340"/>
              <a:ext cx="609600" cy="609600"/>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13" name="形状9"/>
            <p:cNvSpPr txBox="1"/>
            <p:nvPr/>
          </p:nvSpPr>
          <p:spPr>
            <a:xfrm>
              <a:off x="-726440" y="5952490"/>
              <a:ext cx="609600" cy="609600"/>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grpSp>
      <p:sp>
        <p:nvSpPr>
          <p:cNvPr id="14" name="形状3"/>
          <p:cNvSpPr txBox="1"/>
          <p:nvPr/>
        </p:nvSpPr>
        <p:spPr>
          <a:xfrm rot="10800000" flipH="1">
            <a:off x="1034825" y="-990250"/>
            <a:ext cx="570450" cy="787158"/>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15" name="形状4"/>
          <p:cNvSpPr txBox="1"/>
          <p:nvPr/>
        </p:nvSpPr>
        <p:spPr>
          <a:xfrm>
            <a:off x="830355" y="8005553"/>
            <a:ext cx="708897" cy="303113"/>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16" name="文本1"/>
          <p:cNvSpPr txBox="1"/>
          <p:nvPr/>
        </p:nvSpPr>
        <p:spPr>
          <a:xfrm>
            <a:off x="12338685" y="2287905"/>
            <a:ext cx="6402705" cy="668020"/>
          </a:xfrm>
          <a:prstGeom prst="rect">
            <a:avLst/>
          </a:prstGeom>
          <a:noFill/>
        </p:spPr>
        <p:txBody>
          <a:bodyPr anchor="t"/>
          <a:lstStyle/>
          <a:p>
            <a:pPr marL="0" algn="ctr">
              <a:lnSpc>
                <a:spcPts val="3700"/>
              </a:lnSpc>
            </a:pPr>
            <a:r>
              <a:rPr lang="zh-CN" altLang="en-US" sz="8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当导体的</a:t>
            </a:r>
            <a:r>
              <a:rPr lang="zh-CN" altLang="en-US" sz="8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电阻一定</a:t>
            </a:r>
            <a:r>
              <a:rPr lang="zh-CN" altLang="en-US" sz="8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时，通过导体的</a:t>
            </a:r>
            <a:r>
              <a:rPr lang="zh-CN" altLang="en-US" sz="8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电流</a:t>
            </a:r>
            <a:r>
              <a:rPr lang="zh-CN" altLang="en-US" sz="8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与导体两端的</a:t>
            </a:r>
            <a:r>
              <a:rPr lang="zh-CN" altLang="en-US" sz="8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电压</a:t>
            </a:r>
            <a:r>
              <a:rPr lang="zh-CN" altLang="en-US" sz="8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成正比。</a:t>
            </a:r>
          </a:p>
        </p:txBody>
      </p:sp>
      <p:sp>
        <p:nvSpPr>
          <p:cNvPr id="57" name="形状5"/>
          <p:cNvSpPr txBox="1"/>
          <p:nvPr/>
        </p:nvSpPr>
        <p:spPr>
          <a:xfrm rot="10800000" flipH="1">
            <a:off x="1317009" y="-1690678"/>
            <a:ext cx="638395" cy="484710"/>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58" name="形状6"/>
          <p:cNvSpPr txBox="1"/>
          <p:nvPr/>
        </p:nvSpPr>
        <p:spPr>
          <a:xfrm>
            <a:off x="1283354" y="8680348"/>
            <a:ext cx="603784" cy="1237226"/>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59" name="文本3"/>
          <p:cNvSpPr txBox="1"/>
          <p:nvPr/>
        </p:nvSpPr>
        <p:spPr>
          <a:xfrm>
            <a:off x="11166072" y="3420443"/>
            <a:ext cx="9105900" cy="667818"/>
          </a:xfrm>
          <a:prstGeom prst="rect">
            <a:avLst/>
          </a:prstGeom>
          <a:noFill/>
        </p:spPr>
        <p:txBody>
          <a:bodyPr anchor="t"/>
          <a:lstStyle/>
          <a:p>
            <a:pPr marL="0" algn="ctr">
              <a:lnSpc>
                <a:spcPts val="3700"/>
              </a:lnSpc>
            </a:pPr>
            <a:r>
              <a:rPr lang="zh-CN" altLang="en-US" sz="900" b="0" i="0">
                <a:solidFill>
                  <a:srgbClr val="000000">
                    <a:alpha val="100000"/>
                  </a:srgbClr>
                </a:solidFill>
                <a:latin typeface="微软雅黑" panose="020B0503020204020204" charset="-122"/>
                <a:ea typeface="微软雅黑" panose="020B0503020204020204" charset="-122"/>
              </a:rPr>
              <a:t>导体两端的</a:t>
            </a:r>
            <a:r>
              <a:rPr lang="zh-CN" altLang="en-US" sz="9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电压</a:t>
            </a:r>
            <a:r>
              <a:rPr lang="zh-CN" altLang="en-US" sz="900" b="0" i="0">
                <a:solidFill>
                  <a:srgbClr val="000000">
                    <a:alpha val="100000"/>
                  </a:srgbClr>
                </a:solidFill>
                <a:latin typeface="微软雅黑" panose="020B0503020204020204" charset="-122"/>
                <a:ea typeface="微软雅黑" panose="020B0503020204020204" charset="-122"/>
              </a:rPr>
              <a:t>不变时，通过导体的</a:t>
            </a:r>
            <a:r>
              <a:rPr lang="zh-CN" altLang="en-US" sz="9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电流</a:t>
            </a:r>
            <a:r>
              <a:rPr lang="zh-CN" altLang="en-US" sz="900" b="0" i="0">
                <a:solidFill>
                  <a:srgbClr val="000000">
                    <a:alpha val="100000"/>
                  </a:srgbClr>
                </a:solidFill>
                <a:latin typeface="微软雅黑" panose="020B0503020204020204" charset="-122"/>
                <a:ea typeface="微软雅黑" panose="020B0503020204020204" charset="-122"/>
              </a:rPr>
              <a:t>和它的</a:t>
            </a:r>
            <a:r>
              <a:rPr lang="zh-CN" altLang="en-US" sz="9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电阻</a:t>
            </a:r>
            <a:r>
              <a:rPr lang="zh-CN" altLang="en-US" sz="900" b="0" i="0">
                <a:solidFill>
                  <a:srgbClr val="000000">
                    <a:alpha val="100000"/>
                  </a:srgbClr>
                </a:solidFill>
                <a:latin typeface="微软雅黑" panose="020B0503020204020204" charset="-122"/>
                <a:ea typeface="微软雅黑" panose="020B0503020204020204" charset="-122"/>
              </a:rPr>
              <a:t>成反比。</a:t>
            </a:r>
          </a:p>
        </p:txBody>
      </p:sp>
      <p:pic>
        <p:nvPicPr>
          <p:cNvPr id="106" name="图片 105"/>
          <p:cNvPicPr/>
          <p:nvPr/>
        </p:nvPicPr>
        <p:blipFill>
          <a:blip r:embed="rId4">
            <a:clrChange>
              <a:clrFrom>
                <a:srgbClr val="FFFFFF">
                  <a:alpha val="100000"/>
                </a:srgbClr>
              </a:clrFrom>
              <a:clrTo>
                <a:srgbClr val="FFFFFF">
                  <a:alpha val="100000"/>
                  <a:alpha val="0"/>
                </a:srgbClr>
              </a:clrTo>
            </a:clrChange>
            <a:lum bright="-24000" contrast="12000"/>
          </a:blip>
          <a:stretch>
            <a:fillRect/>
          </a:stretch>
        </p:blipFill>
        <p:spPr>
          <a:xfrm>
            <a:off x="1938020" y="7460615"/>
            <a:ext cx="3093085" cy="2808605"/>
          </a:xfrm>
          <a:prstGeom prst="rect">
            <a:avLst/>
          </a:prstGeom>
        </p:spPr>
      </p:pic>
      <p:pic>
        <p:nvPicPr>
          <p:cNvPr id="107" name="图片 106"/>
          <p:cNvPicPr/>
          <p:nvPr/>
        </p:nvPicPr>
        <p:blipFill>
          <a:blip r:embed="rId5">
            <a:clrChange>
              <a:clrFrom>
                <a:srgbClr val="FFFFFF">
                  <a:alpha val="100000"/>
                </a:srgbClr>
              </a:clrFrom>
              <a:clrTo>
                <a:srgbClr val="FFFFFF">
                  <a:alpha val="100000"/>
                  <a:alpha val="0"/>
                </a:srgbClr>
              </a:clrTo>
            </a:clrChange>
            <a:lum bright="-30000" contrast="36000"/>
          </a:blip>
          <a:stretch>
            <a:fillRect/>
          </a:stretch>
        </p:blipFill>
        <p:spPr>
          <a:xfrm>
            <a:off x="2025650" y="-2924175"/>
            <a:ext cx="2620010" cy="2178050"/>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2"/>
            <a:stretch>
              <a:fillRect/>
            </a:stretch>
          </p:blipFill>
          <p:spPr>
            <a:xfrm>
              <a:off x="0" y="0"/>
              <a:ext cx="699506" cy="832798"/>
            </a:xfrm>
            <a:prstGeom prst="rect">
              <a:avLst/>
            </a:prstGeom>
          </p:spPr>
        </p:pic>
        <p:pic>
          <p:nvPicPr>
            <p:cNvPr id="5" name="图片2"/>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824865" y="4071623"/>
            <a:ext cx="10891838" cy="2497455"/>
          </a:xfrm>
          <a:prstGeom prst="rect">
            <a:avLst/>
          </a:prstGeom>
          <a:noFill/>
        </p:spPr>
        <p:txBody>
          <a:bodyPr anchor="t"/>
          <a:lstStyle/>
          <a:p>
            <a:pPr marL="0" algn="l">
              <a:lnSpc>
                <a:spcPts val="3800"/>
              </a:lnSpc>
            </a:pPr>
            <a:r>
              <a:rPr lang="zh-CN" altLang="en-US" sz="3200" b="0" i="0">
                <a:solidFill>
                  <a:srgbClr val="000000">
                    <a:alpha val="100000"/>
                  </a:srgbClr>
                </a:solidFill>
                <a:latin typeface="黑体" panose="02010609060101010101" charset="-122"/>
                <a:ea typeface="黑体" panose="02010609060101010101" charset="-122"/>
              </a:rPr>
              <a:t>多个电阻串联，某个电阻的电压所占总电压的比例与这个电阻的阻值占总阻值的比例一样。</a:t>
            </a:r>
          </a:p>
          <a:p>
            <a:pPr marL="0" algn="l">
              <a:lnSpc>
                <a:spcPts val="3800"/>
              </a:lnSpc>
            </a:pPr>
            <a:r>
              <a:rPr lang="zh-CN" altLang="en-US" sz="3200" b="0" i="0">
                <a:solidFill>
                  <a:srgbClr val="000000">
                    <a:alpha val="100000"/>
                  </a:srgbClr>
                </a:solidFill>
                <a:latin typeface="黑体" panose="02010609060101010101" charset="-122"/>
                <a:ea typeface="黑体" panose="02010609060101010101" charset="-122"/>
              </a:rPr>
              <a:t>或者当电路中串入电阻时，会分去一部分电压，串入的电阻越大，分去的电压比例越多。</a:t>
            </a:r>
          </a:p>
        </p:txBody>
      </p:sp>
      <p:sp>
        <p:nvSpPr>
          <p:cNvPr id="7" name="文本3"/>
          <p:cNvSpPr txBox="1"/>
          <p:nvPr/>
        </p:nvSpPr>
        <p:spPr>
          <a:xfrm>
            <a:off x="1726565" y="2165033"/>
            <a:ext cx="1295400" cy="958850"/>
          </a:xfrm>
          <a:prstGeom prst="rect">
            <a:avLst/>
          </a:prstGeom>
          <a:noFill/>
        </p:spPr>
        <p:txBody>
          <a:bodyPr anchor="t"/>
          <a:lstStyle/>
          <a:p>
            <a:pPr marL="0" algn="l">
              <a:lnSpc>
                <a:spcPts val="8600"/>
              </a:lnSpc>
            </a:pPr>
            <a:r>
              <a:rPr lang="zh-CN" altLang="en-US" sz="4400" b="1" i="0">
                <a:solidFill>
                  <a:srgbClr val="0033CC">
                    <a:alpha val="100000"/>
                  </a:srgbClr>
                </a:solidFill>
                <a:latin typeface="Cambria" panose="02040503050406030204"/>
                <a:ea typeface="Cambria" panose="02040503050406030204"/>
              </a:rPr>
              <a:t>U</a:t>
            </a:r>
            <a:r>
              <a:rPr lang="zh-CN" altLang="en-US" sz="7180" b="1" i="0" baseline="-25000">
                <a:solidFill>
                  <a:srgbClr val="0033CC">
                    <a:alpha val="100000"/>
                  </a:srgbClr>
                </a:solidFill>
                <a:latin typeface="Cambria" panose="02040503050406030204"/>
                <a:ea typeface="Cambria" panose="02040503050406030204"/>
              </a:rPr>
              <a:t>1</a:t>
            </a:r>
          </a:p>
        </p:txBody>
      </p:sp>
      <p:sp>
        <p:nvSpPr>
          <p:cNvPr id="8" name="文本4"/>
          <p:cNvSpPr txBox="1"/>
          <p:nvPr/>
        </p:nvSpPr>
        <p:spPr>
          <a:xfrm>
            <a:off x="1726565" y="2987358"/>
            <a:ext cx="1433513" cy="958850"/>
          </a:xfrm>
          <a:prstGeom prst="rect">
            <a:avLst/>
          </a:prstGeom>
          <a:noFill/>
        </p:spPr>
        <p:txBody>
          <a:bodyPr anchor="t"/>
          <a:lstStyle/>
          <a:p>
            <a:pPr marL="0" algn="l">
              <a:lnSpc>
                <a:spcPts val="5300"/>
              </a:lnSpc>
            </a:pPr>
            <a:r>
              <a:rPr lang="zh-CN" altLang="en-US" sz="4400" b="1" i="0">
                <a:solidFill>
                  <a:srgbClr val="0033CC">
                    <a:alpha val="100000"/>
                  </a:srgbClr>
                </a:solidFill>
                <a:latin typeface="Cambria" panose="02040503050406030204"/>
                <a:ea typeface="Cambria" panose="02040503050406030204"/>
              </a:rPr>
              <a:t>U</a:t>
            </a:r>
          </a:p>
        </p:txBody>
      </p:sp>
      <p:sp>
        <p:nvSpPr>
          <p:cNvPr id="9" name="形状1"/>
          <p:cNvSpPr txBox="1"/>
          <p:nvPr/>
        </p:nvSpPr>
        <p:spPr>
          <a:xfrm>
            <a:off x="1524000" y="3078163"/>
            <a:ext cx="896938" cy="60325"/>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nvGrpSpPr>
          <p:cNvPr id="10" name="组合2"/>
          <p:cNvGrpSpPr/>
          <p:nvPr/>
        </p:nvGrpSpPr>
        <p:grpSpPr>
          <a:xfrm>
            <a:off x="2306003" y="2022158"/>
            <a:ext cx="2755900" cy="2078024"/>
            <a:chOff x="0" y="0"/>
            <a:chExt cx="2755900" cy="2078024"/>
          </a:xfrm>
        </p:grpSpPr>
        <p:sp>
          <p:nvSpPr>
            <p:cNvPr id="11" name="文本6"/>
            <p:cNvSpPr txBox="1"/>
            <p:nvPr/>
          </p:nvSpPr>
          <p:spPr>
            <a:xfrm>
              <a:off x="1137084" y="0"/>
              <a:ext cx="1571461"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U</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p>
          </p:txBody>
        </p:sp>
        <p:sp>
          <p:nvSpPr>
            <p:cNvPr id="12" name="文本7"/>
            <p:cNvSpPr txBox="1"/>
            <p:nvPr/>
          </p:nvSpPr>
          <p:spPr>
            <a:xfrm>
              <a:off x="828879" y="965504"/>
              <a:ext cx="1927021"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U</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r>
                <a:rPr lang="zh-CN" altLang="en-US" sz="5400" b="1" i="0">
                  <a:solidFill>
                    <a:srgbClr val="0033CC">
                      <a:alpha val="100000"/>
                    </a:srgbClr>
                  </a:solidFill>
                  <a:latin typeface="宋体" panose="02010600030101010101" pitchFamily="2" charset="-122"/>
                  <a:ea typeface="宋体" panose="02010600030101010101" pitchFamily="2" charset="-122"/>
                </a:rPr>
                <a:t>+U</a:t>
              </a:r>
              <a:r>
                <a:rPr lang="zh-CN" altLang="en-US" sz="7180" b="1" i="0" baseline="-25000">
                  <a:solidFill>
                    <a:srgbClr val="0033CC">
                      <a:alpha val="100000"/>
                    </a:srgbClr>
                  </a:solidFill>
                  <a:latin typeface="宋体" panose="02010600030101010101" pitchFamily="2" charset="-122"/>
                  <a:ea typeface="宋体" panose="02010600030101010101" pitchFamily="2" charset="-122"/>
                </a:rPr>
                <a:t>2</a:t>
              </a:r>
            </a:p>
          </p:txBody>
        </p:sp>
        <p:sp>
          <p:nvSpPr>
            <p:cNvPr id="13" name="文本8"/>
            <p:cNvSpPr txBox="1"/>
            <p:nvPr/>
          </p:nvSpPr>
          <p:spPr>
            <a:xfrm>
              <a:off x="0" y="574857"/>
              <a:ext cx="1433061" cy="1125645"/>
            </a:xfrm>
            <a:prstGeom prst="rect">
              <a:avLst/>
            </a:prstGeom>
            <a:noFill/>
          </p:spPr>
          <p:txBody>
            <a:bodyPr anchor="t"/>
            <a:lstStyle/>
            <a:p>
              <a:pPr marL="0" algn="l">
                <a:lnSpc>
                  <a:spcPts val="6400"/>
                </a:lnSpc>
              </a:pPr>
              <a:r>
                <a:rPr lang="zh-CN" altLang="en-US" sz="5400" b="1" i="0">
                  <a:solidFill>
                    <a:srgbClr val="0033CC">
                      <a:alpha val="100000"/>
                    </a:srgbClr>
                  </a:solidFill>
                  <a:latin typeface="华文楷体"/>
                  <a:ea typeface="华文楷体"/>
                </a:rPr>
                <a:t>＝</a:t>
              </a:r>
            </a:p>
          </p:txBody>
        </p:sp>
        <p:sp>
          <p:nvSpPr>
            <p:cNvPr id="14" name="形状2"/>
            <p:cNvSpPr txBox="1"/>
            <p:nvPr/>
          </p:nvSpPr>
          <p:spPr>
            <a:xfrm rot="10800000" flipH="1">
              <a:off x="762730" y="1049976"/>
              <a:ext cx="1449401" cy="7933"/>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grpSp>
        <p:nvGrpSpPr>
          <p:cNvPr id="15" name="组合3"/>
          <p:cNvGrpSpPr/>
          <p:nvPr/>
        </p:nvGrpSpPr>
        <p:grpSpPr>
          <a:xfrm>
            <a:off x="4377690" y="1950720"/>
            <a:ext cx="3619500" cy="2078024"/>
            <a:chOff x="0" y="0"/>
            <a:chExt cx="3619500" cy="2078024"/>
          </a:xfrm>
        </p:grpSpPr>
        <p:sp>
          <p:nvSpPr>
            <p:cNvPr id="16" name="文本9"/>
            <p:cNvSpPr txBox="1"/>
            <p:nvPr/>
          </p:nvSpPr>
          <p:spPr>
            <a:xfrm>
              <a:off x="1137429" y="0"/>
              <a:ext cx="1571880"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IR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p>
          </p:txBody>
        </p:sp>
        <p:sp>
          <p:nvSpPr>
            <p:cNvPr id="17" name="文本10"/>
            <p:cNvSpPr txBox="1"/>
            <p:nvPr/>
          </p:nvSpPr>
          <p:spPr>
            <a:xfrm>
              <a:off x="829130" y="965504"/>
              <a:ext cx="2790370"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IR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r>
                <a:rPr lang="zh-CN" altLang="en-US" sz="5400" b="1" i="0">
                  <a:solidFill>
                    <a:srgbClr val="0033CC">
                      <a:alpha val="100000"/>
                    </a:srgbClr>
                  </a:solidFill>
                  <a:latin typeface="宋体" panose="02010600030101010101" pitchFamily="2" charset="-122"/>
                  <a:ea typeface="宋体" panose="02010600030101010101" pitchFamily="2" charset="-122"/>
                </a:rPr>
                <a:t>+IR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2</a:t>
              </a:r>
            </a:p>
          </p:txBody>
        </p:sp>
        <p:sp>
          <p:nvSpPr>
            <p:cNvPr id="18" name="文本11"/>
            <p:cNvSpPr txBox="1"/>
            <p:nvPr/>
          </p:nvSpPr>
          <p:spPr>
            <a:xfrm>
              <a:off x="0" y="574857"/>
              <a:ext cx="1433438" cy="1125645"/>
            </a:xfrm>
            <a:prstGeom prst="rect">
              <a:avLst/>
            </a:prstGeom>
            <a:noFill/>
          </p:spPr>
          <p:txBody>
            <a:bodyPr anchor="t"/>
            <a:lstStyle/>
            <a:p>
              <a:pPr marL="0" algn="l">
                <a:lnSpc>
                  <a:spcPts val="6400"/>
                </a:lnSpc>
              </a:pPr>
              <a:r>
                <a:rPr lang="zh-CN" altLang="en-US" sz="5400" b="1" i="0">
                  <a:solidFill>
                    <a:srgbClr val="0033CC">
                      <a:alpha val="100000"/>
                    </a:srgbClr>
                  </a:solidFill>
                  <a:latin typeface="华文楷体"/>
                  <a:ea typeface="华文楷体"/>
                </a:rPr>
                <a:t>＝</a:t>
              </a:r>
            </a:p>
          </p:txBody>
        </p:sp>
        <p:sp>
          <p:nvSpPr>
            <p:cNvPr id="19" name="形状3"/>
            <p:cNvSpPr txBox="1"/>
            <p:nvPr/>
          </p:nvSpPr>
          <p:spPr>
            <a:xfrm rot="10800000" flipH="1">
              <a:off x="762961" y="1012173"/>
              <a:ext cx="2384099" cy="45733"/>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grpSp>
        <p:nvGrpSpPr>
          <p:cNvPr id="20" name="组合4"/>
          <p:cNvGrpSpPr/>
          <p:nvPr/>
        </p:nvGrpSpPr>
        <p:grpSpPr>
          <a:xfrm>
            <a:off x="7378065" y="1950720"/>
            <a:ext cx="3619500" cy="2078024"/>
            <a:chOff x="0" y="0"/>
            <a:chExt cx="3619500" cy="2078024"/>
          </a:xfrm>
        </p:grpSpPr>
        <p:sp>
          <p:nvSpPr>
            <p:cNvPr id="21" name="文本12"/>
            <p:cNvSpPr txBox="1"/>
            <p:nvPr/>
          </p:nvSpPr>
          <p:spPr>
            <a:xfrm>
              <a:off x="1137429" y="0"/>
              <a:ext cx="1571880"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p>
          </p:txBody>
        </p:sp>
        <p:sp>
          <p:nvSpPr>
            <p:cNvPr id="22" name="文本13"/>
            <p:cNvSpPr txBox="1"/>
            <p:nvPr/>
          </p:nvSpPr>
          <p:spPr>
            <a:xfrm>
              <a:off x="829130" y="965504"/>
              <a:ext cx="2790370"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2</a:t>
              </a:r>
            </a:p>
          </p:txBody>
        </p:sp>
        <p:sp>
          <p:nvSpPr>
            <p:cNvPr id="23" name="文本14"/>
            <p:cNvSpPr txBox="1"/>
            <p:nvPr/>
          </p:nvSpPr>
          <p:spPr>
            <a:xfrm>
              <a:off x="0" y="574857"/>
              <a:ext cx="1433438" cy="1125645"/>
            </a:xfrm>
            <a:prstGeom prst="rect">
              <a:avLst/>
            </a:prstGeom>
            <a:noFill/>
          </p:spPr>
          <p:txBody>
            <a:bodyPr anchor="t"/>
            <a:lstStyle/>
            <a:p>
              <a:pPr marL="0" algn="l">
                <a:lnSpc>
                  <a:spcPts val="6400"/>
                </a:lnSpc>
              </a:pPr>
              <a:r>
                <a:rPr lang="zh-CN" altLang="en-US" sz="5400" b="1" i="0">
                  <a:solidFill>
                    <a:srgbClr val="0033CC">
                      <a:alpha val="100000"/>
                    </a:srgbClr>
                  </a:solidFill>
                  <a:latin typeface="华文楷体"/>
                  <a:ea typeface="华文楷体"/>
                </a:rPr>
                <a:t>＝</a:t>
              </a:r>
            </a:p>
          </p:txBody>
        </p:sp>
        <p:sp>
          <p:nvSpPr>
            <p:cNvPr id="24" name="形状4"/>
            <p:cNvSpPr txBox="1"/>
            <p:nvPr/>
          </p:nvSpPr>
          <p:spPr>
            <a:xfrm rot="10800000" flipH="1">
              <a:off x="762961" y="1012173"/>
              <a:ext cx="2384099" cy="45733"/>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grpSp>
        <p:nvGrpSpPr>
          <p:cNvPr id="25" name="组合5"/>
          <p:cNvGrpSpPr/>
          <p:nvPr/>
        </p:nvGrpSpPr>
        <p:grpSpPr>
          <a:xfrm>
            <a:off x="4650400" y="650357"/>
            <a:ext cx="2556056" cy="1514868"/>
            <a:chOff x="0" y="0"/>
            <a:chExt cx="2556056" cy="1514868"/>
          </a:xfrm>
        </p:grpSpPr>
        <p:sp>
          <p:nvSpPr>
            <p:cNvPr id="26" name="形状11"/>
            <p:cNvSpPr txBox="1"/>
            <p:nvPr/>
          </p:nvSpPr>
          <p:spPr>
            <a:xfrm>
              <a:off x="592721" y="0"/>
              <a:ext cx="472855" cy="209651"/>
            </a:xfrm>
            <a:prstGeom prst="rect">
              <a:avLst/>
            </a:prstGeom>
            <a:solidFill>
              <a:srgbClr val="FFFFFF">
                <a:alpha val="0"/>
              </a:srgbClr>
            </a:solidFill>
            <a:ln w="28575">
              <a:solidFill>
                <a:srgbClr val="0033CC">
                  <a:alpha val="100000"/>
                </a:srgbClr>
              </a:solidFill>
              <a:prstDash val="solid"/>
            </a:ln>
          </p:spPr>
          <p:txBody>
            <a:bodyPr anchor="ctr"/>
            <a:lstStyle/>
            <a:p>
              <a:pPr marL="0" algn="ctr"/>
              <a:endParaRPr/>
            </a:p>
          </p:txBody>
        </p:sp>
        <p:sp>
          <p:nvSpPr>
            <p:cNvPr id="27" name="形状12"/>
            <p:cNvSpPr txBox="1"/>
            <p:nvPr/>
          </p:nvSpPr>
          <p:spPr>
            <a:xfrm>
              <a:off x="1381103" y="0"/>
              <a:ext cx="472855" cy="209651"/>
            </a:xfrm>
            <a:prstGeom prst="rect">
              <a:avLst/>
            </a:prstGeom>
            <a:solidFill>
              <a:srgbClr val="FFFFFF">
                <a:alpha val="0"/>
              </a:srgbClr>
            </a:solidFill>
            <a:ln w="28575">
              <a:solidFill>
                <a:srgbClr val="0033CC">
                  <a:alpha val="100000"/>
                </a:srgbClr>
              </a:solidFill>
              <a:prstDash val="solid"/>
            </a:ln>
          </p:spPr>
          <p:txBody>
            <a:bodyPr anchor="ctr"/>
            <a:lstStyle/>
            <a:p>
              <a:pPr marL="0" algn="ctr"/>
              <a:endParaRPr/>
            </a:p>
          </p:txBody>
        </p:sp>
        <p:sp>
          <p:nvSpPr>
            <p:cNvPr id="28" name="形状13"/>
            <p:cNvSpPr txBox="1"/>
            <p:nvPr/>
          </p:nvSpPr>
          <p:spPr>
            <a:xfrm>
              <a:off x="1065576" y="125606"/>
              <a:ext cx="315526" cy="28575"/>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29" name="形状14"/>
            <p:cNvSpPr txBox="1"/>
            <p:nvPr/>
          </p:nvSpPr>
          <p:spPr>
            <a:xfrm>
              <a:off x="783" y="125606"/>
              <a:ext cx="591938" cy="28575"/>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0" name="形状15"/>
            <p:cNvSpPr txBox="1"/>
            <p:nvPr/>
          </p:nvSpPr>
          <p:spPr>
            <a:xfrm>
              <a:off x="1853958" y="125606"/>
              <a:ext cx="670168" cy="28575"/>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1" name="形状6"/>
            <p:cNvSpPr txBox="1"/>
            <p:nvPr/>
          </p:nvSpPr>
          <p:spPr>
            <a:xfrm>
              <a:off x="0" y="126162"/>
              <a:ext cx="28575" cy="1178128"/>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2" name="形状7"/>
            <p:cNvSpPr txBox="1"/>
            <p:nvPr/>
          </p:nvSpPr>
          <p:spPr>
            <a:xfrm>
              <a:off x="2520994" y="127090"/>
              <a:ext cx="28575" cy="1177200"/>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3" name="形状16"/>
            <p:cNvSpPr txBox="1"/>
            <p:nvPr/>
          </p:nvSpPr>
          <p:spPr>
            <a:xfrm>
              <a:off x="284199" y="1093711"/>
              <a:ext cx="28575" cy="421157"/>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4" name="形状17"/>
            <p:cNvSpPr txBox="1"/>
            <p:nvPr/>
          </p:nvSpPr>
          <p:spPr>
            <a:xfrm>
              <a:off x="390676" y="1178128"/>
              <a:ext cx="28575" cy="210579"/>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5" name="形状8"/>
            <p:cNvSpPr txBox="1"/>
            <p:nvPr/>
          </p:nvSpPr>
          <p:spPr>
            <a:xfrm>
              <a:off x="0" y="1304290"/>
              <a:ext cx="284199" cy="28575"/>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6" name="形状9"/>
            <p:cNvSpPr txBox="1"/>
            <p:nvPr/>
          </p:nvSpPr>
          <p:spPr>
            <a:xfrm>
              <a:off x="390676" y="1304290"/>
              <a:ext cx="638860" cy="28575"/>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7" name="形状10"/>
            <p:cNvSpPr txBox="1"/>
            <p:nvPr/>
          </p:nvSpPr>
          <p:spPr>
            <a:xfrm>
              <a:off x="1349750" y="1304290"/>
              <a:ext cx="1171244" cy="28575"/>
            </a:xfrm>
            <a:prstGeom prst="line">
              <a:avLst/>
            </a:prstGeom>
            <a:solidFill>
              <a:srgbClr val="FFFFFF">
                <a:alpha val="0"/>
              </a:srgbClr>
            </a:solidFill>
            <a:ln w="28575">
              <a:solidFill>
                <a:srgbClr val="0033CC">
                  <a:alpha val="100000"/>
                </a:srgbClr>
              </a:solidFill>
              <a:prstDash val="solid"/>
              <a:headEnd type="none" w="med" len="med"/>
              <a:tailEnd type="none" w="med" len="med"/>
            </a:ln>
          </p:spPr>
          <p:txBody>
            <a:bodyPr anchor="ctr"/>
            <a:lstStyle/>
            <a:p>
              <a:pPr marL="0" algn="ctr"/>
              <a:endParaRPr/>
            </a:p>
          </p:txBody>
        </p:sp>
        <p:sp>
          <p:nvSpPr>
            <p:cNvPr id="38" name="形状18"/>
            <p:cNvSpPr txBox="1"/>
            <p:nvPr/>
          </p:nvSpPr>
          <p:spPr>
            <a:xfrm>
              <a:off x="994305" y="1093711"/>
              <a:ext cx="9525" cy="9525"/>
            </a:xfrm>
            <a:prstGeom prst="rect">
              <a:avLst/>
            </a:prstGeom>
            <a:solidFill>
              <a:srgbClr val="FFFFFF">
                <a:alpha val="0"/>
              </a:srgbClr>
            </a:solidFill>
            <a:ln w="9525">
              <a:solidFill>
                <a:srgbClr val="FFFFFF">
                  <a:alpha val="0"/>
                </a:srgbClr>
              </a:solidFill>
              <a:prstDash val="solid"/>
            </a:ln>
          </p:spPr>
          <p:txBody>
            <a:bodyPr anchor="ctr"/>
            <a:lstStyle/>
            <a:p>
              <a:pPr marL="0" algn="ctr"/>
              <a:endParaRPr/>
            </a:p>
          </p:txBody>
        </p:sp>
        <p:sp>
          <p:nvSpPr>
            <p:cNvPr id="39" name="形状19"/>
            <p:cNvSpPr txBox="1"/>
            <p:nvPr/>
          </p:nvSpPr>
          <p:spPr>
            <a:xfrm>
              <a:off x="994305" y="1093711"/>
              <a:ext cx="9525" cy="9525"/>
            </a:xfrm>
            <a:prstGeom prst="rect">
              <a:avLst/>
            </a:prstGeom>
            <a:solidFill>
              <a:srgbClr val="FFFFFF">
                <a:alpha val="0"/>
              </a:srgbClr>
            </a:solidFill>
            <a:ln w="9525">
              <a:solidFill>
                <a:srgbClr val="FFFFFF">
                  <a:alpha val="0"/>
                </a:srgbClr>
              </a:solidFill>
              <a:prstDash val="solid"/>
            </a:ln>
          </p:spPr>
          <p:txBody>
            <a:bodyPr anchor="ctr"/>
            <a:lstStyle/>
            <a:p>
              <a:pPr marL="0" algn="ctr"/>
              <a:endParaRPr/>
            </a:p>
          </p:txBody>
        </p:sp>
        <p:sp>
          <p:nvSpPr>
            <p:cNvPr id="40" name="文本15"/>
            <p:cNvSpPr txBox="1"/>
            <p:nvPr/>
          </p:nvSpPr>
          <p:spPr>
            <a:xfrm>
              <a:off x="638347" y="108862"/>
              <a:ext cx="1198563" cy="774700"/>
            </a:xfrm>
            <a:prstGeom prst="rect">
              <a:avLst/>
            </a:prstGeom>
            <a:noFill/>
          </p:spPr>
          <p:txBody>
            <a:bodyPr anchor="t"/>
            <a:lstStyle/>
            <a:p>
              <a:pPr marL="0" algn="l">
                <a:lnSpc>
                  <a:spcPts val="3800"/>
                </a:lnSpc>
              </a:pPr>
              <a:r>
                <a:rPr lang="zh-CN" altLang="en-US" sz="3200" b="0" i="0">
                  <a:solidFill>
                    <a:srgbClr val="0033CC">
                      <a:alpha val="100000"/>
                    </a:srgbClr>
                  </a:solidFill>
                  <a:latin typeface="宋体" panose="02010600030101010101" pitchFamily="2" charset="-122"/>
                  <a:ea typeface="宋体" panose="02010600030101010101" pitchFamily="2" charset="-122"/>
                </a:rPr>
                <a:t>R</a:t>
              </a:r>
              <a:r>
                <a:rPr lang="zh-CN" altLang="en-US" sz="3200" b="0" i="0" baseline="-25000">
                  <a:solidFill>
                    <a:srgbClr val="0033CC">
                      <a:alpha val="100000"/>
                    </a:srgbClr>
                  </a:solidFill>
                  <a:latin typeface="宋体" panose="02010600030101010101" pitchFamily="2" charset="-122"/>
                  <a:ea typeface="宋体" panose="02010600030101010101" pitchFamily="2" charset="-122"/>
                </a:rPr>
                <a:t>1</a:t>
              </a:r>
            </a:p>
          </p:txBody>
        </p:sp>
        <p:sp>
          <p:nvSpPr>
            <p:cNvPr id="41" name="文本16"/>
            <p:cNvSpPr txBox="1"/>
            <p:nvPr/>
          </p:nvSpPr>
          <p:spPr>
            <a:xfrm>
              <a:off x="1357494" y="109014"/>
              <a:ext cx="1198562" cy="774700"/>
            </a:xfrm>
            <a:prstGeom prst="rect">
              <a:avLst/>
            </a:prstGeom>
            <a:noFill/>
          </p:spPr>
          <p:txBody>
            <a:bodyPr anchor="t"/>
            <a:lstStyle/>
            <a:p>
              <a:pPr marL="0" algn="l">
                <a:lnSpc>
                  <a:spcPts val="3800"/>
                </a:lnSpc>
              </a:pPr>
              <a:r>
                <a:rPr lang="zh-CN" altLang="en-US" sz="3200" b="0" i="0">
                  <a:solidFill>
                    <a:srgbClr val="0033CC">
                      <a:alpha val="100000"/>
                    </a:srgbClr>
                  </a:solidFill>
                  <a:latin typeface="宋体" panose="02010600030101010101" pitchFamily="2" charset="-122"/>
                  <a:ea typeface="宋体" panose="02010600030101010101" pitchFamily="2" charset="-122"/>
                </a:rPr>
                <a:t>R</a:t>
              </a:r>
              <a:r>
                <a:rPr lang="zh-CN" altLang="en-US" sz="3200" b="0" i="0" baseline="-25000">
                  <a:solidFill>
                    <a:srgbClr val="0033CC">
                      <a:alpha val="100000"/>
                    </a:srgbClr>
                  </a:solidFill>
                  <a:latin typeface="宋体" panose="02010600030101010101" pitchFamily="2" charset="-122"/>
                  <a:ea typeface="宋体" panose="02010600030101010101" pitchFamily="2" charset="-122"/>
                </a:rPr>
                <a:t>2</a:t>
              </a:r>
            </a:p>
          </p:txBody>
        </p:sp>
        <p:sp>
          <p:nvSpPr>
            <p:cNvPr id="42" name="形状5"/>
            <p:cNvSpPr txBox="1"/>
            <p:nvPr/>
          </p:nvSpPr>
          <p:spPr>
            <a:xfrm flipV="1">
              <a:off x="1001273" y="1018471"/>
              <a:ext cx="504109" cy="291047"/>
            </a:xfrm>
            <a:prstGeom prst="line">
              <a:avLst/>
            </a:prstGeom>
            <a:solidFill>
              <a:srgbClr val="166EE1">
                <a:alpha val="100000"/>
              </a:srgbClr>
            </a:solidFill>
            <a:ln w="38100">
              <a:solidFill>
                <a:srgbClr val="1F4CD2">
                  <a:alpha val="100000"/>
                </a:srgbClr>
              </a:solidFill>
              <a:prstDash val="solid"/>
            </a:ln>
          </p:spPr>
          <p:txBody>
            <a:bodyPr anchor="ctr"/>
            <a:lstStyle/>
            <a:p>
              <a:pPr marL="0" algn="ctr"/>
              <a:endParaRPr/>
            </a:p>
          </p:txBody>
        </p:sp>
      </p:grpSp>
      <p:sp>
        <p:nvSpPr>
          <p:cNvPr id="43" name="文本5"/>
          <p:cNvSpPr txBox="1"/>
          <p:nvPr/>
        </p:nvSpPr>
        <p:spPr>
          <a:xfrm>
            <a:off x="731091" y="73209"/>
            <a:ext cx="4144013" cy="712470"/>
          </a:xfrm>
          <a:prstGeom prst="rect">
            <a:avLst/>
          </a:prstGeom>
          <a:noFill/>
        </p:spPr>
        <p:txBody>
          <a:bodyPr anchor="t"/>
          <a:lstStyle/>
          <a:p>
            <a:pPr marL="0" algn="l">
              <a:lnSpc>
                <a:spcPts val="3300"/>
              </a:lnSpc>
            </a:pPr>
            <a:r>
              <a:rPr lang="zh-CN" altLang="en-US" sz="2800" b="0" i="0">
                <a:solidFill>
                  <a:srgbClr val="FFFFFF">
                    <a:alpha val="100000"/>
                  </a:srgbClr>
                </a:solidFill>
                <a:latin typeface="Arial"/>
                <a:ea typeface="Arial"/>
              </a:rPr>
              <a:t>  </a:t>
            </a:r>
            <a:r>
              <a:rPr lang="zh-CN" altLang="en-US" sz="2800" b="0" i="0">
                <a:solidFill>
                  <a:srgbClr val="000000">
                    <a:alpha val="100000"/>
                  </a:srgbClr>
                </a:solidFill>
                <a:latin typeface="Arial"/>
                <a:ea typeface="Arial"/>
              </a:rPr>
              <a:t> </a:t>
            </a:r>
            <a:r>
              <a:rPr lang="zh-CN" altLang="en-US" sz="2800" b="0" i="0">
                <a:solidFill>
                  <a:srgbClr val="000000">
                    <a:alpha val="100000"/>
                  </a:srgbClr>
                </a:solidFill>
                <a:latin typeface="微软雅黑" panose="020B0503020204020204" charset="-122"/>
                <a:ea typeface="微软雅黑" panose="020B0503020204020204" charset="-122"/>
              </a:rPr>
              <a:t>串联等流分压</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300"/>
                                        <p:tgtEl>
                                          <p:spTgt spid="1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300"/>
                                        <p:tgtEl>
                                          <p:spTgt spid="2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5"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2"/>
            <a:stretch>
              <a:fillRect/>
            </a:stretch>
          </p:blipFill>
          <p:spPr>
            <a:xfrm>
              <a:off x="0" y="0"/>
              <a:ext cx="699506" cy="832798"/>
            </a:xfrm>
            <a:prstGeom prst="rect">
              <a:avLst/>
            </a:prstGeom>
          </p:spPr>
        </p:pic>
        <p:pic>
          <p:nvPicPr>
            <p:cNvPr id="5" name="图片2"/>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784670" y="63"/>
            <a:ext cx="11159700" cy="896100"/>
          </a:xfrm>
          <a:prstGeom prst="rect">
            <a:avLst/>
          </a:prstGeom>
          <a:noFill/>
        </p:spPr>
        <p:txBody>
          <a:bodyPr anchor="ctr"/>
          <a:lstStyle/>
          <a:p>
            <a:pPr marL="0" algn="ctr">
              <a:lnSpc>
                <a:spcPts val="4700"/>
              </a:lnSpc>
            </a:pPr>
            <a:r>
              <a:rPr lang="zh-CN" altLang="en-US" sz="3960" b="0" i="0">
                <a:solidFill>
                  <a:srgbClr val="FF0000">
                    <a:alpha val="100000"/>
                  </a:srgbClr>
                </a:solidFill>
                <a:latin typeface="微软雅黑" panose="020B0503020204020204" charset="-122"/>
                <a:ea typeface="微软雅黑" panose="020B0503020204020204" charset="-122"/>
              </a:rPr>
              <a:t>分析滑动变阻器在本实验中的作用</a:t>
            </a:r>
          </a:p>
        </p:txBody>
      </p:sp>
      <p:pic>
        <p:nvPicPr>
          <p:cNvPr id="7" name="物理线图1"/>
          <p:cNvPicPr>
            <a:picLocks noChangeAspect="1"/>
          </p:cNvPicPr>
          <p:nvPr/>
        </p:nvPicPr>
        <p:blipFill>
          <a:blip r:embed="rId3"/>
          <a:stretch>
            <a:fillRect/>
          </a:stretch>
        </p:blipFill>
        <p:spPr>
          <a:xfrm>
            <a:off x="2396804" y="385201"/>
            <a:ext cx="7399256" cy="6710953"/>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148714" y="-35738"/>
            <a:ext cx="862618" cy="832798"/>
            <a:chOff x="0" y="0"/>
            <a:chExt cx="862618" cy="832798"/>
          </a:xfrm>
        </p:grpSpPr>
        <p:pic>
          <p:nvPicPr>
            <p:cNvPr id="4" name="图片1"/>
            <p:cNvPicPr>
              <a:picLocks noChangeAspect="1"/>
            </p:cNvPicPr>
            <p:nvPr/>
          </p:nvPicPr>
          <p:blipFill>
            <a:blip r:embed="rId3"/>
            <a:stretch>
              <a:fillRect/>
            </a:stretch>
          </p:blipFill>
          <p:spPr>
            <a:xfrm>
              <a:off x="0" y="0"/>
              <a:ext cx="699506" cy="832798"/>
            </a:xfrm>
            <a:prstGeom prst="rect">
              <a:avLst/>
            </a:prstGeom>
          </p:spPr>
        </p:pic>
        <p:pic>
          <p:nvPicPr>
            <p:cNvPr id="5" name="图片2"/>
            <p:cNvPicPr>
              <a:picLocks noChangeAspect="1"/>
            </p:cNvPicPr>
            <p:nvPr/>
          </p:nvPicPr>
          <p:blipFill>
            <a:blip r:embed="rId3"/>
            <a:stretch>
              <a:fillRect/>
            </a:stretch>
          </p:blipFill>
          <p:spPr>
            <a:xfrm>
              <a:off x="163112" y="0"/>
              <a:ext cx="699506" cy="832798"/>
            </a:xfrm>
            <a:prstGeom prst="rect">
              <a:avLst/>
            </a:prstGeom>
          </p:spPr>
        </p:pic>
      </p:grpSp>
      <p:sp>
        <p:nvSpPr>
          <p:cNvPr id="6" name="文本2"/>
          <p:cNvSpPr txBox="1"/>
          <p:nvPr/>
        </p:nvSpPr>
        <p:spPr>
          <a:xfrm>
            <a:off x="3240996" y="-1334138"/>
            <a:ext cx="6723062" cy="1298153"/>
          </a:xfrm>
          <a:prstGeom prst="rect">
            <a:avLst/>
          </a:prstGeom>
          <a:noFill/>
        </p:spPr>
        <p:txBody>
          <a:bodyPr anchor="t"/>
          <a:lstStyle/>
          <a:p>
            <a:pPr marL="0" algn="l">
              <a:lnSpc>
                <a:spcPts val="4300"/>
              </a:lnSpc>
            </a:pPr>
            <a:r>
              <a:rPr lang="zh-CN" altLang="en-US" sz="3600" b="0" i="1">
                <a:solidFill>
                  <a:srgbClr val="D81102">
                    <a:alpha val="100000"/>
                  </a:srgbClr>
                </a:solidFill>
                <a:latin typeface="华文楷体"/>
                <a:ea typeface="华文楷体"/>
              </a:rPr>
              <a:t>实验数据</a:t>
            </a:r>
            <a:r>
              <a:rPr lang="zh-CN" altLang="en-US" sz="3600" b="0" i="1">
                <a:solidFill>
                  <a:srgbClr val="D81102">
                    <a:alpha val="100000"/>
                  </a:srgbClr>
                </a:solidFill>
                <a:latin typeface="Cambria" panose="02040503050406030204"/>
                <a:ea typeface="Cambria" panose="02040503050406030204"/>
              </a:rPr>
              <a:t>1</a:t>
            </a:r>
            <a:r>
              <a:rPr lang="zh-CN" altLang="en-US" sz="3600" b="0" i="1">
                <a:solidFill>
                  <a:srgbClr val="D81102">
                    <a:alpha val="100000"/>
                  </a:srgbClr>
                </a:solidFill>
                <a:latin typeface="华文楷体"/>
                <a:ea typeface="华文楷体"/>
              </a:rPr>
              <a:t>（电流与电压的关系）</a:t>
            </a:r>
          </a:p>
        </p:txBody>
      </p:sp>
      <p:graphicFrame>
        <p:nvGraphicFramePr>
          <p:cNvPr id="7" name="表格1"/>
          <p:cNvGraphicFramePr>
            <a:graphicFrameLocks noGrp="1"/>
          </p:cNvGraphicFramePr>
          <p:nvPr/>
        </p:nvGraphicFramePr>
        <p:xfrm>
          <a:off x="782641" y="1494053"/>
          <a:ext cx="10779130" cy="2313499"/>
        </p:xfrm>
        <a:graphic>
          <a:graphicData uri="http://schemas.openxmlformats.org/drawingml/2006/table">
            <a:tbl>
              <a:tblPr firstRow="1" bandRow="1">
                <a:tableStyleId>{5C22544A-7EE6-4342-B048-85BDC9FD1C3A}</a:tableStyleId>
              </a:tblPr>
              <a:tblGrid>
                <a:gridCol w="2314576">
                  <a:extLst>
                    <a:ext uri="{9D8B030D-6E8A-4147-A177-3AD203B41FA5}">
                      <a16:colId xmlns:a16="http://schemas.microsoft.com/office/drawing/2014/main" val="20000"/>
                    </a:ext>
                  </a:extLst>
                </a:gridCol>
                <a:gridCol w="2381251">
                  <a:extLst>
                    <a:ext uri="{9D8B030D-6E8A-4147-A177-3AD203B41FA5}">
                      <a16:colId xmlns:a16="http://schemas.microsoft.com/office/drawing/2014/main" val="20001"/>
                    </a:ext>
                  </a:extLst>
                </a:gridCol>
                <a:gridCol w="1814831">
                  <a:extLst>
                    <a:ext uri="{9D8B030D-6E8A-4147-A177-3AD203B41FA5}">
                      <a16:colId xmlns:a16="http://schemas.microsoft.com/office/drawing/2014/main" val="20002"/>
                    </a:ext>
                  </a:extLst>
                </a:gridCol>
                <a:gridCol w="2082801">
                  <a:extLst>
                    <a:ext uri="{9D8B030D-6E8A-4147-A177-3AD203B41FA5}">
                      <a16:colId xmlns:a16="http://schemas.microsoft.com/office/drawing/2014/main" val="20003"/>
                    </a:ext>
                  </a:extLst>
                </a:gridCol>
                <a:gridCol w="2185671">
                  <a:extLst>
                    <a:ext uri="{9D8B030D-6E8A-4147-A177-3AD203B41FA5}">
                      <a16:colId xmlns:a16="http://schemas.microsoft.com/office/drawing/2014/main" val="20004"/>
                    </a:ext>
                  </a:extLst>
                </a:gridCol>
              </a:tblGrid>
              <a:tr h="1210187">
                <a:tc rowSpan="2">
                  <a:txBody>
                    <a:bodyPr/>
                    <a:lstStyle/>
                    <a:p>
                      <a:pPr marL="0" algn="l"/>
                      <a:endParaRPr/>
                    </a:p>
                    <a:p>
                      <a:pPr marL="0" algn="l">
                        <a:lnSpc>
                          <a:spcPts val="4800"/>
                        </a:lnSpc>
                      </a:pPr>
                      <a:r>
                        <a:rPr lang="zh-CN" altLang="en-US" sz="40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Ｒ</a:t>
                      </a: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r>
                        <a:rPr lang="zh-CN" altLang="en-US" sz="32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5Ω</a:t>
                      </a:r>
                    </a:p>
                  </a:txBody>
                  <a:tcPr>
                    <a:lnL w="28575" cap="flat">
                      <a:solidFill>
                        <a:srgbClr val="000000">
                          <a:alpha val="100000"/>
                        </a:srgbClr>
                      </a:solidFill>
                    </a:lnL>
                    <a:lnR w="12700" cap="flat">
                      <a:solidFill>
                        <a:srgbClr val="000000">
                          <a:alpha val="100000"/>
                        </a:srgbClr>
                      </a:solidFill>
                    </a:lnR>
                    <a:lnT w="28575"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lnSpc>
                          <a:spcPts val="4300"/>
                        </a:lnSpc>
                      </a:pPr>
                      <a:r>
                        <a:rPr lang="zh-CN" altLang="en-US" sz="28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  </a:t>
                      </a:r>
                      <a:r>
                        <a:rPr lang="zh-CN" altLang="en-US" sz="36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U</a:t>
                      </a:r>
                      <a:r>
                        <a:rPr lang="zh-CN" altLang="en-US" sz="36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（V）</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l">
                        <a:lnSpc>
                          <a:spcPts val="4300"/>
                        </a:lnSpc>
                      </a:pPr>
                      <a:r>
                        <a:rPr lang="zh-CN" altLang="en-US" sz="28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 </a:t>
                      </a:r>
                      <a:r>
                        <a:rPr lang="zh-CN" altLang="en-US" sz="36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1V</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l">
                        <a:lnSpc>
                          <a:spcPts val="4300"/>
                        </a:lnSpc>
                      </a:pPr>
                      <a:r>
                        <a:rPr lang="zh-CN" altLang="en-US" sz="28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  </a:t>
                      </a:r>
                      <a:r>
                        <a:rPr lang="zh-CN" altLang="en-US" sz="36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2V</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l">
                        <a:lnSpc>
                          <a:spcPts val="4300"/>
                        </a:lnSpc>
                      </a:pPr>
                      <a:r>
                        <a:rPr lang="zh-CN" altLang="en-US" sz="28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  </a:t>
                      </a:r>
                      <a:r>
                        <a:rPr lang="zh-CN" altLang="en-US" sz="36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3V</a:t>
                      </a:r>
                    </a:p>
                  </a:txBody>
                  <a:tcPr anchor="ctr">
                    <a:lnL w="12700" cap="flat">
                      <a:solidFill>
                        <a:srgbClr val="000000">
                          <a:alpha val="100000"/>
                        </a:srgbClr>
                      </a:solidFill>
                    </a:lnL>
                    <a:lnR w="28575"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extLst>
                  <a:ext uri="{0D108BD9-81ED-4DB2-BD59-A6C34878D82A}">
                    <a16:rowId xmlns:a16="http://schemas.microsoft.com/office/drawing/2014/main" val="10000"/>
                  </a:ext>
                </a:extLst>
              </a:tr>
              <a:tr h="1103312">
                <a:tc vMerge="1">
                  <a:txBody>
                    <a:bodyPr/>
                    <a:lstStyle/>
                    <a:p>
                      <a:endParaRPr/>
                    </a:p>
                  </a:txBody>
                  <a:tcPr>
                    <a:lnL w="28575" cap="flat">
                      <a:solidFill>
                        <a:srgbClr val="000000">
                          <a:alpha val="100000"/>
                        </a:srgbClr>
                      </a:solidFill>
                    </a:lnL>
                    <a:lnR w="12700" cap="flat">
                      <a:solidFill>
                        <a:srgbClr val="000000">
                          <a:alpha val="100000"/>
                        </a:srgbClr>
                      </a:solidFill>
                    </a:lnR>
                    <a:lnT w="9525"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lnSpc>
                          <a:spcPts val="4300"/>
                        </a:lnSpc>
                      </a:pPr>
                      <a:r>
                        <a:rPr lang="zh-CN" altLang="en-US" sz="28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   </a:t>
                      </a:r>
                      <a:r>
                        <a:rPr lang="zh-CN" altLang="en-US" sz="36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I</a:t>
                      </a:r>
                      <a:r>
                        <a:rPr lang="zh-CN" altLang="en-US" sz="36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r>
                        <a:rPr lang="zh-CN" altLang="en-US" sz="36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A</a:t>
                      </a: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lnSpc>
                          <a:spcPts val="3300"/>
                        </a:lnSpc>
                      </a:pPr>
                      <a:r>
                        <a:rPr lang="zh-CN" altLang="en-US" sz="2800" b="1" i="0">
                          <a:solidFill>
                            <a:srgbClr val="0026E5">
                              <a:alpha val="100000"/>
                            </a:srgbClr>
                          </a:solidFill>
                          <a:effectLst>
                            <a:outerShdw blurRad="38100" dist="38100" dir="2700000" rotWithShape="0">
                              <a:srgbClr val="C0C0C0">
                                <a:alpha val="100000"/>
                              </a:srgbClr>
                            </a:outerShdw>
                          </a:effectLst>
                          <a:latin typeface="Tahoma" panose="020B0604030504040204"/>
                          <a:ea typeface="Tahoma" panose="020B0604030504040204"/>
                        </a:rPr>
                        <a:t> </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lnSpc>
                          <a:spcPts val="3300"/>
                        </a:lnSpc>
                      </a:pPr>
                      <a:r>
                        <a:rPr lang="zh-CN" altLang="en-US" sz="2800" b="1" i="0">
                          <a:solidFill>
                            <a:srgbClr val="0026E5">
                              <a:alpha val="100000"/>
                            </a:srgbClr>
                          </a:solidFill>
                          <a:effectLst>
                            <a:outerShdw blurRad="38100" dist="38100" dir="2700000" rotWithShape="0">
                              <a:srgbClr val="C0C0C0">
                                <a:alpha val="100000"/>
                              </a:srgbClr>
                            </a:outerShdw>
                          </a:effectLst>
                          <a:latin typeface="Tahoma" panose="020B0604030504040204"/>
                          <a:ea typeface="Tahoma" panose="020B0604030504040204"/>
                        </a:rPr>
                        <a:t> </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endParaRPr/>
                    </a:p>
                  </a:txBody>
                  <a:tcPr>
                    <a:lnL w="12700" cap="flat">
                      <a:solidFill>
                        <a:srgbClr val="000000">
                          <a:alpha val="100000"/>
                        </a:srgbClr>
                      </a:solidFill>
                    </a:lnL>
                    <a:lnR w="28575"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extLst>
                  <a:ext uri="{0D108BD9-81ED-4DB2-BD59-A6C34878D82A}">
                    <a16:rowId xmlns:a16="http://schemas.microsoft.com/office/drawing/2014/main" val="10001"/>
                  </a:ext>
                </a:extLst>
              </a:tr>
            </a:tbl>
          </a:graphicData>
        </a:graphic>
      </p:graphicFrame>
      <p:sp>
        <p:nvSpPr>
          <p:cNvPr id="8" name="文本3"/>
          <p:cNvSpPr txBox="1"/>
          <p:nvPr/>
        </p:nvSpPr>
        <p:spPr>
          <a:xfrm>
            <a:off x="5731828" y="2803208"/>
            <a:ext cx="1343025" cy="897255"/>
          </a:xfrm>
          <a:prstGeom prst="rect">
            <a:avLst/>
          </a:prstGeom>
          <a:noFill/>
        </p:spPr>
        <p:txBody>
          <a:bodyPr anchor="t"/>
          <a:lstStyle/>
          <a:p>
            <a:pPr marL="0" algn="l">
              <a:lnSpc>
                <a:spcPts val="4800"/>
              </a:lnSpc>
            </a:pPr>
            <a:r>
              <a:rPr lang="zh-CN" altLang="en-US" sz="4000" b="0" i="0">
                <a:solidFill>
                  <a:srgbClr val="FF0000">
                    <a:alpha val="100000"/>
                  </a:srgbClr>
                </a:solidFill>
                <a:latin typeface="Verdana" panose="020B0604030504040204"/>
                <a:ea typeface="Verdana" panose="020B0604030504040204"/>
              </a:rPr>
              <a:t>0.2</a:t>
            </a:r>
          </a:p>
        </p:txBody>
      </p:sp>
      <p:sp>
        <p:nvSpPr>
          <p:cNvPr id="9" name="文本4"/>
          <p:cNvSpPr txBox="1"/>
          <p:nvPr/>
        </p:nvSpPr>
        <p:spPr>
          <a:xfrm>
            <a:off x="7244715" y="2803208"/>
            <a:ext cx="1343025" cy="897255"/>
          </a:xfrm>
          <a:prstGeom prst="rect">
            <a:avLst/>
          </a:prstGeom>
          <a:noFill/>
        </p:spPr>
        <p:txBody>
          <a:bodyPr anchor="t"/>
          <a:lstStyle/>
          <a:p>
            <a:pPr marL="0" algn="l">
              <a:lnSpc>
                <a:spcPts val="4800"/>
              </a:lnSpc>
            </a:pPr>
            <a:r>
              <a:rPr lang="zh-CN" altLang="en-US" sz="4000" b="0" i="0">
                <a:solidFill>
                  <a:srgbClr val="FF0000">
                    <a:alpha val="100000"/>
                  </a:srgbClr>
                </a:solidFill>
                <a:latin typeface="Verdana" panose="020B0604030504040204"/>
                <a:ea typeface="Verdana" panose="020B0604030504040204"/>
              </a:rPr>
              <a:t>0.4</a:t>
            </a:r>
          </a:p>
        </p:txBody>
      </p:sp>
      <p:sp>
        <p:nvSpPr>
          <p:cNvPr id="10" name="文本5"/>
          <p:cNvSpPr txBox="1"/>
          <p:nvPr/>
        </p:nvSpPr>
        <p:spPr>
          <a:xfrm>
            <a:off x="9604134" y="2834764"/>
            <a:ext cx="1558925" cy="835660"/>
          </a:xfrm>
          <a:prstGeom prst="rect">
            <a:avLst/>
          </a:prstGeom>
          <a:noFill/>
        </p:spPr>
        <p:txBody>
          <a:bodyPr anchor="t"/>
          <a:lstStyle/>
          <a:p>
            <a:pPr marL="0" algn="l">
              <a:lnSpc>
                <a:spcPts val="4300"/>
              </a:lnSpc>
            </a:pPr>
            <a:r>
              <a:rPr lang="zh-CN" altLang="en-US" sz="3600" b="0" i="0">
                <a:solidFill>
                  <a:srgbClr val="FF0000">
                    <a:alpha val="100000"/>
                  </a:srgbClr>
                </a:solidFill>
                <a:latin typeface="Verdana" panose="020B0604030504040204"/>
                <a:ea typeface="Verdana" panose="020B0604030504040204"/>
              </a:rPr>
              <a:t>0.6</a:t>
            </a:r>
          </a:p>
        </p:txBody>
      </p:sp>
      <p:sp>
        <p:nvSpPr>
          <p:cNvPr id="11" name="文本6"/>
          <p:cNvSpPr txBox="1"/>
          <p:nvPr/>
        </p:nvSpPr>
        <p:spPr>
          <a:xfrm>
            <a:off x="2297659" y="4146280"/>
            <a:ext cx="4148138" cy="2138099"/>
          </a:xfrm>
          <a:prstGeom prst="rect">
            <a:avLst/>
          </a:prstGeom>
          <a:noFill/>
        </p:spPr>
        <p:txBody>
          <a:bodyPr anchor="t"/>
          <a:lstStyle/>
          <a:p>
            <a:pPr marL="0" algn="l">
              <a:lnSpc>
                <a:spcPts val="9500"/>
              </a:lnSpc>
            </a:pPr>
            <a:r>
              <a:rPr lang="zh-CN" altLang="en-US" sz="3200" b="0" i="0">
                <a:solidFill>
                  <a:srgbClr val="000000">
                    <a:alpha val="100000"/>
                  </a:srgbClr>
                </a:solidFill>
                <a:latin typeface="微软雅黑" panose="020B0503020204020204" charset="-122"/>
                <a:ea typeface="微软雅黑" panose="020B0503020204020204" charset="-122"/>
              </a:rPr>
              <a:t>     R</a:t>
            </a:r>
            <a:r>
              <a:rPr lang="zh-CN" altLang="en-US" sz="4255" b="0" i="0" baseline="-25000">
                <a:solidFill>
                  <a:srgbClr val="000000">
                    <a:alpha val="100000"/>
                  </a:srgbClr>
                </a:solidFill>
                <a:latin typeface="微软雅黑" panose="020B0503020204020204" charset="-122"/>
                <a:ea typeface="微软雅黑" panose="020B0503020204020204" charset="-122"/>
              </a:rPr>
              <a:t>P</a:t>
            </a:r>
            <a:r>
              <a:rPr lang="zh-CN" altLang="en-US" sz="3200" b="0" i="0">
                <a:solidFill>
                  <a:srgbClr val="000000">
                    <a:alpha val="100000"/>
                  </a:srgbClr>
                </a:solidFill>
                <a:latin typeface="微软雅黑" panose="020B0503020204020204" charset="-122"/>
                <a:ea typeface="微软雅黑" panose="020B0503020204020204" charset="-122"/>
              </a:rPr>
              <a:t>如何变化，能增大R两端的电压？</a:t>
            </a:r>
          </a:p>
        </p:txBody>
      </p:sp>
      <p:sp>
        <p:nvSpPr>
          <p:cNvPr id="12" name="形状1"/>
          <p:cNvSpPr txBox="1"/>
          <p:nvPr/>
        </p:nvSpPr>
        <p:spPr>
          <a:xfrm>
            <a:off x="6630810" y="2099100"/>
            <a:ext cx="571500" cy="1588"/>
          </a:xfrm>
          <a:prstGeom prst="straightConnector1">
            <a:avLst/>
          </a:prstGeom>
          <a:solidFill>
            <a:srgbClr val="FFFFFF">
              <a:alpha val="0"/>
            </a:srgbClr>
          </a:solidFill>
          <a:ln w="38100">
            <a:solidFill>
              <a:srgbClr val="FF0000">
                <a:alpha val="100000"/>
              </a:srgbClr>
            </a:solidFill>
            <a:prstDash val="solid"/>
            <a:tailEnd type="arrow" w="med" len="med"/>
          </a:ln>
        </p:spPr>
        <p:txBody>
          <a:bodyPr anchor="ctr"/>
          <a:lstStyle/>
          <a:p>
            <a:pPr marL="0" algn="ctr"/>
            <a:endParaRPr/>
          </a:p>
        </p:txBody>
      </p:sp>
      <p:sp>
        <p:nvSpPr>
          <p:cNvPr id="13" name="文本7"/>
          <p:cNvSpPr txBox="1"/>
          <p:nvPr/>
        </p:nvSpPr>
        <p:spPr>
          <a:xfrm>
            <a:off x="1603305" y="573624"/>
            <a:ext cx="9600057" cy="679492"/>
          </a:xfrm>
          <a:prstGeom prst="rect">
            <a:avLst/>
          </a:prstGeom>
          <a:noFill/>
        </p:spPr>
        <p:txBody>
          <a:bodyPr anchor="t"/>
          <a:lstStyle/>
          <a:p>
            <a:pPr marL="0" algn="l">
              <a:lnSpc>
                <a:spcPts val="3300"/>
              </a:lnSpc>
            </a:pPr>
            <a:r>
              <a:rPr lang="zh-CN" altLang="en-US" sz="2800" b="0" i="0">
                <a:solidFill>
                  <a:srgbClr val="FFFFFF">
                    <a:alpha val="100000"/>
                  </a:srgbClr>
                </a:solidFill>
                <a:latin typeface="Arial"/>
                <a:ea typeface="Arial"/>
              </a:rPr>
              <a:t>  </a:t>
            </a:r>
            <a:r>
              <a:rPr lang="zh-CN" altLang="en-US" sz="2800" b="0" i="0">
                <a:solidFill>
                  <a:srgbClr val="000000">
                    <a:alpha val="100000"/>
                  </a:srgbClr>
                </a:solidFill>
                <a:latin typeface="Arial"/>
                <a:ea typeface="Arial"/>
              </a:rPr>
              <a:t> </a:t>
            </a:r>
            <a:r>
              <a:rPr lang="zh-CN" altLang="en-US" sz="2800" b="0" i="0">
                <a:solidFill>
                  <a:srgbClr val="000000">
                    <a:alpha val="100000"/>
                  </a:srgbClr>
                </a:solidFill>
                <a:latin typeface="微软雅黑" panose="020B0503020204020204" charset="-122"/>
                <a:ea typeface="微软雅黑" panose="020B0503020204020204" charset="-122"/>
              </a:rPr>
              <a:t>实验数据1（电流与电压的关系探究中滑动变阻器的作用）</a:t>
            </a:r>
          </a:p>
        </p:txBody>
      </p:sp>
      <p:pic>
        <p:nvPicPr>
          <p:cNvPr id="14" name="物理线图1"/>
          <p:cNvPicPr>
            <a:picLocks noChangeAspect="1"/>
          </p:cNvPicPr>
          <p:nvPr/>
        </p:nvPicPr>
        <p:blipFill>
          <a:blip r:embed="rId4"/>
          <a:stretch>
            <a:fillRect/>
          </a:stretch>
        </p:blipFill>
        <p:spPr>
          <a:xfrm>
            <a:off x="6445920" y="3210792"/>
            <a:ext cx="4419598" cy="4008472"/>
          </a:xfrm>
          <a:prstGeom prst="rect">
            <a:avLst/>
          </a:prstGeom>
        </p:spPr>
      </p:pic>
      <p:sp>
        <p:nvSpPr>
          <p:cNvPr id="15" name="文本8"/>
          <p:cNvSpPr txBox="1"/>
          <p:nvPr/>
        </p:nvSpPr>
        <p:spPr>
          <a:xfrm>
            <a:off x="642109" y="41424"/>
            <a:ext cx="2678954" cy="679492"/>
          </a:xfrm>
          <a:prstGeom prst="rect">
            <a:avLst/>
          </a:prstGeom>
          <a:noFill/>
        </p:spPr>
        <p:txBody>
          <a:bodyPr anchor="t"/>
          <a:lstStyle/>
          <a:p>
            <a:pPr marL="0" algn="l">
              <a:lnSpc>
                <a:spcPts val="3300"/>
              </a:lnSpc>
            </a:pPr>
            <a:r>
              <a:rPr lang="zh-CN" altLang="en-US" sz="2800" b="0" i="0">
                <a:solidFill>
                  <a:srgbClr val="FF0000">
                    <a:alpha val="100000"/>
                  </a:srgbClr>
                </a:solidFill>
                <a:latin typeface="Arial"/>
                <a:ea typeface="Arial"/>
              </a:rPr>
              <a:t>   </a:t>
            </a:r>
            <a:r>
              <a:rPr lang="zh-CN" altLang="en-US" sz="2800" b="0" i="0">
                <a:solidFill>
                  <a:srgbClr val="FF0000">
                    <a:alpha val="100000"/>
                  </a:srgbClr>
                </a:solidFill>
                <a:latin typeface="微软雅黑" panose="020B0503020204020204" charset="-122"/>
                <a:ea typeface="微软雅黑" panose="020B0503020204020204" charset="-122"/>
              </a:rPr>
              <a:t>串联等流分压</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3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2" name="drumroll.wav"/>
                                        </p:tgtEl>
                                      </p:cMediaNode>
                                    </p:audio>
                                  </p:sub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3"/>
            <a:stretch>
              <a:fillRect/>
            </a:stretch>
          </p:blipFill>
          <p:spPr>
            <a:xfrm>
              <a:off x="0" y="0"/>
              <a:ext cx="699506" cy="832798"/>
            </a:xfrm>
            <a:prstGeom prst="rect">
              <a:avLst/>
            </a:prstGeom>
          </p:spPr>
        </p:pic>
        <p:pic>
          <p:nvPicPr>
            <p:cNvPr id="5" name="图片2"/>
            <p:cNvPicPr>
              <a:picLocks noChangeAspect="1"/>
            </p:cNvPicPr>
            <p:nvPr/>
          </p:nvPicPr>
          <p:blipFill>
            <a:blip r:embed="rId3"/>
            <a:stretch>
              <a:fillRect/>
            </a:stretch>
          </p:blipFill>
          <p:spPr>
            <a:xfrm>
              <a:off x="163112" y="0"/>
              <a:ext cx="699506" cy="832798"/>
            </a:xfrm>
            <a:prstGeom prst="rect">
              <a:avLst/>
            </a:prstGeom>
          </p:spPr>
        </p:pic>
      </p:grpSp>
      <p:sp>
        <p:nvSpPr>
          <p:cNvPr id="6" name="文本2"/>
          <p:cNvSpPr txBox="1"/>
          <p:nvPr/>
        </p:nvSpPr>
        <p:spPr>
          <a:xfrm>
            <a:off x="1782394" y="846858"/>
            <a:ext cx="6420641" cy="835657"/>
          </a:xfrm>
          <a:prstGeom prst="rect">
            <a:avLst/>
          </a:prstGeom>
          <a:noFill/>
        </p:spPr>
        <p:txBody>
          <a:bodyPr anchor="t"/>
          <a:lstStyle/>
          <a:p>
            <a:pPr marL="0" algn="l">
              <a:lnSpc>
                <a:spcPts val="3800"/>
              </a:lnSpc>
            </a:pPr>
            <a:r>
              <a:rPr lang="zh-CN" altLang="en-US" sz="2800" b="0" i="0">
                <a:solidFill>
                  <a:srgbClr val="000000">
                    <a:alpha val="100000"/>
                  </a:srgbClr>
                </a:solidFill>
                <a:latin typeface="微软雅黑" panose="020B0503020204020204" charset="-122"/>
                <a:ea typeface="微软雅黑" panose="020B0503020204020204" charset="-122"/>
              </a:rPr>
              <a:t>实验数据2（电流与电阻的关系）</a:t>
            </a:r>
          </a:p>
        </p:txBody>
      </p:sp>
      <p:graphicFrame>
        <p:nvGraphicFramePr>
          <p:cNvPr id="7" name="表格1"/>
          <p:cNvGraphicFramePr>
            <a:graphicFrameLocks noGrp="1"/>
          </p:cNvGraphicFramePr>
          <p:nvPr/>
        </p:nvGraphicFramePr>
        <p:xfrm>
          <a:off x="565090" y="1682048"/>
          <a:ext cx="7638260" cy="2630020"/>
        </p:xfrm>
        <a:graphic>
          <a:graphicData uri="http://schemas.openxmlformats.org/drawingml/2006/table">
            <a:tbl>
              <a:tblPr firstRow="1" bandRow="1">
                <a:tableStyleId>{5C22544A-7EE6-4342-B048-85BDC9FD1C3A}</a:tableStyleId>
              </a:tblPr>
              <a:tblGrid>
                <a:gridCol w="1447642">
                  <a:extLst>
                    <a:ext uri="{9D8B030D-6E8A-4147-A177-3AD203B41FA5}">
                      <a16:colId xmlns:a16="http://schemas.microsoft.com/office/drawing/2014/main" val="20000"/>
                    </a:ext>
                  </a:extLst>
                </a:gridCol>
                <a:gridCol w="1765777">
                  <a:extLst>
                    <a:ext uri="{9D8B030D-6E8A-4147-A177-3AD203B41FA5}">
                      <a16:colId xmlns:a16="http://schemas.microsoft.com/office/drawing/2014/main" val="20001"/>
                    </a:ext>
                  </a:extLst>
                </a:gridCol>
                <a:gridCol w="1354297">
                  <a:extLst>
                    <a:ext uri="{9D8B030D-6E8A-4147-A177-3AD203B41FA5}">
                      <a16:colId xmlns:a16="http://schemas.microsoft.com/office/drawing/2014/main" val="20002"/>
                    </a:ext>
                  </a:extLst>
                </a:gridCol>
                <a:gridCol w="1643222">
                  <a:extLst>
                    <a:ext uri="{9D8B030D-6E8A-4147-A177-3AD203B41FA5}">
                      <a16:colId xmlns:a16="http://schemas.microsoft.com/office/drawing/2014/main" val="20003"/>
                    </a:ext>
                  </a:extLst>
                </a:gridCol>
                <a:gridCol w="1427322">
                  <a:extLst>
                    <a:ext uri="{9D8B030D-6E8A-4147-A177-3AD203B41FA5}">
                      <a16:colId xmlns:a16="http://schemas.microsoft.com/office/drawing/2014/main" val="20004"/>
                    </a:ext>
                  </a:extLst>
                </a:gridCol>
              </a:tblGrid>
              <a:tr h="1295400">
                <a:tc rowSpan="2">
                  <a:txBody>
                    <a:bodyPr/>
                    <a:lstStyle/>
                    <a:p>
                      <a:pPr marL="0" algn="l"/>
                      <a:endParaRPr/>
                    </a:p>
                    <a:p>
                      <a:pPr marL="0" algn="l">
                        <a:lnSpc>
                          <a:spcPts val="2800"/>
                        </a:lnSpc>
                      </a:pPr>
                      <a:r>
                        <a:rPr lang="zh-CN" altLang="en-US" sz="2400" b="1" i="1">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U=</a:t>
                      </a:r>
                      <a:r>
                        <a:rPr lang="zh-CN" altLang="en-US" sz="2400" b="1" i="0">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2V</a:t>
                      </a:r>
                    </a:p>
                  </a:txBody>
                  <a:tcPr>
                    <a:lnL w="28575" cap="flat">
                      <a:solidFill>
                        <a:srgbClr val="000000">
                          <a:alpha val="100000"/>
                        </a:srgbClr>
                      </a:solidFill>
                    </a:lnL>
                    <a:lnR w="12700" cap="flat">
                      <a:solidFill>
                        <a:srgbClr val="000000">
                          <a:alpha val="100000"/>
                        </a:srgbClr>
                      </a:solidFill>
                    </a:lnR>
                    <a:lnT w="28575"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lnSpc>
                          <a:spcPts val="3800"/>
                        </a:lnSpc>
                      </a:pPr>
                      <a:r>
                        <a:rPr lang="zh-CN" altLang="en-US" sz="3200" b="1" i="1">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R</a:t>
                      </a:r>
                      <a:r>
                        <a:rPr lang="zh-CN" altLang="en-US" sz="3200" b="1" i="0">
                          <a:solidFill>
                            <a:srgbClr val="000000">
                              <a:alpha val="100000"/>
                            </a:srgbClr>
                          </a:solidFill>
                          <a:effectLst>
                            <a:outerShdw blurRad="38100" dist="38100" dir="2700000" rotWithShape="0">
                              <a:srgbClr val="000000">
                                <a:alpha val="100000"/>
                              </a:srgbClr>
                            </a:outerShdw>
                          </a:effectLst>
                          <a:latin typeface="宋体" panose="02010600030101010101" pitchFamily="2" charset="-122"/>
                          <a:ea typeface="宋体" panose="02010600030101010101" pitchFamily="2" charset="-122"/>
                        </a:rPr>
                        <a:t>（</a:t>
                      </a:r>
                      <a:r>
                        <a:rPr lang="zh-CN" altLang="en-US" sz="3200" b="1" i="0">
                          <a:solidFill>
                            <a:srgbClr val="000000">
                              <a:alpha val="100000"/>
                            </a:srgbClr>
                          </a:solidFill>
                          <a:effectLst>
                            <a:outerShdw blurRad="38100" dist="38100" dir="2700000" rotWithShape="0">
                              <a:srgbClr val="000000">
                                <a:alpha val="100000"/>
                              </a:srgbClr>
                            </a:outerShdw>
                          </a:effectLst>
                          <a:latin typeface="Symbol" panose="05050102010706020507"/>
                          <a:ea typeface="Symbol" panose="05050102010706020507"/>
                        </a:rPr>
                        <a:t></a:t>
                      </a:r>
                      <a:r>
                        <a:rPr lang="zh-CN" altLang="en-US" sz="3200" b="1" i="0">
                          <a:solidFill>
                            <a:srgbClr val="000000">
                              <a:alpha val="100000"/>
                            </a:srgbClr>
                          </a:solidFill>
                          <a:effectLst>
                            <a:outerShdw blurRad="38100" dist="38100" dir="2700000" rotWithShape="0">
                              <a:srgbClr val="000000">
                                <a:alpha val="100000"/>
                              </a:srgbClr>
                            </a:outerShdw>
                          </a:effectLst>
                          <a:latin typeface="宋体" panose="02010600030101010101" pitchFamily="2" charset="-122"/>
                          <a:ea typeface="宋体" panose="02010600030101010101" pitchFamily="2" charset="-122"/>
                        </a:rPr>
                        <a:t>）</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3800"/>
                        </a:lnSpc>
                      </a:pPr>
                      <a:r>
                        <a:rPr lang="zh-CN" altLang="en-US" sz="3200" b="1" i="0">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  2</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3800"/>
                        </a:lnSpc>
                      </a:pPr>
                      <a:r>
                        <a:rPr lang="zh-CN" altLang="en-US" sz="3200" b="1" i="0">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4</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3800"/>
                        </a:lnSpc>
                      </a:pPr>
                      <a:r>
                        <a:rPr lang="zh-CN" altLang="en-US" sz="3200" b="1" i="0">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5</a:t>
                      </a:r>
                    </a:p>
                  </a:txBody>
                  <a:tcPr anchor="ctr">
                    <a:lnL w="12700" cap="flat">
                      <a:solidFill>
                        <a:srgbClr val="000000">
                          <a:alpha val="100000"/>
                        </a:srgbClr>
                      </a:solidFill>
                    </a:lnL>
                    <a:lnR w="28575"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extLst>
                  <a:ext uri="{0D108BD9-81ED-4DB2-BD59-A6C34878D82A}">
                    <a16:rowId xmlns:a16="http://schemas.microsoft.com/office/drawing/2014/main" val="10000"/>
                  </a:ext>
                </a:extLst>
              </a:tr>
              <a:tr h="1334620">
                <a:tc vMerge="1">
                  <a:txBody>
                    <a:bodyPr/>
                    <a:lstStyle/>
                    <a:p>
                      <a:endParaRPr/>
                    </a:p>
                  </a:txBody>
                  <a:tcPr>
                    <a:lnL w="28575" cap="flat">
                      <a:solidFill>
                        <a:srgbClr val="000000">
                          <a:alpha val="100000"/>
                        </a:srgbClr>
                      </a:solidFill>
                    </a:lnL>
                    <a:lnR w="12700" cap="flat">
                      <a:solidFill>
                        <a:srgbClr val="000000">
                          <a:alpha val="100000"/>
                        </a:srgbClr>
                      </a:solidFill>
                    </a:lnR>
                    <a:lnT w="9525"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lnSpc>
                          <a:spcPts val="4300"/>
                        </a:lnSpc>
                      </a:pPr>
                      <a:r>
                        <a:rPr lang="zh-CN" altLang="en-US" sz="3600" b="1" i="1">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I</a:t>
                      </a:r>
                      <a:r>
                        <a:rPr lang="zh-CN" altLang="en-US" sz="3600" b="1" i="0">
                          <a:solidFill>
                            <a:srgbClr val="000000">
                              <a:alpha val="100000"/>
                            </a:srgbClr>
                          </a:solidFill>
                          <a:effectLst>
                            <a:outerShdw blurRad="38100" dist="38100" dir="2700000" rotWithShape="0">
                              <a:srgbClr val="000000">
                                <a:alpha val="100000"/>
                              </a:srgbClr>
                            </a:outerShdw>
                          </a:effectLst>
                          <a:latin typeface="宋体" panose="02010600030101010101" pitchFamily="2" charset="-122"/>
                          <a:ea typeface="宋体" panose="02010600030101010101" pitchFamily="2" charset="-122"/>
                        </a:rPr>
                        <a:t>（</a:t>
                      </a:r>
                      <a:r>
                        <a:rPr lang="zh-CN" altLang="en-US" sz="3600" b="1" i="0">
                          <a:solidFill>
                            <a:srgbClr val="000000">
                              <a:alpha val="100000"/>
                            </a:srgbClr>
                          </a:solidFill>
                          <a:effectLst>
                            <a:outerShdw blurRad="38100" dist="38100" dir="2700000" rotWithShape="0">
                              <a:srgbClr val="000000">
                                <a:alpha val="100000"/>
                              </a:srgbClr>
                            </a:outerShdw>
                          </a:effectLst>
                          <a:latin typeface="Tahoma" panose="020B0604030504040204"/>
                          <a:ea typeface="Tahoma" panose="020B0604030504040204"/>
                        </a:rPr>
                        <a:t>A</a:t>
                      </a:r>
                      <a:r>
                        <a:rPr lang="zh-CN" altLang="en-US" sz="3600" b="1" i="0">
                          <a:solidFill>
                            <a:srgbClr val="000000">
                              <a:alpha val="100000"/>
                            </a:srgbClr>
                          </a:solidFill>
                          <a:effectLst>
                            <a:outerShdw blurRad="38100" dist="38100" dir="2700000" rotWithShape="0">
                              <a:srgbClr val="000000">
                                <a:alpha val="100000"/>
                              </a:srgbClr>
                            </a:outerShdw>
                          </a:effectLst>
                          <a:latin typeface="宋体" panose="02010600030101010101" pitchFamily="2" charset="-122"/>
                          <a:ea typeface="宋体" panose="02010600030101010101" pitchFamily="2" charset="-122"/>
                        </a:rPr>
                        <a:t>）</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endParaRPr/>
                    </a:p>
                  </a:txBody>
                  <a:tcP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endParaRPr/>
                    </a:p>
                  </a:txBody>
                  <a:tcP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endParaRPr/>
                    </a:p>
                  </a:txBody>
                  <a:tcPr>
                    <a:lnL w="12700" cap="flat">
                      <a:solidFill>
                        <a:srgbClr val="000000">
                          <a:alpha val="100000"/>
                        </a:srgbClr>
                      </a:solidFill>
                    </a:lnL>
                    <a:lnR w="28575"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extLst>
                  <a:ext uri="{0D108BD9-81ED-4DB2-BD59-A6C34878D82A}">
                    <a16:rowId xmlns:a16="http://schemas.microsoft.com/office/drawing/2014/main" val="10001"/>
                  </a:ext>
                </a:extLst>
              </a:tr>
            </a:tbl>
          </a:graphicData>
        </a:graphic>
      </p:graphicFrame>
      <p:sp>
        <p:nvSpPr>
          <p:cNvPr id="8" name="文本3"/>
          <p:cNvSpPr txBox="1"/>
          <p:nvPr/>
        </p:nvSpPr>
        <p:spPr>
          <a:xfrm>
            <a:off x="4338523" y="3178140"/>
            <a:ext cx="1054100" cy="897255"/>
          </a:xfrm>
          <a:prstGeom prst="rect">
            <a:avLst/>
          </a:prstGeom>
          <a:noFill/>
        </p:spPr>
        <p:txBody>
          <a:bodyPr anchor="t"/>
          <a:lstStyle/>
          <a:p>
            <a:pPr marL="0" algn="l">
              <a:lnSpc>
                <a:spcPts val="4800"/>
              </a:lnSpc>
            </a:pPr>
            <a:r>
              <a:rPr lang="zh-CN" altLang="en-US" sz="4000" b="0" i="0">
                <a:solidFill>
                  <a:srgbClr val="FF0000">
                    <a:alpha val="100000"/>
                  </a:srgbClr>
                </a:solidFill>
                <a:latin typeface="Verdana" panose="020B0604030504040204"/>
                <a:ea typeface="Verdana" panose="020B0604030504040204"/>
              </a:rPr>
              <a:t>1</a:t>
            </a:r>
          </a:p>
        </p:txBody>
      </p:sp>
      <p:sp>
        <p:nvSpPr>
          <p:cNvPr id="9" name="文本4"/>
          <p:cNvSpPr txBox="1"/>
          <p:nvPr/>
        </p:nvSpPr>
        <p:spPr>
          <a:xfrm>
            <a:off x="5497411" y="3208496"/>
            <a:ext cx="1198562" cy="835660"/>
          </a:xfrm>
          <a:prstGeom prst="rect">
            <a:avLst/>
          </a:prstGeom>
          <a:noFill/>
        </p:spPr>
        <p:txBody>
          <a:bodyPr anchor="t"/>
          <a:lstStyle/>
          <a:p>
            <a:pPr marL="0" algn="l">
              <a:lnSpc>
                <a:spcPts val="4300"/>
              </a:lnSpc>
            </a:pPr>
            <a:r>
              <a:rPr lang="zh-CN" altLang="en-US" sz="3600" b="0" i="0">
                <a:solidFill>
                  <a:srgbClr val="FF0000">
                    <a:alpha val="100000"/>
                  </a:srgbClr>
                </a:solidFill>
                <a:latin typeface="Verdana" panose="020B0604030504040204"/>
                <a:ea typeface="Verdana" panose="020B0604030504040204"/>
              </a:rPr>
              <a:t>0.5</a:t>
            </a:r>
          </a:p>
        </p:txBody>
      </p:sp>
      <p:sp>
        <p:nvSpPr>
          <p:cNvPr id="10" name="文本5"/>
          <p:cNvSpPr txBox="1"/>
          <p:nvPr/>
        </p:nvSpPr>
        <p:spPr>
          <a:xfrm>
            <a:off x="7004742" y="3330788"/>
            <a:ext cx="1198562" cy="835660"/>
          </a:xfrm>
          <a:prstGeom prst="rect">
            <a:avLst/>
          </a:prstGeom>
          <a:noFill/>
        </p:spPr>
        <p:txBody>
          <a:bodyPr anchor="t"/>
          <a:lstStyle/>
          <a:p>
            <a:pPr marL="0" algn="l">
              <a:lnSpc>
                <a:spcPts val="4300"/>
              </a:lnSpc>
            </a:pPr>
            <a:r>
              <a:rPr lang="zh-CN" altLang="en-US" sz="3600" b="0" i="0">
                <a:solidFill>
                  <a:srgbClr val="FF0000">
                    <a:alpha val="100000"/>
                  </a:srgbClr>
                </a:solidFill>
                <a:latin typeface="Verdana" panose="020B0604030504040204"/>
                <a:ea typeface="Verdana" panose="020B0604030504040204"/>
              </a:rPr>
              <a:t>0.4</a:t>
            </a:r>
          </a:p>
        </p:txBody>
      </p:sp>
      <p:sp>
        <p:nvSpPr>
          <p:cNvPr id="11" name="文本6"/>
          <p:cNvSpPr txBox="1"/>
          <p:nvPr/>
        </p:nvSpPr>
        <p:spPr>
          <a:xfrm>
            <a:off x="207426" y="4166006"/>
            <a:ext cx="11777662" cy="2086011"/>
          </a:xfrm>
          <a:prstGeom prst="rect">
            <a:avLst/>
          </a:prstGeom>
          <a:noFill/>
        </p:spPr>
        <p:txBody>
          <a:bodyPr anchor="t"/>
          <a:lstStyle/>
          <a:p>
            <a:pPr marL="0" algn="l">
              <a:lnSpc>
                <a:spcPts val="7400"/>
              </a:lnSpc>
            </a:pPr>
            <a:r>
              <a:rPr lang="zh-CN" altLang="en-US" sz="3600" b="0" i="0">
                <a:solidFill>
                  <a:srgbClr val="000000">
                    <a:alpha val="100000"/>
                  </a:srgbClr>
                </a:solidFill>
                <a:latin typeface="微软雅黑" panose="020B0503020204020204" charset="-122"/>
                <a:ea typeface="微软雅黑" panose="020B0503020204020204" charset="-122"/>
              </a:rPr>
              <a:t>当电阻阻值变大时，电阻两端的电压会______，而我们要保证电阻两端电压还是2V不变，如何移动滑动变阻器？</a:t>
            </a:r>
          </a:p>
        </p:txBody>
      </p:sp>
      <p:sp>
        <p:nvSpPr>
          <p:cNvPr id="12" name="形状1"/>
          <p:cNvSpPr txBox="1"/>
          <p:nvPr/>
        </p:nvSpPr>
        <p:spPr>
          <a:xfrm>
            <a:off x="4981194" y="2407463"/>
            <a:ext cx="571500" cy="1588"/>
          </a:xfrm>
          <a:prstGeom prst="straightConnector1">
            <a:avLst/>
          </a:prstGeom>
          <a:solidFill>
            <a:srgbClr val="FFFFFF">
              <a:alpha val="0"/>
            </a:srgbClr>
          </a:solidFill>
          <a:ln w="38100">
            <a:solidFill>
              <a:srgbClr val="FF0000">
                <a:alpha val="100000"/>
              </a:srgbClr>
            </a:solidFill>
            <a:prstDash val="solid"/>
            <a:tailEnd type="arrow" w="med" len="med"/>
          </a:ln>
        </p:spPr>
        <p:txBody>
          <a:bodyPr anchor="ctr"/>
          <a:lstStyle/>
          <a:p>
            <a:pPr marL="0" algn="ctr"/>
            <a:endParaRPr/>
          </a:p>
        </p:txBody>
      </p:sp>
      <p:sp>
        <p:nvSpPr>
          <p:cNvPr id="13" name="文本7"/>
          <p:cNvSpPr txBox="1"/>
          <p:nvPr/>
        </p:nvSpPr>
        <p:spPr>
          <a:xfrm>
            <a:off x="8202920" y="4311320"/>
            <a:ext cx="1333500" cy="835660"/>
          </a:xfrm>
          <a:prstGeom prst="rect">
            <a:avLst/>
          </a:prstGeom>
          <a:noFill/>
        </p:spPr>
        <p:txBody>
          <a:bodyPr anchor="t"/>
          <a:lstStyle/>
          <a:p>
            <a:pPr marL="0" algn="l">
              <a:lnSpc>
                <a:spcPts val="4300"/>
              </a:lnSpc>
            </a:pPr>
            <a:r>
              <a:rPr lang="zh-CN" altLang="en-US" sz="3600" b="1" i="0">
                <a:solidFill>
                  <a:srgbClr val="FF0000">
                    <a:alpha val="100000"/>
                  </a:srgbClr>
                </a:solidFill>
                <a:latin typeface="华文楷体"/>
                <a:ea typeface="华文楷体"/>
              </a:rPr>
              <a:t>变大</a:t>
            </a:r>
          </a:p>
        </p:txBody>
      </p:sp>
      <p:sp>
        <p:nvSpPr>
          <p:cNvPr id="14" name="文本8"/>
          <p:cNvSpPr txBox="1"/>
          <p:nvPr/>
        </p:nvSpPr>
        <p:spPr>
          <a:xfrm>
            <a:off x="804034" y="165884"/>
            <a:ext cx="2678954" cy="679492"/>
          </a:xfrm>
          <a:prstGeom prst="rect">
            <a:avLst/>
          </a:prstGeom>
          <a:noFill/>
        </p:spPr>
        <p:txBody>
          <a:bodyPr anchor="t"/>
          <a:lstStyle/>
          <a:p>
            <a:pPr marL="0" algn="l">
              <a:lnSpc>
                <a:spcPts val="3300"/>
              </a:lnSpc>
            </a:pPr>
            <a:r>
              <a:rPr lang="zh-CN" altLang="en-US" sz="2800" b="0" i="0">
                <a:solidFill>
                  <a:srgbClr val="FF0000">
                    <a:alpha val="100000"/>
                  </a:srgbClr>
                </a:solidFill>
                <a:latin typeface="Arial"/>
                <a:ea typeface="Arial"/>
              </a:rPr>
              <a:t>   </a:t>
            </a:r>
            <a:r>
              <a:rPr lang="zh-CN" altLang="en-US" sz="2800" b="0" i="0">
                <a:solidFill>
                  <a:srgbClr val="FF0000">
                    <a:alpha val="100000"/>
                  </a:srgbClr>
                </a:solidFill>
                <a:latin typeface="微软雅黑" panose="020B0503020204020204" charset="-122"/>
                <a:ea typeface="微软雅黑" panose="020B0503020204020204" charset="-122"/>
              </a:rPr>
              <a:t>串联等流分压</a:t>
            </a:r>
          </a:p>
        </p:txBody>
      </p:sp>
      <p:pic>
        <p:nvPicPr>
          <p:cNvPr id="15" name="物理线图1"/>
          <p:cNvPicPr>
            <a:picLocks noChangeAspect="1"/>
          </p:cNvPicPr>
          <p:nvPr/>
        </p:nvPicPr>
        <p:blipFill>
          <a:blip r:embed="rId4"/>
          <a:stretch>
            <a:fillRect/>
          </a:stretch>
        </p:blipFill>
        <p:spPr>
          <a:xfrm>
            <a:off x="7713326" y="720842"/>
            <a:ext cx="4449770" cy="4035838"/>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
                                        <p:tgtEl>
                                          <p:spTgt spid="11"/>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2" name="drumroll.wav"/>
                                        </p:tgtEl>
                                      </p:cMediaNode>
                                    </p:audio>
                                  </p:sub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300"/>
                                        <p:tgtEl>
                                          <p:spTgt spid="9"/>
                                        </p:tgtEl>
                                      </p:cBhvr>
                                    </p:animEffect>
                                  </p:childTnLst>
                                  <p:subTnLst>
                                    <p:audio>
                                      <p:cMediaNode>
                                        <p:cTn display="0" masterRel="sameClick">
                                          <p:stCondLst>
                                            <p:cond evt="begin" delay="0">
                                              <p:tn val="25"/>
                                            </p:cond>
                                          </p:stCondLst>
                                          <p:endCondLst>
                                            <p:cond evt="onStopAudio" delay="0">
                                              <p:tgtEl>
                                                <p:sldTgt/>
                                              </p:tgtEl>
                                            </p:cond>
                                          </p:endCondLst>
                                        </p:cTn>
                                        <p:tgtEl>
                                          <p:sndTgt r:embed="rId2" name="drumroll.wav"/>
                                        </p:tgtEl>
                                      </p:cMediaNode>
                                    </p:audio>
                                  </p:subTnLst>
                                </p:cTn>
                              </p:par>
                            </p:childTnLst>
                          </p:cTn>
                        </p:par>
                      </p:childTnLst>
                    </p:cTn>
                  </p:par>
                  <p:par>
                    <p:cTn id="28" fill="hold" nodeType="clickPar">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subTnLst>
                                    <p:audio>
                                      <p:cMediaNode>
                                        <p:cTn display="0" masterRel="sameClick">
                                          <p:stCondLst>
                                            <p:cond evt="begin" delay="0">
                                              <p:tn val="30"/>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324326" y="1523571"/>
            <a:ext cx="11544300" cy="4548505"/>
          </a:xfrm>
          <a:prstGeom prst="rect">
            <a:avLst/>
          </a:prstGeom>
          <a:noFill/>
        </p:spPr>
        <p:txBody>
          <a:bodyPr anchor="t"/>
          <a:lstStyle/>
          <a:p>
            <a:pPr marL="0" algn="l"/>
            <a:r>
              <a:rPr lang="zh-CN" altLang="en-US" sz="2600" b="0" i="0">
                <a:solidFill>
                  <a:srgbClr val="000000">
                    <a:alpha val="100000"/>
                  </a:srgbClr>
                </a:solidFill>
                <a:latin typeface="微软雅黑" panose="020B0503020204020204" charset="-122"/>
                <a:ea typeface="微软雅黑" panose="020B0503020204020204" charset="-122"/>
              </a:rPr>
              <a:t>     在探究“通过导体的电流与导体电阻大小的关系”时，采用的电路如图所示．电源电压恒为3V，滑动变阻器上标有“15Ω 1A”字样．在</a:t>
            </a:r>
            <a:r>
              <a:rPr lang="zh-CN" altLang="en-US" sz="2600" b="0" i="1">
                <a:solidFill>
                  <a:srgbClr val="000000">
                    <a:alpha val="100000"/>
                  </a:srgbClr>
                </a:solidFill>
                <a:latin typeface="微软雅黑" panose="020B0503020204020204" charset="-122"/>
                <a:ea typeface="微软雅黑" panose="020B0503020204020204" charset="-122"/>
              </a:rPr>
              <a:t>a</a:t>
            </a:r>
            <a:r>
              <a:rPr lang="zh-CN" altLang="en-US" sz="2600" b="0" i="0">
                <a:solidFill>
                  <a:srgbClr val="000000">
                    <a:alpha val="100000"/>
                  </a:srgbClr>
                </a:solidFill>
                <a:latin typeface="微软雅黑" panose="020B0503020204020204" charset="-122"/>
                <a:ea typeface="微软雅黑" panose="020B0503020204020204" charset="-122"/>
              </a:rPr>
              <a:t>、</a:t>
            </a:r>
            <a:r>
              <a:rPr lang="zh-CN" altLang="en-US" sz="2600" b="0" i="1">
                <a:solidFill>
                  <a:srgbClr val="000000">
                    <a:alpha val="100000"/>
                  </a:srgbClr>
                </a:solidFill>
                <a:latin typeface="微软雅黑" panose="020B0503020204020204" charset="-122"/>
                <a:ea typeface="微软雅黑" panose="020B0503020204020204" charset="-122"/>
              </a:rPr>
              <a:t>b</a:t>
            </a:r>
            <a:r>
              <a:rPr lang="zh-CN" altLang="en-US" sz="2600" b="0" i="0">
                <a:solidFill>
                  <a:srgbClr val="000000">
                    <a:alpha val="100000"/>
                  </a:srgbClr>
                </a:solidFill>
                <a:latin typeface="微软雅黑" panose="020B0503020204020204" charset="-122"/>
                <a:ea typeface="微软雅黑" panose="020B0503020204020204" charset="-122"/>
              </a:rPr>
              <a:t>间先后接入5Ω、10Ω不同阻值的定值电阻</a:t>
            </a:r>
            <a:r>
              <a:rPr lang="zh-CN" altLang="en-US" sz="2600" b="0" i="1">
                <a:solidFill>
                  <a:srgbClr val="000000">
                    <a:alpha val="100000"/>
                  </a:srgbClr>
                </a:solidFill>
                <a:latin typeface="微软雅黑" panose="020B0503020204020204" charset="-122"/>
                <a:ea typeface="微软雅黑" panose="020B0503020204020204" charset="-122"/>
              </a:rPr>
              <a:t>R</a:t>
            </a:r>
            <a:r>
              <a:rPr lang="zh-CN" altLang="en-US" sz="2600" b="0" i="0">
                <a:solidFill>
                  <a:srgbClr val="000000">
                    <a:alpha val="100000"/>
                  </a:srgbClr>
                </a:solidFill>
                <a:latin typeface="微软雅黑" panose="020B0503020204020204" charset="-122"/>
                <a:ea typeface="微软雅黑" panose="020B0503020204020204" charset="-122"/>
              </a:rPr>
              <a:t>，移动滑片P，使电压表示数为1.5V，分别读出电流表的示数．当换上20Ω的电阻接入</a:t>
            </a:r>
            <a:r>
              <a:rPr lang="zh-CN" altLang="en-US" sz="2600" b="0" i="1">
                <a:solidFill>
                  <a:srgbClr val="000000">
                    <a:alpha val="100000"/>
                  </a:srgbClr>
                </a:solidFill>
                <a:latin typeface="微软雅黑" panose="020B0503020204020204" charset="-122"/>
                <a:ea typeface="微软雅黑" panose="020B0503020204020204" charset="-122"/>
              </a:rPr>
              <a:t>a</a:t>
            </a:r>
            <a:r>
              <a:rPr lang="zh-CN" altLang="en-US" sz="2600" b="0" i="0">
                <a:solidFill>
                  <a:srgbClr val="000000">
                    <a:alpha val="100000"/>
                  </a:srgbClr>
                </a:solidFill>
                <a:latin typeface="微软雅黑" panose="020B0503020204020204" charset="-122"/>
                <a:ea typeface="微软雅黑" panose="020B0503020204020204" charset="-122"/>
              </a:rPr>
              <a:t>、</a:t>
            </a:r>
            <a:r>
              <a:rPr lang="zh-CN" altLang="en-US" sz="2600" b="0" i="1">
                <a:solidFill>
                  <a:srgbClr val="000000">
                    <a:alpha val="100000"/>
                  </a:srgbClr>
                </a:solidFill>
                <a:latin typeface="微软雅黑" panose="020B0503020204020204" charset="-122"/>
                <a:ea typeface="微软雅黑" panose="020B0503020204020204" charset="-122"/>
              </a:rPr>
              <a:t>b</a:t>
            </a:r>
            <a:r>
              <a:rPr lang="zh-CN" altLang="en-US" sz="2600" b="0" i="0">
                <a:solidFill>
                  <a:srgbClr val="000000">
                    <a:alpha val="100000"/>
                  </a:srgbClr>
                </a:solidFill>
                <a:latin typeface="微软雅黑" panose="020B0503020204020204" charset="-122"/>
                <a:ea typeface="微软雅黑" panose="020B0503020204020204" charset="-122"/>
              </a:rPr>
              <a:t>间时，虽调节滑动变阻器，但电压表示数始终无法达到1.5V，为使电压表示数为1.5V，下列措施中可行的有（　　）</a:t>
            </a:r>
          </a:p>
          <a:p>
            <a:pPr marL="0" algn="l"/>
            <a:r>
              <a:rPr lang="zh-CN" altLang="en-US" sz="2600" b="0" i="0">
                <a:solidFill>
                  <a:srgbClr val="000000">
                    <a:alpha val="100000"/>
                  </a:srgbClr>
                </a:solidFill>
                <a:latin typeface="微软雅黑" panose="020B0503020204020204" charset="-122"/>
                <a:ea typeface="微软雅黑" panose="020B0503020204020204" charset="-122"/>
              </a:rPr>
              <a:t>A．将原滑动变阻器改换为新的“30Ω 1A”后重新调节</a:t>
            </a:r>
          </a:p>
          <a:p>
            <a:pPr marL="0" algn="l"/>
            <a:r>
              <a:rPr lang="zh-CN" altLang="en-US" sz="2600" b="0" i="0">
                <a:solidFill>
                  <a:srgbClr val="000000">
                    <a:alpha val="100000"/>
                  </a:srgbClr>
                </a:solidFill>
                <a:latin typeface="微软雅黑" panose="020B0503020204020204" charset="-122"/>
                <a:ea typeface="微软雅黑" panose="020B0503020204020204" charset="-122"/>
              </a:rPr>
              <a:t>B．将原滑动变阻器改换为新的“10Ω 1A”后重新调节</a:t>
            </a:r>
          </a:p>
          <a:p>
            <a:pPr marL="0" algn="l"/>
            <a:r>
              <a:rPr lang="zh-CN" altLang="en-US" sz="2600" b="0" i="0">
                <a:solidFill>
                  <a:srgbClr val="000000">
                    <a:alpha val="100000"/>
                  </a:srgbClr>
                </a:solidFill>
                <a:latin typeface="微软雅黑" panose="020B0503020204020204" charset="-122"/>
                <a:ea typeface="微软雅黑" panose="020B0503020204020204" charset="-122"/>
              </a:rPr>
              <a:t>C．将电源更换为4.5V电压后重新调节</a:t>
            </a:r>
          </a:p>
          <a:p>
            <a:pPr marL="0" algn="l"/>
            <a:r>
              <a:rPr lang="zh-CN" altLang="en-US" sz="2600" b="0" i="0">
                <a:solidFill>
                  <a:srgbClr val="000000">
                    <a:alpha val="100000"/>
                  </a:srgbClr>
                </a:solidFill>
                <a:latin typeface="微软雅黑" panose="020B0503020204020204" charset="-122"/>
                <a:ea typeface="微软雅黑" panose="020B0503020204020204" charset="-122"/>
              </a:rPr>
              <a:t>D．将换上的20Ω定值电阻更换为“30Ω”后重新调节</a:t>
            </a:r>
          </a:p>
        </p:txBody>
      </p:sp>
      <p:sp>
        <p:nvSpPr>
          <p:cNvPr id="3" name="文本2"/>
          <p:cNvSpPr txBox="1"/>
          <p:nvPr/>
        </p:nvSpPr>
        <p:spPr>
          <a:xfrm>
            <a:off x="943569" y="3453978"/>
            <a:ext cx="716915" cy="712470"/>
          </a:xfrm>
          <a:prstGeom prst="rect">
            <a:avLst/>
          </a:prstGeom>
          <a:noFill/>
        </p:spPr>
        <p:txBody>
          <a:bodyPr anchor="t"/>
          <a:lstStyle/>
          <a:p>
            <a:pPr marL="0" algn="l">
              <a:lnSpc>
                <a:spcPts val="3300"/>
              </a:lnSpc>
            </a:pPr>
            <a:r>
              <a:rPr lang="zh-CN" altLang="en-US" sz="2800" b="0" i="0">
                <a:solidFill>
                  <a:srgbClr val="C00000">
                    <a:alpha val="100000"/>
                  </a:srgbClr>
                </a:solidFill>
                <a:latin typeface="Times New Roman" panose="02020603050405020304"/>
                <a:ea typeface="Times New Roman" panose="02020603050405020304"/>
              </a:rPr>
              <a:t>A</a:t>
            </a:r>
          </a:p>
        </p:txBody>
      </p:sp>
      <p:pic>
        <p:nvPicPr>
          <p:cNvPr id="4" name="图片1"/>
          <p:cNvPicPr>
            <a:picLocks noChangeAspect="1"/>
          </p:cNvPicPr>
          <p:nvPr/>
        </p:nvPicPr>
        <p:blipFill>
          <a:blip r:embed="rId2"/>
          <a:stretch>
            <a:fillRect/>
          </a:stretch>
        </p:blipFill>
        <p:spPr>
          <a:xfrm>
            <a:off x="8839324" y="4166092"/>
            <a:ext cx="2367915" cy="1972945"/>
          </a:xfrm>
          <a:prstGeom prst="rect">
            <a:avLst/>
          </a:prstGeom>
          <a:ln w="95250">
            <a:solidFill>
              <a:srgbClr val="FFFFFF">
                <a:alpha val="100000"/>
              </a:srgbClr>
            </a:solidFill>
          </a:ln>
          <a:scene3d>
            <a:camera prst="orthographicFront"/>
            <a:lightRig rig="contrasting" dir="t">
              <a:rot lat="0" lon="0" rev="3000000"/>
            </a:lightRig>
          </a:scene3d>
          <a:sp3d contourW="7620">
            <a:bevelT w="95250" h="31750"/>
            <a:contourClr>
              <a:srgbClr val="333333"/>
            </a:contourClr>
          </a:sp3d>
        </p:spPr>
      </p:pic>
      <p:grpSp>
        <p:nvGrpSpPr>
          <p:cNvPr id="5" name="组合1"/>
          <p:cNvGrpSpPr/>
          <p:nvPr/>
        </p:nvGrpSpPr>
        <p:grpSpPr>
          <a:xfrm>
            <a:off x="243840" y="12700"/>
            <a:ext cx="862618" cy="832798"/>
            <a:chOff x="0" y="0"/>
            <a:chExt cx="862618" cy="832798"/>
          </a:xfrm>
        </p:grpSpPr>
        <p:pic>
          <p:nvPicPr>
            <p:cNvPr id="6" name="图片2"/>
            <p:cNvPicPr>
              <a:picLocks noChangeAspect="1"/>
            </p:cNvPicPr>
            <p:nvPr/>
          </p:nvPicPr>
          <p:blipFill>
            <a:blip r:embed="rId3"/>
            <a:stretch>
              <a:fillRect/>
            </a:stretch>
          </p:blipFill>
          <p:spPr>
            <a:xfrm>
              <a:off x="0" y="0"/>
              <a:ext cx="699506" cy="832798"/>
            </a:xfrm>
            <a:prstGeom prst="rect">
              <a:avLst/>
            </a:prstGeom>
          </p:spPr>
        </p:pic>
        <p:pic>
          <p:nvPicPr>
            <p:cNvPr id="7" name="图片3"/>
            <p:cNvPicPr>
              <a:picLocks noChangeAspect="1"/>
            </p:cNvPicPr>
            <p:nvPr/>
          </p:nvPicPr>
          <p:blipFill>
            <a:blip r:embed="rId3"/>
            <a:stretch>
              <a:fillRect/>
            </a:stretch>
          </p:blipFill>
          <p:spPr>
            <a:xfrm>
              <a:off x="163112" y="0"/>
              <a:ext cx="699506" cy="832798"/>
            </a:xfrm>
            <a:prstGeom prst="rect">
              <a:avLst/>
            </a:prstGeom>
          </p:spPr>
        </p:pic>
      </p:grpSp>
      <p:sp>
        <p:nvSpPr>
          <p:cNvPr id="8" name="文本3"/>
          <p:cNvSpPr txBox="1"/>
          <p:nvPr/>
        </p:nvSpPr>
        <p:spPr>
          <a:xfrm>
            <a:off x="1734836" y="845077"/>
            <a:ext cx="6420641" cy="835657"/>
          </a:xfrm>
          <a:prstGeom prst="rect">
            <a:avLst/>
          </a:prstGeom>
          <a:noFill/>
        </p:spPr>
        <p:txBody>
          <a:bodyPr anchor="t"/>
          <a:lstStyle/>
          <a:p>
            <a:pPr marL="0" algn="l">
              <a:lnSpc>
                <a:spcPts val="3800"/>
              </a:lnSpc>
            </a:pPr>
            <a:r>
              <a:rPr lang="zh-CN" altLang="en-US" sz="2800" b="0" i="0">
                <a:solidFill>
                  <a:srgbClr val="000000">
                    <a:alpha val="100000"/>
                  </a:srgbClr>
                </a:solidFill>
                <a:latin typeface="微软雅黑" panose="020B0503020204020204" charset="-122"/>
                <a:ea typeface="微软雅黑" panose="020B0503020204020204" charset="-122"/>
              </a:rPr>
              <a:t>实验数据2（电流与电阻的关系）</a:t>
            </a:r>
          </a:p>
        </p:txBody>
      </p:sp>
      <p:sp>
        <p:nvSpPr>
          <p:cNvPr id="9" name="文本4"/>
          <p:cNvSpPr txBox="1"/>
          <p:nvPr/>
        </p:nvSpPr>
        <p:spPr>
          <a:xfrm>
            <a:off x="823084" y="165884"/>
            <a:ext cx="2678954" cy="679492"/>
          </a:xfrm>
          <a:prstGeom prst="rect">
            <a:avLst/>
          </a:prstGeom>
          <a:noFill/>
        </p:spPr>
        <p:txBody>
          <a:bodyPr anchor="t"/>
          <a:lstStyle/>
          <a:p>
            <a:pPr marL="0" algn="l">
              <a:lnSpc>
                <a:spcPts val="3300"/>
              </a:lnSpc>
            </a:pPr>
            <a:r>
              <a:rPr lang="zh-CN" altLang="en-US" sz="2800" b="0" i="0">
                <a:solidFill>
                  <a:srgbClr val="FF0000">
                    <a:alpha val="100000"/>
                  </a:srgbClr>
                </a:solidFill>
                <a:latin typeface="Arial"/>
                <a:ea typeface="Arial"/>
              </a:rPr>
              <a:t>   </a:t>
            </a:r>
            <a:r>
              <a:rPr lang="zh-CN" altLang="en-US" sz="2800" b="0" i="0">
                <a:solidFill>
                  <a:srgbClr val="FF0000">
                    <a:alpha val="100000"/>
                  </a:srgbClr>
                </a:solidFill>
                <a:latin typeface="微软雅黑" panose="020B0503020204020204" charset="-122"/>
                <a:ea typeface="微软雅黑" panose="020B0503020204020204" charset="-122"/>
              </a:rPr>
              <a:t>串联等流分压</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1"/>
          <p:cNvGrpSpPr/>
          <p:nvPr/>
        </p:nvGrpSpPr>
        <p:grpSpPr>
          <a:xfrm>
            <a:off x="243840" y="12700"/>
            <a:ext cx="862618" cy="832798"/>
            <a:chOff x="0" y="0"/>
            <a:chExt cx="862618" cy="832798"/>
          </a:xfrm>
        </p:grpSpPr>
        <p:pic>
          <p:nvPicPr>
            <p:cNvPr id="3" name="图片2"/>
            <p:cNvPicPr>
              <a:picLocks noChangeAspect="1"/>
            </p:cNvPicPr>
            <p:nvPr/>
          </p:nvPicPr>
          <p:blipFill>
            <a:blip r:embed="rId2"/>
            <a:stretch>
              <a:fillRect/>
            </a:stretch>
          </p:blipFill>
          <p:spPr>
            <a:xfrm>
              <a:off x="0" y="0"/>
              <a:ext cx="699506" cy="832798"/>
            </a:xfrm>
            <a:prstGeom prst="rect">
              <a:avLst/>
            </a:prstGeom>
          </p:spPr>
        </p:pic>
        <p:pic>
          <p:nvPicPr>
            <p:cNvPr id="4" name="图片3"/>
            <p:cNvPicPr>
              <a:picLocks noChangeAspect="1"/>
            </p:cNvPicPr>
            <p:nvPr/>
          </p:nvPicPr>
          <p:blipFill>
            <a:blip r:embed="rId2"/>
            <a:stretch>
              <a:fillRect/>
            </a:stretch>
          </p:blipFill>
          <p:spPr>
            <a:xfrm>
              <a:off x="163112" y="0"/>
              <a:ext cx="699506" cy="832798"/>
            </a:xfrm>
            <a:prstGeom prst="rect">
              <a:avLst/>
            </a:prstGeom>
          </p:spPr>
        </p:pic>
      </p:grpSp>
      <p:sp>
        <p:nvSpPr>
          <p:cNvPr id="5" name="文本1"/>
          <p:cNvSpPr txBox="1"/>
          <p:nvPr/>
        </p:nvSpPr>
        <p:spPr>
          <a:xfrm>
            <a:off x="1734836" y="845077"/>
            <a:ext cx="6420641" cy="835657"/>
          </a:xfrm>
          <a:prstGeom prst="rect">
            <a:avLst/>
          </a:prstGeom>
          <a:noFill/>
        </p:spPr>
        <p:txBody>
          <a:bodyPr anchor="t"/>
          <a:lstStyle/>
          <a:p>
            <a:pPr marL="0" algn="l">
              <a:lnSpc>
                <a:spcPts val="3800"/>
              </a:lnSpc>
            </a:pPr>
            <a:r>
              <a:rPr lang="zh-CN" altLang="en-US" sz="2800" b="0" i="0">
                <a:solidFill>
                  <a:srgbClr val="000000">
                    <a:alpha val="100000"/>
                  </a:srgbClr>
                </a:solidFill>
                <a:latin typeface="微软雅黑" panose="020B0503020204020204" charset="-122"/>
                <a:ea typeface="微软雅黑" panose="020B0503020204020204" charset="-122"/>
              </a:rPr>
              <a:t>实验数据2（电流与电阻的关系）</a:t>
            </a:r>
          </a:p>
        </p:txBody>
      </p:sp>
      <p:sp>
        <p:nvSpPr>
          <p:cNvPr id="6" name="文本2"/>
          <p:cNvSpPr txBox="1"/>
          <p:nvPr/>
        </p:nvSpPr>
        <p:spPr>
          <a:xfrm>
            <a:off x="832609" y="165884"/>
            <a:ext cx="2678954" cy="679492"/>
          </a:xfrm>
          <a:prstGeom prst="rect">
            <a:avLst/>
          </a:prstGeom>
          <a:noFill/>
        </p:spPr>
        <p:txBody>
          <a:bodyPr anchor="t"/>
          <a:lstStyle/>
          <a:p>
            <a:pPr marL="0" algn="l">
              <a:lnSpc>
                <a:spcPts val="3300"/>
              </a:lnSpc>
            </a:pPr>
            <a:r>
              <a:rPr lang="zh-CN" altLang="en-US" sz="2800" b="0" i="0">
                <a:solidFill>
                  <a:srgbClr val="FF0000">
                    <a:alpha val="100000"/>
                  </a:srgbClr>
                </a:solidFill>
                <a:latin typeface="Arial"/>
                <a:ea typeface="Arial"/>
              </a:rPr>
              <a:t>   </a:t>
            </a:r>
            <a:r>
              <a:rPr lang="zh-CN" altLang="en-US" sz="2800" b="0" i="0">
                <a:solidFill>
                  <a:srgbClr val="FF0000">
                    <a:alpha val="100000"/>
                  </a:srgbClr>
                </a:solidFill>
                <a:latin typeface="微软雅黑" panose="020B0503020204020204" charset="-122"/>
                <a:ea typeface="微软雅黑" panose="020B0503020204020204" charset="-122"/>
              </a:rPr>
              <a:t>串联等流分压</a:t>
            </a:r>
          </a:p>
        </p:txBody>
      </p:sp>
      <p:sp>
        <p:nvSpPr>
          <p:cNvPr id="7" name="文本3"/>
          <p:cNvSpPr txBox="1"/>
          <p:nvPr/>
        </p:nvSpPr>
        <p:spPr>
          <a:xfrm>
            <a:off x="435502" y="1664360"/>
            <a:ext cx="11530330" cy="4655508"/>
          </a:xfrm>
          <a:prstGeom prst="rect">
            <a:avLst/>
          </a:prstGeom>
          <a:noFill/>
        </p:spPr>
        <p:txBody>
          <a:bodyPr anchor="t"/>
          <a:lstStyle/>
          <a:p>
            <a:pPr marL="0" algn="l">
              <a:lnSpc>
                <a:spcPts val="4400"/>
              </a:lnSpc>
            </a:pPr>
            <a:r>
              <a:rPr lang="zh-CN" altLang="en-US" sz="2600" b="0" i="0">
                <a:solidFill>
                  <a:srgbClr val="000000">
                    <a:alpha val="100000"/>
                  </a:srgbClr>
                </a:solidFill>
                <a:latin typeface="微软雅黑" panose="020B0503020204020204" charset="-122"/>
                <a:ea typeface="微软雅黑" panose="020B0503020204020204" charset="-122"/>
              </a:rPr>
              <a:t>小李用图甲所示的电路探究</a:t>
            </a:r>
            <a:r>
              <a:rPr lang="zh-CN" altLang="en-US" sz="2600" b="0" i="0">
                <a:solidFill>
                  <a:srgbClr val="000000">
                    <a:alpha val="100000"/>
                  </a:srgbClr>
                </a:solidFill>
                <a:latin typeface="Times New Roman" panose="02020603050405020304"/>
                <a:ea typeface="Times New Roman" panose="02020603050405020304"/>
              </a:rPr>
              <a:t>“</a:t>
            </a:r>
            <a:r>
              <a:rPr lang="zh-CN" altLang="en-US" sz="2600" b="0" i="0">
                <a:solidFill>
                  <a:srgbClr val="000000">
                    <a:alpha val="100000"/>
                  </a:srgbClr>
                </a:solidFill>
                <a:latin typeface="微软雅黑" panose="020B0503020204020204" charset="-122"/>
                <a:ea typeface="微软雅黑" panose="020B0503020204020204" charset="-122"/>
              </a:rPr>
              <a:t>电流与电阻的关系</a:t>
            </a:r>
            <a:r>
              <a:rPr lang="zh-CN" altLang="en-US" sz="2600" b="0" i="0">
                <a:solidFill>
                  <a:srgbClr val="000000">
                    <a:alpha val="100000"/>
                  </a:srgbClr>
                </a:solidFill>
                <a:latin typeface="Times New Roman" panose="02020603050405020304"/>
                <a:ea typeface="Times New Roman" panose="02020603050405020304"/>
              </a:rPr>
              <a:t>”</a:t>
            </a:r>
            <a:r>
              <a:rPr lang="zh-CN" altLang="en-US" sz="2600" b="0" i="0">
                <a:solidFill>
                  <a:srgbClr val="000000">
                    <a:alpha val="100000"/>
                  </a:srgbClr>
                </a:solidFill>
                <a:latin typeface="微软雅黑" panose="020B0503020204020204" charset="-122"/>
                <a:ea typeface="微软雅黑" panose="020B0503020204020204" charset="-122"/>
              </a:rPr>
              <a:t>。电源电压</a:t>
            </a:r>
            <a:r>
              <a:rPr lang="zh-CN" altLang="en-US" sz="2600" b="0" i="0">
                <a:solidFill>
                  <a:srgbClr val="000000">
                    <a:alpha val="100000"/>
                  </a:srgbClr>
                </a:solidFill>
                <a:latin typeface="Times New Roman" panose="02020603050405020304"/>
                <a:ea typeface="Times New Roman" panose="02020603050405020304"/>
              </a:rPr>
              <a:t>4.5V</a:t>
            </a:r>
            <a:r>
              <a:rPr lang="zh-CN" altLang="en-US" sz="2600" b="0" i="0">
                <a:solidFill>
                  <a:srgbClr val="000000">
                    <a:alpha val="100000"/>
                  </a:srgbClr>
                </a:solidFill>
                <a:latin typeface="微软雅黑" panose="020B0503020204020204" charset="-122"/>
                <a:ea typeface="微软雅黑" panose="020B0503020204020204" charset="-122"/>
              </a:rPr>
              <a:t>不变，实验时，他依次将</a:t>
            </a:r>
            <a:r>
              <a:rPr lang="zh-CN" altLang="en-US" sz="2600" b="0" i="0">
                <a:solidFill>
                  <a:srgbClr val="000000">
                    <a:alpha val="100000"/>
                  </a:srgbClr>
                </a:solidFill>
                <a:latin typeface="Times New Roman" panose="02020603050405020304"/>
                <a:ea typeface="Times New Roman" panose="02020603050405020304"/>
              </a:rPr>
              <a:t>5Ω</a:t>
            </a:r>
            <a:r>
              <a:rPr lang="zh-CN" altLang="en-US" sz="2600" b="0" i="0">
                <a:solidFill>
                  <a:srgbClr val="000000">
                    <a:alpha val="100000"/>
                  </a:srgbClr>
                </a:solidFill>
                <a:latin typeface="微软雅黑" panose="020B0503020204020204" charset="-122"/>
                <a:ea typeface="微软雅黑" panose="020B0503020204020204" charset="-122"/>
              </a:rPr>
              <a:t>、</a:t>
            </a:r>
            <a:r>
              <a:rPr lang="zh-CN" altLang="en-US" sz="2600" b="0" i="0">
                <a:solidFill>
                  <a:srgbClr val="000000">
                    <a:alpha val="100000"/>
                  </a:srgbClr>
                </a:solidFill>
                <a:latin typeface="Times New Roman" panose="02020603050405020304"/>
                <a:ea typeface="Times New Roman" panose="02020603050405020304"/>
              </a:rPr>
              <a:t>10Ω</a:t>
            </a:r>
            <a:r>
              <a:rPr lang="zh-CN" altLang="en-US" sz="2600" b="0" i="0">
                <a:solidFill>
                  <a:srgbClr val="000000">
                    <a:alpha val="100000"/>
                  </a:srgbClr>
                </a:solidFill>
                <a:latin typeface="微软雅黑" panose="020B0503020204020204" charset="-122"/>
                <a:ea typeface="微软雅黑" panose="020B0503020204020204" charset="-122"/>
              </a:rPr>
              <a:t>、</a:t>
            </a:r>
            <a:r>
              <a:rPr lang="zh-CN" altLang="en-US" sz="2600" b="0" i="0">
                <a:solidFill>
                  <a:srgbClr val="000000">
                    <a:alpha val="100000"/>
                  </a:srgbClr>
                </a:solidFill>
                <a:latin typeface="Times New Roman" panose="02020603050405020304"/>
                <a:ea typeface="Times New Roman" panose="02020603050405020304"/>
              </a:rPr>
              <a:t>20Ω</a:t>
            </a:r>
            <a:r>
              <a:rPr lang="zh-CN" altLang="en-US" sz="2600" b="0" i="0">
                <a:solidFill>
                  <a:srgbClr val="000000">
                    <a:alpha val="100000"/>
                  </a:srgbClr>
                </a:solidFill>
                <a:latin typeface="微软雅黑" panose="020B0503020204020204" charset="-122"/>
                <a:ea typeface="微软雅黑" panose="020B0503020204020204" charset="-122"/>
              </a:rPr>
              <a:t>、</a:t>
            </a:r>
            <a:r>
              <a:rPr lang="zh-CN" altLang="en-US" sz="2600" b="0" i="0">
                <a:solidFill>
                  <a:srgbClr val="000000">
                    <a:alpha val="100000"/>
                  </a:srgbClr>
                </a:solidFill>
                <a:latin typeface="Times New Roman" panose="02020603050405020304"/>
                <a:ea typeface="Times New Roman" panose="02020603050405020304"/>
              </a:rPr>
              <a:t>25Ω</a:t>
            </a:r>
            <a:r>
              <a:rPr lang="zh-CN" altLang="en-US" sz="2600" b="0" i="0">
                <a:solidFill>
                  <a:srgbClr val="000000">
                    <a:alpha val="100000"/>
                  </a:srgbClr>
                </a:solidFill>
                <a:latin typeface="微软雅黑" panose="020B0503020204020204" charset="-122"/>
                <a:ea typeface="微软雅黑" panose="020B0503020204020204" charset="-122"/>
              </a:rPr>
              <a:t>的四个电阻接入电路，记下电流表和电压表示数并绘制出</a:t>
            </a:r>
            <a:r>
              <a:rPr lang="zh-CN" altLang="en-US" sz="2600" b="0" i="1">
                <a:solidFill>
                  <a:srgbClr val="000000">
                    <a:alpha val="100000"/>
                  </a:srgbClr>
                </a:solidFill>
                <a:latin typeface="Times New Roman" panose="02020603050405020304"/>
                <a:ea typeface="Times New Roman" panose="02020603050405020304"/>
              </a:rPr>
              <a:t>I</a:t>
            </a:r>
            <a:r>
              <a:rPr lang="zh-CN" altLang="en-US" sz="2600" b="0" i="0">
                <a:solidFill>
                  <a:srgbClr val="000000">
                    <a:alpha val="100000"/>
                  </a:srgbClr>
                </a:solidFill>
                <a:latin typeface="Times New Roman" panose="02020603050405020304"/>
                <a:ea typeface="Times New Roman" panose="02020603050405020304"/>
              </a:rPr>
              <a:t>-</a:t>
            </a:r>
            <a:r>
              <a:rPr lang="zh-CN" altLang="en-US" sz="2600" b="0" i="1">
                <a:solidFill>
                  <a:srgbClr val="000000">
                    <a:alpha val="100000"/>
                  </a:srgbClr>
                </a:solidFill>
                <a:latin typeface="Times New Roman" panose="02020603050405020304"/>
                <a:ea typeface="Times New Roman" panose="02020603050405020304"/>
              </a:rPr>
              <a:t>R</a:t>
            </a:r>
            <a:r>
              <a:rPr lang="zh-CN" altLang="en-US" sz="2600" b="0" i="0">
                <a:solidFill>
                  <a:srgbClr val="000000">
                    <a:alpha val="100000"/>
                  </a:srgbClr>
                </a:solidFill>
                <a:latin typeface="微软雅黑" panose="020B0503020204020204" charset="-122"/>
                <a:ea typeface="微软雅黑" panose="020B0503020204020204" charset="-122"/>
              </a:rPr>
              <a:t>图象（图乙）。实验时（　　）</a:t>
            </a:r>
          </a:p>
          <a:p>
            <a:pPr marL="0" algn="l">
              <a:lnSpc>
                <a:spcPts val="3800"/>
              </a:lnSpc>
            </a:pPr>
            <a:r>
              <a:rPr lang="zh-CN" altLang="en-US" sz="2600" b="0" i="0">
                <a:solidFill>
                  <a:srgbClr val="000000">
                    <a:alpha val="100000"/>
                  </a:srgbClr>
                </a:solidFill>
                <a:latin typeface="Times New Roman" panose="02020603050405020304"/>
                <a:ea typeface="Times New Roman" panose="02020603050405020304"/>
              </a:rPr>
              <a:t>A</a:t>
            </a:r>
            <a:r>
              <a:rPr lang="zh-CN" altLang="en-US" sz="2600" b="0" i="0">
                <a:solidFill>
                  <a:srgbClr val="000000">
                    <a:alpha val="100000"/>
                  </a:srgbClr>
                </a:solidFill>
                <a:latin typeface="微软雅黑" panose="020B0503020204020204" charset="-122"/>
                <a:ea typeface="微软雅黑" panose="020B0503020204020204" charset="-122"/>
              </a:rPr>
              <a:t>．定值电阻两端电压保持</a:t>
            </a:r>
            <a:r>
              <a:rPr lang="zh-CN" altLang="en-US" sz="2600" b="0" i="0">
                <a:solidFill>
                  <a:srgbClr val="000000">
                    <a:alpha val="100000"/>
                  </a:srgbClr>
                </a:solidFill>
                <a:latin typeface="Times New Roman" panose="02020603050405020304"/>
                <a:ea typeface="Times New Roman" panose="02020603050405020304"/>
              </a:rPr>
              <a:t>3V</a:t>
            </a:r>
            <a:r>
              <a:rPr lang="zh-CN" altLang="en-US" sz="2600" b="0" i="0">
                <a:solidFill>
                  <a:srgbClr val="000000">
                    <a:alpha val="100000"/>
                  </a:srgbClr>
                </a:solidFill>
                <a:latin typeface="微软雅黑" panose="020B0503020204020204" charset="-122"/>
                <a:ea typeface="微软雅黑" panose="020B0503020204020204" charset="-122"/>
              </a:rPr>
              <a:t>不变</a:t>
            </a:r>
          </a:p>
          <a:p>
            <a:pPr marL="0" algn="l">
              <a:lnSpc>
                <a:spcPts val="3800"/>
              </a:lnSpc>
            </a:pPr>
            <a:r>
              <a:rPr lang="zh-CN" altLang="en-US" sz="2600" b="0" i="0">
                <a:solidFill>
                  <a:srgbClr val="000000">
                    <a:alpha val="100000"/>
                  </a:srgbClr>
                </a:solidFill>
                <a:latin typeface="Times New Roman" panose="02020603050405020304"/>
                <a:ea typeface="Times New Roman" panose="02020603050405020304"/>
              </a:rPr>
              <a:t>B</a:t>
            </a:r>
            <a:r>
              <a:rPr lang="zh-CN" altLang="en-US" sz="2600" b="0" i="0">
                <a:solidFill>
                  <a:srgbClr val="000000">
                    <a:alpha val="100000"/>
                  </a:srgbClr>
                </a:solidFill>
                <a:latin typeface="微软雅黑" panose="020B0503020204020204" charset="-122"/>
                <a:ea typeface="微软雅黑" panose="020B0503020204020204" charset="-122"/>
              </a:rPr>
              <a:t>．滑动变阻器的最大电阻至少是</a:t>
            </a:r>
            <a:r>
              <a:rPr lang="zh-CN" altLang="en-US" sz="2600" b="0" i="0">
                <a:solidFill>
                  <a:srgbClr val="000000">
                    <a:alpha val="100000"/>
                  </a:srgbClr>
                </a:solidFill>
                <a:latin typeface="Times New Roman" panose="02020603050405020304"/>
                <a:ea typeface="Times New Roman" panose="02020603050405020304"/>
              </a:rPr>
              <a:t>20Ω</a:t>
            </a:r>
          </a:p>
          <a:p>
            <a:pPr marL="0" algn="l">
              <a:lnSpc>
                <a:spcPts val="3800"/>
              </a:lnSpc>
            </a:pPr>
            <a:r>
              <a:rPr lang="zh-CN" altLang="en-US" sz="2600" b="0" i="0">
                <a:solidFill>
                  <a:srgbClr val="000000">
                    <a:alpha val="100000"/>
                  </a:srgbClr>
                </a:solidFill>
                <a:latin typeface="Times New Roman" panose="02020603050405020304"/>
                <a:ea typeface="Times New Roman" panose="02020603050405020304"/>
              </a:rPr>
              <a:t>C</a:t>
            </a:r>
            <a:r>
              <a:rPr lang="zh-CN" altLang="en-US" sz="2600" b="0" i="0">
                <a:solidFill>
                  <a:srgbClr val="000000">
                    <a:alpha val="100000"/>
                  </a:srgbClr>
                </a:solidFill>
                <a:latin typeface="微软雅黑" panose="020B0503020204020204" charset="-122"/>
                <a:ea typeface="微软雅黑" panose="020B0503020204020204" charset="-122"/>
              </a:rPr>
              <a:t>．定值电阻从</a:t>
            </a:r>
            <a:r>
              <a:rPr lang="zh-CN" altLang="en-US" sz="2600" b="0" i="0">
                <a:solidFill>
                  <a:srgbClr val="000000">
                    <a:alpha val="100000"/>
                  </a:srgbClr>
                </a:solidFill>
                <a:latin typeface="Times New Roman" panose="02020603050405020304"/>
                <a:ea typeface="Times New Roman" panose="02020603050405020304"/>
              </a:rPr>
              <a:t>5Ω</a:t>
            </a:r>
            <a:r>
              <a:rPr lang="zh-CN" altLang="en-US" sz="2600" b="0" i="0">
                <a:solidFill>
                  <a:srgbClr val="000000">
                    <a:alpha val="100000"/>
                  </a:srgbClr>
                </a:solidFill>
                <a:latin typeface="微软雅黑" panose="020B0503020204020204" charset="-122"/>
                <a:ea typeface="微软雅黑" panose="020B0503020204020204" charset="-122"/>
              </a:rPr>
              <a:t>换成</a:t>
            </a:r>
            <a:r>
              <a:rPr lang="zh-CN" altLang="en-US" sz="2600" b="0" i="0">
                <a:solidFill>
                  <a:srgbClr val="000000">
                    <a:alpha val="100000"/>
                  </a:srgbClr>
                </a:solidFill>
                <a:latin typeface="Times New Roman" panose="02020603050405020304"/>
                <a:ea typeface="Times New Roman" panose="02020603050405020304"/>
              </a:rPr>
              <a:t>10Ω</a:t>
            </a:r>
            <a:r>
              <a:rPr lang="zh-CN" altLang="en-US" sz="2600" b="0" i="0">
                <a:solidFill>
                  <a:srgbClr val="000000">
                    <a:alpha val="100000"/>
                  </a:srgbClr>
                </a:solidFill>
                <a:latin typeface="微软雅黑" panose="020B0503020204020204" charset="-122"/>
                <a:ea typeface="微软雅黑" panose="020B0503020204020204" charset="-122"/>
              </a:rPr>
              <a:t>，需向左移</a:t>
            </a:r>
          </a:p>
          <a:p>
            <a:pPr marL="0" algn="l">
              <a:lnSpc>
                <a:spcPts val="4400"/>
              </a:lnSpc>
            </a:pPr>
            <a:r>
              <a:rPr lang="zh-CN" altLang="en-US" sz="2600" b="0" i="0">
                <a:solidFill>
                  <a:srgbClr val="000000">
                    <a:alpha val="100000"/>
                  </a:srgbClr>
                </a:solidFill>
                <a:latin typeface="微软雅黑" panose="020B0503020204020204" charset="-122"/>
                <a:ea typeface="微软雅黑" panose="020B0503020204020204" charset="-122"/>
              </a:rPr>
              <a:t>     动滑片</a:t>
            </a:r>
            <a:r>
              <a:rPr lang="zh-CN" altLang="en-US" sz="2600" b="0" i="0">
                <a:solidFill>
                  <a:srgbClr val="000000">
                    <a:alpha val="100000"/>
                  </a:srgbClr>
                </a:solidFill>
                <a:latin typeface="Times New Roman" panose="02020603050405020304"/>
                <a:ea typeface="Times New Roman" panose="02020603050405020304"/>
              </a:rPr>
              <a:t>P</a:t>
            </a:r>
          </a:p>
          <a:p>
            <a:pPr marL="0" algn="l">
              <a:lnSpc>
                <a:spcPts val="3800"/>
              </a:lnSpc>
            </a:pPr>
            <a:r>
              <a:rPr lang="zh-CN" altLang="en-US" sz="2600" b="0" i="0">
                <a:solidFill>
                  <a:srgbClr val="000000">
                    <a:alpha val="100000"/>
                  </a:srgbClr>
                </a:solidFill>
                <a:latin typeface="Times New Roman" panose="02020603050405020304"/>
                <a:ea typeface="Times New Roman" panose="02020603050405020304"/>
              </a:rPr>
              <a:t>D</a:t>
            </a:r>
            <a:r>
              <a:rPr lang="zh-CN" altLang="en-US" sz="2600" b="0" i="0">
                <a:solidFill>
                  <a:srgbClr val="000000">
                    <a:alpha val="100000"/>
                  </a:srgbClr>
                </a:solidFill>
                <a:latin typeface="微软雅黑" panose="020B0503020204020204" charset="-122"/>
                <a:ea typeface="微软雅黑" panose="020B0503020204020204" charset="-122"/>
              </a:rPr>
              <a:t>．电压表示数为零，一定是定值电阻短路</a:t>
            </a:r>
          </a:p>
        </p:txBody>
      </p:sp>
      <p:sp>
        <p:nvSpPr>
          <p:cNvPr id="8" name="文本4"/>
          <p:cNvSpPr txBox="1"/>
          <p:nvPr/>
        </p:nvSpPr>
        <p:spPr>
          <a:xfrm>
            <a:off x="7023716" y="2943739"/>
            <a:ext cx="586105" cy="681990"/>
          </a:xfrm>
          <a:prstGeom prst="rect">
            <a:avLst/>
          </a:prstGeom>
          <a:noFill/>
        </p:spPr>
        <p:txBody>
          <a:bodyPr anchor="t"/>
          <a:lstStyle/>
          <a:p>
            <a:pPr marL="0" algn="l">
              <a:lnSpc>
                <a:spcPts val="3100"/>
              </a:lnSpc>
            </a:pPr>
            <a:r>
              <a:rPr lang="zh-CN" altLang="en-US" sz="2600" b="0" i="0">
                <a:solidFill>
                  <a:srgbClr val="C00000">
                    <a:alpha val="100000"/>
                  </a:srgbClr>
                </a:solidFill>
                <a:latin typeface="Times New Roman" panose="02020603050405020304"/>
                <a:ea typeface="Times New Roman" panose="02020603050405020304"/>
              </a:rPr>
              <a:t>B</a:t>
            </a:r>
          </a:p>
        </p:txBody>
      </p:sp>
      <p:pic>
        <p:nvPicPr>
          <p:cNvPr id="9" name="图片1"/>
          <p:cNvPicPr>
            <a:picLocks noChangeAspect="1"/>
          </p:cNvPicPr>
          <p:nvPr/>
        </p:nvPicPr>
        <p:blipFill>
          <a:blip r:embed="rId3"/>
          <a:stretch>
            <a:fillRect/>
          </a:stretch>
        </p:blipFill>
        <p:spPr>
          <a:xfrm>
            <a:off x="6916074" y="3531156"/>
            <a:ext cx="4721857" cy="2931366"/>
          </a:xfrm>
          <a:prstGeom prst="rect">
            <a:avLst/>
          </a:prstGeom>
          <a:ln w="95250">
            <a:solidFill>
              <a:srgbClr val="FFFFFF">
                <a:alpha val="100000"/>
              </a:srgbClr>
            </a:solidFill>
          </a:ln>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3"/>
            <p:cNvPicPr>
              <a:picLocks noChangeAspect="1"/>
            </p:cNvPicPr>
            <p:nvPr/>
          </p:nvPicPr>
          <p:blipFill>
            <a:blip r:embed="rId2"/>
            <a:stretch>
              <a:fillRect/>
            </a:stretch>
          </p:blipFill>
          <p:spPr>
            <a:xfrm>
              <a:off x="0" y="0"/>
              <a:ext cx="699506" cy="832798"/>
            </a:xfrm>
            <a:prstGeom prst="rect">
              <a:avLst/>
            </a:prstGeom>
          </p:spPr>
        </p:pic>
        <p:pic>
          <p:nvPicPr>
            <p:cNvPr id="5" name="图片4"/>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933364" y="162982"/>
            <a:ext cx="10291762" cy="682398"/>
          </a:xfrm>
          <a:prstGeom prst="rect">
            <a:avLst/>
          </a:prstGeom>
          <a:noFill/>
        </p:spPr>
        <p:txBody>
          <a:bodyPr anchor="t"/>
          <a:lstStyle/>
          <a:p>
            <a:pPr marL="0" algn="l">
              <a:lnSpc>
                <a:spcPts val="3800"/>
              </a:lnSpc>
            </a:pPr>
            <a:r>
              <a:rPr lang="zh-CN" altLang="en-US" sz="2800" b="0" i="0">
                <a:solidFill>
                  <a:srgbClr val="000000">
                    <a:alpha val="100000"/>
                  </a:srgbClr>
                </a:solidFill>
                <a:latin typeface="微软雅黑" panose="020B0503020204020204" charset="-122"/>
                <a:ea typeface="微软雅黑" panose="020B0503020204020204" charset="-122"/>
              </a:rPr>
              <a:t>如图所示，研究“电流跟电压、电阻关系”时，记录数据如下：</a:t>
            </a:r>
          </a:p>
        </p:txBody>
      </p:sp>
      <p:pic>
        <p:nvPicPr>
          <p:cNvPr id="7" name="图片1"/>
          <p:cNvPicPr>
            <a:picLocks noChangeAspect="1"/>
          </p:cNvPicPr>
          <p:nvPr/>
        </p:nvPicPr>
        <p:blipFill>
          <a:blip r:embed="rId3"/>
          <a:srcRect t="3970" b="6451"/>
          <a:stretch>
            <a:fillRect/>
          </a:stretch>
        </p:blipFill>
        <p:spPr>
          <a:xfrm>
            <a:off x="1524000" y="1187450"/>
            <a:ext cx="4564063" cy="2624138"/>
          </a:xfrm>
          <a:prstGeom prst="rect">
            <a:avLst/>
          </a:prstGeom>
        </p:spPr>
      </p:pic>
      <p:pic>
        <p:nvPicPr>
          <p:cNvPr id="8" name="图片2"/>
          <p:cNvPicPr>
            <a:picLocks noChangeAspect="1"/>
          </p:cNvPicPr>
          <p:nvPr/>
        </p:nvPicPr>
        <p:blipFill>
          <a:blip r:embed="rId4"/>
          <a:srcRect r="2047" b="1781"/>
          <a:stretch>
            <a:fillRect/>
          </a:stretch>
        </p:blipFill>
        <p:spPr>
          <a:xfrm>
            <a:off x="6051550" y="1071563"/>
            <a:ext cx="4521200" cy="2809875"/>
          </a:xfrm>
          <a:prstGeom prst="rect">
            <a:avLst/>
          </a:prstGeom>
        </p:spPr>
      </p:pic>
      <p:sp>
        <p:nvSpPr>
          <p:cNvPr id="9" name="文本3"/>
          <p:cNvSpPr txBox="1"/>
          <p:nvPr/>
        </p:nvSpPr>
        <p:spPr>
          <a:xfrm>
            <a:off x="222323" y="3594440"/>
            <a:ext cx="7965281" cy="2743838"/>
          </a:xfrm>
          <a:prstGeom prst="rect">
            <a:avLst/>
          </a:prstGeom>
          <a:noFill/>
        </p:spPr>
        <p:txBody>
          <a:bodyPr anchor="ctr"/>
          <a:lstStyle/>
          <a:p>
            <a:pPr marL="0" algn="l">
              <a:lnSpc>
                <a:spcPts val="4800"/>
              </a:lnSpc>
            </a:pPr>
            <a:r>
              <a:rPr lang="zh-CN" altLang="en-US" sz="2800" b="0" i="0">
                <a:solidFill>
                  <a:srgbClr val="000000">
                    <a:alpha val="100000"/>
                  </a:srgbClr>
                </a:solidFill>
                <a:latin typeface="微软雅黑" panose="020B0503020204020204" charset="-122"/>
                <a:ea typeface="微软雅黑" panose="020B0503020204020204" charset="-122"/>
              </a:rPr>
              <a:t>1）分为两组实验用了___________法，上述数据可以总结为关系式________。依次进行表Ⅱ中第5、6次实验的过程中，滑片P应向_____滑动。</a:t>
            </a:r>
          </a:p>
        </p:txBody>
      </p:sp>
      <p:sp>
        <p:nvSpPr>
          <p:cNvPr id="10" name="文本4"/>
          <p:cNvSpPr txBox="1"/>
          <p:nvPr/>
        </p:nvSpPr>
        <p:spPr>
          <a:xfrm>
            <a:off x="3882952" y="4178237"/>
            <a:ext cx="1522730" cy="558800"/>
          </a:xfrm>
          <a:prstGeom prst="rect">
            <a:avLst/>
          </a:prstGeom>
          <a:noFill/>
        </p:spPr>
        <p:txBody>
          <a:bodyPr anchor="t"/>
          <a:lstStyle/>
          <a:p>
            <a:pPr marL="0" algn="l">
              <a:lnSpc>
                <a:spcPts val="2400"/>
              </a:lnSpc>
            </a:pPr>
            <a:r>
              <a:rPr lang="zh-CN" altLang="en-US" sz="2000" b="1" i="0">
                <a:solidFill>
                  <a:srgbClr val="FF0000">
                    <a:alpha val="100000"/>
                  </a:srgbClr>
                </a:solidFill>
                <a:latin typeface="宋体" panose="02010600030101010101" pitchFamily="2" charset="-122"/>
                <a:ea typeface="宋体" panose="02010600030101010101" pitchFamily="2" charset="-122"/>
              </a:rPr>
              <a:t>控制变量</a:t>
            </a:r>
          </a:p>
        </p:txBody>
      </p:sp>
      <p:sp>
        <p:nvSpPr>
          <p:cNvPr id="11" name="文本5"/>
          <p:cNvSpPr txBox="1"/>
          <p:nvPr/>
        </p:nvSpPr>
        <p:spPr>
          <a:xfrm>
            <a:off x="3043828" y="4736678"/>
            <a:ext cx="1160780" cy="650875"/>
          </a:xfrm>
          <a:prstGeom prst="rect">
            <a:avLst/>
          </a:prstGeom>
          <a:noFill/>
        </p:spPr>
        <p:txBody>
          <a:bodyPr anchor="t"/>
          <a:lstStyle/>
          <a:p>
            <a:pPr marL="0" algn="l">
              <a:lnSpc>
                <a:spcPts val="2800"/>
              </a:lnSpc>
            </a:pPr>
            <a:r>
              <a:rPr lang="zh-CN" altLang="en-US" sz="2400" b="1" i="0">
                <a:solidFill>
                  <a:srgbClr val="FF0000">
                    <a:alpha val="100000"/>
                  </a:srgbClr>
                </a:solidFill>
                <a:latin typeface="Arial"/>
                <a:ea typeface="Arial"/>
              </a:rPr>
              <a:t>I=U/R</a:t>
            </a:r>
          </a:p>
        </p:txBody>
      </p:sp>
      <p:sp>
        <p:nvSpPr>
          <p:cNvPr id="12" name="文本6"/>
          <p:cNvSpPr txBox="1"/>
          <p:nvPr/>
        </p:nvSpPr>
        <p:spPr>
          <a:xfrm>
            <a:off x="4909252" y="5198783"/>
            <a:ext cx="781685" cy="774065"/>
          </a:xfrm>
          <a:prstGeom prst="rect">
            <a:avLst/>
          </a:prstGeom>
          <a:noFill/>
        </p:spPr>
        <p:txBody>
          <a:bodyPr anchor="t"/>
          <a:lstStyle/>
          <a:p>
            <a:pPr marL="0" algn="l">
              <a:lnSpc>
                <a:spcPts val="3800"/>
              </a:lnSpc>
            </a:pPr>
            <a:r>
              <a:rPr lang="zh-CN" altLang="en-US" sz="3200" b="1" i="0">
                <a:solidFill>
                  <a:srgbClr val="FF0000">
                    <a:alpha val="100000"/>
                  </a:srgbClr>
                </a:solidFill>
                <a:latin typeface="宋体" panose="02010600030101010101" pitchFamily="2" charset="-122"/>
                <a:ea typeface="宋体" panose="02010600030101010101" pitchFamily="2" charset="-122"/>
              </a:rPr>
              <a:t>右</a:t>
            </a:r>
          </a:p>
        </p:txBody>
      </p:sp>
      <p:sp>
        <p:nvSpPr>
          <p:cNvPr id="13" name="形状1"/>
          <p:cNvSpPr txBox="1"/>
          <p:nvPr/>
        </p:nvSpPr>
        <p:spPr>
          <a:xfrm>
            <a:off x="5938838" y="1477963"/>
            <a:ext cx="112713" cy="2252663"/>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4" name="形状2"/>
          <p:cNvSpPr txBox="1"/>
          <p:nvPr/>
        </p:nvSpPr>
        <p:spPr>
          <a:xfrm>
            <a:off x="2994025" y="2482850"/>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5" name="形状3"/>
          <p:cNvSpPr txBox="1"/>
          <p:nvPr/>
        </p:nvSpPr>
        <p:spPr>
          <a:xfrm>
            <a:off x="2982913" y="3008313"/>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6" name="形状4"/>
          <p:cNvSpPr txBox="1"/>
          <p:nvPr/>
        </p:nvSpPr>
        <p:spPr>
          <a:xfrm>
            <a:off x="2974975" y="3476625"/>
            <a:ext cx="142875"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7" name="形状5"/>
          <p:cNvSpPr txBox="1"/>
          <p:nvPr/>
        </p:nvSpPr>
        <p:spPr>
          <a:xfrm>
            <a:off x="4125913" y="2505075"/>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8" name="形状6"/>
          <p:cNvSpPr txBox="1"/>
          <p:nvPr/>
        </p:nvSpPr>
        <p:spPr>
          <a:xfrm>
            <a:off x="4114800" y="3030538"/>
            <a:ext cx="142875"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9" name="形状7"/>
          <p:cNvSpPr txBox="1"/>
          <p:nvPr/>
        </p:nvSpPr>
        <p:spPr>
          <a:xfrm>
            <a:off x="4105275" y="3498850"/>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0" name="形状8"/>
          <p:cNvSpPr txBox="1"/>
          <p:nvPr/>
        </p:nvSpPr>
        <p:spPr>
          <a:xfrm>
            <a:off x="5480050" y="2454275"/>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1" name="形状9"/>
          <p:cNvSpPr txBox="1"/>
          <p:nvPr/>
        </p:nvSpPr>
        <p:spPr>
          <a:xfrm>
            <a:off x="5476875" y="2978150"/>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2" name="形状10"/>
          <p:cNvSpPr txBox="1"/>
          <p:nvPr/>
        </p:nvSpPr>
        <p:spPr>
          <a:xfrm>
            <a:off x="5468938" y="3446463"/>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3" name="形状11"/>
          <p:cNvSpPr txBox="1"/>
          <p:nvPr/>
        </p:nvSpPr>
        <p:spPr>
          <a:xfrm>
            <a:off x="7569200" y="2544763"/>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4" name="形状12"/>
          <p:cNvSpPr txBox="1"/>
          <p:nvPr/>
        </p:nvSpPr>
        <p:spPr>
          <a:xfrm>
            <a:off x="7575550" y="3070225"/>
            <a:ext cx="142875"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5" name="形状13"/>
          <p:cNvSpPr txBox="1"/>
          <p:nvPr/>
        </p:nvSpPr>
        <p:spPr>
          <a:xfrm>
            <a:off x="7566025" y="3536950"/>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6" name="形状14"/>
          <p:cNvSpPr txBox="1"/>
          <p:nvPr/>
        </p:nvSpPr>
        <p:spPr>
          <a:xfrm>
            <a:off x="8704263" y="2530475"/>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7" name="形状15"/>
          <p:cNvSpPr txBox="1"/>
          <p:nvPr/>
        </p:nvSpPr>
        <p:spPr>
          <a:xfrm>
            <a:off x="8801100" y="3048000"/>
            <a:ext cx="142875"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8" name="形状16"/>
          <p:cNvSpPr txBox="1"/>
          <p:nvPr/>
        </p:nvSpPr>
        <p:spPr>
          <a:xfrm>
            <a:off x="8791575" y="3524250"/>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29" name="形状17"/>
          <p:cNvSpPr txBox="1"/>
          <p:nvPr/>
        </p:nvSpPr>
        <p:spPr>
          <a:xfrm>
            <a:off x="10064750" y="2514600"/>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0" name="形状18"/>
          <p:cNvSpPr txBox="1"/>
          <p:nvPr/>
        </p:nvSpPr>
        <p:spPr>
          <a:xfrm>
            <a:off x="10047288" y="3030538"/>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1" name="形状19"/>
          <p:cNvSpPr txBox="1"/>
          <p:nvPr/>
        </p:nvSpPr>
        <p:spPr>
          <a:xfrm>
            <a:off x="10061575" y="3506788"/>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2" name="形状20"/>
          <p:cNvSpPr txBox="1"/>
          <p:nvPr/>
        </p:nvSpPr>
        <p:spPr>
          <a:xfrm>
            <a:off x="3236913" y="1436688"/>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3" name="形状21"/>
          <p:cNvSpPr txBox="1"/>
          <p:nvPr/>
        </p:nvSpPr>
        <p:spPr>
          <a:xfrm>
            <a:off x="3222625" y="1917700"/>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4" name="形状22"/>
          <p:cNvSpPr txBox="1"/>
          <p:nvPr/>
        </p:nvSpPr>
        <p:spPr>
          <a:xfrm>
            <a:off x="7821613" y="1530350"/>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5" name="形状23"/>
          <p:cNvSpPr txBox="1"/>
          <p:nvPr/>
        </p:nvSpPr>
        <p:spPr>
          <a:xfrm>
            <a:off x="7823200" y="2011363"/>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6" name="形状24"/>
          <p:cNvSpPr txBox="1"/>
          <p:nvPr/>
        </p:nvSpPr>
        <p:spPr>
          <a:xfrm>
            <a:off x="5638800" y="1447800"/>
            <a:ext cx="142875"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7" name="形状25"/>
          <p:cNvSpPr txBox="1"/>
          <p:nvPr/>
        </p:nvSpPr>
        <p:spPr>
          <a:xfrm>
            <a:off x="5502275" y="2003425"/>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8" name="形状26"/>
          <p:cNvSpPr txBox="1"/>
          <p:nvPr/>
        </p:nvSpPr>
        <p:spPr>
          <a:xfrm>
            <a:off x="4349750" y="2000250"/>
            <a:ext cx="144463" cy="255588"/>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39" name="形状27"/>
          <p:cNvSpPr txBox="1"/>
          <p:nvPr/>
        </p:nvSpPr>
        <p:spPr>
          <a:xfrm>
            <a:off x="10271125" y="1477963"/>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40" name="形状28"/>
          <p:cNvSpPr txBox="1"/>
          <p:nvPr/>
        </p:nvSpPr>
        <p:spPr>
          <a:xfrm>
            <a:off x="8977313" y="2011363"/>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41" name="形状29"/>
          <p:cNvSpPr txBox="1"/>
          <p:nvPr/>
        </p:nvSpPr>
        <p:spPr>
          <a:xfrm>
            <a:off x="10113963" y="2011363"/>
            <a:ext cx="144463" cy="254000"/>
          </a:xfrm>
          <a:prstGeom prst="rect">
            <a:avLst/>
          </a:prstGeom>
          <a:solidFill>
            <a:srgbClr val="FFFFFF">
              <a:alpha val="100000"/>
            </a:srgbClr>
          </a:solidFill>
          <a:ln w="9525">
            <a:solidFill>
              <a:srgbClr val="FFFFFF">
                <a:alpha val="0"/>
              </a:srgbClr>
            </a:solidFill>
          </a:ln>
        </p:spPr>
        <p:txBody>
          <a:bodyPr anchor="ctr"/>
          <a:lstStyle/>
          <a:p>
            <a:pPr marL="0" algn="ctr"/>
            <a:endParaRPr/>
          </a:p>
        </p:txBody>
      </p:sp>
      <p:pic>
        <p:nvPicPr>
          <p:cNvPr id="42" name="物理线图1"/>
          <p:cNvPicPr>
            <a:picLocks noChangeAspect="1"/>
          </p:cNvPicPr>
          <p:nvPr/>
        </p:nvPicPr>
        <p:blipFill>
          <a:blip r:embed="rId5"/>
          <a:stretch>
            <a:fillRect/>
          </a:stretch>
        </p:blipFill>
        <p:spPr>
          <a:xfrm>
            <a:off x="7575433" y="3231099"/>
            <a:ext cx="4315314" cy="391388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
                                          </p:val>
                                        </p:tav>
                                        <p:tav tm="100000">
                                          <p:val>
                                            <p:strVal val="#ppt_x"/>
                                          </p:val>
                                        </p:tav>
                                      </p:tavLst>
                                    </p:anim>
                                    <p:anim calcmode="lin" valueType="num">
                                      <p:cBhvr>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2"/>
            <a:stretch>
              <a:fillRect/>
            </a:stretch>
          </p:blipFill>
          <p:spPr>
            <a:xfrm>
              <a:off x="0" y="0"/>
              <a:ext cx="699506" cy="832798"/>
            </a:xfrm>
            <a:prstGeom prst="rect">
              <a:avLst/>
            </a:prstGeom>
          </p:spPr>
        </p:pic>
        <p:pic>
          <p:nvPicPr>
            <p:cNvPr id="5" name="图片2"/>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127197" y="729291"/>
            <a:ext cx="12236044" cy="4461391"/>
          </a:xfrm>
          <a:prstGeom prst="rect">
            <a:avLst/>
          </a:prstGeom>
          <a:noFill/>
        </p:spPr>
        <p:txBody>
          <a:bodyPr anchor="ctr"/>
          <a:lstStyle/>
          <a:p>
            <a:pPr marL="0" algn="l">
              <a:lnSpc>
                <a:spcPts val="4800"/>
              </a:lnSpc>
            </a:pPr>
            <a:r>
              <a:rPr lang="zh-CN" altLang="en-US" sz="2800" b="0" i="0">
                <a:solidFill>
                  <a:srgbClr val="000000">
                    <a:alpha val="100000"/>
                  </a:srgbClr>
                </a:solidFill>
                <a:latin typeface="微软雅黑" panose="020B0503020204020204" charset="-122"/>
                <a:ea typeface="微软雅黑" panose="020B0503020204020204" charset="-122"/>
              </a:rPr>
              <a:t>(2)进行实验时，闭合开关后发现电压表的示数接近4.5V，然后她反复移动滑动变阻器的滑片P，电压表的示数基本不变。由此可见，发生故障的原因可能是滑动变阻器__________或者是电阻________。</a:t>
            </a:r>
          </a:p>
          <a:p>
            <a:pPr marL="0" algn="l">
              <a:lnSpc>
                <a:spcPts val="4800"/>
              </a:lnSpc>
            </a:pPr>
            <a:r>
              <a:rPr lang="zh-CN" altLang="en-US" sz="2800" b="0" i="0">
                <a:solidFill>
                  <a:srgbClr val="000000">
                    <a:alpha val="100000"/>
                  </a:srgbClr>
                </a:solidFill>
                <a:latin typeface="微软雅黑" panose="020B0503020204020204" charset="-122"/>
                <a:ea typeface="微软雅黑" panose="020B0503020204020204" charset="-122"/>
              </a:rPr>
              <a:t>(3)排除故障后，小玲先后让滑动变阻器的滑片P在不同位置上做了三次实验，得出三组数据，并根据每组数据正确计算出三个相应的电阻值，比较发现它们之间有较大差异，你认为产生这种差异的原因是 ___________________________________________。</a:t>
            </a:r>
          </a:p>
        </p:txBody>
      </p:sp>
      <p:sp>
        <p:nvSpPr>
          <p:cNvPr id="7" name="文本3"/>
          <p:cNvSpPr txBox="1"/>
          <p:nvPr/>
        </p:nvSpPr>
        <p:spPr>
          <a:xfrm>
            <a:off x="1105519" y="4445308"/>
            <a:ext cx="6226416" cy="649665"/>
          </a:xfrm>
          <a:prstGeom prst="rect">
            <a:avLst/>
          </a:prstGeom>
          <a:noFill/>
        </p:spPr>
        <p:txBody>
          <a:bodyPr anchor="t"/>
          <a:lstStyle/>
          <a:p>
            <a:pPr marL="0" algn="l">
              <a:lnSpc>
                <a:spcPts val="3600"/>
              </a:lnSpc>
            </a:pPr>
            <a:r>
              <a:rPr lang="zh-CN" altLang="en-US" sz="3000" b="1" i="0">
                <a:solidFill>
                  <a:srgbClr val="FF0000">
                    <a:alpha val="100000"/>
                  </a:srgbClr>
                </a:solidFill>
                <a:latin typeface="宋体" panose="02010600030101010101" pitchFamily="2" charset="-122"/>
                <a:ea typeface="宋体" panose="02010600030101010101" pitchFamily="2" charset="-122"/>
              </a:rPr>
              <a:t>灯泡的电阻随温度的变化而变化</a:t>
            </a:r>
          </a:p>
        </p:txBody>
      </p:sp>
      <p:sp>
        <p:nvSpPr>
          <p:cNvPr id="8" name="文本4"/>
          <p:cNvSpPr txBox="1"/>
          <p:nvPr/>
        </p:nvSpPr>
        <p:spPr>
          <a:xfrm>
            <a:off x="5794181" y="2029825"/>
            <a:ext cx="1189990" cy="774065"/>
          </a:xfrm>
          <a:prstGeom prst="rect">
            <a:avLst/>
          </a:prstGeom>
          <a:noFill/>
        </p:spPr>
        <p:txBody>
          <a:bodyPr anchor="t"/>
          <a:lstStyle/>
          <a:p>
            <a:pPr marL="0" algn="l">
              <a:lnSpc>
                <a:spcPts val="3800"/>
              </a:lnSpc>
            </a:pPr>
            <a:r>
              <a:rPr lang="zh-CN" altLang="en-US" sz="3200" b="1" i="0">
                <a:solidFill>
                  <a:srgbClr val="FF0000">
                    <a:alpha val="100000"/>
                  </a:srgbClr>
                </a:solidFill>
                <a:latin typeface="宋体" panose="02010600030101010101" pitchFamily="2" charset="-122"/>
                <a:ea typeface="宋体" panose="02010600030101010101" pitchFamily="2" charset="-122"/>
              </a:rPr>
              <a:t>开路</a:t>
            </a:r>
          </a:p>
        </p:txBody>
      </p:sp>
      <p:sp>
        <p:nvSpPr>
          <p:cNvPr id="9" name="文本5"/>
          <p:cNvSpPr txBox="1"/>
          <p:nvPr/>
        </p:nvSpPr>
        <p:spPr>
          <a:xfrm>
            <a:off x="1957368" y="2029682"/>
            <a:ext cx="2012950" cy="774065"/>
          </a:xfrm>
          <a:prstGeom prst="rect">
            <a:avLst/>
          </a:prstGeom>
          <a:noFill/>
        </p:spPr>
        <p:txBody>
          <a:bodyPr anchor="t"/>
          <a:lstStyle/>
          <a:p>
            <a:pPr marL="0" algn="l">
              <a:lnSpc>
                <a:spcPts val="3800"/>
              </a:lnSpc>
            </a:pPr>
            <a:r>
              <a:rPr lang="zh-CN" altLang="en-US" sz="3200" b="1" i="0">
                <a:solidFill>
                  <a:srgbClr val="FF0000">
                    <a:alpha val="100000"/>
                  </a:srgbClr>
                </a:solidFill>
                <a:latin typeface="Arial"/>
                <a:ea typeface="Arial"/>
              </a:rPr>
              <a:t>     </a:t>
            </a:r>
            <a:r>
              <a:rPr lang="zh-CN" altLang="en-US" sz="3200" b="1" i="0">
                <a:solidFill>
                  <a:srgbClr val="FF0000">
                    <a:alpha val="100000"/>
                  </a:srgbClr>
                </a:solidFill>
                <a:latin typeface="宋体" panose="02010600030101010101" pitchFamily="2" charset="-122"/>
                <a:ea typeface="宋体" panose="02010600030101010101" pitchFamily="2" charset="-122"/>
              </a:rPr>
              <a:t>短路</a:t>
            </a:r>
          </a:p>
        </p:txBody>
      </p:sp>
      <p:pic>
        <p:nvPicPr>
          <p:cNvPr id="10" name="物理线图1"/>
          <p:cNvPicPr>
            <a:picLocks noChangeAspect="1"/>
          </p:cNvPicPr>
          <p:nvPr/>
        </p:nvPicPr>
        <p:blipFill>
          <a:blip r:embed="rId3"/>
          <a:stretch>
            <a:fillRect/>
          </a:stretch>
        </p:blipFill>
        <p:spPr>
          <a:xfrm>
            <a:off x="7490165" y="3301213"/>
            <a:ext cx="4448174" cy="403439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2"/>
            <a:stretch>
              <a:fillRect/>
            </a:stretch>
          </p:blipFill>
          <p:spPr>
            <a:xfrm>
              <a:off x="0" y="0"/>
              <a:ext cx="699506" cy="832798"/>
            </a:xfrm>
            <a:prstGeom prst="rect">
              <a:avLst/>
            </a:prstGeom>
          </p:spPr>
        </p:pic>
        <p:pic>
          <p:nvPicPr>
            <p:cNvPr id="5" name="图片2"/>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1948815" y="-49530"/>
            <a:ext cx="8420100" cy="1333500"/>
          </a:xfrm>
          <a:prstGeom prst="rect">
            <a:avLst/>
          </a:prstGeom>
          <a:noFill/>
        </p:spPr>
        <p:txBody>
          <a:bodyPr anchor="ctr"/>
          <a:lstStyle/>
          <a:p>
            <a:pPr marL="0" algn="l">
              <a:lnSpc>
                <a:spcPts val="4300"/>
              </a:lnSpc>
            </a:pPr>
            <a:r>
              <a:rPr lang="zh-CN" altLang="en-US" sz="3600" b="0" i="0">
                <a:solidFill>
                  <a:srgbClr val="FF0000">
                    <a:alpha val="100000"/>
                  </a:srgbClr>
                </a:solidFill>
                <a:latin typeface="微软雅黑" panose="020B0503020204020204" charset="-122"/>
                <a:ea typeface="微软雅黑" panose="020B0503020204020204" charset="-122"/>
              </a:rPr>
              <a:t>并联等压分流计算题</a:t>
            </a:r>
          </a:p>
        </p:txBody>
      </p:sp>
      <p:grpSp>
        <p:nvGrpSpPr>
          <p:cNvPr id="7" name="组合2"/>
          <p:cNvGrpSpPr/>
          <p:nvPr/>
        </p:nvGrpSpPr>
        <p:grpSpPr>
          <a:xfrm>
            <a:off x="4238625" y="3379470"/>
            <a:ext cx="1636078" cy="1781175"/>
            <a:chOff x="0" y="0"/>
            <a:chExt cx="1636078" cy="1781175"/>
          </a:xfrm>
        </p:grpSpPr>
        <p:sp>
          <p:nvSpPr>
            <p:cNvPr id="8" name="文本7"/>
            <p:cNvSpPr txBox="1"/>
            <p:nvPr/>
          </p:nvSpPr>
          <p:spPr>
            <a:xfrm>
              <a:off x="203028" y="0"/>
              <a:ext cx="12946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I</a:t>
              </a:r>
              <a:r>
                <a:rPr lang="zh-CN" altLang="en-US" sz="5850" b="1" i="0" baseline="-25000">
                  <a:solidFill>
                    <a:srgbClr val="0033CC">
                      <a:alpha val="100000"/>
                    </a:srgbClr>
                  </a:solidFill>
                  <a:latin typeface="Cambria" panose="02040503050406030204"/>
                  <a:ea typeface="Cambria" panose="02040503050406030204"/>
                </a:rPr>
                <a:t>1</a:t>
              </a:r>
            </a:p>
          </p:txBody>
        </p:sp>
        <p:sp>
          <p:nvSpPr>
            <p:cNvPr id="9" name="文本8"/>
            <p:cNvSpPr txBox="1"/>
            <p:nvPr/>
          </p:nvSpPr>
          <p:spPr>
            <a:xfrm>
              <a:off x="203028" y="822325"/>
              <a:ext cx="1433050" cy="958850"/>
            </a:xfrm>
            <a:prstGeom prst="rect">
              <a:avLst/>
            </a:prstGeom>
            <a:noFill/>
          </p:spPr>
          <p:txBody>
            <a:bodyPr anchor="t"/>
            <a:lstStyle/>
            <a:p>
              <a:pPr marL="0" algn="l">
                <a:lnSpc>
                  <a:spcPts val="5300"/>
                </a:lnSpc>
              </a:pPr>
              <a:r>
                <a:rPr lang="zh-CN" altLang="en-US" sz="4400" b="1" i="0">
                  <a:solidFill>
                    <a:srgbClr val="0033CC">
                      <a:alpha val="100000"/>
                    </a:srgbClr>
                  </a:solidFill>
                  <a:latin typeface="Cambria" panose="02040503050406030204"/>
                  <a:ea typeface="Cambria" panose="02040503050406030204"/>
                </a:rPr>
                <a:t>I</a:t>
              </a:r>
            </a:p>
          </p:txBody>
        </p:sp>
        <p:sp>
          <p:nvSpPr>
            <p:cNvPr id="10" name="形状16"/>
            <p:cNvSpPr txBox="1"/>
            <p:nvPr/>
          </p:nvSpPr>
          <p:spPr>
            <a:xfrm>
              <a:off x="0" y="913130"/>
              <a:ext cx="897312" cy="60325"/>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sp>
        <p:nvSpPr>
          <p:cNvPr id="11" name="文本3"/>
          <p:cNvSpPr txBox="1"/>
          <p:nvPr/>
        </p:nvSpPr>
        <p:spPr>
          <a:xfrm>
            <a:off x="5092065" y="3811270"/>
            <a:ext cx="1433513" cy="1125645"/>
          </a:xfrm>
          <a:prstGeom prst="rect">
            <a:avLst/>
          </a:prstGeom>
          <a:noFill/>
        </p:spPr>
        <p:txBody>
          <a:bodyPr anchor="t"/>
          <a:lstStyle/>
          <a:p>
            <a:pPr marL="0" algn="l">
              <a:lnSpc>
                <a:spcPts val="6400"/>
              </a:lnSpc>
            </a:pPr>
            <a:r>
              <a:rPr lang="zh-CN" altLang="en-US" sz="5400" b="1" i="0">
                <a:solidFill>
                  <a:srgbClr val="0033CC">
                    <a:alpha val="100000"/>
                  </a:srgbClr>
                </a:solidFill>
                <a:latin typeface="华文楷体"/>
                <a:ea typeface="华文楷体"/>
              </a:rPr>
              <a:t>＝</a:t>
            </a:r>
          </a:p>
        </p:txBody>
      </p:sp>
      <p:grpSp>
        <p:nvGrpSpPr>
          <p:cNvPr id="12" name="组合3"/>
          <p:cNvGrpSpPr/>
          <p:nvPr/>
        </p:nvGrpSpPr>
        <p:grpSpPr>
          <a:xfrm>
            <a:off x="5854700" y="3236595"/>
            <a:ext cx="2856865" cy="2078024"/>
            <a:chOff x="0" y="0"/>
            <a:chExt cx="2856865" cy="2078024"/>
          </a:xfrm>
        </p:grpSpPr>
        <p:sp>
          <p:nvSpPr>
            <p:cNvPr id="13" name="文本9"/>
            <p:cNvSpPr txBox="1"/>
            <p:nvPr/>
          </p:nvSpPr>
          <p:spPr>
            <a:xfrm>
              <a:off x="374514" y="0"/>
              <a:ext cx="1572049"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2</a:t>
              </a:r>
            </a:p>
          </p:txBody>
        </p:sp>
        <p:sp>
          <p:nvSpPr>
            <p:cNvPr id="14" name="文本10"/>
            <p:cNvSpPr txBox="1"/>
            <p:nvPr/>
          </p:nvSpPr>
          <p:spPr>
            <a:xfrm>
              <a:off x="66178" y="965504"/>
              <a:ext cx="2790687"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2</a:t>
              </a:r>
            </a:p>
          </p:txBody>
        </p:sp>
        <p:sp>
          <p:nvSpPr>
            <p:cNvPr id="15" name="形状17"/>
            <p:cNvSpPr txBox="1"/>
            <p:nvPr/>
          </p:nvSpPr>
          <p:spPr>
            <a:xfrm>
              <a:off x="0" y="1057906"/>
              <a:ext cx="1955713" cy="63530"/>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grpSp>
        <p:nvGrpSpPr>
          <p:cNvPr id="16" name="组合4"/>
          <p:cNvGrpSpPr/>
          <p:nvPr/>
        </p:nvGrpSpPr>
        <p:grpSpPr>
          <a:xfrm>
            <a:off x="4238625" y="4879658"/>
            <a:ext cx="1636078" cy="1781175"/>
            <a:chOff x="0" y="0"/>
            <a:chExt cx="1636078" cy="1781175"/>
          </a:xfrm>
        </p:grpSpPr>
        <p:sp>
          <p:nvSpPr>
            <p:cNvPr id="17" name="文本11"/>
            <p:cNvSpPr txBox="1"/>
            <p:nvPr/>
          </p:nvSpPr>
          <p:spPr>
            <a:xfrm>
              <a:off x="203028" y="0"/>
              <a:ext cx="12946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I</a:t>
              </a:r>
              <a:r>
                <a:rPr lang="zh-CN" altLang="en-US" sz="5850" b="1" i="0" baseline="-25000">
                  <a:solidFill>
                    <a:srgbClr val="0033CC">
                      <a:alpha val="100000"/>
                    </a:srgbClr>
                  </a:solidFill>
                  <a:latin typeface="Cambria" panose="02040503050406030204"/>
                  <a:ea typeface="Cambria" panose="02040503050406030204"/>
                </a:rPr>
                <a:t>1</a:t>
              </a:r>
            </a:p>
          </p:txBody>
        </p:sp>
        <p:sp>
          <p:nvSpPr>
            <p:cNvPr id="18" name="文本12"/>
            <p:cNvSpPr txBox="1"/>
            <p:nvPr/>
          </p:nvSpPr>
          <p:spPr>
            <a:xfrm>
              <a:off x="203028" y="822325"/>
              <a:ext cx="14330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I</a:t>
              </a:r>
              <a:r>
                <a:rPr lang="zh-CN" altLang="en-US" sz="5850" b="1" i="0" baseline="-25000">
                  <a:solidFill>
                    <a:srgbClr val="0033CC">
                      <a:alpha val="100000"/>
                    </a:srgbClr>
                  </a:solidFill>
                  <a:latin typeface="Cambria" panose="02040503050406030204"/>
                  <a:ea typeface="Cambria" panose="02040503050406030204"/>
                </a:rPr>
                <a:t>2</a:t>
              </a:r>
            </a:p>
          </p:txBody>
        </p:sp>
        <p:sp>
          <p:nvSpPr>
            <p:cNvPr id="19" name="形状18"/>
            <p:cNvSpPr txBox="1"/>
            <p:nvPr/>
          </p:nvSpPr>
          <p:spPr>
            <a:xfrm>
              <a:off x="0" y="913130"/>
              <a:ext cx="897312" cy="60325"/>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sp>
        <p:nvSpPr>
          <p:cNvPr id="20" name="文本4"/>
          <p:cNvSpPr txBox="1"/>
          <p:nvPr/>
        </p:nvSpPr>
        <p:spPr>
          <a:xfrm>
            <a:off x="5163503" y="5308283"/>
            <a:ext cx="1433512" cy="1125645"/>
          </a:xfrm>
          <a:prstGeom prst="rect">
            <a:avLst/>
          </a:prstGeom>
          <a:noFill/>
        </p:spPr>
        <p:txBody>
          <a:bodyPr anchor="t"/>
          <a:lstStyle/>
          <a:p>
            <a:pPr marL="0" algn="l">
              <a:lnSpc>
                <a:spcPts val="6400"/>
              </a:lnSpc>
            </a:pPr>
            <a:r>
              <a:rPr lang="zh-CN" altLang="en-US" sz="5400" b="1" i="0">
                <a:solidFill>
                  <a:srgbClr val="0033CC">
                    <a:alpha val="100000"/>
                  </a:srgbClr>
                </a:solidFill>
                <a:latin typeface="华文楷体"/>
                <a:ea typeface="华文楷体"/>
              </a:rPr>
              <a:t>＝</a:t>
            </a:r>
          </a:p>
        </p:txBody>
      </p:sp>
      <p:grpSp>
        <p:nvGrpSpPr>
          <p:cNvPr id="21" name="组合5"/>
          <p:cNvGrpSpPr/>
          <p:nvPr/>
        </p:nvGrpSpPr>
        <p:grpSpPr>
          <a:xfrm>
            <a:off x="6003925" y="4951095"/>
            <a:ext cx="1636078" cy="1781175"/>
            <a:chOff x="0" y="0"/>
            <a:chExt cx="1636078" cy="1781175"/>
          </a:xfrm>
        </p:grpSpPr>
        <p:sp>
          <p:nvSpPr>
            <p:cNvPr id="22" name="文本13"/>
            <p:cNvSpPr txBox="1"/>
            <p:nvPr/>
          </p:nvSpPr>
          <p:spPr>
            <a:xfrm>
              <a:off x="203028" y="0"/>
              <a:ext cx="12946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R</a:t>
              </a:r>
              <a:r>
                <a:rPr lang="zh-CN" altLang="en-US" sz="5850" b="1" i="0" baseline="-25000">
                  <a:solidFill>
                    <a:srgbClr val="0033CC">
                      <a:alpha val="100000"/>
                    </a:srgbClr>
                  </a:solidFill>
                  <a:latin typeface="Cambria" panose="02040503050406030204"/>
                  <a:ea typeface="Cambria" panose="02040503050406030204"/>
                </a:rPr>
                <a:t>2</a:t>
              </a:r>
            </a:p>
          </p:txBody>
        </p:sp>
        <p:sp>
          <p:nvSpPr>
            <p:cNvPr id="23" name="文本14"/>
            <p:cNvSpPr txBox="1"/>
            <p:nvPr/>
          </p:nvSpPr>
          <p:spPr>
            <a:xfrm>
              <a:off x="203028" y="822325"/>
              <a:ext cx="14330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R</a:t>
              </a:r>
              <a:r>
                <a:rPr lang="zh-CN" altLang="en-US" sz="5850" b="1" i="0" baseline="-25000">
                  <a:solidFill>
                    <a:srgbClr val="0033CC">
                      <a:alpha val="100000"/>
                    </a:srgbClr>
                  </a:solidFill>
                  <a:latin typeface="Cambria" panose="02040503050406030204"/>
                  <a:ea typeface="Cambria" panose="02040503050406030204"/>
                </a:rPr>
                <a:t>1</a:t>
              </a:r>
            </a:p>
          </p:txBody>
        </p:sp>
        <p:sp>
          <p:nvSpPr>
            <p:cNvPr id="24" name="形状19"/>
            <p:cNvSpPr txBox="1"/>
            <p:nvPr/>
          </p:nvSpPr>
          <p:spPr>
            <a:xfrm>
              <a:off x="0" y="913130"/>
              <a:ext cx="897312" cy="60325"/>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sp>
        <p:nvSpPr>
          <p:cNvPr id="25" name="形状1"/>
          <p:cNvSpPr txBox="1"/>
          <p:nvPr/>
        </p:nvSpPr>
        <p:spPr>
          <a:xfrm>
            <a:off x="3524250" y="4143375"/>
            <a:ext cx="500063" cy="1857375"/>
          </a:xfrm>
          <a:prstGeom prst="leftBrace">
            <a:avLst/>
          </a:prstGeom>
          <a:solidFill>
            <a:srgbClr val="FFFFFF">
              <a:alpha val="0"/>
            </a:srgbClr>
          </a:solidFill>
          <a:ln w="38100">
            <a:solidFill>
              <a:srgbClr val="FF0000">
                <a:alpha val="100000"/>
              </a:srgbClr>
            </a:solidFill>
            <a:prstDash val="solid"/>
            <a:headEnd type="none" w="med" len="med"/>
            <a:tailEnd type="none" w="med" len="med"/>
          </a:ln>
        </p:spPr>
        <p:txBody>
          <a:bodyPr anchor="ctr"/>
          <a:lstStyle/>
          <a:p>
            <a:pPr marL="0" algn="ctr"/>
            <a:endParaRPr/>
          </a:p>
        </p:txBody>
      </p:sp>
      <p:sp>
        <p:nvSpPr>
          <p:cNvPr id="26" name="形状2"/>
          <p:cNvSpPr txBox="1"/>
          <p:nvPr/>
        </p:nvSpPr>
        <p:spPr>
          <a:xfrm>
            <a:off x="4381500" y="1357313"/>
            <a:ext cx="1079500"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7" name="形状3"/>
          <p:cNvSpPr txBox="1"/>
          <p:nvPr/>
        </p:nvSpPr>
        <p:spPr>
          <a:xfrm>
            <a:off x="5461000" y="1212850"/>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8" name="形状4"/>
          <p:cNvSpPr txBox="1"/>
          <p:nvPr/>
        </p:nvSpPr>
        <p:spPr>
          <a:xfrm>
            <a:off x="5461000" y="1212850"/>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9" name="形状5"/>
          <p:cNvSpPr txBox="1"/>
          <p:nvPr/>
        </p:nvSpPr>
        <p:spPr>
          <a:xfrm>
            <a:off x="5461000" y="1501775"/>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0" name="形状6"/>
          <p:cNvSpPr txBox="1"/>
          <p:nvPr/>
        </p:nvSpPr>
        <p:spPr>
          <a:xfrm>
            <a:off x="5532438" y="2220913"/>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1" name="形状7"/>
          <p:cNvSpPr txBox="1"/>
          <p:nvPr/>
        </p:nvSpPr>
        <p:spPr>
          <a:xfrm>
            <a:off x="5532438" y="2509838"/>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2" name="形状8"/>
          <p:cNvSpPr txBox="1"/>
          <p:nvPr/>
        </p:nvSpPr>
        <p:spPr>
          <a:xfrm>
            <a:off x="6181725" y="1212850"/>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3" name="形状9"/>
          <p:cNvSpPr txBox="1"/>
          <p:nvPr/>
        </p:nvSpPr>
        <p:spPr>
          <a:xfrm>
            <a:off x="5532438" y="2220913"/>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4" name="形状10"/>
          <p:cNvSpPr txBox="1"/>
          <p:nvPr/>
        </p:nvSpPr>
        <p:spPr>
          <a:xfrm>
            <a:off x="6253163" y="2220913"/>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5" name="形状11"/>
          <p:cNvSpPr txBox="1"/>
          <p:nvPr/>
        </p:nvSpPr>
        <p:spPr>
          <a:xfrm>
            <a:off x="6181725" y="1357313"/>
            <a:ext cx="1079500"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6" name="形状12"/>
          <p:cNvSpPr txBox="1"/>
          <p:nvPr/>
        </p:nvSpPr>
        <p:spPr>
          <a:xfrm>
            <a:off x="6253163" y="2365375"/>
            <a:ext cx="1008062"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7" name="形状13"/>
          <p:cNvSpPr txBox="1"/>
          <p:nvPr/>
        </p:nvSpPr>
        <p:spPr>
          <a:xfrm>
            <a:off x="4381500" y="2365375"/>
            <a:ext cx="1150938"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8" name="形状14"/>
          <p:cNvSpPr txBox="1"/>
          <p:nvPr/>
        </p:nvSpPr>
        <p:spPr>
          <a:xfrm>
            <a:off x="4381500" y="1357313"/>
            <a:ext cx="38100" cy="1944687"/>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9" name="形状15"/>
          <p:cNvSpPr txBox="1"/>
          <p:nvPr/>
        </p:nvSpPr>
        <p:spPr>
          <a:xfrm>
            <a:off x="7261225" y="1357313"/>
            <a:ext cx="38100" cy="1944687"/>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40" name="文本5"/>
          <p:cNvSpPr txBox="1"/>
          <p:nvPr/>
        </p:nvSpPr>
        <p:spPr>
          <a:xfrm>
            <a:off x="5312728" y="660083"/>
            <a:ext cx="2351087" cy="838200"/>
          </a:xfrm>
          <a:prstGeom prst="rect">
            <a:avLst/>
          </a:prstGeom>
          <a:noFill/>
        </p:spPr>
        <p:txBody>
          <a:bodyPr anchor="ctr"/>
          <a:lstStyle/>
          <a:p>
            <a:pPr marL="0" algn="ctr">
              <a:lnSpc>
                <a:spcPts val="3300"/>
              </a:lnSpc>
            </a:pPr>
            <a:r>
              <a:rPr lang="zh-CN" altLang="en-US" sz="2400" b="1" i="0">
                <a:solidFill>
                  <a:srgbClr val="000000">
                    <a:alpha val="100000"/>
                  </a:srgbClr>
                </a:solidFill>
                <a:latin typeface="Cambria" panose="02040503050406030204"/>
                <a:ea typeface="Cambria" panose="02040503050406030204"/>
              </a:rPr>
              <a:t>Ⅰ</a:t>
            </a:r>
            <a:r>
              <a:rPr lang="zh-CN" altLang="en-US" sz="1200" b="1" i="0">
                <a:solidFill>
                  <a:srgbClr val="000000">
                    <a:alpha val="100000"/>
                  </a:srgbClr>
                </a:solidFill>
                <a:latin typeface="Cambria" panose="02040503050406030204"/>
                <a:ea typeface="Cambria" panose="02040503050406030204"/>
              </a:rPr>
              <a:t>1</a:t>
            </a:r>
            <a:r>
              <a:rPr lang="zh-CN" altLang="en-US" sz="2800" b="1" i="0">
                <a:solidFill>
                  <a:srgbClr val="000000">
                    <a:alpha val="100000"/>
                  </a:srgbClr>
                </a:solidFill>
                <a:latin typeface="Cambria" panose="02040503050406030204"/>
                <a:ea typeface="Cambria" panose="02040503050406030204"/>
              </a:rPr>
              <a:t>     U</a:t>
            </a:r>
            <a:r>
              <a:rPr lang="zh-CN" altLang="en-US" sz="1400" b="1" i="0">
                <a:solidFill>
                  <a:srgbClr val="000000">
                    <a:alpha val="100000"/>
                  </a:srgbClr>
                </a:solidFill>
                <a:latin typeface="Cambria" panose="02040503050406030204"/>
                <a:ea typeface="Cambria" panose="02040503050406030204"/>
              </a:rPr>
              <a:t>1</a:t>
            </a:r>
            <a:r>
              <a:rPr lang="zh-CN" altLang="en-US" sz="2800" b="1" i="0">
                <a:solidFill>
                  <a:srgbClr val="000000">
                    <a:alpha val="100000"/>
                  </a:srgbClr>
                </a:solidFill>
                <a:latin typeface="Cambria" panose="02040503050406030204"/>
                <a:ea typeface="Cambria" panose="02040503050406030204"/>
              </a:rPr>
              <a:t>    R</a:t>
            </a:r>
            <a:r>
              <a:rPr lang="zh-CN" altLang="en-US" sz="1400" b="1" i="0">
                <a:solidFill>
                  <a:srgbClr val="000000">
                    <a:alpha val="100000"/>
                  </a:srgbClr>
                </a:solidFill>
                <a:latin typeface="Cambria" panose="02040503050406030204"/>
                <a:ea typeface="Cambria" panose="02040503050406030204"/>
              </a:rPr>
              <a:t>1</a:t>
            </a:r>
          </a:p>
        </p:txBody>
      </p:sp>
      <p:sp>
        <p:nvSpPr>
          <p:cNvPr id="41" name="文本6"/>
          <p:cNvSpPr txBox="1"/>
          <p:nvPr/>
        </p:nvSpPr>
        <p:spPr>
          <a:xfrm>
            <a:off x="4953953" y="2388870"/>
            <a:ext cx="2351087" cy="838200"/>
          </a:xfrm>
          <a:prstGeom prst="rect">
            <a:avLst/>
          </a:prstGeom>
          <a:noFill/>
        </p:spPr>
        <p:txBody>
          <a:bodyPr anchor="ctr"/>
          <a:lstStyle/>
          <a:p>
            <a:pPr marL="0" algn="ctr">
              <a:lnSpc>
                <a:spcPts val="3300"/>
              </a:lnSpc>
            </a:pPr>
            <a:r>
              <a:rPr lang="zh-CN" altLang="en-US" sz="2400" b="1" i="0">
                <a:solidFill>
                  <a:srgbClr val="000000">
                    <a:alpha val="100000"/>
                  </a:srgbClr>
                </a:solidFill>
                <a:latin typeface="Cambria" panose="02040503050406030204"/>
                <a:ea typeface="Cambria" panose="02040503050406030204"/>
              </a:rPr>
              <a:t>Ⅰ</a:t>
            </a:r>
            <a:r>
              <a:rPr lang="zh-CN" altLang="en-US" sz="1200" b="1" i="0">
                <a:solidFill>
                  <a:srgbClr val="000000">
                    <a:alpha val="100000"/>
                  </a:srgbClr>
                </a:solidFill>
                <a:latin typeface="Cambria" panose="02040503050406030204"/>
                <a:ea typeface="Cambria" panose="02040503050406030204"/>
              </a:rPr>
              <a:t>2</a:t>
            </a:r>
            <a:r>
              <a:rPr lang="zh-CN" altLang="en-US" sz="2800" b="1" i="0">
                <a:solidFill>
                  <a:srgbClr val="000000">
                    <a:alpha val="100000"/>
                  </a:srgbClr>
                </a:solidFill>
                <a:latin typeface="Cambria" panose="02040503050406030204"/>
                <a:ea typeface="Cambria" panose="02040503050406030204"/>
              </a:rPr>
              <a:t>     U</a:t>
            </a:r>
            <a:r>
              <a:rPr lang="zh-CN" altLang="en-US" sz="1400" b="1" i="0">
                <a:solidFill>
                  <a:srgbClr val="000000">
                    <a:alpha val="100000"/>
                  </a:srgbClr>
                </a:solidFill>
                <a:latin typeface="Cambria" panose="02040503050406030204"/>
                <a:ea typeface="Cambria" panose="02040503050406030204"/>
              </a:rPr>
              <a:t>2</a:t>
            </a:r>
            <a:r>
              <a:rPr lang="zh-CN" altLang="en-US" sz="2800" b="1" i="0">
                <a:solidFill>
                  <a:srgbClr val="000000">
                    <a:alpha val="100000"/>
                  </a:srgbClr>
                </a:solidFill>
                <a:latin typeface="Cambria" panose="02040503050406030204"/>
                <a:ea typeface="Cambria" panose="02040503050406030204"/>
              </a:rPr>
              <a:t>    R</a:t>
            </a:r>
            <a:r>
              <a:rPr lang="zh-CN" altLang="en-US" sz="1400" b="1" i="0">
                <a:solidFill>
                  <a:srgbClr val="000000">
                    <a:alpha val="100000"/>
                  </a:srgbClr>
                </a:solidFill>
                <a:latin typeface="Cambria" panose="02040503050406030204"/>
                <a:ea typeface="Cambria" panose="02040503050406030204"/>
              </a:rPr>
              <a:t>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2"/>
            <p:cNvPicPr>
              <a:picLocks noChangeAspect="1"/>
            </p:cNvPicPr>
            <p:nvPr/>
          </p:nvPicPr>
          <p:blipFill>
            <a:blip r:embed="rId2"/>
            <a:stretch>
              <a:fillRect/>
            </a:stretch>
          </p:blipFill>
          <p:spPr>
            <a:xfrm>
              <a:off x="0" y="0"/>
              <a:ext cx="699506" cy="832798"/>
            </a:xfrm>
            <a:prstGeom prst="rect">
              <a:avLst/>
            </a:prstGeom>
          </p:spPr>
        </p:pic>
        <p:pic>
          <p:nvPicPr>
            <p:cNvPr id="5" name="图片3"/>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455190" y="768677"/>
            <a:ext cx="11463928" cy="4984412"/>
          </a:xfrm>
          <a:prstGeom prst="rect">
            <a:avLst/>
          </a:prstGeom>
          <a:noFill/>
        </p:spPr>
        <p:txBody>
          <a:bodyPr anchor="ctr"/>
          <a:lstStyle/>
          <a:p>
            <a:pPr marL="0" algn="l"/>
            <a:endParaRP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如图 所示，电源电压不变，当滑动变阻器的滑片从左向右滑动过程中，电流表和电压表的示数变化情况应是(      )</a:t>
            </a: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A. 电压表. 电流表示数都变大</a:t>
            </a: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B. 电压表示数变大，电流表示数变小</a:t>
            </a: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C．电压表示数变小，电流表示数变大</a:t>
            </a: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D．电压表. 电流表示数都变小</a:t>
            </a:r>
          </a:p>
        </p:txBody>
      </p:sp>
      <p:pic>
        <p:nvPicPr>
          <p:cNvPr id="7" name="图片1"/>
          <p:cNvPicPr>
            <a:picLocks noChangeAspect="1"/>
          </p:cNvPicPr>
          <p:nvPr/>
        </p:nvPicPr>
        <p:blipFill>
          <a:blip r:embed="rId3"/>
          <a:stretch>
            <a:fillRect/>
          </a:stretch>
        </p:blipFill>
        <p:spPr>
          <a:xfrm>
            <a:off x="7614114" y="3326968"/>
            <a:ext cx="4186238" cy="2643187"/>
          </a:xfrm>
          <a:prstGeom prst="rect">
            <a:avLst/>
          </a:prstGeom>
          <a:ln w="95250">
            <a:solidFill>
              <a:srgbClr val="FFFFFF">
                <a:alpha val="100000"/>
              </a:srgbClr>
            </a:solidFill>
          </a:ln>
          <a:scene3d>
            <a:camera prst="orthographicFront"/>
            <a:lightRig rig="contrasting" dir="t">
              <a:rot lat="0" lon="0" rev="3000000"/>
            </a:lightRig>
          </a:scene3d>
          <a:sp3d contourW="7620">
            <a:bevelT w="95250" h="31750"/>
            <a:contourClr>
              <a:srgbClr val="333333"/>
            </a:contourClr>
          </a:sp3d>
        </p:spPr>
      </p:pic>
      <p:sp>
        <p:nvSpPr>
          <p:cNvPr id="8" name="文本3"/>
          <p:cNvSpPr txBox="1"/>
          <p:nvPr/>
        </p:nvSpPr>
        <p:spPr>
          <a:xfrm>
            <a:off x="8929002" y="2195998"/>
            <a:ext cx="601980" cy="835660"/>
          </a:xfrm>
          <a:prstGeom prst="rect">
            <a:avLst/>
          </a:prstGeom>
          <a:noFill/>
        </p:spPr>
        <p:txBody>
          <a:bodyPr anchor="t"/>
          <a:lstStyle/>
          <a:p>
            <a:pPr marL="0" algn="l">
              <a:lnSpc>
                <a:spcPts val="4300"/>
              </a:lnSpc>
            </a:pPr>
            <a:r>
              <a:rPr lang="zh-CN" altLang="en-US" sz="3600" b="0" i="0">
                <a:solidFill>
                  <a:srgbClr val="FF0000">
                    <a:alpha val="100000"/>
                  </a:srgbClr>
                </a:solidFill>
                <a:latin typeface="宋体" panose="02010600030101010101" pitchFamily="2" charset="-122"/>
                <a:ea typeface="宋体" panose="02010600030101010101" pitchFamily="2" charset="-122"/>
              </a:rPr>
              <a:t>D</a:t>
            </a:r>
          </a:p>
        </p:txBody>
      </p:sp>
      <p:grpSp>
        <p:nvGrpSpPr>
          <p:cNvPr id="9" name="组合2"/>
          <p:cNvGrpSpPr/>
          <p:nvPr/>
        </p:nvGrpSpPr>
        <p:grpSpPr>
          <a:xfrm>
            <a:off x="9540240" y="4405630"/>
            <a:ext cx="603250" cy="530225"/>
            <a:chOff x="0" y="0"/>
            <a:chExt cx="612775" cy="530537"/>
          </a:xfrm>
        </p:grpSpPr>
        <p:sp>
          <p:nvSpPr>
            <p:cNvPr id="10" name="形状1"/>
            <p:cNvSpPr txBox="1"/>
            <p:nvPr/>
          </p:nvSpPr>
          <p:spPr>
            <a:xfrm>
              <a:off x="0" y="0"/>
              <a:ext cx="612775" cy="530537"/>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1" name="形状2"/>
            <p:cNvSpPr txBox="1"/>
            <p:nvPr/>
          </p:nvSpPr>
          <p:spPr>
            <a:xfrm>
              <a:off x="0" y="236994"/>
              <a:ext cx="612775" cy="2541"/>
            </a:xfrm>
            <a:prstGeom prst="line">
              <a:avLst/>
            </a:prstGeom>
            <a:solidFill>
              <a:srgbClr val="FFFFFF">
                <a:alpha val="0"/>
              </a:srgbClr>
            </a:solidFill>
            <a:ln w="34925">
              <a:solidFill>
                <a:srgbClr val="000000">
                  <a:alpha val="100000"/>
                </a:srgbClr>
              </a:solidFill>
              <a:prstDash val="solid"/>
            </a:ln>
          </p:spPr>
          <p:txBody>
            <a:bodyPr anchor="ctr"/>
            <a:lstStyle/>
            <a:p>
              <a:pPr marL="0" algn="ctr"/>
              <a:endParaRPr/>
            </a:p>
          </p:txBody>
        </p:sp>
      </p:grpSp>
      <p:sp>
        <p:nvSpPr>
          <p:cNvPr id="12" name="文本4"/>
          <p:cNvSpPr txBox="1"/>
          <p:nvPr/>
        </p:nvSpPr>
        <p:spPr>
          <a:xfrm>
            <a:off x="721385" y="89364"/>
            <a:ext cx="3720751" cy="679492"/>
          </a:xfrm>
          <a:prstGeom prst="rect">
            <a:avLst/>
          </a:prstGeom>
          <a:noFill/>
        </p:spPr>
        <p:txBody>
          <a:bodyPr anchor="t"/>
          <a:lstStyle/>
          <a:p>
            <a:pPr marL="0" algn="l">
              <a:lnSpc>
                <a:spcPts val="3300"/>
              </a:lnSpc>
            </a:pPr>
            <a:r>
              <a:rPr lang="zh-CN" altLang="en-US" sz="2800" b="0" i="0">
                <a:solidFill>
                  <a:srgbClr val="FF0000">
                    <a:alpha val="100000"/>
                  </a:srgbClr>
                </a:solidFill>
                <a:latin typeface="Arial"/>
                <a:ea typeface="Arial"/>
              </a:rPr>
              <a:t>   </a:t>
            </a:r>
            <a:r>
              <a:rPr lang="zh-CN" altLang="en-US" sz="2800" b="0" i="0">
                <a:solidFill>
                  <a:srgbClr val="FF0000">
                    <a:alpha val="100000"/>
                  </a:srgbClr>
                </a:solidFill>
                <a:latin typeface="微软雅黑" panose="020B0503020204020204" charset="-122"/>
                <a:ea typeface="微软雅黑" panose="020B0503020204020204" charset="-122"/>
              </a:rPr>
              <a:t>串联分压练习：</a:t>
            </a:r>
          </a:p>
        </p:txBody>
      </p:sp>
      <p:grpSp>
        <p:nvGrpSpPr>
          <p:cNvPr id="13" name="组合3"/>
          <p:cNvGrpSpPr/>
          <p:nvPr/>
        </p:nvGrpSpPr>
        <p:grpSpPr>
          <a:xfrm>
            <a:off x="9293704" y="5317265"/>
            <a:ext cx="450847" cy="530533"/>
            <a:chOff x="0" y="0"/>
            <a:chExt cx="450847" cy="530533"/>
          </a:xfrm>
        </p:grpSpPr>
        <p:sp>
          <p:nvSpPr>
            <p:cNvPr id="14" name="形状3"/>
            <p:cNvSpPr txBox="1"/>
            <p:nvPr/>
          </p:nvSpPr>
          <p:spPr>
            <a:xfrm>
              <a:off x="0" y="0"/>
              <a:ext cx="450847" cy="530533"/>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5" name="形状4"/>
            <p:cNvSpPr txBox="1"/>
            <p:nvPr/>
          </p:nvSpPr>
          <p:spPr>
            <a:xfrm>
              <a:off x="0" y="237040"/>
              <a:ext cx="450847" cy="34925"/>
            </a:xfrm>
            <a:prstGeom prst="line">
              <a:avLst/>
            </a:prstGeom>
            <a:solidFill>
              <a:srgbClr val="FFFFFF">
                <a:alpha val="0"/>
              </a:srgbClr>
            </a:solidFill>
            <a:ln w="34925">
              <a:solidFill>
                <a:srgbClr val="000000">
                  <a:alpha val="100000"/>
                </a:srgbClr>
              </a:solidFill>
              <a:prstDash val="solid"/>
            </a:ln>
          </p:spPr>
          <p:txBody>
            <a:bodyPr anchor="ctr"/>
            <a:lstStyle/>
            <a:p>
              <a:pPr marL="0" algn="ctr"/>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1"/>
          <p:cNvGrpSpPr/>
          <p:nvPr/>
        </p:nvGrpSpPr>
        <p:grpSpPr>
          <a:xfrm>
            <a:off x="116900" y="2380812"/>
            <a:ext cx="1790700" cy="2008188"/>
            <a:chOff x="0" y="0"/>
            <a:chExt cx="1790700" cy="2008188"/>
          </a:xfrm>
        </p:grpSpPr>
        <p:sp>
          <p:nvSpPr>
            <p:cNvPr id="3" name="文本4"/>
            <p:cNvSpPr txBox="1"/>
            <p:nvPr/>
          </p:nvSpPr>
          <p:spPr>
            <a:xfrm>
              <a:off x="838200" y="0"/>
              <a:ext cx="952500" cy="712788"/>
            </a:xfrm>
            <a:prstGeom prst="rect">
              <a:avLst/>
            </a:prstGeom>
            <a:noFill/>
          </p:spPr>
          <p:txBody>
            <a:bodyPr anchor="t"/>
            <a:lstStyle/>
            <a:p>
              <a:pPr marL="0" algn="l">
                <a:lnSpc>
                  <a:spcPts val="3300"/>
                </a:lnSpc>
              </a:pPr>
              <a:r>
                <a:rPr lang="zh-CN" altLang="en-US" sz="2800" b="0" i="1">
                  <a:solidFill>
                    <a:srgbClr val="000000">
                      <a:alpha val="100000"/>
                    </a:srgbClr>
                  </a:solidFill>
                  <a:latin typeface="Cambria" panose="02040503050406030204"/>
                  <a:ea typeface="Cambria" panose="02040503050406030204"/>
                </a:rPr>
                <a:t>U</a:t>
              </a:r>
            </a:p>
          </p:txBody>
        </p:sp>
        <p:sp>
          <p:nvSpPr>
            <p:cNvPr id="4" name="文本5"/>
            <p:cNvSpPr txBox="1"/>
            <p:nvPr/>
          </p:nvSpPr>
          <p:spPr>
            <a:xfrm>
              <a:off x="838200" y="1295400"/>
              <a:ext cx="584200" cy="712788"/>
            </a:xfrm>
            <a:prstGeom prst="rect">
              <a:avLst/>
            </a:prstGeom>
            <a:noFill/>
          </p:spPr>
          <p:txBody>
            <a:bodyPr anchor="t"/>
            <a:lstStyle/>
            <a:p>
              <a:pPr marL="0" algn="l">
                <a:lnSpc>
                  <a:spcPts val="3300"/>
                </a:lnSpc>
              </a:pPr>
              <a:r>
                <a:rPr lang="zh-CN" altLang="en-US" sz="2800" b="0" i="1">
                  <a:solidFill>
                    <a:srgbClr val="000000">
                      <a:alpha val="100000"/>
                    </a:srgbClr>
                  </a:solidFill>
                  <a:latin typeface="Cambria" panose="02040503050406030204"/>
                  <a:ea typeface="Cambria" panose="02040503050406030204"/>
                </a:rPr>
                <a:t>R</a:t>
              </a:r>
            </a:p>
          </p:txBody>
        </p:sp>
        <p:sp>
          <p:nvSpPr>
            <p:cNvPr id="5" name="文本6"/>
            <p:cNvSpPr txBox="1"/>
            <p:nvPr/>
          </p:nvSpPr>
          <p:spPr>
            <a:xfrm>
              <a:off x="0" y="635000"/>
              <a:ext cx="487363" cy="712788"/>
            </a:xfrm>
            <a:prstGeom prst="rect">
              <a:avLst/>
            </a:prstGeom>
            <a:noFill/>
          </p:spPr>
          <p:txBody>
            <a:bodyPr anchor="t"/>
            <a:lstStyle/>
            <a:p>
              <a:pPr marL="0" algn="l">
                <a:lnSpc>
                  <a:spcPts val="3300"/>
                </a:lnSpc>
              </a:pPr>
              <a:r>
                <a:rPr lang="zh-CN" altLang="en-US" sz="2800" b="0" i="1">
                  <a:solidFill>
                    <a:srgbClr val="000000">
                      <a:alpha val="100000"/>
                    </a:srgbClr>
                  </a:solidFill>
                  <a:latin typeface="Cambria" panose="02040503050406030204"/>
                  <a:ea typeface="Cambria" panose="02040503050406030204"/>
                </a:rPr>
                <a:t>I</a:t>
              </a:r>
            </a:p>
          </p:txBody>
        </p:sp>
        <p:sp>
          <p:nvSpPr>
            <p:cNvPr id="6" name="形状8"/>
            <p:cNvSpPr txBox="1"/>
            <p:nvPr/>
          </p:nvSpPr>
          <p:spPr>
            <a:xfrm rot="10800000" flipH="1">
              <a:off x="308610" y="354330"/>
              <a:ext cx="609600" cy="609600"/>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7" name="形状9"/>
            <p:cNvSpPr txBox="1"/>
            <p:nvPr/>
          </p:nvSpPr>
          <p:spPr>
            <a:xfrm>
              <a:off x="308610" y="963930"/>
              <a:ext cx="609600" cy="609600"/>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grpSp>
      <p:sp>
        <p:nvSpPr>
          <p:cNvPr id="8" name="形状3"/>
          <p:cNvSpPr txBox="1"/>
          <p:nvPr/>
        </p:nvSpPr>
        <p:spPr>
          <a:xfrm rot="10800000" flipH="1">
            <a:off x="1316765" y="1865345"/>
            <a:ext cx="570450" cy="787158"/>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9" name="形状4"/>
          <p:cNvSpPr txBox="1"/>
          <p:nvPr/>
        </p:nvSpPr>
        <p:spPr>
          <a:xfrm>
            <a:off x="1316765" y="2652503"/>
            <a:ext cx="708897" cy="303113"/>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10" name="文本1"/>
          <p:cNvSpPr txBox="1"/>
          <p:nvPr/>
        </p:nvSpPr>
        <p:spPr>
          <a:xfrm>
            <a:off x="1907724" y="2634863"/>
            <a:ext cx="9766300" cy="667818"/>
          </a:xfrm>
          <a:prstGeom prst="rect">
            <a:avLst/>
          </a:prstGeom>
          <a:noFill/>
        </p:spPr>
        <p:txBody>
          <a:bodyPr anchor="t"/>
          <a:lstStyle/>
          <a:p>
            <a:pPr marL="0" algn="ctr">
              <a:lnSpc>
                <a:spcPts val="3700"/>
              </a:lnSpc>
            </a:pPr>
            <a:r>
              <a:rPr lang="zh-CN" altLang="en-US" sz="26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当导体的</a:t>
            </a:r>
            <a:r>
              <a:rPr lang="zh-CN" altLang="en-US" sz="26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电阻一定</a:t>
            </a:r>
            <a:r>
              <a:rPr lang="zh-CN" altLang="en-US" sz="26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时，通过导体的</a:t>
            </a:r>
            <a:r>
              <a:rPr lang="zh-CN" altLang="en-US" sz="26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电流</a:t>
            </a:r>
            <a:r>
              <a:rPr lang="zh-CN" altLang="en-US" sz="26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与导体两端的</a:t>
            </a:r>
            <a:r>
              <a:rPr lang="zh-CN" altLang="en-US" sz="26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电压</a:t>
            </a:r>
            <a:r>
              <a:rPr lang="zh-CN" altLang="en-US" sz="2600" b="0" i="0">
                <a:solidFill>
                  <a:srgbClr val="000000">
                    <a:alpha val="100000"/>
                  </a:srgbClr>
                </a:solidFill>
                <a:effectLst>
                  <a:outerShdw blurRad="38100" dist="38100" dir="2700000" rotWithShape="0">
                    <a:srgbClr val="000000">
                      <a:alpha val="43137"/>
                    </a:srgbClr>
                  </a:outerShdw>
                </a:effectLst>
                <a:latin typeface="微软雅黑" panose="020B0503020204020204" charset="-122"/>
                <a:ea typeface="微软雅黑" panose="020B0503020204020204" charset="-122"/>
              </a:rPr>
              <a:t>成正比。</a:t>
            </a:r>
          </a:p>
        </p:txBody>
      </p:sp>
      <p:sp>
        <p:nvSpPr>
          <p:cNvPr id="57" name="形状5"/>
          <p:cNvSpPr txBox="1"/>
          <p:nvPr/>
        </p:nvSpPr>
        <p:spPr>
          <a:xfrm rot="10800000" flipH="1">
            <a:off x="1299864" y="3604587"/>
            <a:ext cx="638395" cy="484710"/>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58" name="形状6"/>
          <p:cNvSpPr txBox="1"/>
          <p:nvPr/>
        </p:nvSpPr>
        <p:spPr>
          <a:xfrm>
            <a:off x="1299864" y="4089298"/>
            <a:ext cx="603784" cy="1237226"/>
          </a:xfrm>
          <a:prstGeom prst="line">
            <a:avLst/>
          </a:prstGeom>
          <a:solidFill>
            <a:srgbClr val="FFFFFF">
              <a:alpha val="0"/>
            </a:srgbClr>
          </a:solidFill>
          <a:ln w="38100">
            <a:solidFill>
              <a:srgbClr val="FF0000">
                <a:alpha val="100000"/>
              </a:srgbClr>
            </a:solidFill>
            <a:prstDash val="solid"/>
            <a:headEnd type="none" w="med" len="med"/>
            <a:tailEnd type="triangle" w="med" len="med"/>
          </a:ln>
        </p:spPr>
        <p:txBody>
          <a:bodyPr anchor="ctr"/>
          <a:lstStyle/>
          <a:p>
            <a:pPr marL="0" algn="ctr"/>
            <a:endParaRPr/>
          </a:p>
        </p:txBody>
      </p:sp>
      <p:sp>
        <p:nvSpPr>
          <p:cNvPr id="59" name="文本3"/>
          <p:cNvSpPr txBox="1"/>
          <p:nvPr/>
        </p:nvSpPr>
        <p:spPr>
          <a:xfrm>
            <a:off x="1907772" y="3301698"/>
            <a:ext cx="9105900" cy="667818"/>
          </a:xfrm>
          <a:prstGeom prst="rect">
            <a:avLst/>
          </a:prstGeom>
          <a:noFill/>
        </p:spPr>
        <p:txBody>
          <a:bodyPr anchor="t"/>
          <a:lstStyle/>
          <a:p>
            <a:pPr marL="0" algn="ctr">
              <a:lnSpc>
                <a:spcPts val="3700"/>
              </a:lnSpc>
            </a:pPr>
            <a:r>
              <a:rPr lang="zh-CN" altLang="en-US" sz="2600" b="0" i="0">
                <a:solidFill>
                  <a:srgbClr val="000000">
                    <a:alpha val="100000"/>
                  </a:srgbClr>
                </a:solidFill>
                <a:latin typeface="微软雅黑" panose="020B0503020204020204" charset="-122"/>
                <a:ea typeface="微软雅黑" panose="020B0503020204020204" charset="-122"/>
              </a:rPr>
              <a:t>导体两端的</a:t>
            </a:r>
            <a:r>
              <a:rPr lang="zh-CN" altLang="en-US" sz="26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电压</a:t>
            </a:r>
            <a:r>
              <a:rPr lang="zh-CN" altLang="en-US" sz="2600" b="0" i="0">
                <a:solidFill>
                  <a:srgbClr val="000000">
                    <a:alpha val="100000"/>
                  </a:srgbClr>
                </a:solidFill>
                <a:latin typeface="微软雅黑" panose="020B0503020204020204" charset="-122"/>
                <a:ea typeface="微软雅黑" panose="020B0503020204020204" charset="-122"/>
              </a:rPr>
              <a:t>不变时，通过导体的</a:t>
            </a:r>
            <a:r>
              <a:rPr lang="zh-CN" altLang="en-US" sz="26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电流</a:t>
            </a:r>
            <a:r>
              <a:rPr lang="zh-CN" altLang="en-US" sz="2600" b="0" i="0">
                <a:solidFill>
                  <a:srgbClr val="000000">
                    <a:alpha val="100000"/>
                  </a:srgbClr>
                </a:solidFill>
                <a:latin typeface="微软雅黑" panose="020B0503020204020204" charset="-122"/>
                <a:ea typeface="微软雅黑" panose="020B0503020204020204" charset="-122"/>
              </a:rPr>
              <a:t>和它的</a:t>
            </a:r>
            <a:r>
              <a:rPr lang="zh-CN" altLang="en-US" sz="2600" b="0" i="0">
                <a:ln w="11906">
                  <a:solidFill>
                    <a:srgbClr val="ED7D31">
                      <a:alpha val="100000"/>
                    </a:srgbClr>
                  </a:solidFill>
                </a:ln>
                <a:solidFill>
                  <a:srgbClr val="FFFFFF">
                    <a:alpha val="100000"/>
                  </a:srgbClr>
                </a:solidFill>
                <a:effectLst/>
                <a:latin typeface="微软雅黑" panose="020B0503020204020204" charset="-122"/>
                <a:ea typeface="微软雅黑" panose="020B0503020204020204" charset="-122"/>
              </a:rPr>
              <a:t>电阻</a:t>
            </a:r>
            <a:r>
              <a:rPr lang="zh-CN" altLang="en-US" sz="2600" b="0" i="0">
                <a:solidFill>
                  <a:srgbClr val="000000">
                    <a:alpha val="100000"/>
                  </a:srgbClr>
                </a:solidFill>
                <a:latin typeface="微软雅黑" panose="020B0503020204020204" charset="-122"/>
                <a:ea typeface="微软雅黑" panose="020B0503020204020204" charset="-122"/>
              </a:rPr>
              <a:t>成反比。</a:t>
            </a:r>
          </a:p>
        </p:txBody>
      </p:sp>
      <p:pic>
        <p:nvPicPr>
          <p:cNvPr id="106" name="图片 105"/>
          <p:cNvPicPr/>
          <p:nvPr/>
        </p:nvPicPr>
        <p:blipFill>
          <a:blip r:embed="rId2">
            <a:clrChange>
              <a:clrFrom>
                <a:srgbClr val="FFFFFF">
                  <a:alpha val="100000"/>
                </a:srgbClr>
              </a:clrFrom>
              <a:clrTo>
                <a:srgbClr val="FFFFFF">
                  <a:alpha val="100000"/>
                  <a:alpha val="0"/>
                </a:srgbClr>
              </a:clrTo>
            </a:clrChange>
            <a:lum bright="-24000" contrast="12000"/>
          </a:blip>
          <a:stretch>
            <a:fillRect/>
          </a:stretch>
        </p:blipFill>
        <p:spPr>
          <a:xfrm>
            <a:off x="1701800" y="3872865"/>
            <a:ext cx="3093085" cy="2808605"/>
          </a:xfrm>
          <a:prstGeom prst="rect">
            <a:avLst/>
          </a:prstGeom>
        </p:spPr>
      </p:pic>
      <p:pic>
        <p:nvPicPr>
          <p:cNvPr id="107" name="图片 106"/>
          <p:cNvPicPr/>
          <p:nvPr/>
        </p:nvPicPr>
        <p:blipFill>
          <a:blip r:embed="rId3">
            <a:clrChange>
              <a:clrFrom>
                <a:srgbClr val="FFFFFF">
                  <a:alpha val="100000"/>
                </a:srgbClr>
              </a:clrFrom>
              <a:clrTo>
                <a:srgbClr val="FFFFFF">
                  <a:alpha val="100000"/>
                  <a:alpha val="0"/>
                </a:srgbClr>
              </a:clrTo>
            </a:clrChange>
            <a:lum bright="-30000" contrast="36000"/>
          </a:blip>
          <a:stretch>
            <a:fillRect/>
          </a:stretch>
        </p:blipFill>
        <p:spPr>
          <a:xfrm>
            <a:off x="1938020" y="474345"/>
            <a:ext cx="2620010" cy="2178050"/>
          </a:xfrm>
          <a:prstGeom prst="rect">
            <a:avLst/>
          </a:prstGeom>
        </p:spPr>
      </p:pic>
      <p:sp>
        <p:nvSpPr>
          <p:cNvPr id="108" name="文本6"/>
          <p:cNvSpPr txBox="1"/>
          <p:nvPr/>
        </p:nvSpPr>
        <p:spPr>
          <a:xfrm>
            <a:off x="1056640" y="-321310"/>
            <a:ext cx="3167380" cy="842645"/>
          </a:xfrm>
          <a:prstGeom prst="rect">
            <a:avLst/>
          </a:prstGeom>
          <a:noFill/>
        </p:spPr>
        <p:txBody>
          <a:bodyPr anchor="t"/>
          <a:lstStyle/>
          <a:p>
            <a:pPr marL="0" algn="l">
              <a:lnSpc>
                <a:spcPts val="6600"/>
              </a:lnSpc>
            </a:pPr>
            <a:r>
              <a:rPr lang="zh-CN" altLang="en-US" sz="2000" b="1" i="0">
                <a:solidFill>
                  <a:srgbClr val="FF0000">
                    <a:alpha val="100000"/>
                  </a:srgbClr>
                </a:solidFill>
                <a:latin typeface="微软雅黑" panose="020B0503020204020204" charset="-122"/>
                <a:ea typeface="微软雅黑" panose="020B0503020204020204" charset="-122"/>
              </a:rPr>
              <a:t>知识回顾：</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2"/>
            <a:stretch>
              <a:fillRect/>
            </a:stretch>
          </p:blipFill>
          <p:spPr>
            <a:xfrm>
              <a:off x="0" y="0"/>
              <a:ext cx="699506" cy="832798"/>
            </a:xfrm>
            <a:prstGeom prst="rect">
              <a:avLst/>
            </a:prstGeom>
          </p:spPr>
        </p:pic>
        <p:pic>
          <p:nvPicPr>
            <p:cNvPr id="5" name="图片2"/>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681380" y="334042"/>
            <a:ext cx="11510962" cy="3889392"/>
          </a:xfrm>
          <a:prstGeom prst="rect">
            <a:avLst/>
          </a:prstGeom>
          <a:noFill/>
        </p:spPr>
        <p:txBody>
          <a:bodyPr anchor="ctr"/>
          <a:lstStyle/>
          <a:p>
            <a:pPr marL="0" algn="l">
              <a:lnSpc>
                <a:spcPts val="7300"/>
              </a:lnSpc>
            </a:pPr>
            <a:r>
              <a:rPr lang="zh-CN" altLang="en-US" sz="3200" b="0" i="0">
                <a:solidFill>
                  <a:srgbClr val="FF0000">
                    <a:alpha val="100000"/>
                  </a:srgbClr>
                </a:solidFill>
                <a:latin typeface="微软雅黑" panose="020B0503020204020204" charset="-122"/>
                <a:ea typeface="微软雅黑" panose="020B0503020204020204" charset="-122"/>
              </a:rPr>
              <a:t>例题（并联）：</a:t>
            </a:r>
            <a:r>
              <a:rPr lang="zh-CN" altLang="en-US" sz="3200" b="0" i="0">
                <a:solidFill>
                  <a:srgbClr val="000000">
                    <a:alpha val="100000"/>
                  </a:srgbClr>
                </a:solidFill>
                <a:latin typeface="微软雅黑" panose="020B0503020204020204" charset="-122"/>
                <a:ea typeface="微软雅黑" panose="020B0503020204020204" charset="-122"/>
              </a:rPr>
              <a:t>在图示电路中，电阻R</a:t>
            </a:r>
            <a:r>
              <a:rPr lang="zh-CN" altLang="en-US" sz="4255" b="0" i="0" baseline="-25000">
                <a:solidFill>
                  <a:srgbClr val="000000">
                    <a:alpha val="100000"/>
                  </a:srgbClr>
                </a:solidFill>
                <a:latin typeface="微软雅黑" panose="020B0503020204020204" charset="-122"/>
                <a:ea typeface="微软雅黑" panose="020B0503020204020204" charset="-122"/>
              </a:rPr>
              <a:t>1</a:t>
            </a:r>
            <a:r>
              <a:rPr lang="zh-CN" altLang="en-US" sz="3200" b="0" i="0">
                <a:solidFill>
                  <a:srgbClr val="000000">
                    <a:alpha val="100000"/>
                  </a:srgbClr>
                </a:solidFill>
                <a:latin typeface="微软雅黑" panose="020B0503020204020204" charset="-122"/>
                <a:ea typeface="微软雅黑" panose="020B0503020204020204" charset="-122"/>
              </a:rPr>
              <a:t>的阻值为10Ω．闭合开关S，电流表A</a:t>
            </a:r>
            <a:r>
              <a:rPr lang="zh-CN" altLang="en-US" sz="4255" b="0" i="0" baseline="-25000">
                <a:solidFill>
                  <a:srgbClr val="000000">
                    <a:alpha val="100000"/>
                  </a:srgbClr>
                </a:solidFill>
                <a:latin typeface="微软雅黑" panose="020B0503020204020204" charset="-122"/>
                <a:ea typeface="微软雅黑" panose="020B0503020204020204" charset="-122"/>
              </a:rPr>
              <a:t>l</a:t>
            </a:r>
            <a:r>
              <a:rPr lang="zh-CN" altLang="en-US" sz="3200" b="0" i="0">
                <a:solidFill>
                  <a:srgbClr val="000000">
                    <a:alpha val="100000"/>
                  </a:srgbClr>
                </a:solidFill>
                <a:latin typeface="微软雅黑" panose="020B0503020204020204" charset="-122"/>
                <a:ea typeface="微软雅黑" panose="020B0503020204020204" charset="-122"/>
              </a:rPr>
              <a:t>的示数为0.3A，电流表A的示数为0.5A．求：</a:t>
            </a:r>
          </a:p>
          <a:p>
            <a:pPr marL="0" algn="l">
              <a:lnSpc>
                <a:spcPts val="7300"/>
              </a:lnSpc>
            </a:pPr>
            <a:r>
              <a:rPr lang="zh-CN" altLang="en-US" sz="3200" b="0" i="0">
                <a:solidFill>
                  <a:srgbClr val="000000">
                    <a:alpha val="100000"/>
                  </a:srgbClr>
                </a:solidFill>
                <a:latin typeface="微软雅黑" panose="020B0503020204020204" charset="-122"/>
                <a:ea typeface="微软雅黑" panose="020B0503020204020204" charset="-122"/>
              </a:rPr>
              <a:t>(1)通过电阻R</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的电流．</a:t>
            </a: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(2)电源电压．</a:t>
            </a:r>
          </a:p>
          <a:p>
            <a:pPr marL="0" algn="l">
              <a:lnSpc>
                <a:spcPts val="7300"/>
              </a:lnSpc>
            </a:pPr>
            <a:r>
              <a:rPr lang="zh-CN" altLang="en-US" sz="3200" b="0" i="0">
                <a:solidFill>
                  <a:srgbClr val="000000">
                    <a:alpha val="100000"/>
                  </a:srgbClr>
                </a:solidFill>
                <a:latin typeface="微软雅黑" panose="020B0503020204020204" charset="-122"/>
                <a:ea typeface="微软雅黑" panose="020B0503020204020204" charset="-122"/>
              </a:rPr>
              <a:t>(3)电阻R</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的阻值．</a:t>
            </a:r>
          </a:p>
        </p:txBody>
      </p:sp>
      <p:grpSp>
        <p:nvGrpSpPr>
          <p:cNvPr id="7" name="组合2"/>
          <p:cNvGrpSpPr/>
          <p:nvPr/>
        </p:nvGrpSpPr>
        <p:grpSpPr>
          <a:xfrm>
            <a:off x="5023009" y="1883121"/>
            <a:ext cx="5076571" cy="4802162"/>
            <a:chOff x="0" y="0"/>
            <a:chExt cx="5076571" cy="4802162"/>
          </a:xfrm>
        </p:grpSpPr>
        <p:pic>
          <p:nvPicPr>
            <p:cNvPr id="8" name="物理线图1"/>
            <p:cNvPicPr>
              <a:picLocks noChangeAspect="1"/>
            </p:cNvPicPr>
            <p:nvPr/>
          </p:nvPicPr>
          <p:blipFill>
            <a:blip r:embed="rId3"/>
            <a:stretch>
              <a:fillRect/>
            </a:stretch>
          </p:blipFill>
          <p:spPr>
            <a:xfrm>
              <a:off x="0" y="0"/>
              <a:ext cx="5076571" cy="4802162"/>
            </a:xfrm>
            <a:prstGeom prst="rect">
              <a:avLst/>
            </a:prstGeom>
          </p:spPr>
        </p:pic>
        <p:sp>
          <p:nvSpPr>
            <p:cNvPr id="9" name="文本3"/>
            <p:cNvSpPr txBox="1"/>
            <p:nvPr/>
          </p:nvSpPr>
          <p:spPr>
            <a:xfrm>
              <a:off x="3520930" y="1166657"/>
              <a:ext cx="287306" cy="408400"/>
            </a:xfrm>
            <a:prstGeom prst="rect">
              <a:avLst/>
            </a:prstGeom>
            <a:noFill/>
          </p:spPr>
          <p:txBody>
            <a:bodyPr anchor="t"/>
            <a:lstStyle/>
            <a:p>
              <a:pPr marL="0" algn="l"/>
              <a:r>
                <a:rPr lang="zh-CN" altLang="en-US" sz="1300" b="0" i="0">
                  <a:solidFill>
                    <a:srgbClr val="000000">
                      <a:alpha val="100000"/>
                    </a:srgbClr>
                  </a:solidFill>
                  <a:latin typeface="微软雅黑" panose="020B0503020204020204" charset="-122"/>
                  <a:ea typeface="微软雅黑" panose="020B0503020204020204" charset="-122"/>
                </a:rPr>
                <a:t>1</a:t>
              </a:r>
            </a:p>
          </p:txBody>
        </p:sp>
      </p:gr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2"/>
            <p:cNvPicPr>
              <a:picLocks noChangeAspect="1"/>
            </p:cNvPicPr>
            <p:nvPr/>
          </p:nvPicPr>
          <p:blipFill>
            <a:blip r:embed="rId2"/>
            <a:stretch>
              <a:fillRect/>
            </a:stretch>
          </p:blipFill>
          <p:spPr>
            <a:xfrm>
              <a:off x="0" y="0"/>
              <a:ext cx="699506" cy="832798"/>
            </a:xfrm>
            <a:prstGeom prst="rect">
              <a:avLst/>
            </a:prstGeom>
          </p:spPr>
        </p:pic>
        <p:pic>
          <p:nvPicPr>
            <p:cNvPr id="5" name="图片3"/>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1105805" y="307477"/>
            <a:ext cx="10129838" cy="3889392"/>
          </a:xfrm>
          <a:prstGeom prst="rect">
            <a:avLst/>
          </a:prstGeom>
          <a:noFill/>
        </p:spPr>
        <p:txBody>
          <a:bodyPr anchor="t"/>
          <a:lstStyle/>
          <a:p>
            <a:pPr marL="0" algn="l">
              <a:lnSpc>
                <a:spcPts val="7300"/>
              </a:lnSpc>
            </a:pPr>
            <a:r>
              <a:rPr lang="zh-CN" altLang="en-US" sz="3200" b="0" i="0">
                <a:solidFill>
                  <a:srgbClr val="FF0000">
                    <a:alpha val="100000"/>
                  </a:srgbClr>
                </a:solidFill>
                <a:latin typeface="微软雅黑" panose="020B0503020204020204" charset="-122"/>
                <a:ea typeface="微软雅黑" panose="020B0503020204020204" charset="-122"/>
              </a:rPr>
              <a:t>变式1:</a:t>
            </a:r>
            <a:r>
              <a:rPr lang="zh-CN" altLang="en-US" sz="3200" b="0" i="0">
                <a:solidFill>
                  <a:srgbClr val="000000">
                    <a:alpha val="100000"/>
                  </a:srgbClr>
                </a:solidFill>
                <a:latin typeface="微软雅黑" panose="020B0503020204020204" charset="-122"/>
                <a:ea typeface="微软雅黑" panose="020B0503020204020204" charset="-122"/>
              </a:rPr>
              <a:t>在图所示的电路中，电源电压保持不变，电阻R</a:t>
            </a:r>
            <a:r>
              <a:rPr lang="zh-CN" altLang="en-US" sz="4255" b="0" i="0" baseline="-25000">
                <a:solidFill>
                  <a:srgbClr val="000000">
                    <a:alpha val="100000"/>
                  </a:srgbClr>
                </a:solidFill>
                <a:latin typeface="微软雅黑" panose="020B0503020204020204" charset="-122"/>
                <a:ea typeface="微软雅黑" panose="020B0503020204020204" charset="-122"/>
              </a:rPr>
              <a:t>1</a:t>
            </a:r>
            <a:r>
              <a:rPr lang="zh-CN" altLang="en-US" sz="3200" b="0" i="0">
                <a:solidFill>
                  <a:srgbClr val="000000">
                    <a:alpha val="100000"/>
                  </a:srgbClr>
                </a:solidFill>
                <a:latin typeface="微软雅黑" panose="020B0503020204020204" charset="-122"/>
                <a:ea typeface="微软雅黑" panose="020B0503020204020204" charset="-122"/>
              </a:rPr>
              <a:t> 的阻值为20Ω。闭合开关S,电流表 A</a:t>
            </a:r>
            <a:r>
              <a:rPr lang="zh-CN" altLang="en-US" sz="4255" b="0" i="0" baseline="-25000">
                <a:solidFill>
                  <a:srgbClr val="000000">
                    <a:alpha val="100000"/>
                  </a:srgbClr>
                </a:solidFill>
                <a:latin typeface="微软雅黑" panose="020B0503020204020204" charset="-122"/>
                <a:ea typeface="微软雅黑" panose="020B0503020204020204" charset="-122"/>
              </a:rPr>
              <a:t>1</a:t>
            </a:r>
            <a:r>
              <a:rPr lang="zh-CN" altLang="en-US" sz="3200" b="0" i="0">
                <a:solidFill>
                  <a:srgbClr val="000000">
                    <a:alpha val="100000"/>
                  </a:srgbClr>
                </a:solidFill>
                <a:latin typeface="微软雅黑" panose="020B0503020204020204" charset="-122"/>
                <a:ea typeface="微软雅黑" panose="020B0503020204020204" charset="-122"/>
              </a:rPr>
              <a:t> 的示数为0.3安，电流表A</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的示数为 0.2 安。求：</a:t>
            </a: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(1) 电源电压 U。</a:t>
            </a:r>
          </a:p>
          <a:p>
            <a:pPr marL="0" algn="l">
              <a:lnSpc>
                <a:spcPts val="7300"/>
              </a:lnSpc>
            </a:pPr>
            <a:r>
              <a:rPr lang="zh-CN" altLang="en-US" sz="3200" b="0" i="0">
                <a:solidFill>
                  <a:srgbClr val="000000">
                    <a:alpha val="100000"/>
                  </a:srgbClr>
                </a:solidFill>
                <a:latin typeface="微软雅黑" panose="020B0503020204020204" charset="-122"/>
                <a:ea typeface="微软雅黑" panose="020B0503020204020204" charset="-122"/>
              </a:rPr>
              <a:t>(2) 电阻R</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的阻值。</a:t>
            </a:r>
          </a:p>
        </p:txBody>
      </p:sp>
      <p:pic>
        <p:nvPicPr>
          <p:cNvPr id="7" name="图片1"/>
          <p:cNvPicPr>
            <a:picLocks noChangeAspect="1"/>
          </p:cNvPicPr>
          <p:nvPr/>
        </p:nvPicPr>
        <p:blipFill>
          <a:blip r:embed="rId3"/>
          <a:srcRect r="25380"/>
          <a:stretch>
            <a:fillRect/>
          </a:stretch>
        </p:blipFill>
        <p:spPr>
          <a:xfrm>
            <a:off x="6262688" y="3152775"/>
            <a:ext cx="4214812" cy="3160713"/>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2"/>
            <p:cNvPicPr>
              <a:picLocks noChangeAspect="1"/>
            </p:cNvPicPr>
            <p:nvPr/>
          </p:nvPicPr>
          <p:blipFill>
            <a:blip r:embed="rId2"/>
            <a:stretch>
              <a:fillRect/>
            </a:stretch>
          </p:blipFill>
          <p:spPr>
            <a:xfrm>
              <a:off x="0" y="0"/>
              <a:ext cx="699506" cy="832798"/>
            </a:xfrm>
            <a:prstGeom prst="rect">
              <a:avLst/>
            </a:prstGeom>
          </p:spPr>
        </p:pic>
        <p:pic>
          <p:nvPicPr>
            <p:cNvPr id="5" name="图片3"/>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1251042" y="112204"/>
            <a:ext cx="10129838" cy="2388595"/>
          </a:xfrm>
          <a:prstGeom prst="rect">
            <a:avLst/>
          </a:prstGeom>
          <a:noFill/>
        </p:spPr>
        <p:txBody>
          <a:bodyPr anchor="t"/>
          <a:lstStyle/>
          <a:p>
            <a:pPr marL="0" algn="l">
              <a:lnSpc>
                <a:spcPts val="7300"/>
              </a:lnSpc>
            </a:pPr>
            <a:r>
              <a:rPr lang="zh-CN" altLang="en-US" sz="3200" b="0" i="0">
                <a:solidFill>
                  <a:srgbClr val="FF0000">
                    <a:alpha val="100000"/>
                  </a:srgbClr>
                </a:solidFill>
                <a:latin typeface="微软雅黑" panose="020B0503020204020204" charset="-122"/>
                <a:ea typeface="微软雅黑" panose="020B0503020204020204" charset="-122"/>
              </a:rPr>
              <a:t>变式2：</a:t>
            </a:r>
            <a:r>
              <a:rPr lang="zh-CN" altLang="en-US" sz="3200" b="0" i="0">
                <a:solidFill>
                  <a:srgbClr val="000000">
                    <a:alpha val="100000"/>
                  </a:srgbClr>
                </a:solidFill>
                <a:latin typeface="微软雅黑" panose="020B0503020204020204" charset="-122"/>
                <a:ea typeface="微软雅黑" panose="020B0503020204020204" charset="-122"/>
              </a:rPr>
              <a:t>如图所示，电灯电阻为30Ω，当S闭合、S</a:t>
            </a:r>
            <a:r>
              <a:rPr lang="zh-CN" altLang="en-US" sz="4255" b="0" i="0" baseline="-25000">
                <a:solidFill>
                  <a:srgbClr val="000000">
                    <a:alpha val="100000"/>
                  </a:srgbClr>
                </a:solidFill>
                <a:latin typeface="微软雅黑" panose="020B0503020204020204" charset="-122"/>
                <a:ea typeface="微软雅黑" panose="020B0503020204020204" charset="-122"/>
              </a:rPr>
              <a:t>1</a:t>
            </a:r>
            <a:r>
              <a:rPr lang="zh-CN" altLang="en-US" sz="3200" b="0" i="0">
                <a:solidFill>
                  <a:srgbClr val="000000">
                    <a:alpha val="100000"/>
                  </a:srgbClr>
                </a:solidFill>
                <a:latin typeface="微软雅黑" panose="020B0503020204020204" charset="-122"/>
                <a:ea typeface="微软雅黑" panose="020B0503020204020204" charset="-122"/>
              </a:rPr>
              <a:t>断开时，电流表的示数为0.2A；当S</a:t>
            </a:r>
            <a:r>
              <a:rPr lang="zh-CN" altLang="en-US" sz="4255" b="0" i="0" baseline="-25000">
                <a:solidFill>
                  <a:srgbClr val="000000">
                    <a:alpha val="100000"/>
                  </a:srgbClr>
                </a:solidFill>
                <a:latin typeface="微软雅黑" panose="020B0503020204020204" charset="-122"/>
                <a:ea typeface="微软雅黑" panose="020B0503020204020204" charset="-122"/>
              </a:rPr>
              <a:t>1</a:t>
            </a:r>
            <a:r>
              <a:rPr lang="zh-CN" altLang="en-US" sz="3200" b="0" i="0">
                <a:solidFill>
                  <a:srgbClr val="000000">
                    <a:alpha val="100000"/>
                  </a:srgbClr>
                </a:solidFill>
                <a:latin typeface="微软雅黑" panose="020B0503020204020204" charset="-122"/>
                <a:ea typeface="微软雅黑" panose="020B0503020204020204" charset="-122"/>
              </a:rPr>
              <a:t>、S</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都闭合时，电流表的示数为0.3A。求R的阻值是多少？</a:t>
            </a:r>
          </a:p>
        </p:txBody>
      </p:sp>
      <p:pic>
        <p:nvPicPr>
          <p:cNvPr id="7" name="图片1"/>
          <p:cNvPicPr>
            <a:picLocks noChangeAspect="1"/>
          </p:cNvPicPr>
          <p:nvPr/>
        </p:nvPicPr>
        <p:blipFill>
          <a:blip r:embed="rId3"/>
          <a:stretch>
            <a:fillRect/>
          </a:stretch>
        </p:blipFill>
        <p:spPr>
          <a:xfrm>
            <a:off x="3738563" y="2500313"/>
            <a:ext cx="4714875" cy="3930650"/>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2"/>
            <p:cNvPicPr>
              <a:picLocks noChangeAspect="1"/>
            </p:cNvPicPr>
            <p:nvPr/>
          </p:nvPicPr>
          <p:blipFill>
            <a:blip r:embed="rId2"/>
            <a:stretch>
              <a:fillRect/>
            </a:stretch>
          </p:blipFill>
          <p:spPr>
            <a:xfrm>
              <a:off x="0" y="0"/>
              <a:ext cx="699506" cy="832798"/>
            </a:xfrm>
            <a:prstGeom prst="rect">
              <a:avLst/>
            </a:prstGeom>
          </p:spPr>
        </p:pic>
        <p:pic>
          <p:nvPicPr>
            <p:cNvPr id="5" name="图片3"/>
            <p:cNvPicPr>
              <a:picLocks noChangeAspect="1"/>
            </p:cNvPicPr>
            <p:nvPr/>
          </p:nvPicPr>
          <p:blipFill>
            <a:blip r:embed="rId2"/>
            <a:stretch>
              <a:fillRect/>
            </a:stretch>
          </p:blipFill>
          <p:spPr>
            <a:xfrm>
              <a:off x="163112" y="0"/>
              <a:ext cx="699506" cy="832798"/>
            </a:xfrm>
            <a:prstGeom prst="rect">
              <a:avLst/>
            </a:prstGeom>
          </p:spPr>
        </p:pic>
      </p:grpSp>
      <p:pic>
        <p:nvPicPr>
          <p:cNvPr id="6" name="图片1"/>
          <p:cNvPicPr>
            <a:picLocks noChangeAspect="1"/>
          </p:cNvPicPr>
          <p:nvPr/>
        </p:nvPicPr>
        <p:blipFill>
          <a:blip r:embed="rId3"/>
          <a:stretch>
            <a:fillRect/>
          </a:stretch>
        </p:blipFill>
        <p:spPr>
          <a:xfrm>
            <a:off x="6077541" y="2754916"/>
            <a:ext cx="2928938" cy="2455862"/>
          </a:xfrm>
          <a:prstGeom prst="rect">
            <a:avLst/>
          </a:prstGeom>
        </p:spPr>
      </p:pic>
      <p:sp>
        <p:nvSpPr>
          <p:cNvPr id="7" name="文本2"/>
          <p:cNvSpPr txBox="1"/>
          <p:nvPr/>
        </p:nvSpPr>
        <p:spPr>
          <a:xfrm>
            <a:off x="1012165" y="392297"/>
            <a:ext cx="10672762" cy="3085892"/>
          </a:xfrm>
          <a:prstGeom prst="rect">
            <a:avLst/>
          </a:prstGeom>
          <a:noFill/>
        </p:spPr>
        <p:txBody>
          <a:bodyPr anchor="ctr"/>
          <a:lstStyle/>
          <a:p>
            <a:pPr marL="0" algn="l">
              <a:lnSpc>
                <a:spcPts val="7300"/>
              </a:lnSpc>
            </a:pPr>
            <a:r>
              <a:rPr lang="zh-CN" altLang="en-US" sz="3200" b="0" i="0">
                <a:solidFill>
                  <a:srgbClr val="FF0000">
                    <a:alpha val="100000"/>
                  </a:srgbClr>
                </a:solidFill>
                <a:latin typeface="微软雅黑" panose="020B0503020204020204" charset="-122"/>
                <a:ea typeface="微软雅黑" panose="020B0503020204020204" charset="-122"/>
              </a:rPr>
              <a:t>变式3:</a:t>
            </a:r>
            <a:r>
              <a:rPr lang="zh-CN" altLang="en-US" sz="3200" b="0" i="0">
                <a:solidFill>
                  <a:srgbClr val="000000">
                    <a:alpha val="100000"/>
                  </a:srgbClr>
                </a:solidFill>
                <a:latin typeface="微软雅黑" panose="020B0503020204020204" charset="-122"/>
                <a:ea typeface="微软雅黑" panose="020B0503020204020204" charset="-122"/>
              </a:rPr>
              <a:t>如图所示电路中，R</a:t>
            </a:r>
            <a:r>
              <a:rPr lang="zh-CN" altLang="en-US" sz="4255" b="0" i="0" baseline="-25000">
                <a:solidFill>
                  <a:srgbClr val="000000">
                    <a:alpha val="100000"/>
                  </a:srgbClr>
                </a:solidFill>
                <a:latin typeface="微软雅黑" panose="020B0503020204020204" charset="-122"/>
                <a:ea typeface="微软雅黑" panose="020B0503020204020204" charset="-122"/>
              </a:rPr>
              <a:t>1</a:t>
            </a:r>
            <a:r>
              <a:rPr lang="zh-CN" altLang="en-US" sz="3200" b="0" i="0">
                <a:solidFill>
                  <a:srgbClr val="000000">
                    <a:alpha val="100000"/>
                  </a:srgbClr>
                </a:solidFill>
                <a:latin typeface="微软雅黑" panose="020B0503020204020204" charset="-122"/>
                <a:ea typeface="微软雅黑" panose="020B0503020204020204" charset="-122"/>
              </a:rPr>
              <a:t>＝20Ω，开关闭合前，电流表示数为0.3A， 开关闭合后电流表示数为0.5A请计算：</a:t>
            </a:r>
          </a:p>
          <a:p>
            <a:pPr marL="0" algn="l">
              <a:lnSpc>
                <a:spcPts val="7300"/>
              </a:lnSpc>
            </a:pPr>
            <a:r>
              <a:rPr lang="zh-CN" altLang="en-US" sz="3200" b="0" i="0">
                <a:solidFill>
                  <a:srgbClr val="000000">
                    <a:alpha val="100000"/>
                  </a:srgbClr>
                </a:solidFill>
                <a:latin typeface="微软雅黑" panose="020B0503020204020204" charset="-122"/>
                <a:ea typeface="微软雅黑" panose="020B0503020204020204" charset="-122"/>
              </a:rPr>
              <a:t>（1）电阻R</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的阻值；</a:t>
            </a:r>
          </a:p>
          <a:p>
            <a:pPr marL="0" algn="l">
              <a:lnSpc>
                <a:spcPts val="5400"/>
              </a:lnSpc>
            </a:pPr>
            <a:r>
              <a:rPr lang="zh-CN" altLang="en-US" sz="3200" b="0" i="0">
                <a:solidFill>
                  <a:srgbClr val="000000">
                    <a:alpha val="100000"/>
                  </a:srgbClr>
                </a:solidFill>
                <a:latin typeface="微软雅黑" panose="020B0503020204020204" charset="-122"/>
                <a:ea typeface="微软雅黑" panose="020B0503020204020204" charset="-122"/>
              </a:rPr>
              <a:t>（2）电源电压；</a:t>
            </a:r>
          </a:p>
        </p:txBody>
      </p:sp>
      <p:grpSp>
        <p:nvGrpSpPr>
          <p:cNvPr id="8" name="组合2"/>
          <p:cNvGrpSpPr/>
          <p:nvPr/>
        </p:nvGrpSpPr>
        <p:grpSpPr>
          <a:xfrm>
            <a:off x="7294321" y="4312248"/>
            <a:ext cx="495300" cy="563895"/>
            <a:chOff x="0" y="0"/>
            <a:chExt cx="495300" cy="563895"/>
          </a:xfrm>
        </p:grpSpPr>
        <p:sp>
          <p:nvSpPr>
            <p:cNvPr id="9" name="形状1"/>
            <p:cNvSpPr txBox="1"/>
            <p:nvPr/>
          </p:nvSpPr>
          <p:spPr>
            <a:xfrm>
              <a:off x="0" y="0"/>
              <a:ext cx="495300" cy="563895"/>
            </a:xfrm>
            <a:prstGeom prst="rect">
              <a:avLst/>
            </a:prstGeom>
            <a:solidFill>
              <a:srgbClr val="FFFFFF">
                <a:alpha val="100000"/>
              </a:srgbClr>
            </a:solidFill>
            <a:ln w="9525">
              <a:solidFill>
                <a:srgbClr val="FFFFFF">
                  <a:alpha val="0"/>
                </a:srgbClr>
              </a:solidFill>
            </a:ln>
          </p:spPr>
          <p:txBody>
            <a:bodyPr anchor="ctr"/>
            <a:lstStyle/>
            <a:p>
              <a:pPr marL="0" algn="ctr"/>
              <a:endParaRPr/>
            </a:p>
          </p:txBody>
        </p:sp>
        <p:sp>
          <p:nvSpPr>
            <p:cNvPr id="10" name="形状2"/>
            <p:cNvSpPr txBox="1"/>
            <p:nvPr/>
          </p:nvSpPr>
          <p:spPr>
            <a:xfrm>
              <a:off x="0" y="251946"/>
              <a:ext cx="495300" cy="34925"/>
            </a:xfrm>
            <a:prstGeom prst="line">
              <a:avLst/>
            </a:prstGeom>
            <a:solidFill>
              <a:srgbClr val="FFFFFF">
                <a:alpha val="0"/>
              </a:srgbClr>
            </a:solidFill>
            <a:ln w="34925">
              <a:solidFill>
                <a:srgbClr val="000000">
                  <a:alpha val="100000"/>
                </a:srgbClr>
              </a:solidFill>
              <a:prstDash val="solid"/>
            </a:ln>
          </p:spPr>
          <p:txBody>
            <a:bodyPr anchor="ctr"/>
            <a:lstStyle/>
            <a:p>
              <a:pPr marL="0" algn="ctr"/>
              <a:endParaRPr/>
            </a:p>
          </p:txBody>
        </p:sp>
      </p:gr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2"/>
            <p:cNvPicPr>
              <a:picLocks noChangeAspect="1"/>
            </p:cNvPicPr>
            <p:nvPr/>
          </p:nvPicPr>
          <p:blipFill>
            <a:blip r:embed="rId2"/>
            <a:stretch>
              <a:fillRect/>
            </a:stretch>
          </p:blipFill>
          <p:spPr>
            <a:xfrm>
              <a:off x="0" y="0"/>
              <a:ext cx="699506" cy="832798"/>
            </a:xfrm>
            <a:prstGeom prst="rect">
              <a:avLst/>
            </a:prstGeom>
          </p:spPr>
        </p:pic>
        <p:pic>
          <p:nvPicPr>
            <p:cNvPr id="5" name="图片3"/>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667893" y="378904"/>
            <a:ext cx="11425828" cy="1691297"/>
          </a:xfrm>
          <a:prstGeom prst="rect">
            <a:avLst/>
          </a:prstGeom>
          <a:noFill/>
        </p:spPr>
        <p:txBody>
          <a:bodyPr anchor="t"/>
          <a:lstStyle/>
          <a:p>
            <a:pPr marL="0" algn="l">
              <a:lnSpc>
                <a:spcPts val="7300"/>
              </a:lnSpc>
            </a:pPr>
            <a:r>
              <a:rPr lang="zh-CN" altLang="en-US" sz="3200" b="0" i="0">
                <a:solidFill>
                  <a:srgbClr val="FF0000">
                    <a:alpha val="100000"/>
                  </a:srgbClr>
                </a:solidFill>
                <a:latin typeface="微软雅黑" panose="020B0503020204020204" charset="-122"/>
                <a:ea typeface="微软雅黑" panose="020B0503020204020204" charset="-122"/>
              </a:rPr>
              <a:t>（串联）</a:t>
            </a:r>
            <a:r>
              <a:rPr lang="zh-CN" altLang="en-US" sz="3200" b="0" i="0">
                <a:solidFill>
                  <a:srgbClr val="000000">
                    <a:alpha val="100000"/>
                  </a:srgbClr>
                </a:solidFill>
                <a:latin typeface="微软雅黑" panose="020B0503020204020204" charset="-122"/>
                <a:ea typeface="微软雅黑" panose="020B0503020204020204" charset="-122"/>
              </a:rPr>
              <a:t>如图所示的电路中，R</a:t>
            </a:r>
            <a:r>
              <a:rPr lang="zh-CN" altLang="en-US" sz="4255" b="0" i="0" baseline="-25000">
                <a:solidFill>
                  <a:srgbClr val="000000">
                    <a:alpha val="100000"/>
                  </a:srgbClr>
                </a:solidFill>
                <a:latin typeface="微软雅黑" panose="020B0503020204020204" charset="-122"/>
                <a:ea typeface="微软雅黑" panose="020B0503020204020204" charset="-122"/>
              </a:rPr>
              <a:t>1</a:t>
            </a:r>
            <a:r>
              <a:rPr lang="zh-CN" altLang="en-US" sz="3200" b="0" i="0">
                <a:solidFill>
                  <a:srgbClr val="000000">
                    <a:alpha val="100000"/>
                  </a:srgbClr>
                </a:solidFill>
                <a:latin typeface="微软雅黑" panose="020B0503020204020204" charset="-122"/>
                <a:ea typeface="微软雅黑" panose="020B0503020204020204" charset="-122"/>
              </a:rPr>
              <a:t>=5Ω，电阻R</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两端的电压为3V，电源电压为4V，求：⑴电路中的电流；⑵电阻R</a:t>
            </a:r>
            <a:r>
              <a:rPr lang="zh-CN" altLang="en-US" sz="4255" b="0" i="0" baseline="-25000">
                <a:solidFill>
                  <a:srgbClr val="000000">
                    <a:alpha val="100000"/>
                  </a:srgbClr>
                </a:solidFill>
                <a:latin typeface="微软雅黑" panose="020B0503020204020204" charset="-122"/>
                <a:ea typeface="微软雅黑" panose="020B0503020204020204" charset="-122"/>
              </a:rPr>
              <a:t>2</a:t>
            </a:r>
            <a:r>
              <a:rPr lang="zh-CN" altLang="en-US" sz="3200" b="0" i="0">
                <a:solidFill>
                  <a:srgbClr val="000000">
                    <a:alpha val="100000"/>
                  </a:srgbClr>
                </a:solidFill>
                <a:latin typeface="微软雅黑" panose="020B0503020204020204" charset="-122"/>
                <a:ea typeface="微软雅黑" panose="020B0503020204020204" charset="-122"/>
              </a:rPr>
              <a:t>的阻值。</a:t>
            </a:r>
          </a:p>
        </p:txBody>
      </p:sp>
      <p:pic>
        <p:nvPicPr>
          <p:cNvPr id="7" name="图片1"/>
          <p:cNvPicPr>
            <a:picLocks noChangeAspect="1"/>
          </p:cNvPicPr>
          <p:nvPr/>
        </p:nvPicPr>
        <p:blipFill>
          <a:blip r:embed="rId3"/>
          <a:srcRect l="11721" r="8058"/>
          <a:stretch>
            <a:fillRect/>
          </a:stretch>
        </p:blipFill>
        <p:spPr>
          <a:xfrm>
            <a:off x="7067788" y="2880265"/>
            <a:ext cx="3617912" cy="2614612"/>
          </a:xfrm>
          <a:prstGeom prst="rect">
            <a:avLst/>
          </a:prstGeo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物理线图1"/>
          <p:cNvPicPr>
            <a:picLocks noChangeAspect="1"/>
          </p:cNvPicPr>
          <p:nvPr/>
        </p:nvPicPr>
        <p:blipFill>
          <a:blip r:embed="rId2"/>
          <a:stretch>
            <a:fillRect/>
          </a:stretch>
        </p:blipFill>
        <p:spPr>
          <a:xfrm>
            <a:off x="5861190" y="1825219"/>
            <a:ext cx="4933960" cy="4652020"/>
          </a:xfrm>
          <a:prstGeom prst="rect">
            <a:avLst/>
          </a:prstGeom>
        </p:spPr>
      </p:pic>
      <p:sp>
        <p:nvSpPr>
          <p:cNvPr id="3"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4" name="组合1"/>
          <p:cNvGrpSpPr/>
          <p:nvPr/>
        </p:nvGrpSpPr>
        <p:grpSpPr>
          <a:xfrm>
            <a:off x="243840" y="12700"/>
            <a:ext cx="862618" cy="832798"/>
            <a:chOff x="0" y="0"/>
            <a:chExt cx="862618" cy="832798"/>
          </a:xfrm>
        </p:grpSpPr>
        <p:pic>
          <p:nvPicPr>
            <p:cNvPr id="5" name="图片3"/>
            <p:cNvPicPr>
              <a:picLocks noChangeAspect="1"/>
            </p:cNvPicPr>
            <p:nvPr/>
          </p:nvPicPr>
          <p:blipFill>
            <a:blip r:embed="rId3"/>
            <a:stretch>
              <a:fillRect/>
            </a:stretch>
          </p:blipFill>
          <p:spPr>
            <a:xfrm>
              <a:off x="0" y="0"/>
              <a:ext cx="699506" cy="832798"/>
            </a:xfrm>
            <a:prstGeom prst="rect">
              <a:avLst/>
            </a:prstGeom>
          </p:spPr>
        </p:pic>
        <p:pic>
          <p:nvPicPr>
            <p:cNvPr id="6" name="图片4"/>
            <p:cNvPicPr>
              <a:picLocks noChangeAspect="1"/>
            </p:cNvPicPr>
            <p:nvPr/>
          </p:nvPicPr>
          <p:blipFill>
            <a:blip r:embed="rId3"/>
            <a:stretch>
              <a:fillRect/>
            </a:stretch>
          </p:blipFill>
          <p:spPr>
            <a:xfrm>
              <a:off x="163112" y="0"/>
              <a:ext cx="699506" cy="832798"/>
            </a:xfrm>
            <a:prstGeom prst="rect">
              <a:avLst/>
            </a:prstGeom>
          </p:spPr>
        </p:pic>
      </p:grpSp>
      <p:sp>
        <p:nvSpPr>
          <p:cNvPr id="7" name="文本2"/>
          <p:cNvSpPr txBox="1"/>
          <p:nvPr/>
        </p:nvSpPr>
        <p:spPr>
          <a:xfrm>
            <a:off x="1035587" y="412566"/>
            <a:ext cx="5119688" cy="1947252"/>
          </a:xfrm>
          <a:prstGeom prst="rect">
            <a:avLst/>
          </a:prstGeom>
          <a:noFill/>
        </p:spPr>
        <p:txBody>
          <a:bodyPr anchor="ctr"/>
          <a:lstStyle/>
          <a:p>
            <a:pPr marL="0" algn="l">
              <a:lnSpc>
                <a:spcPts val="3400"/>
              </a:lnSpc>
            </a:pPr>
            <a:r>
              <a:rPr lang="zh-CN" altLang="en-US" sz="2500" b="1" i="0">
                <a:solidFill>
                  <a:srgbClr val="000000">
                    <a:alpha val="100000"/>
                  </a:srgbClr>
                </a:solidFill>
                <a:latin typeface="微软雅黑" panose="020B0503020204020204" charset="-122"/>
                <a:ea typeface="微软雅黑" panose="020B0503020204020204" charset="-122"/>
              </a:rPr>
              <a:t>变式1:</a:t>
            </a:r>
            <a:r>
              <a:rPr lang="zh-CN" altLang="en-US" sz="2500" b="0" i="0">
                <a:solidFill>
                  <a:srgbClr val="000000">
                    <a:alpha val="100000"/>
                  </a:srgbClr>
                </a:solidFill>
                <a:latin typeface="微软雅黑" panose="020B0503020204020204" charset="-122"/>
                <a:ea typeface="微软雅黑" panose="020B0503020204020204" charset="-122"/>
              </a:rPr>
              <a:t>如左图所示的电路中，电源电压不变，闭合开关后，电流表A</a:t>
            </a:r>
            <a:r>
              <a:rPr lang="zh-CN" altLang="en-US" sz="2500" b="0" i="0" baseline="-25000">
                <a:solidFill>
                  <a:srgbClr val="000000">
                    <a:alpha val="100000"/>
                  </a:srgbClr>
                </a:solidFill>
                <a:latin typeface="微软雅黑" panose="020B0503020204020204" charset="-122"/>
                <a:ea typeface="微软雅黑" panose="020B0503020204020204" charset="-122"/>
              </a:rPr>
              <a:t>1</a:t>
            </a:r>
            <a:r>
              <a:rPr lang="zh-CN" altLang="en-US" sz="2500" b="0" i="0">
                <a:solidFill>
                  <a:srgbClr val="000000">
                    <a:alpha val="100000"/>
                  </a:srgbClr>
                </a:solidFill>
                <a:latin typeface="微软雅黑" panose="020B0503020204020204" charset="-122"/>
                <a:ea typeface="微软雅黑" panose="020B0503020204020204" charset="-122"/>
              </a:rPr>
              <a:t>的示数为0.5A，电流表A</a:t>
            </a:r>
            <a:r>
              <a:rPr lang="zh-CN" altLang="en-US" sz="2500" b="0" i="0" baseline="-25000">
                <a:solidFill>
                  <a:srgbClr val="000000">
                    <a:alpha val="100000"/>
                  </a:srgbClr>
                </a:solidFill>
                <a:latin typeface="微软雅黑" panose="020B0503020204020204" charset="-122"/>
                <a:ea typeface="微软雅黑" panose="020B0503020204020204" charset="-122"/>
              </a:rPr>
              <a:t>2</a:t>
            </a:r>
            <a:r>
              <a:rPr lang="zh-CN" altLang="en-US" sz="2500" b="0" i="0">
                <a:solidFill>
                  <a:srgbClr val="000000">
                    <a:alpha val="100000"/>
                  </a:srgbClr>
                </a:solidFill>
                <a:latin typeface="微软雅黑" panose="020B0503020204020204" charset="-122"/>
                <a:ea typeface="微软雅黑" panose="020B0503020204020204" charset="-122"/>
              </a:rPr>
              <a:t>的示数为0.3A，则</a:t>
            </a:r>
            <a:r>
              <a:rPr lang="zh-CN" altLang="en-US" sz="2500" b="0" i="1">
                <a:solidFill>
                  <a:srgbClr val="000000">
                    <a:alpha val="100000"/>
                  </a:srgbClr>
                </a:solidFill>
                <a:latin typeface="微软雅黑" panose="020B0503020204020204" charset="-122"/>
                <a:ea typeface="微软雅黑" panose="020B0503020204020204" charset="-122"/>
              </a:rPr>
              <a:t>R</a:t>
            </a:r>
            <a:r>
              <a:rPr lang="zh-CN" altLang="en-US" sz="2500" b="0" i="0" baseline="-25000">
                <a:solidFill>
                  <a:srgbClr val="000000">
                    <a:alpha val="100000"/>
                  </a:srgbClr>
                </a:solidFill>
                <a:latin typeface="微软雅黑" panose="020B0503020204020204" charset="-122"/>
                <a:ea typeface="微软雅黑" panose="020B0503020204020204" charset="-122"/>
              </a:rPr>
              <a:t>1</a:t>
            </a:r>
            <a:r>
              <a:rPr lang="zh-CN" altLang="en-US" sz="2500" b="0" i="0">
                <a:solidFill>
                  <a:srgbClr val="000000">
                    <a:alpha val="100000"/>
                  </a:srgbClr>
                </a:solidFill>
                <a:latin typeface="微软雅黑" panose="020B0503020204020204" charset="-122"/>
                <a:ea typeface="微软雅黑" panose="020B0503020204020204" charset="-122"/>
              </a:rPr>
              <a:t>∶</a:t>
            </a:r>
            <a:r>
              <a:rPr lang="zh-CN" altLang="en-US" sz="2500" b="0" i="1">
                <a:solidFill>
                  <a:srgbClr val="000000">
                    <a:alpha val="100000"/>
                  </a:srgbClr>
                </a:solidFill>
                <a:latin typeface="微软雅黑" panose="020B0503020204020204" charset="-122"/>
                <a:ea typeface="微软雅黑" panose="020B0503020204020204" charset="-122"/>
              </a:rPr>
              <a:t>R</a:t>
            </a:r>
            <a:r>
              <a:rPr lang="zh-CN" altLang="en-US" sz="2500" b="0" i="0" baseline="-25000">
                <a:solidFill>
                  <a:srgbClr val="000000">
                    <a:alpha val="100000"/>
                  </a:srgbClr>
                </a:solidFill>
                <a:latin typeface="微软雅黑" panose="020B0503020204020204" charset="-122"/>
                <a:ea typeface="微软雅黑" panose="020B0503020204020204" charset="-122"/>
              </a:rPr>
              <a:t>2</a:t>
            </a:r>
            <a:r>
              <a:rPr lang="zh-CN" altLang="en-US" sz="2500" b="0" i="0">
                <a:solidFill>
                  <a:srgbClr val="000000">
                    <a:alpha val="100000"/>
                  </a:srgbClr>
                </a:solidFill>
                <a:latin typeface="微软雅黑" panose="020B0503020204020204" charset="-122"/>
                <a:ea typeface="微软雅黑" panose="020B0503020204020204" charset="-122"/>
              </a:rPr>
              <a:t>＝</a:t>
            </a:r>
            <a:r>
              <a:rPr lang="zh-CN" altLang="en-US" sz="2500" b="0" i="0" u="sng">
                <a:solidFill>
                  <a:srgbClr val="000000">
                    <a:alpha val="100000"/>
                  </a:srgbClr>
                </a:solidFill>
                <a:latin typeface="微软雅黑" panose="020B0503020204020204" charset="-122"/>
                <a:ea typeface="微软雅黑" panose="020B0503020204020204" charset="-122"/>
              </a:rPr>
              <a:t>         </a:t>
            </a:r>
            <a:r>
              <a:rPr lang="zh-CN" altLang="en-US" sz="2500" b="0" i="0">
                <a:solidFill>
                  <a:srgbClr val="000000">
                    <a:alpha val="100000"/>
                  </a:srgbClr>
                </a:solidFill>
                <a:latin typeface="微软雅黑" panose="020B0503020204020204" charset="-122"/>
                <a:ea typeface="微软雅黑" panose="020B0503020204020204" charset="-122"/>
              </a:rPr>
              <a:t>。</a:t>
            </a:r>
          </a:p>
        </p:txBody>
      </p:sp>
      <p:grpSp>
        <p:nvGrpSpPr>
          <p:cNvPr id="8" name="组合2"/>
          <p:cNvGrpSpPr/>
          <p:nvPr/>
        </p:nvGrpSpPr>
        <p:grpSpPr>
          <a:xfrm>
            <a:off x="6728460" y="-563147"/>
            <a:ext cx="3895725" cy="3895725"/>
            <a:chOff x="0" y="0"/>
            <a:chExt cx="3895725" cy="3895725"/>
          </a:xfrm>
        </p:grpSpPr>
        <p:pic>
          <p:nvPicPr>
            <p:cNvPr id="9" name="物理线图2"/>
            <p:cNvPicPr>
              <a:picLocks noChangeAspect="1"/>
            </p:cNvPicPr>
            <p:nvPr/>
          </p:nvPicPr>
          <p:blipFill>
            <a:blip r:embed="rId4"/>
            <a:stretch>
              <a:fillRect/>
            </a:stretch>
          </p:blipFill>
          <p:spPr>
            <a:xfrm>
              <a:off x="0" y="0"/>
              <a:ext cx="3895725" cy="3895725"/>
            </a:xfrm>
            <a:prstGeom prst="rect">
              <a:avLst/>
            </a:prstGeom>
          </p:spPr>
        </p:pic>
        <p:sp>
          <p:nvSpPr>
            <p:cNvPr id="10" name="文本3"/>
            <p:cNvSpPr txBox="1"/>
            <p:nvPr/>
          </p:nvSpPr>
          <p:spPr>
            <a:xfrm>
              <a:off x="2814466" y="1958931"/>
              <a:ext cx="690563" cy="650875"/>
            </a:xfrm>
            <a:prstGeom prst="rect">
              <a:avLst/>
            </a:prstGeom>
            <a:noFill/>
          </p:spPr>
          <p:txBody>
            <a:bodyPr anchor="t"/>
            <a:lstStyle/>
            <a:p>
              <a:pPr marL="0" algn="l">
                <a:lnSpc>
                  <a:spcPts val="2200"/>
                </a:lnSpc>
              </a:pPr>
              <a:r>
                <a:rPr lang="zh-CN" altLang="en-US" sz="1900" b="0" i="0">
                  <a:solidFill>
                    <a:srgbClr val="000000">
                      <a:alpha val="100000"/>
                    </a:srgbClr>
                  </a:solidFill>
                  <a:latin typeface="Cambria" panose="02040503050406030204"/>
                  <a:ea typeface="Cambria" panose="02040503050406030204"/>
                </a:rPr>
                <a:t>1</a:t>
              </a:r>
            </a:p>
          </p:txBody>
        </p:sp>
        <p:sp>
          <p:nvSpPr>
            <p:cNvPr id="11" name="文本4"/>
            <p:cNvSpPr txBox="1"/>
            <p:nvPr/>
          </p:nvSpPr>
          <p:spPr>
            <a:xfrm>
              <a:off x="1906105" y="1551642"/>
              <a:ext cx="376238" cy="450700"/>
            </a:xfrm>
            <a:prstGeom prst="rect">
              <a:avLst/>
            </a:prstGeom>
            <a:noFill/>
          </p:spPr>
          <p:txBody>
            <a:bodyPr anchor="t"/>
            <a:lstStyle/>
            <a:p>
              <a:pPr marL="0" algn="l">
                <a:lnSpc>
                  <a:spcPts val="2000"/>
                </a:lnSpc>
              </a:pPr>
              <a:r>
                <a:rPr lang="zh-CN" altLang="en-US" sz="1700" b="0" i="0">
                  <a:solidFill>
                    <a:srgbClr val="000000">
                      <a:alpha val="100000"/>
                    </a:srgbClr>
                  </a:solidFill>
                  <a:latin typeface="Cambria" panose="02040503050406030204"/>
                  <a:ea typeface="Cambria" panose="02040503050406030204"/>
                </a:rPr>
                <a:t>2</a:t>
              </a:r>
            </a:p>
          </p:txBody>
        </p:sp>
      </p:grpSp>
      <p:sp>
        <p:nvSpPr>
          <p:cNvPr id="12" name="文本5"/>
          <p:cNvSpPr txBox="1"/>
          <p:nvPr/>
        </p:nvSpPr>
        <p:spPr>
          <a:xfrm>
            <a:off x="1105986" y="2857671"/>
            <a:ext cx="4691063" cy="2775141"/>
          </a:xfrm>
          <a:prstGeom prst="rect">
            <a:avLst/>
          </a:prstGeom>
          <a:noFill/>
        </p:spPr>
        <p:txBody>
          <a:bodyPr anchor="t"/>
          <a:lstStyle/>
          <a:p>
            <a:pPr marL="0" algn="l">
              <a:lnSpc>
                <a:spcPts val="3300"/>
              </a:lnSpc>
            </a:pPr>
            <a:r>
              <a:rPr lang="zh-CN" altLang="en-US" sz="2500" b="1" i="0">
                <a:solidFill>
                  <a:srgbClr val="000000">
                    <a:alpha val="100000"/>
                  </a:srgbClr>
                </a:solidFill>
                <a:latin typeface="微软雅黑" panose="020B0503020204020204" charset="-122"/>
                <a:ea typeface="微软雅黑" panose="020B0503020204020204" charset="-122"/>
              </a:rPr>
              <a:t>变式2：</a:t>
            </a:r>
            <a:r>
              <a:rPr lang="zh-CN" altLang="en-US" sz="2500" b="0" i="0">
                <a:solidFill>
                  <a:srgbClr val="000000">
                    <a:alpha val="100000"/>
                  </a:srgbClr>
                </a:solidFill>
                <a:latin typeface="微软雅黑" panose="020B0503020204020204" charset="-122"/>
                <a:ea typeface="微软雅黑" panose="020B0503020204020204" charset="-122"/>
              </a:rPr>
              <a:t>如左图所示的电路中，电源电压不变，R</a:t>
            </a:r>
            <a:r>
              <a:rPr lang="zh-CN" altLang="en-US" sz="2500" b="0" i="0" baseline="-25000">
                <a:solidFill>
                  <a:srgbClr val="000000">
                    <a:alpha val="100000"/>
                  </a:srgbClr>
                </a:solidFill>
                <a:latin typeface="微软雅黑" panose="020B0503020204020204" charset="-122"/>
                <a:ea typeface="微软雅黑" panose="020B0503020204020204" charset="-122"/>
              </a:rPr>
              <a:t>2</a:t>
            </a:r>
            <a:r>
              <a:rPr lang="zh-CN" altLang="en-US" sz="2500" b="0" i="0">
                <a:solidFill>
                  <a:srgbClr val="000000">
                    <a:alpha val="100000"/>
                  </a:srgbClr>
                </a:solidFill>
                <a:latin typeface="微软雅黑" panose="020B0503020204020204" charset="-122"/>
                <a:ea typeface="微软雅黑" panose="020B0503020204020204" charset="-122"/>
              </a:rPr>
              <a:t>=10Ω。S</a:t>
            </a:r>
            <a:r>
              <a:rPr lang="zh-CN" altLang="en-US" sz="2500" b="0" i="0" baseline="-25000">
                <a:solidFill>
                  <a:srgbClr val="000000">
                    <a:alpha val="100000"/>
                  </a:srgbClr>
                </a:solidFill>
                <a:latin typeface="微软雅黑" panose="020B0503020204020204" charset="-122"/>
                <a:ea typeface="微软雅黑" panose="020B0503020204020204" charset="-122"/>
              </a:rPr>
              <a:t>1</a:t>
            </a:r>
            <a:r>
              <a:rPr lang="zh-CN" altLang="en-US" sz="2500" b="0" i="0">
                <a:solidFill>
                  <a:srgbClr val="000000">
                    <a:alpha val="100000"/>
                  </a:srgbClr>
                </a:solidFill>
                <a:latin typeface="微软雅黑" panose="020B0503020204020204" charset="-122"/>
                <a:ea typeface="微软雅黑" panose="020B0503020204020204" charset="-122"/>
              </a:rPr>
              <a:t> 闭合、s</a:t>
            </a:r>
            <a:r>
              <a:rPr lang="zh-CN" altLang="en-US" sz="2500" b="0" i="0" baseline="-25000">
                <a:solidFill>
                  <a:srgbClr val="000000">
                    <a:alpha val="100000"/>
                  </a:srgbClr>
                </a:solidFill>
                <a:latin typeface="微软雅黑" panose="020B0503020204020204" charset="-122"/>
                <a:ea typeface="微软雅黑" panose="020B0503020204020204" charset="-122"/>
              </a:rPr>
              <a:t>2</a:t>
            </a:r>
            <a:r>
              <a:rPr lang="zh-CN" altLang="en-US" sz="2500" b="0" i="0">
                <a:solidFill>
                  <a:srgbClr val="000000">
                    <a:alpha val="100000"/>
                  </a:srgbClr>
                </a:solidFill>
                <a:latin typeface="微软雅黑" panose="020B0503020204020204" charset="-122"/>
                <a:ea typeface="微软雅黑" panose="020B0503020204020204" charset="-122"/>
              </a:rPr>
              <a:t>断开时，电流表的示数为0.2A．两开关都闭合时，电流表的示数为0.5A，则电阻R</a:t>
            </a:r>
            <a:r>
              <a:rPr lang="zh-CN" altLang="en-US" sz="2500" b="0" i="0" baseline="-25000">
                <a:solidFill>
                  <a:srgbClr val="000000">
                    <a:alpha val="100000"/>
                  </a:srgbClr>
                </a:solidFill>
                <a:latin typeface="微软雅黑" panose="020B0503020204020204" charset="-122"/>
                <a:ea typeface="微软雅黑" panose="020B0503020204020204" charset="-122"/>
              </a:rPr>
              <a:t>1</a:t>
            </a:r>
            <a:r>
              <a:rPr lang="zh-CN" altLang="en-US" sz="2500" b="0" i="0">
                <a:solidFill>
                  <a:srgbClr val="000000">
                    <a:alpha val="100000"/>
                  </a:srgbClr>
                </a:solidFill>
                <a:latin typeface="微软雅黑" panose="020B0503020204020204" charset="-122"/>
                <a:ea typeface="微软雅黑" panose="020B0503020204020204" charset="-122"/>
              </a:rPr>
              <a:t>=</a:t>
            </a:r>
            <a:r>
              <a:rPr lang="zh-CN" altLang="en-US" sz="2500" b="0" i="0" u="sng">
                <a:solidFill>
                  <a:srgbClr val="000000">
                    <a:alpha val="100000"/>
                  </a:srgbClr>
                </a:solidFill>
                <a:latin typeface="微软雅黑" panose="020B0503020204020204" charset="-122"/>
                <a:ea typeface="微软雅黑" panose="020B0503020204020204" charset="-122"/>
              </a:rPr>
              <a:t>        </a:t>
            </a:r>
            <a:r>
              <a:rPr lang="zh-CN" altLang="en-US" sz="2500" b="0" i="0">
                <a:solidFill>
                  <a:srgbClr val="000000">
                    <a:alpha val="100000"/>
                  </a:srgbClr>
                </a:solidFill>
                <a:latin typeface="微软雅黑" panose="020B0503020204020204" charset="-122"/>
                <a:ea typeface="微软雅黑" panose="020B0503020204020204" charset="-122"/>
              </a:rPr>
              <a:t>Ω。</a:t>
            </a:r>
          </a:p>
        </p:txBody>
      </p:sp>
      <p:pic>
        <p:nvPicPr>
          <p:cNvPr id="13" name="Picture 13"/>
          <p:cNvPicPr>
            <a:picLocks noChangeAspect="1"/>
          </p:cNvPicPr>
          <p:nvPr/>
        </p:nvPicPr>
        <p:blipFill>
          <a:blip r:embed="rId5"/>
          <a:stretch>
            <a:fillRect/>
          </a:stretch>
        </p:blipFill>
        <p:spPr>
          <a:xfrm flipH="1">
            <a:off x="12446000" y="10756900"/>
            <a:ext cx="0" cy="0"/>
          </a:xfrm>
          <a:prstGeom prst="rect">
            <a:avLst/>
          </a:prstGeom>
          <a:ln>
            <a:noFill/>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2"/>
          <p:cNvSpPr txBox="1"/>
          <p:nvPr/>
        </p:nvSpPr>
        <p:spPr>
          <a:xfrm>
            <a:off x="1105957" y="434750"/>
            <a:ext cx="10274303" cy="5208245"/>
          </a:xfrm>
          <a:prstGeom prst="rect">
            <a:avLst/>
          </a:prstGeom>
          <a:noFill/>
        </p:spPr>
        <p:txBody>
          <a:bodyPr anchor="t"/>
          <a:lstStyle/>
          <a:p>
            <a:pPr marL="0" indent="0" algn="l">
              <a:lnSpc>
                <a:spcPts val="5000"/>
              </a:lnSpc>
              <a:buFont typeface="Arial"/>
              <a:buNone/>
            </a:pPr>
            <a:r>
              <a:rPr lang="zh-CN" altLang="en-US" sz="2800" b="0" i="0">
                <a:solidFill>
                  <a:srgbClr val="000000">
                    <a:alpha val="100000"/>
                  </a:srgbClr>
                </a:solidFill>
                <a:latin typeface="微软雅黑" panose="020B0503020204020204" charset="-122"/>
                <a:ea typeface="微软雅黑" panose="020B0503020204020204" charset="-122"/>
              </a:rPr>
              <a:t>如图所示的是握力计的原理图，其中弹簧上端和滑动变阻器滑片固定在一起，</a:t>
            </a:r>
            <a:r>
              <a:rPr lang="zh-CN" altLang="en-US" sz="2800" b="0" i="1">
                <a:solidFill>
                  <a:srgbClr val="000000">
                    <a:alpha val="100000"/>
                  </a:srgbClr>
                </a:solidFill>
                <a:latin typeface="微软雅黑" panose="020B0503020204020204" charset="-122"/>
                <a:ea typeface="微软雅黑" panose="020B0503020204020204" charset="-122"/>
              </a:rPr>
              <a:t>AB</a:t>
            </a:r>
            <a:r>
              <a:rPr lang="zh-CN" altLang="en-US" sz="2800" b="0" i="0">
                <a:solidFill>
                  <a:srgbClr val="000000">
                    <a:alpha val="100000"/>
                  </a:srgbClr>
                </a:solidFill>
                <a:latin typeface="微软雅黑" panose="020B0503020204020204" charset="-122"/>
                <a:ea typeface="微软雅黑" panose="020B0503020204020204" charset="-122"/>
              </a:rPr>
              <a:t>间有可收缩的导线，</a:t>
            </a:r>
            <a:r>
              <a:rPr lang="zh-CN" altLang="en-US" sz="2800" b="0" i="1">
                <a:solidFill>
                  <a:srgbClr val="000000">
                    <a:alpha val="100000"/>
                  </a:srgbClr>
                </a:solidFill>
                <a:latin typeface="微软雅黑" panose="020B0503020204020204" charset="-122"/>
                <a:ea typeface="微软雅黑" panose="020B0503020204020204" charset="-122"/>
              </a:rPr>
              <a:t>R</a:t>
            </a:r>
            <a:r>
              <a:rPr lang="zh-CN" altLang="en-US" sz="2800" b="0" i="0" baseline="-25000">
                <a:solidFill>
                  <a:srgbClr val="000000">
                    <a:alpha val="100000"/>
                  </a:srgbClr>
                </a:solidFill>
                <a:latin typeface="微软雅黑" panose="020B0503020204020204" charset="-122"/>
                <a:ea typeface="微软雅黑" panose="020B0503020204020204" charset="-122"/>
              </a:rPr>
              <a:t>0</a:t>
            </a:r>
            <a:r>
              <a:rPr lang="zh-CN" altLang="en-US" sz="2800" b="0" i="0">
                <a:solidFill>
                  <a:srgbClr val="000000">
                    <a:alpha val="100000"/>
                  </a:srgbClr>
                </a:solidFill>
                <a:latin typeface="微软雅黑" panose="020B0503020204020204" charset="-122"/>
                <a:ea typeface="微软雅黑" panose="020B0503020204020204" charset="-122"/>
              </a:rPr>
              <a:t>为保护电阻，电压表可显示压力的大小。则当握力</a:t>
            </a:r>
            <a:r>
              <a:rPr lang="zh-CN" altLang="en-US" sz="2800" b="0" i="1">
                <a:solidFill>
                  <a:srgbClr val="000000">
                    <a:alpha val="100000"/>
                  </a:srgbClr>
                </a:solidFill>
                <a:latin typeface="微软雅黑" panose="020B0503020204020204" charset="-122"/>
                <a:ea typeface="微软雅黑" panose="020B0503020204020204" charset="-122"/>
              </a:rPr>
              <a:t>F</a:t>
            </a:r>
            <a:r>
              <a:rPr lang="zh-CN" altLang="en-US" sz="2800" b="0" i="0">
                <a:solidFill>
                  <a:srgbClr val="000000">
                    <a:alpha val="100000"/>
                  </a:srgbClr>
                </a:solidFill>
                <a:latin typeface="微软雅黑" panose="020B0503020204020204" charset="-122"/>
                <a:ea typeface="微软雅黑" panose="020B0503020204020204" charset="-122"/>
              </a:rPr>
              <a:t>增加时电压表的示数将</a:t>
            </a:r>
          </a:p>
          <a:p>
            <a:pPr marL="0" algn="l">
              <a:lnSpc>
                <a:spcPts val="5000"/>
              </a:lnSpc>
            </a:pPr>
            <a:r>
              <a:rPr lang="zh-CN" altLang="en-US" sz="2800" b="0" i="0">
                <a:solidFill>
                  <a:srgbClr val="000000">
                    <a:alpha val="100000"/>
                  </a:srgbClr>
                </a:solidFill>
                <a:latin typeface="微软雅黑" panose="020B0503020204020204" charset="-122"/>
                <a:ea typeface="微软雅黑" panose="020B0503020204020204" charset="-122"/>
              </a:rPr>
              <a:t>A．变大   </a:t>
            </a:r>
          </a:p>
          <a:p>
            <a:pPr marL="0" algn="l">
              <a:lnSpc>
                <a:spcPts val="5000"/>
              </a:lnSpc>
            </a:pPr>
            <a:r>
              <a:rPr lang="zh-CN" altLang="en-US" sz="2800" b="0" i="0">
                <a:solidFill>
                  <a:srgbClr val="000000">
                    <a:alpha val="100000"/>
                  </a:srgbClr>
                </a:solidFill>
                <a:latin typeface="微软雅黑" panose="020B0503020204020204" charset="-122"/>
                <a:ea typeface="微软雅黑" panose="020B0503020204020204" charset="-122"/>
              </a:rPr>
              <a:t>B．变小</a:t>
            </a:r>
          </a:p>
          <a:p>
            <a:pPr marL="0" algn="l">
              <a:lnSpc>
                <a:spcPts val="5000"/>
              </a:lnSpc>
            </a:pPr>
            <a:r>
              <a:rPr lang="zh-CN" altLang="en-US" sz="2800" b="0" i="0">
                <a:solidFill>
                  <a:srgbClr val="000000">
                    <a:alpha val="100000"/>
                  </a:srgbClr>
                </a:solidFill>
                <a:latin typeface="微软雅黑" panose="020B0503020204020204" charset="-122"/>
                <a:ea typeface="微软雅黑" panose="020B0503020204020204" charset="-122"/>
              </a:rPr>
              <a:t>C．不变   </a:t>
            </a:r>
          </a:p>
          <a:p>
            <a:pPr marL="0" algn="l">
              <a:lnSpc>
                <a:spcPts val="5000"/>
              </a:lnSpc>
            </a:pPr>
            <a:r>
              <a:rPr lang="zh-CN" altLang="en-US" sz="2800" b="0" i="0">
                <a:solidFill>
                  <a:srgbClr val="000000">
                    <a:alpha val="100000"/>
                  </a:srgbClr>
                </a:solidFill>
                <a:latin typeface="微软雅黑" panose="020B0503020204020204" charset="-122"/>
                <a:ea typeface="微软雅黑" panose="020B0503020204020204" charset="-122"/>
              </a:rPr>
              <a:t>D．无法确定</a:t>
            </a:r>
          </a:p>
        </p:txBody>
      </p:sp>
      <p:sp>
        <p:nvSpPr>
          <p:cNvPr id="3"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4" name="组合1"/>
          <p:cNvGrpSpPr/>
          <p:nvPr/>
        </p:nvGrpSpPr>
        <p:grpSpPr>
          <a:xfrm>
            <a:off x="243840" y="12700"/>
            <a:ext cx="862618" cy="832798"/>
            <a:chOff x="0" y="0"/>
            <a:chExt cx="862618" cy="832798"/>
          </a:xfrm>
        </p:grpSpPr>
        <p:pic>
          <p:nvPicPr>
            <p:cNvPr id="5" name="图片4"/>
            <p:cNvPicPr>
              <a:picLocks noChangeAspect="1"/>
            </p:cNvPicPr>
            <p:nvPr/>
          </p:nvPicPr>
          <p:blipFill>
            <a:blip r:embed="rId2"/>
            <a:stretch>
              <a:fillRect/>
            </a:stretch>
          </p:blipFill>
          <p:spPr>
            <a:xfrm>
              <a:off x="0" y="0"/>
              <a:ext cx="699506" cy="832798"/>
            </a:xfrm>
            <a:prstGeom prst="rect">
              <a:avLst/>
            </a:prstGeom>
          </p:spPr>
        </p:pic>
        <p:pic>
          <p:nvPicPr>
            <p:cNvPr id="6" name="图片5"/>
            <p:cNvPicPr>
              <a:picLocks noChangeAspect="1"/>
            </p:cNvPicPr>
            <p:nvPr/>
          </p:nvPicPr>
          <p:blipFill>
            <a:blip r:embed="rId2"/>
            <a:stretch>
              <a:fillRect/>
            </a:stretch>
          </p:blipFill>
          <p:spPr>
            <a:xfrm>
              <a:off x="163112" y="0"/>
              <a:ext cx="699506" cy="832798"/>
            </a:xfrm>
            <a:prstGeom prst="rect">
              <a:avLst/>
            </a:prstGeom>
          </p:spPr>
        </p:pic>
      </p:grpSp>
      <p:sp>
        <p:nvSpPr>
          <p:cNvPr id="7" name="文本3"/>
          <p:cNvSpPr txBox="1"/>
          <p:nvPr/>
        </p:nvSpPr>
        <p:spPr>
          <a:xfrm>
            <a:off x="9376210" y="1775574"/>
            <a:ext cx="689610" cy="897255"/>
          </a:xfrm>
          <a:prstGeom prst="rect">
            <a:avLst/>
          </a:prstGeom>
          <a:noFill/>
        </p:spPr>
        <p:txBody>
          <a:bodyPr anchor="t"/>
          <a:lstStyle/>
          <a:p>
            <a:pPr marL="0" algn="l">
              <a:lnSpc>
                <a:spcPts val="4800"/>
              </a:lnSpc>
            </a:pPr>
            <a:r>
              <a:rPr lang="zh-CN" altLang="en-US" sz="4000" b="0" i="0">
                <a:solidFill>
                  <a:srgbClr val="FF0000">
                    <a:alpha val="100000"/>
                  </a:srgbClr>
                </a:solidFill>
                <a:latin typeface="Cambria" panose="02040503050406030204"/>
                <a:ea typeface="Cambria" panose="02040503050406030204"/>
              </a:rPr>
              <a:t>A</a:t>
            </a:r>
          </a:p>
        </p:txBody>
      </p:sp>
      <p:grpSp>
        <p:nvGrpSpPr>
          <p:cNvPr id="8" name="组合2"/>
          <p:cNvGrpSpPr/>
          <p:nvPr/>
        </p:nvGrpSpPr>
        <p:grpSpPr>
          <a:xfrm>
            <a:off x="4777673" y="2672667"/>
            <a:ext cx="4495800" cy="2667000"/>
            <a:chOff x="0" y="0"/>
            <a:chExt cx="4495800" cy="2667000"/>
          </a:xfrm>
        </p:grpSpPr>
        <p:pic>
          <p:nvPicPr>
            <p:cNvPr id="9" name="图片3"/>
            <p:cNvPicPr>
              <a:picLocks noChangeAspect="1"/>
            </p:cNvPicPr>
            <p:nvPr/>
          </p:nvPicPr>
          <p:blipFill>
            <a:blip r:embed="rId3"/>
            <a:srcRect l="54326" b="23047"/>
            <a:stretch>
              <a:fillRect/>
            </a:stretch>
          </p:blipFill>
          <p:spPr>
            <a:xfrm>
              <a:off x="706870" y="1186996"/>
              <a:ext cx="429568" cy="691886"/>
            </a:xfrm>
            <a:prstGeom prst="rect">
              <a:avLst/>
            </a:prstGeom>
          </p:spPr>
        </p:pic>
        <p:pic>
          <p:nvPicPr>
            <p:cNvPr id="10" name="物理线图1"/>
            <p:cNvPicPr>
              <a:picLocks noChangeAspect="1"/>
            </p:cNvPicPr>
            <p:nvPr/>
          </p:nvPicPr>
          <p:blipFill>
            <a:blip r:embed="rId4"/>
            <a:stretch>
              <a:fillRect/>
            </a:stretch>
          </p:blipFill>
          <p:spPr>
            <a:xfrm>
              <a:off x="0" y="0"/>
              <a:ext cx="4495800" cy="2667000"/>
            </a:xfrm>
            <a:prstGeom prst="rect">
              <a:avLst/>
            </a:prstGeom>
          </p:spPr>
        </p:pic>
        <p:sp>
          <p:nvSpPr>
            <p:cNvPr id="11" name="形状1"/>
            <p:cNvSpPr txBox="1"/>
            <p:nvPr/>
          </p:nvSpPr>
          <p:spPr>
            <a:xfrm>
              <a:off x="1714653" y="884397"/>
              <a:ext cx="173059" cy="683583"/>
            </a:xfrm>
            <a:prstGeom prst="rect">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12" name="形状2"/>
            <p:cNvSpPr txBox="1"/>
            <p:nvPr/>
          </p:nvSpPr>
          <p:spPr>
            <a:xfrm>
              <a:off x="425368" y="1879492"/>
              <a:ext cx="991733" cy="70971"/>
            </a:xfrm>
            <a:prstGeom prst="rect">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13" name="形状3"/>
            <p:cNvSpPr txBox="1"/>
            <p:nvPr/>
          </p:nvSpPr>
          <p:spPr>
            <a:xfrm>
              <a:off x="425415" y="1118435"/>
              <a:ext cx="991733" cy="70971"/>
            </a:xfrm>
            <a:prstGeom prst="rect">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14" name="形状4"/>
            <p:cNvSpPr txBox="1"/>
            <p:nvPr/>
          </p:nvSpPr>
          <p:spPr>
            <a:xfrm>
              <a:off x="1333925" y="1187256"/>
              <a:ext cx="363527" cy="19050"/>
            </a:xfrm>
            <a:prstGeom prst="line">
              <a:avLst/>
            </a:prstGeom>
            <a:solidFill>
              <a:srgbClr val="FFFFFF">
                <a:alpha val="0"/>
              </a:srgbClr>
            </a:solidFill>
            <a:ln w="19050">
              <a:solidFill>
                <a:srgbClr val="000000">
                  <a:alpha val="100000"/>
                </a:srgbClr>
              </a:solidFill>
              <a:prstDash val="solid"/>
              <a:tailEnd type="arrow" w="sm" len="sm"/>
            </a:ln>
          </p:spPr>
          <p:txBody>
            <a:bodyPr anchor="ctr"/>
            <a:lstStyle/>
            <a:p>
              <a:pPr marL="0" algn="ctr"/>
              <a:endParaRPr/>
            </a:p>
          </p:txBody>
        </p:sp>
        <p:sp>
          <p:nvSpPr>
            <p:cNvPr id="15" name="形状5"/>
            <p:cNvSpPr txBox="1"/>
            <p:nvPr/>
          </p:nvSpPr>
          <p:spPr>
            <a:xfrm>
              <a:off x="909930" y="1187256"/>
              <a:ext cx="19050" cy="692236"/>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16" name="文本4"/>
            <p:cNvSpPr txBox="1"/>
            <p:nvPr/>
          </p:nvSpPr>
          <p:spPr>
            <a:xfrm>
              <a:off x="87897" y="771916"/>
              <a:ext cx="396018" cy="576009"/>
            </a:xfrm>
            <a:prstGeom prst="rect">
              <a:avLst/>
            </a:prstGeom>
            <a:noFill/>
          </p:spPr>
          <p:txBody>
            <a:bodyPr anchor="t"/>
            <a:lstStyle/>
            <a:p>
              <a:pPr marL="0" algn="l"/>
              <a:r>
                <a:rPr lang="zh-CN" altLang="en-US" sz="2300" b="0" i="0">
                  <a:solidFill>
                    <a:srgbClr val="000000">
                      <a:alpha val="100000"/>
                    </a:srgbClr>
                  </a:solidFill>
                  <a:latin typeface="微软雅黑" panose="020B0503020204020204" charset="-122"/>
                  <a:ea typeface="微软雅黑" panose="020B0503020204020204" charset="-122"/>
                </a:rPr>
                <a:t>A</a:t>
              </a:r>
            </a:p>
          </p:txBody>
        </p:sp>
        <p:sp>
          <p:nvSpPr>
            <p:cNvPr id="17" name="文本5"/>
            <p:cNvSpPr txBox="1"/>
            <p:nvPr/>
          </p:nvSpPr>
          <p:spPr>
            <a:xfrm>
              <a:off x="87583" y="1533373"/>
              <a:ext cx="373761" cy="576009"/>
            </a:xfrm>
            <a:prstGeom prst="rect">
              <a:avLst/>
            </a:prstGeom>
            <a:noFill/>
          </p:spPr>
          <p:txBody>
            <a:bodyPr anchor="t"/>
            <a:lstStyle/>
            <a:p>
              <a:pPr marL="0" algn="l"/>
              <a:r>
                <a:rPr lang="zh-CN" altLang="en-US" sz="2300" b="0" i="0">
                  <a:solidFill>
                    <a:srgbClr val="000000">
                      <a:alpha val="100000"/>
                    </a:srgbClr>
                  </a:solidFill>
                  <a:latin typeface="微软雅黑" panose="020B0503020204020204" charset="-122"/>
                  <a:ea typeface="微软雅黑" panose="020B0503020204020204" charset="-122"/>
                </a:rPr>
                <a:t>B</a:t>
              </a:r>
            </a:p>
          </p:txBody>
        </p:sp>
        <p:sp>
          <p:nvSpPr>
            <p:cNvPr id="18" name="文本6"/>
            <p:cNvSpPr txBox="1"/>
            <p:nvPr/>
          </p:nvSpPr>
          <p:spPr>
            <a:xfrm>
              <a:off x="642243" y="248212"/>
              <a:ext cx="345662" cy="576009"/>
            </a:xfrm>
            <a:prstGeom prst="rect">
              <a:avLst/>
            </a:prstGeom>
            <a:noFill/>
          </p:spPr>
          <p:txBody>
            <a:bodyPr anchor="t"/>
            <a:lstStyle/>
            <a:p>
              <a:pPr marL="0" algn="l"/>
              <a:r>
                <a:rPr lang="zh-CN" altLang="en-US" sz="2300" b="0" i="0">
                  <a:solidFill>
                    <a:srgbClr val="000000">
                      <a:alpha val="100000"/>
                    </a:srgbClr>
                  </a:solidFill>
                  <a:latin typeface="微软雅黑" panose="020B0503020204020204" charset="-122"/>
                  <a:ea typeface="微软雅黑" panose="020B0503020204020204" charset="-122"/>
                </a:rPr>
                <a:t>F</a:t>
              </a:r>
            </a:p>
          </p:txBody>
        </p:sp>
        <p:sp>
          <p:nvSpPr>
            <p:cNvPr id="19" name="形状6"/>
            <p:cNvSpPr txBox="1"/>
            <p:nvPr/>
          </p:nvSpPr>
          <p:spPr>
            <a:xfrm rot="5400000">
              <a:off x="606801" y="798519"/>
              <a:ext cx="604556" cy="10"/>
            </a:xfrm>
            <a:prstGeom prst="line">
              <a:avLst/>
            </a:prstGeom>
            <a:solidFill>
              <a:srgbClr val="FFFFFF">
                <a:alpha val="0"/>
              </a:srgbClr>
            </a:solidFill>
            <a:ln w="19050">
              <a:solidFill>
                <a:srgbClr val="000000">
                  <a:alpha val="100000"/>
                </a:srgbClr>
              </a:solidFill>
              <a:prstDash val="solid"/>
              <a:tailEnd type="arrow" w="sm" len="sm"/>
            </a:ln>
          </p:spPr>
          <p:txBody>
            <a:bodyPr anchor="ctr"/>
            <a:lstStyle/>
            <a:p>
              <a:pPr marL="0" algn="ctr"/>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100000">
                                          <p:val>
                                            <p:strVal val="#ppt_x"/>
                                          </p:val>
                                        </p:tav>
                                      </p:tavLst>
                                    </p:anim>
                                    <p:anim calcmode="lin" valueType="num">
                                      <p:cBhvr>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2"/>
            <p:cNvPicPr>
              <a:picLocks noChangeAspect="1"/>
            </p:cNvPicPr>
            <p:nvPr/>
          </p:nvPicPr>
          <p:blipFill>
            <a:blip r:embed="rId2"/>
            <a:stretch>
              <a:fillRect/>
            </a:stretch>
          </p:blipFill>
          <p:spPr>
            <a:xfrm>
              <a:off x="0" y="0"/>
              <a:ext cx="699506" cy="832798"/>
            </a:xfrm>
            <a:prstGeom prst="rect">
              <a:avLst/>
            </a:prstGeom>
          </p:spPr>
        </p:pic>
        <p:pic>
          <p:nvPicPr>
            <p:cNvPr id="5" name="图片3"/>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854335" y="736206"/>
            <a:ext cx="10836278" cy="4686300"/>
          </a:xfrm>
          <a:prstGeom prst="rect">
            <a:avLst/>
          </a:prstGeom>
          <a:noFill/>
        </p:spPr>
        <p:txBody>
          <a:bodyPr anchor="t"/>
          <a:lstStyle/>
          <a:p>
            <a:pPr marL="0" algn="l">
              <a:lnSpc>
                <a:spcPts val="4300"/>
              </a:lnSpc>
            </a:pPr>
            <a:r>
              <a:rPr lang="zh-CN" altLang="en-US" sz="2800" b="0" i="0">
                <a:solidFill>
                  <a:srgbClr val="000000">
                    <a:alpha val="100000"/>
                  </a:srgbClr>
                </a:solidFill>
                <a:latin typeface="黑体" panose="02010609060101010101" charset="-122"/>
                <a:ea typeface="黑体" panose="02010609060101010101" charset="-122"/>
              </a:rPr>
              <a:t>如图所示的电路中，电源两端的电压保持不变。闭合开关S，将滑动变阻器的滑片P向右移，下列说法正确的是（     ）</a:t>
            </a:r>
          </a:p>
          <a:p>
            <a:pPr marL="0" algn="l">
              <a:lnSpc>
                <a:spcPts val="5800"/>
              </a:lnSpc>
            </a:pPr>
            <a:r>
              <a:rPr lang="zh-CN" altLang="en-US" sz="2800" b="0" i="0">
                <a:solidFill>
                  <a:srgbClr val="000000">
                    <a:alpha val="100000"/>
                  </a:srgbClr>
                </a:solidFill>
                <a:latin typeface="黑体" panose="02010609060101010101" charset="-122"/>
                <a:ea typeface="黑体" panose="02010609060101010101" charset="-122"/>
              </a:rPr>
              <a:t>A．电压表V</a:t>
            </a:r>
            <a:r>
              <a:rPr lang="zh-CN" altLang="en-US" sz="3725" b="0" i="0" baseline="-25000">
                <a:solidFill>
                  <a:srgbClr val="000000">
                    <a:alpha val="100000"/>
                  </a:srgbClr>
                </a:solidFill>
                <a:latin typeface="黑体" panose="02010609060101010101" charset="-122"/>
                <a:ea typeface="黑体" panose="02010609060101010101" charset="-122"/>
              </a:rPr>
              <a:t>1</a:t>
            </a:r>
            <a:r>
              <a:rPr lang="zh-CN" altLang="en-US" sz="2800" b="0" i="0">
                <a:solidFill>
                  <a:srgbClr val="000000">
                    <a:alpha val="100000"/>
                  </a:srgbClr>
                </a:solidFill>
                <a:latin typeface="黑体" panose="02010609060101010101" charset="-122"/>
                <a:ea typeface="黑体" panose="02010609060101010101" charset="-122"/>
              </a:rPr>
              <a:t>与电压表V</a:t>
            </a:r>
            <a:r>
              <a:rPr lang="zh-CN" altLang="en-US" sz="3725" b="0" i="0" baseline="-25000">
                <a:solidFill>
                  <a:srgbClr val="000000">
                    <a:alpha val="100000"/>
                  </a:srgbClr>
                </a:solidFill>
                <a:latin typeface="黑体" panose="02010609060101010101" charset="-122"/>
                <a:ea typeface="黑体" panose="02010609060101010101" charset="-122"/>
              </a:rPr>
              <a:t>2</a:t>
            </a:r>
            <a:r>
              <a:rPr lang="zh-CN" altLang="en-US" sz="2800" b="0" i="0">
                <a:solidFill>
                  <a:srgbClr val="000000">
                    <a:alpha val="100000"/>
                  </a:srgbClr>
                </a:solidFill>
                <a:latin typeface="黑体" panose="02010609060101010101" charset="-122"/>
                <a:ea typeface="黑体" panose="02010609060101010101" charset="-122"/>
              </a:rPr>
              <a:t>的示数之和保持不变</a:t>
            </a:r>
          </a:p>
          <a:p>
            <a:pPr marL="0" algn="l">
              <a:lnSpc>
                <a:spcPts val="5800"/>
              </a:lnSpc>
            </a:pPr>
            <a:r>
              <a:rPr lang="zh-CN" altLang="en-US" sz="2800" b="0" i="0">
                <a:solidFill>
                  <a:srgbClr val="000000">
                    <a:alpha val="100000"/>
                  </a:srgbClr>
                </a:solidFill>
                <a:latin typeface="黑体" panose="02010609060101010101" charset="-122"/>
                <a:ea typeface="黑体" panose="02010609060101010101" charset="-122"/>
              </a:rPr>
              <a:t>B．电压表V</a:t>
            </a:r>
            <a:r>
              <a:rPr lang="zh-CN" altLang="en-US" sz="3725" b="0" i="0" baseline="-25000">
                <a:solidFill>
                  <a:srgbClr val="000000">
                    <a:alpha val="100000"/>
                  </a:srgbClr>
                </a:solidFill>
                <a:latin typeface="黑体" panose="02010609060101010101" charset="-122"/>
                <a:ea typeface="黑体" panose="02010609060101010101" charset="-122"/>
              </a:rPr>
              <a:t>2</a:t>
            </a:r>
            <a:r>
              <a:rPr lang="zh-CN" altLang="en-US" sz="2800" b="0" i="0">
                <a:solidFill>
                  <a:srgbClr val="000000">
                    <a:alpha val="100000"/>
                  </a:srgbClr>
                </a:solidFill>
                <a:latin typeface="黑体" panose="02010609060101010101" charset="-122"/>
                <a:ea typeface="黑体" panose="02010609060101010101" charset="-122"/>
              </a:rPr>
              <a:t>与电流表A的示数之比保持不变</a:t>
            </a:r>
          </a:p>
          <a:p>
            <a:pPr marL="0" algn="l">
              <a:lnSpc>
                <a:spcPts val="5800"/>
              </a:lnSpc>
            </a:pPr>
            <a:r>
              <a:rPr lang="zh-CN" altLang="en-US" sz="2800" b="0" i="0">
                <a:solidFill>
                  <a:srgbClr val="000000">
                    <a:alpha val="100000"/>
                  </a:srgbClr>
                </a:solidFill>
                <a:latin typeface="黑体" panose="02010609060101010101" charset="-122"/>
                <a:ea typeface="黑体" panose="02010609060101010101" charset="-122"/>
              </a:rPr>
              <a:t>C．电流表A的示数变小，电压表V</a:t>
            </a:r>
            <a:r>
              <a:rPr lang="zh-CN" altLang="en-US" sz="3725" b="0" i="0" baseline="-25000">
                <a:solidFill>
                  <a:srgbClr val="000000">
                    <a:alpha val="100000"/>
                  </a:srgbClr>
                </a:solidFill>
                <a:latin typeface="黑体" panose="02010609060101010101" charset="-122"/>
                <a:ea typeface="黑体" panose="02010609060101010101" charset="-122"/>
              </a:rPr>
              <a:t>1</a:t>
            </a:r>
            <a:r>
              <a:rPr lang="zh-CN" altLang="en-US" sz="2800" b="0" i="0">
                <a:solidFill>
                  <a:srgbClr val="000000">
                    <a:alpha val="100000"/>
                  </a:srgbClr>
                </a:solidFill>
                <a:latin typeface="黑体" panose="02010609060101010101" charset="-122"/>
                <a:ea typeface="黑体" panose="02010609060101010101" charset="-122"/>
              </a:rPr>
              <a:t>的示数变大</a:t>
            </a:r>
          </a:p>
          <a:p>
            <a:pPr marL="0" algn="l">
              <a:lnSpc>
                <a:spcPts val="5800"/>
              </a:lnSpc>
            </a:pPr>
            <a:r>
              <a:rPr lang="zh-CN" altLang="en-US" sz="2800" b="0" i="0">
                <a:solidFill>
                  <a:srgbClr val="000000">
                    <a:alpha val="100000"/>
                  </a:srgbClr>
                </a:solidFill>
                <a:latin typeface="黑体" panose="02010609060101010101" charset="-122"/>
                <a:ea typeface="黑体" panose="02010609060101010101" charset="-122"/>
              </a:rPr>
              <a:t>D．电流表A的示数变小，电压表V</a:t>
            </a:r>
            <a:r>
              <a:rPr lang="zh-CN" altLang="en-US" sz="3725" b="0" i="0" baseline="-25000">
                <a:solidFill>
                  <a:srgbClr val="000000">
                    <a:alpha val="100000"/>
                  </a:srgbClr>
                </a:solidFill>
                <a:latin typeface="黑体" panose="02010609060101010101" charset="-122"/>
                <a:ea typeface="黑体" panose="02010609060101010101" charset="-122"/>
              </a:rPr>
              <a:t>2</a:t>
            </a:r>
            <a:r>
              <a:rPr lang="zh-CN" altLang="en-US" sz="2800" b="0" i="0">
                <a:solidFill>
                  <a:srgbClr val="000000">
                    <a:alpha val="100000"/>
                  </a:srgbClr>
                </a:solidFill>
                <a:latin typeface="黑体" panose="02010609060101010101" charset="-122"/>
                <a:ea typeface="黑体" panose="02010609060101010101" charset="-122"/>
              </a:rPr>
              <a:t>的示数变大</a:t>
            </a:r>
          </a:p>
        </p:txBody>
      </p:sp>
      <p:pic>
        <p:nvPicPr>
          <p:cNvPr id="7" name="图片1"/>
          <p:cNvPicPr>
            <a:picLocks noChangeAspect="1"/>
          </p:cNvPicPr>
          <p:nvPr/>
        </p:nvPicPr>
        <p:blipFill>
          <a:blip r:embed="rId3"/>
          <a:srcRect l="68053" t="71769" r="2995" b="6882"/>
          <a:stretch>
            <a:fillRect/>
          </a:stretch>
        </p:blipFill>
        <p:spPr>
          <a:xfrm>
            <a:off x="8261328" y="2384469"/>
            <a:ext cx="3429286" cy="2090642"/>
          </a:xfrm>
          <a:prstGeom prst="rect">
            <a:avLst/>
          </a:prstGeom>
        </p:spPr>
      </p:pic>
      <p:sp>
        <p:nvSpPr>
          <p:cNvPr id="8" name="文本3"/>
          <p:cNvSpPr txBox="1"/>
          <p:nvPr/>
        </p:nvSpPr>
        <p:spPr>
          <a:xfrm>
            <a:off x="8428196" y="1291190"/>
            <a:ext cx="709295" cy="897255"/>
          </a:xfrm>
          <a:prstGeom prst="rect">
            <a:avLst/>
          </a:prstGeom>
          <a:noFill/>
        </p:spPr>
        <p:txBody>
          <a:bodyPr anchor="t"/>
          <a:lstStyle/>
          <a:p>
            <a:pPr marL="0" algn="l">
              <a:lnSpc>
                <a:spcPts val="4800"/>
              </a:lnSpc>
            </a:pPr>
            <a:r>
              <a:rPr lang="zh-CN" altLang="en-US" sz="4000" b="0" i="0">
                <a:solidFill>
                  <a:srgbClr val="FF0000">
                    <a:alpha val="100000"/>
                  </a:srgbClr>
                </a:solidFill>
                <a:latin typeface="Cambria" panose="02040503050406030204"/>
                <a:ea typeface="Cambria" panose="02040503050406030204"/>
              </a:rPr>
              <a:t>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1"/>
          <p:cNvPicPr>
            <a:picLocks noChangeAspect="1"/>
          </p:cNvPicPr>
          <p:nvPr/>
        </p:nvPicPr>
        <p:blipFill>
          <a:blip r:embed="rId2"/>
          <a:srcRect l="7512" t="6237" r="3839" b="2868"/>
          <a:stretch>
            <a:fillRect/>
          </a:stretch>
        </p:blipFill>
        <p:spPr>
          <a:xfrm>
            <a:off x="1372235" y="1966595"/>
            <a:ext cx="3054350" cy="3038475"/>
          </a:xfrm>
          <a:prstGeom prst="ellipse">
            <a:avLst/>
          </a:prstGeom>
        </p:spPr>
      </p:pic>
      <p:sp>
        <p:nvSpPr>
          <p:cNvPr id="3" name="文本1"/>
          <p:cNvSpPr txBox="1"/>
          <p:nvPr/>
        </p:nvSpPr>
        <p:spPr>
          <a:xfrm>
            <a:off x="4487545" y="2025650"/>
            <a:ext cx="7369810" cy="3919220"/>
          </a:xfrm>
          <a:prstGeom prst="rect">
            <a:avLst/>
          </a:prstGeom>
          <a:noFill/>
        </p:spPr>
        <p:txBody>
          <a:bodyPr anchor="t"/>
          <a:lstStyle/>
          <a:p>
            <a:pPr marL="0" algn="l">
              <a:lnSpc>
                <a:spcPct val="150000"/>
              </a:lnSpc>
            </a:pPr>
            <a:r>
              <a:rPr lang="en-US" altLang="zh-CN" sz="2800" b="0" i="0">
                <a:solidFill>
                  <a:srgbClr val="000000">
                    <a:alpha val="100000"/>
                  </a:srgbClr>
                </a:solidFill>
                <a:latin typeface="微软雅黑" panose="020B0503020204020204" charset="-122"/>
                <a:ea typeface="微软雅黑" panose="020B0503020204020204" charset="-122"/>
              </a:rPr>
              <a:t>      </a:t>
            </a:r>
            <a:r>
              <a:rPr lang="zh-CN" altLang="en-US" sz="2800" b="0" i="0">
                <a:solidFill>
                  <a:srgbClr val="000000">
                    <a:alpha val="100000"/>
                  </a:srgbClr>
                </a:solidFill>
                <a:latin typeface="微软雅黑" panose="020B0503020204020204" charset="-122"/>
                <a:ea typeface="微软雅黑" panose="020B0503020204020204" charset="-122"/>
              </a:rPr>
              <a:t>早在 1826 年，欧姆对电流与电压、电阻的关系就进行了探究。经过近十年的不懈努力，欧姆巧妙地设计了电流扭秤—电流表的雏形，并用温差电池作电源，保证了电流的稳定性。他经过大量实验得出了下面的结论。</a:t>
            </a:r>
          </a:p>
        </p:txBody>
      </p:sp>
      <p:sp>
        <p:nvSpPr>
          <p:cNvPr id="108" name="文本6"/>
          <p:cNvSpPr txBox="1"/>
          <p:nvPr/>
        </p:nvSpPr>
        <p:spPr>
          <a:xfrm>
            <a:off x="1142365" y="-178435"/>
            <a:ext cx="3167380" cy="842645"/>
          </a:xfrm>
          <a:prstGeom prst="rect">
            <a:avLst/>
          </a:prstGeom>
          <a:noFill/>
        </p:spPr>
        <p:txBody>
          <a:bodyPr anchor="t"/>
          <a:lstStyle/>
          <a:p>
            <a:pPr marL="0" algn="l">
              <a:lnSpc>
                <a:spcPts val="6600"/>
              </a:lnSpc>
            </a:pPr>
            <a:r>
              <a:rPr lang="zh-CN" altLang="en-US" sz="2000" b="1" i="0">
                <a:solidFill>
                  <a:srgbClr val="FF0000">
                    <a:alpha val="100000"/>
                  </a:srgbClr>
                </a:solidFill>
                <a:latin typeface="微软雅黑" panose="020B0503020204020204" charset="-122"/>
                <a:ea typeface="微软雅黑" panose="020B0503020204020204" charset="-122"/>
              </a:rPr>
              <a:t>欧姆简介：</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sp>
        <p:nvSpPr>
          <p:cNvPr id="6" name="文本2"/>
          <p:cNvSpPr txBox="1"/>
          <p:nvPr/>
        </p:nvSpPr>
        <p:spPr>
          <a:xfrm>
            <a:off x="671903" y="1117282"/>
            <a:ext cx="11310938" cy="844212"/>
          </a:xfrm>
          <a:prstGeom prst="rect">
            <a:avLst/>
          </a:prstGeom>
          <a:noFill/>
        </p:spPr>
        <p:txBody>
          <a:bodyPr anchor="t"/>
          <a:lstStyle/>
          <a:p>
            <a:pPr marL="0" algn="l">
              <a:lnSpc>
                <a:spcPts val="5100"/>
              </a:lnSpc>
            </a:pPr>
            <a:r>
              <a:rPr lang="zh-CN" altLang="en-US" sz="3000" b="0" i="0">
                <a:solidFill>
                  <a:srgbClr val="000000">
                    <a:alpha val="100000"/>
                  </a:srgbClr>
                </a:solidFill>
                <a:latin typeface="微软雅黑" panose="020B0503020204020204" charset="-122"/>
                <a:ea typeface="微软雅黑" panose="020B0503020204020204" charset="-122"/>
              </a:rPr>
              <a:t>导体中的</a:t>
            </a:r>
            <a:r>
              <a:rPr lang="zh-CN" altLang="en-US" sz="3000" b="0" i="0">
                <a:solidFill>
                  <a:srgbClr val="FF0000">
                    <a:alpha val="100000"/>
                  </a:srgbClr>
                </a:solidFill>
                <a:latin typeface="微软雅黑" panose="020B0503020204020204" charset="-122"/>
                <a:ea typeface="微软雅黑" panose="020B0503020204020204" charset="-122"/>
              </a:rPr>
              <a:t>电流</a:t>
            </a:r>
            <a:r>
              <a:rPr lang="zh-CN" altLang="en-US" sz="3000" b="0" i="0">
                <a:solidFill>
                  <a:srgbClr val="000000">
                    <a:alpha val="100000"/>
                  </a:srgbClr>
                </a:solidFill>
                <a:latin typeface="微软雅黑" panose="020B0503020204020204" charset="-122"/>
                <a:ea typeface="微软雅黑" panose="020B0503020204020204" charset="-122"/>
              </a:rPr>
              <a:t>，跟导体两端的</a:t>
            </a:r>
            <a:r>
              <a:rPr lang="zh-CN" altLang="en-US" sz="3000" b="0" i="0">
                <a:solidFill>
                  <a:srgbClr val="FF0000">
                    <a:alpha val="100000"/>
                  </a:srgbClr>
                </a:solidFill>
                <a:latin typeface="微软雅黑" panose="020B0503020204020204" charset="-122"/>
                <a:ea typeface="微软雅黑" panose="020B0503020204020204" charset="-122"/>
              </a:rPr>
              <a:t>电压</a:t>
            </a:r>
            <a:r>
              <a:rPr lang="zh-CN" altLang="en-US" sz="3000" b="0" i="0">
                <a:solidFill>
                  <a:srgbClr val="000000">
                    <a:alpha val="100000"/>
                  </a:srgbClr>
                </a:solidFill>
                <a:latin typeface="微软雅黑" panose="020B0503020204020204" charset="-122"/>
                <a:ea typeface="微软雅黑" panose="020B0503020204020204" charset="-122"/>
              </a:rPr>
              <a:t>成</a:t>
            </a:r>
            <a:r>
              <a:rPr lang="zh-CN" altLang="en-US" sz="3000" b="0" i="0">
                <a:solidFill>
                  <a:srgbClr val="FF0000">
                    <a:alpha val="100000"/>
                  </a:srgbClr>
                </a:solidFill>
                <a:latin typeface="微软雅黑" panose="020B0503020204020204" charset="-122"/>
                <a:ea typeface="微软雅黑" panose="020B0503020204020204" charset="-122"/>
              </a:rPr>
              <a:t>正比</a:t>
            </a:r>
            <a:r>
              <a:rPr lang="zh-CN" altLang="en-US" sz="3000" b="0" i="0">
                <a:solidFill>
                  <a:srgbClr val="000000">
                    <a:alpha val="100000"/>
                  </a:srgbClr>
                </a:solidFill>
                <a:latin typeface="微软雅黑" panose="020B0503020204020204" charset="-122"/>
                <a:ea typeface="微软雅黑" panose="020B0503020204020204" charset="-122"/>
              </a:rPr>
              <a:t>，跟导体的</a:t>
            </a:r>
            <a:r>
              <a:rPr lang="zh-CN" altLang="en-US" sz="3000" b="0" i="0">
                <a:solidFill>
                  <a:srgbClr val="FF0000">
                    <a:alpha val="100000"/>
                  </a:srgbClr>
                </a:solidFill>
                <a:latin typeface="微软雅黑" panose="020B0503020204020204" charset="-122"/>
                <a:ea typeface="微软雅黑" panose="020B0503020204020204" charset="-122"/>
              </a:rPr>
              <a:t>电阻</a:t>
            </a:r>
            <a:r>
              <a:rPr lang="zh-CN" altLang="en-US" sz="3000" b="0" i="0">
                <a:solidFill>
                  <a:srgbClr val="000000">
                    <a:alpha val="100000"/>
                  </a:srgbClr>
                </a:solidFill>
                <a:latin typeface="微软雅黑" panose="020B0503020204020204" charset="-122"/>
                <a:ea typeface="微软雅黑" panose="020B0503020204020204" charset="-122"/>
              </a:rPr>
              <a:t>成</a:t>
            </a:r>
            <a:r>
              <a:rPr lang="zh-CN" altLang="en-US" sz="3000" b="0" i="0">
                <a:solidFill>
                  <a:srgbClr val="FF0000">
                    <a:alpha val="100000"/>
                  </a:srgbClr>
                </a:solidFill>
                <a:latin typeface="微软雅黑" panose="020B0503020204020204" charset="-122"/>
                <a:ea typeface="微软雅黑" panose="020B0503020204020204" charset="-122"/>
              </a:rPr>
              <a:t>反比</a:t>
            </a:r>
            <a:r>
              <a:rPr lang="zh-CN" altLang="en-US" sz="3000" b="0" i="0">
                <a:solidFill>
                  <a:srgbClr val="000000">
                    <a:alpha val="100000"/>
                  </a:srgbClr>
                </a:solidFill>
                <a:latin typeface="微软雅黑" panose="020B0503020204020204" charset="-122"/>
                <a:ea typeface="微软雅黑" panose="020B0503020204020204" charset="-122"/>
              </a:rPr>
              <a:t>。</a:t>
            </a:r>
          </a:p>
        </p:txBody>
      </p:sp>
      <p:sp>
        <p:nvSpPr>
          <p:cNvPr id="7" name="文本3"/>
          <p:cNvSpPr txBox="1"/>
          <p:nvPr/>
        </p:nvSpPr>
        <p:spPr>
          <a:xfrm>
            <a:off x="2053590" y="2738120"/>
            <a:ext cx="1866900" cy="835660"/>
          </a:xfrm>
          <a:prstGeom prst="rect">
            <a:avLst/>
          </a:prstGeom>
          <a:noFill/>
        </p:spPr>
        <p:txBody>
          <a:bodyPr anchor="t"/>
          <a:lstStyle/>
          <a:p>
            <a:pPr marL="0" algn="l">
              <a:lnSpc>
                <a:spcPts val="4300"/>
              </a:lnSpc>
            </a:pPr>
            <a:r>
              <a:rPr lang="zh-CN" altLang="en-US" sz="3600" b="0" i="0">
                <a:solidFill>
                  <a:srgbClr val="FF0000">
                    <a:alpha val="100000"/>
                  </a:srgbClr>
                </a:solidFill>
                <a:latin typeface="华文楷体"/>
                <a:ea typeface="华文楷体"/>
              </a:rPr>
              <a:t>公式：</a:t>
            </a:r>
          </a:p>
        </p:txBody>
      </p:sp>
      <p:grpSp>
        <p:nvGrpSpPr>
          <p:cNvPr id="8" name="组合2"/>
          <p:cNvGrpSpPr/>
          <p:nvPr/>
        </p:nvGrpSpPr>
        <p:grpSpPr>
          <a:xfrm>
            <a:off x="3499803" y="2442845"/>
            <a:ext cx="1986597" cy="1455709"/>
            <a:chOff x="0" y="0"/>
            <a:chExt cx="1986597" cy="1455709"/>
          </a:xfrm>
        </p:grpSpPr>
        <p:sp>
          <p:nvSpPr>
            <p:cNvPr id="9" name="文本7"/>
            <p:cNvSpPr txBox="1"/>
            <p:nvPr/>
          </p:nvSpPr>
          <p:spPr>
            <a:xfrm>
              <a:off x="0" y="310243"/>
              <a:ext cx="1134684" cy="835223"/>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I</a:t>
              </a:r>
            </a:p>
          </p:txBody>
        </p:sp>
        <p:sp>
          <p:nvSpPr>
            <p:cNvPr id="10" name="文本8"/>
            <p:cNvSpPr txBox="1"/>
            <p:nvPr/>
          </p:nvSpPr>
          <p:spPr>
            <a:xfrm>
              <a:off x="1227440" y="620486"/>
              <a:ext cx="642922" cy="835223"/>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R</a:t>
              </a:r>
            </a:p>
          </p:txBody>
        </p:sp>
        <p:sp>
          <p:nvSpPr>
            <p:cNvPr id="11" name="文本9"/>
            <p:cNvSpPr txBox="1"/>
            <p:nvPr/>
          </p:nvSpPr>
          <p:spPr>
            <a:xfrm>
              <a:off x="1227440" y="0"/>
              <a:ext cx="662592" cy="835223"/>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U</a:t>
              </a:r>
            </a:p>
          </p:txBody>
        </p:sp>
        <p:sp>
          <p:nvSpPr>
            <p:cNvPr id="12" name="文本10"/>
            <p:cNvSpPr txBox="1"/>
            <p:nvPr/>
          </p:nvSpPr>
          <p:spPr>
            <a:xfrm>
              <a:off x="283255" y="310243"/>
              <a:ext cx="989123" cy="835223"/>
            </a:xfrm>
            <a:prstGeom prst="rect">
              <a:avLst/>
            </a:prstGeom>
            <a:noFill/>
          </p:spPr>
          <p:txBody>
            <a:bodyPr anchor="t"/>
            <a:lstStyle/>
            <a:p>
              <a:pPr marL="0" algn="l">
                <a:lnSpc>
                  <a:spcPts val="4300"/>
                </a:lnSpc>
              </a:pPr>
              <a:r>
                <a:rPr lang="zh-CN" altLang="en-US" sz="3600" b="0" i="0">
                  <a:solidFill>
                    <a:srgbClr val="0033CC">
                      <a:alpha val="100000"/>
                    </a:srgbClr>
                  </a:solidFill>
                  <a:latin typeface="华文楷体"/>
                  <a:ea typeface="华文楷体"/>
                </a:rPr>
                <a:t>＝</a:t>
              </a:r>
            </a:p>
          </p:txBody>
        </p:sp>
        <p:sp>
          <p:nvSpPr>
            <p:cNvPr id="13" name="形状2"/>
            <p:cNvSpPr txBox="1"/>
            <p:nvPr/>
          </p:nvSpPr>
          <p:spPr>
            <a:xfrm>
              <a:off x="1136831" y="670016"/>
              <a:ext cx="849766" cy="38100"/>
            </a:xfrm>
            <a:prstGeom prst="line">
              <a:avLst/>
            </a:prstGeom>
            <a:solidFill>
              <a:srgbClr val="FFFFFF">
                <a:alpha val="0"/>
              </a:srgbClr>
            </a:solidFill>
            <a:ln w="38100">
              <a:solidFill>
                <a:srgbClr val="0033CC">
                  <a:alpha val="100000"/>
                </a:srgbClr>
              </a:solidFill>
              <a:prstDash val="solid"/>
              <a:headEnd type="none" w="med" len="med"/>
              <a:tailEnd type="none" w="med" len="med"/>
            </a:ln>
          </p:spPr>
          <p:txBody>
            <a:bodyPr anchor="ctr"/>
            <a:lstStyle/>
            <a:p>
              <a:pPr marL="0" algn="ctr"/>
              <a:endParaRPr/>
            </a:p>
          </p:txBody>
        </p:sp>
      </p:grpSp>
      <p:sp>
        <p:nvSpPr>
          <p:cNvPr id="14" name="文本4"/>
          <p:cNvSpPr txBox="1"/>
          <p:nvPr/>
        </p:nvSpPr>
        <p:spPr>
          <a:xfrm>
            <a:off x="2053590" y="4522470"/>
            <a:ext cx="2781300" cy="835660"/>
          </a:xfrm>
          <a:prstGeom prst="rect">
            <a:avLst/>
          </a:prstGeom>
          <a:noFill/>
        </p:spPr>
        <p:txBody>
          <a:bodyPr anchor="t"/>
          <a:lstStyle/>
          <a:p>
            <a:pPr marL="0" algn="l">
              <a:lnSpc>
                <a:spcPts val="4300"/>
              </a:lnSpc>
            </a:pPr>
            <a:r>
              <a:rPr lang="zh-CN" altLang="en-US" sz="3600" b="0" i="0">
                <a:solidFill>
                  <a:srgbClr val="FF0000">
                    <a:alpha val="100000"/>
                  </a:srgbClr>
                </a:solidFill>
                <a:latin typeface="华文楷体"/>
                <a:ea typeface="华文楷体"/>
              </a:rPr>
              <a:t>变换公式：</a:t>
            </a:r>
          </a:p>
        </p:txBody>
      </p:sp>
      <p:sp>
        <p:nvSpPr>
          <p:cNvPr id="15" name="形状1"/>
          <p:cNvSpPr txBox="1"/>
          <p:nvPr/>
        </p:nvSpPr>
        <p:spPr>
          <a:xfrm>
            <a:off x="4724400" y="4267200"/>
            <a:ext cx="228600" cy="1219200"/>
          </a:xfrm>
          <a:prstGeom prst="leftBrace">
            <a:avLst/>
          </a:prstGeom>
          <a:solidFill>
            <a:srgbClr val="FFFFFF">
              <a:alpha val="0"/>
            </a:srgbClr>
          </a:solidFill>
          <a:ln w="38100">
            <a:solidFill>
              <a:srgbClr val="66FF33">
                <a:alpha val="100000"/>
              </a:srgbClr>
            </a:solidFill>
            <a:prstDash val="solid"/>
            <a:headEnd type="none" w="med" len="med"/>
            <a:tailEnd type="none" w="med" len="med"/>
          </a:ln>
        </p:spPr>
        <p:txBody>
          <a:bodyPr anchor="ctr"/>
          <a:lstStyle/>
          <a:p>
            <a:pPr marL="0" algn="ctr"/>
            <a:endParaRPr/>
          </a:p>
        </p:txBody>
      </p:sp>
      <p:sp>
        <p:nvSpPr>
          <p:cNvPr id="16" name="文本5"/>
          <p:cNvSpPr txBox="1"/>
          <p:nvPr/>
        </p:nvSpPr>
        <p:spPr>
          <a:xfrm>
            <a:off x="5025390" y="4065270"/>
            <a:ext cx="1714500" cy="835660"/>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U=IR</a:t>
            </a:r>
          </a:p>
        </p:txBody>
      </p:sp>
      <p:grpSp>
        <p:nvGrpSpPr>
          <p:cNvPr id="17" name="组合3"/>
          <p:cNvGrpSpPr/>
          <p:nvPr/>
        </p:nvGrpSpPr>
        <p:grpSpPr>
          <a:xfrm>
            <a:off x="5012690" y="4747895"/>
            <a:ext cx="1666875" cy="1292225"/>
            <a:chOff x="0" y="0"/>
            <a:chExt cx="1666875" cy="1292225"/>
          </a:xfrm>
        </p:grpSpPr>
        <p:sp>
          <p:nvSpPr>
            <p:cNvPr id="18" name="文本11"/>
            <p:cNvSpPr txBox="1"/>
            <p:nvPr/>
          </p:nvSpPr>
          <p:spPr>
            <a:xfrm>
              <a:off x="0" y="228600"/>
              <a:ext cx="642937" cy="835025"/>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R</a:t>
              </a:r>
            </a:p>
          </p:txBody>
        </p:sp>
        <p:sp>
          <p:nvSpPr>
            <p:cNvPr id="19" name="文本12"/>
            <p:cNvSpPr txBox="1"/>
            <p:nvPr/>
          </p:nvSpPr>
          <p:spPr>
            <a:xfrm>
              <a:off x="381000" y="228600"/>
              <a:ext cx="614363" cy="835025"/>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a:t>
              </a:r>
            </a:p>
          </p:txBody>
        </p:sp>
        <p:sp>
          <p:nvSpPr>
            <p:cNvPr id="20" name="文本13"/>
            <p:cNvSpPr txBox="1"/>
            <p:nvPr/>
          </p:nvSpPr>
          <p:spPr>
            <a:xfrm>
              <a:off x="990600" y="457200"/>
              <a:ext cx="520700" cy="835025"/>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I</a:t>
              </a:r>
            </a:p>
          </p:txBody>
        </p:sp>
        <p:sp>
          <p:nvSpPr>
            <p:cNvPr id="21" name="文本14"/>
            <p:cNvSpPr txBox="1"/>
            <p:nvPr/>
          </p:nvSpPr>
          <p:spPr>
            <a:xfrm>
              <a:off x="914400" y="0"/>
              <a:ext cx="752475" cy="835025"/>
            </a:xfrm>
            <a:prstGeom prst="rect">
              <a:avLst/>
            </a:prstGeom>
            <a:noFill/>
          </p:spPr>
          <p:txBody>
            <a:bodyPr anchor="t"/>
            <a:lstStyle/>
            <a:p>
              <a:pPr marL="0" algn="l">
                <a:lnSpc>
                  <a:spcPts val="4300"/>
                </a:lnSpc>
              </a:pPr>
              <a:r>
                <a:rPr lang="zh-CN" altLang="en-US" sz="3600" b="0" i="1">
                  <a:solidFill>
                    <a:srgbClr val="0033CC">
                      <a:alpha val="100000"/>
                    </a:srgbClr>
                  </a:solidFill>
                  <a:latin typeface="Cambria" panose="02040503050406030204"/>
                  <a:ea typeface="Cambria" panose="02040503050406030204"/>
                </a:rPr>
                <a:t>U</a:t>
              </a:r>
            </a:p>
          </p:txBody>
        </p:sp>
        <p:sp>
          <p:nvSpPr>
            <p:cNvPr id="22" name="形状3"/>
            <p:cNvSpPr txBox="1"/>
            <p:nvPr/>
          </p:nvSpPr>
          <p:spPr>
            <a:xfrm>
              <a:off x="842010" y="582930"/>
              <a:ext cx="685800" cy="38100"/>
            </a:xfrm>
            <a:prstGeom prst="line">
              <a:avLst/>
            </a:prstGeom>
            <a:solidFill>
              <a:srgbClr val="FFFFFF">
                <a:alpha val="0"/>
              </a:srgbClr>
            </a:solidFill>
            <a:ln w="38100">
              <a:solidFill>
                <a:srgbClr val="0033CC">
                  <a:alpha val="100000"/>
                </a:srgbClr>
              </a:solidFill>
              <a:prstDash val="solid"/>
              <a:headEnd type="none" w="med" len="med"/>
              <a:tailEnd type="none" w="med" len="med"/>
            </a:ln>
          </p:spPr>
          <p:txBody>
            <a:bodyPr anchor="ctr"/>
            <a:lstStyle/>
            <a:p>
              <a:pPr marL="0" algn="ctr"/>
              <a:endParaRPr/>
            </a:p>
          </p:txBody>
        </p:sp>
      </p:grpSp>
      <p:grpSp>
        <p:nvGrpSpPr>
          <p:cNvPr id="23" name="组合4"/>
          <p:cNvGrpSpPr/>
          <p:nvPr/>
        </p:nvGrpSpPr>
        <p:grpSpPr>
          <a:xfrm>
            <a:off x="6701790" y="2312670"/>
            <a:ext cx="3162300" cy="1779587"/>
            <a:chOff x="0" y="0"/>
            <a:chExt cx="3162300" cy="1779587"/>
          </a:xfrm>
        </p:grpSpPr>
        <p:sp>
          <p:nvSpPr>
            <p:cNvPr id="24" name="形状4"/>
            <p:cNvSpPr txBox="1"/>
            <p:nvPr/>
          </p:nvSpPr>
          <p:spPr>
            <a:xfrm>
              <a:off x="3810" y="125730"/>
              <a:ext cx="3048000" cy="1524000"/>
            </a:xfrm>
            <a:prstGeom prst="wedgeRectCallout">
              <a:avLst/>
            </a:prstGeom>
            <a:solidFill>
              <a:srgbClr val="FFFFFF">
                <a:alpha val="0"/>
              </a:srgbClr>
            </a:solidFill>
            <a:ln w="28575">
              <a:solidFill>
                <a:srgbClr val="4874CB">
                  <a:alpha val="100000"/>
                </a:srgbClr>
              </a:solidFill>
              <a:prstDash val="solid"/>
              <a:headEnd type="none" w="med" len="med"/>
              <a:tailEnd type="none" w="med" len="med"/>
            </a:ln>
          </p:spPr>
          <p:txBody>
            <a:bodyPr anchor="ctr"/>
            <a:lstStyle/>
            <a:p>
              <a:pPr marL="0" algn="ctr"/>
              <a:endParaRPr/>
            </a:p>
          </p:txBody>
        </p:sp>
        <p:sp>
          <p:nvSpPr>
            <p:cNvPr id="25" name="文本15"/>
            <p:cNvSpPr txBox="1"/>
            <p:nvPr/>
          </p:nvSpPr>
          <p:spPr>
            <a:xfrm>
              <a:off x="1143000" y="1066800"/>
              <a:ext cx="2019300" cy="712787"/>
            </a:xfrm>
            <a:prstGeom prst="rect">
              <a:avLst/>
            </a:prstGeom>
            <a:noFill/>
          </p:spPr>
          <p:txBody>
            <a:bodyPr anchor="t"/>
            <a:lstStyle/>
            <a:p>
              <a:pPr marL="0" algn="l">
                <a:lnSpc>
                  <a:spcPts val="3300"/>
                </a:lnSpc>
              </a:pPr>
              <a:r>
                <a:rPr lang="zh-CN" altLang="en-US" sz="2800" b="0" i="1">
                  <a:solidFill>
                    <a:srgbClr val="CC0000">
                      <a:alpha val="100000"/>
                    </a:srgbClr>
                  </a:solidFill>
                  <a:latin typeface="Cambria" panose="02040503050406030204"/>
                  <a:ea typeface="Cambria" panose="02040503050406030204"/>
                </a:rPr>
                <a:t>R</a:t>
              </a:r>
              <a:r>
                <a:rPr lang="zh-CN" altLang="en-US" sz="2800" b="0" i="0">
                  <a:solidFill>
                    <a:srgbClr val="CC0000">
                      <a:alpha val="100000"/>
                    </a:srgbClr>
                  </a:solidFill>
                  <a:latin typeface="华文楷体"/>
                  <a:ea typeface="华文楷体"/>
                </a:rPr>
                <a:t>（</a:t>
              </a:r>
              <a:r>
                <a:rPr lang="zh-CN" altLang="en-US" sz="2800" b="0" i="0">
                  <a:solidFill>
                    <a:srgbClr val="CC0000">
                      <a:alpha val="100000"/>
                    </a:srgbClr>
                  </a:solidFill>
                  <a:latin typeface="Cambria" panose="02040503050406030204"/>
                  <a:ea typeface="Cambria" panose="02040503050406030204"/>
                </a:rPr>
                <a:t>Ω</a:t>
              </a:r>
              <a:r>
                <a:rPr lang="zh-CN" altLang="en-US" sz="2800" b="0" i="0">
                  <a:solidFill>
                    <a:srgbClr val="CC0000">
                      <a:alpha val="100000"/>
                    </a:srgbClr>
                  </a:solidFill>
                  <a:latin typeface="华文楷体"/>
                  <a:ea typeface="华文楷体"/>
                </a:rPr>
                <a:t>）</a:t>
              </a:r>
            </a:p>
          </p:txBody>
        </p:sp>
        <p:sp>
          <p:nvSpPr>
            <p:cNvPr id="26" name="文本16"/>
            <p:cNvSpPr txBox="1"/>
            <p:nvPr/>
          </p:nvSpPr>
          <p:spPr>
            <a:xfrm>
              <a:off x="0" y="487362"/>
              <a:ext cx="1439862" cy="712787"/>
            </a:xfrm>
            <a:prstGeom prst="rect">
              <a:avLst/>
            </a:prstGeom>
            <a:noFill/>
          </p:spPr>
          <p:txBody>
            <a:bodyPr anchor="t"/>
            <a:lstStyle/>
            <a:p>
              <a:pPr marL="0" algn="l">
                <a:lnSpc>
                  <a:spcPts val="3300"/>
                </a:lnSpc>
              </a:pPr>
              <a:r>
                <a:rPr lang="zh-CN" altLang="en-US" sz="2800" b="0" i="0">
                  <a:solidFill>
                    <a:srgbClr val="CC0000">
                      <a:alpha val="100000"/>
                    </a:srgbClr>
                  </a:solidFill>
                  <a:latin typeface="华文楷体"/>
                  <a:ea typeface="华文楷体"/>
                </a:rPr>
                <a:t>单位：</a:t>
              </a:r>
            </a:p>
          </p:txBody>
        </p:sp>
        <p:sp>
          <p:nvSpPr>
            <p:cNvPr id="27" name="文本17"/>
            <p:cNvSpPr txBox="1"/>
            <p:nvPr/>
          </p:nvSpPr>
          <p:spPr>
            <a:xfrm>
              <a:off x="1219200" y="0"/>
              <a:ext cx="1419225" cy="712788"/>
            </a:xfrm>
            <a:prstGeom prst="rect">
              <a:avLst/>
            </a:prstGeom>
            <a:noFill/>
          </p:spPr>
          <p:txBody>
            <a:bodyPr anchor="t"/>
            <a:lstStyle/>
            <a:p>
              <a:pPr marL="0" algn="l">
                <a:lnSpc>
                  <a:spcPts val="3300"/>
                </a:lnSpc>
              </a:pPr>
              <a:r>
                <a:rPr lang="zh-CN" altLang="en-US" sz="2800" b="0" i="1">
                  <a:solidFill>
                    <a:srgbClr val="CC0000">
                      <a:alpha val="100000"/>
                    </a:srgbClr>
                  </a:solidFill>
                  <a:latin typeface="Cambria" panose="02040503050406030204"/>
                  <a:ea typeface="Cambria" panose="02040503050406030204"/>
                </a:rPr>
                <a:t>I</a:t>
              </a:r>
              <a:r>
                <a:rPr lang="zh-CN" altLang="en-US" sz="2800" b="0" i="0">
                  <a:solidFill>
                    <a:srgbClr val="CC0000">
                      <a:alpha val="100000"/>
                    </a:srgbClr>
                  </a:solidFill>
                  <a:latin typeface="华文楷体"/>
                  <a:ea typeface="华文楷体"/>
                </a:rPr>
                <a:t>（</a:t>
              </a:r>
              <a:r>
                <a:rPr lang="zh-CN" altLang="en-US" sz="2800" b="0" i="0">
                  <a:solidFill>
                    <a:srgbClr val="CC0000">
                      <a:alpha val="100000"/>
                    </a:srgbClr>
                  </a:solidFill>
                  <a:latin typeface="Cambria" panose="02040503050406030204"/>
                  <a:ea typeface="Cambria" panose="02040503050406030204"/>
                </a:rPr>
                <a:t>A</a:t>
              </a:r>
              <a:r>
                <a:rPr lang="zh-CN" altLang="en-US" sz="2800" b="0" i="0">
                  <a:solidFill>
                    <a:srgbClr val="CC0000">
                      <a:alpha val="100000"/>
                    </a:srgbClr>
                  </a:solidFill>
                  <a:latin typeface="华文楷体"/>
                  <a:ea typeface="华文楷体"/>
                </a:rPr>
                <a:t>）</a:t>
              </a:r>
            </a:p>
          </p:txBody>
        </p:sp>
        <p:sp>
          <p:nvSpPr>
            <p:cNvPr id="28" name="文本18"/>
            <p:cNvSpPr txBox="1"/>
            <p:nvPr/>
          </p:nvSpPr>
          <p:spPr>
            <a:xfrm>
              <a:off x="1143000" y="487362"/>
              <a:ext cx="1524000" cy="712787"/>
            </a:xfrm>
            <a:prstGeom prst="rect">
              <a:avLst/>
            </a:prstGeom>
            <a:noFill/>
          </p:spPr>
          <p:txBody>
            <a:bodyPr anchor="t"/>
            <a:lstStyle/>
            <a:p>
              <a:pPr marL="0" algn="l">
                <a:lnSpc>
                  <a:spcPts val="3300"/>
                </a:lnSpc>
              </a:pPr>
              <a:r>
                <a:rPr lang="zh-CN" altLang="en-US" sz="2800" b="0" i="1">
                  <a:solidFill>
                    <a:srgbClr val="CC0000">
                      <a:alpha val="100000"/>
                    </a:srgbClr>
                  </a:solidFill>
                  <a:latin typeface="Cambria" panose="02040503050406030204"/>
                  <a:ea typeface="Cambria" panose="02040503050406030204"/>
                </a:rPr>
                <a:t>U</a:t>
              </a:r>
              <a:r>
                <a:rPr lang="zh-CN" altLang="en-US" sz="2800" b="0" i="0">
                  <a:solidFill>
                    <a:srgbClr val="CC0000">
                      <a:alpha val="100000"/>
                    </a:srgbClr>
                  </a:solidFill>
                  <a:latin typeface="华文楷体"/>
                  <a:ea typeface="华文楷体"/>
                </a:rPr>
                <a:t>（</a:t>
              </a:r>
              <a:r>
                <a:rPr lang="zh-CN" altLang="en-US" sz="2800" b="0" i="0">
                  <a:solidFill>
                    <a:srgbClr val="CC0000">
                      <a:alpha val="100000"/>
                    </a:srgbClr>
                  </a:solidFill>
                  <a:latin typeface="Cambria" panose="02040503050406030204"/>
                  <a:ea typeface="Cambria" panose="02040503050406030204"/>
                </a:rPr>
                <a:t>V</a:t>
              </a:r>
              <a:r>
                <a:rPr lang="zh-CN" altLang="en-US" sz="2800" b="0" i="0">
                  <a:solidFill>
                    <a:srgbClr val="CC0000">
                      <a:alpha val="100000"/>
                    </a:srgbClr>
                  </a:solidFill>
                  <a:latin typeface="华文楷体"/>
                  <a:ea typeface="华文楷体"/>
                </a:rPr>
                <a:t>）</a:t>
              </a:r>
            </a:p>
          </p:txBody>
        </p:sp>
      </p:grpSp>
      <p:grpSp>
        <p:nvGrpSpPr>
          <p:cNvPr id="29" name="组合5"/>
          <p:cNvGrpSpPr/>
          <p:nvPr/>
        </p:nvGrpSpPr>
        <p:grpSpPr>
          <a:xfrm>
            <a:off x="6858000" y="4293870"/>
            <a:ext cx="2819400" cy="1725930"/>
            <a:chOff x="0" y="0"/>
            <a:chExt cx="2819400" cy="1725930"/>
          </a:xfrm>
        </p:grpSpPr>
        <p:sp>
          <p:nvSpPr>
            <p:cNvPr id="30" name="形状5"/>
            <p:cNvSpPr txBox="1"/>
            <p:nvPr/>
          </p:nvSpPr>
          <p:spPr>
            <a:xfrm>
              <a:off x="838200" y="659130"/>
              <a:ext cx="1143000" cy="304800"/>
            </a:xfrm>
            <a:prstGeom prst="rect">
              <a:avLst/>
            </a:prstGeom>
            <a:solidFill>
              <a:srgbClr val="FF00FF">
                <a:alpha val="100000"/>
              </a:srgbClr>
            </a:solidFill>
            <a:ln w="28575">
              <a:solidFill>
                <a:srgbClr val="00FF00">
                  <a:alpha val="100000"/>
                </a:srgbClr>
              </a:solidFill>
              <a:prstDash val="solid"/>
            </a:ln>
          </p:spPr>
          <p:txBody>
            <a:bodyPr anchor="ctr"/>
            <a:lstStyle/>
            <a:p>
              <a:pPr marL="0" algn="ctr"/>
              <a:endParaRPr/>
            </a:p>
          </p:txBody>
        </p:sp>
        <p:sp>
          <p:nvSpPr>
            <p:cNvPr id="31" name="形状6"/>
            <p:cNvSpPr txBox="1"/>
            <p:nvPr/>
          </p:nvSpPr>
          <p:spPr>
            <a:xfrm>
              <a:off x="1981200" y="811530"/>
              <a:ext cx="838200" cy="28575"/>
            </a:xfrm>
            <a:prstGeom prst="line">
              <a:avLst/>
            </a:prstGeom>
            <a:solidFill>
              <a:srgbClr val="FFFFFF">
                <a:alpha val="0"/>
              </a:srgbClr>
            </a:solidFill>
            <a:ln w="28575">
              <a:solidFill>
                <a:srgbClr val="00FF00">
                  <a:alpha val="100000"/>
                </a:srgbClr>
              </a:solidFill>
              <a:prstDash val="solid"/>
              <a:headEnd type="none" w="med" len="med"/>
              <a:tailEnd type="none" w="med" len="med"/>
            </a:ln>
          </p:spPr>
          <p:txBody>
            <a:bodyPr anchor="ctr"/>
            <a:lstStyle/>
            <a:p>
              <a:pPr marL="0" algn="ctr"/>
              <a:endParaRPr/>
            </a:p>
          </p:txBody>
        </p:sp>
        <p:sp>
          <p:nvSpPr>
            <p:cNvPr id="32" name="形状7"/>
            <p:cNvSpPr txBox="1"/>
            <p:nvPr/>
          </p:nvSpPr>
          <p:spPr>
            <a:xfrm flipH="1">
              <a:off x="0" y="811530"/>
              <a:ext cx="838200" cy="28575"/>
            </a:xfrm>
            <a:prstGeom prst="line">
              <a:avLst/>
            </a:prstGeom>
            <a:solidFill>
              <a:srgbClr val="FFFFFF">
                <a:alpha val="0"/>
              </a:srgbClr>
            </a:solidFill>
            <a:ln w="28575">
              <a:solidFill>
                <a:srgbClr val="00FF00">
                  <a:alpha val="100000"/>
                </a:srgbClr>
              </a:solidFill>
              <a:prstDash val="solid"/>
              <a:headEnd type="none" w="med" len="med"/>
              <a:tailEnd type="none" w="med" len="med"/>
            </a:ln>
          </p:spPr>
          <p:txBody>
            <a:bodyPr anchor="ctr"/>
            <a:lstStyle/>
            <a:p>
              <a:pPr marL="0" algn="ctr"/>
              <a:endParaRPr/>
            </a:p>
          </p:txBody>
        </p:sp>
        <p:sp>
          <p:nvSpPr>
            <p:cNvPr id="33" name="文本19"/>
            <p:cNvSpPr txBox="1"/>
            <p:nvPr/>
          </p:nvSpPr>
          <p:spPr>
            <a:xfrm>
              <a:off x="1215390" y="0"/>
              <a:ext cx="876300" cy="558800"/>
            </a:xfrm>
            <a:prstGeom prst="rect">
              <a:avLst/>
            </a:prstGeom>
            <a:noFill/>
          </p:spPr>
          <p:txBody>
            <a:bodyPr anchor="t"/>
            <a:lstStyle/>
            <a:p>
              <a:pPr marL="0" algn="l">
                <a:lnSpc>
                  <a:spcPts val="2100"/>
                </a:lnSpc>
              </a:pPr>
              <a:r>
                <a:rPr lang="zh-CN" altLang="en-US" sz="1800" b="0" i="1">
                  <a:solidFill>
                    <a:srgbClr val="7E1FAD">
                      <a:alpha val="100000"/>
                    </a:srgbClr>
                  </a:solidFill>
                  <a:latin typeface="Cambria" panose="02040503050406030204"/>
                  <a:ea typeface="Cambria" panose="02040503050406030204"/>
                </a:rPr>
                <a:t>R</a:t>
              </a:r>
            </a:p>
          </p:txBody>
        </p:sp>
        <p:sp>
          <p:nvSpPr>
            <p:cNvPr id="34" name="形状8"/>
            <p:cNvSpPr txBox="1"/>
            <p:nvPr/>
          </p:nvSpPr>
          <p:spPr>
            <a:xfrm>
              <a:off x="304800" y="963930"/>
              <a:ext cx="28575" cy="762000"/>
            </a:xfrm>
            <a:prstGeom prst="line">
              <a:avLst/>
            </a:prstGeom>
            <a:solidFill>
              <a:srgbClr val="FFFFFF">
                <a:alpha val="0"/>
              </a:srgbClr>
            </a:solidFill>
            <a:ln w="28575">
              <a:solidFill>
                <a:srgbClr val="00FF00">
                  <a:alpha val="100000"/>
                </a:srgbClr>
              </a:solidFill>
              <a:prstDash val="solid"/>
              <a:headEnd type="none" w="med" len="med"/>
              <a:tailEnd type="none" w="med" len="med"/>
            </a:ln>
          </p:spPr>
          <p:txBody>
            <a:bodyPr anchor="ctr"/>
            <a:lstStyle/>
            <a:p>
              <a:pPr marL="0" algn="ctr"/>
              <a:endParaRPr/>
            </a:p>
          </p:txBody>
        </p:sp>
        <p:sp>
          <p:nvSpPr>
            <p:cNvPr id="35" name="形状9"/>
            <p:cNvSpPr txBox="1"/>
            <p:nvPr/>
          </p:nvSpPr>
          <p:spPr>
            <a:xfrm>
              <a:off x="2514600" y="963930"/>
              <a:ext cx="28575" cy="762000"/>
            </a:xfrm>
            <a:prstGeom prst="line">
              <a:avLst/>
            </a:prstGeom>
            <a:solidFill>
              <a:srgbClr val="FFFFFF">
                <a:alpha val="0"/>
              </a:srgbClr>
            </a:solidFill>
            <a:ln w="28575">
              <a:solidFill>
                <a:srgbClr val="00FF00">
                  <a:alpha val="100000"/>
                </a:srgbClr>
              </a:solidFill>
              <a:prstDash val="solid"/>
              <a:headEnd type="none" w="med" len="med"/>
              <a:tailEnd type="none" w="med" len="med"/>
            </a:ln>
          </p:spPr>
          <p:txBody>
            <a:bodyPr anchor="ctr"/>
            <a:lstStyle/>
            <a:p>
              <a:pPr marL="0" algn="ctr"/>
              <a:endParaRPr/>
            </a:p>
          </p:txBody>
        </p:sp>
        <p:sp>
          <p:nvSpPr>
            <p:cNvPr id="36" name="形状10"/>
            <p:cNvSpPr txBox="1"/>
            <p:nvPr/>
          </p:nvSpPr>
          <p:spPr>
            <a:xfrm flipH="1">
              <a:off x="304800" y="1344930"/>
              <a:ext cx="762000" cy="28575"/>
            </a:xfrm>
            <a:prstGeom prst="line">
              <a:avLst/>
            </a:prstGeom>
            <a:solidFill>
              <a:srgbClr val="FFFFFF">
                <a:alpha val="0"/>
              </a:srgbClr>
            </a:solidFill>
            <a:ln w="28575">
              <a:solidFill>
                <a:srgbClr val="00FF00">
                  <a:alpha val="100000"/>
                </a:srgbClr>
              </a:solidFill>
              <a:prstDash val="solid"/>
              <a:headEnd type="none" w="med" len="med"/>
              <a:tailEnd type="triangle" w="med" len="med"/>
            </a:ln>
          </p:spPr>
          <p:txBody>
            <a:bodyPr anchor="ctr"/>
            <a:lstStyle/>
            <a:p>
              <a:pPr marL="0" algn="ctr"/>
              <a:endParaRPr/>
            </a:p>
          </p:txBody>
        </p:sp>
        <p:sp>
          <p:nvSpPr>
            <p:cNvPr id="37" name="形状11"/>
            <p:cNvSpPr txBox="1"/>
            <p:nvPr/>
          </p:nvSpPr>
          <p:spPr>
            <a:xfrm>
              <a:off x="1828800" y="1344930"/>
              <a:ext cx="685800" cy="28575"/>
            </a:xfrm>
            <a:prstGeom prst="line">
              <a:avLst/>
            </a:prstGeom>
            <a:solidFill>
              <a:srgbClr val="FFFFFF">
                <a:alpha val="0"/>
              </a:srgbClr>
            </a:solidFill>
            <a:ln w="28575">
              <a:solidFill>
                <a:srgbClr val="00FF00">
                  <a:alpha val="100000"/>
                </a:srgbClr>
              </a:solidFill>
              <a:prstDash val="solid"/>
              <a:headEnd type="none" w="med" len="med"/>
              <a:tailEnd type="triangle" w="med" len="med"/>
            </a:ln>
          </p:spPr>
          <p:txBody>
            <a:bodyPr anchor="ctr"/>
            <a:lstStyle/>
            <a:p>
              <a:pPr marL="0" algn="ctr"/>
              <a:endParaRPr/>
            </a:p>
          </p:txBody>
        </p:sp>
        <p:sp>
          <p:nvSpPr>
            <p:cNvPr id="38" name="文本20"/>
            <p:cNvSpPr txBox="1"/>
            <p:nvPr/>
          </p:nvSpPr>
          <p:spPr>
            <a:xfrm>
              <a:off x="1139190" y="990600"/>
              <a:ext cx="1104900" cy="558800"/>
            </a:xfrm>
            <a:prstGeom prst="rect">
              <a:avLst/>
            </a:prstGeom>
            <a:noFill/>
          </p:spPr>
          <p:txBody>
            <a:bodyPr anchor="t"/>
            <a:lstStyle/>
            <a:p>
              <a:pPr marL="0" algn="l">
                <a:lnSpc>
                  <a:spcPts val="2100"/>
                </a:lnSpc>
              </a:pPr>
              <a:r>
                <a:rPr lang="zh-CN" altLang="en-US" sz="1800" b="0" i="1">
                  <a:solidFill>
                    <a:srgbClr val="7E1FAD">
                      <a:alpha val="100000"/>
                    </a:srgbClr>
                  </a:solidFill>
                  <a:latin typeface="Cambria" panose="02040503050406030204"/>
                  <a:ea typeface="Cambria" panose="02040503050406030204"/>
                </a:rPr>
                <a:t>U</a:t>
              </a:r>
            </a:p>
          </p:txBody>
        </p:sp>
        <p:sp>
          <p:nvSpPr>
            <p:cNvPr id="39" name="形状12"/>
            <p:cNvSpPr txBox="1"/>
            <p:nvPr/>
          </p:nvSpPr>
          <p:spPr>
            <a:xfrm>
              <a:off x="0" y="811530"/>
              <a:ext cx="533400" cy="28575"/>
            </a:xfrm>
            <a:prstGeom prst="line">
              <a:avLst/>
            </a:prstGeom>
            <a:solidFill>
              <a:srgbClr val="FFFFFF">
                <a:alpha val="0"/>
              </a:srgbClr>
            </a:solidFill>
            <a:ln w="28575">
              <a:solidFill>
                <a:srgbClr val="00FF00">
                  <a:alpha val="100000"/>
                </a:srgbClr>
              </a:solidFill>
              <a:prstDash val="solid"/>
              <a:headEnd type="none" w="med" len="med"/>
              <a:tailEnd type="triangle" w="med" len="med"/>
            </a:ln>
          </p:spPr>
          <p:txBody>
            <a:bodyPr anchor="ctr"/>
            <a:lstStyle/>
            <a:p>
              <a:pPr marL="0" algn="ctr"/>
              <a:endParaRPr/>
            </a:p>
          </p:txBody>
        </p:sp>
        <p:sp>
          <p:nvSpPr>
            <p:cNvPr id="40" name="文本21"/>
            <p:cNvSpPr txBox="1"/>
            <p:nvPr/>
          </p:nvSpPr>
          <p:spPr>
            <a:xfrm>
              <a:off x="300990" y="152400"/>
              <a:ext cx="1028700" cy="558800"/>
            </a:xfrm>
            <a:prstGeom prst="rect">
              <a:avLst/>
            </a:prstGeom>
            <a:noFill/>
          </p:spPr>
          <p:txBody>
            <a:bodyPr anchor="t"/>
            <a:lstStyle/>
            <a:p>
              <a:pPr marL="0" algn="l">
                <a:lnSpc>
                  <a:spcPts val="2100"/>
                </a:lnSpc>
              </a:pPr>
              <a:r>
                <a:rPr lang="zh-CN" altLang="en-US" sz="1800" b="0" i="1">
                  <a:solidFill>
                    <a:srgbClr val="7E1FAD">
                      <a:alpha val="100000"/>
                    </a:srgbClr>
                  </a:solidFill>
                  <a:latin typeface="Cambria" panose="02040503050406030204"/>
                  <a:ea typeface="Cambria" panose="02040503050406030204"/>
                </a:rPr>
                <a:t>I</a:t>
              </a:r>
            </a:p>
          </p:txBody>
        </p:sp>
      </p:grpSp>
      <p:sp>
        <p:nvSpPr>
          <p:cNvPr id="41" name="文本6"/>
          <p:cNvSpPr txBox="1"/>
          <p:nvPr/>
        </p:nvSpPr>
        <p:spPr>
          <a:xfrm>
            <a:off x="1228090" y="0"/>
            <a:ext cx="3167380" cy="956945"/>
          </a:xfrm>
          <a:prstGeom prst="rect">
            <a:avLst/>
          </a:prstGeom>
          <a:noFill/>
        </p:spPr>
        <p:txBody>
          <a:bodyPr anchor="t"/>
          <a:lstStyle/>
          <a:p>
            <a:pPr marL="0" algn="l">
              <a:lnSpc>
                <a:spcPts val="6600"/>
              </a:lnSpc>
            </a:pPr>
            <a:r>
              <a:rPr lang="zh-CN" altLang="en-US" sz="3600" b="1" i="0">
                <a:solidFill>
                  <a:srgbClr val="FF0000">
                    <a:alpha val="100000"/>
                  </a:srgbClr>
                </a:solidFill>
                <a:latin typeface="微软雅黑" panose="020B0503020204020204" charset="-122"/>
                <a:ea typeface="微软雅黑" panose="020B0503020204020204" charset="-122"/>
              </a:rPr>
              <a:t>欧姆定律：</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2"/>
            <a:stretch>
              <a:fillRect/>
            </a:stretch>
          </p:blipFill>
          <p:spPr>
            <a:xfrm>
              <a:off x="0" y="0"/>
              <a:ext cx="699506" cy="832798"/>
            </a:xfrm>
            <a:prstGeom prst="rect">
              <a:avLst/>
            </a:prstGeom>
          </p:spPr>
        </p:pic>
        <p:pic>
          <p:nvPicPr>
            <p:cNvPr id="5" name="图片2"/>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1105691" y="-37624"/>
            <a:ext cx="1939500" cy="934364"/>
          </a:xfrm>
          <a:prstGeom prst="rect">
            <a:avLst/>
          </a:prstGeom>
          <a:noFill/>
        </p:spPr>
        <p:txBody>
          <a:bodyPr anchor="ctr"/>
          <a:lstStyle/>
          <a:p>
            <a:pPr marL="0" algn="l">
              <a:lnSpc>
                <a:spcPts val="5800"/>
              </a:lnSpc>
            </a:pPr>
            <a:r>
              <a:rPr lang="zh-CN" altLang="en-US" sz="4860" b="1" i="0">
                <a:solidFill>
                  <a:srgbClr val="FF0000">
                    <a:alpha val="100000"/>
                  </a:srgbClr>
                </a:solidFill>
                <a:latin typeface="微软雅黑" panose="020B0503020204020204" charset="-122"/>
                <a:ea typeface="微软雅黑" panose="020B0503020204020204" charset="-122"/>
              </a:rPr>
              <a:t>注意:</a:t>
            </a:r>
          </a:p>
        </p:txBody>
      </p:sp>
      <p:sp>
        <p:nvSpPr>
          <p:cNvPr id="7" name="文本3"/>
          <p:cNvSpPr txBox="1"/>
          <p:nvPr/>
        </p:nvSpPr>
        <p:spPr>
          <a:xfrm>
            <a:off x="243659" y="845096"/>
            <a:ext cx="11630025" cy="4907917"/>
          </a:xfrm>
          <a:prstGeom prst="rect">
            <a:avLst/>
          </a:prstGeom>
          <a:noFill/>
        </p:spPr>
        <p:txBody>
          <a:bodyPr anchor="t"/>
          <a:lstStyle/>
          <a:p>
            <a:pPr marL="0" algn="l">
              <a:lnSpc>
                <a:spcPts val="8400"/>
              </a:lnSpc>
            </a:pPr>
            <a:r>
              <a:rPr lang="zh-CN" altLang="en-US" sz="3200" b="0" i="0">
                <a:solidFill>
                  <a:srgbClr val="0033CC">
                    <a:alpha val="100000"/>
                  </a:srgbClr>
                </a:solidFill>
                <a:latin typeface="Arial"/>
                <a:ea typeface="Arial"/>
              </a:rPr>
              <a:t>1:I.U.R</a:t>
            </a:r>
            <a:r>
              <a:rPr lang="zh-CN" altLang="en-US" sz="3200" b="0" i="0">
                <a:solidFill>
                  <a:srgbClr val="0033CC">
                    <a:alpha val="100000"/>
                  </a:srgbClr>
                </a:solidFill>
                <a:latin typeface="微软雅黑" panose="020B0503020204020204" charset="-122"/>
                <a:ea typeface="微软雅黑" panose="020B0503020204020204" charset="-122"/>
              </a:rPr>
              <a:t>必须是针对同一对象而言</a:t>
            </a:r>
            <a:r>
              <a:rPr lang="zh-CN" altLang="en-US" sz="3200" b="0" i="0">
                <a:solidFill>
                  <a:srgbClr val="0033CC">
                    <a:alpha val="100000"/>
                  </a:srgbClr>
                </a:solidFill>
                <a:latin typeface="Arial"/>
                <a:ea typeface="Arial"/>
              </a:rPr>
              <a:t>.</a:t>
            </a:r>
          </a:p>
          <a:p>
            <a:pPr marL="0" algn="l">
              <a:lnSpc>
                <a:spcPts val="8400"/>
              </a:lnSpc>
            </a:pPr>
            <a:r>
              <a:rPr lang="zh-CN" altLang="en-US" sz="3200" b="0" i="0">
                <a:solidFill>
                  <a:srgbClr val="0033CC">
                    <a:alpha val="100000"/>
                  </a:srgbClr>
                </a:solidFill>
                <a:latin typeface="Arial"/>
                <a:ea typeface="Arial"/>
              </a:rPr>
              <a:t>2:</a:t>
            </a:r>
            <a:r>
              <a:rPr lang="zh-CN" altLang="en-US" sz="3200" b="0" i="0">
                <a:solidFill>
                  <a:srgbClr val="0033CC">
                    <a:alpha val="100000"/>
                  </a:srgbClr>
                </a:solidFill>
                <a:latin typeface="微软雅黑" panose="020B0503020204020204" charset="-122"/>
                <a:ea typeface="微软雅黑" panose="020B0503020204020204" charset="-122"/>
              </a:rPr>
              <a:t>只能说电流与电压成正比</a:t>
            </a:r>
            <a:r>
              <a:rPr lang="zh-CN" altLang="en-US" sz="3200" b="0" i="0">
                <a:solidFill>
                  <a:srgbClr val="0033CC">
                    <a:alpha val="100000"/>
                  </a:srgbClr>
                </a:solidFill>
                <a:latin typeface="Arial"/>
                <a:ea typeface="Arial"/>
              </a:rPr>
              <a:t>,</a:t>
            </a:r>
            <a:r>
              <a:rPr lang="zh-CN" altLang="en-US" sz="3200" b="0" i="0">
                <a:solidFill>
                  <a:srgbClr val="0033CC">
                    <a:alpha val="100000"/>
                  </a:srgbClr>
                </a:solidFill>
                <a:latin typeface="微软雅黑" panose="020B0503020204020204" charset="-122"/>
                <a:ea typeface="微软雅黑" panose="020B0503020204020204" charset="-122"/>
              </a:rPr>
              <a:t>电流与电阻成反比</a:t>
            </a:r>
            <a:r>
              <a:rPr lang="zh-CN" altLang="en-US" sz="3200" b="0" i="0">
                <a:solidFill>
                  <a:srgbClr val="0033CC">
                    <a:alpha val="100000"/>
                  </a:srgbClr>
                </a:solidFill>
                <a:latin typeface="Arial"/>
                <a:ea typeface="Arial"/>
              </a:rPr>
              <a:t>,</a:t>
            </a:r>
            <a:r>
              <a:rPr lang="zh-CN" altLang="en-US" sz="3200" b="0" i="0">
                <a:solidFill>
                  <a:srgbClr val="0033CC">
                    <a:alpha val="100000"/>
                  </a:srgbClr>
                </a:solidFill>
                <a:latin typeface="微软雅黑" panose="020B0503020204020204" charset="-122"/>
                <a:ea typeface="微软雅黑" panose="020B0503020204020204" charset="-122"/>
              </a:rPr>
              <a:t>不能反过来说</a:t>
            </a:r>
            <a:r>
              <a:rPr lang="zh-CN" altLang="en-US" sz="3200" b="0" i="0">
                <a:solidFill>
                  <a:srgbClr val="0033CC">
                    <a:alpha val="100000"/>
                  </a:srgbClr>
                </a:solidFill>
                <a:latin typeface="Arial"/>
                <a:ea typeface="Arial"/>
              </a:rPr>
              <a:t>.</a:t>
            </a:r>
          </a:p>
          <a:p>
            <a:pPr marL="0" algn="l">
              <a:lnSpc>
                <a:spcPts val="8400"/>
              </a:lnSpc>
            </a:pPr>
            <a:r>
              <a:rPr lang="zh-CN" altLang="en-US" sz="3200" b="0" i="0">
                <a:solidFill>
                  <a:srgbClr val="0033CC">
                    <a:alpha val="100000"/>
                  </a:srgbClr>
                </a:solidFill>
                <a:latin typeface="Arial"/>
                <a:ea typeface="Arial"/>
              </a:rPr>
              <a:t>3:</a:t>
            </a:r>
            <a:r>
              <a:rPr lang="zh-CN" altLang="en-US" sz="3200" b="0" i="0">
                <a:solidFill>
                  <a:srgbClr val="0033CC">
                    <a:alpha val="100000"/>
                  </a:srgbClr>
                </a:solidFill>
                <a:latin typeface="微软雅黑" panose="020B0503020204020204" charset="-122"/>
                <a:ea typeface="微软雅黑" panose="020B0503020204020204" charset="-122"/>
              </a:rPr>
              <a:t>欧姆定律只适用电能</a:t>
            </a:r>
            <a:r>
              <a:rPr lang="zh-CN" altLang="en-US" sz="3200" b="0" i="0">
                <a:solidFill>
                  <a:srgbClr val="FF0000">
                    <a:alpha val="100000"/>
                  </a:srgbClr>
                </a:solidFill>
                <a:latin typeface="微软雅黑" panose="020B0503020204020204" charset="-122"/>
                <a:ea typeface="微软雅黑" panose="020B0503020204020204" charset="-122"/>
              </a:rPr>
              <a:t>只</a:t>
            </a:r>
            <a:r>
              <a:rPr lang="zh-CN" altLang="en-US" sz="3200" b="0" i="0">
                <a:solidFill>
                  <a:srgbClr val="0033CC">
                    <a:alpha val="100000"/>
                  </a:srgbClr>
                </a:solidFill>
                <a:latin typeface="微软雅黑" panose="020B0503020204020204" charset="-122"/>
                <a:ea typeface="微软雅黑" panose="020B0503020204020204" charset="-122"/>
              </a:rPr>
              <a:t>转换为内能电路。</a:t>
            </a:r>
          </a:p>
          <a:p>
            <a:pPr marL="0" algn="l">
              <a:lnSpc>
                <a:spcPts val="7400"/>
              </a:lnSpc>
            </a:pPr>
            <a:r>
              <a:rPr lang="zh-CN" altLang="en-US" sz="2800" b="1" i="0">
                <a:solidFill>
                  <a:srgbClr val="0033CC">
                    <a:alpha val="100000"/>
                  </a:srgbClr>
                </a:solidFill>
                <a:latin typeface="Arial"/>
                <a:ea typeface="Arial"/>
              </a:rPr>
              <a:t>    </a:t>
            </a:r>
            <a:r>
              <a:rPr lang="zh-CN" altLang="en-US" sz="2800" b="1" i="0">
                <a:solidFill>
                  <a:srgbClr val="0033CC">
                    <a:alpha val="100000"/>
                  </a:srgbClr>
                </a:solidFill>
                <a:latin typeface="微软雅黑" panose="020B0503020204020204" charset="-122"/>
                <a:ea typeface="微软雅黑" panose="020B0503020204020204" charset="-122"/>
              </a:rPr>
              <a:t>（纯电阻电路：白炽灯、电饭煲、烤火炉、电阻）</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grpSp>
        <p:nvGrpSpPr>
          <p:cNvPr id="3" name="组合1"/>
          <p:cNvGrpSpPr/>
          <p:nvPr/>
        </p:nvGrpSpPr>
        <p:grpSpPr>
          <a:xfrm>
            <a:off x="243840" y="12700"/>
            <a:ext cx="862618" cy="832798"/>
            <a:chOff x="0" y="0"/>
            <a:chExt cx="862618" cy="832798"/>
          </a:xfrm>
        </p:grpSpPr>
        <p:pic>
          <p:nvPicPr>
            <p:cNvPr id="4" name="图片1"/>
            <p:cNvPicPr>
              <a:picLocks noChangeAspect="1"/>
            </p:cNvPicPr>
            <p:nvPr/>
          </p:nvPicPr>
          <p:blipFill>
            <a:blip r:embed="rId2"/>
            <a:stretch>
              <a:fillRect/>
            </a:stretch>
          </p:blipFill>
          <p:spPr>
            <a:xfrm>
              <a:off x="0" y="0"/>
              <a:ext cx="699506" cy="832798"/>
            </a:xfrm>
            <a:prstGeom prst="rect">
              <a:avLst/>
            </a:prstGeom>
          </p:spPr>
        </p:pic>
        <p:pic>
          <p:nvPicPr>
            <p:cNvPr id="5" name="图片2"/>
            <p:cNvPicPr>
              <a:picLocks noChangeAspect="1"/>
            </p:cNvPicPr>
            <p:nvPr/>
          </p:nvPicPr>
          <p:blipFill>
            <a:blip r:embed="rId2"/>
            <a:stretch>
              <a:fillRect/>
            </a:stretch>
          </p:blipFill>
          <p:spPr>
            <a:xfrm>
              <a:off x="163112" y="0"/>
              <a:ext cx="699506" cy="832798"/>
            </a:xfrm>
            <a:prstGeom prst="rect">
              <a:avLst/>
            </a:prstGeom>
          </p:spPr>
        </p:pic>
      </p:grpSp>
      <p:sp>
        <p:nvSpPr>
          <p:cNvPr id="6" name="文本2"/>
          <p:cNvSpPr txBox="1"/>
          <p:nvPr/>
        </p:nvSpPr>
        <p:spPr>
          <a:xfrm>
            <a:off x="2207578" y="2593658"/>
            <a:ext cx="6861175" cy="1943100"/>
          </a:xfrm>
          <a:prstGeom prst="rect">
            <a:avLst/>
          </a:prstGeom>
          <a:noFill/>
        </p:spPr>
        <p:txBody>
          <a:bodyPr anchor="t"/>
          <a:lstStyle/>
          <a:p>
            <a:pPr marL="0" algn="ctr">
              <a:lnSpc>
                <a:spcPts val="3100"/>
              </a:lnSpc>
            </a:pPr>
            <a:r>
              <a:rPr lang="zh-CN" altLang="en-US" sz="2400" b="0" i="0">
                <a:solidFill>
                  <a:srgbClr val="0026E5">
                    <a:alpha val="100000"/>
                  </a:srgbClr>
                </a:solidFill>
                <a:latin typeface="Arial"/>
                <a:ea typeface="Arial"/>
              </a:rPr>
              <a:t> </a:t>
            </a:r>
          </a:p>
        </p:txBody>
      </p:sp>
      <p:sp>
        <p:nvSpPr>
          <p:cNvPr id="7" name="文本3"/>
          <p:cNvSpPr txBox="1"/>
          <p:nvPr/>
        </p:nvSpPr>
        <p:spPr>
          <a:xfrm>
            <a:off x="1020975" y="-36433"/>
            <a:ext cx="5086350" cy="1115492"/>
          </a:xfrm>
          <a:prstGeom prst="rect">
            <a:avLst/>
          </a:prstGeom>
          <a:noFill/>
        </p:spPr>
        <p:txBody>
          <a:bodyPr anchor="t"/>
          <a:lstStyle/>
          <a:p>
            <a:pPr marL="0" algn="l">
              <a:lnSpc>
                <a:spcPts val="6600"/>
              </a:lnSpc>
            </a:pPr>
            <a:r>
              <a:rPr lang="zh-CN" altLang="en-US" sz="4800" b="1" i="0">
                <a:solidFill>
                  <a:srgbClr val="FF0000">
                    <a:alpha val="100000"/>
                  </a:srgbClr>
                </a:solidFill>
                <a:latin typeface="微软雅黑" panose="020B0503020204020204" charset="-122"/>
                <a:ea typeface="微软雅黑" panose="020B0503020204020204" charset="-122"/>
              </a:rPr>
              <a:t>开动脑筋想一想！</a:t>
            </a:r>
          </a:p>
        </p:txBody>
      </p:sp>
      <p:sp>
        <p:nvSpPr>
          <p:cNvPr id="8" name="文本4"/>
          <p:cNvSpPr txBox="1"/>
          <p:nvPr/>
        </p:nvSpPr>
        <p:spPr>
          <a:xfrm>
            <a:off x="578091" y="1079268"/>
            <a:ext cx="11430000" cy="1950530"/>
          </a:xfrm>
          <a:prstGeom prst="rect">
            <a:avLst/>
          </a:prstGeom>
          <a:noFill/>
        </p:spPr>
        <p:txBody>
          <a:bodyPr anchor="t"/>
          <a:lstStyle/>
          <a:p>
            <a:pPr marL="0" algn="l"/>
            <a:r>
              <a:rPr lang="zh-CN" altLang="en-US" sz="3500" b="0" i="0">
                <a:solidFill>
                  <a:srgbClr val="000000">
                    <a:alpha val="100000"/>
                  </a:srgbClr>
                </a:solidFill>
                <a:latin typeface="微软雅黑" panose="020B0503020204020204" charset="-122"/>
                <a:ea typeface="微软雅黑" panose="020B0503020204020204" charset="-122"/>
              </a:rPr>
              <a:t>1.有人根据公式R=U/I跟公式I=U/R在形式上相似，说“</a:t>
            </a:r>
            <a:r>
              <a:rPr lang="zh-CN" altLang="en-US" sz="3500" b="0" i="0">
                <a:solidFill>
                  <a:srgbClr val="FF0000">
                    <a:alpha val="100000"/>
                  </a:srgbClr>
                </a:solidFill>
                <a:latin typeface="微软雅黑" panose="020B0503020204020204" charset="-122"/>
                <a:ea typeface="微软雅黑" panose="020B0503020204020204" charset="-122"/>
              </a:rPr>
              <a:t>电阻R跟电压成正比，跟电流成反比</a:t>
            </a:r>
            <a:r>
              <a:rPr lang="zh-CN" altLang="en-US" sz="3500" b="0" i="0">
                <a:solidFill>
                  <a:srgbClr val="000000">
                    <a:alpha val="100000"/>
                  </a:srgbClr>
                </a:solidFill>
                <a:latin typeface="微软雅黑" panose="020B0503020204020204" charset="-122"/>
                <a:ea typeface="微软雅黑" panose="020B0503020204020204" charset="-122"/>
              </a:rPr>
              <a:t>。”你认为这种说法对吗？为什么？</a:t>
            </a:r>
          </a:p>
        </p:txBody>
      </p:sp>
      <p:sp>
        <p:nvSpPr>
          <p:cNvPr id="9" name="文本5"/>
          <p:cNvSpPr txBox="1"/>
          <p:nvPr/>
        </p:nvSpPr>
        <p:spPr>
          <a:xfrm>
            <a:off x="722195" y="3263046"/>
            <a:ext cx="10907316" cy="2543808"/>
          </a:xfrm>
          <a:prstGeom prst="rect">
            <a:avLst/>
          </a:prstGeom>
          <a:noFill/>
        </p:spPr>
        <p:txBody>
          <a:bodyPr anchor="t"/>
          <a:lstStyle/>
          <a:p>
            <a:pPr marL="0" algn="l">
              <a:lnSpc>
                <a:spcPts val="6100"/>
              </a:lnSpc>
            </a:pPr>
            <a:r>
              <a:rPr lang="zh-CN" altLang="en-US" sz="3600" b="0" i="0">
                <a:solidFill>
                  <a:srgbClr val="000000">
                    <a:alpha val="100000"/>
                  </a:srgbClr>
                </a:solidFill>
                <a:latin typeface="微软雅黑" panose="020B0503020204020204" charset="-122"/>
                <a:ea typeface="微软雅黑" panose="020B0503020204020204" charset="-122"/>
              </a:rPr>
              <a:t>答：不对。因为电阻是导体本身的一种性质，它只跟导体的材料、长度、横截面积和温度有关，跟电流、电压无关。</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sp>
        <p:nvSpPr>
          <p:cNvPr id="6" name="文本2"/>
          <p:cNvSpPr txBox="1"/>
          <p:nvPr/>
        </p:nvSpPr>
        <p:spPr>
          <a:xfrm>
            <a:off x="1894265" y="898671"/>
            <a:ext cx="7505700" cy="774065"/>
          </a:xfrm>
          <a:prstGeom prst="rect">
            <a:avLst/>
          </a:prstGeom>
          <a:noFill/>
        </p:spPr>
        <p:txBody>
          <a:bodyPr anchor="t"/>
          <a:lstStyle/>
          <a:p>
            <a:pPr marL="0" algn="l">
              <a:lnSpc>
                <a:spcPts val="4300"/>
              </a:lnSpc>
            </a:pPr>
            <a:r>
              <a:rPr lang="zh-CN" altLang="en-US" sz="3200" b="0" i="0">
                <a:solidFill>
                  <a:srgbClr val="000000">
                    <a:alpha val="100000"/>
                  </a:srgbClr>
                </a:solidFill>
                <a:latin typeface="微软雅黑" panose="020B0503020204020204" charset="-122"/>
                <a:ea typeface="微软雅黑" panose="020B0503020204020204" charset="-122"/>
              </a:rPr>
              <a:t>2.试根据欧姆定律，完成下列表格。</a:t>
            </a:r>
          </a:p>
        </p:txBody>
      </p:sp>
      <p:graphicFrame>
        <p:nvGraphicFramePr>
          <p:cNvPr id="7" name="表格1"/>
          <p:cNvGraphicFramePr>
            <a:graphicFrameLocks noGrp="1"/>
          </p:cNvGraphicFramePr>
          <p:nvPr/>
        </p:nvGraphicFramePr>
        <p:xfrm>
          <a:off x="2208213" y="1916113"/>
          <a:ext cx="7772400" cy="396049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43100">
                  <a:extLst>
                    <a:ext uri="{9D8B030D-6E8A-4147-A177-3AD203B41FA5}">
                      <a16:colId xmlns:a16="http://schemas.microsoft.com/office/drawing/2014/main" val="20002"/>
                    </a:ext>
                  </a:extLst>
                </a:gridCol>
                <a:gridCol w="1943100">
                  <a:extLst>
                    <a:ext uri="{9D8B030D-6E8A-4147-A177-3AD203B41FA5}">
                      <a16:colId xmlns:a16="http://schemas.microsoft.com/office/drawing/2014/main" val="20003"/>
                    </a:ext>
                  </a:extLst>
                </a:gridCol>
              </a:tblGrid>
              <a:tr h="936625">
                <a:tc>
                  <a:txBody>
                    <a:bodyPr/>
                    <a:lstStyle/>
                    <a:p>
                      <a:pPr marL="0" algn="ctr">
                        <a:lnSpc>
                          <a:spcPts val="3800"/>
                        </a:lnSpc>
                      </a:pP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次序</a:t>
                      </a:r>
                    </a:p>
                  </a:txBody>
                  <a:tcPr anchor="ctr">
                    <a:lnL w="28575"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3800"/>
                        </a:lnSpc>
                      </a:pPr>
                      <a:r>
                        <a:rPr lang="zh-CN" altLang="en-US" sz="3200" b="1" i="0">
                          <a:solidFill>
                            <a:srgbClr val="FF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电压</a:t>
                      </a:r>
                      <a:r>
                        <a:rPr lang="zh-CN" altLang="en-US" sz="3200" b="1" i="1">
                          <a:solidFill>
                            <a:srgbClr val="FF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U</a:t>
                      </a:r>
                      <a:r>
                        <a:rPr lang="zh-CN" altLang="en-US" sz="3200" b="1" i="0">
                          <a:solidFill>
                            <a:srgbClr val="FF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/V</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3800"/>
                        </a:lnSpc>
                      </a:pPr>
                      <a:r>
                        <a:rPr lang="zh-CN" altLang="en-US" sz="3200" b="1" i="0">
                          <a:solidFill>
                            <a:srgbClr val="FF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电流</a:t>
                      </a:r>
                      <a:r>
                        <a:rPr lang="zh-CN" altLang="en-US" sz="3200" b="1" i="1">
                          <a:solidFill>
                            <a:srgbClr val="FF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I</a:t>
                      </a:r>
                      <a:r>
                        <a:rPr lang="zh-CN" altLang="en-US" sz="3200" b="1" i="0">
                          <a:solidFill>
                            <a:srgbClr val="FF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/A</a:t>
                      </a:r>
                    </a:p>
                  </a:txBody>
                  <a:tcPr anchor="ctr">
                    <a:lnL w="12700" cap="flat">
                      <a:solidFill>
                        <a:srgbClr val="000000">
                          <a:alpha val="100000"/>
                        </a:srgbClr>
                      </a:solidFill>
                    </a:lnL>
                    <a:lnR w="12700"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3800"/>
                        </a:lnSpc>
                      </a:pPr>
                      <a:r>
                        <a:rPr lang="zh-CN" altLang="en-US" sz="3200" b="1" i="0">
                          <a:solidFill>
                            <a:srgbClr val="FF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电阻</a:t>
                      </a:r>
                      <a:r>
                        <a:rPr lang="zh-CN" altLang="en-US" sz="3200" b="1" i="1">
                          <a:solidFill>
                            <a:srgbClr val="FF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R</a:t>
                      </a:r>
                      <a:r>
                        <a:rPr lang="zh-CN" altLang="en-US" sz="3200" b="1" i="0">
                          <a:solidFill>
                            <a:srgbClr val="FF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/Ω</a:t>
                      </a:r>
                    </a:p>
                  </a:txBody>
                  <a:tcPr anchor="ctr">
                    <a:lnL w="12700" cap="flat">
                      <a:solidFill>
                        <a:srgbClr val="000000">
                          <a:alpha val="100000"/>
                        </a:srgbClr>
                      </a:solidFill>
                    </a:lnL>
                    <a:lnR w="28575" cap="flat">
                      <a:solidFill>
                        <a:srgbClr val="000000">
                          <a:alpha val="100000"/>
                        </a:srgbClr>
                      </a:solidFill>
                    </a:lnR>
                    <a:lnT w="28575" cap="flat">
                      <a:solidFill>
                        <a:srgbClr val="000000">
                          <a:alpha val="100000"/>
                        </a:srgbClr>
                      </a:solidFill>
                    </a:lnT>
                    <a:lnB w="12700" cap="flat">
                      <a:solidFill>
                        <a:srgbClr val="000000">
                          <a:alpha val="100000"/>
                        </a:srgbClr>
                      </a:solidFill>
                    </a:lnB>
                    <a:solidFill>
                      <a:srgbClr val="FFFFFF">
                        <a:alpha val="0"/>
                      </a:srgbClr>
                    </a:solidFill>
                  </a:tcPr>
                </a:tc>
                <a:extLst>
                  <a:ext uri="{0D108BD9-81ED-4DB2-BD59-A6C34878D82A}">
                    <a16:rowId xmlns:a16="http://schemas.microsoft.com/office/drawing/2014/main" val="10000"/>
                  </a:ext>
                </a:extLst>
              </a:tr>
              <a:tr h="1009650">
                <a:tc>
                  <a:txBody>
                    <a:bodyPr/>
                    <a:lstStyle/>
                    <a:p>
                      <a:pPr marL="0" algn="ctr">
                        <a:lnSpc>
                          <a:spcPts val="3800"/>
                        </a:lnSpc>
                      </a:pP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r>
                        <a:rPr lang="zh-CN" altLang="en-US" sz="32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1</a:t>
                      </a: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p>
                  </a:txBody>
                  <a:tcPr anchor="ctr">
                    <a:lnL w="28575"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4800"/>
                        </a:lnSpc>
                      </a:pPr>
                      <a:r>
                        <a:rPr lang="zh-CN" altLang="en-US" sz="40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2</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l"/>
                      <a:endParaRPr/>
                    </a:p>
                  </a:txBody>
                  <a:tcP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4800"/>
                        </a:lnSpc>
                      </a:pPr>
                      <a:r>
                        <a:rPr lang="zh-CN" altLang="en-US" sz="40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0.5</a:t>
                      </a:r>
                    </a:p>
                  </a:txBody>
                  <a:tcPr anchor="ctr">
                    <a:lnL w="12700" cap="flat">
                      <a:solidFill>
                        <a:srgbClr val="000000">
                          <a:alpha val="100000"/>
                        </a:srgbClr>
                      </a:solidFill>
                    </a:lnL>
                    <a:lnR w="28575"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extLst>
                  <a:ext uri="{0D108BD9-81ED-4DB2-BD59-A6C34878D82A}">
                    <a16:rowId xmlns:a16="http://schemas.microsoft.com/office/drawing/2014/main" val="10001"/>
                  </a:ext>
                </a:extLst>
              </a:tr>
              <a:tr h="1007745">
                <a:tc>
                  <a:txBody>
                    <a:bodyPr/>
                    <a:lstStyle/>
                    <a:p>
                      <a:pPr marL="0" algn="ctr">
                        <a:lnSpc>
                          <a:spcPts val="3800"/>
                        </a:lnSpc>
                      </a:pP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r>
                        <a:rPr lang="zh-CN" altLang="en-US" sz="32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2</a:t>
                      </a: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p>
                  </a:txBody>
                  <a:tcPr anchor="ctr">
                    <a:lnL w="28575"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4800"/>
                        </a:lnSpc>
                      </a:pPr>
                      <a:r>
                        <a:rPr lang="zh-CN" altLang="en-US" sz="40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10</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ctr">
                        <a:lnSpc>
                          <a:spcPts val="4800"/>
                        </a:lnSpc>
                      </a:pPr>
                      <a:r>
                        <a:rPr lang="zh-CN" altLang="en-US" sz="40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2</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a:lstStyle/>
                    <a:p>
                      <a:pPr marL="0" algn="l"/>
                      <a:endParaRPr/>
                    </a:p>
                  </a:txBody>
                  <a:tcPr>
                    <a:lnL w="12700" cap="flat">
                      <a:solidFill>
                        <a:srgbClr val="000000">
                          <a:alpha val="100000"/>
                        </a:srgbClr>
                      </a:solidFill>
                    </a:lnL>
                    <a:lnR w="28575"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extLst>
                  <a:ext uri="{0D108BD9-81ED-4DB2-BD59-A6C34878D82A}">
                    <a16:rowId xmlns:a16="http://schemas.microsoft.com/office/drawing/2014/main" val="10002"/>
                  </a:ext>
                </a:extLst>
              </a:tr>
              <a:tr h="1006475">
                <a:tc>
                  <a:txBody>
                    <a:bodyPr/>
                    <a:lstStyle/>
                    <a:p>
                      <a:pPr marL="0" algn="ctr">
                        <a:lnSpc>
                          <a:spcPts val="3800"/>
                        </a:lnSpc>
                      </a:pP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r>
                        <a:rPr lang="zh-CN" altLang="en-US" sz="32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3</a:t>
                      </a:r>
                      <a:r>
                        <a:rPr lang="zh-CN" altLang="en-US" sz="3200" b="1" i="0">
                          <a:solidFill>
                            <a:srgbClr val="000000">
                              <a:alpha val="100000"/>
                            </a:srgbClr>
                          </a:solidFill>
                          <a:effectLst>
                            <a:outerShdw blurRad="38100" dist="38100" dir="2700000" rotWithShape="0">
                              <a:srgbClr val="C0C0C0">
                                <a:alpha val="100000"/>
                              </a:srgbClr>
                            </a:outerShdw>
                          </a:effectLst>
                          <a:latin typeface="宋体" panose="02010600030101010101" pitchFamily="2" charset="-122"/>
                          <a:ea typeface="宋体" panose="02010600030101010101" pitchFamily="2" charset="-122"/>
                        </a:rPr>
                        <a:t>）</a:t>
                      </a:r>
                    </a:p>
                  </a:txBody>
                  <a:tcPr anchor="ctr">
                    <a:lnL w="28575"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l"/>
                      <a:endParaRPr/>
                    </a:p>
                  </a:txBody>
                  <a:tcP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ctr">
                        <a:lnSpc>
                          <a:spcPts val="4800"/>
                        </a:lnSpc>
                      </a:pPr>
                      <a:r>
                        <a:rPr lang="zh-CN" altLang="en-US" sz="40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3</a:t>
                      </a:r>
                    </a:p>
                  </a:txBody>
                  <a:tcPr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tc>
                  <a:txBody>
                    <a:bodyPr/>
                    <a:lstStyle/>
                    <a:p>
                      <a:pPr marL="0" algn="ctr">
                        <a:lnSpc>
                          <a:spcPts val="4800"/>
                        </a:lnSpc>
                      </a:pPr>
                      <a:r>
                        <a:rPr lang="zh-CN" altLang="en-US" sz="4000" b="1" i="0">
                          <a:solidFill>
                            <a:srgbClr val="000000">
                              <a:alpha val="100000"/>
                            </a:srgbClr>
                          </a:solidFill>
                          <a:effectLst>
                            <a:outerShdw blurRad="38100" dist="38100" dir="2700000" rotWithShape="0">
                              <a:srgbClr val="C0C0C0">
                                <a:alpha val="100000"/>
                              </a:srgbClr>
                            </a:outerShdw>
                          </a:effectLst>
                          <a:latin typeface="Tahoma" panose="020B0604030504040204"/>
                          <a:ea typeface="Tahoma" panose="020B0604030504040204"/>
                        </a:rPr>
                        <a:t>5</a:t>
                      </a:r>
                    </a:p>
                  </a:txBody>
                  <a:tcPr anchor="ctr">
                    <a:lnL w="12700" cap="flat">
                      <a:solidFill>
                        <a:srgbClr val="000000">
                          <a:alpha val="100000"/>
                        </a:srgbClr>
                      </a:solidFill>
                    </a:lnL>
                    <a:lnR w="28575" cap="flat">
                      <a:solidFill>
                        <a:srgbClr val="000000">
                          <a:alpha val="100000"/>
                        </a:srgbClr>
                      </a:solidFill>
                    </a:lnR>
                    <a:lnT w="12700" cap="flat">
                      <a:solidFill>
                        <a:srgbClr val="000000">
                          <a:alpha val="100000"/>
                        </a:srgbClr>
                      </a:solidFill>
                    </a:lnT>
                    <a:lnB w="28575" cap="flat">
                      <a:solidFill>
                        <a:srgbClr val="000000">
                          <a:alpha val="100000"/>
                        </a:srgbClr>
                      </a:solidFill>
                    </a:lnB>
                    <a:solidFill>
                      <a:srgbClr val="FFFFFF">
                        <a:alpha val="0"/>
                      </a:srgbClr>
                    </a:solidFill>
                  </a:tcPr>
                </a:tc>
                <a:extLst>
                  <a:ext uri="{0D108BD9-81ED-4DB2-BD59-A6C34878D82A}">
                    <a16:rowId xmlns:a16="http://schemas.microsoft.com/office/drawing/2014/main" val="10003"/>
                  </a:ext>
                </a:extLst>
              </a:tr>
            </a:tbl>
          </a:graphicData>
        </a:graphic>
      </p:graphicFrame>
      <p:sp>
        <p:nvSpPr>
          <p:cNvPr id="8" name="文本3"/>
          <p:cNvSpPr txBox="1"/>
          <p:nvPr/>
        </p:nvSpPr>
        <p:spPr>
          <a:xfrm>
            <a:off x="6468428" y="2930208"/>
            <a:ext cx="1333500" cy="897255"/>
          </a:xfrm>
          <a:prstGeom prst="rect">
            <a:avLst/>
          </a:prstGeom>
          <a:noFill/>
        </p:spPr>
        <p:txBody>
          <a:bodyPr anchor="t"/>
          <a:lstStyle/>
          <a:p>
            <a:pPr marL="0" algn="l">
              <a:lnSpc>
                <a:spcPts val="4800"/>
              </a:lnSpc>
            </a:pPr>
            <a:r>
              <a:rPr lang="zh-CN" altLang="en-US" sz="4000" b="1" i="0">
                <a:solidFill>
                  <a:srgbClr val="7E1FAD">
                    <a:alpha val="100000"/>
                  </a:srgbClr>
                </a:solidFill>
                <a:latin typeface="Cambria" panose="02040503050406030204"/>
                <a:ea typeface="Cambria" panose="02040503050406030204"/>
              </a:rPr>
              <a:t>  4</a:t>
            </a:r>
          </a:p>
        </p:txBody>
      </p:sp>
      <p:sp>
        <p:nvSpPr>
          <p:cNvPr id="9" name="文本4"/>
          <p:cNvSpPr txBox="1"/>
          <p:nvPr/>
        </p:nvSpPr>
        <p:spPr>
          <a:xfrm>
            <a:off x="4736465" y="4927283"/>
            <a:ext cx="914400" cy="835660"/>
          </a:xfrm>
          <a:prstGeom prst="rect">
            <a:avLst/>
          </a:prstGeom>
          <a:noFill/>
        </p:spPr>
        <p:txBody>
          <a:bodyPr anchor="t"/>
          <a:lstStyle/>
          <a:p>
            <a:pPr marL="0" algn="l">
              <a:lnSpc>
                <a:spcPts val="4300"/>
              </a:lnSpc>
            </a:pPr>
            <a:r>
              <a:rPr lang="zh-CN" altLang="en-US" sz="3600" b="1" i="0">
                <a:solidFill>
                  <a:srgbClr val="7E1FAD">
                    <a:alpha val="100000"/>
                  </a:srgbClr>
                </a:solidFill>
                <a:latin typeface="Cambria" panose="02040503050406030204"/>
                <a:ea typeface="Cambria" panose="02040503050406030204"/>
              </a:rPr>
              <a:t>15</a:t>
            </a:r>
          </a:p>
        </p:txBody>
      </p:sp>
      <p:sp>
        <p:nvSpPr>
          <p:cNvPr id="10" name="文本5"/>
          <p:cNvSpPr txBox="1"/>
          <p:nvPr/>
        </p:nvSpPr>
        <p:spPr>
          <a:xfrm>
            <a:off x="8756015" y="4020820"/>
            <a:ext cx="643890" cy="835660"/>
          </a:xfrm>
          <a:prstGeom prst="rect">
            <a:avLst/>
          </a:prstGeom>
          <a:noFill/>
        </p:spPr>
        <p:txBody>
          <a:bodyPr anchor="t"/>
          <a:lstStyle/>
          <a:p>
            <a:pPr marL="0" algn="l">
              <a:lnSpc>
                <a:spcPts val="4300"/>
              </a:lnSpc>
            </a:pPr>
            <a:r>
              <a:rPr lang="zh-CN" altLang="en-US" sz="3600" b="1" i="0">
                <a:solidFill>
                  <a:srgbClr val="7E1FAD">
                    <a:alpha val="100000"/>
                  </a:srgbClr>
                </a:solidFill>
                <a:latin typeface="Cambria" panose="02040503050406030204"/>
                <a:ea typeface="Cambria" panose="02040503050406030204"/>
              </a:rPr>
              <a:t>5</a:t>
            </a:r>
          </a:p>
        </p:txBody>
      </p:sp>
      <p:grpSp>
        <p:nvGrpSpPr>
          <p:cNvPr id="11" name="组合2"/>
          <p:cNvGrpSpPr/>
          <p:nvPr/>
        </p:nvGrpSpPr>
        <p:grpSpPr>
          <a:xfrm>
            <a:off x="8582660" y="635000"/>
            <a:ext cx="1598348" cy="1388615"/>
            <a:chOff x="0" y="0"/>
            <a:chExt cx="1598348" cy="1388615"/>
          </a:xfrm>
        </p:grpSpPr>
        <p:sp>
          <p:nvSpPr>
            <p:cNvPr id="12" name="文本6"/>
            <p:cNvSpPr txBox="1"/>
            <p:nvPr/>
          </p:nvSpPr>
          <p:spPr>
            <a:xfrm>
              <a:off x="0" y="276156"/>
              <a:ext cx="910167" cy="836303"/>
            </a:xfrm>
            <a:prstGeom prst="rect">
              <a:avLst/>
            </a:prstGeom>
            <a:noFill/>
          </p:spPr>
          <p:txBody>
            <a:bodyPr anchor="t"/>
            <a:lstStyle/>
            <a:p>
              <a:pPr marL="0" algn="l">
                <a:lnSpc>
                  <a:spcPts val="4300"/>
                </a:lnSpc>
              </a:pPr>
              <a:r>
                <a:rPr lang="zh-CN" altLang="en-US" sz="3600" b="0" i="1">
                  <a:solidFill>
                    <a:srgbClr val="000000">
                      <a:alpha val="100000"/>
                    </a:srgbClr>
                  </a:solidFill>
                  <a:latin typeface="Cambria" panose="02040503050406030204"/>
                  <a:ea typeface="Cambria" panose="02040503050406030204"/>
                </a:rPr>
                <a:t>I</a:t>
              </a:r>
            </a:p>
          </p:txBody>
        </p:sp>
        <p:sp>
          <p:nvSpPr>
            <p:cNvPr id="13" name="文本7"/>
            <p:cNvSpPr txBox="1"/>
            <p:nvPr/>
          </p:nvSpPr>
          <p:spPr>
            <a:xfrm>
              <a:off x="935567" y="552312"/>
              <a:ext cx="643290" cy="836303"/>
            </a:xfrm>
            <a:prstGeom prst="rect">
              <a:avLst/>
            </a:prstGeom>
            <a:noFill/>
          </p:spPr>
          <p:txBody>
            <a:bodyPr anchor="t"/>
            <a:lstStyle/>
            <a:p>
              <a:pPr marL="0" algn="l">
                <a:lnSpc>
                  <a:spcPts val="4300"/>
                </a:lnSpc>
              </a:pPr>
              <a:r>
                <a:rPr lang="zh-CN" altLang="en-US" sz="3600" b="0" i="1">
                  <a:solidFill>
                    <a:srgbClr val="000000">
                      <a:alpha val="100000"/>
                    </a:srgbClr>
                  </a:solidFill>
                  <a:latin typeface="Cambria" panose="02040503050406030204"/>
                  <a:ea typeface="Cambria" panose="02040503050406030204"/>
                </a:rPr>
                <a:t>R</a:t>
              </a:r>
            </a:p>
          </p:txBody>
        </p:sp>
        <p:sp>
          <p:nvSpPr>
            <p:cNvPr id="14" name="文本8"/>
            <p:cNvSpPr txBox="1"/>
            <p:nvPr/>
          </p:nvSpPr>
          <p:spPr>
            <a:xfrm>
              <a:off x="935567" y="0"/>
              <a:ext cx="662781" cy="836303"/>
            </a:xfrm>
            <a:prstGeom prst="rect">
              <a:avLst/>
            </a:prstGeom>
            <a:noFill/>
          </p:spPr>
          <p:txBody>
            <a:bodyPr anchor="t"/>
            <a:lstStyle/>
            <a:p>
              <a:pPr marL="0" algn="l">
                <a:lnSpc>
                  <a:spcPts val="4300"/>
                </a:lnSpc>
              </a:pPr>
              <a:r>
                <a:rPr lang="zh-CN" altLang="en-US" sz="3600" b="0" i="1">
                  <a:solidFill>
                    <a:srgbClr val="000000">
                      <a:alpha val="100000"/>
                    </a:srgbClr>
                  </a:solidFill>
                  <a:latin typeface="Cambria" panose="02040503050406030204"/>
                  <a:ea typeface="Cambria" panose="02040503050406030204"/>
                </a:rPr>
                <a:t>U</a:t>
              </a:r>
            </a:p>
          </p:txBody>
        </p:sp>
        <p:sp>
          <p:nvSpPr>
            <p:cNvPr id="15" name="文本9"/>
            <p:cNvSpPr txBox="1"/>
            <p:nvPr/>
          </p:nvSpPr>
          <p:spPr>
            <a:xfrm>
              <a:off x="215900" y="276156"/>
              <a:ext cx="799218" cy="836303"/>
            </a:xfrm>
            <a:prstGeom prst="rect">
              <a:avLst/>
            </a:prstGeom>
            <a:noFill/>
          </p:spPr>
          <p:txBody>
            <a:bodyPr anchor="t"/>
            <a:lstStyle/>
            <a:p>
              <a:pPr marL="0" algn="l">
                <a:lnSpc>
                  <a:spcPts val="4300"/>
                </a:lnSpc>
              </a:pPr>
              <a:r>
                <a:rPr lang="zh-CN" altLang="en-US" sz="3600" b="0" i="0">
                  <a:solidFill>
                    <a:srgbClr val="000000">
                      <a:alpha val="100000"/>
                    </a:srgbClr>
                  </a:solidFill>
                  <a:latin typeface="华文楷体"/>
                  <a:ea typeface="华文楷体"/>
                </a:rPr>
                <a:t>＝</a:t>
              </a:r>
            </a:p>
          </p:txBody>
        </p:sp>
        <p:sp>
          <p:nvSpPr>
            <p:cNvPr id="16" name="形状1"/>
            <p:cNvSpPr txBox="1"/>
            <p:nvPr/>
          </p:nvSpPr>
          <p:spPr>
            <a:xfrm>
              <a:off x="867410" y="601980"/>
              <a:ext cx="647700" cy="762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grpSp>
      <p:sp>
        <p:nvSpPr>
          <p:cNvPr id="17" name="文本3"/>
          <p:cNvSpPr txBox="1"/>
          <p:nvPr/>
        </p:nvSpPr>
        <p:spPr>
          <a:xfrm>
            <a:off x="1020975" y="-36433"/>
            <a:ext cx="5086350" cy="1115492"/>
          </a:xfrm>
          <a:prstGeom prst="rect">
            <a:avLst/>
          </a:prstGeom>
          <a:noFill/>
        </p:spPr>
        <p:txBody>
          <a:bodyPr anchor="t"/>
          <a:lstStyle/>
          <a:p>
            <a:pPr marL="0" algn="l">
              <a:lnSpc>
                <a:spcPts val="6600"/>
              </a:lnSpc>
            </a:pPr>
            <a:r>
              <a:rPr lang="zh-CN" altLang="en-US" sz="4800" b="1" i="0">
                <a:solidFill>
                  <a:srgbClr val="FF0000">
                    <a:alpha val="100000"/>
                  </a:srgbClr>
                </a:solidFill>
                <a:latin typeface="微软雅黑" panose="020B0503020204020204" charset="-122"/>
                <a:ea typeface="微软雅黑" panose="020B0503020204020204" charset="-122"/>
              </a:rPr>
              <a:t>小试牛刀！</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sp>
        <p:nvSpPr>
          <p:cNvPr id="6" name="文本2"/>
          <p:cNvSpPr txBox="1"/>
          <p:nvPr/>
        </p:nvSpPr>
        <p:spPr>
          <a:xfrm>
            <a:off x="2020253" y="379095"/>
            <a:ext cx="8420100" cy="1333500"/>
          </a:xfrm>
          <a:prstGeom prst="rect">
            <a:avLst/>
          </a:prstGeom>
          <a:noFill/>
        </p:spPr>
        <p:txBody>
          <a:bodyPr anchor="t"/>
          <a:lstStyle/>
          <a:p>
            <a:pPr marL="0" algn="ctr">
              <a:lnSpc>
                <a:spcPts val="5200"/>
              </a:lnSpc>
            </a:pPr>
            <a:r>
              <a:rPr lang="zh-CN" altLang="en-US" sz="4000" b="0" i="0">
                <a:solidFill>
                  <a:srgbClr val="FF0000">
                    <a:alpha val="100000"/>
                  </a:srgbClr>
                </a:solidFill>
                <a:latin typeface="隶书"/>
                <a:ea typeface="隶书"/>
              </a:rPr>
              <a:t>串联等流分压</a:t>
            </a:r>
          </a:p>
        </p:txBody>
      </p:sp>
      <p:sp>
        <p:nvSpPr>
          <p:cNvPr id="7" name="文本3"/>
          <p:cNvSpPr txBox="1"/>
          <p:nvPr/>
        </p:nvSpPr>
        <p:spPr>
          <a:xfrm>
            <a:off x="1948815" y="2807970"/>
            <a:ext cx="8420100" cy="1333500"/>
          </a:xfrm>
          <a:prstGeom prst="rect">
            <a:avLst/>
          </a:prstGeom>
          <a:noFill/>
        </p:spPr>
        <p:txBody>
          <a:bodyPr anchor="t"/>
          <a:lstStyle/>
          <a:p>
            <a:pPr marL="0" algn="ctr">
              <a:lnSpc>
                <a:spcPts val="5200"/>
              </a:lnSpc>
            </a:pPr>
            <a:r>
              <a:rPr lang="zh-CN" altLang="en-US" sz="4400" b="0" i="0">
                <a:solidFill>
                  <a:srgbClr val="FF0000">
                    <a:alpha val="100000"/>
                  </a:srgbClr>
                </a:solidFill>
                <a:latin typeface="隶书"/>
                <a:ea typeface="隶书"/>
              </a:rPr>
              <a:t>并联等压分流</a:t>
            </a:r>
          </a:p>
        </p:txBody>
      </p:sp>
      <p:sp>
        <p:nvSpPr>
          <p:cNvPr id="8" name="形状1"/>
          <p:cNvSpPr txBox="1"/>
          <p:nvPr/>
        </p:nvSpPr>
        <p:spPr>
          <a:xfrm>
            <a:off x="3295650" y="1714500"/>
            <a:ext cx="1152525" cy="28575"/>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9" name="形状2"/>
          <p:cNvSpPr txBox="1"/>
          <p:nvPr/>
        </p:nvSpPr>
        <p:spPr>
          <a:xfrm>
            <a:off x="4448175"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10" name="形状3"/>
          <p:cNvSpPr txBox="1"/>
          <p:nvPr/>
        </p:nvSpPr>
        <p:spPr>
          <a:xfrm>
            <a:off x="5167313"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11" name="形状4"/>
          <p:cNvSpPr txBox="1"/>
          <p:nvPr/>
        </p:nvSpPr>
        <p:spPr>
          <a:xfrm>
            <a:off x="6319838"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12" name="形状5"/>
          <p:cNvSpPr txBox="1"/>
          <p:nvPr/>
        </p:nvSpPr>
        <p:spPr>
          <a:xfrm>
            <a:off x="7040563"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13" name="形状6"/>
          <p:cNvSpPr txBox="1"/>
          <p:nvPr/>
        </p:nvSpPr>
        <p:spPr>
          <a:xfrm>
            <a:off x="4448175" y="1571625"/>
            <a:ext cx="719138"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14" name="形状7"/>
          <p:cNvSpPr txBox="1"/>
          <p:nvPr/>
        </p:nvSpPr>
        <p:spPr>
          <a:xfrm>
            <a:off x="4448175" y="1859280"/>
            <a:ext cx="747395" cy="63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15" name="形状8"/>
          <p:cNvSpPr txBox="1"/>
          <p:nvPr/>
        </p:nvSpPr>
        <p:spPr>
          <a:xfrm>
            <a:off x="6319838" y="1571625"/>
            <a:ext cx="719137"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16" name="形状9"/>
          <p:cNvSpPr txBox="1"/>
          <p:nvPr/>
        </p:nvSpPr>
        <p:spPr>
          <a:xfrm>
            <a:off x="6348730" y="1859280"/>
            <a:ext cx="734695" cy="2857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17" name="形状10"/>
          <p:cNvSpPr txBox="1"/>
          <p:nvPr/>
        </p:nvSpPr>
        <p:spPr>
          <a:xfrm>
            <a:off x="5167313" y="1714500"/>
            <a:ext cx="1152525" cy="28575"/>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18" name="形状11"/>
          <p:cNvSpPr txBox="1"/>
          <p:nvPr/>
        </p:nvSpPr>
        <p:spPr>
          <a:xfrm>
            <a:off x="7040563" y="1714500"/>
            <a:ext cx="935037"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19" name="形状12"/>
          <p:cNvSpPr txBox="1"/>
          <p:nvPr/>
        </p:nvSpPr>
        <p:spPr>
          <a:xfrm>
            <a:off x="4167188" y="4143375"/>
            <a:ext cx="1079500"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0" name="形状13"/>
          <p:cNvSpPr txBox="1"/>
          <p:nvPr/>
        </p:nvSpPr>
        <p:spPr>
          <a:xfrm>
            <a:off x="5246688" y="3998913"/>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1" name="形状14"/>
          <p:cNvSpPr txBox="1"/>
          <p:nvPr/>
        </p:nvSpPr>
        <p:spPr>
          <a:xfrm>
            <a:off x="5246688" y="3998913"/>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2" name="形状15"/>
          <p:cNvSpPr txBox="1"/>
          <p:nvPr/>
        </p:nvSpPr>
        <p:spPr>
          <a:xfrm>
            <a:off x="5246688" y="4287838"/>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3" name="形状16"/>
          <p:cNvSpPr txBox="1"/>
          <p:nvPr/>
        </p:nvSpPr>
        <p:spPr>
          <a:xfrm>
            <a:off x="5318125" y="5006975"/>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4" name="形状17"/>
          <p:cNvSpPr txBox="1"/>
          <p:nvPr/>
        </p:nvSpPr>
        <p:spPr>
          <a:xfrm>
            <a:off x="5318125" y="5295900"/>
            <a:ext cx="720725"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5" name="形状18"/>
          <p:cNvSpPr txBox="1"/>
          <p:nvPr/>
        </p:nvSpPr>
        <p:spPr>
          <a:xfrm>
            <a:off x="5967413" y="3998913"/>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6" name="形状19"/>
          <p:cNvSpPr txBox="1"/>
          <p:nvPr/>
        </p:nvSpPr>
        <p:spPr>
          <a:xfrm>
            <a:off x="5318125" y="5006975"/>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7" name="形状20"/>
          <p:cNvSpPr txBox="1"/>
          <p:nvPr/>
        </p:nvSpPr>
        <p:spPr>
          <a:xfrm>
            <a:off x="6038850" y="5006975"/>
            <a:ext cx="38100" cy="288925"/>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8" name="形状21"/>
          <p:cNvSpPr txBox="1"/>
          <p:nvPr/>
        </p:nvSpPr>
        <p:spPr>
          <a:xfrm>
            <a:off x="5967413" y="4143375"/>
            <a:ext cx="1079500"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29" name="形状22"/>
          <p:cNvSpPr txBox="1"/>
          <p:nvPr/>
        </p:nvSpPr>
        <p:spPr>
          <a:xfrm>
            <a:off x="6038850" y="5151438"/>
            <a:ext cx="1008063"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0" name="形状23"/>
          <p:cNvSpPr txBox="1"/>
          <p:nvPr/>
        </p:nvSpPr>
        <p:spPr>
          <a:xfrm>
            <a:off x="4167188" y="5151438"/>
            <a:ext cx="1150937"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1" name="形状24"/>
          <p:cNvSpPr txBox="1"/>
          <p:nvPr/>
        </p:nvSpPr>
        <p:spPr>
          <a:xfrm>
            <a:off x="4167188" y="4143375"/>
            <a:ext cx="38100" cy="1944688"/>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2" name="形状25"/>
          <p:cNvSpPr txBox="1"/>
          <p:nvPr/>
        </p:nvSpPr>
        <p:spPr>
          <a:xfrm>
            <a:off x="7046913" y="4143375"/>
            <a:ext cx="38100" cy="1944688"/>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1"/>
          <p:cNvSpPr txBox="1"/>
          <p:nvPr/>
        </p:nvSpPr>
        <p:spPr>
          <a:xfrm>
            <a:off x="9376410" y="-36830"/>
            <a:ext cx="2860040" cy="609600"/>
          </a:xfrm>
          <a:prstGeom prst="rect">
            <a:avLst/>
          </a:prstGeom>
          <a:noFill/>
        </p:spPr>
        <p:txBody>
          <a:bodyPr anchor="t"/>
          <a:lstStyle/>
          <a:p>
            <a:pPr marL="0" algn="ctr">
              <a:lnSpc>
                <a:spcPts val="2400"/>
              </a:lnSpc>
            </a:pPr>
            <a:r>
              <a:rPr lang="zh-CN" altLang="en-US" sz="2000" b="1" i="0">
                <a:ln w="7620">
                  <a:solidFill>
                    <a:srgbClr val="30C0B4">
                      <a:alpha val="100000"/>
                    </a:srgbClr>
                  </a:solidFill>
                </a:ln>
                <a:solidFill>
                  <a:srgbClr val="FFFFFF">
                    <a:alpha val="100000"/>
                  </a:srgbClr>
                </a:solidFill>
                <a:effectLst>
                  <a:outerShdw blurRad="38100" dist="22860" dir="5400000" rotWithShape="0">
                    <a:srgbClr val="000000">
                      <a:alpha val="29803"/>
                    </a:srgbClr>
                  </a:outerShdw>
                </a:effectLst>
                <a:latin typeface="微软雅黑" panose="020B0503020204020204" charset="-122"/>
                <a:ea typeface="微软雅黑" panose="020B0503020204020204" charset="-122"/>
              </a:rPr>
              <a:t> 第五章   欧姆定律</a:t>
            </a:r>
          </a:p>
        </p:txBody>
      </p:sp>
      <p:sp>
        <p:nvSpPr>
          <p:cNvPr id="6" name="文本2"/>
          <p:cNvSpPr txBox="1"/>
          <p:nvPr/>
        </p:nvSpPr>
        <p:spPr>
          <a:xfrm>
            <a:off x="957853" y="141237"/>
            <a:ext cx="4600575" cy="832256"/>
          </a:xfrm>
          <a:prstGeom prst="rect">
            <a:avLst/>
          </a:prstGeom>
          <a:noFill/>
        </p:spPr>
        <p:txBody>
          <a:bodyPr anchor="ctr"/>
          <a:lstStyle/>
          <a:p>
            <a:pPr marL="0" algn="l">
              <a:lnSpc>
                <a:spcPts val="4300"/>
              </a:lnSpc>
            </a:pPr>
            <a:r>
              <a:rPr lang="zh-CN" altLang="en-US" sz="3600" b="0" i="0">
                <a:solidFill>
                  <a:srgbClr val="FF0000">
                    <a:alpha val="100000"/>
                  </a:srgbClr>
                </a:solidFill>
                <a:latin typeface="微软雅黑" panose="020B0503020204020204" charset="-122"/>
                <a:ea typeface="微软雅黑" panose="020B0503020204020204" charset="-122"/>
              </a:rPr>
              <a:t>串联等流分压计算题</a:t>
            </a:r>
          </a:p>
        </p:txBody>
      </p:sp>
      <p:grpSp>
        <p:nvGrpSpPr>
          <p:cNvPr id="7" name="组合2"/>
          <p:cNvGrpSpPr/>
          <p:nvPr/>
        </p:nvGrpSpPr>
        <p:grpSpPr>
          <a:xfrm>
            <a:off x="4238625" y="3379470"/>
            <a:ext cx="1636078" cy="1781175"/>
            <a:chOff x="0" y="0"/>
            <a:chExt cx="1636078" cy="1781175"/>
          </a:xfrm>
        </p:grpSpPr>
        <p:sp>
          <p:nvSpPr>
            <p:cNvPr id="8" name="文本7"/>
            <p:cNvSpPr txBox="1"/>
            <p:nvPr/>
          </p:nvSpPr>
          <p:spPr>
            <a:xfrm>
              <a:off x="203028" y="0"/>
              <a:ext cx="12946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U</a:t>
              </a:r>
              <a:r>
                <a:rPr lang="zh-CN" altLang="en-US" sz="5850" b="1" i="0" baseline="-25000">
                  <a:solidFill>
                    <a:srgbClr val="0033CC">
                      <a:alpha val="100000"/>
                    </a:srgbClr>
                  </a:solidFill>
                  <a:latin typeface="Cambria" panose="02040503050406030204"/>
                  <a:ea typeface="Cambria" panose="02040503050406030204"/>
                </a:rPr>
                <a:t>1</a:t>
              </a:r>
            </a:p>
          </p:txBody>
        </p:sp>
        <p:sp>
          <p:nvSpPr>
            <p:cNvPr id="9" name="文本8"/>
            <p:cNvSpPr txBox="1"/>
            <p:nvPr/>
          </p:nvSpPr>
          <p:spPr>
            <a:xfrm>
              <a:off x="203028" y="822325"/>
              <a:ext cx="1433050" cy="958850"/>
            </a:xfrm>
            <a:prstGeom prst="rect">
              <a:avLst/>
            </a:prstGeom>
            <a:noFill/>
          </p:spPr>
          <p:txBody>
            <a:bodyPr anchor="t"/>
            <a:lstStyle/>
            <a:p>
              <a:pPr marL="0" algn="l">
                <a:lnSpc>
                  <a:spcPts val="5300"/>
                </a:lnSpc>
              </a:pPr>
              <a:r>
                <a:rPr lang="zh-CN" altLang="en-US" sz="4400" b="1" i="0">
                  <a:solidFill>
                    <a:srgbClr val="0033CC">
                      <a:alpha val="100000"/>
                    </a:srgbClr>
                  </a:solidFill>
                  <a:latin typeface="Cambria" panose="02040503050406030204"/>
                  <a:ea typeface="Cambria" panose="02040503050406030204"/>
                </a:rPr>
                <a:t>U</a:t>
              </a:r>
            </a:p>
          </p:txBody>
        </p:sp>
        <p:sp>
          <p:nvSpPr>
            <p:cNvPr id="10" name="形状13"/>
            <p:cNvSpPr txBox="1"/>
            <p:nvPr/>
          </p:nvSpPr>
          <p:spPr>
            <a:xfrm>
              <a:off x="0" y="913130"/>
              <a:ext cx="897312" cy="60325"/>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sp>
        <p:nvSpPr>
          <p:cNvPr id="11" name="文本3"/>
          <p:cNvSpPr txBox="1"/>
          <p:nvPr/>
        </p:nvSpPr>
        <p:spPr>
          <a:xfrm>
            <a:off x="5092065" y="3811270"/>
            <a:ext cx="1433513" cy="1125645"/>
          </a:xfrm>
          <a:prstGeom prst="rect">
            <a:avLst/>
          </a:prstGeom>
          <a:noFill/>
        </p:spPr>
        <p:txBody>
          <a:bodyPr anchor="t"/>
          <a:lstStyle/>
          <a:p>
            <a:pPr marL="0" algn="l">
              <a:lnSpc>
                <a:spcPts val="6400"/>
              </a:lnSpc>
            </a:pPr>
            <a:r>
              <a:rPr lang="zh-CN" altLang="en-US" sz="5400" b="1" i="0">
                <a:solidFill>
                  <a:srgbClr val="0033CC">
                    <a:alpha val="100000"/>
                  </a:srgbClr>
                </a:solidFill>
                <a:latin typeface="华文楷体"/>
                <a:ea typeface="华文楷体"/>
              </a:rPr>
              <a:t>＝</a:t>
            </a:r>
          </a:p>
        </p:txBody>
      </p:sp>
      <p:grpSp>
        <p:nvGrpSpPr>
          <p:cNvPr id="12" name="组合3"/>
          <p:cNvGrpSpPr/>
          <p:nvPr/>
        </p:nvGrpSpPr>
        <p:grpSpPr>
          <a:xfrm>
            <a:off x="5854700" y="3236595"/>
            <a:ext cx="2856865" cy="2078024"/>
            <a:chOff x="0" y="0"/>
            <a:chExt cx="2856865" cy="2078024"/>
          </a:xfrm>
        </p:grpSpPr>
        <p:sp>
          <p:nvSpPr>
            <p:cNvPr id="13" name="文本9"/>
            <p:cNvSpPr txBox="1"/>
            <p:nvPr/>
          </p:nvSpPr>
          <p:spPr>
            <a:xfrm>
              <a:off x="374514" y="0"/>
              <a:ext cx="1572049"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p>
          </p:txBody>
        </p:sp>
        <p:sp>
          <p:nvSpPr>
            <p:cNvPr id="14" name="文本10"/>
            <p:cNvSpPr txBox="1"/>
            <p:nvPr/>
          </p:nvSpPr>
          <p:spPr>
            <a:xfrm>
              <a:off x="66178" y="965504"/>
              <a:ext cx="2790687" cy="1112520"/>
            </a:xfrm>
            <a:prstGeom prst="rect">
              <a:avLst/>
            </a:prstGeom>
            <a:noFill/>
          </p:spPr>
          <p:txBody>
            <a:bodyPr anchor="t"/>
            <a:lstStyle/>
            <a:p>
              <a:pPr marL="0" algn="l">
                <a:lnSpc>
                  <a:spcPts val="8600"/>
                </a:lnSpc>
              </a:pP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1</a:t>
              </a:r>
              <a:r>
                <a:rPr lang="zh-CN" altLang="en-US" sz="5400" b="1" i="0">
                  <a:solidFill>
                    <a:srgbClr val="0033CC">
                      <a:alpha val="100000"/>
                    </a:srgbClr>
                  </a:solidFill>
                  <a:latin typeface="宋体" panose="02010600030101010101" pitchFamily="2" charset="-122"/>
                  <a:ea typeface="宋体" panose="02010600030101010101" pitchFamily="2" charset="-122"/>
                </a:rPr>
                <a:t>+R</a:t>
              </a:r>
              <a:r>
                <a:rPr lang="zh-CN" altLang="en-US" sz="7180" b="1" i="0" baseline="-25000">
                  <a:solidFill>
                    <a:srgbClr val="0033CC">
                      <a:alpha val="100000"/>
                    </a:srgbClr>
                  </a:solidFill>
                  <a:latin typeface="宋体" panose="02010600030101010101" pitchFamily="2" charset="-122"/>
                  <a:ea typeface="宋体" panose="02010600030101010101" pitchFamily="2" charset="-122"/>
                </a:rPr>
                <a:t>2</a:t>
              </a:r>
            </a:p>
          </p:txBody>
        </p:sp>
        <p:sp>
          <p:nvSpPr>
            <p:cNvPr id="15" name="形状14"/>
            <p:cNvSpPr txBox="1"/>
            <p:nvPr/>
          </p:nvSpPr>
          <p:spPr>
            <a:xfrm>
              <a:off x="0" y="1057906"/>
              <a:ext cx="1955713" cy="63530"/>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grpSp>
        <p:nvGrpSpPr>
          <p:cNvPr id="16" name="组合4"/>
          <p:cNvGrpSpPr/>
          <p:nvPr/>
        </p:nvGrpSpPr>
        <p:grpSpPr>
          <a:xfrm>
            <a:off x="4238625" y="4879658"/>
            <a:ext cx="1636078" cy="1781175"/>
            <a:chOff x="0" y="0"/>
            <a:chExt cx="1636078" cy="1781175"/>
          </a:xfrm>
        </p:grpSpPr>
        <p:sp>
          <p:nvSpPr>
            <p:cNvPr id="17" name="文本11"/>
            <p:cNvSpPr txBox="1"/>
            <p:nvPr/>
          </p:nvSpPr>
          <p:spPr>
            <a:xfrm>
              <a:off x="203028" y="0"/>
              <a:ext cx="12946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U</a:t>
              </a:r>
              <a:r>
                <a:rPr lang="zh-CN" altLang="en-US" sz="5850" b="1" i="0" baseline="-25000">
                  <a:solidFill>
                    <a:srgbClr val="0033CC">
                      <a:alpha val="100000"/>
                    </a:srgbClr>
                  </a:solidFill>
                  <a:latin typeface="Cambria" panose="02040503050406030204"/>
                  <a:ea typeface="Cambria" panose="02040503050406030204"/>
                </a:rPr>
                <a:t>1</a:t>
              </a:r>
            </a:p>
          </p:txBody>
        </p:sp>
        <p:sp>
          <p:nvSpPr>
            <p:cNvPr id="18" name="文本12"/>
            <p:cNvSpPr txBox="1"/>
            <p:nvPr/>
          </p:nvSpPr>
          <p:spPr>
            <a:xfrm>
              <a:off x="203028" y="822325"/>
              <a:ext cx="14330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U</a:t>
              </a:r>
              <a:r>
                <a:rPr lang="zh-CN" altLang="en-US" sz="5850" b="1" i="0" baseline="-25000">
                  <a:solidFill>
                    <a:srgbClr val="0033CC">
                      <a:alpha val="100000"/>
                    </a:srgbClr>
                  </a:solidFill>
                  <a:latin typeface="Cambria" panose="02040503050406030204"/>
                  <a:ea typeface="Cambria" panose="02040503050406030204"/>
                </a:rPr>
                <a:t>2</a:t>
              </a:r>
            </a:p>
          </p:txBody>
        </p:sp>
        <p:sp>
          <p:nvSpPr>
            <p:cNvPr id="19" name="形状15"/>
            <p:cNvSpPr txBox="1"/>
            <p:nvPr/>
          </p:nvSpPr>
          <p:spPr>
            <a:xfrm>
              <a:off x="0" y="913130"/>
              <a:ext cx="897312" cy="60325"/>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sp>
        <p:nvSpPr>
          <p:cNvPr id="20" name="文本4"/>
          <p:cNvSpPr txBox="1"/>
          <p:nvPr/>
        </p:nvSpPr>
        <p:spPr>
          <a:xfrm>
            <a:off x="5163503" y="5308283"/>
            <a:ext cx="1433512" cy="1125645"/>
          </a:xfrm>
          <a:prstGeom prst="rect">
            <a:avLst/>
          </a:prstGeom>
          <a:noFill/>
        </p:spPr>
        <p:txBody>
          <a:bodyPr anchor="t"/>
          <a:lstStyle/>
          <a:p>
            <a:pPr marL="0" algn="l">
              <a:lnSpc>
                <a:spcPts val="6400"/>
              </a:lnSpc>
            </a:pPr>
            <a:r>
              <a:rPr lang="zh-CN" altLang="en-US" sz="5400" b="1" i="0">
                <a:solidFill>
                  <a:srgbClr val="0033CC">
                    <a:alpha val="100000"/>
                  </a:srgbClr>
                </a:solidFill>
                <a:latin typeface="华文楷体"/>
                <a:ea typeface="华文楷体"/>
              </a:rPr>
              <a:t>＝</a:t>
            </a:r>
          </a:p>
        </p:txBody>
      </p:sp>
      <p:grpSp>
        <p:nvGrpSpPr>
          <p:cNvPr id="21" name="组合5"/>
          <p:cNvGrpSpPr/>
          <p:nvPr/>
        </p:nvGrpSpPr>
        <p:grpSpPr>
          <a:xfrm>
            <a:off x="6003925" y="4951095"/>
            <a:ext cx="1636078" cy="1781175"/>
            <a:chOff x="0" y="0"/>
            <a:chExt cx="1636078" cy="1781175"/>
          </a:xfrm>
        </p:grpSpPr>
        <p:sp>
          <p:nvSpPr>
            <p:cNvPr id="22" name="文本13"/>
            <p:cNvSpPr txBox="1"/>
            <p:nvPr/>
          </p:nvSpPr>
          <p:spPr>
            <a:xfrm>
              <a:off x="203028" y="0"/>
              <a:ext cx="12946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R</a:t>
              </a:r>
              <a:r>
                <a:rPr lang="zh-CN" altLang="en-US" sz="5850" b="1" i="0" baseline="-25000">
                  <a:solidFill>
                    <a:srgbClr val="0033CC">
                      <a:alpha val="100000"/>
                    </a:srgbClr>
                  </a:solidFill>
                  <a:latin typeface="Cambria" panose="02040503050406030204"/>
                  <a:ea typeface="Cambria" panose="02040503050406030204"/>
                </a:rPr>
                <a:t>1</a:t>
              </a:r>
            </a:p>
          </p:txBody>
        </p:sp>
        <p:sp>
          <p:nvSpPr>
            <p:cNvPr id="23" name="文本14"/>
            <p:cNvSpPr txBox="1"/>
            <p:nvPr/>
          </p:nvSpPr>
          <p:spPr>
            <a:xfrm>
              <a:off x="203028" y="822325"/>
              <a:ext cx="1433050" cy="958850"/>
            </a:xfrm>
            <a:prstGeom prst="rect">
              <a:avLst/>
            </a:prstGeom>
            <a:noFill/>
          </p:spPr>
          <p:txBody>
            <a:bodyPr anchor="t"/>
            <a:lstStyle/>
            <a:p>
              <a:pPr marL="0" algn="l">
                <a:lnSpc>
                  <a:spcPts val="7000"/>
                </a:lnSpc>
              </a:pPr>
              <a:r>
                <a:rPr lang="zh-CN" altLang="en-US" sz="4400" b="1" i="0">
                  <a:solidFill>
                    <a:srgbClr val="0033CC">
                      <a:alpha val="100000"/>
                    </a:srgbClr>
                  </a:solidFill>
                  <a:latin typeface="Cambria" panose="02040503050406030204"/>
                  <a:ea typeface="Cambria" panose="02040503050406030204"/>
                </a:rPr>
                <a:t>R</a:t>
              </a:r>
              <a:r>
                <a:rPr lang="zh-CN" altLang="en-US" sz="5850" b="1" i="0" baseline="-25000">
                  <a:solidFill>
                    <a:srgbClr val="0033CC">
                      <a:alpha val="100000"/>
                    </a:srgbClr>
                  </a:solidFill>
                  <a:latin typeface="Cambria" panose="02040503050406030204"/>
                  <a:ea typeface="Cambria" panose="02040503050406030204"/>
                </a:rPr>
                <a:t>2</a:t>
              </a:r>
            </a:p>
          </p:txBody>
        </p:sp>
        <p:sp>
          <p:nvSpPr>
            <p:cNvPr id="24" name="形状16"/>
            <p:cNvSpPr txBox="1"/>
            <p:nvPr/>
          </p:nvSpPr>
          <p:spPr>
            <a:xfrm>
              <a:off x="0" y="913130"/>
              <a:ext cx="897312" cy="60325"/>
            </a:xfrm>
            <a:prstGeom prst="line">
              <a:avLst/>
            </a:prstGeom>
            <a:solidFill>
              <a:srgbClr val="FFFFFF">
                <a:alpha val="0"/>
              </a:srgbClr>
            </a:solidFill>
            <a:ln w="60325">
              <a:solidFill>
                <a:srgbClr val="0033CC">
                  <a:alpha val="100000"/>
                </a:srgbClr>
              </a:solidFill>
              <a:prstDash val="solid"/>
              <a:headEnd type="none" w="med" len="med"/>
              <a:tailEnd type="none" w="med" len="med"/>
            </a:ln>
          </p:spPr>
          <p:txBody>
            <a:bodyPr anchor="ctr"/>
            <a:lstStyle/>
            <a:p>
              <a:pPr marL="0" algn="ctr"/>
              <a:endParaRPr/>
            </a:p>
          </p:txBody>
        </p:sp>
      </p:grpSp>
      <p:sp>
        <p:nvSpPr>
          <p:cNvPr id="25" name="形状1"/>
          <p:cNvSpPr txBox="1"/>
          <p:nvPr/>
        </p:nvSpPr>
        <p:spPr>
          <a:xfrm>
            <a:off x="3524250" y="4143375"/>
            <a:ext cx="500063" cy="1857375"/>
          </a:xfrm>
          <a:prstGeom prst="leftBrace">
            <a:avLst/>
          </a:prstGeom>
          <a:solidFill>
            <a:srgbClr val="FFFFFF">
              <a:alpha val="0"/>
            </a:srgbClr>
          </a:solidFill>
          <a:ln w="38100">
            <a:solidFill>
              <a:srgbClr val="FF0000">
                <a:alpha val="100000"/>
              </a:srgbClr>
            </a:solidFill>
            <a:prstDash val="solid"/>
            <a:headEnd type="none" w="med" len="med"/>
            <a:tailEnd type="none" w="med" len="med"/>
          </a:ln>
        </p:spPr>
        <p:txBody>
          <a:bodyPr anchor="ctr"/>
          <a:lstStyle/>
          <a:p>
            <a:pPr marL="0" algn="ctr"/>
            <a:endParaRPr/>
          </a:p>
        </p:txBody>
      </p:sp>
      <p:sp>
        <p:nvSpPr>
          <p:cNvPr id="26" name="形状2"/>
          <p:cNvSpPr txBox="1"/>
          <p:nvPr/>
        </p:nvSpPr>
        <p:spPr>
          <a:xfrm>
            <a:off x="3295650" y="1714500"/>
            <a:ext cx="1152525" cy="28575"/>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27" name="形状3"/>
          <p:cNvSpPr txBox="1"/>
          <p:nvPr/>
        </p:nvSpPr>
        <p:spPr>
          <a:xfrm>
            <a:off x="4448175"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28" name="形状4"/>
          <p:cNvSpPr txBox="1"/>
          <p:nvPr/>
        </p:nvSpPr>
        <p:spPr>
          <a:xfrm>
            <a:off x="5167313"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29" name="形状5"/>
          <p:cNvSpPr txBox="1"/>
          <p:nvPr/>
        </p:nvSpPr>
        <p:spPr>
          <a:xfrm>
            <a:off x="6319838"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30" name="形状6"/>
          <p:cNvSpPr txBox="1"/>
          <p:nvPr/>
        </p:nvSpPr>
        <p:spPr>
          <a:xfrm>
            <a:off x="7040563" y="1571625"/>
            <a:ext cx="28575" cy="287338"/>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31" name="形状7"/>
          <p:cNvSpPr txBox="1"/>
          <p:nvPr/>
        </p:nvSpPr>
        <p:spPr>
          <a:xfrm>
            <a:off x="4448175" y="1571625"/>
            <a:ext cx="719138"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2" name="形状8"/>
          <p:cNvSpPr txBox="1"/>
          <p:nvPr/>
        </p:nvSpPr>
        <p:spPr>
          <a:xfrm>
            <a:off x="4448175" y="1858963"/>
            <a:ext cx="719138"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3" name="形状9"/>
          <p:cNvSpPr txBox="1"/>
          <p:nvPr/>
        </p:nvSpPr>
        <p:spPr>
          <a:xfrm>
            <a:off x="6319838" y="1571625"/>
            <a:ext cx="719137"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4" name="形状10"/>
          <p:cNvSpPr txBox="1"/>
          <p:nvPr/>
        </p:nvSpPr>
        <p:spPr>
          <a:xfrm>
            <a:off x="6319838" y="1858963"/>
            <a:ext cx="719137"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5" name="形状11"/>
          <p:cNvSpPr txBox="1"/>
          <p:nvPr/>
        </p:nvSpPr>
        <p:spPr>
          <a:xfrm>
            <a:off x="5167313" y="1714500"/>
            <a:ext cx="1152525" cy="28575"/>
          </a:xfrm>
          <a:prstGeom prst="line">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36" name="形状12"/>
          <p:cNvSpPr txBox="1"/>
          <p:nvPr/>
        </p:nvSpPr>
        <p:spPr>
          <a:xfrm>
            <a:off x="7040563" y="1714500"/>
            <a:ext cx="935037" cy="38100"/>
          </a:xfrm>
          <a:prstGeom prst="line">
            <a:avLst/>
          </a:prstGeom>
          <a:solidFill>
            <a:srgbClr val="FFFFFF">
              <a:alpha val="0"/>
            </a:srgbClr>
          </a:solidFill>
          <a:ln w="38100">
            <a:solidFill>
              <a:srgbClr val="000000">
                <a:alpha val="100000"/>
              </a:srgbClr>
            </a:solidFill>
            <a:prstDash val="solid"/>
            <a:headEnd type="none" w="med" len="med"/>
            <a:tailEnd type="none" w="med" len="med"/>
          </a:ln>
        </p:spPr>
        <p:txBody>
          <a:bodyPr anchor="ctr"/>
          <a:lstStyle/>
          <a:p>
            <a:pPr marL="0" algn="ctr"/>
            <a:endParaRPr/>
          </a:p>
        </p:txBody>
      </p:sp>
      <p:sp>
        <p:nvSpPr>
          <p:cNvPr id="37" name="文本5"/>
          <p:cNvSpPr txBox="1"/>
          <p:nvPr/>
        </p:nvSpPr>
        <p:spPr>
          <a:xfrm>
            <a:off x="4163378" y="1798864"/>
            <a:ext cx="1630362" cy="1414963"/>
          </a:xfrm>
          <a:prstGeom prst="rect">
            <a:avLst/>
          </a:prstGeom>
          <a:noFill/>
        </p:spPr>
        <p:txBody>
          <a:bodyPr anchor="ctr"/>
          <a:lstStyle/>
          <a:p>
            <a:pPr marL="0" algn="ctr">
              <a:lnSpc>
                <a:spcPts val="3300"/>
              </a:lnSpc>
            </a:pPr>
            <a:r>
              <a:rPr lang="zh-CN" altLang="en-US" sz="2800" b="1" i="0">
                <a:solidFill>
                  <a:srgbClr val="000000">
                    <a:alpha val="100000"/>
                  </a:srgbClr>
                </a:solidFill>
                <a:latin typeface="Cambria" panose="02040503050406030204"/>
                <a:ea typeface="Cambria" panose="02040503050406030204"/>
              </a:rPr>
              <a:t>U</a:t>
            </a:r>
            <a:r>
              <a:rPr lang="zh-CN" altLang="en-US" sz="1400" b="1" i="0">
                <a:solidFill>
                  <a:srgbClr val="000000">
                    <a:alpha val="100000"/>
                  </a:srgbClr>
                </a:solidFill>
                <a:latin typeface="Cambria" panose="02040503050406030204"/>
                <a:ea typeface="Cambria" panose="02040503050406030204"/>
              </a:rPr>
              <a:t>1</a:t>
            </a:r>
          </a:p>
          <a:p>
            <a:pPr marL="0" algn="ctr">
              <a:lnSpc>
                <a:spcPts val="3300"/>
              </a:lnSpc>
            </a:pPr>
            <a:r>
              <a:rPr lang="zh-CN" altLang="en-US" sz="2800" b="1" i="0">
                <a:solidFill>
                  <a:srgbClr val="000000">
                    <a:alpha val="100000"/>
                  </a:srgbClr>
                </a:solidFill>
                <a:latin typeface="Cambria" panose="02040503050406030204"/>
                <a:ea typeface="Cambria" panose="02040503050406030204"/>
              </a:rPr>
              <a:t>R</a:t>
            </a:r>
            <a:r>
              <a:rPr lang="zh-CN" altLang="en-US" sz="1400" b="1" i="0">
                <a:solidFill>
                  <a:srgbClr val="000000">
                    <a:alpha val="100000"/>
                  </a:srgbClr>
                </a:solidFill>
                <a:latin typeface="Cambria" panose="02040503050406030204"/>
                <a:ea typeface="Cambria" panose="02040503050406030204"/>
              </a:rPr>
              <a:t>1</a:t>
            </a:r>
          </a:p>
          <a:p>
            <a:pPr marL="0" algn="ctr">
              <a:lnSpc>
                <a:spcPts val="2800"/>
              </a:lnSpc>
            </a:pPr>
            <a:r>
              <a:rPr lang="zh-CN" altLang="en-US" sz="2400" b="1" i="0">
                <a:solidFill>
                  <a:srgbClr val="000000">
                    <a:alpha val="100000"/>
                  </a:srgbClr>
                </a:solidFill>
                <a:latin typeface="Cambria" panose="02040503050406030204"/>
                <a:ea typeface="Cambria" panose="02040503050406030204"/>
              </a:rPr>
              <a:t>Ⅰ</a:t>
            </a:r>
            <a:r>
              <a:rPr lang="zh-CN" altLang="en-US" sz="1400" b="1" i="0">
                <a:solidFill>
                  <a:srgbClr val="000000">
                    <a:alpha val="100000"/>
                  </a:srgbClr>
                </a:solidFill>
                <a:latin typeface="Cambria" panose="02040503050406030204"/>
                <a:ea typeface="Cambria" panose="02040503050406030204"/>
              </a:rPr>
              <a:t>1</a:t>
            </a:r>
          </a:p>
        </p:txBody>
      </p:sp>
      <p:sp>
        <p:nvSpPr>
          <p:cNvPr id="38" name="文本6"/>
          <p:cNvSpPr txBox="1"/>
          <p:nvPr/>
        </p:nvSpPr>
        <p:spPr>
          <a:xfrm>
            <a:off x="6092190" y="1806801"/>
            <a:ext cx="1630363" cy="1414963"/>
          </a:xfrm>
          <a:prstGeom prst="rect">
            <a:avLst/>
          </a:prstGeom>
          <a:noFill/>
        </p:spPr>
        <p:txBody>
          <a:bodyPr anchor="ctr"/>
          <a:lstStyle/>
          <a:p>
            <a:pPr marL="0" algn="ctr">
              <a:lnSpc>
                <a:spcPts val="3300"/>
              </a:lnSpc>
            </a:pPr>
            <a:r>
              <a:rPr lang="zh-CN" altLang="en-US" sz="2800" b="1" i="0">
                <a:solidFill>
                  <a:srgbClr val="000000">
                    <a:alpha val="100000"/>
                  </a:srgbClr>
                </a:solidFill>
                <a:latin typeface="Cambria" panose="02040503050406030204"/>
                <a:ea typeface="Cambria" panose="02040503050406030204"/>
              </a:rPr>
              <a:t>U</a:t>
            </a:r>
            <a:r>
              <a:rPr lang="zh-CN" altLang="en-US" sz="1400" b="1" i="0">
                <a:solidFill>
                  <a:srgbClr val="000000">
                    <a:alpha val="100000"/>
                  </a:srgbClr>
                </a:solidFill>
                <a:latin typeface="Cambria" panose="02040503050406030204"/>
                <a:ea typeface="Cambria" panose="02040503050406030204"/>
              </a:rPr>
              <a:t>2</a:t>
            </a:r>
          </a:p>
          <a:p>
            <a:pPr marL="0" algn="ctr">
              <a:lnSpc>
                <a:spcPts val="3300"/>
              </a:lnSpc>
            </a:pPr>
            <a:r>
              <a:rPr lang="zh-CN" altLang="en-US" sz="2800" b="1" i="0">
                <a:solidFill>
                  <a:srgbClr val="000000">
                    <a:alpha val="100000"/>
                  </a:srgbClr>
                </a:solidFill>
                <a:latin typeface="Cambria" panose="02040503050406030204"/>
                <a:ea typeface="Cambria" panose="02040503050406030204"/>
              </a:rPr>
              <a:t>R</a:t>
            </a:r>
            <a:r>
              <a:rPr lang="zh-CN" altLang="en-US" sz="1400" b="1" i="0">
                <a:solidFill>
                  <a:srgbClr val="000000">
                    <a:alpha val="100000"/>
                  </a:srgbClr>
                </a:solidFill>
                <a:latin typeface="Cambria" panose="02040503050406030204"/>
                <a:ea typeface="Cambria" panose="02040503050406030204"/>
              </a:rPr>
              <a:t>2</a:t>
            </a:r>
          </a:p>
          <a:p>
            <a:pPr marL="0" algn="ctr">
              <a:lnSpc>
                <a:spcPts val="2800"/>
              </a:lnSpc>
            </a:pPr>
            <a:r>
              <a:rPr lang="zh-CN" altLang="en-US" sz="2400" b="1" i="0">
                <a:solidFill>
                  <a:srgbClr val="000000">
                    <a:alpha val="100000"/>
                  </a:srgbClr>
                </a:solidFill>
                <a:latin typeface="Cambria" panose="02040503050406030204"/>
                <a:ea typeface="Cambria" panose="02040503050406030204"/>
              </a:rPr>
              <a:t>Ⅰ</a:t>
            </a:r>
            <a:r>
              <a:rPr lang="zh-CN" altLang="en-US" sz="1400" b="1" i="0">
                <a:solidFill>
                  <a:srgbClr val="000000">
                    <a:alpha val="100000"/>
                  </a:srgbClr>
                </a:solidFill>
                <a:latin typeface="Cambria" panose="02040503050406030204"/>
                <a:ea typeface="Cambria" panose="02040503050406030204"/>
              </a:rPr>
              <a:t>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2975</Words>
  <Application>Microsoft Office PowerPoint</Application>
  <PresentationFormat>宽屏</PresentationFormat>
  <Paragraphs>234</Paragraphs>
  <Slides>27</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27</vt:i4>
      </vt:variant>
    </vt:vector>
  </HeadingPairs>
  <TitlesOfParts>
    <vt:vector size="40" baseType="lpstr">
      <vt:lpstr>黑体</vt:lpstr>
      <vt:lpstr>华文楷体</vt:lpstr>
      <vt:lpstr>隶书</vt:lpstr>
      <vt:lpstr>宋体</vt:lpstr>
      <vt:lpstr>微软雅黑</vt:lpstr>
      <vt:lpstr>Arial</vt:lpstr>
      <vt:lpstr>Calibri</vt:lpstr>
      <vt:lpstr>Cambria</vt:lpstr>
      <vt:lpstr>Symbol</vt:lpstr>
      <vt:lpstr>Tahoma</vt:lpstr>
      <vt:lpstr>Times New Roman</vt:lpstr>
      <vt:lpstr>Verdana</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cp:lastModifiedBy>Administrator</cp:lastModifiedBy>
  <cp:revision>1</cp:revision>
  <cp:lastPrinted>2025-11-05T11:58:03Z</cp:lastPrinted>
  <dcterms:created xsi:type="dcterms:W3CDTF">2025-11-05T11:58:03Z</dcterms:created>
  <dcterms:modified xsi:type="dcterms:W3CDTF">2026-08-17T00:07:22Z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