
<file path=[Content_Types].xml><?xml version="1.0" encoding="utf-8"?>
<Types xmlns="http://schemas.openxmlformats.org/package/2006/content-types">
  <Default Extension="png" ContentType="image/png"/>
  <Default Extension="mp3" ContentType="audio/unknown"/>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8" r:id="rId1"/>
  </p:sldMasterIdLst>
  <p:notesMasterIdLst>
    <p:notesMasterId r:id="rId26"/>
  </p:notesMasterIdLst>
  <p:handoutMasterIdLst>
    <p:handoutMasterId r:id="rId27"/>
  </p:handoutMasterIdLst>
  <p:sldIdLst>
    <p:sldId id="257" r:id="rId2"/>
    <p:sldId id="348" r:id="rId3"/>
    <p:sldId id="346" r:id="rId4"/>
    <p:sldId id="347" r:id="rId5"/>
    <p:sldId id="350" r:id="rId6"/>
    <p:sldId id="342" r:id="rId7"/>
    <p:sldId id="343" r:id="rId8"/>
    <p:sldId id="341" r:id="rId9"/>
    <p:sldId id="344" r:id="rId10"/>
    <p:sldId id="354" r:id="rId11"/>
    <p:sldId id="353" r:id="rId12"/>
    <p:sldId id="355" r:id="rId13"/>
    <p:sldId id="356" r:id="rId14"/>
    <p:sldId id="359" r:id="rId15"/>
    <p:sldId id="360" r:id="rId16"/>
    <p:sldId id="361" r:id="rId17"/>
    <p:sldId id="334" r:id="rId18"/>
    <p:sldId id="335" r:id="rId19"/>
    <p:sldId id="338" r:id="rId20"/>
    <p:sldId id="336" r:id="rId21"/>
    <p:sldId id="337" r:id="rId22"/>
    <p:sldId id="318" r:id="rId23"/>
    <p:sldId id="319" r:id="rId24"/>
    <p:sldId id="365" r:id="rId25"/>
  </p:sldIdLst>
  <p:sldSz cx="9144000" cy="6858000" type="screen4x3"/>
  <p:notesSz cx="9144000" cy="6858000"/>
  <p:custDataLst>
    <p:tags r:id="rId28"/>
  </p:custDataLst>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 uri="{1BD7E111-0CB8-44D6-8891-C1BB2F81B7CC}">
      <p1710:readonlyRecommended xmlns="" xmlns:p1710="http://schemas.microsoft.com/office/powerpoint/2017/10/main" val="0"/>
    </p:ext>
  </p:extLst>
</p:presentationPr>
</file>

<file path=ppt/tableStyles.xml><?xml version="1.0" encoding="utf-8"?>
<a:tblStyleLst xmlns:a="http://schemas.openxmlformats.org/drawingml/2006/main" def="{5C22544A-7EE6-4342-B048-85BDC9FD1C3A}">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84" autoAdjust="0"/>
    <p:restoredTop sz="98540" autoAdjust="0"/>
  </p:normalViewPr>
  <p:slideViewPr>
    <p:cSldViewPr>
      <p:cViewPr>
        <p:scale>
          <a:sx n="90" d="100"/>
          <a:sy n="90" d="100"/>
        </p:scale>
        <p:origin x="-2232" y="-5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0" d="100"/>
          <a:sy n="90" d="100"/>
        </p:scale>
        <p:origin x="-1740" y="-108"/>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zh-CN" altLang="en-US"/>
          </a:p>
        </p:txBody>
      </p:sp>
      <p:sp>
        <p:nvSpPr>
          <p:cNvPr id="4" name="页脚占位符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B426E841-911B-4AEF-B6C9-A8F9EC167D57}" type="slidenum">
              <a:rPr lang="zh-CN" altLang="en-US" smtClean="0"/>
              <a:t>‹#›</a:t>
            </a:fld>
            <a:endParaRPr lang="zh-CN" altLang="en-US"/>
          </a:p>
        </p:txBody>
      </p:sp>
    </p:spTree>
    <p:extLst>
      <p:ext uri="{BB962C8B-B14F-4D97-AF65-F5344CB8AC3E}">
        <p14:creationId xmlns:p14="http://schemas.microsoft.com/office/powerpoint/2010/main" val="1879015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Arial"/>
                <a:ea typeface="宋体" charset="-122"/>
              </a:defRPr>
            </a:lvl1pPr>
          </a:lstStyle>
          <a:p>
            <a:pPr>
              <a:defRPr/>
            </a:pPr>
            <a:endParaRPr lang="zh-CN" altLang="en-US"/>
          </a:p>
        </p:txBody>
      </p:sp>
      <p:sp>
        <p:nvSpPr>
          <p:cNvPr id="3" name="日期占位符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atin typeface="Arial"/>
                <a:ea typeface="宋体" charset="-122"/>
              </a:defRPr>
            </a:lvl1pPr>
          </a:lstStyle>
          <a:p>
            <a:pPr>
              <a:defRPr/>
            </a:pPr>
            <a:fld id="{E807BF76-012C-4EFB-995E-F811C7B8750E}" type="datetimeFigureOut">
              <a:rPr lang="zh-CN" altLang="en-US"/>
              <a:pPr>
                <a:defRPr/>
              </a:pPr>
              <a:t>2021/8/21</a:t>
            </a:fld>
            <a:endParaRPr lang="zh-CN" altLang="en-US"/>
          </a:p>
        </p:txBody>
      </p:sp>
      <p:sp>
        <p:nvSpPr>
          <p:cNvPr id="4" name="幻灯片图像占位符 3"/>
          <p:cNvSpPr>
            <a:spLocks noGrp="1" noRot="1" noChangeAspect="1"/>
          </p:cNvSpPr>
          <p:nvPr>
            <p:ph type="sldImg" idx="2"/>
          </p:nvPr>
        </p:nvSpPr>
        <p:spPr>
          <a:xfrm>
            <a:off x="2857500" y="514350"/>
            <a:ext cx="3429000" cy="2571750"/>
          </a:xfrm>
          <a:prstGeom prst="rect">
            <a:avLst/>
          </a:prstGeom>
          <a:noFill/>
          <a:ln w="12700">
            <a:solidFill>
              <a:prstClr val="black"/>
            </a:solidFill>
          </a:ln>
        </p:spPr>
      </p:sp>
      <p:sp>
        <p:nvSpPr>
          <p:cNvPr id="5" name="备注占位符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atin typeface="Arial"/>
                <a:ea typeface="宋体" charset="-122"/>
              </a:defRPr>
            </a:lvl1pPr>
          </a:lstStyle>
          <a:p>
            <a:pPr>
              <a:defRPr/>
            </a:pPr>
            <a:endParaRPr lang="zh-CN" altLang="en-US"/>
          </a:p>
        </p:txBody>
      </p:sp>
      <p:sp>
        <p:nvSpPr>
          <p:cNvPr id="7" name="灯片编号占位符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atin typeface="Arial"/>
                <a:ea typeface="宋体" charset="-122"/>
              </a:defRPr>
            </a:lvl1pPr>
          </a:lstStyle>
          <a:p>
            <a:pPr>
              <a:defRPr/>
            </a:pPr>
            <a:fld id="{9A67D9DE-E5B3-474A-ABB8-245C959B6A7D}" type="slidenum">
              <a:rPr lang="zh-CN" altLang="en-US"/>
              <a:pPr>
                <a:defRPr/>
              </a:pPr>
              <a:t>‹#›</a:t>
            </a:fld>
            <a:endParaRPr lang="zh-CN" altLang="en-US"/>
          </a:p>
        </p:txBody>
      </p:sp>
    </p:spTree>
    <p:extLst>
      <p:ext uri="{BB962C8B-B14F-4D97-AF65-F5344CB8AC3E}">
        <p14:creationId xmlns:p14="http://schemas.microsoft.com/office/powerpoint/2010/main" val="16097307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9A67D9DE-E5B3-474A-ABB8-245C959B6A7D}" type="slidenum">
              <a:rPr lang="zh-CN" altLang="en-US" smtClean="0"/>
              <a:pPr>
                <a:defRPr/>
              </a:pPr>
              <a:t>1</a:t>
            </a:fld>
            <a:endParaRPr lang="zh-CN" altLang="en-US"/>
          </a:p>
        </p:txBody>
      </p:sp>
    </p:spTree>
    <p:extLst>
      <p:ext uri="{BB962C8B-B14F-4D97-AF65-F5344CB8AC3E}">
        <p14:creationId xmlns:p14="http://schemas.microsoft.com/office/powerpoint/2010/main" val="4038029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fld id="{9F8D3D4D-6782-4C1C-9096-20E44A5DE9C6}" type="slidenum">
              <a:rPr lang="zh-CN" altLang="en-US" smtClean="0"/>
              <a:t>10</a:t>
            </a:fld>
            <a:endParaRPr lang="en-US" altLang="zh-CN"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fld id="{9F8D3D4D-6782-4C1C-9096-20E44A5DE9C6}" type="slidenum">
              <a:rPr lang="zh-CN" altLang="en-US" smtClean="0"/>
              <a:t>11</a:t>
            </a:fld>
            <a:endParaRPr lang="en-US" altLang="zh-CN"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fld id="{9F8D3D4D-6782-4C1C-9096-20E44A5DE9C6}" type="slidenum">
              <a:rPr lang="zh-CN" altLang="en-US" smtClean="0"/>
              <a:t>12</a:t>
            </a:fld>
            <a:endParaRPr lang="en-US" altLang="zh-CN"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fld id="{9F8D3D4D-6782-4C1C-9096-20E44A5DE9C6}" type="slidenum">
              <a:rPr lang="zh-CN" altLang="en-US" smtClean="0"/>
              <a:t>13</a:t>
            </a:fld>
            <a:endParaRPr lang="en-US" altLang="zh-CN"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fld id="{9F8D3D4D-6782-4C1C-9096-20E44A5DE9C6}" type="slidenum">
              <a:rPr lang="zh-CN" altLang="en-US" smtClean="0"/>
              <a:t>14</a:t>
            </a:fld>
            <a:endParaRPr lang="en-US" altLang="zh-CN"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fld id="{9F8D3D4D-6782-4C1C-9096-20E44A5DE9C6}" type="slidenum">
              <a:rPr lang="zh-CN" altLang="en-US" smtClean="0"/>
              <a:t>15</a:t>
            </a:fld>
            <a:endParaRPr lang="en-US" altLang="zh-CN"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fld id="{9F8D3D4D-6782-4C1C-9096-20E44A5DE9C6}" type="slidenum">
              <a:rPr lang="zh-CN" altLang="en-US" smtClean="0"/>
              <a:t>16</a:t>
            </a:fld>
            <a:endParaRPr lang="en-US" altLang="zh-CN"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fld id="{9F8D3D4D-6782-4C1C-9096-20E44A5DE9C6}" type="slidenum">
              <a:rPr lang="zh-CN" altLang="en-US" smtClean="0"/>
              <a:t>17</a:t>
            </a:fld>
            <a:endParaRPr lang="en-US" altLang="zh-CN"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fld id="{9F8D3D4D-6782-4C1C-9096-20E44A5DE9C6}" type="slidenum">
              <a:rPr lang="zh-CN" altLang="en-US" smtClean="0"/>
              <a:t>18</a:t>
            </a:fld>
            <a:endParaRPr lang="en-US" altLang="zh-CN"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fld id="{9F8D3D4D-6782-4C1C-9096-20E44A5DE9C6}" type="slidenum">
              <a:rPr lang="zh-CN" altLang="en-US" smtClean="0"/>
              <a:t>19</a:t>
            </a:fld>
            <a:endParaRPr lang="en-US" altLang="zh-C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fld id="{9F8D3D4D-6782-4C1C-9096-20E44A5DE9C6}" type="slidenum">
              <a:rPr lang="zh-CN" altLang="en-US" smtClean="0"/>
              <a:t>2</a:t>
            </a:fld>
            <a:endParaRPr lang="en-US" altLang="zh-CN"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fld id="{9F8D3D4D-6782-4C1C-9096-20E44A5DE9C6}" type="slidenum">
              <a:rPr lang="zh-CN" altLang="en-US" smtClean="0"/>
              <a:t>20</a:t>
            </a:fld>
            <a:endParaRPr lang="en-US" altLang="zh-CN"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fld id="{9F8D3D4D-6782-4C1C-9096-20E44A5DE9C6}" type="slidenum">
              <a:rPr lang="zh-CN" altLang="en-US" smtClean="0"/>
              <a:t>21</a:t>
            </a:fld>
            <a:endParaRPr lang="en-US" altLang="zh-CN"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fld id="{9F8D3D4D-6782-4C1C-9096-20E44A5DE9C6}" type="slidenum">
              <a:rPr lang="zh-CN" altLang="en-US" smtClean="0"/>
              <a:t>22</a:t>
            </a:fld>
            <a:endParaRPr lang="en-US" altLang="zh-CN"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fld id="{9F8D3D4D-6782-4C1C-9096-20E44A5DE9C6}" type="slidenum">
              <a:rPr lang="zh-CN" altLang="en-US" smtClean="0"/>
              <a:t>23</a:t>
            </a:fld>
            <a:endParaRPr lang="en-US" altLang="zh-C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fld id="{9F8D3D4D-6782-4C1C-9096-20E44A5DE9C6}" type="slidenum">
              <a:rPr lang="zh-CN" altLang="en-US" smtClean="0"/>
              <a:t>3</a:t>
            </a:fld>
            <a:endParaRPr lang="en-US" altLang="zh-C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fld id="{9F8D3D4D-6782-4C1C-9096-20E44A5DE9C6}" type="slidenum">
              <a:rPr lang="zh-CN" altLang="en-US" smtClean="0"/>
              <a:t>4</a:t>
            </a:fld>
            <a:endParaRPr lang="en-US" altLang="zh-C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fld id="{9F8D3D4D-6782-4C1C-9096-20E44A5DE9C6}" type="slidenum">
              <a:rPr lang="zh-CN" altLang="en-US" smtClean="0"/>
              <a:t>5</a:t>
            </a:fld>
            <a:endParaRPr lang="en-US" altLang="zh-CN"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fld id="{9F8D3D4D-6782-4C1C-9096-20E44A5DE9C6}" type="slidenum">
              <a:rPr lang="zh-CN" altLang="en-US" smtClean="0"/>
              <a:t>6</a:t>
            </a:fld>
            <a:endParaRPr lang="en-US" altLang="zh-CN"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fld id="{9F8D3D4D-6782-4C1C-9096-20E44A5DE9C6}" type="slidenum">
              <a:rPr lang="zh-CN" altLang="en-US" smtClean="0"/>
              <a:t>7</a:t>
            </a:fld>
            <a:endParaRPr lang="en-US" altLang="zh-CN"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fld id="{9F8D3D4D-6782-4C1C-9096-20E44A5DE9C6}" type="slidenum">
              <a:rPr lang="zh-CN" altLang="en-US" smtClean="0"/>
              <a:t>8</a:t>
            </a:fld>
            <a:endParaRPr lang="en-US" altLang="zh-CN"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fld id="{9F8D3D4D-6782-4C1C-9096-20E44A5DE9C6}" type="slidenum">
              <a:rPr lang="zh-CN" altLang="en-US" smtClean="0"/>
              <a:t>9</a:t>
            </a:fld>
            <a:endParaRPr lang="en-US"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5" name="圆角矩形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圆角矩形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标题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lstStyle>
          <a:p>
            <a:r>
              <a:rPr kumimoji="0" lang="zh-CN" altLang="en-US" smtClean="0"/>
              <a:t>单击此处编辑母版标题样式</a:t>
            </a:r>
            <a:endParaRPr kumimoji="0" lang="en-US"/>
          </a:p>
        </p:txBody>
      </p:sp>
      <p:sp>
        <p:nvSpPr>
          <p:cNvPr id="20" name="副标题 19"/>
          <p:cNvSpPr>
            <a:spLocks noGrp="1"/>
          </p:cNvSpPr>
          <p:nvPr>
            <p:ph type="subTitle" idx="1"/>
          </p:nvPr>
        </p:nvSpPr>
        <p:spPr>
          <a:xfrm>
            <a:off x="722376" y="3685032"/>
            <a:ext cx="7772400" cy="914400"/>
          </a:xfrm>
        </p:spPr>
        <p:txBody>
          <a:bodyPr lIns="182880" tIns="0"/>
          <a:lstStyle>
            <a:lvl1pPr marL="36576" indent="0" algn="r">
              <a:spcBef>
                <a:spcPct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19" name="日期占位符 18"/>
          <p:cNvSpPr>
            <a:spLocks noGrp="1"/>
          </p:cNvSpPr>
          <p:nvPr>
            <p:ph type="dt" sz="half" idx="10"/>
          </p:nvPr>
        </p:nvSpPr>
        <p:spPr/>
        <p:txBody>
          <a:bodyPr/>
          <a:lstStyle/>
          <a:p>
            <a:pPr>
              <a:defRPr/>
            </a:pPr>
            <a:fld id="{D45A812F-BA3A-4F65-8897-D9F58A0C12E4}" type="datetime1">
              <a:rPr lang="zh-CN" altLang="en-US" smtClean="0"/>
              <a:t>2021/8/21</a:t>
            </a:fld>
            <a:endParaRPr lang="zh-CN" altLang="en-US"/>
          </a:p>
        </p:txBody>
      </p:sp>
      <p:sp>
        <p:nvSpPr>
          <p:cNvPr id="8" name="页脚占位符 7"/>
          <p:cNvSpPr>
            <a:spLocks noGrp="1"/>
          </p:cNvSpPr>
          <p:nvPr>
            <p:ph type="ftr" sz="quarter" idx="11"/>
          </p:nvPr>
        </p:nvSpPr>
        <p:spPr/>
        <p:txBody>
          <a:bodyPr/>
          <a:lstStyle/>
          <a:p>
            <a:pPr>
              <a:defRPr/>
            </a:pPr>
            <a:r>
              <a:rPr lang="en-US" altLang="zh-CN" smtClean="0"/>
              <a:t>http://huanghongfei96.blog.163.com</a:t>
            </a:r>
            <a:endParaRPr lang="zh-CN" altLang="en-US"/>
          </a:p>
        </p:txBody>
      </p:sp>
      <p:sp>
        <p:nvSpPr>
          <p:cNvPr id="11" name="灯片编号占位符 10"/>
          <p:cNvSpPr>
            <a:spLocks noGrp="1"/>
          </p:cNvSpPr>
          <p:nvPr>
            <p:ph type="sldNum" sz="quarter" idx="12"/>
          </p:nvPr>
        </p:nvSpPr>
        <p:spPr/>
        <p:txBody>
          <a:bodyPr/>
          <a:lstStyle/>
          <a:p>
            <a:pPr>
              <a:defRPr/>
            </a:pPr>
            <a:fld id="{1B520813-707A-45C3-94BB-64B1729E446C}" type="slidenum">
              <a:rPr lang="zh-CN" altLang="en-US" smtClean="0"/>
              <a:pPr>
                <a:defRPr/>
              </a:pPr>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502920" y="4983480"/>
            <a:ext cx="8183880" cy="1051560"/>
          </a:xfrm>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502920" y="530352"/>
            <a:ext cx="8183880" cy="4187952"/>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pPr>
              <a:defRPr/>
            </a:pPr>
            <a:fld id="{59053CB0-58A7-452C-9AF7-1F3261CAE823}" type="datetime1">
              <a:rPr lang="zh-CN" altLang="en-US" smtClean="0"/>
              <a:t>2021/8/21</a:t>
            </a:fld>
            <a:endParaRPr lang="zh-CN" altLang="en-US"/>
          </a:p>
        </p:txBody>
      </p:sp>
      <p:sp>
        <p:nvSpPr>
          <p:cNvPr id="5" name="页脚占位符 4"/>
          <p:cNvSpPr>
            <a:spLocks noGrp="1"/>
          </p:cNvSpPr>
          <p:nvPr>
            <p:ph type="ftr" sz="quarter" idx="11"/>
          </p:nvPr>
        </p:nvSpPr>
        <p:spPr/>
        <p:txBody>
          <a:bodyPr/>
          <a:lstStyle/>
          <a:p>
            <a:pPr>
              <a:defRPr/>
            </a:pPr>
            <a:r>
              <a:rPr lang="en-US" altLang="zh-CN" smtClean="0"/>
              <a:t>http://huanghongfei96.blog.163.com</a:t>
            </a:r>
            <a:endParaRPr lang="zh-CN" altLang="en-US"/>
          </a:p>
        </p:txBody>
      </p:sp>
      <p:sp>
        <p:nvSpPr>
          <p:cNvPr id="6" name="灯片编号占位符 5"/>
          <p:cNvSpPr>
            <a:spLocks noGrp="1"/>
          </p:cNvSpPr>
          <p:nvPr>
            <p:ph type="sldNum" sz="quarter" idx="12"/>
          </p:nvPr>
        </p:nvSpPr>
        <p:spPr/>
        <p:txBody>
          <a:bodyPr/>
          <a:lstStyle/>
          <a:p>
            <a:pPr>
              <a:defRPr/>
            </a:pPr>
            <a:fld id="{0F28B919-2E05-4229-B7FC-171BC49768C8}" type="slidenum">
              <a:rPr lang="zh-CN" altLang="en-US" smtClean="0"/>
              <a:pPr>
                <a:defRPr/>
              </a:pPr>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533404"/>
            <a:ext cx="1981200" cy="5257799"/>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533400" y="533402"/>
            <a:ext cx="5943600" cy="5257801"/>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pPr>
              <a:defRPr/>
            </a:pPr>
            <a:fld id="{C0D0BB9A-CB88-4A8C-B5ED-67B8E3E17FCC}" type="datetime1">
              <a:rPr lang="zh-CN" altLang="en-US" smtClean="0"/>
              <a:t>2021/8/21</a:t>
            </a:fld>
            <a:endParaRPr lang="zh-CN" altLang="en-US"/>
          </a:p>
        </p:txBody>
      </p:sp>
      <p:sp>
        <p:nvSpPr>
          <p:cNvPr id="5" name="页脚占位符 4"/>
          <p:cNvSpPr>
            <a:spLocks noGrp="1"/>
          </p:cNvSpPr>
          <p:nvPr>
            <p:ph type="ftr" sz="quarter" idx="11"/>
          </p:nvPr>
        </p:nvSpPr>
        <p:spPr/>
        <p:txBody>
          <a:bodyPr/>
          <a:lstStyle/>
          <a:p>
            <a:pPr>
              <a:defRPr/>
            </a:pPr>
            <a:r>
              <a:rPr lang="en-US" altLang="zh-CN" smtClean="0"/>
              <a:t>http://huanghongfei96.blog.163.com</a:t>
            </a:r>
            <a:endParaRPr lang="zh-CN" altLang="en-US"/>
          </a:p>
        </p:txBody>
      </p:sp>
      <p:sp>
        <p:nvSpPr>
          <p:cNvPr id="6" name="灯片编号占位符 5"/>
          <p:cNvSpPr>
            <a:spLocks noGrp="1"/>
          </p:cNvSpPr>
          <p:nvPr>
            <p:ph type="sldNum" sz="quarter" idx="12"/>
          </p:nvPr>
        </p:nvSpPr>
        <p:spPr/>
        <p:txBody>
          <a:bodyPr/>
          <a:lstStyle/>
          <a:p>
            <a:pPr>
              <a:defRPr/>
            </a:pPr>
            <a:fld id="{434C53BC-AC6A-4BA7-A74A-BD977A43D296}" type="slidenum">
              <a:rPr lang="zh-CN" altLang="en-US" smtClean="0"/>
              <a:pPr>
                <a:defRPr/>
              </a:pPr>
              <a:t>‹#›</a:t>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02920" y="4983480"/>
            <a:ext cx="8183880" cy="1051560"/>
          </a:xfrm>
        </p:spPr>
        <p:txBody>
          <a:bodyPr/>
          <a:lstStyle/>
          <a:p>
            <a:r>
              <a:rPr kumimoji="0" lang="zh-CN" altLang="en-US" smtClean="0"/>
              <a:t>单击此处编辑母版标题样式</a:t>
            </a:r>
            <a:endParaRPr kumimoji="0" lang="en-US"/>
          </a:p>
        </p:txBody>
      </p:sp>
      <p:sp>
        <p:nvSpPr>
          <p:cNvPr id="3" name="内容占位符 2"/>
          <p:cNvSpPr>
            <a:spLocks noGrp="1"/>
          </p:cNvSpPr>
          <p:nvPr>
            <p:ph idx="1"/>
          </p:nvPr>
        </p:nvSpPr>
        <p:spPr>
          <a:xfrm>
            <a:off x="502920" y="530352"/>
            <a:ext cx="8183880" cy="4187952"/>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pPr>
              <a:defRPr/>
            </a:pPr>
            <a:fld id="{3EEAF984-6BCD-413A-BAAA-ACC72CE5397B}" type="datetime1">
              <a:rPr lang="zh-CN" altLang="en-US" smtClean="0"/>
              <a:t>2021/8/21</a:t>
            </a:fld>
            <a:endParaRPr lang="zh-CN" altLang="en-US"/>
          </a:p>
        </p:txBody>
      </p:sp>
      <p:sp>
        <p:nvSpPr>
          <p:cNvPr id="5" name="页脚占位符 4"/>
          <p:cNvSpPr>
            <a:spLocks noGrp="1"/>
          </p:cNvSpPr>
          <p:nvPr>
            <p:ph type="ftr" sz="quarter" idx="11"/>
          </p:nvPr>
        </p:nvSpPr>
        <p:spPr/>
        <p:txBody>
          <a:bodyPr/>
          <a:lstStyle/>
          <a:p>
            <a:pPr>
              <a:defRPr/>
            </a:pPr>
            <a:r>
              <a:rPr lang="en-US" altLang="zh-CN" smtClean="0"/>
              <a:t>http://huanghongfei96.blog.163.com</a:t>
            </a:r>
            <a:endParaRPr lang="zh-CN" altLang="en-US"/>
          </a:p>
        </p:txBody>
      </p:sp>
      <p:sp>
        <p:nvSpPr>
          <p:cNvPr id="6" name="灯片编号占位符 5"/>
          <p:cNvSpPr>
            <a:spLocks noGrp="1"/>
          </p:cNvSpPr>
          <p:nvPr>
            <p:ph type="sldNum" sz="quarter" idx="12"/>
          </p:nvPr>
        </p:nvSpPr>
        <p:spPr/>
        <p:txBody>
          <a:bodyPr/>
          <a:lstStyle/>
          <a:p>
            <a:pPr>
              <a:defRPr/>
            </a:pPr>
            <a:fld id="{2CDB6BCB-683A-43DE-9FE1-66777841555C}" type="slidenum">
              <a:rPr lang="zh-CN" altLang="en-US" smtClean="0"/>
              <a:pPr>
                <a:defRPr/>
              </a:pPr>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14" name="圆角矩形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圆角矩形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标题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68344" y="5624484"/>
            <a:ext cx="8183880" cy="420624"/>
          </a:xfrm>
        </p:spPr>
        <p:txBody>
          <a:bodyPr lIns="118872" tIns="0" anchor="t"/>
          <a:lstStyle>
            <a:lvl1pPr marL="0" marR="36576" indent="0" algn="l">
              <a:spcBef>
                <a:spcPct val="0"/>
              </a:spcBef>
              <a:spcAft>
                <a:spcPct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p>
            <a:pPr>
              <a:defRPr/>
            </a:pPr>
            <a:fld id="{225CC66A-A527-46DB-AAC5-1890E6E2D64C}" type="datetime1">
              <a:rPr lang="zh-CN" altLang="en-US" smtClean="0"/>
              <a:t>2021/8/21</a:t>
            </a:fld>
            <a:endParaRPr lang="zh-CN" altLang="en-US"/>
          </a:p>
        </p:txBody>
      </p:sp>
      <p:sp>
        <p:nvSpPr>
          <p:cNvPr id="5" name="页脚占位符 4"/>
          <p:cNvSpPr>
            <a:spLocks noGrp="1"/>
          </p:cNvSpPr>
          <p:nvPr>
            <p:ph type="ftr" sz="quarter" idx="11"/>
          </p:nvPr>
        </p:nvSpPr>
        <p:spPr/>
        <p:txBody>
          <a:bodyPr/>
          <a:lstStyle/>
          <a:p>
            <a:pPr>
              <a:defRPr/>
            </a:pPr>
            <a:r>
              <a:rPr lang="en-US" altLang="zh-CN" smtClean="0"/>
              <a:t>http://huanghongfei96.blog.163.com</a:t>
            </a:r>
            <a:endParaRPr lang="zh-CN" altLang="en-US"/>
          </a:p>
        </p:txBody>
      </p:sp>
      <p:sp>
        <p:nvSpPr>
          <p:cNvPr id="6" name="灯片编号占位符 5"/>
          <p:cNvSpPr>
            <a:spLocks noGrp="1"/>
          </p:cNvSpPr>
          <p:nvPr>
            <p:ph type="sldNum" sz="quarter" idx="12"/>
          </p:nvPr>
        </p:nvSpPr>
        <p:spPr/>
        <p:txBody>
          <a:bodyPr/>
          <a:lstStyle/>
          <a:p>
            <a:pPr>
              <a:defRPr/>
            </a:pPr>
            <a:fld id="{39FE8A51-6093-4121-A03E-FFB2ADE6DB78}" type="slidenum">
              <a:rPr lang="zh-CN" altLang="en-US" smtClean="0"/>
              <a:pPr>
                <a:defRPr/>
              </a:pPr>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pPr>
              <a:defRPr/>
            </a:pPr>
            <a:fld id="{370F3A4F-5532-4640-98EA-949FCDAA573B}" type="datetime1">
              <a:rPr lang="zh-CN" altLang="en-US" smtClean="0"/>
              <a:t>2021/8/21</a:t>
            </a:fld>
            <a:endParaRPr lang="zh-CN" altLang="en-US"/>
          </a:p>
        </p:txBody>
      </p:sp>
      <p:sp>
        <p:nvSpPr>
          <p:cNvPr id="6" name="页脚占位符 5"/>
          <p:cNvSpPr>
            <a:spLocks noGrp="1"/>
          </p:cNvSpPr>
          <p:nvPr>
            <p:ph type="ftr" sz="quarter" idx="11"/>
          </p:nvPr>
        </p:nvSpPr>
        <p:spPr/>
        <p:txBody>
          <a:bodyPr/>
          <a:lstStyle/>
          <a:p>
            <a:pPr>
              <a:defRPr/>
            </a:pPr>
            <a:r>
              <a:rPr lang="en-US" altLang="zh-CN" smtClean="0"/>
              <a:t>http://huanghongfei96.blog.163.com</a:t>
            </a:r>
            <a:endParaRPr lang="zh-CN" altLang="en-US"/>
          </a:p>
        </p:txBody>
      </p:sp>
      <p:sp>
        <p:nvSpPr>
          <p:cNvPr id="7" name="灯片编号占位符 6"/>
          <p:cNvSpPr>
            <a:spLocks noGrp="1"/>
          </p:cNvSpPr>
          <p:nvPr>
            <p:ph type="sldNum" sz="quarter" idx="12"/>
          </p:nvPr>
        </p:nvSpPr>
        <p:spPr/>
        <p:txBody>
          <a:bodyPr/>
          <a:lstStyle/>
          <a:p>
            <a:pPr>
              <a:defRPr/>
            </a:pPr>
            <a:fld id="{CFB1E6D3-01A3-4503-B63F-A86BB197062B}" type="slidenum">
              <a:rPr lang="zh-CN" altLang="en-US" smtClean="0"/>
              <a:pPr>
                <a:defRPr/>
              </a:pPr>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02920" y="4983480"/>
            <a:ext cx="8183880" cy="1051560"/>
          </a:xfrm>
        </p:spPr>
        <p:txBody>
          <a:bodyPr anchor="b"/>
          <a:lstStyle>
            <a:lvl1pPr>
              <a:defRPr b="1"/>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p>
            <a:pPr>
              <a:defRPr/>
            </a:pPr>
            <a:fld id="{2AEEE6C1-CB2F-4B66-B57C-0037B0891DF5}" type="datetime1">
              <a:rPr lang="zh-CN" altLang="en-US" smtClean="0"/>
              <a:t>2021/8/21</a:t>
            </a:fld>
            <a:endParaRPr lang="zh-CN" altLang="en-US"/>
          </a:p>
        </p:txBody>
      </p:sp>
      <p:sp>
        <p:nvSpPr>
          <p:cNvPr id="8" name="页脚占位符 7"/>
          <p:cNvSpPr>
            <a:spLocks noGrp="1"/>
          </p:cNvSpPr>
          <p:nvPr>
            <p:ph type="ftr" sz="quarter" idx="11"/>
          </p:nvPr>
        </p:nvSpPr>
        <p:spPr/>
        <p:txBody>
          <a:bodyPr/>
          <a:lstStyle/>
          <a:p>
            <a:pPr>
              <a:defRPr/>
            </a:pPr>
            <a:r>
              <a:rPr lang="en-US" altLang="zh-CN" smtClean="0"/>
              <a:t>http://huanghongfei96.blog.163.com</a:t>
            </a:r>
            <a:endParaRPr lang="zh-CN" altLang="en-US"/>
          </a:p>
        </p:txBody>
      </p:sp>
      <p:sp>
        <p:nvSpPr>
          <p:cNvPr id="9" name="灯片编号占位符 8"/>
          <p:cNvSpPr>
            <a:spLocks noGrp="1"/>
          </p:cNvSpPr>
          <p:nvPr>
            <p:ph type="sldNum" sz="quarter" idx="12"/>
          </p:nvPr>
        </p:nvSpPr>
        <p:spPr/>
        <p:txBody>
          <a:bodyPr/>
          <a:lstStyle/>
          <a:p>
            <a:pPr>
              <a:defRPr/>
            </a:pPr>
            <a:fld id="{412045B2-0A39-44D2-AFC3-242BE76330D7}" type="slidenum">
              <a:rPr lang="zh-CN" altLang="en-US" smtClean="0"/>
              <a:pPr>
                <a:defRPr/>
              </a:pPr>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pPr>
              <a:defRPr/>
            </a:pPr>
            <a:fld id="{6FA2A55E-CA3F-431C-ACFC-2C25674D7625}" type="datetime1">
              <a:rPr lang="zh-CN" altLang="en-US" smtClean="0"/>
              <a:t>2021/8/21</a:t>
            </a:fld>
            <a:endParaRPr lang="zh-CN" altLang="en-US"/>
          </a:p>
        </p:txBody>
      </p:sp>
      <p:sp>
        <p:nvSpPr>
          <p:cNvPr id="4" name="页脚占位符 3"/>
          <p:cNvSpPr>
            <a:spLocks noGrp="1"/>
          </p:cNvSpPr>
          <p:nvPr>
            <p:ph type="ftr" sz="quarter" idx="11"/>
          </p:nvPr>
        </p:nvSpPr>
        <p:spPr/>
        <p:txBody>
          <a:bodyPr/>
          <a:lstStyle/>
          <a:p>
            <a:pPr>
              <a:defRPr/>
            </a:pPr>
            <a:r>
              <a:rPr lang="en-US" altLang="zh-CN" smtClean="0"/>
              <a:t>http://huanghongfei96.blog.163.com</a:t>
            </a:r>
            <a:endParaRPr lang="zh-CN" altLang="en-US"/>
          </a:p>
        </p:txBody>
      </p:sp>
      <p:sp>
        <p:nvSpPr>
          <p:cNvPr id="5" name="灯片编号占位符 4"/>
          <p:cNvSpPr>
            <a:spLocks noGrp="1"/>
          </p:cNvSpPr>
          <p:nvPr>
            <p:ph type="sldNum" sz="quarter" idx="12"/>
          </p:nvPr>
        </p:nvSpPr>
        <p:spPr/>
        <p:txBody>
          <a:bodyPr/>
          <a:lstStyle/>
          <a:p>
            <a:pPr>
              <a:defRPr/>
            </a:pPr>
            <a:fld id="{C4234401-CEE1-4972-92E7-6018F7D2C3BD}" type="slidenum">
              <a:rPr lang="zh-CN" altLang="en-US" smtClean="0"/>
              <a:pPr>
                <a:defRPr/>
              </a:pPr>
              <a:t>‹#›</a:t>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7" name="圆角矩形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日期占位符 1"/>
          <p:cNvSpPr>
            <a:spLocks noGrp="1"/>
          </p:cNvSpPr>
          <p:nvPr>
            <p:ph type="dt" sz="half" idx="10"/>
          </p:nvPr>
        </p:nvSpPr>
        <p:spPr/>
        <p:txBody>
          <a:bodyPr/>
          <a:lstStyle/>
          <a:p>
            <a:pPr>
              <a:defRPr/>
            </a:pPr>
            <a:fld id="{4FB9A650-770C-41E4-AF47-F31C3EF196E8}" type="datetime1">
              <a:rPr lang="zh-CN" altLang="en-US" smtClean="0"/>
              <a:t>2021/8/21</a:t>
            </a:fld>
            <a:endParaRPr lang="zh-CN" altLang="en-US"/>
          </a:p>
        </p:txBody>
      </p:sp>
      <p:sp>
        <p:nvSpPr>
          <p:cNvPr id="3" name="页脚占位符 2"/>
          <p:cNvSpPr>
            <a:spLocks noGrp="1"/>
          </p:cNvSpPr>
          <p:nvPr>
            <p:ph type="ftr" sz="quarter" idx="11"/>
          </p:nvPr>
        </p:nvSpPr>
        <p:spPr/>
        <p:txBody>
          <a:bodyPr/>
          <a:lstStyle/>
          <a:p>
            <a:pPr>
              <a:defRPr/>
            </a:pPr>
            <a:r>
              <a:rPr lang="en-US" altLang="zh-CN" smtClean="0"/>
              <a:t>http://huanghongfei96.blog.163.com</a:t>
            </a:r>
            <a:endParaRPr lang="zh-CN" altLang="en-US"/>
          </a:p>
        </p:txBody>
      </p:sp>
      <p:sp>
        <p:nvSpPr>
          <p:cNvPr id="4" name="灯片编号占位符 3"/>
          <p:cNvSpPr>
            <a:spLocks noGrp="1"/>
          </p:cNvSpPr>
          <p:nvPr>
            <p:ph type="sldNum" sz="quarter" idx="12"/>
          </p:nvPr>
        </p:nvSpPr>
        <p:spPr/>
        <p:txBody>
          <a:bodyPr/>
          <a:lstStyle/>
          <a:p>
            <a:pPr>
              <a:defRPr/>
            </a:pPr>
            <a:fld id="{D9F1B4A7-3B24-4E59-8605-CB8F74A06D4C}" type="slidenum">
              <a:rPr lang="zh-CN" altLang="en-US" smtClean="0"/>
              <a:pPr>
                <a:defRPr/>
              </a:pPr>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538784" y="533400"/>
            <a:ext cx="2971800" cy="914400"/>
          </a:xfrm>
        </p:spPr>
        <p:txBody>
          <a:bodyPr anchor="b"/>
          <a:lstStyle>
            <a:lvl1pPr algn="l">
              <a:buNone/>
              <a:defRPr sz="2200" b="1">
                <a:solidFill>
                  <a:schemeClr val="accent1"/>
                </a:solidFill>
              </a:defRPr>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5538847" y="1447802"/>
            <a:ext cx="2971800" cy="4206112"/>
          </a:xfrm>
        </p:spPr>
        <p:txBody>
          <a:bodyPr lIns="91440"/>
          <a:lstStyle>
            <a:lvl1pPr marL="18288" marR="18288" indent="0">
              <a:spcBef>
                <a:spcPct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pPr>
              <a:defRPr/>
            </a:pPr>
            <a:fld id="{E10E5409-C669-4C16-9F58-33A44B1A6A7E}" type="datetime1">
              <a:rPr lang="zh-CN" altLang="en-US" smtClean="0"/>
              <a:t>2021/8/21</a:t>
            </a:fld>
            <a:endParaRPr lang="zh-CN" altLang="en-US"/>
          </a:p>
        </p:txBody>
      </p:sp>
      <p:sp>
        <p:nvSpPr>
          <p:cNvPr id="6" name="页脚占位符 5"/>
          <p:cNvSpPr>
            <a:spLocks noGrp="1"/>
          </p:cNvSpPr>
          <p:nvPr>
            <p:ph type="ftr" sz="quarter" idx="11"/>
          </p:nvPr>
        </p:nvSpPr>
        <p:spPr/>
        <p:txBody>
          <a:bodyPr/>
          <a:lstStyle/>
          <a:p>
            <a:pPr>
              <a:defRPr/>
            </a:pPr>
            <a:r>
              <a:rPr lang="en-US" altLang="zh-CN" smtClean="0"/>
              <a:t>http://huanghongfei96.blog.163.com</a:t>
            </a:r>
            <a:endParaRPr lang="zh-CN" altLang="en-US"/>
          </a:p>
        </p:txBody>
      </p:sp>
      <p:sp>
        <p:nvSpPr>
          <p:cNvPr id="7" name="灯片编号占位符 6"/>
          <p:cNvSpPr>
            <a:spLocks noGrp="1"/>
          </p:cNvSpPr>
          <p:nvPr>
            <p:ph type="sldNum" sz="quarter" idx="12"/>
          </p:nvPr>
        </p:nvSpPr>
        <p:spPr/>
        <p:txBody>
          <a:bodyPr/>
          <a:lstStyle/>
          <a:p>
            <a:pPr>
              <a:defRPr/>
            </a:pPr>
            <a:fld id="{15854246-3F99-4DD1-9607-DD93FFE2E2BA}" type="slidenum">
              <a:rPr lang="zh-CN" altLang="en-US" smtClean="0"/>
              <a:pPr>
                <a:defRPr/>
              </a:pPr>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5" name="圆角矩形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单圆角矩形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标题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lstStyle>
          <a:p>
            <a:r>
              <a:rPr kumimoji="0" lang="zh-CN" altLang="en-US" smtClean="0"/>
              <a:t>单击此处编辑母版标题样式</a:t>
            </a:r>
            <a:endParaRPr kumimoji="0" lang="en-US"/>
          </a:p>
        </p:txBody>
      </p:sp>
      <p:sp>
        <p:nvSpPr>
          <p:cNvPr id="4" name="文本占位符 3"/>
          <p:cNvSpPr>
            <a:spLocks noGrp="1"/>
          </p:cNvSpPr>
          <p:nvPr>
            <p:ph type="body" sz="half" idx="2"/>
          </p:nvPr>
        </p:nvSpPr>
        <p:spPr bwMode="grayWhite">
          <a:xfrm>
            <a:off x="6462712" y="533400"/>
            <a:ext cx="2240280" cy="4211480"/>
          </a:xfrm>
        </p:spPr>
        <p:txBody>
          <a:bodyPr lIns="91440"/>
          <a:lstStyle>
            <a:lvl1pPr marL="45720" indent="0" algn="l">
              <a:spcBef>
                <a:spcPct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pPr>
              <a:defRPr/>
            </a:pPr>
            <a:fld id="{60359DE9-CAFB-47E4-BC04-B5BE3FA4F11C}" type="datetime1">
              <a:rPr lang="zh-CN" altLang="en-US" smtClean="0"/>
              <a:t>2021/8/21</a:t>
            </a:fld>
            <a:endParaRPr lang="zh-CN" altLang="en-US"/>
          </a:p>
        </p:txBody>
      </p:sp>
      <p:sp>
        <p:nvSpPr>
          <p:cNvPr id="6" name="页脚占位符 5"/>
          <p:cNvSpPr>
            <a:spLocks noGrp="1"/>
          </p:cNvSpPr>
          <p:nvPr>
            <p:ph type="ftr" sz="quarter" idx="11"/>
          </p:nvPr>
        </p:nvSpPr>
        <p:spPr/>
        <p:txBody>
          <a:bodyPr/>
          <a:lstStyle/>
          <a:p>
            <a:pPr>
              <a:defRPr/>
            </a:pPr>
            <a:r>
              <a:rPr lang="en-US" altLang="zh-CN" smtClean="0"/>
              <a:t>http://huanghongfei96.blog.163.com</a:t>
            </a:r>
            <a:endParaRPr lang="zh-CN" altLang="en-US"/>
          </a:p>
        </p:txBody>
      </p:sp>
      <p:sp>
        <p:nvSpPr>
          <p:cNvPr id="7" name="灯片编号占位符 6"/>
          <p:cNvSpPr>
            <a:spLocks noGrp="1"/>
          </p:cNvSpPr>
          <p:nvPr>
            <p:ph type="sldNum" sz="quarter" idx="12"/>
          </p:nvPr>
        </p:nvSpPr>
        <p:spPr/>
        <p:txBody>
          <a:bodyPr/>
          <a:lstStyle/>
          <a:p>
            <a:pPr>
              <a:defRPr/>
            </a:pPr>
            <a:fld id="{95FE5AE8-7DFF-419D-89C4-F5DB8DABB826}" type="slidenum">
              <a:rPr lang="zh-CN" altLang="en-US" smtClean="0"/>
              <a:pPr>
                <a:defRPr/>
              </a:pPr>
              <a:t>‹#›</a:t>
            </a:fld>
            <a:endParaRPr lang="zh-CN" altLang="en-US"/>
          </a:p>
        </p:txBody>
      </p:sp>
      <p:sp>
        <p:nvSpPr>
          <p:cNvPr id="3" name="图片占位符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lstStyle>
          <a:p>
            <a:r>
              <a:rPr kumimoji="0" lang="zh-CN" altLang="en-US" smtClean="0"/>
              <a:t>单击图标添加图片</a:t>
            </a:r>
            <a:endParaRPr kumimoji="0"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圆角矩形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圆角矩形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标题占位符 12"/>
          <p:cNvSpPr>
            <a:spLocks noGrp="1"/>
          </p:cNvSpPr>
          <p:nvPr>
            <p:ph type="title"/>
          </p:nvPr>
        </p:nvSpPr>
        <p:spPr>
          <a:xfrm>
            <a:off x="502920" y="4985590"/>
            <a:ext cx="8183880" cy="1051560"/>
          </a:xfrm>
          <a:prstGeom prst="rect">
            <a:avLst/>
          </a:prstGeom>
        </p:spPr>
        <p:txBody>
          <a:bodyPr vert="horz" anchor="b">
            <a:normAutofit/>
          </a:bodyPr>
          <a:lstStyle/>
          <a:p>
            <a:r>
              <a:rPr kumimoji="0" lang="zh-CN" altLang="en-US" smtClean="0"/>
              <a:t>单击此处编辑母版标题样式</a:t>
            </a:r>
            <a:endParaRPr kumimoji="0" lang="en-US"/>
          </a:p>
        </p:txBody>
      </p:sp>
      <p:sp>
        <p:nvSpPr>
          <p:cNvPr id="4" name="文本占位符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25" name="日期占位符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lstStyle>
          <a:p>
            <a:pPr>
              <a:defRPr/>
            </a:pPr>
            <a:fld id="{FDA5A27A-C411-4F98-A2CF-205D18EAACA2}" type="datetime1">
              <a:rPr lang="zh-CN" altLang="en-US" smtClean="0"/>
              <a:t>2021/8/21</a:t>
            </a:fld>
            <a:endParaRPr lang="zh-CN" altLang="en-US"/>
          </a:p>
        </p:txBody>
      </p:sp>
      <p:sp>
        <p:nvSpPr>
          <p:cNvPr id="18" name="页脚占位符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lstStyle>
          <a:p>
            <a:pPr>
              <a:defRPr/>
            </a:pPr>
            <a:r>
              <a:rPr lang="en-US" altLang="zh-CN" smtClean="0"/>
              <a:t>http://huanghongfei96.blog.163.com</a:t>
            </a:r>
            <a:endParaRPr lang="zh-CN" altLang="en-US"/>
          </a:p>
        </p:txBody>
      </p:sp>
      <p:sp>
        <p:nvSpPr>
          <p:cNvPr id="5" name="灯片编号占位符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lstStyle>
          <a:p>
            <a:pPr>
              <a:defRPr/>
            </a:pPr>
            <a:fld id="{EE2F09D8-7E41-4034-8BB8-3088DA41CC39}" type="slidenum">
              <a:rPr lang="zh-CN" altLang="en-US" smtClean="0"/>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ransition/>
  <p:hf hdr="0" dt="0"/>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Tx/>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Tx/>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Tx/>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Tx/>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Tx/>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Tx/>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Tx/>
        <a:buFont typeface="Wingdings 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p3"/><Relationship Id="rId7" Type="http://schemas.openxmlformats.org/officeDocument/2006/relationships/image" Target="../media/image3.jpeg"/><Relationship Id="rId2" Type="http://schemas.microsoft.com/office/2007/relationships/media" Target="../media/media1.mp3"/><Relationship Id="rId1" Type="http://schemas.openxmlformats.org/officeDocument/2006/relationships/vmlDrawing" Target="../drawings/vmlDrawing1.vml"/><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control" Target="../activeX/activeX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0.xml"/><Relationship Id="rId7" Type="http://schemas.openxmlformats.org/officeDocument/2006/relationships/image" Target="../media/image21.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2.wm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8.w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7.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4.wav"/><Relationship Id="rId7"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5.wav"/><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7.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slide" Target="slide1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slide" Target="slide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audio" Target="../media/audio3.wav"/><Relationship Id="rId10" Type="http://schemas.openxmlformats.org/officeDocument/2006/relationships/image" Target="../media/image20.png"/><Relationship Id="rId4" Type="http://schemas.openxmlformats.org/officeDocument/2006/relationships/audio" Target="../media/audio2.wav"/><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7" name="图片 5" descr="图片1.png"/>
          <p:cNvPicPr>
            <a:picLocks noChangeAspect="1"/>
          </p:cNvPicPr>
          <p:nvPr/>
        </p:nvPicPr>
        <p:blipFill>
          <a:blip r:embed="rId7">
            <a:extLst>
              <a:ext uri="{28A0092B-C50C-407E-A947-70E740481C1C}">
                <a14:useLocalDpi xmlns:a14="http://schemas.microsoft.com/office/drawing/2010/main" val="0"/>
              </a:ext>
            </a:extLst>
          </a:blip>
          <a:srcRect l="1333" t="12459" r="22157" b="10009"/>
          <a:stretch>
            <a:fillRect/>
          </a:stretch>
        </p:blipFill>
        <p:spPr bwMode="auto">
          <a:xfrm>
            <a:off x="0" y="-57890"/>
            <a:ext cx="9154345" cy="695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标题 1"/>
          <p:cNvSpPr>
            <a:spLocks noGrp="1"/>
          </p:cNvSpPr>
          <p:nvPr>
            <p:ph type="title" idx="4294967295"/>
          </p:nvPr>
        </p:nvSpPr>
        <p:spPr>
          <a:xfrm>
            <a:off x="5798" y="-75080"/>
            <a:ext cx="8050088" cy="783679"/>
          </a:xfrm>
        </p:spPr>
        <p:txBody>
          <a:bodyPr/>
          <a:lstStyle/>
          <a:p>
            <a:pPr algn="l" eaLnBrk="1" hangingPunct="1"/>
            <a:r>
              <a:rPr lang="zh-CN" altLang="en-US" sz="2800" dirty="0" smtClean="0">
                <a:solidFill>
                  <a:srgbClr val="00B050"/>
                </a:solidFill>
                <a:latin typeface="方正硬笔楷书简体" pitchFamily="65" charset="-122"/>
                <a:ea typeface="方正硬笔楷书简体" pitchFamily="65" charset="-122"/>
              </a:rPr>
              <a:t>第二章  运动的世界</a:t>
            </a:r>
          </a:p>
        </p:txBody>
      </p:sp>
      <p:sp>
        <p:nvSpPr>
          <p:cNvPr id="2" name="TextBox 1"/>
          <p:cNvSpPr txBox="1"/>
          <p:nvPr/>
        </p:nvSpPr>
        <p:spPr>
          <a:xfrm>
            <a:off x="1276400" y="749026"/>
            <a:ext cx="6984776" cy="1015663"/>
          </a:xfrm>
          <a:prstGeom prst="rect">
            <a:avLst/>
          </a:prstGeom>
          <a:noFill/>
        </p:spPr>
        <p:txBody>
          <a:bodyPr wrap="square" rtlCol="0">
            <a:spAutoFit/>
          </a:bodyPr>
          <a:lstStyle/>
          <a:p>
            <a:r>
              <a:rPr lang="zh-CN" altLang="en-US" sz="6000" dirty="0" smtClean="0">
                <a:solidFill>
                  <a:srgbClr val="0070C0"/>
                </a:solidFill>
                <a:latin typeface="华文行楷" pitchFamily="2" charset="-122"/>
                <a:ea typeface="华文行楷" pitchFamily="2" charset="-122"/>
              </a:rPr>
              <a:t>第三节  快与慢</a:t>
            </a:r>
            <a:endParaRPr lang="zh-CN" altLang="en-US" sz="6000" dirty="0">
              <a:solidFill>
                <a:srgbClr val="0070C0"/>
              </a:solidFill>
              <a:latin typeface="华文行楷" pitchFamily="2" charset="-122"/>
              <a:ea typeface="华文行楷" pitchFamily="2" charset="-122"/>
            </a:endParaRPr>
          </a:p>
        </p:txBody>
      </p:sp>
      <p:sp>
        <p:nvSpPr>
          <p:cNvPr id="3" name="矩形 2"/>
          <p:cNvSpPr/>
          <p:nvPr/>
        </p:nvSpPr>
        <p:spPr>
          <a:xfrm>
            <a:off x="255536" y="2026299"/>
            <a:ext cx="8824874" cy="4213461"/>
          </a:xfrm>
          <a:prstGeom prst="rect">
            <a:avLst/>
          </a:prstGeom>
        </p:spPr>
        <p:txBody>
          <a:bodyPr wrap="square">
            <a:spAutoFit/>
          </a:bodyPr>
          <a:lstStyle/>
          <a:p>
            <a:pPr>
              <a:lnSpc>
                <a:spcPct val="130000"/>
              </a:lnSpc>
            </a:pPr>
            <a:r>
              <a:rPr lang="zh-CN" altLang="en-US" sz="2000" b="1" dirty="0" smtClean="0">
                <a:solidFill>
                  <a:srgbClr val="0070C0"/>
                </a:solidFill>
              </a:rPr>
              <a:t>学习目标：</a:t>
            </a:r>
            <a:endParaRPr lang="en-US" altLang="zh-CN" sz="2000" b="1" dirty="0" smtClean="0">
              <a:solidFill>
                <a:srgbClr val="0070C0"/>
              </a:solidFill>
            </a:endParaRPr>
          </a:p>
          <a:p>
            <a:pPr>
              <a:lnSpc>
                <a:spcPct val="130000"/>
              </a:lnSpc>
            </a:pPr>
            <a:r>
              <a:rPr lang="en-US" altLang="zh-CN" sz="2000" b="1" dirty="0">
                <a:solidFill>
                  <a:srgbClr val="0070C0"/>
                </a:solidFill>
              </a:rPr>
              <a:t>1</a:t>
            </a:r>
            <a:r>
              <a:rPr lang="zh-CN" altLang="en-US" sz="2000" b="1" dirty="0">
                <a:solidFill>
                  <a:srgbClr val="0070C0"/>
                </a:solidFill>
              </a:rPr>
              <a:t>、 知识与技能</a:t>
            </a:r>
          </a:p>
          <a:p>
            <a:pPr>
              <a:lnSpc>
                <a:spcPct val="130000"/>
              </a:lnSpc>
            </a:pPr>
            <a:r>
              <a:rPr lang="zh-CN" altLang="en-US" sz="2000" b="1" dirty="0">
                <a:solidFill>
                  <a:srgbClr val="0070C0"/>
                </a:solidFill>
              </a:rPr>
              <a:t>　　（</a:t>
            </a:r>
            <a:r>
              <a:rPr lang="en-US" altLang="zh-CN" sz="2000" b="1" dirty="0">
                <a:solidFill>
                  <a:srgbClr val="0070C0"/>
                </a:solidFill>
              </a:rPr>
              <a:t>1</a:t>
            </a:r>
            <a:r>
              <a:rPr lang="zh-CN" altLang="en-US" sz="2000" b="1" dirty="0" smtClean="0">
                <a:solidFill>
                  <a:srgbClr val="0070C0"/>
                </a:solidFill>
              </a:rPr>
              <a:t>）知道</a:t>
            </a:r>
            <a:r>
              <a:rPr lang="zh-CN" altLang="en-US" sz="2000" b="1" dirty="0">
                <a:solidFill>
                  <a:srgbClr val="0070C0"/>
                </a:solidFill>
              </a:rPr>
              <a:t>匀速直线运动和变速直线运动持征。</a:t>
            </a:r>
          </a:p>
          <a:p>
            <a:pPr>
              <a:lnSpc>
                <a:spcPct val="130000"/>
              </a:lnSpc>
            </a:pPr>
            <a:r>
              <a:rPr lang="zh-CN" altLang="en-US" sz="2000" b="1" dirty="0">
                <a:solidFill>
                  <a:srgbClr val="0070C0"/>
                </a:solidFill>
              </a:rPr>
              <a:t>　　</a:t>
            </a:r>
            <a:r>
              <a:rPr lang="zh-CN" altLang="en-US" sz="2000" b="1" dirty="0" smtClean="0">
                <a:solidFill>
                  <a:srgbClr val="0070C0"/>
                </a:solidFill>
              </a:rPr>
              <a:t>（</a:t>
            </a:r>
            <a:r>
              <a:rPr lang="en-US" altLang="zh-CN" sz="2000" b="1" dirty="0" smtClean="0">
                <a:solidFill>
                  <a:srgbClr val="0070C0"/>
                </a:solidFill>
              </a:rPr>
              <a:t>2</a:t>
            </a:r>
            <a:r>
              <a:rPr lang="zh-CN" altLang="en-US" sz="2000" b="1" dirty="0" smtClean="0">
                <a:solidFill>
                  <a:srgbClr val="0070C0"/>
                </a:solidFill>
              </a:rPr>
              <a:t>）</a:t>
            </a:r>
            <a:r>
              <a:rPr lang="zh-CN" altLang="en-US" sz="2000" b="1" dirty="0">
                <a:solidFill>
                  <a:srgbClr val="0070C0"/>
                </a:solidFill>
              </a:rPr>
              <a:t>会用实验方法科学地判定一个直线运动的物体是处于匀速运动状态还是变速运动状态</a:t>
            </a:r>
            <a:r>
              <a:rPr lang="zh-CN" altLang="en-US" sz="2000" b="1" dirty="0" smtClean="0">
                <a:solidFill>
                  <a:srgbClr val="0070C0"/>
                </a:solidFill>
              </a:rPr>
              <a:t>。</a:t>
            </a:r>
            <a:endParaRPr lang="en-US" altLang="zh-CN" sz="2000" b="1" dirty="0" smtClean="0">
              <a:solidFill>
                <a:srgbClr val="0070C0"/>
              </a:solidFill>
            </a:endParaRPr>
          </a:p>
          <a:p>
            <a:pPr>
              <a:lnSpc>
                <a:spcPct val="130000"/>
              </a:lnSpc>
            </a:pPr>
            <a:r>
              <a:rPr lang="en-US" altLang="zh-CN" sz="2000" b="1" dirty="0" smtClean="0">
                <a:solidFill>
                  <a:srgbClr val="0070C0"/>
                </a:solidFill>
              </a:rPr>
              <a:t>2</a:t>
            </a:r>
            <a:r>
              <a:rPr lang="zh-CN" altLang="en-US" sz="2000" b="1" dirty="0" smtClean="0">
                <a:solidFill>
                  <a:srgbClr val="0070C0"/>
                </a:solidFill>
              </a:rPr>
              <a:t>、过程</a:t>
            </a:r>
            <a:r>
              <a:rPr lang="zh-CN" altLang="en-US" sz="2000" b="1" dirty="0">
                <a:solidFill>
                  <a:srgbClr val="0070C0"/>
                </a:solidFill>
              </a:rPr>
              <a:t>与方法</a:t>
            </a:r>
          </a:p>
          <a:p>
            <a:pPr>
              <a:lnSpc>
                <a:spcPct val="130000"/>
              </a:lnSpc>
            </a:pPr>
            <a:r>
              <a:rPr lang="zh-CN" altLang="en-US" sz="2000" b="1" dirty="0" smtClean="0">
                <a:solidFill>
                  <a:srgbClr val="0070C0"/>
                </a:solidFill>
              </a:rPr>
              <a:t>         利用</a:t>
            </a:r>
            <a:r>
              <a:rPr lang="zh-CN" altLang="en-US" sz="2000" b="1" dirty="0">
                <a:solidFill>
                  <a:srgbClr val="0070C0"/>
                </a:solidFill>
              </a:rPr>
              <a:t>各种例题练习速度公式</a:t>
            </a:r>
          </a:p>
          <a:p>
            <a:pPr>
              <a:lnSpc>
                <a:spcPct val="130000"/>
              </a:lnSpc>
            </a:pPr>
            <a:r>
              <a:rPr lang="en-US" altLang="zh-CN" sz="2000" b="1" dirty="0" smtClean="0">
                <a:solidFill>
                  <a:srgbClr val="0070C0"/>
                </a:solidFill>
              </a:rPr>
              <a:t>3</a:t>
            </a:r>
            <a:r>
              <a:rPr lang="zh-CN" altLang="en-US" sz="2000" b="1" dirty="0" smtClean="0">
                <a:solidFill>
                  <a:srgbClr val="0070C0"/>
                </a:solidFill>
              </a:rPr>
              <a:t>、情感</a:t>
            </a:r>
            <a:r>
              <a:rPr lang="zh-CN" altLang="en-US" sz="2000" b="1" dirty="0">
                <a:solidFill>
                  <a:srgbClr val="0070C0"/>
                </a:solidFill>
              </a:rPr>
              <a:t>态度与价值观</a:t>
            </a:r>
          </a:p>
          <a:p>
            <a:pPr>
              <a:lnSpc>
                <a:spcPct val="130000"/>
              </a:lnSpc>
            </a:pPr>
            <a:r>
              <a:rPr lang="zh-CN" altLang="en-US" sz="2000" b="1" dirty="0" smtClean="0">
                <a:solidFill>
                  <a:srgbClr val="0070C0"/>
                </a:solidFill>
              </a:rPr>
              <a:t>          感受</a:t>
            </a:r>
            <a:r>
              <a:rPr lang="zh-CN" altLang="en-US" sz="2000" b="1" dirty="0">
                <a:solidFill>
                  <a:srgbClr val="0070C0"/>
                </a:solidFill>
              </a:rPr>
              <a:t>解决问题的喜悦，培养与他人合作的精</a:t>
            </a:r>
            <a:r>
              <a:rPr lang="zh-CN" altLang="en-US" sz="2000" b="1" dirty="0" smtClean="0">
                <a:solidFill>
                  <a:srgbClr val="0070C0"/>
                </a:solidFill>
              </a:rPr>
              <a:t>神</a:t>
            </a:r>
            <a:endParaRPr lang="zh-CN" altLang="en-US" sz="2000" b="1" dirty="0">
              <a:solidFill>
                <a:srgbClr val="0070C0"/>
              </a:solidFill>
            </a:endParaRPr>
          </a:p>
          <a:p>
            <a:pPr>
              <a:lnSpc>
                <a:spcPct val="130000"/>
              </a:lnSpc>
            </a:pPr>
            <a:endParaRPr lang="en-US" altLang="zh-CN" sz="2800" b="1" dirty="0" smtClean="0">
              <a:solidFill>
                <a:srgbClr val="C00000"/>
              </a:solidFill>
            </a:endParaRPr>
          </a:p>
        </p:txBody>
      </p:sp>
      <p:sp>
        <p:nvSpPr>
          <p:cNvPr id="4" name="灯片编号占位符 3"/>
          <p:cNvSpPr>
            <a:spLocks noGrp="1"/>
          </p:cNvSpPr>
          <p:nvPr>
            <p:ph type="sldNum" sz="quarter" idx="12"/>
          </p:nvPr>
        </p:nvSpPr>
        <p:spPr/>
        <p:txBody>
          <a:bodyPr/>
          <a:lstStyle/>
          <a:p>
            <a:pPr>
              <a:defRPr/>
            </a:pPr>
            <a:fld id="{D9F1B4A7-3B24-4E59-8605-CB8F74A06D4C}" type="slidenum">
              <a:rPr lang="zh-CN" altLang="en-US" smtClean="0"/>
              <a:pPr>
                <a:defRPr/>
              </a:pPr>
              <a:t>1</a:t>
            </a:fld>
            <a:endParaRPr lang="zh-CN" altLang="en-US"/>
          </a:p>
        </p:txBody>
      </p:sp>
      <p:pic>
        <p:nvPicPr>
          <p:cNvPr id="5" name="群星 - 为你加油.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956376" y="5979406"/>
            <a:ext cx="609600" cy="609600"/>
          </a:xfrm>
          <a:prstGeom prst="rect">
            <a:avLst/>
          </a:prstGeom>
        </p:spPr>
      </p:pic>
      <p:sp>
        <p:nvSpPr>
          <p:cNvPr id="6" name="TextBox 5"/>
          <p:cNvSpPr txBox="1"/>
          <p:nvPr/>
        </p:nvSpPr>
        <p:spPr>
          <a:xfrm>
            <a:off x="3635896" y="1764689"/>
            <a:ext cx="2088232" cy="523220"/>
          </a:xfrm>
          <a:prstGeom prst="rect">
            <a:avLst/>
          </a:prstGeom>
          <a:noFill/>
        </p:spPr>
        <p:txBody>
          <a:bodyPr wrap="square" rtlCol="0">
            <a:spAutoFit/>
          </a:bodyPr>
          <a:lstStyle/>
          <a:p>
            <a:r>
              <a:rPr lang="zh-CN" altLang="en-US" sz="2800" b="1" dirty="0" smtClean="0">
                <a:solidFill>
                  <a:srgbClr val="0070C0"/>
                </a:solidFill>
              </a:rPr>
              <a:t>第二课时</a:t>
            </a:r>
            <a:endParaRPr lang="zh-CN" altLang="en-US" sz="2800" b="1" dirty="0">
              <a:solidFill>
                <a:srgbClr val="0070C0"/>
              </a:solidFill>
            </a:endParaRPr>
          </a:p>
        </p:txBody>
      </p:sp>
    </p:spTree>
    <p:controls>
      <mc:AlternateContent xmlns:mc="http://schemas.openxmlformats.org/markup-compatibility/2006">
        <mc:Choice xmlns:v="urn:schemas-microsoft-com:vml" Requires="v">
          <p:control spid="1042" name="ShockwaveFlash1" r:id="rId4" imgW="1655829" imgH="549329"/>
        </mc:Choice>
        <mc:Fallback>
          <p:control name="ShockwaveFlash1" r:id="rId4" imgW="1655829" imgH="549329">
            <p:pic>
              <p:nvPicPr>
                <p:cNvPr id="0" name="ShockwaveFlash1"/>
                <p:cNvPicPr>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7308850" y="115888"/>
                  <a:ext cx="1655763" cy="5492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2765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灯片编号占位符 52"/>
          <p:cNvSpPr>
            <a:spLocks noGrp="1"/>
          </p:cNvSpPr>
          <p:nvPr>
            <p:ph type="sldNum" sz="quarter" idx="12"/>
          </p:nvPr>
        </p:nvSpPr>
        <p:spPr/>
        <p:txBody>
          <a:bodyPr/>
          <a:lstStyle/>
          <a:p>
            <a:pPr>
              <a:defRPr/>
            </a:pPr>
            <a:fld id="{D9F1B4A7-3B24-4E59-8605-CB8F74A06D4C}" type="slidenum">
              <a:rPr lang="zh-CN" altLang="en-US" smtClean="0"/>
              <a:pPr>
                <a:defRPr/>
              </a:pPr>
              <a:t>10</a:t>
            </a:fld>
            <a:endParaRPr lang="zh-CN" altLang="en-US"/>
          </a:p>
        </p:txBody>
      </p:sp>
      <p:pic>
        <p:nvPicPr>
          <p:cNvPr id="2050" name="Picture 2">
            <a:hlinkClick r:id="" action="ppaction://hlinkshowjump?jump=nextslide"/>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92768"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 action="ppaction://hlinkshowjump?jump=previousslide"/>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644" y="6470262"/>
            <a:ext cx="3603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
          <p:cNvSpPr txBox="1">
            <a:spLocks noChangeArrowheads="1"/>
          </p:cNvSpPr>
          <p:nvPr/>
        </p:nvSpPr>
        <p:spPr bwMode="auto">
          <a:xfrm>
            <a:off x="381000" y="457200"/>
            <a:ext cx="570316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spcBef>
                <a:spcPct val="50000"/>
              </a:spcBef>
            </a:pPr>
            <a:r>
              <a:rPr lang="zh-CN" altLang="en-US" sz="2800" b="1">
                <a:solidFill>
                  <a:srgbClr val="FF0000"/>
                </a:solidFill>
                <a:latin typeface="Times New Roman" pitchFamily="18" charset="0"/>
                <a:ea typeface="楷体_GB2312" pitchFamily="49" charset="-122"/>
              </a:rPr>
              <a:t>补充</a:t>
            </a:r>
            <a:r>
              <a:rPr lang="zh-CN" altLang="en-US" sz="2800" b="1" smtClean="0">
                <a:solidFill>
                  <a:srgbClr val="FF0000"/>
                </a:solidFill>
                <a:latin typeface="Times New Roman" pitchFamily="18" charset="0"/>
                <a:ea typeface="楷体_GB2312" pitchFamily="49" charset="-122"/>
              </a:rPr>
              <a:t>：</a:t>
            </a:r>
            <a:r>
              <a:rPr lang="en-US" altLang="zh-CN" sz="2800" b="1">
                <a:latin typeface="Times New Roman" pitchFamily="18" charset="0"/>
                <a:ea typeface="楷体_GB2312" pitchFamily="49" charset="-122"/>
              </a:rPr>
              <a:t>1</a:t>
            </a:r>
            <a:r>
              <a:rPr lang="zh-CN" altLang="en-US" sz="2800" b="1">
                <a:latin typeface="Times New Roman" pitchFamily="18" charset="0"/>
                <a:ea typeface="楷体_GB2312" pitchFamily="49" charset="-122"/>
              </a:rPr>
              <a:t>、对平均速度公式的理解</a:t>
            </a:r>
          </a:p>
        </p:txBody>
      </p:sp>
      <p:sp>
        <p:nvSpPr>
          <p:cNvPr id="9" name="Text Box 4"/>
          <p:cNvSpPr txBox="1">
            <a:spLocks noChangeArrowheads="1"/>
          </p:cNvSpPr>
          <p:nvPr/>
        </p:nvSpPr>
        <p:spPr bwMode="auto">
          <a:xfrm>
            <a:off x="381000" y="1189037"/>
            <a:ext cx="8458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spcBef>
                <a:spcPct val="50000"/>
              </a:spcBef>
            </a:pPr>
            <a:r>
              <a:rPr lang="zh-CN" altLang="en-US" sz="2400" b="1">
                <a:latin typeface="Times New Roman" pitchFamily="18" charset="0"/>
                <a:ea typeface="楷体_GB2312" pitchFamily="49" charset="-122"/>
              </a:rPr>
              <a:t>例</a:t>
            </a:r>
            <a:r>
              <a:rPr lang="en-US" altLang="zh-CN" sz="2400" b="1">
                <a:latin typeface="Times New Roman" pitchFamily="18" charset="0"/>
                <a:ea typeface="楷体_GB2312" pitchFamily="49" charset="-122"/>
              </a:rPr>
              <a:t>1</a:t>
            </a:r>
            <a:r>
              <a:rPr lang="zh-CN" altLang="en-US" sz="2400" b="1">
                <a:latin typeface="Times New Roman" pitchFamily="18" charset="0"/>
                <a:ea typeface="楷体_GB2312" pitchFamily="49" charset="-122"/>
              </a:rPr>
              <a:t>：一个物体作直线运动，前一半路程的平均速度为</a:t>
            </a:r>
            <a:r>
              <a:rPr lang="en-US" altLang="zh-CN" sz="2400" b="1" i="1">
                <a:latin typeface="Times New Roman" pitchFamily="18" charset="0"/>
                <a:ea typeface="楷体_GB2312" pitchFamily="49" charset="-122"/>
              </a:rPr>
              <a:t>v</a:t>
            </a:r>
            <a:r>
              <a:rPr lang="en-US" altLang="zh-CN" sz="2400" b="1" baseline="-25000">
                <a:latin typeface="Times New Roman" pitchFamily="18" charset="0"/>
                <a:ea typeface="楷体_GB2312" pitchFamily="49" charset="-122"/>
              </a:rPr>
              <a:t>1</a:t>
            </a:r>
            <a:r>
              <a:rPr lang="zh-CN" altLang="en-US" sz="2400" b="1">
                <a:latin typeface="Times New Roman" pitchFamily="18" charset="0"/>
                <a:ea typeface="楷体_GB2312" pitchFamily="49" charset="-122"/>
              </a:rPr>
              <a:t>，后一半路程的平均速度为</a:t>
            </a:r>
            <a:r>
              <a:rPr lang="en-US" altLang="zh-CN" sz="2400" b="1" i="1">
                <a:latin typeface="Times New Roman" pitchFamily="18" charset="0"/>
                <a:ea typeface="楷体_GB2312" pitchFamily="49" charset="-122"/>
              </a:rPr>
              <a:t>v</a:t>
            </a:r>
            <a:r>
              <a:rPr lang="en-US" altLang="zh-CN" sz="2400" b="1" baseline="-25000">
                <a:latin typeface="Times New Roman" pitchFamily="18" charset="0"/>
                <a:ea typeface="楷体_GB2312" pitchFamily="49" charset="-122"/>
              </a:rPr>
              <a:t>2</a:t>
            </a:r>
            <a:r>
              <a:rPr lang="zh-CN" altLang="en-US" sz="2400" b="1">
                <a:latin typeface="Times New Roman" pitchFamily="18" charset="0"/>
                <a:ea typeface="楷体_GB2312" pitchFamily="49" charset="-122"/>
              </a:rPr>
              <a:t>，则全程的平均速度为多少？</a:t>
            </a:r>
          </a:p>
        </p:txBody>
      </p:sp>
      <p:sp>
        <p:nvSpPr>
          <p:cNvPr id="10" name="Text Box 5"/>
          <p:cNvSpPr txBox="1">
            <a:spLocks noChangeArrowheads="1"/>
          </p:cNvSpPr>
          <p:nvPr/>
        </p:nvSpPr>
        <p:spPr bwMode="auto">
          <a:xfrm>
            <a:off x="762000" y="2179637"/>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spcBef>
                <a:spcPct val="50000"/>
              </a:spcBef>
            </a:pPr>
            <a:r>
              <a:rPr lang="zh-CN" altLang="en-US" sz="2400" b="1">
                <a:solidFill>
                  <a:srgbClr val="0000CC"/>
                </a:solidFill>
                <a:latin typeface="Times New Roman" pitchFamily="18" charset="0"/>
                <a:ea typeface="楷体_GB2312" pitchFamily="49" charset="-122"/>
              </a:rPr>
              <a:t>解：</a:t>
            </a:r>
          </a:p>
        </p:txBody>
      </p:sp>
      <p:graphicFrame>
        <p:nvGraphicFramePr>
          <p:cNvPr id="11" name="Object 6"/>
          <p:cNvGraphicFramePr>
            <a:graphicFrameLocks noChangeAspect="1"/>
          </p:cNvGraphicFramePr>
          <p:nvPr>
            <p:extLst>
              <p:ext uri="{D42A27DB-BD31-4B8C-83A1-F6EECF244321}">
                <p14:modId xmlns:p14="http://schemas.microsoft.com/office/powerpoint/2010/main" val="375263534"/>
              </p:ext>
            </p:extLst>
          </p:nvPr>
        </p:nvGraphicFramePr>
        <p:xfrm>
          <a:off x="1893888" y="1922462"/>
          <a:ext cx="4748212" cy="1449388"/>
        </p:xfrm>
        <a:graphic>
          <a:graphicData uri="http://schemas.openxmlformats.org/presentationml/2006/ole">
            <mc:AlternateContent xmlns:mc="http://schemas.openxmlformats.org/markup-compatibility/2006">
              <mc:Choice xmlns:v="urn:schemas-microsoft-com:vml" Requires="v">
                <p:oleObj spid="_x0000_s2053" name="公式" r:id="rId6" imgW="2120760" imgH="647640" progId="Equation.3">
                  <p:embed/>
                </p:oleObj>
              </mc:Choice>
              <mc:Fallback>
                <p:oleObj name="公式" r:id="rId6" imgW="2120760" imgH="647640" progId="Equation.3">
                  <p:embed/>
                  <p:pic>
                    <p:nvPicPr>
                      <p:cNvPr id="0" name="OLE substitute image"/>
                      <p:cNvPicPr/>
                      <p:nvPr/>
                    </p:nvPicPr>
                    <p:blipFill>
                      <a:blip r:embed="rId7"/>
                      <a:stretch>
                        <a:fillRect/>
                      </a:stretch>
                    </p:blipFill>
                    <p:spPr>
                      <a:xfrm>
                        <a:off x="1893888" y="1922462"/>
                        <a:ext cx="4748212" cy="1449388"/>
                      </a:xfrm>
                      <a:prstGeom prst="rect">
                        <a:avLst/>
                      </a:prstGeom>
                      <a:noFill/>
                      <a:ln>
                        <a:noFill/>
                      </a:ln>
                      <a:effectLst/>
                    </p:spPr>
                  </p:pic>
                </p:oleObj>
              </mc:Fallback>
            </mc:AlternateContent>
          </a:graphicData>
        </a:graphic>
      </p:graphicFrame>
      <p:sp>
        <p:nvSpPr>
          <p:cNvPr id="12" name="Text Box 7"/>
          <p:cNvSpPr txBox="1">
            <a:spLocks noChangeArrowheads="1"/>
          </p:cNvSpPr>
          <p:nvPr/>
        </p:nvSpPr>
        <p:spPr bwMode="auto">
          <a:xfrm>
            <a:off x="457200" y="3810000"/>
            <a:ext cx="8305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spcBef>
                <a:spcPct val="50000"/>
              </a:spcBef>
            </a:pPr>
            <a:r>
              <a:rPr lang="zh-CN" altLang="en-US" sz="2400" b="1">
                <a:latin typeface="Times New Roman" pitchFamily="18" charset="0"/>
                <a:ea typeface="楷体_GB2312" pitchFamily="49" charset="-122"/>
              </a:rPr>
              <a:t>例</a:t>
            </a:r>
            <a:r>
              <a:rPr lang="en-US" altLang="zh-CN" sz="2400" b="1">
                <a:latin typeface="Times New Roman" pitchFamily="18" charset="0"/>
                <a:ea typeface="楷体_GB2312" pitchFamily="49" charset="-122"/>
              </a:rPr>
              <a:t>2</a:t>
            </a:r>
            <a:r>
              <a:rPr lang="zh-CN" altLang="en-US" sz="2400" b="1">
                <a:latin typeface="Times New Roman" pitchFamily="18" charset="0"/>
                <a:ea typeface="楷体_GB2312" pitchFamily="49" charset="-122"/>
              </a:rPr>
              <a:t>：一个朝着某方向做直线运动的物体，在时间</a:t>
            </a:r>
            <a:r>
              <a:rPr lang="en-US" altLang="zh-CN" sz="2400" b="1" i="1">
                <a:latin typeface="Times New Roman" pitchFamily="18" charset="0"/>
                <a:ea typeface="楷体_GB2312" pitchFamily="49" charset="-122"/>
              </a:rPr>
              <a:t>t</a:t>
            </a:r>
            <a:r>
              <a:rPr lang="zh-CN" altLang="en-US" sz="2400" b="1">
                <a:latin typeface="Times New Roman" pitchFamily="18" charset="0"/>
                <a:ea typeface="楷体_GB2312" pitchFamily="49" charset="-122"/>
              </a:rPr>
              <a:t>内的平均速度为</a:t>
            </a:r>
            <a:r>
              <a:rPr lang="en-US" altLang="zh-CN" sz="2400" b="1" i="1">
                <a:latin typeface="Times New Roman" pitchFamily="18" charset="0"/>
                <a:ea typeface="楷体_GB2312" pitchFamily="49" charset="-122"/>
              </a:rPr>
              <a:t>v</a:t>
            </a:r>
            <a:r>
              <a:rPr lang="zh-CN" altLang="en-US" sz="2400" b="1">
                <a:latin typeface="Times New Roman" pitchFamily="18" charset="0"/>
                <a:ea typeface="楷体_GB2312" pitchFamily="49" charset="-122"/>
              </a:rPr>
              <a:t>，紧接着</a:t>
            </a:r>
            <a:r>
              <a:rPr lang="en-US" altLang="zh-CN" sz="2400" b="1" i="1">
                <a:latin typeface="Times New Roman" pitchFamily="18" charset="0"/>
                <a:ea typeface="楷体_GB2312" pitchFamily="49" charset="-122"/>
              </a:rPr>
              <a:t>t</a:t>
            </a:r>
            <a:r>
              <a:rPr lang="en-US" altLang="zh-CN" sz="2400" b="1">
                <a:latin typeface="Times New Roman" pitchFamily="18" charset="0"/>
                <a:ea typeface="楷体_GB2312" pitchFamily="49" charset="-122"/>
              </a:rPr>
              <a:t>/2</a:t>
            </a:r>
            <a:r>
              <a:rPr lang="zh-CN" altLang="en-US" sz="2400" b="1">
                <a:latin typeface="Times New Roman" pitchFamily="18" charset="0"/>
                <a:ea typeface="楷体_GB2312" pitchFamily="49" charset="-122"/>
              </a:rPr>
              <a:t>时间内的平均速度为</a:t>
            </a:r>
            <a:r>
              <a:rPr lang="en-US" altLang="zh-CN" sz="2400" b="1" i="1">
                <a:latin typeface="Times New Roman" pitchFamily="18" charset="0"/>
                <a:ea typeface="楷体_GB2312" pitchFamily="49" charset="-122"/>
              </a:rPr>
              <a:t>v</a:t>
            </a:r>
            <a:r>
              <a:rPr lang="en-US" altLang="zh-CN" sz="2400" b="1">
                <a:latin typeface="Times New Roman" pitchFamily="18" charset="0"/>
                <a:ea typeface="楷体_GB2312" pitchFamily="49" charset="-122"/>
              </a:rPr>
              <a:t>/2</a:t>
            </a:r>
            <a:r>
              <a:rPr lang="zh-CN" altLang="en-US" sz="2400" b="1">
                <a:latin typeface="Times New Roman" pitchFamily="18" charset="0"/>
                <a:ea typeface="楷体_GB2312" pitchFamily="49" charset="-122"/>
              </a:rPr>
              <a:t>，则物体在这段时间内的平均速度为多少？</a:t>
            </a:r>
            <a:endParaRPr lang="zh-CN" altLang="en-US" sz="2400" b="1" i="1">
              <a:latin typeface="Times New Roman" pitchFamily="18" charset="0"/>
              <a:ea typeface="楷体_GB2312" pitchFamily="49" charset="-122"/>
            </a:endParaRPr>
          </a:p>
        </p:txBody>
      </p:sp>
      <p:graphicFrame>
        <p:nvGraphicFramePr>
          <p:cNvPr id="13" name="Object 8"/>
          <p:cNvGraphicFramePr>
            <a:graphicFrameLocks noChangeAspect="1"/>
          </p:cNvGraphicFramePr>
          <p:nvPr>
            <p:extLst>
              <p:ext uri="{D42A27DB-BD31-4B8C-83A1-F6EECF244321}">
                <p14:modId xmlns:p14="http://schemas.microsoft.com/office/powerpoint/2010/main" val="222078484"/>
              </p:ext>
            </p:extLst>
          </p:nvPr>
        </p:nvGraphicFramePr>
        <p:xfrm>
          <a:off x="1898650" y="4772025"/>
          <a:ext cx="4405313" cy="1762125"/>
        </p:xfrm>
        <a:graphic>
          <a:graphicData uri="http://schemas.openxmlformats.org/presentationml/2006/ole">
            <mc:AlternateContent xmlns:mc="http://schemas.openxmlformats.org/markup-compatibility/2006">
              <mc:Choice xmlns:v="urn:schemas-microsoft-com:vml" Requires="v">
                <p:oleObj spid="_x0000_s2054" name="公式" r:id="rId8" imgW="1968480" imgH="787320" progId="Equation.3">
                  <p:embed/>
                </p:oleObj>
              </mc:Choice>
              <mc:Fallback>
                <p:oleObj name="公式" r:id="rId8" imgW="1968480" imgH="787320" progId="Equation.3">
                  <p:embed/>
                  <p:pic>
                    <p:nvPicPr>
                      <p:cNvPr id="0" name="OLE substitute image"/>
                      <p:cNvPicPr/>
                      <p:nvPr/>
                    </p:nvPicPr>
                    <p:blipFill>
                      <a:blip r:embed="rId9"/>
                      <a:stretch>
                        <a:fillRect/>
                      </a:stretch>
                    </p:blipFill>
                    <p:spPr>
                      <a:xfrm>
                        <a:off x="1898650" y="4772025"/>
                        <a:ext cx="4405313" cy="1762125"/>
                      </a:xfrm>
                      <a:prstGeom prst="rect">
                        <a:avLst/>
                      </a:prstGeom>
                      <a:noFill/>
                      <a:ln>
                        <a:noFill/>
                      </a:ln>
                      <a:effectLst/>
                    </p:spPr>
                  </p:pic>
                </p:oleObj>
              </mc:Fallback>
            </mc:AlternateContent>
          </a:graphicData>
        </a:graphic>
      </p:graphicFrame>
      <p:sp>
        <p:nvSpPr>
          <p:cNvPr id="14" name="Text Box 9"/>
          <p:cNvSpPr txBox="1">
            <a:spLocks noChangeArrowheads="1"/>
          </p:cNvSpPr>
          <p:nvPr/>
        </p:nvSpPr>
        <p:spPr bwMode="auto">
          <a:xfrm>
            <a:off x="838200" y="51054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spcBef>
                <a:spcPct val="50000"/>
              </a:spcBef>
            </a:pPr>
            <a:r>
              <a:rPr lang="zh-CN" altLang="en-US" sz="2400" b="1">
                <a:solidFill>
                  <a:srgbClr val="0000CC"/>
                </a:solidFill>
                <a:latin typeface="Times New Roman" pitchFamily="18" charset="0"/>
                <a:ea typeface="楷体_GB2312" pitchFamily="49" charset="-122"/>
              </a:rPr>
              <a:t>解：</a:t>
            </a:r>
          </a:p>
        </p:txBody>
      </p:sp>
    </p:spTree>
    <p:extLst>
      <p:ext uri="{BB962C8B-B14F-4D97-AF65-F5344CB8AC3E}">
        <p14:creationId xmlns:p14="http://schemas.microsoft.com/office/powerpoint/2010/main" val="1737977993"/>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afterGroup">
                            <p:stCondLst>
                              <p:cond delay="0"/>
                            </p:stCondLst>
                            <p:childTnLst>
                              <p:par>
                                <p:cTn id="14" presetID="9"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par>
                    <p:cTn id="17" fill="hold" nodeType="clickPar">
                      <p:stCondLst>
                        <p:cond delay="indefinite"/>
                      </p:stCondLst>
                      <p:childTnLst>
                        <p:par>
                          <p:cTn id="18" fill="hold" nodeType="after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after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afterGroup">
                            <p:stCondLst>
                              <p:cond delay="0"/>
                            </p:stCondLst>
                            <p:childTnLst>
                              <p:par>
                                <p:cTn id="27" presetID="9"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灯片编号占位符 52"/>
          <p:cNvSpPr>
            <a:spLocks noGrp="1"/>
          </p:cNvSpPr>
          <p:nvPr>
            <p:ph type="sldNum" sz="quarter" idx="12"/>
          </p:nvPr>
        </p:nvSpPr>
        <p:spPr/>
        <p:txBody>
          <a:bodyPr/>
          <a:lstStyle/>
          <a:p>
            <a:pPr>
              <a:defRPr/>
            </a:pPr>
            <a:fld id="{D9F1B4A7-3B24-4E59-8605-CB8F74A06D4C}" type="slidenum">
              <a:rPr lang="zh-CN" altLang="en-US" smtClean="0"/>
              <a:pPr>
                <a:defRPr/>
              </a:pPr>
              <a:t>11</a:t>
            </a:fld>
            <a:endParaRPr lang="zh-CN" altLang="en-US"/>
          </a:p>
        </p:txBody>
      </p:sp>
      <p:pic>
        <p:nvPicPr>
          <p:cNvPr id="2050" name="Picture 2">
            <a:hlinkClick r:id="" action="ppaction://hlinkshowjump?jump=nextslide"/>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92768"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44" y="6470262"/>
            <a:ext cx="3603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txBox="1">
            <a:spLocks noRot="1" noChangeArrowheads="1"/>
          </p:cNvSpPr>
          <p:nvPr/>
        </p:nvSpPr>
        <p:spPr>
          <a:xfrm>
            <a:off x="368007" y="369888"/>
            <a:ext cx="8524473" cy="755650"/>
          </a:xfrm>
          <a:prstGeom prst="rect">
            <a:avLst/>
          </a:prstGeom>
        </p:spPr>
        <p:txBody>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lstStyle>
          <a:p>
            <a:r>
              <a:rPr lang="zh-CN" altLang="en-US" sz="3200">
                <a:solidFill>
                  <a:srgbClr val="FF0000"/>
                </a:solidFill>
                <a:effectLst/>
              </a:rPr>
              <a:t>补充</a:t>
            </a:r>
            <a:r>
              <a:rPr lang="zh-CN" altLang="en-US" sz="3200" smtClean="0">
                <a:solidFill>
                  <a:srgbClr val="FF0000"/>
                </a:solidFill>
                <a:effectLst/>
              </a:rPr>
              <a:t>：</a:t>
            </a:r>
            <a:r>
              <a:rPr lang="en-US" altLang="zh-CN" sz="3200" smtClean="0">
                <a:solidFill>
                  <a:schemeClr val="tx1"/>
                </a:solidFill>
                <a:effectLst/>
              </a:rPr>
              <a:t>2</a:t>
            </a:r>
            <a:r>
              <a:rPr lang="zh-CN" altLang="en-US" sz="3200" smtClean="0">
                <a:solidFill>
                  <a:schemeClr val="tx1"/>
                </a:solidFill>
                <a:effectLst/>
              </a:rPr>
              <a:t>、</a:t>
            </a:r>
            <a:r>
              <a:rPr lang="zh-CN" altLang="en-US" sz="3000" smtClean="0">
                <a:solidFill>
                  <a:schemeClr val="tx1"/>
                </a:solidFill>
                <a:effectLst/>
              </a:rPr>
              <a:t>速度大小的另一种比较方法</a:t>
            </a:r>
            <a:r>
              <a:rPr lang="en-US" altLang="zh-CN" sz="3000" smtClean="0">
                <a:solidFill>
                  <a:schemeClr val="tx1"/>
                </a:solidFill>
                <a:effectLst/>
              </a:rPr>
              <a:t>----</a:t>
            </a:r>
            <a:r>
              <a:rPr lang="zh-CN" altLang="en-US" sz="3000" smtClean="0">
                <a:solidFill>
                  <a:srgbClr val="FC1806"/>
                </a:solidFill>
                <a:effectLst/>
              </a:rPr>
              <a:t>图像法</a:t>
            </a:r>
          </a:p>
        </p:txBody>
      </p:sp>
      <p:sp>
        <p:nvSpPr>
          <p:cNvPr id="7" name="Text Box 3"/>
          <p:cNvSpPr txBox="1">
            <a:spLocks noChangeArrowheads="1"/>
          </p:cNvSpPr>
          <p:nvPr/>
        </p:nvSpPr>
        <p:spPr bwMode="auto">
          <a:xfrm>
            <a:off x="323850" y="1125538"/>
            <a:ext cx="7467600" cy="120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lnSpc>
                <a:spcPct val="130000"/>
              </a:lnSpc>
              <a:spcBef>
                <a:spcPct val="50000"/>
              </a:spcBef>
              <a:buFont typeface="Wingdings" pitchFamily="2" charset="2"/>
              <a:buChar char="v"/>
            </a:pPr>
            <a:r>
              <a:rPr lang="en-US" altLang="zh-CN" sz="2800" b="1">
                <a:solidFill>
                  <a:srgbClr val="FC1806"/>
                </a:solidFill>
                <a:latin typeface="Times New Roman" pitchFamily="18" charset="0"/>
                <a:ea typeface="楷体_GB2312" pitchFamily="49" charset="-122"/>
              </a:rPr>
              <a:t>    </a:t>
            </a:r>
            <a:r>
              <a:rPr lang="zh-CN" altLang="en-US" sz="2800" b="1">
                <a:solidFill>
                  <a:srgbClr val="FC1806"/>
                </a:solidFill>
                <a:latin typeface="Times New Roman" pitchFamily="18" charset="0"/>
                <a:ea typeface="楷体_GB2312" pitchFamily="49" charset="-122"/>
              </a:rPr>
              <a:t>思考：</a:t>
            </a:r>
            <a:r>
              <a:rPr lang="zh-CN" altLang="en-US" sz="2800" b="1">
                <a:latin typeface="Times New Roman" pitchFamily="18" charset="0"/>
                <a:ea typeface="楷体_GB2312" pitchFamily="49" charset="-122"/>
              </a:rPr>
              <a:t>如图所示甲、乙两物体的</a:t>
            </a:r>
            <a:r>
              <a:rPr lang="en-US" altLang="zh-CN" sz="2800" b="1">
                <a:solidFill>
                  <a:srgbClr val="FF0000"/>
                </a:solidFill>
                <a:latin typeface="Times New Roman" pitchFamily="18" charset="0"/>
                <a:ea typeface="楷体_GB2312" pitchFamily="49" charset="-122"/>
              </a:rPr>
              <a:t>s-t</a:t>
            </a:r>
            <a:r>
              <a:rPr lang="zh-CN" altLang="en-US" sz="2800" b="1">
                <a:solidFill>
                  <a:srgbClr val="FF0000"/>
                </a:solidFill>
                <a:latin typeface="Times New Roman" pitchFamily="18" charset="0"/>
                <a:ea typeface="楷体_GB2312" pitchFamily="49" charset="-122"/>
              </a:rPr>
              <a:t>图象</a:t>
            </a:r>
            <a:r>
              <a:rPr lang="zh-CN" altLang="en-US" sz="2800" b="1">
                <a:latin typeface="Times New Roman" pitchFamily="18" charset="0"/>
                <a:ea typeface="楷体_GB2312" pitchFamily="49" charset="-122"/>
              </a:rPr>
              <a:t>；谁运动得比较快？</a:t>
            </a:r>
          </a:p>
        </p:txBody>
      </p:sp>
      <p:grpSp>
        <p:nvGrpSpPr>
          <p:cNvPr id="8" name="Group 26"/>
          <p:cNvGrpSpPr/>
          <p:nvPr/>
        </p:nvGrpSpPr>
        <p:grpSpPr>
          <a:xfrm>
            <a:off x="2195513" y="2636838"/>
            <a:ext cx="4991100" cy="3379787"/>
            <a:chOff x="1383" y="1661"/>
            <a:chExt cx="3144" cy="2129"/>
          </a:xfrm>
        </p:grpSpPr>
        <p:sp>
          <p:nvSpPr>
            <p:cNvPr id="9" name="Text Box 14"/>
            <p:cNvSpPr txBox="1">
              <a:spLocks noChangeArrowheads="1"/>
            </p:cNvSpPr>
            <p:nvPr/>
          </p:nvSpPr>
          <p:spPr bwMode="auto">
            <a:xfrm>
              <a:off x="1383" y="2160"/>
              <a:ext cx="387"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algn="just" eaLnBrk="1" hangingPunct="1"/>
              <a:r>
                <a:rPr lang="en-US" altLang="zh-CN" sz="2800">
                  <a:latin typeface="Times New Roman" pitchFamily="18" charset="0"/>
                </a:rPr>
                <a:t>90</a:t>
              </a:r>
              <a:endParaRPr lang="en-US" altLang="zh-CN" sz="2800" u="sng"/>
            </a:p>
          </p:txBody>
        </p:sp>
        <p:grpSp>
          <p:nvGrpSpPr>
            <p:cNvPr id="10" name="Group 25"/>
            <p:cNvGrpSpPr/>
            <p:nvPr/>
          </p:nvGrpSpPr>
          <p:grpSpPr>
            <a:xfrm>
              <a:off x="1429" y="1661"/>
              <a:ext cx="3098" cy="2129"/>
              <a:chOff x="871" y="1479"/>
              <a:chExt cx="3098" cy="2129"/>
            </a:xfrm>
          </p:grpSpPr>
          <p:sp>
            <p:nvSpPr>
              <p:cNvPr id="11" name="Line 4"/>
              <p:cNvSpPr>
                <a:spLocks noChangeShapeType="1"/>
              </p:cNvSpPr>
              <p:nvPr/>
            </p:nvSpPr>
            <p:spPr bwMode="auto">
              <a:xfrm>
                <a:off x="1144" y="3336"/>
                <a:ext cx="2192" cy="1"/>
              </a:xfrm>
              <a:prstGeom prst="line">
                <a:avLst/>
              </a:prstGeom>
              <a:noFill/>
              <a:ln w="19050">
                <a:solidFill>
                  <a:schemeClr val="tx1"/>
                </a:solidFill>
                <a:round/>
                <a:tailEnd type="triangle" w="med" len="lg"/>
              </a:ln>
              <a:extLst>
                <a:ext uri="{909E8E84-426E-40DD-AFC4-6F175D3DCCD1}">
                  <a14:hiddenFill xmlns:a14="http://schemas.microsoft.com/office/drawing/2010/main">
                    <a:noFill/>
                  </a14:hiddenFill>
                </a:ext>
              </a:extLst>
            </p:spPr>
            <p:txBody>
              <a:bodyPr/>
              <a:lstStyle/>
              <a:p>
                <a:endParaRPr lang="zh-CN" altLang="en-US"/>
              </a:p>
            </p:txBody>
          </p:sp>
          <p:sp>
            <p:nvSpPr>
              <p:cNvPr id="12" name="Line 5"/>
              <p:cNvSpPr>
                <a:spLocks noChangeShapeType="1"/>
              </p:cNvSpPr>
              <p:nvPr/>
            </p:nvSpPr>
            <p:spPr bwMode="auto">
              <a:xfrm flipV="1">
                <a:off x="1144" y="1749"/>
                <a:ext cx="1" cy="1600"/>
              </a:xfrm>
              <a:prstGeom prst="line">
                <a:avLst/>
              </a:prstGeom>
              <a:noFill/>
              <a:ln w="19050">
                <a:solidFill>
                  <a:schemeClr val="tx1"/>
                </a:solidFill>
                <a:round/>
                <a:tailEnd type="triangle" w="med" len="lg"/>
              </a:ln>
              <a:extLst>
                <a:ext uri="{909E8E84-426E-40DD-AFC4-6F175D3DCCD1}">
                  <a14:hiddenFill xmlns:a14="http://schemas.microsoft.com/office/drawing/2010/main">
                    <a:noFill/>
                  </a14:hiddenFill>
                </a:ext>
              </a:extLst>
            </p:spPr>
            <p:txBody>
              <a:bodyPr/>
              <a:lstStyle/>
              <a:p>
                <a:endParaRPr lang="zh-CN" altLang="en-US"/>
              </a:p>
            </p:txBody>
          </p:sp>
          <p:sp>
            <p:nvSpPr>
              <p:cNvPr id="13" name="Line 6"/>
              <p:cNvSpPr>
                <a:spLocks noChangeShapeType="1"/>
              </p:cNvSpPr>
              <p:nvPr/>
            </p:nvSpPr>
            <p:spPr bwMode="auto">
              <a:xfrm>
                <a:off x="1144" y="2125"/>
                <a:ext cx="1933" cy="1"/>
              </a:xfrm>
              <a:prstGeom prst="line">
                <a:avLst/>
              </a:prstGeom>
              <a:noFill/>
              <a:ln w="19050">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14" name="Line 7"/>
              <p:cNvSpPr>
                <a:spLocks noChangeShapeType="1"/>
              </p:cNvSpPr>
              <p:nvPr/>
            </p:nvSpPr>
            <p:spPr bwMode="auto">
              <a:xfrm>
                <a:off x="3079" y="2114"/>
                <a:ext cx="1" cy="1200"/>
              </a:xfrm>
              <a:prstGeom prst="line">
                <a:avLst/>
              </a:prstGeom>
              <a:noFill/>
              <a:ln w="19050">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15" name="Line 8"/>
              <p:cNvSpPr>
                <a:spLocks noChangeShapeType="1"/>
              </p:cNvSpPr>
              <p:nvPr/>
            </p:nvSpPr>
            <p:spPr bwMode="auto">
              <a:xfrm>
                <a:off x="2051" y="2114"/>
                <a:ext cx="1" cy="1200"/>
              </a:xfrm>
              <a:prstGeom prst="line">
                <a:avLst/>
              </a:prstGeom>
              <a:noFill/>
              <a:ln w="19050">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16" name="Line 9"/>
              <p:cNvSpPr>
                <a:spLocks noChangeShapeType="1"/>
              </p:cNvSpPr>
              <p:nvPr/>
            </p:nvSpPr>
            <p:spPr bwMode="auto">
              <a:xfrm flipV="1">
                <a:off x="1146" y="2114"/>
                <a:ext cx="903" cy="120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7" name="Line 10"/>
              <p:cNvSpPr>
                <a:spLocks noChangeShapeType="1"/>
              </p:cNvSpPr>
              <p:nvPr/>
            </p:nvSpPr>
            <p:spPr bwMode="auto">
              <a:xfrm flipV="1">
                <a:off x="1146" y="2114"/>
                <a:ext cx="1934" cy="1199"/>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8" name="Text Box 11"/>
              <p:cNvSpPr txBox="1">
                <a:spLocks noChangeArrowheads="1"/>
              </p:cNvSpPr>
              <p:nvPr/>
            </p:nvSpPr>
            <p:spPr bwMode="auto">
              <a:xfrm>
                <a:off x="871" y="1479"/>
                <a:ext cx="386"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algn="just" eaLnBrk="1" hangingPunct="1"/>
                <a:r>
                  <a:rPr lang="en-US" altLang="zh-CN" sz="2800">
                    <a:latin typeface="Times New Roman" pitchFamily="18" charset="0"/>
                  </a:rPr>
                  <a:t>s/m</a:t>
                </a:r>
                <a:endParaRPr lang="en-US" altLang="zh-CN" sz="2800" u="sng"/>
              </a:p>
            </p:txBody>
          </p:sp>
          <p:sp>
            <p:nvSpPr>
              <p:cNvPr id="19" name="Text Box 12"/>
              <p:cNvSpPr txBox="1">
                <a:spLocks noChangeArrowheads="1"/>
              </p:cNvSpPr>
              <p:nvPr/>
            </p:nvSpPr>
            <p:spPr bwMode="auto">
              <a:xfrm>
                <a:off x="1887" y="3294"/>
                <a:ext cx="386"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algn="just" eaLnBrk="1" hangingPunct="1"/>
                <a:r>
                  <a:rPr lang="en-US" altLang="zh-CN" sz="2800">
                    <a:latin typeface="Times New Roman" pitchFamily="18" charset="0"/>
                  </a:rPr>
                  <a:t>10</a:t>
                </a:r>
                <a:endParaRPr lang="en-US" altLang="zh-CN" sz="2800" u="sng"/>
              </a:p>
            </p:txBody>
          </p:sp>
          <p:sp>
            <p:nvSpPr>
              <p:cNvPr id="20" name="Text Box 13"/>
              <p:cNvSpPr txBox="1">
                <a:spLocks noChangeArrowheads="1"/>
              </p:cNvSpPr>
              <p:nvPr/>
            </p:nvSpPr>
            <p:spPr bwMode="auto">
              <a:xfrm>
                <a:off x="2925" y="3316"/>
                <a:ext cx="386"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algn="just" eaLnBrk="1" hangingPunct="1"/>
                <a:r>
                  <a:rPr lang="en-US" altLang="zh-CN" sz="2800">
                    <a:latin typeface="Times New Roman" pitchFamily="18" charset="0"/>
                  </a:rPr>
                  <a:t>30</a:t>
                </a:r>
                <a:endParaRPr lang="en-US" altLang="zh-CN" sz="2800" u="sng"/>
              </a:p>
            </p:txBody>
          </p:sp>
          <p:sp>
            <p:nvSpPr>
              <p:cNvPr id="21" name="Text Box 15"/>
              <p:cNvSpPr txBox="1">
                <a:spLocks noChangeArrowheads="1"/>
              </p:cNvSpPr>
              <p:nvPr/>
            </p:nvSpPr>
            <p:spPr bwMode="auto">
              <a:xfrm>
                <a:off x="1598" y="2114"/>
                <a:ext cx="386"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algn="just" eaLnBrk="1" hangingPunct="1"/>
                <a:r>
                  <a:rPr lang="zh-CN" altLang="en-US" sz="2800">
                    <a:latin typeface="Times New Roman" pitchFamily="18" charset="0"/>
                  </a:rPr>
                  <a:t>甲</a:t>
                </a:r>
                <a:endParaRPr lang="zh-CN" altLang="en-US" sz="2800" u="sng"/>
              </a:p>
            </p:txBody>
          </p:sp>
          <p:sp>
            <p:nvSpPr>
              <p:cNvPr id="22" name="Text Box 16"/>
              <p:cNvSpPr txBox="1">
                <a:spLocks noChangeArrowheads="1"/>
              </p:cNvSpPr>
              <p:nvPr/>
            </p:nvSpPr>
            <p:spPr bwMode="auto">
              <a:xfrm>
                <a:off x="2798" y="2250"/>
                <a:ext cx="386"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algn="just" eaLnBrk="1" hangingPunct="1"/>
                <a:r>
                  <a:rPr lang="zh-CN" altLang="en-US" sz="2800">
                    <a:latin typeface="Times New Roman" pitchFamily="18" charset="0"/>
                  </a:rPr>
                  <a:t>乙</a:t>
                </a:r>
                <a:endParaRPr lang="zh-CN" altLang="en-US" sz="2800" u="sng"/>
              </a:p>
            </p:txBody>
          </p:sp>
          <p:sp>
            <p:nvSpPr>
              <p:cNvPr id="23" name="Line 17"/>
              <p:cNvSpPr>
                <a:spLocks noChangeShapeType="1"/>
              </p:cNvSpPr>
              <p:nvPr/>
            </p:nvSpPr>
            <p:spPr bwMode="auto">
              <a:xfrm flipH="1">
                <a:off x="1144" y="2760"/>
                <a:ext cx="902" cy="1"/>
              </a:xfrm>
              <a:prstGeom prst="line">
                <a:avLst/>
              </a:prstGeom>
              <a:noFill/>
              <a:ln w="28575">
                <a:solidFill>
                  <a:srgbClr val="FF0000"/>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24" name="Text Box 18"/>
              <p:cNvSpPr txBox="1">
                <a:spLocks noChangeArrowheads="1"/>
              </p:cNvSpPr>
              <p:nvPr/>
            </p:nvSpPr>
            <p:spPr bwMode="auto">
              <a:xfrm>
                <a:off x="3379" y="3157"/>
                <a:ext cx="590"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algn="just" eaLnBrk="1" hangingPunct="1"/>
                <a:r>
                  <a:rPr lang="en-US" altLang="zh-CN" sz="2800">
                    <a:latin typeface="Times New Roman" pitchFamily="18" charset="0"/>
                  </a:rPr>
                  <a:t>t/s</a:t>
                </a:r>
                <a:endParaRPr lang="en-US" altLang="zh-CN" sz="2800" u="sng"/>
              </a:p>
            </p:txBody>
          </p:sp>
        </p:grpSp>
      </p:grpSp>
      <p:sp>
        <p:nvSpPr>
          <p:cNvPr id="25" name="Text Box 21"/>
          <p:cNvSpPr txBox="1">
            <a:spLocks noChangeArrowheads="1"/>
          </p:cNvSpPr>
          <p:nvPr/>
        </p:nvSpPr>
        <p:spPr bwMode="auto">
          <a:xfrm>
            <a:off x="4211638" y="2205038"/>
            <a:ext cx="2592387" cy="850900"/>
          </a:xfrm>
          <a:prstGeom prst="rect">
            <a:avLst/>
          </a:prstGeom>
          <a:noFill/>
          <a:ln w="28575">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spcBef>
                <a:spcPct val="50000"/>
              </a:spcBef>
            </a:pPr>
            <a:r>
              <a:rPr kumimoji="1" lang="zh-CN" altLang="en-US" sz="2400" b="1">
                <a:latin typeface="Times New Roman" pitchFamily="18" charset="0"/>
              </a:rPr>
              <a:t>甲、乙运动均为匀速直线运动</a:t>
            </a:r>
          </a:p>
        </p:txBody>
      </p:sp>
    </p:spTree>
    <p:extLst>
      <p:ext uri="{BB962C8B-B14F-4D97-AF65-F5344CB8AC3E}">
        <p14:creationId xmlns:p14="http://schemas.microsoft.com/office/powerpoint/2010/main" val="1155468121"/>
      </p:ext>
    </p:extLst>
  </p:cSld>
  <p:clrMapOvr>
    <a:masterClrMapping/>
  </p:clrMapOvr>
  <p:transition>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灯片编号占位符 52"/>
          <p:cNvSpPr>
            <a:spLocks noGrp="1"/>
          </p:cNvSpPr>
          <p:nvPr>
            <p:ph type="sldNum" sz="quarter" idx="12"/>
          </p:nvPr>
        </p:nvSpPr>
        <p:spPr/>
        <p:txBody>
          <a:bodyPr/>
          <a:lstStyle/>
          <a:p>
            <a:pPr>
              <a:defRPr/>
            </a:pPr>
            <a:fld id="{D9F1B4A7-3B24-4E59-8605-CB8F74A06D4C}" type="slidenum">
              <a:rPr lang="zh-CN" altLang="en-US" smtClean="0"/>
              <a:pPr>
                <a:defRPr/>
              </a:pPr>
              <a:t>12</a:t>
            </a:fld>
            <a:endParaRPr lang="zh-CN" altLang="en-US"/>
          </a:p>
        </p:txBody>
      </p:sp>
      <p:pic>
        <p:nvPicPr>
          <p:cNvPr id="2050" name="Picture 2">
            <a:hlinkClick r:id="" action="ppaction://hlinkshowjump?jump=nextslide"/>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92768"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44" y="6470262"/>
            <a:ext cx="3603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Line 2"/>
          <p:cNvSpPr>
            <a:spLocks noChangeShapeType="1"/>
          </p:cNvSpPr>
          <p:nvPr/>
        </p:nvSpPr>
        <p:spPr bwMode="auto">
          <a:xfrm>
            <a:off x="900113" y="2708275"/>
            <a:ext cx="2735262"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800"/>
          </a:p>
        </p:txBody>
      </p:sp>
      <p:sp>
        <p:nvSpPr>
          <p:cNvPr id="7" name="Line 3"/>
          <p:cNvSpPr>
            <a:spLocks noChangeShapeType="1"/>
          </p:cNvSpPr>
          <p:nvPr/>
        </p:nvSpPr>
        <p:spPr bwMode="auto">
          <a:xfrm flipH="1" flipV="1">
            <a:off x="900113" y="404813"/>
            <a:ext cx="0" cy="2303462"/>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800"/>
          </a:p>
        </p:txBody>
      </p:sp>
      <p:sp>
        <p:nvSpPr>
          <p:cNvPr id="8" name="Text Box 4"/>
          <p:cNvSpPr txBox="1">
            <a:spLocks noChangeArrowheads="1"/>
          </p:cNvSpPr>
          <p:nvPr/>
        </p:nvSpPr>
        <p:spPr bwMode="auto">
          <a:xfrm>
            <a:off x="592138" y="2563813"/>
            <a:ext cx="36580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800" b="1">
                <a:latin typeface="黑体" pitchFamily="2" charset="-122"/>
                <a:ea typeface="黑体" pitchFamily="2" charset="-122"/>
              </a:rPr>
              <a:t>o</a:t>
            </a:r>
          </a:p>
        </p:txBody>
      </p:sp>
      <p:sp>
        <p:nvSpPr>
          <p:cNvPr id="9" name="Text Box 5"/>
          <p:cNvSpPr txBox="1">
            <a:spLocks noChangeArrowheads="1"/>
          </p:cNvSpPr>
          <p:nvPr/>
        </p:nvSpPr>
        <p:spPr bwMode="auto">
          <a:xfrm>
            <a:off x="3471863" y="2668588"/>
            <a:ext cx="30168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800">
                <a:latin typeface="Book Antiqua" pitchFamily="18" charset="0"/>
                <a:ea typeface="MS UI Gothic" pitchFamily="34" charset="-128"/>
              </a:rPr>
              <a:t>t</a:t>
            </a:r>
          </a:p>
        </p:txBody>
      </p:sp>
      <p:sp>
        <p:nvSpPr>
          <p:cNvPr id="10" name="Text Box 6"/>
          <p:cNvSpPr txBox="1">
            <a:spLocks noChangeArrowheads="1"/>
          </p:cNvSpPr>
          <p:nvPr/>
        </p:nvSpPr>
        <p:spPr bwMode="auto">
          <a:xfrm>
            <a:off x="539750" y="260350"/>
            <a:ext cx="3369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800">
                <a:latin typeface="Book Antiqua" pitchFamily="18" charset="0"/>
                <a:ea typeface="MS UI Gothic" pitchFamily="34" charset="-128"/>
              </a:rPr>
              <a:t>s</a:t>
            </a:r>
          </a:p>
        </p:txBody>
      </p:sp>
      <p:sp>
        <p:nvSpPr>
          <p:cNvPr id="11" name="Line 7"/>
          <p:cNvSpPr>
            <a:spLocks noChangeShapeType="1"/>
          </p:cNvSpPr>
          <p:nvPr/>
        </p:nvSpPr>
        <p:spPr bwMode="auto">
          <a:xfrm>
            <a:off x="900113" y="1557338"/>
            <a:ext cx="2232025" cy="0"/>
          </a:xfrm>
          <a:prstGeom prst="line">
            <a:avLst/>
          </a:prstGeom>
          <a:noFill/>
          <a:ln w="254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800"/>
          </a:p>
        </p:txBody>
      </p:sp>
      <p:sp>
        <p:nvSpPr>
          <p:cNvPr id="12" name="Line 8"/>
          <p:cNvSpPr>
            <a:spLocks noChangeShapeType="1"/>
          </p:cNvSpPr>
          <p:nvPr/>
        </p:nvSpPr>
        <p:spPr bwMode="auto">
          <a:xfrm>
            <a:off x="5580063" y="3067050"/>
            <a:ext cx="2808287"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800"/>
          </a:p>
        </p:txBody>
      </p:sp>
      <p:sp>
        <p:nvSpPr>
          <p:cNvPr id="13" name="Line 9"/>
          <p:cNvSpPr>
            <a:spLocks noChangeShapeType="1"/>
          </p:cNvSpPr>
          <p:nvPr/>
        </p:nvSpPr>
        <p:spPr bwMode="auto">
          <a:xfrm flipH="1" flipV="1">
            <a:off x="5580063" y="908050"/>
            <a:ext cx="0" cy="215900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800"/>
          </a:p>
        </p:txBody>
      </p:sp>
      <p:sp>
        <p:nvSpPr>
          <p:cNvPr id="14" name="Text Box 10"/>
          <p:cNvSpPr txBox="1">
            <a:spLocks noChangeArrowheads="1"/>
          </p:cNvSpPr>
          <p:nvPr/>
        </p:nvSpPr>
        <p:spPr bwMode="auto">
          <a:xfrm>
            <a:off x="5291138" y="2708275"/>
            <a:ext cx="5762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spcBef>
                <a:spcPct val="50000"/>
              </a:spcBef>
            </a:pPr>
            <a:r>
              <a:rPr lang="en-US" altLang="zh-CN" sz="2800">
                <a:latin typeface="Book Antiqua" pitchFamily="18" charset="0"/>
                <a:ea typeface="MS UI Gothic" pitchFamily="34" charset="-128"/>
              </a:rPr>
              <a:t>o</a:t>
            </a:r>
          </a:p>
        </p:txBody>
      </p:sp>
      <p:sp>
        <p:nvSpPr>
          <p:cNvPr id="15" name="Text Box 11"/>
          <p:cNvSpPr txBox="1">
            <a:spLocks noChangeArrowheads="1"/>
          </p:cNvSpPr>
          <p:nvPr/>
        </p:nvSpPr>
        <p:spPr bwMode="auto">
          <a:xfrm>
            <a:off x="8459788" y="2995613"/>
            <a:ext cx="284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400">
                <a:latin typeface="Book Antiqua" pitchFamily="18" charset="0"/>
                <a:ea typeface="MS UI Gothic" pitchFamily="34" charset="-128"/>
              </a:rPr>
              <a:t>t</a:t>
            </a:r>
          </a:p>
        </p:txBody>
      </p:sp>
      <p:sp>
        <p:nvSpPr>
          <p:cNvPr id="16" name="Text Box 12"/>
          <p:cNvSpPr txBox="1">
            <a:spLocks noChangeArrowheads="1"/>
          </p:cNvSpPr>
          <p:nvPr/>
        </p:nvSpPr>
        <p:spPr bwMode="auto">
          <a:xfrm>
            <a:off x="5148263" y="692150"/>
            <a:ext cx="6873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spcBef>
                <a:spcPct val="50000"/>
              </a:spcBef>
            </a:pPr>
            <a:r>
              <a:rPr lang="en-US" altLang="zh-CN" sz="2800">
                <a:latin typeface="Book Antiqua" pitchFamily="18" charset="0"/>
                <a:ea typeface="MS UI Gothic" pitchFamily="34" charset="-128"/>
              </a:rPr>
              <a:t>s</a:t>
            </a:r>
          </a:p>
        </p:txBody>
      </p:sp>
      <p:sp>
        <p:nvSpPr>
          <p:cNvPr id="17" name="Line 13"/>
          <p:cNvSpPr>
            <a:spLocks noChangeShapeType="1"/>
          </p:cNvSpPr>
          <p:nvPr/>
        </p:nvSpPr>
        <p:spPr bwMode="auto">
          <a:xfrm flipV="1">
            <a:off x="5580063" y="1339850"/>
            <a:ext cx="1511300" cy="1728788"/>
          </a:xfrm>
          <a:prstGeom prst="line">
            <a:avLst/>
          </a:prstGeom>
          <a:noFill/>
          <a:ln w="254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800"/>
          </a:p>
        </p:txBody>
      </p:sp>
      <p:sp>
        <p:nvSpPr>
          <p:cNvPr id="18" name="Text Box 14"/>
          <p:cNvSpPr txBox="1">
            <a:spLocks noChangeArrowheads="1"/>
          </p:cNvSpPr>
          <p:nvPr/>
        </p:nvSpPr>
        <p:spPr bwMode="auto">
          <a:xfrm>
            <a:off x="1384300" y="2676525"/>
            <a:ext cx="16033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zh-CN" altLang="en-US" sz="2800" b="1">
                <a:latin typeface="Book Antiqua" pitchFamily="18" charset="0"/>
                <a:ea typeface="黑体" pitchFamily="2" charset="-122"/>
              </a:rPr>
              <a:t>静止</a:t>
            </a:r>
          </a:p>
        </p:txBody>
      </p:sp>
      <p:sp>
        <p:nvSpPr>
          <p:cNvPr id="19" name="Text Box 15"/>
          <p:cNvSpPr txBox="1">
            <a:spLocks noChangeArrowheads="1"/>
          </p:cNvSpPr>
          <p:nvPr/>
        </p:nvSpPr>
        <p:spPr bwMode="auto">
          <a:xfrm>
            <a:off x="5651500" y="3067050"/>
            <a:ext cx="3097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zh-CN" altLang="en-US" sz="3200" b="1">
                <a:latin typeface="Book Antiqua" pitchFamily="18" charset="0"/>
                <a:ea typeface="黑体" pitchFamily="2" charset="-122"/>
              </a:rPr>
              <a:t>匀速直线运动</a:t>
            </a:r>
          </a:p>
        </p:txBody>
      </p:sp>
      <p:sp>
        <p:nvSpPr>
          <p:cNvPr id="20" name="Line 16"/>
          <p:cNvSpPr>
            <a:spLocks noChangeShapeType="1"/>
          </p:cNvSpPr>
          <p:nvPr/>
        </p:nvSpPr>
        <p:spPr bwMode="auto">
          <a:xfrm>
            <a:off x="971550" y="5805488"/>
            <a:ext cx="2735263"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800"/>
          </a:p>
        </p:txBody>
      </p:sp>
      <p:sp>
        <p:nvSpPr>
          <p:cNvPr id="21" name="Line 17"/>
          <p:cNvSpPr>
            <a:spLocks noChangeShapeType="1"/>
          </p:cNvSpPr>
          <p:nvPr/>
        </p:nvSpPr>
        <p:spPr bwMode="auto">
          <a:xfrm flipH="1" flipV="1">
            <a:off x="971550" y="3573463"/>
            <a:ext cx="0" cy="2232025"/>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800"/>
          </a:p>
        </p:txBody>
      </p:sp>
      <p:sp>
        <p:nvSpPr>
          <p:cNvPr id="22" name="Text Box 18"/>
          <p:cNvSpPr txBox="1">
            <a:spLocks noChangeArrowheads="1"/>
          </p:cNvSpPr>
          <p:nvPr/>
        </p:nvSpPr>
        <p:spPr bwMode="auto">
          <a:xfrm>
            <a:off x="684213" y="5661025"/>
            <a:ext cx="3802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800">
                <a:latin typeface="Book Antiqua" pitchFamily="18" charset="0"/>
                <a:ea typeface="MS UI Gothic" pitchFamily="34" charset="-128"/>
              </a:rPr>
              <a:t>o</a:t>
            </a:r>
          </a:p>
        </p:txBody>
      </p:sp>
      <p:sp>
        <p:nvSpPr>
          <p:cNvPr id="23" name="Text Box 19"/>
          <p:cNvSpPr txBox="1">
            <a:spLocks noChangeArrowheads="1"/>
          </p:cNvSpPr>
          <p:nvPr/>
        </p:nvSpPr>
        <p:spPr bwMode="auto">
          <a:xfrm>
            <a:off x="3492500" y="5805488"/>
            <a:ext cx="30168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800">
                <a:latin typeface="Book Antiqua" pitchFamily="18" charset="0"/>
                <a:ea typeface="MS UI Gothic" pitchFamily="34" charset="-128"/>
              </a:rPr>
              <a:t>t</a:t>
            </a:r>
          </a:p>
        </p:txBody>
      </p:sp>
      <p:sp>
        <p:nvSpPr>
          <p:cNvPr id="24" name="Text Box 20"/>
          <p:cNvSpPr txBox="1">
            <a:spLocks noChangeArrowheads="1"/>
          </p:cNvSpPr>
          <p:nvPr/>
        </p:nvSpPr>
        <p:spPr bwMode="auto">
          <a:xfrm>
            <a:off x="468313" y="3500438"/>
            <a:ext cx="431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spcBef>
                <a:spcPct val="50000"/>
              </a:spcBef>
            </a:pPr>
            <a:r>
              <a:rPr lang="en-US" altLang="zh-CN" sz="2800" i="1">
                <a:latin typeface="Times New Roman" pitchFamily="18" charset="0"/>
                <a:ea typeface="MS UI Gothic" pitchFamily="34" charset="-128"/>
              </a:rPr>
              <a:t>v</a:t>
            </a:r>
          </a:p>
        </p:txBody>
      </p:sp>
      <p:sp>
        <p:nvSpPr>
          <p:cNvPr id="25" name="Line 21"/>
          <p:cNvSpPr>
            <a:spLocks noChangeShapeType="1"/>
          </p:cNvSpPr>
          <p:nvPr/>
        </p:nvSpPr>
        <p:spPr bwMode="auto">
          <a:xfrm>
            <a:off x="971550" y="4724400"/>
            <a:ext cx="2160588" cy="0"/>
          </a:xfrm>
          <a:prstGeom prst="line">
            <a:avLst/>
          </a:prstGeom>
          <a:noFill/>
          <a:ln w="254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800"/>
          </a:p>
        </p:txBody>
      </p:sp>
      <p:sp>
        <p:nvSpPr>
          <p:cNvPr id="26" name="Line 22"/>
          <p:cNvSpPr>
            <a:spLocks noChangeShapeType="1"/>
          </p:cNvSpPr>
          <p:nvPr/>
        </p:nvSpPr>
        <p:spPr bwMode="auto">
          <a:xfrm>
            <a:off x="5076825" y="5805488"/>
            <a:ext cx="2808288"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800"/>
          </a:p>
        </p:txBody>
      </p:sp>
      <p:sp>
        <p:nvSpPr>
          <p:cNvPr id="27" name="Line 23"/>
          <p:cNvSpPr>
            <a:spLocks noChangeShapeType="1"/>
          </p:cNvSpPr>
          <p:nvPr/>
        </p:nvSpPr>
        <p:spPr bwMode="auto">
          <a:xfrm flipH="1" flipV="1">
            <a:off x="5076825" y="3644900"/>
            <a:ext cx="0" cy="2160588"/>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800"/>
          </a:p>
        </p:txBody>
      </p:sp>
      <p:sp>
        <p:nvSpPr>
          <p:cNvPr id="28" name="Text Box 24"/>
          <p:cNvSpPr txBox="1">
            <a:spLocks noChangeArrowheads="1"/>
          </p:cNvSpPr>
          <p:nvPr/>
        </p:nvSpPr>
        <p:spPr bwMode="auto">
          <a:xfrm>
            <a:off x="4787900" y="5661025"/>
            <a:ext cx="4889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spcBef>
                <a:spcPct val="50000"/>
              </a:spcBef>
            </a:pPr>
            <a:r>
              <a:rPr lang="en-US" altLang="zh-CN" sz="2800">
                <a:latin typeface="Book Antiqua" pitchFamily="18" charset="0"/>
                <a:ea typeface="MS UI Gothic" pitchFamily="34" charset="-128"/>
              </a:rPr>
              <a:t>o</a:t>
            </a:r>
          </a:p>
        </p:txBody>
      </p:sp>
      <p:sp>
        <p:nvSpPr>
          <p:cNvPr id="29" name="Text Box 25"/>
          <p:cNvSpPr txBox="1">
            <a:spLocks noChangeArrowheads="1"/>
          </p:cNvSpPr>
          <p:nvPr/>
        </p:nvSpPr>
        <p:spPr bwMode="auto">
          <a:xfrm>
            <a:off x="7812088" y="5734050"/>
            <a:ext cx="4889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spcBef>
                <a:spcPct val="50000"/>
              </a:spcBef>
            </a:pPr>
            <a:r>
              <a:rPr lang="en-US" altLang="zh-CN" sz="2800">
                <a:latin typeface="Book Antiqua" pitchFamily="18" charset="0"/>
                <a:ea typeface="MS UI Gothic" pitchFamily="34" charset="-128"/>
              </a:rPr>
              <a:t>t</a:t>
            </a:r>
          </a:p>
        </p:txBody>
      </p:sp>
      <p:sp>
        <p:nvSpPr>
          <p:cNvPr id="30" name="Text Box 26"/>
          <p:cNvSpPr txBox="1">
            <a:spLocks noChangeArrowheads="1"/>
          </p:cNvSpPr>
          <p:nvPr/>
        </p:nvSpPr>
        <p:spPr bwMode="auto">
          <a:xfrm>
            <a:off x="4643438" y="3429000"/>
            <a:ext cx="3433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800" i="1">
                <a:latin typeface="Times New Roman" pitchFamily="18" charset="0"/>
                <a:ea typeface="MS UI Gothic" pitchFamily="34" charset="-128"/>
              </a:rPr>
              <a:t>v</a:t>
            </a:r>
          </a:p>
        </p:txBody>
      </p:sp>
      <p:sp>
        <p:nvSpPr>
          <p:cNvPr id="31" name="Line 27"/>
          <p:cNvSpPr>
            <a:spLocks noChangeShapeType="1"/>
          </p:cNvSpPr>
          <p:nvPr/>
        </p:nvSpPr>
        <p:spPr bwMode="auto">
          <a:xfrm flipV="1">
            <a:off x="5064125" y="4162425"/>
            <a:ext cx="1655763" cy="1655763"/>
          </a:xfrm>
          <a:prstGeom prst="line">
            <a:avLst/>
          </a:prstGeom>
          <a:noFill/>
          <a:ln w="254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800"/>
          </a:p>
        </p:txBody>
      </p:sp>
      <p:sp>
        <p:nvSpPr>
          <p:cNvPr id="32" name="Text Box 28"/>
          <p:cNvSpPr txBox="1">
            <a:spLocks noChangeArrowheads="1"/>
          </p:cNvSpPr>
          <p:nvPr/>
        </p:nvSpPr>
        <p:spPr bwMode="auto">
          <a:xfrm>
            <a:off x="827088" y="5949950"/>
            <a:ext cx="28813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zh-CN" altLang="en-US" sz="2800" b="1">
                <a:latin typeface="Book Antiqua" pitchFamily="18" charset="0"/>
                <a:ea typeface="黑体" pitchFamily="2" charset="-122"/>
              </a:rPr>
              <a:t>匀速直线运动</a:t>
            </a:r>
          </a:p>
        </p:txBody>
      </p:sp>
      <p:sp>
        <p:nvSpPr>
          <p:cNvPr id="33" name="Text Box 29"/>
          <p:cNvSpPr txBox="1">
            <a:spLocks noChangeArrowheads="1"/>
          </p:cNvSpPr>
          <p:nvPr/>
        </p:nvSpPr>
        <p:spPr bwMode="auto">
          <a:xfrm>
            <a:off x="4572000" y="5876925"/>
            <a:ext cx="32575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zh-CN" altLang="en-US" sz="2800" b="1">
                <a:latin typeface="Book Antiqua" pitchFamily="18" charset="0"/>
                <a:ea typeface="黑体" pitchFamily="2" charset="-122"/>
              </a:rPr>
              <a:t>匀变速直线运动</a:t>
            </a:r>
          </a:p>
        </p:txBody>
      </p:sp>
      <p:sp>
        <p:nvSpPr>
          <p:cNvPr id="34" name="Text Box 30"/>
          <p:cNvSpPr txBox="1">
            <a:spLocks noChangeArrowheads="1"/>
          </p:cNvSpPr>
          <p:nvPr/>
        </p:nvSpPr>
        <p:spPr bwMode="auto">
          <a:xfrm>
            <a:off x="2461287" y="374322"/>
            <a:ext cx="32226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zh-CN" altLang="en-US" sz="3200" b="1" smtClean="0">
                <a:latin typeface="黑体" pitchFamily="2" charset="-122"/>
                <a:ea typeface="黑体" pitchFamily="2" charset="-122"/>
              </a:rPr>
              <a:t>分析</a:t>
            </a:r>
            <a:r>
              <a:rPr lang="zh-CN" altLang="en-US" sz="3200" b="1">
                <a:latin typeface="黑体" pitchFamily="2" charset="-122"/>
                <a:ea typeface="黑体" pitchFamily="2" charset="-122"/>
              </a:rPr>
              <a:t>运动图像</a:t>
            </a:r>
          </a:p>
        </p:txBody>
      </p:sp>
    </p:spTree>
    <p:extLst>
      <p:ext uri="{BB962C8B-B14F-4D97-AF65-F5344CB8AC3E}">
        <p14:creationId xmlns:p14="http://schemas.microsoft.com/office/powerpoint/2010/main" val="159813400"/>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灯片编号占位符 52"/>
          <p:cNvSpPr>
            <a:spLocks noGrp="1"/>
          </p:cNvSpPr>
          <p:nvPr>
            <p:ph type="sldNum" sz="quarter" idx="12"/>
          </p:nvPr>
        </p:nvSpPr>
        <p:spPr/>
        <p:txBody>
          <a:bodyPr/>
          <a:lstStyle/>
          <a:p>
            <a:pPr>
              <a:defRPr/>
            </a:pPr>
            <a:fld id="{D9F1B4A7-3B24-4E59-8605-CB8F74A06D4C}" type="slidenum">
              <a:rPr lang="zh-CN" altLang="en-US" smtClean="0"/>
              <a:pPr>
                <a:defRPr/>
              </a:pPr>
              <a:t>13</a:t>
            </a:fld>
            <a:endParaRPr lang="zh-CN" altLang="en-US"/>
          </a:p>
        </p:txBody>
      </p:sp>
      <p:pic>
        <p:nvPicPr>
          <p:cNvPr id="2050" name="Picture 2">
            <a:hlinkClick r:id="" action="ppaction://hlinkshowjump?jump=nextslide"/>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92768"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44" y="6470262"/>
            <a:ext cx="3603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2"/>
          <p:cNvSpPr txBox="1">
            <a:spLocks noChangeArrowheads="1"/>
          </p:cNvSpPr>
          <p:nvPr/>
        </p:nvSpPr>
        <p:spPr bwMode="auto">
          <a:xfrm>
            <a:off x="368008" y="404813"/>
            <a:ext cx="8525168"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zh-CN" altLang="en-US" sz="3200" b="1" smtClean="0">
                <a:latin typeface="黑体" pitchFamily="2" charset="-122"/>
                <a:ea typeface="黑体" pitchFamily="2" charset="-122"/>
              </a:rPr>
              <a:t>      例</a:t>
            </a:r>
            <a:r>
              <a:rPr lang="zh-CN" altLang="en-US" sz="3200" b="1">
                <a:latin typeface="黑体" pitchFamily="2" charset="-122"/>
                <a:ea typeface="黑体" pitchFamily="2" charset="-122"/>
              </a:rPr>
              <a:t>：物体做匀速直线运动，路程与</a:t>
            </a:r>
            <a:r>
              <a:rPr lang="zh-CN" altLang="en-US" sz="3200" b="1" smtClean="0">
                <a:latin typeface="黑体" pitchFamily="2" charset="-122"/>
                <a:ea typeface="黑体" pitchFamily="2" charset="-122"/>
              </a:rPr>
              <a:t>时间 </a:t>
            </a:r>
            <a:endParaRPr lang="en-US" altLang="zh-CN" sz="3200" b="1" smtClean="0">
              <a:latin typeface="黑体" pitchFamily="2" charset="-122"/>
              <a:ea typeface="黑体" pitchFamily="2" charset="-122"/>
            </a:endParaRPr>
          </a:p>
          <a:p>
            <a:pPr eaLnBrk="1" hangingPunct="1"/>
            <a:r>
              <a:rPr lang="en-US" altLang="zh-CN" sz="3200" b="1">
                <a:latin typeface="黑体" pitchFamily="2" charset="-122"/>
                <a:ea typeface="黑体" pitchFamily="2" charset="-122"/>
              </a:rPr>
              <a:t> </a:t>
            </a:r>
            <a:r>
              <a:rPr lang="en-US" altLang="zh-CN" sz="3200" b="1" smtClean="0">
                <a:latin typeface="黑体" pitchFamily="2" charset="-122"/>
                <a:ea typeface="黑体" pitchFamily="2" charset="-122"/>
              </a:rPr>
              <a:t>    </a:t>
            </a:r>
            <a:r>
              <a:rPr lang="zh-CN" altLang="en-US" sz="3200" b="1" smtClean="0">
                <a:latin typeface="黑体" pitchFamily="2" charset="-122"/>
                <a:ea typeface="黑体" pitchFamily="2" charset="-122"/>
              </a:rPr>
              <a:t>的</a:t>
            </a:r>
            <a:r>
              <a:rPr lang="zh-CN" altLang="en-US" sz="3200" b="1">
                <a:latin typeface="黑体" pitchFamily="2" charset="-122"/>
                <a:ea typeface="黑体" pitchFamily="2" charset="-122"/>
              </a:rPr>
              <a:t>关系图像如图所示，由图可知，甲、乙两运动物体的速度大小关系是（     ） </a:t>
            </a:r>
          </a:p>
          <a:p>
            <a:pPr eaLnBrk="1" hangingPunct="1"/>
            <a:r>
              <a:rPr lang="en-US" altLang="zh-CN" sz="3200" b="1">
                <a:latin typeface="黑体" pitchFamily="2" charset="-122"/>
                <a:ea typeface="黑体" pitchFamily="2" charset="-122"/>
              </a:rPr>
              <a:t>A</a:t>
            </a:r>
            <a:r>
              <a:rPr lang="zh-CN" altLang="en-US" sz="3200" b="1">
                <a:latin typeface="黑体" pitchFamily="2" charset="-122"/>
                <a:ea typeface="黑体" pitchFamily="2" charset="-122"/>
              </a:rPr>
              <a:t>、</a:t>
            </a:r>
            <a:r>
              <a:rPr lang="en-US" altLang="zh-CN" sz="3200" b="1">
                <a:latin typeface="黑体" pitchFamily="2" charset="-122"/>
                <a:ea typeface="黑体" pitchFamily="2" charset="-122"/>
              </a:rPr>
              <a:t>v</a:t>
            </a:r>
            <a:r>
              <a:rPr lang="zh-CN" altLang="en-US" sz="3200" b="1" baseline="-25000">
                <a:latin typeface="黑体" pitchFamily="2" charset="-122"/>
                <a:ea typeface="黑体" pitchFamily="2" charset="-122"/>
              </a:rPr>
              <a:t>甲 </a:t>
            </a:r>
            <a:r>
              <a:rPr lang="en-US" altLang="zh-CN" sz="3200" b="1">
                <a:latin typeface="黑体" pitchFamily="2" charset="-122"/>
                <a:ea typeface="黑体" pitchFamily="2" charset="-122"/>
              </a:rPr>
              <a:t>&gt; v</a:t>
            </a:r>
            <a:r>
              <a:rPr lang="zh-CN" altLang="en-US" sz="3200" b="1" baseline="-25000">
                <a:latin typeface="黑体" pitchFamily="2" charset="-122"/>
                <a:ea typeface="黑体" pitchFamily="2" charset="-122"/>
              </a:rPr>
              <a:t>乙</a:t>
            </a:r>
            <a:r>
              <a:rPr lang="zh-CN" altLang="en-US" sz="3200" b="1">
                <a:latin typeface="黑体" pitchFamily="2" charset="-122"/>
                <a:ea typeface="黑体" pitchFamily="2" charset="-122"/>
              </a:rPr>
              <a:t>       </a:t>
            </a:r>
            <a:r>
              <a:rPr lang="en-US" altLang="zh-CN" sz="3200" b="1">
                <a:latin typeface="Book Antiqua" pitchFamily="18" charset="0"/>
                <a:ea typeface="黑体" pitchFamily="2" charset="-122"/>
              </a:rPr>
              <a:t>B</a:t>
            </a:r>
            <a:r>
              <a:rPr lang="zh-CN" altLang="en-US" sz="3200" b="1">
                <a:latin typeface="Book Antiqua" pitchFamily="18" charset="0"/>
                <a:ea typeface="黑体" pitchFamily="2" charset="-122"/>
              </a:rPr>
              <a:t>、</a:t>
            </a:r>
            <a:r>
              <a:rPr lang="en-US" altLang="zh-CN" sz="3200" b="1">
                <a:latin typeface="Book Antiqua" pitchFamily="18" charset="0"/>
                <a:ea typeface="黑体" pitchFamily="2" charset="-122"/>
              </a:rPr>
              <a:t>v</a:t>
            </a:r>
            <a:r>
              <a:rPr lang="zh-CN" altLang="en-US" sz="3200" b="1" baseline="-25000">
                <a:latin typeface="Book Antiqua" pitchFamily="18" charset="0"/>
                <a:ea typeface="黑体" pitchFamily="2" charset="-122"/>
              </a:rPr>
              <a:t>甲</a:t>
            </a:r>
            <a:r>
              <a:rPr lang="zh-CN" altLang="en-US" sz="3200" b="1">
                <a:latin typeface="Book Antiqua" pitchFamily="18" charset="0"/>
                <a:ea typeface="黑体" pitchFamily="2" charset="-122"/>
              </a:rPr>
              <a:t> </a:t>
            </a:r>
            <a:r>
              <a:rPr lang="en-US" altLang="zh-CN" sz="3200" b="1">
                <a:latin typeface="Book Antiqua" pitchFamily="18" charset="0"/>
                <a:ea typeface="黑体" pitchFamily="2" charset="-122"/>
              </a:rPr>
              <a:t>&lt; v</a:t>
            </a:r>
            <a:r>
              <a:rPr lang="zh-CN" altLang="en-US" sz="3200" b="1" baseline="-25000">
                <a:latin typeface="Book Antiqua" pitchFamily="18" charset="0"/>
                <a:ea typeface="黑体" pitchFamily="2" charset="-122"/>
              </a:rPr>
              <a:t>乙</a:t>
            </a:r>
            <a:r>
              <a:rPr lang="zh-CN" altLang="en-US" sz="3200" b="1">
                <a:latin typeface="Book Antiqua" pitchFamily="18" charset="0"/>
                <a:ea typeface="黑体" pitchFamily="2" charset="-122"/>
              </a:rPr>
              <a:t>    </a:t>
            </a:r>
          </a:p>
          <a:p>
            <a:pPr eaLnBrk="1" hangingPunct="1"/>
            <a:r>
              <a:rPr lang="en-US" altLang="zh-CN" sz="3200" b="1">
                <a:latin typeface="Book Antiqua" pitchFamily="18" charset="0"/>
                <a:ea typeface="黑体" pitchFamily="2" charset="-122"/>
              </a:rPr>
              <a:t>C</a:t>
            </a:r>
            <a:r>
              <a:rPr lang="zh-CN" altLang="en-US" sz="3200" b="1">
                <a:latin typeface="Book Antiqua" pitchFamily="18" charset="0"/>
                <a:ea typeface="黑体" pitchFamily="2" charset="-122"/>
              </a:rPr>
              <a:t>、</a:t>
            </a:r>
            <a:r>
              <a:rPr lang="en-US" altLang="zh-CN" sz="3200" b="1">
                <a:latin typeface="Book Antiqua" pitchFamily="18" charset="0"/>
                <a:ea typeface="黑体" pitchFamily="2" charset="-122"/>
              </a:rPr>
              <a:t>v</a:t>
            </a:r>
            <a:r>
              <a:rPr lang="zh-CN" altLang="en-US" sz="3200" b="1" baseline="-25000">
                <a:latin typeface="Book Antiqua" pitchFamily="18" charset="0"/>
                <a:ea typeface="黑体" pitchFamily="2" charset="-122"/>
              </a:rPr>
              <a:t>甲 </a:t>
            </a:r>
            <a:r>
              <a:rPr lang="en-US" altLang="zh-CN" sz="3200" b="1">
                <a:latin typeface="Book Antiqua" pitchFamily="18" charset="0"/>
                <a:ea typeface="黑体" pitchFamily="2" charset="-122"/>
              </a:rPr>
              <a:t>= v</a:t>
            </a:r>
            <a:r>
              <a:rPr lang="zh-CN" altLang="en-US" sz="3200" b="1" baseline="-25000">
                <a:latin typeface="Book Antiqua" pitchFamily="18" charset="0"/>
                <a:ea typeface="黑体" pitchFamily="2" charset="-122"/>
              </a:rPr>
              <a:t>乙</a:t>
            </a:r>
            <a:r>
              <a:rPr lang="zh-CN" altLang="en-US" sz="3200" b="1">
                <a:latin typeface="Book Antiqua" pitchFamily="18" charset="0"/>
                <a:ea typeface="黑体" pitchFamily="2" charset="-122"/>
              </a:rPr>
              <a:t>              </a:t>
            </a:r>
            <a:r>
              <a:rPr lang="en-US" altLang="zh-CN" sz="3200" b="1">
                <a:latin typeface="Book Antiqua" pitchFamily="18" charset="0"/>
                <a:ea typeface="黑体" pitchFamily="2" charset="-122"/>
              </a:rPr>
              <a:t>D</a:t>
            </a:r>
            <a:r>
              <a:rPr lang="zh-CN" altLang="en-US" sz="3200" b="1">
                <a:latin typeface="Book Antiqua" pitchFamily="18" charset="0"/>
                <a:ea typeface="黑体" pitchFamily="2" charset="-122"/>
              </a:rPr>
              <a:t>、条件不足，不能确定    </a:t>
            </a:r>
          </a:p>
          <a:p>
            <a:pPr eaLnBrk="1" hangingPunct="1"/>
            <a:endParaRPr lang="zh-CN" altLang="en-US" sz="3200" b="1">
              <a:latin typeface="Book Antiqua" pitchFamily="18" charset="0"/>
              <a:ea typeface="黑体" pitchFamily="2" charset="-122"/>
            </a:endParaRPr>
          </a:p>
          <a:p>
            <a:pPr eaLnBrk="1" hangingPunct="1"/>
            <a:endParaRPr lang="en-US" altLang="zh-CN" sz="3200" b="1">
              <a:latin typeface="黑体" pitchFamily="2" charset="-122"/>
              <a:ea typeface="黑体" pitchFamily="2" charset="-122"/>
            </a:endParaRPr>
          </a:p>
        </p:txBody>
      </p:sp>
      <p:sp>
        <p:nvSpPr>
          <p:cNvPr id="7" name="Line 3"/>
          <p:cNvSpPr>
            <a:spLocks noChangeShapeType="1"/>
          </p:cNvSpPr>
          <p:nvPr/>
        </p:nvSpPr>
        <p:spPr bwMode="auto">
          <a:xfrm>
            <a:off x="4932363" y="5443538"/>
            <a:ext cx="2808287"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 name="Line 4"/>
          <p:cNvSpPr>
            <a:spLocks noChangeShapeType="1"/>
          </p:cNvSpPr>
          <p:nvPr/>
        </p:nvSpPr>
        <p:spPr bwMode="auto">
          <a:xfrm flipH="1" flipV="1">
            <a:off x="4932363" y="3284538"/>
            <a:ext cx="0" cy="215900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 name="Text Box 5"/>
          <p:cNvSpPr txBox="1">
            <a:spLocks noChangeArrowheads="1"/>
          </p:cNvSpPr>
          <p:nvPr/>
        </p:nvSpPr>
        <p:spPr bwMode="auto">
          <a:xfrm>
            <a:off x="4643438" y="5084763"/>
            <a:ext cx="576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spcBef>
                <a:spcPct val="50000"/>
              </a:spcBef>
            </a:pPr>
            <a:r>
              <a:rPr lang="en-US" altLang="zh-CN" sz="2400">
                <a:latin typeface="Book Antiqua" pitchFamily="18" charset="0"/>
                <a:ea typeface="MS UI Gothic" pitchFamily="34" charset="-128"/>
              </a:rPr>
              <a:t>o</a:t>
            </a:r>
          </a:p>
        </p:txBody>
      </p:sp>
      <p:sp>
        <p:nvSpPr>
          <p:cNvPr id="10" name="Text Box 6"/>
          <p:cNvSpPr txBox="1">
            <a:spLocks noChangeArrowheads="1"/>
          </p:cNvSpPr>
          <p:nvPr/>
        </p:nvSpPr>
        <p:spPr bwMode="auto">
          <a:xfrm>
            <a:off x="7740650" y="5445125"/>
            <a:ext cx="284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400">
                <a:latin typeface="Book Antiqua" pitchFamily="18" charset="0"/>
                <a:ea typeface="MS UI Gothic" pitchFamily="34" charset="-128"/>
              </a:rPr>
              <a:t>t</a:t>
            </a:r>
          </a:p>
        </p:txBody>
      </p:sp>
      <p:sp>
        <p:nvSpPr>
          <p:cNvPr id="11" name="Text Box 7"/>
          <p:cNvSpPr txBox="1">
            <a:spLocks noChangeArrowheads="1"/>
          </p:cNvSpPr>
          <p:nvPr/>
        </p:nvSpPr>
        <p:spPr bwMode="auto">
          <a:xfrm>
            <a:off x="4500563" y="3068638"/>
            <a:ext cx="687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spcBef>
                <a:spcPct val="50000"/>
              </a:spcBef>
            </a:pPr>
            <a:r>
              <a:rPr lang="en-US" altLang="zh-CN" sz="2400">
                <a:latin typeface="Book Antiqua" pitchFamily="18" charset="0"/>
                <a:ea typeface="MS UI Gothic" pitchFamily="34" charset="-128"/>
              </a:rPr>
              <a:t>s</a:t>
            </a:r>
          </a:p>
        </p:txBody>
      </p:sp>
      <p:sp>
        <p:nvSpPr>
          <p:cNvPr id="12" name="Line 8"/>
          <p:cNvSpPr>
            <a:spLocks noChangeShapeType="1"/>
          </p:cNvSpPr>
          <p:nvPr/>
        </p:nvSpPr>
        <p:spPr bwMode="auto">
          <a:xfrm flipV="1">
            <a:off x="4932363" y="3716338"/>
            <a:ext cx="1511300" cy="1728787"/>
          </a:xfrm>
          <a:prstGeom prst="line">
            <a:avLst/>
          </a:prstGeom>
          <a:noFill/>
          <a:ln w="254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 name="Line 9"/>
          <p:cNvSpPr>
            <a:spLocks noChangeShapeType="1"/>
          </p:cNvSpPr>
          <p:nvPr/>
        </p:nvSpPr>
        <p:spPr bwMode="auto">
          <a:xfrm flipV="1">
            <a:off x="4932363" y="4149725"/>
            <a:ext cx="2376487" cy="1296988"/>
          </a:xfrm>
          <a:prstGeom prst="line">
            <a:avLst/>
          </a:prstGeom>
          <a:noFill/>
          <a:ln w="254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 name="Text Box 10"/>
          <p:cNvSpPr txBox="1">
            <a:spLocks noChangeArrowheads="1"/>
          </p:cNvSpPr>
          <p:nvPr/>
        </p:nvSpPr>
        <p:spPr bwMode="auto">
          <a:xfrm>
            <a:off x="6588125" y="3284538"/>
            <a:ext cx="5921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zh-CN" altLang="en-US" sz="3200" b="1">
                <a:latin typeface="Book Antiqua" pitchFamily="18" charset="0"/>
                <a:ea typeface="黑体" pitchFamily="2" charset="-122"/>
              </a:rPr>
              <a:t>甲</a:t>
            </a:r>
          </a:p>
        </p:txBody>
      </p:sp>
      <p:sp>
        <p:nvSpPr>
          <p:cNvPr id="15" name="Text Box 11"/>
          <p:cNvSpPr txBox="1">
            <a:spLocks noChangeArrowheads="1"/>
          </p:cNvSpPr>
          <p:nvPr/>
        </p:nvSpPr>
        <p:spPr bwMode="auto">
          <a:xfrm>
            <a:off x="7451725" y="3933825"/>
            <a:ext cx="5921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zh-CN" altLang="en-US" sz="3200" b="1">
                <a:latin typeface="Book Antiqua" pitchFamily="18" charset="0"/>
                <a:ea typeface="黑体" pitchFamily="2" charset="-122"/>
              </a:rPr>
              <a:t>乙</a:t>
            </a:r>
          </a:p>
        </p:txBody>
      </p:sp>
      <p:sp>
        <p:nvSpPr>
          <p:cNvPr id="16" name="Text Box 12"/>
          <p:cNvSpPr txBox="1">
            <a:spLocks noChangeArrowheads="1"/>
          </p:cNvSpPr>
          <p:nvPr/>
        </p:nvSpPr>
        <p:spPr bwMode="auto">
          <a:xfrm>
            <a:off x="6828115" y="1484312"/>
            <a:ext cx="5000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3200" b="1">
                <a:solidFill>
                  <a:srgbClr val="CC0000"/>
                </a:solidFill>
                <a:latin typeface="Book Antiqua" pitchFamily="18" charset="0"/>
                <a:ea typeface="黑体" pitchFamily="2" charset="-122"/>
              </a:rPr>
              <a:t>A</a:t>
            </a: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96915" y="443172"/>
            <a:ext cx="1006475"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975545"/>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1"/>
                                          </p:val>
                                        </p:tav>
                                        <p:tav tm="100000">
                                          <p:val>
                                            <p:strVal val="#ppt_x"/>
                                          </p:val>
                                        </p:tav>
                                      </p:tavLst>
                                    </p:anim>
                                    <p:anim calcmode="lin" valueType="num">
                                      <p:cBhvr>
                                        <p:cTn id="9"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灯片编号占位符 52"/>
          <p:cNvSpPr>
            <a:spLocks noGrp="1"/>
          </p:cNvSpPr>
          <p:nvPr>
            <p:ph type="sldNum" sz="quarter" idx="12"/>
          </p:nvPr>
        </p:nvSpPr>
        <p:spPr/>
        <p:txBody>
          <a:bodyPr/>
          <a:lstStyle/>
          <a:p>
            <a:pPr>
              <a:defRPr/>
            </a:pPr>
            <a:fld id="{D9F1B4A7-3B24-4E59-8605-CB8F74A06D4C}" type="slidenum">
              <a:rPr lang="zh-CN" altLang="en-US" smtClean="0"/>
              <a:pPr>
                <a:defRPr/>
              </a:pPr>
              <a:t>14</a:t>
            </a:fld>
            <a:endParaRPr lang="zh-CN" altLang="en-US"/>
          </a:p>
        </p:txBody>
      </p:sp>
      <p:pic>
        <p:nvPicPr>
          <p:cNvPr id="2050" name="Picture 2">
            <a:hlinkClick r:id="" action="ppaction://hlinkshowjump?jump=nextslide"/>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92768"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44" y="6470262"/>
            <a:ext cx="3603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
          <p:cNvSpPr txBox="1">
            <a:spLocks noChangeArrowheads="1"/>
          </p:cNvSpPr>
          <p:nvPr/>
        </p:nvSpPr>
        <p:spPr bwMode="auto">
          <a:xfrm>
            <a:off x="368006" y="404813"/>
            <a:ext cx="8424761"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zh-CN" altLang="en-US" sz="3200" b="1" smtClean="0">
                <a:latin typeface="Book Antiqua" pitchFamily="18" charset="0"/>
                <a:ea typeface="黑体" pitchFamily="2" charset="-122"/>
              </a:rPr>
              <a:t>              例</a:t>
            </a:r>
            <a:r>
              <a:rPr lang="zh-CN" altLang="en-US" sz="3200" b="1">
                <a:latin typeface="Book Antiqua" pitchFamily="18" charset="0"/>
                <a:ea typeface="黑体" pitchFamily="2" charset="-122"/>
              </a:rPr>
              <a:t>：某学习小组对一辆在平直公路</a:t>
            </a:r>
            <a:r>
              <a:rPr lang="zh-CN" altLang="en-US" sz="3200" b="1" smtClean="0">
                <a:latin typeface="Book Antiqua" pitchFamily="18" charset="0"/>
                <a:ea typeface="黑体" pitchFamily="2" charset="-122"/>
              </a:rPr>
              <a:t>上 </a:t>
            </a:r>
            <a:endParaRPr lang="en-US" altLang="zh-CN" sz="3200" b="1" smtClean="0">
              <a:latin typeface="Book Antiqua" pitchFamily="18" charset="0"/>
              <a:ea typeface="黑体" pitchFamily="2" charset="-122"/>
            </a:endParaRPr>
          </a:p>
          <a:p>
            <a:pPr eaLnBrk="1" hangingPunct="1"/>
            <a:r>
              <a:rPr lang="en-US" altLang="zh-CN" sz="3200" b="1">
                <a:latin typeface="Book Antiqua" pitchFamily="18" charset="0"/>
                <a:ea typeface="黑体" pitchFamily="2" charset="-122"/>
              </a:rPr>
              <a:t> </a:t>
            </a:r>
            <a:r>
              <a:rPr lang="en-US" altLang="zh-CN" sz="3200" b="1" smtClean="0">
                <a:latin typeface="Book Antiqua" pitchFamily="18" charset="0"/>
                <a:ea typeface="黑体" pitchFamily="2" charset="-122"/>
              </a:rPr>
              <a:t>         </a:t>
            </a:r>
            <a:r>
              <a:rPr lang="zh-CN" altLang="en-US" sz="3200" b="1" smtClean="0">
                <a:latin typeface="Book Antiqua" pitchFamily="18" charset="0"/>
                <a:ea typeface="黑体" pitchFamily="2" charset="-122"/>
              </a:rPr>
              <a:t>做直线运动的</a:t>
            </a:r>
            <a:r>
              <a:rPr lang="zh-CN" altLang="en-US" sz="3200" b="1">
                <a:latin typeface="Book Antiqua" pitchFamily="18" charset="0"/>
                <a:ea typeface="黑体" pitchFamily="2" charset="-122"/>
              </a:rPr>
              <a:t>小车进行观测研究。他们记录了小车在某段</a:t>
            </a:r>
            <a:r>
              <a:rPr lang="zh-CN" altLang="en-US" sz="3200" b="1" smtClean="0">
                <a:latin typeface="Book Antiqua" pitchFamily="18" charset="0"/>
                <a:ea typeface="黑体" pitchFamily="2" charset="-122"/>
              </a:rPr>
              <a:t>时间</a:t>
            </a:r>
            <a:r>
              <a:rPr lang="zh-CN" altLang="en-US" sz="3200" b="1">
                <a:latin typeface="Book Antiqua" pitchFamily="18" charset="0"/>
                <a:ea typeface="黑体" pitchFamily="2" charset="-122"/>
              </a:rPr>
              <a:t>内通过的路程与所用的时间，并根据记录的</a:t>
            </a:r>
            <a:r>
              <a:rPr lang="zh-CN" altLang="en-US" sz="3200" b="1" smtClean="0">
                <a:latin typeface="Book Antiqua" pitchFamily="18" charset="0"/>
                <a:ea typeface="黑体" pitchFamily="2" charset="-122"/>
              </a:rPr>
              <a:t>数据</a:t>
            </a:r>
            <a:r>
              <a:rPr lang="zh-CN" altLang="en-US" sz="3200" b="1">
                <a:latin typeface="Book Antiqua" pitchFamily="18" charset="0"/>
                <a:ea typeface="黑体" pitchFamily="2" charset="-122"/>
              </a:rPr>
              <a:t>绘制了如图所示的路程与时间图像（</a:t>
            </a:r>
            <a:r>
              <a:rPr lang="en-US" altLang="zh-CN" sz="3200" b="1">
                <a:latin typeface="Book Antiqua" pitchFamily="18" charset="0"/>
                <a:ea typeface="黑体" pitchFamily="2" charset="-122"/>
              </a:rPr>
              <a:t>s-t</a:t>
            </a:r>
            <a:r>
              <a:rPr lang="zh-CN" altLang="en-US" sz="3200" b="1">
                <a:latin typeface="Book Antiqua" pitchFamily="18" charset="0"/>
                <a:ea typeface="黑体" pitchFamily="2" charset="-122"/>
              </a:rPr>
              <a:t>图），</a:t>
            </a:r>
          </a:p>
          <a:p>
            <a:pPr eaLnBrk="1" hangingPunct="1"/>
            <a:r>
              <a:rPr lang="zh-CN" altLang="en-US" sz="3200" b="1">
                <a:latin typeface="Book Antiqua" pitchFamily="18" charset="0"/>
                <a:ea typeface="黑体" pitchFamily="2" charset="-122"/>
              </a:rPr>
              <a:t>你从该图像中可以获得哪些信息？</a:t>
            </a:r>
          </a:p>
          <a:p>
            <a:pPr eaLnBrk="1" hangingPunct="1"/>
            <a:r>
              <a:rPr lang="zh-CN" altLang="en-US" sz="3200" b="1">
                <a:latin typeface="Book Antiqua" pitchFamily="18" charset="0"/>
                <a:ea typeface="黑体" pitchFamily="2" charset="-122"/>
              </a:rPr>
              <a:t>（</a:t>
            </a:r>
            <a:r>
              <a:rPr lang="en-US" altLang="zh-CN" sz="3200" b="1">
                <a:latin typeface="Book Antiqua" pitchFamily="18" charset="0"/>
                <a:ea typeface="黑体" pitchFamily="2" charset="-122"/>
              </a:rPr>
              <a:t>1</a:t>
            </a:r>
            <a:r>
              <a:rPr lang="zh-CN" altLang="en-US" sz="3200" b="1">
                <a:latin typeface="Book Antiqua" pitchFamily="18" charset="0"/>
                <a:ea typeface="黑体" pitchFamily="2" charset="-122"/>
              </a:rPr>
              <a:t>）</a:t>
            </a:r>
            <a:r>
              <a:rPr lang="en-US" altLang="zh-CN" sz="3200" b="1">
                <a:latin typeface="Book Antiqua" pitchFamily="18" charset="0"/>
                <a:ea typeface="黑体" pitchFamily="2" charset="-122"/>
              </a:rPr>
              <a:t>_____________</a:t>
            </a:r>
          </a:p>
          <a:p>
            <a:pPr eaLnBrk="1" hangingPunct="1"/>
            <a:r>
              <a:rPr lang="zh-CN" altLang="en-US" sz="3200" b="1">
                <a:latin typeface="Book Antiqua" pitchFamily="18" charset="0"/>
                <a:ea typeface="黑体" pitchFamily="2" charset="-122"/>
              </a:rPr>
              <a:t>（</a:t>
            </a:r>
            <a:r>
              <a:rPr lang="en-US" altLang="zh-CN" sz="3200" b="1">
                <a:latin typeface="Book Antiqua" pitchFamily="18" charset="0"/>
                <a:ea typeface="黑体" pitchFamily="2" charset="-122"/>
              </a:rPr>
              <a:t>2</a:t>
            </a:r>
            <a:r>
              <a:rPr lang="zh-CN" altLang="en-US" sz="3200" b="1">
                <a:latin typeface="Book Antiqua" pitchFamily="18" charset="0"/>
                <a:ea typeface="黑体" pitchFamily="2" charset="-122"/>
              </a:rPr>
              <a:t>）</a:t>
            </a:r>
            <a:r>
              <a:rPr lang="en-US" altLang="zh-CN" sz="3200" b="1">
                <a:latin typeface="Book Antiqua" pitchFamily="18" charset="0"/>
                <a:ea typeface="黑体" pitchFamily="2" charset="-122"/>
              </a:rPr>
              <a:t>_____________</a:t>
            </a:r>
          </a:p>
          <a:p>
            <a:pPr eaLnBrk="1" hangingPunct="1"/>
            <a:r>
              <a:rPr lang="zh-CN" altLang="en-US" sz="3200" b="1">
                <a:latin typeface="Book Antiqua" pitchFamily="18" charset="0"/>
                <a:ea typeface="黑体" pitchFamily="2" charset="-122"/>
              </a:rPr>
              <a:t>（</a:t>
            </a:r>
            <a:r>
              <a:rPr lang="en-US" altLang="zh-CN" sz="3200" b="1">
                <a:latin typeface="Book Antiqua" pitchFamily="18" charset="0"/>
                <a:ea typeface="黑体" pitchFamily="2" charset="-122"/>
              </a:rPr>
              <a:t>3</a:t>
            </a:r>
            <a:r>
              <a:rPr lang="zh-CN" altLang="en-US" sz="3200" b="1">
                <a:latin typeface="Book Antiqua" pitchFamily="18" charset="0"/>
                <a:ea typeface="黑体" pitchFamily="2" charset="-122"/>
              </a:rPr>
              <a:t>）</a:t>
            </a:r>
            <a:r>
              <a:rPr lang="en-US" altLang="zh-CN" sz="3200" b="1">
                <a:latin typeface="Book Antiqua" pitchFamily="18" charset="0"/>
                <a:ea typeface="黑体" pitchFamily="2" charset="-122"/>
              </a:rPr>
              <a:t>_____________</a:t>
            </a:r>
          </a:p>
        </p:txBody>
      </p:sp>
      <p:grpSp>
        <p:nvGrpSpPr>
          <p:cNvPr id="8" name="Group 3"/>
          <p:cNvGrpSpPr/>
          <p:nvPr/>
        </p:nvGrpSpPr>
        <p:grpSpPr>
          <a:xfrm>
            <a:off x="4356100" y="3357563"/>
            <a:ext cx="4464050" cy="3132137"/>
            <a:chOff x="2744" y="2115"/>
            <a:chExt cx="2812" cy="1973"/>
          </a:xfrm>
        </p:grpSpPr>
        <p:sp>
          <p:nvSpPr>
            <p:cNvPr id="9" name="Line 4"/>
            <p:cNvSpPr>
              <a:spLocks noChangeShapeType="1"/>
            </p:cNvSpPr>
            <p:nvPr/>
          </p:nvSpPr>
          <p:spPr bwMode="auto">
            <a:xfrm>
              <a:off x="3016" y="3747"/>
              <a:ext cx="1769"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 name="Line 5"/>
            <p:cNvSpPr>
              <a:spLocks noChangeShapeType="1"/>
            </p:cNvSpPr>
            <p:nvPr/>
          </p:nvSpPr>
          <p:spPr bwMode="auto">
            <a:xfrm flipH="1" flipV="1">
              <a:off x="3016" y="2387"/>
              <a:ext cx="0" cy="136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1" name="Text Box 6"/>
            <p:cNvSpPr txBox="1">
              <a:spLocks noChangeArrowheads="1"/>
            </p:cNvSpPr>
            <p:nvPr/>
          </p:nvSpPr>
          <p:spPr bwMode="auto">
            <a:xfrm>
              <a:off x="2744" y="3566"/>
              <a:ext cx="36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spcBef>
                  <a:spcPct val="50000"/>
                </a:spcBef>
              </a:pPr>
              <a:r>
                <a:rPr lang="en-US" altLang="zh-CN" sz="2400">
                  <a:latin typeface="Book Antiqua" pitchFamily="18" charset="0"/>
                  <a:ea typeface="MS UI Gothic" pitchFamily="34" charset="-128"/>
                </a:rPr>
                <a:t>o</a:t>
              </a:r>
            </a:p>
          </p:txBody>
        </p:sp>
        <p:sp>
          <p:nvSpPr>
            <p:cNvPr id="12" name="Text Box 7"/>
            <p:cNvSpPr txBox="1">
              <a:spLocks noChangeArrowheads="1"/>
            </p:cNvSpPr>
            <p:nvPr/>
          </p:nvSpPr>
          <p:spPr bwMode="auto">
            <a:xfrm>
              <a:off x="4830" y="3702"/>
              <a:ext cx="72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400">
                  <a:latin typeface="Book Antiqua" pitchFamily="18" charset="0"/>
                  <a:ea typeface="MS UI Gothic" pitchFamily="34" charset="-128"/>
                </a:rPr>
                <a:t>t</a:t>
              </a:r>
              <a:r>
                <a:rPr lang="en-US" altLang="zh-CN" sz="2400">
                  <a:latin typeface="Book Antiqua" pitchFamily="18" charset="0"/>
                </a:rPr>
                <a:t>/s</a:t>
              </a:r>
            </a:p>
          </p:txBody>
        </p:sp>
        <p:sp>
          <p:nvSpPr>
            <p:cNvPr id="13" name="Text Box 8"/>
            <p:cNvSpPr txBox="1">
              <a:spLocks noChangeArrowheads="1"/>
            </p:cNvSpPr>
            <p:nvPr/>
          </p:nvSpPr>
          <p:spPr bwMode="auto">
            <a:xfrm>
              <a:off x="2789" y="2115"/>
              <a:ext cx="63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spcBef>
                  <a:spcPct val="50000"/>
                </a:spcBef>
              </a:pPr>
              <a:r>
                <a:rPr lang="en-US" altLang="zh-CN" sz="2400">
                  <a:latin typeface="Book Antiqua" pitchFamily="18" charset="0"/>
                  <a:ea typeface="MS UI Gothic" pitchFamily="34" charset="-128"/>
                </a:rPr>
                <a:t>s</a:t>
              </a:r>
              <a:r>
                <a:rPr lang="en-US" altLang="zh-CN" sz="2400">
                  <a:latin typeface="Book Antiqua" pitchFamily="18" charset="0"/>
                </a:rPr>
                <a:t>/m</a:t>
              </a:r>
            </a:p>
          </p:txBody>
        </p:sp>
        <p:sp>
          <p:nvSpPr>
            <p:cNvPr id="14" name="Line 9"/>
            <p:cNvSpPr>
              <a:spLocks noChangeShapeType="1"/>
            </p:cNvSpPr>
            <p:nvPr/>
          </p:nvSpPr>
          <p:spPr bwMode="auto">
            <a:xfrm flipV="1">
              <a:off x="3016" y="3385"/>
              <a:ext cx="363" cy="363"/>
            </a:xfrm>
            <a:prstGeom prst="line">
              <a:avLst/>
            </a:prstGeom>
            <a:noFill/>
            <a:ln w="254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5" name="Line 10"/>
            <p:cNvSpPr>
              <a:spLocks noChangeShapeType="1"/>
            </p:cNvSpPr>
            <p:nvPr/>
          </p:nvSpPr>
          <p:spPr bwMode="auto">
            <a:xfrm flipH="1">
              <a:off x="3379" y="3748"/>
              <a:ext cx="0" cy="45"/>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6" name="Line 11"/>
            <p:cNvSpPr>
              <a:spLocks noChangeShapeType="1"/>
            </p:cNvSpPr>
            <p:nvPr/>
          </p:nvSpPr>
          <p:spPr bwMode="auto">
            <a:xfrm flipH="1">
              <a:off x="3787" y="3748"/>
              <a:ext cx="0" cy="45"/>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7" name="Line 12"/>
            <p:cNvSpPr>
              <a:spLocks noChangeShapeType="1"/>
            </p:cNvSpPr>
            <p:nvPr/>
          </p:nvSpPr>
          <p:spPr bwMode="auto">
            <a:xfrm flipH="1">
              <a:off x="4195" y="3748"/>
              <a:ext cx="0" cy="45"/>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 name="Line 13"/>
            <p:cNvSpPr>
              <a:spLocks noChangeShapeType="1"/>
            </p:cNvSpPr>
            <p:nvPr/>
          </p:nvSpPr>
          <p:spPr bwMode="auto">
            <a:xfrm flipH="1">
              <a:off x="4604" y="3748"/>
              <a:ext cx="0" cy="45"/>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9" name="Line 14"/>
            <p:cNvSpPr>
              <a:spLocks noChangeShapeType="1"/>
            </p:cNvSpPr>
            <p:nvPr/>
          </p:nvSpPr>
          <p:spPr bwMode="auto">
            <a:xfrm flipH="1">
              <a:off x="2971" y="3385"/>
              <a:ext cx="45"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0" name="Line 15"/>
            <p:cNvSpPr>
              <a:spLocks noChangeShapeType="1"/>
            </p:cNvSpPr>
            <p:nvPr/>
          </p:nvSpPr>
          <p:spPr bwMode="auto">
            <a:xfrm flipH="1">
              <a:off x="2971" y="3067"/>
              <a:ext cx="45"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 name="Line 16"/>
            <p:cNvSpPr>
              <a:spLocks noChangeShapeType="1"/>
            </p:cNvSpPr>
            <p:nvPr/>
          </p:nvSpPr>
          <p:spPr bwMode="auto">
            <a:xfrm flipH="1">
              <a:off x="2971" y="2750"/>
              <a:ext cx="45"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 name="Text Box 17"/>
            <p:cNvSpPr txBox="1">
              <a:spLocks noChangeArrowheads="1"/>
            </p:cNvSpPr>
            <p:nvPr/>
          </p:nvSpPr>
          <p:spPr bwMode="auto">
            <a:xfrm>
              <a:off x="3243" y="3793"/>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000" b="1">
                  <a:latin typeface="Book Antiqua" pitchFamily="18" charset="0"/>
                  <a:ea typeface="黑体" pitchFamily="2" charset="-122"/>
                </a:rPr>
                <a:t>2</a:t>
              </a:r>
            </a:p>
          </p:txBody>
        </p:sp>
        <p:sp>
          <p:nvSpPr>
            <p:cNvPr id="23" name="Text Box 18"/>
            <p:cNvSpPr txBox="1">
              <a:spLocks noChangeArrowheads="1"/>
            </p:cNvSpPr>
            <p:nvPr/>
          </p:nvSpPr>
          <p:spPr bwMode="auto">
            <a:xfrm>
              <a:off x="2744" y="3249"/>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000" b="1">
                  <a:latin typeface="Book Antiqua" pitchFamily="18" charset="0"/>
                  <a:ea typeface="黑体" pitchFamily="2" charset="-122"/>
                </a:rPr>
                <a:t>2</a:t>
              </a:r>
            </a:p>
          </p:txBody>
        </p:sp>
        <p:sp>
          <p:nvSpPr>
            <p:cNvPr id="24" name="Text Box 19"/>
            <p:cNvSpPr txBox="1">
              <a:spLocks noChangeArrowheads="1"/>
            </p:cNvSpPr>
            <p:nvPr/>
          </p:nvSpPr>
          <p:spPr bwMode="auto">
            <a:xfrm>
              <a:off x="3696" y="3838"/>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000" b="1">
                  <a:latin typeface="Book Antiqua" pitchFamily="18" charset="0"/>
                  <a:ea typeface="黑体" pitchFamily="2" charset="-122"/>
                </a:rPr>
                <a:t>4</a:t>
              </a:r>
            </a:p>
          </p:txBody>
        </p:sp>
        <p:sp>
          <p:nvSpPr>
            <p:cNvPr id="25" name="Text Box 20"/>
            <p:cNvSpPr txBox="1">
              <a:spLocks noChangeArrowheads="1"/>
            </p:cNvSpPr>
            <p:nvPr/>
          </p:nvSpPr>
          <p:spPr bwMode="auto">
            <a:xfrm>
              <a:off x="2744" y="2976"/>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000" b="1">
                  <a:latin typeface="Book Antiqua" pitchFamily="18" charset="0"/>
                  <a:ea typeface="黑体" pitchFamily="2" charset="-122"/>
                </a:rPr>
                <a:t>4</a:t>
              </a:r>
            </a:p>
          </p:txBody>
        </p:sp>
        <p:sp>
          <p:nvSpPr>
            <p:cNvPr id="26" name="Text Box 21"/>
            <p:cNvSpPr txBox="1">
              <a:spLocks noChangeArrowheads="1"/>
            </p:cNvSpPr>
            <p:nvPr/>
          </p:nvSpPr>
          <p:spPr bwMode="auto">
            <a:xfrm>
              <a:off x="4059" y="3838"/>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000" b="1">
                  <a:latin typeface="Book Antiqua" pitchFamily="18" charset="0"/>
                  <a:ea typeface="黑体" pitchFamily="2" charset="-122"/>
                </a:rPr>
                <a:t>6</a:t>
              </a:r>
            </a:p>
          </p:txBody>
        </p:sp>
        <p:sp>
          <p:nvSpPr>
            <p:cNvPr id="27" name="Text Box 22"/>
            <p:cNvSpPr txBox="1">
              <a:spLocks noChangeArrowheads="1"/>
            </p:cNvSpPr>
            <p:nvPr/>
          </p:nvSpPr>
          <p:spPr bwMode="auto">
            <a:xfrm>
              <a:off x="2744" y="2614"/>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000" b="1">
                  <a:latin typeface="Book Antiqua" pitchFamily="18" charset="0"/>
                  <a:ea typeface="黑体" pitchFamily="2" charset="-122"/>
                </a:rPr>
                <a:t>6</a:t>
              </a:r>
            </a:p>
          </p:txBody>
        </p:sp>
        <p:sp>
          <p:nvSpPr>
            <p:cNvPr id="28" name="Text Box 23"/>
            <p:cNvSpPr txBox="1">
              <a:spLocks noChangeArrowheads="1"/>
            </p:cNvSpPr>
            <p:nvPr/>
          </p:nvSpPr>
          <p:spPr bwMode="auto">
            <a:xfrm>
              <a:off x="4513" y="3838"/>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000" b="1">
                  <a:latin typeface="Book Antiqua" pitchFamily="18" charset="0"/>
                  <a:ea typeface="黑体" pitchFamily="2" charset="-122"/>
                </a:rPr>
                <a:t>8</a:t>
              </a:r>
            </a:p>
          </p:txBody>
        </p:sp>
        <p:sp>
          <p:nvSpPr>
            <p:cNvPr id="29" name="Line 24"/>
            <p:cNvSpPr>
              <a:spLocks noChangeShapeType="1"/>
            </p:cNvSpPr>
            <p:nvPr/>
          </p:nvSpPr>
          <p:spPr bwMode="auto">
            <a:xfrm flipV="1">
              <a:off x="3379" y="3385"/>
              <a:ext cx="590" cy="0"/>
            </a:xfrm>
            <a:prstGeom prst="line">
              <a:avLst/>
            </a:prstGeom>
            <a:noFill/>
            <a:ln w="254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0" name="Line 25"/>
            <p:cNvSpPr>
              <a:spLocks noChangeShapeType="1"/>
            </p:cNvSpPr>
            <p:nvPr/>
          </p:nvSpPr>
          <p:spPr bwMode="auto">
            <a:xfrm flipV="1">
              <a:off x="3969" y="2750"/>
              <a:ext cx="453" cy="635"/>
            </a:xfrm>
            <a:prstGeom prst="line">
              <a:avLst/>
            </a:prstGeom>
            <a:noFill/>
            <a:ln w="254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1" name="Line 26"/>
            <p:cNvSpPr>
              <a:spLocks noChangeShapeType="1"/>
            </p:cNvSpPr>
            <p:nvPr/>
          </p:nvSpPr>
          <p:spPr bwMode="auto">
            <a:xfrm flipH="1" flipV="1">
              <a:off x="4422" y="2750"/>
              <a:ext cx="0" cy="998"/>
            </a:xfrm>
            <a:prstGeom prst="line">
              <a:avLst/>
            </a:prstGeom>
            <a:noFill/>
            <a:ln w="25400">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2" name="Line 27"/>
            <p:cNvSpPr>
              <a:spLocks noChangeShapeType="1"/>
            </p:cNvSpPr>
            <p:nvPr/>
          </p:nvSpPr>
          <p:spPr bwMode="auto">
            <a:xfrm>
              <a:off x="3016" y="2750"/>
              <a:ext cx="1406" cy="0"/>
            </a:xfrm>
            <a:prstGeom prst="line">
              <a:avLst/>
            </a:prstGeom>
            <a:noFill/>
            <a:ln w="25400">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3" name="Line 28"/>
            <p:cNvSpPr>
              <a:spLocks noChangeShapeType="1"/>
            </p:cNvSpPr>
            <p:nvPr/>
          </p:nvSpPr>
          <p:spPr bwMode="auto">
            <a:xfrm>
              <a:off x="3016" y="3385"/>
              <a:ext cx="363" cy="0"/>
            </a:xfrm>
            <a:prstGeom prst="line">
              <a:avLst/>
            </a:prstGeom>
            <a:noFill/>
            <a:ln w="25400">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4" name="Line 29"/>
            <p:cNvSpPr>
              <a:spLocks noChangeShapeType="1"/>
            </p:cNvSpPr>
            <p:nvPr/>
          </p:nvSpPr>
          <p:spPr bwMode="auto">
            <a:xfrm flipH="1">
              <a:off x="3379" y="3385"/>
              <a:ext cx="0" cy="363"/>
            </a:xfrm>
            <a:prstGeom prst="line">
              <a:avLst/>
            </a:prstGeom>
            <a:noFill/>
            <a:ln w="25400">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5" name="Line 30"/>
            <p:cNvSpPr>
              <a:spLocks noChangeShapeType="1"/>
            </p:cNvSpPr>
            <p:nvPr/>
          </p:nvSpPr>
          <p:spPr bwMode="auto">
            <a:xfrm flipH="1" flipV="1">
              <a:off x="3969" y="3385"/>
              <a:ext cx="0" cy="363"/>
            </a:xfrm>
            <a:prstGeom prst="line">
              <a:avLst/>
            </a:prstGeom>
            <a:noFill/>
            <a:ln w="25400">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pic>
        <p:nvPicPr>
          <p:cNvPr id="1945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68007" y="431394"/>
            <a:ext cx="1006475"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460778"/>
      </p:ext>
    </p:extLst>
  </p:cSld>
  <p:clrMapOvr>
    <a:masterClrMapping/>
  </p:clrMapOvr>
  <p:transition>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灯片编号占位符 52"/>
          <p:cNvSpPr>
            <a:spLocks noGrp="1"/>
          </p:cNvSpPr>
          <p:nvPr>
            <p:ph type="sldNum" sz="quarter" idx="12"/>
          </p:nvPr>
        </p:nvSpPr>
        <p:spPr/>
        <p:txBody>
          <a:bodyPr/>
          <a:lstStyle/>
          <a:p>
            <a:pPr>
              <a:defRPr/>
            </a:pPr>
            <a:fld id="{D9F1B4A7-3B24-4E59-8605-CB8F74A06D4C}" type="slidenum">
              <a:rPr lang="zh-CN" altLang="en-US" smtClean="0"/>
              <a:pPr>
                <a:defRPr/>
              </a:pPr>
              <a:t>15</a:t>
            </a:fld>
            <a:endParaRPr lang="zh-CN" altLang="en-US"/>
          </a:p>
        </p:txBody>
      </p:sp>
      <p:pic>
        <p:nvPicPr>
          <p:cNvPr id="2050" name="Picture 2">
            <a:hlinkClick r:id="" action="ppaction://hlinkshowjump?jump=nextslide"/>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92768"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44" y="6470262"/>
            <a:ext cx="3603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2"/>
          <p:cNvGrpSpPr/>
          <p:nvPr/>
        </p:nvGrpSpPr>
        <p:grpSpPr>
          <a:xfrm>
            <a:off x="5220486" y="4010283"/>
            <a:ext cx="3907639" cy="2677410"/>
            <a:chOff x="2692" y="2347"/>
            <a:chExt cx="3058" cy="1973"/>
          </a:xfrm>
        </p:grpSpPr>
        <p:sp>
          <p:nvSpPr>
            <p:cNvPr id="8" name="Line 3"/>
            <p:cNvSpPr>
              <a:spLocks noChangeShapeType="1"/>
            </p:cNvSpPr>
            <p:nvPr/>
          </p:nvSpPr>
          <p:spPr bwMode="auto">
            <a:xfrm>
              <a:off x="2964" y="3979"/>
              <a:ext cx="2368" cy="1"/>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 name="Line 4"/>
            <p:cNvSpPr>
              <a:spLocks noChangeShapeType="1"/>
            </p:cNvSpPr>
            <p:nvPr/>
          </p:nvSpPr>
          <p:spPr bwMode="auto">
            <a:xfrm flipH="1" flipV="1">
              <a:off x="2964" y="2619"/>
              <a:ext cx="0" cy="136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 name="Text Box 5"/>
            <p:cNvSpPr txBox="1">
              <a:spLocks noChangeArrowheads="1"/>
            </p:cNvSpPr>
            <p:nvPr/>
          </p:nvSpPr>
          <p:spPr bwMode="auto">
            <a:xfrm>
              <a:off x="2692" y="3798"/>
              <a:ext cx="4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spcBef>
                  <a:spcPct val="50000"/>
                </a:spcBef>
              </a:pPr>
              <a:r>
                <a:rPr lang="en-US" altLang="zh-CN" sz="2400">
                  <a:latin typeface="Book Antiqua" pitchFamily="18" charset="0"/>
                  <a:ea typeface="MS UI Gothic" pitchFamily="34" charset="-128"/>
                </a:rPr>
                <a:t>o</a:t>
              </a:r>
            </a:p>
          </p:txBody>
        </p:sp>
        <p:sp>
          <p:nvSpPr>
            <p:cNvPr id="11" name="Text Box 6"/>
            <p:cNvSpPr txBox="1">
              <a:spLocks noChangeArrowheads="1"/>
            </p:cNvSpPr>
            <p:nvPr/>
          </p:nvSpPr>
          <p:spPr bwMode="auto">
            <a:xfrm>
              <a:off x="4778" y="3934"/>
              <a:ext cx="9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400">
                  <a:latin typeface="Book Antiqua" pitchFamily="18" charset="0"/>
                  <a:ea typeface="MS UI Gothic" pitchFamily="34" charset="-128"/>
                </a:rPr>
                <a:t>t</a:t>
              </a:r>
              <a:r>
                <a:rPr lang="en-US" altLang="zh-CN" sz="2400">
                  <a:latin typeface="Book Antiqua" pitchFamily="18" charset="0"/>
                </a:rPr>
                <a:t>/s</a:t>
              </a:r>
            </a:p>
          </p:txBody>
        </p:sp>
        <p:sp>
          <p:nvSpPr>
            <p:cNvPr id="12" name="Text Box 7"/>
            <p:cNvSpPr txBox="1">
              <a:spLocks noChangeArrowheads="1"/>
            </p:cNvSpPr>
            <p:nvPr/>
          </p:nvSpPr>
          <p:spPr bwMode="auto">
            <a:xfrm>
              <a:off x="2737" y="2347"/>
              <a:ext cx="1180"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spcBef>
                  <a:spcPct val="50000"/>
                </a:spcBef>
              </a:pPr>
              <a:r>
                <a:rPr lang="en-US" altLang="zh-CN" sz="2400">
                  <a:latin typeface="Book Antiqua" pitchFamily="18" charset="0"/>
                  <a:ea typeface="MS UI Gothic" pitchFamily="34" charset="-128"/>
                </a:rPr>
                <a:t>v</a:t>
              </a:r>
              <a:r>
                <a:rPr lang="en-US" altLang="zh-CN" sz="2400">
                  <a:latin typeface="Book Antiqua" pitchFamily="18" charset="0"/>
                </a:rPr>
                <a:t>/m/s</a:t>
              </a:r>
            </a:p>
          </p:txBody>
        </p:sp>
        <p:sp>
          <p:nvSpPr>
            <p:cNvPr id="13" name="Line 8"/>
            <p:cNvSpPr>
              <a:spLocks noChangeShapeType="1"/>
            </p:cNvSpPr>
            <p:nvPr/>
          </p:nvSpPr>
          <p:spPr bwMode="auto">
            <a:xfrm flipV="1">
              <a:off x="2964" y="3617"/>
              <a:ext cx="486" cy="363"/>
            </a:xfrm>
            <a:prstGeom prst="line">
              <a:avLst/>
            </a:prstGeom>
            <a:noFill/>
            <a:ln w="254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 name="Line 9"/>
            <p:cNvSpPr>
              <a:spLocks noChangeShapeType="1"/>
            </p:cNvSpPr>
            <p:nvPr/>
          </p:nvSpPr>
          <p:spPr bwMode="auto">
            <a:xfrm flipH="1">
              <a:off x="3327" y="3980"/>
              <a:ext cx="0" cy="45"/>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5" name="Line 10"/>
            <p:cNvSpPr>
              <a:spLocks noChangeShapeType="1"/>
            </p:cNvSpPr>
            <p:nvPr/>
          </p:nvSpPr>
          <p:spPr bwMode="auto">
            <a:xfrm flipH="1">
              <a:off x="3735" y="3980"/>
              <a:ext cx="0" cy="45"/>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6" name="Line 11"/>
            <p:cNvSpPr>
              <a:spLocks noChangeShapeType="1"/>
            </p:cNvSpPr>
            <p:nvPr/>
          </p:nvSpPr>
          <p:spPr bwMode="auto">
            <a:xfrm flipH="1">
              <a:off x="4143" y="3980"/>
              <a:ext cx="0" cy="45"/>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7" name="Line 12"/>
            <p:cNvSpPr>
              <a:spLocks noChangeShapeType="1"/>
            </p:cNvSpPr>
            <p:nvPr/>
          </p:nvSpPr>
          <p:spPr bwMode="auto">
            <a:xfrm flipH="1">
              <a:off x="4552" y="3980"/>
              <a:ext cx="0" cy="45"/>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 name="Line 13"/>
            <p:cNvSpPr>
              <a:spLocks noChangeShapeType="1"/>
            </p:cNvSpPr>
            <p:nvPr/>
          </p:nvSpPr>
          <p:spPr bwMode="auto">
            <a:xfrm flipH="1">
              <a:off x="2919" y="3617"/>
              <a:ext cx="60" cy="1"/>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9" name="Line 14"/>
            <p:cNvSpPr>
              <a:spLocks noChangeShapeType="1"/>
            </p:cNvSpPr>
            <p:nvPr/>
          </p:nvSpPr>
          <p:spPr bwMode="auto">
            <a:xfrm flipH="1">
              <a:off x="2919" y="3299"/>
              <a:ext cx="60" cy="1"/>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0" name="Line 15"/>
            <p:cNvSpPr>
              <a:spLocks noChangeShapeType="1"/>
            </p:cNvSpPr>
            <p:nvPr/>
          </p:nvSpPr>
          <p:spPr bwMode="auto">
            <a:xfrm flipH="1">
              <a:off x="2919" y="2982"/>
              <a:ext cx="60" cy="1"/>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 name="Text Box 16"/>
            <p:cNvSpPr txBox="1">
              <a:spLocks noChangeArrowheads="1"/>
            </p:cNvSpPr>
            <p:nvPr/>
          </p:nvSpPr>
          <p:spPr bwMode="auto">
            <a:xfrm>
              <a:off x="3191" y="4025"/>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000" b="1">
                  <a:latin typeface="Book Antiqua" pitchFamily="18" charset="0"/>
                  <a:ea typeface="黑体" pitchFamily="2" charset="-122"/>
                </a:rPr>
                <a:t>2</a:t>
              </a:r>
            </a:p>
          </p:txBody>
        </p:sp>
        <p:sp>
          <p:nvSpPr>
            <p:cNvPr id="22" name="Text Box 17"/>
            <p:cNvSpPr txBox="1">
              <a:spLocks noChangeArrowheads="1"/>
            </p:cNvSpPr>
            <p:nvPr/>
          </p:nvSpPr>
          <p:spPr bwMode="auto">
            <a:xfrm>
              <a:off x="2692" y="3481"/>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000" b="1">
                  <a:latin typeface="Book Antiqua" pitchFamily="18" charset="0"/>
                  <a:ea typeface="黑体" pitchFamily="2" charset="-122"/>
                </a:rPr>
                <a:t>2</a:t>
              </a:r>
            </a:p>
          </p:txBody>
        </p:sp>
        <p:sp>
          <p:nvSpPr>
            <p:cNvPr id="23" name="Text Box 18"/>
            <p:cNvSpPr txBox="1">
              <a:spLocks noChangeArrowheads="1"/>
            </p:cNvSpPr>
            <p:nvPr/>
          </p:nvSpPr>
          <p:spPr bwMode="auto">
            <a:xfrm>
              <a:off x="3644" y="407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000" b="1">
                  <a:latin typeface="Book Antiqua" pitchFamily="18" charset="0"/>
                  <a:ea typeface="黑体" pitchFamily="2" charset="-122"/>
                </a:rPr>
                <a:t>4</a:t>
              </a:r>
            </a:p>
          </p:txBody>
        </p:sp>
        <p:sp>
          <p:nvSpPr>
            <p:cNvPr id="24" name="Text Box 19"/>
            <p:cNvSpPr txBox="1">
              <a:spLocks noChangeArrowheads="1"/>
            </p:cNvSpPr>
            <p:nvPr/>
          </p:nvSpPr>
          <p:spPr bwMode="auto">
            <a:xfrm>
              <a:off x="2692" y="3208"/>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000" b="1">
                  <a:latin typeface="Book Antiqua" pitchFamily="18" charset="0"/>
                  <a:ea typeface="黑体" pitchFamily="2" charset="-122"/>
                </a:rPr>
                <a:t>4</a:t>
              </a:r>
            </a:p>
          </p:txBody>
        </p:sp>
        <p:sp>
          <p:nvSpPr>
            <p:cNvPr id="25" name="Text Box 20"/>
            <p:cNvSpPr txBox="1">
              <a:spLocks noChangeArrowheads="1"/>
            </p:cNvSpPr>
            <p:nvPr/>
          </p:nvSpPr>
          <p:spPr bwMode="auto">
            <a:xfrm>
              <a:off x="4007" y="407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000" b="1">
                  <a:latin typeface="Book Antiqua" pitchFamily="18" charset="0"/>
                  <a:ea typeface="黑体" pitchFamily="2" charset="-122"/>
                </a:rPr>
                <a:t>6</a:t>
              </a:r>
            </a:p>
          </p:txBody>
        </p:sp>
        <p:sp>
          <p:nvSpPr>
            <p:cNvPr id="26" name="Text Box 21"/>
            <p:cNvSpPr txBox="1">
              <a:spLocks noChangeArrowheads="1"/>
            </p:cNvSpPr>
            <p:nvPr/>
          </p:nvSpPr>
          <p:spPr bwMode="auto">
            <a:xfrm>
              <a:off x="2692" y="2846"/>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000" b="1">
                  <a:latin typeface="Book Antiqua" pitchFamily="18" charset="0"/>
                  <a:ea typeface="黑体" pitchFamily="2" charset="-122"/>
                </a:rPr>
                <a:t>6</a:t>
              </a:r>
            </a:p>
          </p:txBody>
        </p:sp>
        <p:sp>
          <p:nvSpPr>
            <p:cNvPr id="27" name="Text Box 22"/>
            <p:cNvSpPr txBox="1">
              <a:spLocks noChangeArrowheads="1"/>
            </p:cNvSpPr>
            <p:nvPr/>
          </p:nvSpPr>
          <p:spPr bwMode="auto">
            <a:xfrm>
              <a:off x="4461" y="407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000" b="1">
                  <a:latin typeface="Book Antiqua" pitchFamily="18" charset="0"/>
                  <a:ea typeface="黑体" pitchFamily="2" charset="-122"/>
                </a:rPr>
                <a:t>8</a:t>
              </a:r>
            </a:p>
          </p:txBody>
        </p:sp>
        <p:sp>
          <p:nvSpPr>
            <p:cNvPr id="28" name="Line 23"/>
            <p:cNvSpPr>
              <a:spLocks noChangeShapeType="1"/>
            </p:cNvSpPr>
            <p:nvPr/>
          </p:nvSpPr>
          <p:spPr bwMode="auto">
            <a:xfrm flipV="1">
              <a:off x="3327" y="3617"/>
              <a:ext cx="790" cy="1"/>
            </a:xfrm>
            <a:prstGeom prst="line">
              <a:avLst/>
            </a:prstGeom>
            <a:noFill/>
            <a:ln w="254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9" name="Line 24"/>
            <p:cNvSpPr>
              <a:spLocks noChangeShapeType="1"/>
            </p:cNvSpPr>
            <p:nvPr/>
          </p:nvSpPr>
          <p:spPr bwMode="auto">
            <a:xfrm flipV="1">
              <a:off x="3917" y="2982"/>
              <a:ext cx="606" cy="635"/>
            </a:xfrm>
            <a:prstGeom prst="line">
              <a:avLst/>
            </a:prstGeom>
            <a:noFill/>
            <a:ln w="254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0" name="Line 25"/>
            <p:cNvSpPr>
              <a:spLocks noChangeShapeType="1"/>
            </p:cNvSpPr>
            <p:nvPr/>
          </p:nvSpPr>
          <p:spPr bwMode="auto">
            <a:xfrm flipH="1" flipV="1">
              <a:off x="4370" y="2982"/>
              <a:ext cx="0" cy="998"/>
            </a:xfrm>
            <a:prstGeom prst="line">
              <a:avLst/>
            </a:prstGeom>
            <a:noFill/>
            <a:ln w="25400">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1" name="Line 26"/>
            <p:cNvSpPr>
              <a:spLocks noChangeShapeType="1"/>
            </p:cNvSpPr>
            <p:nvPr/>
          </p:nvSpPr>
          <p:spPr bwMode="auto">
            <a:xfrm>
              <a:off x="2964" y="2982"/>
              <a:ext cx="1882" cy="1"/>
            </a:xfrm>
            <a:prstGeom prst="line">
              <a:avLst/>
            </a:prstGeom>
            <a:noFill/>
            <a:ln w="25400">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2" name="Line 27"/>
            <p:cNvSpPr>
              <a:spLocks noChangeShapeType="1"/>
            </p:cNvSpPr>
            <p:nvPr/>
          </p:nvSpPr>
          <p:spPr bwMode="auto">
            <a:xfrm>
              <a:off x="2964" y="3617"/>
              <a:ext cx="486" cy="1"/>
            </a:xfrm>
            <a:prstGeom prst="line">
              <a:avLst/>
            </a:prstGeom>
            <a:noFill/>
            <a:ln w="25400">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3" name="Line 28"/>
            <p:cNvSpPr>
              <a:spLocks noChangeShapeType="1"/>
            </p:cNvSpPr>
            <p:nvPr/>
          </p:nvSpPr>
          <p:spPr bwMode="auto">
            <a:xfrm flipH="1">
              <a:off x="3327" y="3617"/>
              <a:ext cx="0" cy="363"/>
            </a:xfrm>
            <a:prstGeom prst="line">
              <a:avLst/>
            </a:prstGeom>
            <a:noFill/>
            <a:ln w="25400">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4" name="Line 29"/>
            <p:cNvSpPr>
              <a:spLocks noChangeShapeType="1"/>
            </p:cNvSpPr>
            <p:nvPr/>
          </p:nvSpPr>
          <p:spPr bwMode="auto">
            <a:xfrm flipH="1" flipV="1">
              <a:off x="3917" y="3617"/>
              <a:ext cx="0" cy="363"/>
            </a:xfrm>
            <a:prstGeom prst="line">
              <a:avLst/>
            </a:prstGeom>
            <a:noFill/>
            <a:ln w="25400">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5" name="Rectangle 30"/>
          <p:cNvSpPr>
            <a:spLocks noChangeArrowheads="1"/>
          </p:cNvSpPr>
          <p:nvPr/>
        </p:nvSpPr>
        <p:spPr bwMode="auto">
          <a:xfrm>
            <a:off x="303213" y="260648"/>
            <a:ext cx="6913563"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b="1">
                <a:latin typeface="Book Antiqua" pitchFamily="18" charset="0"/>
                <a:ea typeface="黑体" pitchFamily="2" charset="-122"/>
              </a:rPr>
              <a:t>答：（</a:t>
            </a:r>
            <a:r>
              <a:rPr lang="en-US" altLang="zh-CN" sz="2400" b="1">
                <a:latin typeface="Book Antiqua" pitchFamily="18" charset="0"/>
                <a:ea typeface="黑体" pitchFamily="2" charset="-122"/>
              </a:rPr>
              <a:t>1</a:t>
            </a:r>
            <a:r>
              <a:rPr lang="zh-CN" altLang="en-US" sz="2400" b="1">
                <a:latin typeface="Book Antiqua" pitchFamily="18" charset="0"/>
                <a:ea typeface="黑体" pitchFamily="2" charset="-122"/>
              </a:rPr>
              <a:t>）小车前</a:t>
            </a:r>
            <a:r>
              <a:rPr lang="en-US" altLang="zh-CN" sz="2400" b="1">
                <a:latin typeface="Book Antiqua" pitchFamily="18" charset="0"/>
                <a:ea typeface="黑体" pitchFamily="2" charset="-122"/>
              </a:rPr>
              <a:t>2s</a:t>
            </a:r>
            <a:r>
              <a:rPr lang="zh-CN" altLang="en-US" sz="2400" b="1">
                <a:latin typeface="Book Antiqua" pitchFamily="18" charset="0"/>
                <a:ea typeface="黑体" pitchFamily="2" charset="-122"/>
              </a:rPr>
              <a:t>内的速度为</a:t>
            </a:r>
            <a:r>
              <a:rPr lang="en-US" altLang="zh-CN" sz="2400" b="1">
                <a:latin typeface="Book Antiqua" pitchFamily="18" charset="0"/>
                <a:ea typeface="黑体" pitchFamily="2" charset="-122"/>
              </a:rPr>
              <a:t>1m/s </a:t>
            </a:r>
          </a:p>
          <a:p>
            <a:r>
              <a:rPr lang="zh-CN" altLang="en-US" sz="2400" b="1">
                <a:latin typeface="Book Antiqua" pitchFamily="18" charset="0"/>
                <a:ea typeface="黑体" pitchFamily="2" charset="-122"/>
              </a:rPr>
              <a:t>（</a:t>
            </a:r>
            <a:r>
              <a:rPr lang="en-US" altLang="zh-CN" sz="2400" b="1">
                <a:latin typeface="Book Antiqua" pitchFamily="18" charset="0"/>
                <a:ea typeface="黑体" pitchFamily="2" charset="-122"/>
              </a:rPr>
              <a:t>2</a:t>
            </a:r>
            <a:r>
              <a:rPr lang="zh-CN" altLang="en-US" sz="2400" b="1">
                <a:latin typeface="Book Antiqua" pitchFamily="18" charset="0"/>
                <a:ea typeface="黑体" pitchFamily="2" charset="-122"/>
              </a:rPr>
              <a:t>）</a:t>
            </a:r>
            <a:r>
              <a:rPr lang="en-US" altLang="zh-CN" sz="2400" b="1">
                <a:latin typeface="Book Antiqua" pitchFamily="18" charset="0"/>
                <a:ea typeface="黑体" pitchFamily="2" charset="-122"/>
              </a:rPr>
              <a:t>2s</a:t>
            </a:r>
            <a:r>
              <a:rPr lang="zh-CN" altLang="en-US" sz="2400" b="1">
                <a:latin typeface="Book Antiqua" pitchFamily="18" charset="0"/>
                <a:ea typeface="黑体" pitchFamily="2" charset="-122"/>
              </a:rPr>
              <a:t>、</a:t>
            </a:r>
            <a:r>
              <a:rPr lang="en-US" altLang="zh-CN" sz="2400" b="1">
                <a:latin typeface="Book Antiqua" pitchFamily="18" charset="0"/>
                <a:ea typeface="黑体" pitchFamily="2" charset="-122"/>
              </a:rPr>
              <a:t>3s</a:t>
            </a:r>
            <a:r>
              <a:rPr lang="zh-CN" altLang="en-US" sz="2400" b="1">
                <a:latin typeface="Book Antiqua" pitchFamily="18" charset="0"/>
                <a:ea typeface="黑体" pitchFamily="2" charset="-122"/>
              </a:rPr>
              <a:t>、</a:t>
            </a:r>
            <a:r>
              <a:rPr lang="en-US" altLang="zh-CN" sz="2400" b="1">
                <a:latin typeface="Book Antiqua" pitchFamily="18" charset="0"/>
                <a:ea typeface="黑体" pitchFamily="2" charset="-122"/>
              </a:rPr>
              <a:t>4s</a:t>
            </a:r>
            <a:r>
              <a:rPr lang="zh-CN" altLang="en-US" sz="2400" b="1">
                <a:latin typeface="Book Antiqua" pitchFamily="18" charset="0"/>
                <a:ea typeface="黑体" pitchFamily="2" charset="-122"/>
              </a:rPr>
              <a:t>和</a:t>
            </a:r>
            <a:r>
              <a:rPr lang="en-US" altLang="zh-CN" sz="2400" b="1">
                <a:latin typeface="Book Antiqua" pitchFamily="18" charset="0"/>
                <a:ea typeface="黑体" pitchFamily="2" charset="-122"/>
              </a:rPr>
              <a:t>5s</a:t>
            </a:r>
            <a:r>
              <a:rPr lang="zh-CN" altLang="en-US" sz="2400" b="1">
                <a:latin typeface="Book Antiqua" pitchFamily="18" charset="0"/>
                <a:ea typeface="黑体" pitchFamily="2" charset="-122"/>
              </a:rPr>
              <a:t>时刻小车距离出发点为</a:t>
            </a:r>
            <a:r>
              <a:rPr lang="en-US" altLang="zh-CN" sz="2400" b="1">
                <a:latin typeface="Book Antiqua" pitchFamily="18" charset="0"/>
                <a:ea typeface="黑体" pitchFamily="2" charset="-122"/>
              </a:rPr>
              <a:t>2m</a:t>
            </a:r>
          </a:p>
          <a:p>
            <a:r>
              <a:rPr lang="zh-CN" altLang="en-US" sz="2400" b="1">
                <a:latin typeface="Book Antiqua" pitchFamily="18" charset="0"/>
                <a:ea typeface="黑体" pitchFamily="2" charset="-122"/>
              </a:rPr>
              <a:t>（</a:t>
            </a:r>
            <a:r>
              <a:rPr lang="en-US" altLang="zh-CN" sz="2400" b="1">
                <a:latin typeface="Book Antiqua" pitchFamily="18" charset="0"/>
                <a:ea typeface="黑体" pitchFamily="2" charset="-122"/>
              </a:rPr>
              <a:t>3</a:t>
            </a:r>
            <a:r>
              <a:rPr lang="zh-CN" altLang="en-US" sz="2400" b="1">
                <a:latin typeface="Book Antiqua" pitchFamily="18" charset="0"/>
                <a:ea typeface="黑体" pitchFamily="2" charset="-122"/>
              </a:rPr>
              <a:t>）小车后</a:t>
            </a:r>
            <a:r>
              <a:rPr lang="en-US" altLang="zh-CN" sz="2400" b="1">
                <a:latin typeface="Book Antiqua" pitchFamily="18" charset="0"/>
                <a:ea typeface="黑体" pitchFamily="2" charset="-122"/>
              </a:rPr>
              <a:t>2s</a:t>
            </a:r>
            <a:r>
              <a:rPr lang="zh-CN" altLang="en-US" sz="2400" b="1">
                <a:latin typeface="Book Antiqua" pitchFamily="18" charset="0"/>
                <a:ea typeface="黑体" pitchFamily="2" charset="-122"/>
              </a:rPr>
              <a:t>内的速度为</a:t>
            </a:r>
            <a:r>
              <a:rPr lang="en-US" altLang="zh-CN" sz="2400" b="1">
                <a:latin typeface="Book Antiqua" pitchFamily="18" charset="0"/>
                <a:ea typeface="黑体" pitchFamily="2" charset="-122"/>
              </a:rPr>
              <a:t>2m/s</a:t>
            </a:r>
          </a:p>
          <a:p>
            <a:r>
              <a:rPr lang="zh-CN" altLang="en-US" sz="2400" b="1">
                <a:latin typeface="Book Antiqua" pitchFamily="18" charset="0"/>
                <a:ea typeface="黑体" pitchFamily="2" charset="-122"/>
              </a:rPr>
              <a:t>（</a:t>
            </a:r>
            <a:r>
              <a:rPr lang="en-US" altLang="zh-CN" sz="2400" b="1">
                <a:latin typeface="Book Antiqua" pitchFamily="18" charset="0"/>
                <a:ea typeface="黑体" pitchFamily="2" charset="-122"/>
              </a:rPr>
              <a:t>4</a:t>
            </a:r>
            <a:r>
              <a:rPr lang="zh-CN" altLang="en-US" sz="2400" b="1">
                <a:latin typeface="Book Antiqua" pitchFamily="18" charset="0"/>
                <a:ea typeface="黑体" pitchFamily="2" charset="-122"/>
              </a:rPr>
              <a:t>）整个过程小车在做变速直线运动</a:t>
            </a:r>
          </a:p>
          <a:p>
            <a:r>
              <a:rPr lang="zh-CN" altLang="en-US" sz="2400" b="1">
                <a:latin typeface="Book Antiqua" pitchFamily="18" charset="0"/>
                <a:ea typeface="黑体" pitchFamily="2" charset="-122"/>
              </a:rPr>
              <a:t>（</a:t>
            </a:r>
            <a:r>
              <a:rPr lang="en-US" altLang="zh-CN" sz="2400" b="1">
                <a:latin typeface="Book Antiqua" pitchFamily="18" charset="0"/>
                <a:ea typeface="黑体" pitchFamily="2" charset="-122"/>
              </a:rPr>
              <a:t>5</a:t>
            </a:r>
            <a:r>
              <a:rPr lang="zh-CN" altLang="en-US" sz="2400" b="1">
                <a:latin typeface="Book Antiqua" pitchFamily="18" charset="0"/>
                <a:ea typeface="黑体" pitchFamily="2" charset="-122"/>
              </a:rPr>
              <a:t>）小车在</a:t>
            </a:r>
            <a:r>
              <a:rPr lang="en-US" altLang="zh-CN" sz="2400" b="1">
                <a:latin typeface="Book Antiqua" pitchFamily="18" charset="0"/>
                <a:ea typeface="黑体" pitchFamily="2" charset="-122"/>
              </a:rPr>
              <a:t>7s</a:t>
            </a:r>
            <a:r>
              <a:rPr lang="zh-CN" altLang="en-US" sz="2400" b="1">
                <a:latin typeface="Book Antiqua" pitchFamily="18" charset="0"/>
                <a:ea typeface="黑体" pitchFamily="2" charset="-122"/>
              </a:rPr>
              <a:t>内通过的路程是</a:t>
            </a:r>
            <a:r>
              <a:rPr lang="en-US" altLang="zh-CN" sz="2400" b="1">
                <a:latin typeface="Book Antiqua" pitchFamily="18" charset="0"/>
                <a:ea typeface="黑体" pitchFamily="2" charset="-122"/>
              </a:rPr>
              <a:t>6m</a:t>
            </a:r>
          </a:p>
          <a:p>
            <a:r>
              <a:rPr lang="zh-CN" altLang="en-US" sz="2400" b="1">
                <a:latin typeface="Book Antiqua" pitchFamily="18" charset="0"/>
                <a:ea typeface="黑体" pitchFamily="2" charset="-122"/>
              </a:rPr>
              <a:t>（</a:t>
            </a:r>
            <a:r>
              <a:rPr lang="en-US" altLang="zh-CN" sz="2400" b="1">
                <a:latin typeface="Book Antiqua" pitchFamily="18" charset="0"/>
                <a:ea typeface="黑体" pitchFamily="2" charset="-122"/>
              </a:rPr>
              <a:t>6</a:t>
            </a:r>
            <a:r>
              <a:rPr lang="zh-CN" altLang="en-US" sz="2400" b="1">
                <a:latin typeface="Book Antiqua" pitchFamily="18" charset="0"/>
                <a:ea typeface="黑体" pitchFamily="2" charset="-122"/>
              </a:rPr>
              <a:t>）小车在第</a:t>
            </a:r>
            <a:r>
              <a:rPr lang="en-US" altLang="zh-CN" sz="2400" b="1">
                <a:latin typeface="Book Antiqua" pitchFamily="18" charset="0"/>
                <a:ea typeface="黑体" pitchFamily="2" charset="-122"/>
              </a:rPr>
              <a:t>2</a:t>
            </a:r>
            <a:r>
              <a:rPr lang="en-US" altLang="zh-CN" sz="2400" b="1">
                <a:latin typeface="MS UI Gothic" pitchFamily="34" charset="-128"/>
                <a:ea typeface="黑体" pitchFamily="2" charset="-122"/>
              </a:rPr>
              <a:t>—</a:t>
            </a:r>
            <a:r>
              <a:rPr lang="en-US" altLang="zh-CN" sz="2400" b="1">
                <a:latin typeface="Book Antiqua" pitchFamily="18" charset="0"/>
                <a:ea typeface="黑体" pitchFamily="2" charset="-122"/>
              </a:rPr>
              <a:t>5s</a:t>
            </a:r>
            <a:r>
              <a:rPr lang="zh-CN" altLang="en-US" sz="2400" b="1">
                <a:latin typeface="Book Antiqua" pitchFamily="18" charset="0"/>
                <a:ea typeface="黑体" pitchFamily="2" charset="-122"/>
              </a:rPr>
              <a:t>内处于静止状态</a:t>
            </a:r>
          </a:p>
          <a:p>
            <a:r>
              <a:rPr lang="zh-CN" altLang="en-US" sz="2400" b="1">
                <a:latin typeface="Book Antiqua" pitchFamily="18" charset="0"/>
                <a:ea typeface="黑体" pitchFamily="2" charset="-122"/>
              </a:rPr>
              <a:t>（</a:t>
            </a:r>
            <a:r>
              <a:rPr lang="en-US" altLang="zh-CN" sz="2400" b="1">
                <a:latin typeface="Book Antiqua" pitchFamily="18" charset="0"/>
                <a:ea typeface="黑体" pitchFamily="2" charset="-122"/>
              </a:rPr>
              <a:t>7</a:t>
            </a:r>
            <a:r>
              <a:rPr lang="zh-CN" altLang="en-US" sz="2400" b="1">
                <a:latin typeface="Book Antiqua" pitchFamily="18" charset="0"/>
                <a:ea typeface="黑体" pitchFamily="2" charset="-122"/>
              </a:rPr>
              <a:t>）小车在运动过程中停止运动</a:t>
            </a:r>
            <a:r>
              <a:rPr lang="en-US" altLang="zh-CN" sz="2400" b="1">
                <a:latin typeface="Book Antiqua" pitchFamily="18" charset="0"/>
                <a:ea typeface="黑体" pitchFamily="2" charset="-122"/>
              </a:rPr>
              <a:t>3s</a:t>
            </a:r>
          </a:p>
          <a:p>
            <a:r>
              <a:rPr lang="zh-CN" altLang="en-US" sz="2400" b="1">
                <a:latin typeface="Book Antiqua" pitchFamily="18" charset="0"/>
                <a:ea typeface="黑体" pitchFamily="2" charset="-122"/>
              </a:rPr>
              <a:t>（</a:t>
            </a:r>
            <a:r>
              <a:rPr lang="en-US" altLang="zh-CN" sz="2400" b="1">
                <a:latin typeface="Book Antiqua" pitchFamily="18" charset="0"/>
                <a:ea typeface="黑体" pitchFamily="2" charset="-122"/>
              </a:rPr>
              <a:t>8</a:t>
            </a:r>
            <a:r>
              <a:rPr lang="zh-CN" altLang="en-US" sz="2400" b="1">
                <a:latin typeface="Book Antiqua" pitchFamily="18" charset="0"/>
                <a:ea typeface="黑体" pitchFamily="2" charset="-122"/>
              </a:rPr>
              <a:t>）小车后</a:t>
            </a:r>
            <a:r>
              <a:rPr lang="en-US" altLang="zh-CN" sz="2400" b="1">
                <a:latin typeface="Book Antiqua" pitchFamily="18" charset="0"/>
                <a:ea typeface="黑体" pitchFamily="2" charset="-122"/>
              </a:rPr>
              <a:t>2s</a:t>
            </a:r>
            <a:r>
              <a:rPr lang="zh-CN" altLang="en-US" sz="2400" b="1">
                <a:latin typeface="Book Antiqua" pitchFamily="18" charset="0"/>
                <a:ea typeface="黑体" pitchFamily="2" charset="-122"/>
              </a:rPr>
              <a:t>内的速度大于前</a:t>
            </a:r>
            <a:r>
              <a:rPr lang="en-US" altLang="zh-CN" sz="2400" b="1">
                <a:latin typeface="Book Antiqua" pitchFamily="18" charset="0"/>
                <a:ea typeface="黑体" pitchFamily="2" charset="-122"/>
              </a:rPr>
              <a:t>2s</a:t>
            </a:r>
            <a:r>
              <a:rPr lang="zh-CN" altLang="en-US" sz="2400" b="1">
                <a:latin typeface="Book Antiqua" pitchFamily="18" charset="0"/>
                <a:ea typeface="黑体" pitchFamily="2" charset="-122"/>
              </a:rPr>
              <a:t>内的速度</a:t>
            </a:r>
          </a:p>
          <a:p>
            <a:r>
              <a:rPr lang="zh-CN" altLang="en-US" sz="2400" b="1">
                <a:latin typeface="Book Antiqua" pitchFamily="18" charset="0"/>
                <a:ea typeface="黑体" pitchFamily="2" charset="-122"/>
              </a:rPr>
              <a:t>（</a:t>
            </a:r>
            <a:r>
              <a:rPr lang="en-US" altLang="zh-CN" sz="2400" b="1">
                <a:latin typeface="Book Antiqua" pitchFamily="18" charset="0"/>
                <a:ea typeface="黑体" pitchFamily="2" charset="-122"/>
              </a:rPr>
              <a:t>9</a:t>
            </a:r>
            <a:r>
              <a:rPr lang="zh-CN" altLang="en-US" sz="2400" b="1">
                <a:latin typeface="Book Antiqua" pitchFamily="18" charset="0"/>
                <a:ea typeface="黑体" pitchFamily="2" charset="-122"/>
              </a:rPr>
              <a:t>）小车在</a:t>
            </a:r>
            <a:r>
              <a:rPr lang="en-US" altLang="zh-CN" sz="2400" b="1">
                <a:latin typeface="Book Antiqua" pitchFamily="18" charset="0"/>
                <a:ea typeface="黑体" pitchFamily="2" charset="-122"/>
              </a:rPr>
              <a:t>7s</a:t>
            </a:r>
            <a:r>
              <a:rPr lang="zh-CN" altLang="en-US" sz="2400" b="1">
                <a:latin typeface="Book Antiqua" pitchFamily="18" charset="0"/>
                <a:ea typeface="黑体" pitchFamily="2" charset="-122"/>
              </a:rPr>
              <a:t>内的平均速度为</a:t>
            </a:r>
            <a:r>
              <a:rPr lang="en-US" altLang="zh-CN" sz="2400" b="1">
                <a:latin typeface="Book Antiqua" pitchFamily="18" charset="0"/>
                <a:ea typeface="黑体" pitchFamily="2" charset="-122"/>
              </a:rPr>
              <a:t>0.87m/s</a:t>
            </a:r>
          </a:p>
          <a:p>
            <a:r>
              <a:rPr lang="zh-CN" altLang="en-US" sz="2400" b="1">
                <a:latin typeface="Book Antiqua" pitchFamily="18" charset="0"/>
                <a:ea typeface="黑体" pitchFamily="2" charset="-122"/>
              </a:rPr>
              <a:t>（</a:t>
            </a:r>
            <a:r>
              <a:rPr lang="en-US" altLang="zh-CN" sz="2400" b="1">
                <a:latin typeface="Book Antiqua" pitchFamily="18" charset="0"/>
                <a:ea typeface="黑体" pitchFamily="2" charset="-122"/>
              </a:rPr>
              <a:t>10</a:t>
            </a:r>
            <a:r>
              <a:rPr lang="zh-CN" altLang="en-US" sz="2400" b="1">
                <a:latin typeface="Book Antiqua" pitchFamily="18" charset="0"/>
                <a:ea typeface="黑体" pitchFamily="2" charset="-122"/>
              </a:rPr>
              <a:t>）小车后</a:t>
            </a:r>
            <a:r>
              <a:rPr lang="en-US" altLang="zh-CN" sz="2400" b="1">
                <a:latin typeface="Book Antiqua" pitchFamily="18" charset="0"/>
                <a:ea typeface="黑体" pitchFamily="2" charset="-122"/>
              </a:rPr>
              <a:t>2s</a:t>
            </a:r>
            <a:r>
              <a:rPr lang="zh-CN" altLang="en-US" sz="2400" b="1">
                <a:latin typeface="Book Antiqua" pitchFamily="18" charset="0"/>
                <a:ea typeface="黑体" pitchFamily="2" charset="-122"/>
              </a:rPr>
              <a:t>内的速度是前</a:t>
            </a:r>
            <a:r>
              <a:rPr lang="en-US" altLang="zh-CN" sz="2400" b="1">
                <a:latin typeface="Book Antiqua" pitchFamily="18" charset="0"/>
                <a:ea typeface="黑体" pitchFamily="2" charset="-122"/>
              </a:rPr>
              <a:t>2s</a:t>
            </a:r>
            <a:r>
              <a:rPr lang="zh-CN" altLang="en-US" sz="2400" b="1">
                <a:latin typeface="Book Antiqua" pitchFamily="18" charset="0"/>
                <a:ea typeface="黑体" pitchFamily="2" charset="-122"/>
              </a:rPr>
              <a:t>内的速度的</a:t>
            </a:r>
            <a:r>
              <a:rPr lang="en-US" altLang="zh-CN" sz="2400" b="1">
                <a:latin typeface="Book Antiqua" pitchFamily="18" charset="0"/>
                <a:ea typeface="黑体" pitchFamily="2" charset="-122"/>
              </a:rPr>
              <a:t>2</a:t>
            </a:r>
            <a:r>
              <a:rPr lang="zh-CN" altLang="en-US" sz="2400" b="1">
                <a:latin typeface="Book Antiqua" pitchFamily="18" charset="0"/>
                <a:ea typeface="黑体" pitchFamily="2" charset="-122"/>
              </a:rPr>
              <a:t>倍</a:t>
            </a:r>
          </a:p>
        </p:txBody>
      </p:sp>
      <p:sp>
        <p:nvSpPr>
          <p:cNvPr id="36" name="Text Box 31"/>
          <p:cNvSpPr txBox="1">
            <a:spLocks noChangeArrowheads="1"/>
          </p:cNvSpPr>
          <p:nvPr/>
        </p:nvSpPr>
        <p:spPr bwMode="auto">
          <a:xfrm>
            <a:off x="303213" y="4619625"/>
            <a:ext cx="363696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zh-CN" altLang="en-US" sz="3200" b="1">
                <a:latin typeface="Book Antiqua" pitchFamily="18" charset="0"/>
                <a:ea typeface="黑体" pitchFamily="2" charset="-122"/>
              </a:rPr>
              <a:t>思考：此题若换成</a:t>
            </a:r>
          </a:p>
          <a:p>
            <a:pPr eaLnBrk="1" hangingPunct="1"/>
            <a:r>
              <a:rPr lang="en-US" altLang="zh-CN" sz="3200" b="1">
                <a:latin typeface="Book Antiqua" pitchFamily="18" charset="0"/>
                <a:ea typeface="黑体" pitchFamily="2" charset="-122"/>
              </a:rPr>
              <a:t>v-t </a:t>
            </a:r>
            <a:r>
              <a:rPr lang="zh-CN" altLang="en-US" sz="3200" b="1">
                <a:latin typeface="Book Antiqua" pitchFamily="18" charset="0"/>
                <a:ea typeface="黑体" pitchFamily="2" charset="-122"/>
              </a:rPr>
              <a:t>图答案又如何？</a:t>
            </a:r>
          </a:p>
        </p:txBody>
      </p:sp>
    </p:spTree>
    <p:extLst>
      <p:ext uri="{BB962C8B-B14F-4D97-AF65-F5344CB8AC3E}">
        <p14:creationId xmlns:p14="http://schemas.microsoft.com/office/powerpoint/2010/main" val="117800645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灯片编号占位符 52"/>
          <p:cNvSpPr>
            <a:spLocks noGrp="1"/>
          </p:cNvSpPr>
          <p:nvPr>
            <p:ph type="sldNum" sz="quarter" idx="12"/>
          </p:nvPr>
        </p:nvSpPr>
        <p:spPr/>
        <p:txBody>
          <a:bodyPr/>
          <a:lstStyle/>
          <a:p>
            <a:pPr>
              <a:defRPr/>
            </a:pPr>
            <a:fld id="{D9F1B4A7-3B24-4E59-8605-CB8F74A06D4C}" type="slidenum">
              <a:rPr lang="zh-CN" altLang="en-US" smtClean="0"/>
              <a:pPr>
                <a:defRPr/>
              </a:pPr>
              <a:t>16</a:t>
            </a:fld>
            <a:endParaRPr lang="zh-CN" altLang="en-US"/>
          </a:p>
        </p:txBody>
      </p:sp>
      <p:pic>
        <p:nvPicPr>
          <p:cNvPr id="2050" name="Picture 2">
            <a:hlinkClick r:id="" action="ppaction://hlinkshowjump?jump=nextslide"/>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92768"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44" y="6470262"/>
            <a:ext cx="3603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a:lum contrast="6000"/>
            <a:grayscl/>
            <a:extLst>
              <a:ext uri="{28A0092B-C50C-407E-A947-70E740481C1C}">
                <a14:useLocalDpi xmlns:a14="http://schemas.microsoft.com/office/drawing/2010/main" val="0"/>
              </a:ext>
            </a:extLst>
          </a:blip>
          <a:stretch>
            <a:fillRect/>
          </a:stretch>
        </p:blipFill>
        <p:spPr bwMode="auto">
          <a:xfrm>
            <a:off x="3892077" y="3520299"/>
            <a:ext cx="489585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68007" y="404664"/>
            <a:ext cx="1006475"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64194" y="404664"/>
            <a:ext cx="8428573" cy="3539430"/>
          </a:xfrm>
          <a:prstGeom prst="rect">
            <a:avLst/>
          </a:prstGeom>
        </p:spPr>
        <p:txBody>
          <a:bodyPr wrap="square">
            <a:spAutoFit/>
          </a:bodyPr>
          <a:lstStyle/>
          <a:p>
            <a:r>
              <a:rPr lang="en-US" altLang="zh-CN" sz="3200" b="1">
                <a:latin typeface="黑体" pitchFamily="49" charset="-122"/>
                <a:ea typeface="黑体" pitchFamily="49" charset="-122"/>
              </a:rPr>
              <a:t> </a:t>
            </a:r>
            <a:r>
              <a:rPr lang="en-US" altLang="zh-CN" sz="3200" b="1" smtClean="0">
                <a:latin typeface="黑体" pitchFamily="49" charset="-122"/>
                <a:ea typeface="黑体" pitchFamily="49" charset="-122"/>
              </a:rPr>
              <a:t>     </a:t>
            </a:r>
            <a:r>
              <a:rPr lang="zh-CN" altLang="en-US" sz="3200" b="1" smtClean="0">
                <a:latin typeface="黑体" pitchFamily="49" charset="-122"/>
                <a:ea typeface="黑体" pitchFamily="49" charset="-122"/>
              </a:rPr>
              <a:t>如</a:t>
            </a:r>
            <a:r>
              <a:rPr lang="zh-CN" altLang="en-US" sz="3200" b="1">
                <a:latin typeface="黑体" pitchFamily="49" charset="-122"/>
                <a:ea typeface="黑体" pitchFamily="49" charset="-122"/>
              </a:rPr>
              <a:t>图是一个骑自行车的人与一个跑步</a:t>
            </a:r>
            <a:r>
              <a:rPr lang="zh-CN" altLang="en-US" sz="3200" b="1" smtClean="0">
                <a:latin typeface="黑体" pitchFamily="49" charset="-122"/>
                <a:ea typeface="黑体" pitchFamily="49" charset="-122"/>
              </a:rPr>
              <a:t>的</a:t>
            </a:r>
            <a:endParaRPr lang="en-US" altLang="zh-CN" sz="3200" b="1" smtClean="0">
              <a:latin typeface="黑体" pitchFamily="49" charset="-122"/>
              <a:ea typeface="黑体" panose="02010609060101010101" pitchFamily="49" charset="-122"/>
            </a:endParaRPr>
          </a:p>
          <a:p>
            <a:r>
              <a:rPr lang="en-US" altLang="zh-CN" sz="3200" b="1">
                <a:latin typeface="黑体" pitchFamily="49" charset="-122"/>
                <a:ea typeface="黑体" pitchFamily="49" charset="-122"/>
              </a:rPr>
              <a:t> </a:t>
            </a:r>
            <a:r>
              <a:rPr lang="en-US" altLang="zh-CN" sz="3200" b="1" smtClean="0">
                <a:latin typeface="黑体" pitchFamily="49" charset="-122"/>
                <a:ea typeface="黑体" pitchFamily="49" charset="-122"/>
              </a:rPr>
              <a:t>    </a:t>
            </a:r>
            <a:r>
              <a:rPr lang="zh-CN" altLang="en-US" sz="3200" b="1" smtClean="0">
                <a:latin typeface="黑体" pitchFamily="49" charset="-122"/>
                <a:ea typeface="黑体" pitchFamily="49" charset="-122"/>
              </a:rPr>
              <a:t>人</a:t>
            </a:r>
            <a:r>
              <a:rPr lang="zh-CN" altLang="en-US" sz="3200" b="1">
                <a:latin typeface="黑体" pitchFamily="49" charset="-122"/>
                <a:ea typeface="黑体" pitchFamily="49" charset="-122"/>
              </a:rPr>
              <a:t>运动时的路程随时间变化的图线。根据图线回答下列问题</a:t>
            </a:r>
            <a:r>
              <a:rPr lang="zh-CN" altLang="en-US" sz="3200" b="1" smtClean="0">
                <a:latin typeface="黑体" pitchFamily="49" charset="-122"/>
                <a:ea typeface="黑体" pitchFamily="49" charset="-122"/>
              </a:rPr>
              <a:t>：⑴</a:t>
            </a:r>
            <a:r>
              <a:rPr lang="zh-CN" altLang="en-US" sz="3200" b="1">
                <a:latin typeface="黑体" pitchFamily="49" charset="-122"/>
                <a:ea typeface="黑体" pitchFamily="49" charset="-122"/>
              </a:rPr>
              <a:t>骑车者和跑步者是否同时出发？</a:t>
            </a:r>
            <a:r>
              <a:rPr lang="en-US" altLang="zh-CN" sz="3200" b="1">
                <a:latin typeface="黑体" pitchFamily="49" charset="-122"/>
                <a:ea typeface="黑体" pitchFamily="49" charset="-122"/>
              </a:rPr>
              <a:t>________</a:t>
            </a:r>
            <a:r>
              <a:rPr lang="zh-CN" altLang="en-US" sz="3200" b="1">
                <a:latin typeface="黑体" pitchFamily="49" charset="-122"/>
                <a:ea typeface="黑体" pitchFamily="49" charset="-122"/>
              </a:rPr>
              <a:t>（填“是”或“否”）</a:t>
            </a:r>
          </a:p>
          <a:p>
            <a:r>
              <a:rPr lang="zh-CN" altLang="en-US" sz="3200" b="1">
                <a:latin typeface="黑体" pitchFamily="49" charset="-122"/>
                <a:ea typeface="黑体" pitchFamily="49" charset="-122"/>
              </a:rPr>
              <a:t>⑵跑步者前进</a:t>
            </a:r>
            <a:r>
              <a:rPr lang="en-US" altLang="zh-CN" sz="3200" b="1">
                <a:latin typeface="黑体" pitchFamily="49" charset="-122"/>
                <a:ea typeface="黑体" pitchFamily="49" charset="-122"/>
              </a:rPr>
              <a:t>200</a:t>
            </a:r>
            <a:r>
              <a:rPr lang="zh-CN" altLang="en-US" sz="3200" b="1">
                <a:latin typeface="黑体" pitchFamily="49" charset="-122"/>
                <a:ea typeface="黑体" pitchFamily="49" charset="-122"/>
              </a:rPr>
              <a:t>米路程所用的时间为</a:t>
            </a:r>
            <a:r>
              <a:rPr lang="en-US" altLang="zh-CN" sz="3200" b="1" smtClean="0">
                <a:latin typeface="黑体" pitchFamily="49" charset="-122"/>
                <a:ea typeface="黑体" pitchFamily="49" charset="-122"/>
              </a:rPr>
              <a:t>_____</a:t>
            </a:r>
            <a:r>
              <a:rPr lang="zh-CN" altLang="en-US" sz="3200" b="1">
                <a:latin typeface="黑体" pitchFamily="49" charset="-122"/>
                <a:ea typeface="黑体" pitchFamily="49" charset="-122"/>
              </a:rPr>
              <a:t>秒</a:t>
            </a:r>
          </a:p>
          <a:p>
            <a:r>
              <a:rPr lang="zh-CN" altLang="en-US" sz="3200" b="1">
                <a:latin typeface="黑体" pitchFamily="49" charset="-122"/>
                <a:ea typeface="黑体" pitchFamily="49" charset="-122"/>
              </a:rPr>
              <a:t>⑶骑车者的速度为</a:t>
            </a:r>
            <a:r>
              <a:rPr lang="en-US" altLang="zh-CN" sz="3200" b="1" smtClean="0">
                <a:latin typeface="黑体" pitchFamily="49" charset="-122"/>
                <a:ea typeface="黑体" pitchFamily="49" charset="-122"/>
              </a:rPr>
              <a:t>______</a:t>
            </a:r>
            <a:r>
              <a:rPr lang="zh-CN" altLang="en-US" sz="3200" b="1">
                <a:latin typeface="黑体" pitchFamily="49" charset="-122"/>
                <a:ea typeface="黑体" pitchFamily="49" charset="-122"/>
              </a:rPr>
              <a:t>米／秒；跑步者的速度为</a:t>
            </a:r>
            <a:r>
              <a:rPr lang="en-US" altLang="zh-CN" sz="3200" b="1" smtClean="0">
                <a:latin typeface="黑体" pitchFamily="49" charset="-122"/>
                <a:ea typeface="黑体" pitchFamily="49" charset="-122"/>
              </a:rPr>
              <a:t>______</a:t>
            </a:r>
            <a:r>
              <a:rPr lang="zh-CN" altLang="en-US" sz="3200" b="1" smtClean="0">
                <a:latin typeface="黑体" pitchFamily="49" charset="-122"/>
                <a:ea typeface="黑体" pitchFamily="49" charset="-122"/>
              </a:rPr>
              <a:t>米</a:t>
            </a:r>
            <a:r>
              <a:rPr lang="zh-CN" altLang="en-US" sz="3200" b="1">
                <a:latin typeface="黑体" pitchFamily="49" charset="-122"/>
                <a:ea typeface="黑体" pitchFamily="49" charset="-122"/>
              </a:rPr>
              <a:t>／秒。</a:t>
            </a:r>
          </a:p>
        </p:txBody>
      </p:sp>
      <p:sp>
        <p:nvSpPr>
          <p:cNvPr id="3" name="TextBox 2"/>
          <p:cNvSpPr txBox="1"/>
          <p:nvPr/>
        </p:nvSpPr>
        <p:spPr>
          <a:xfrm>
            <a:off x="2778280" y="1881991"/>
            <a:ext cx="1113797" cy="584775"/>
          </a:xfrm>
          <a:prstGeom prst="rect">
            <a:avLst/>
          </a:prstGeom>
          <a:noFill/>
        </p:spPr>
        <p:txBody>
          <a:bodyPr wrap="square" rtlCol="0">
            <a:spAutoFit/>
          </a:bodyPr>
          <a:lstStyle/>
          <a:p>
            <a:r>
              <a:rPr lang="zh-CN" altLang="en-US" sz="3200" b="1" smtClean="0">
                <a:solidFill>
                  <a:srgbClr val="FF0000"/>
                </a:solidFill>
              </a:rPr>
              <a:t>是</a:t>
            </a:r>
            <a:endParaRPr lang="zh-CN" altLang="en-US" sz="3200" b="1">
              <a:solidFill>
                <a:srgbClr val="FF0000"/>
              </a:solidFill>
            </a:endParaRPr>
          </a:p>
        </p:txBody>
      </p:sp>
      <p:sp>
        <p:nvSpPr>
          <p:cNvPr id="11" name="TextBox 10"/>
          <p:cNvSpPr txBox="1"/>
          <p:nvPr/>
        </p:nvSpPr>
        <p:spPr>
          <a:xfrm>
            <a:off x="7308304" y="2348880"/>
            <a:ext cx="1113797" cy="584775"/>
          </a:xfrm>
          <a:prstGeom prst="rect">
            <a:avLst/>
          </a:prstGeom>
          <a:noFill/>
        </p:spPr>
        <p:txBody>
          <a:bodyPr wrap="square" rtlCol="0">
            <a:spAutoFit/>
          </a:bodyPr>
          <a:lstStyle/>
          <a:p>
            <a:r>
              <a:rPr lang="en-US" altLang="zh-CN" sz="3200" b="1" smtClean="0">
                <a:solidFill>
                  <a:srgbClr val="FF0000"/>
                </a:solidFill>
              </a:rPr>
              <a:t>20</a:t>
            </a:r>
            <a:endParaRPr lang="zh-CN" altLang="en-US" sz="3200" b="1">
              <a:solidFill>
                <a:srgbClr val="FF0000"/>
              </a:solidFill>
            </a:endParaRPr>
          </a:p>
        </p:txBody>
      </p:sp>
      <p:sp>
        <p:nvSpPr>
          <p:cNvPr id="12" name="TextBox 11"/>
          <p:cNvSpPr txBox="1"/>
          <p:nvPr/>
        </p:nvSpPr>
        <p:spPr>
          <a:xfrm>
            <a:off x="3892077" y="2933654"/>
            <a:ext cx="1113797" cy="584775"/>
          </a:xfrm>
          <a:prstGeom prst="rect">
            <a:avLst/>
          </a:prstGeom>
          <a:noFill/>
        </p:spPr>
        <p:txBody>
          <a:bodyPr wrap="square" rtlCol="0">
            <a:spAutoFit/>
          </a:bodyPr>
          <a:lstStyle/>
          <a:p>
            <a:r>
              <a:rPr lang="en-US" altLang="zh-CN" sz="3200" b="1" smtClean="0">
                <a:solidFill>
                  <a:srgbClr val="FF0000"/>
                </a:solidFill>
              </a:rPr>
              <a:t>10</a:t>
            </a:r>
            <a:endParaRPr lang="zh-CN" altLang="en-US" sz="3200" b="1">
              <a:solidFill>
                <a:srgbClr val="FF0000"/>
              </a:solidFill>
            </a:endParaRPr>
          </a:p>
        </p:txBody>
      </p:sp>
      <p:sp>
        <p:nvSpPr>
          <p:cNvPr id="13" name="TextBox 12"/>
          <p:cNvSpPr txBox="1"/>
          <p:nvPr/>
        </p:nvSpPr>
        <p:spPr>
          <a:xfrm>
            <a:off x="1763688" y="3337485"/>
            <a:ext cx="1113797" cy="584775"/>
          </a:xfrm>
          <a:prstGeom prst="rect">
            <a:avLst/>
          </a:prstGeom>
          <a:noFill/>
        </p:spPr>
        <p:txBody>
          <a:bodyPr wrap="square" rtlCol="0">
            <a:spAutoFit/>
          </a:bodyPr>
          <a:lstStyle/>
          <a:p>
            <a:r>
              <a:rPr lang="en-US" altLang="zh-CN" sz="3200" b="1" smtClean="0">
                <a:solidFill>
                  <a:srgbClr val="FF0000"/>
                </a:solidFill>
              </a:rPr>
              <a:t>8</a:t>
            </a:r>
            <a:endParaRPr lang="zh-CN" altLang="en-US" sz="3200" b="1">
              <a:solidFill>
                <a:srgbClr val="FF0000"/>
              </a:solidFill>
            </a:endParaRPr>
          </a:p>
        </p:txBody>
      </p:sp>
    </p:spTree>
    <p:extLst>
      <p:ext uri="{BB962C8B-B14F-4D97-AF65-F5344CB8AC3E}">
        <p14:creationId xmlns:p14="http://schemas.microsoft.com/office/powerpoint/2010/main" val="2429586161"/>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 calcmode="lin" valueType="num">
                                      <p:cBhvr additive="base">
                                        <p:cTn id="19"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additive="base">
                                        <p:cTn id="2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灯片编号占位符 52"/>
          <p:cNvSpPr>
            <a:spLocks noGrp="1"/>
          </p:cNvSpPr>
          <p:nvPr>
            <p:ph type="sldNum" sz="quarter" idx="12"/>
          </p:nvPr>
        </p:nvSpPr>
        <p:spPr/>
        <p:txBody>
          <a:bodyPr/>
          <a:lstStyle/>
          <a:p>
            <a:pPr>
              <a:defRPr/>
            </a:pPr>
            <a:fld id="{D9F1B4A7-3B24-4E59-8605-CB8F74A06D4C}" type="slidenum">
              <a:rPr lang="zh-CN" altLang="en-US" smtClean="0"/>
              <a:pPr>
                <a:defRPr/>
              </a:pPr>
              <a:t>17</a:t>
            </a:fld>
            <a:endParaRPr lang="zh-CN" altLang="en-US"/>
          </a:p>
        </p:txBody>
      </p:sp>
      <p:pic>
        <p:nvPicPr>
          <p:cNvPr id="2050" name="Picture 2">
            <a:hlinkClick r:id="" action="ppaction://hlinkshowjump?jump=nextslide"/>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92768"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44" y="6470262"/>
            <a:ext cx="3603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68007" y="437413"/>
            <a:ext cx="8424761" cy="1865126"/>
          </a:xfrm>
          <a:prstGeom prst="rect">
            <a:avLst/>
          </a:prstGeom>
        </p:spPr>
        <p:txBody>
          <a:bodyPr wrap="square">
            <a:spAutoFit/>
          </a:bodyPr>
          <a:lstStyle/>
          <a:p>
            <a:pPr eaLnBrk="1" hangingPunct="1">
              <a:lnSpc>
                <a:spcPct val="120000"/>
              </a:lnSpc>
              <a:spcBef>
                <a:spcPct val="0"/>
              </a:spcBef>
            </a:pPr>
            <a:r>
              <a:rPr lang="zh-CN" altLang="en-US" sz="3200" b="1" smtClean="0"/>
              <a:t>         </a:t>
            </a:r>
            <a:r>
              <a:rPr lang="en-US" altLang="zh-CN" sz="3200" b="1"/>
              <a:t> </a:t>
            </a:r>
            <a:r>
              <a:rPr lang="en-US" altLang="zh-CN" sz="3200" b="1" smtClean="0"/>
              <a:t>  </a:t>
            </a:r>
            <a:r>
              <a:rPr lang="zh-CN" altLang="en-US" sz="3200" b="1" smtClean="0"/>
              <a:t> 一</a:t>
            </a:r>
            <a:r>
              <a:rPr lang="zh-CN" altLang="en-US" sz="3200" b="1"/>
              <a:t>辆公共汽车以</a:t>
            </a:r>
            <a:r>
              <a:rPr lang="en-US" altLang="zh-CN" sz="3200" b="1"/>
              <a:t>45km/h</a:t>
            </a:r>
            <a:r>
              <a:rPr lang="zh-CN" altLang="en-US" sz="3200" b="1"/>
              <a:t>的速度匀速</a:t>
            </a:r>
            <a:r>
              <a:rPr lang="zh-CN" altLang="en-US" sz="3200" b="1" smtClean="0"/>
              <a:t>直 </a:t>
            </a:r>
            <a:endParaRPr lang="en-US" altLang="zh-CN" sz="3200" b="1" smtClean="0"/>
          </a:p>
          <a:p>
            <a:pPr eaLnBrk="1" hangingPunct="1">
              <a:lnSpc>
                <a:spcPct val="120000"/>
              </a:lnSpc>
              <a:spcBef>
                <a:spcPct val="0"/>
              </a:spcBef>
            </a:pPr>
            <a:r>
              <a:rPr lang="en-US" altLang="zh-CN" sz="3200" b="1"/>
              <a:t> </a:t>
            </a:r>
            <a:r>
              <a:rPr lang="en-US" altLang="zh-CN" sz="3200" b="1" smtClean="0"/>
              <a:t>        </a:t>
            </a:r>
            <a:r>
              <a:rPr lang="zh-CN" altLang="en-US" sz="3200" b="1" smtClean="0"/>
              <a:t>线</a:t>
            </a:r>
            <a:r>
              <a:rPr lang="zh-CN" altLang="en-US" sz="3200" b="1"/>
              <a:t>前进，经过第一站牌时是</a:t>
            </a:r>
            <a:r>
              <a:rPr lang="en-US" altLang="zh-CN" sz="3200" b="1"/>
              <a:t>8</a:t>
            </a:r>
            <a:r>
              <a:rPr lang="zh-CN" altLang="en-US" sz="3200" b="1"/>
              <a:t>时</a:t>
            </a:r>
            <a:r>
              <a:rPr lang="en-US" altLang="zh-CN" sz="3200" b="1"/>
              <a:t>32</a:t>
            </a:r>
            <a:r>
              <a:rPr lang="zh-CN" altLang="en-US" sz="3200" b="1"/>
              <a:t>分，经过第二站牌时是</a:t>
            </a:r>
            <a:r>
              <a:rPr lang="en-US" altLang="zh-CN" sz="3200" b="1"/>
              <a:t>8</a:t>
            </a:r>
            <a:r>
              <a:rPr lang="zh-CN" altLang="en-US" sz="3200" b="1"/>
              <a:t>时</a:t>
            </a:r>
            <a:r>
              <a:rPr lang="en-US" altLang="zh-CN" sz="3200" b="1"/>
              <a:t>36</a:t>
            </a:r>
            <a:r>
              <a:rPr lang="zh-CN" altLang="en-US" sz="3200" b="1"/>
              <a:t>分，问两站相距多少米？</a:t>
            </a:r>
          </a:p>
        </p:txBody>
      </p:sp>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77837" y="404664"/>
            <a:ext cx="1006475"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3"/>
          <p:cNvSpPr txBox="1">
            <a:spLocks noChangeArrowheads="1"/>
          </p:cNvSpPr>
          <p:nvPr/>
        </p:nvSpPr>
        <p:spPr bwMode="auto">
          <a:xfrm>
            <a:off x="713423" y="2533298"/>
            <a:ext cx="731339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1" hangingPunct="1">
              <a:spcBef>
                <a:spcPct val="50000"/>
              </a:spcBef>
            </a:pPr>
            <a:r>
              <a:rPr lang="zh-CN" altLang="en-US" sz="2800" b="1">
                <a:solidFill>
                  <a:srgbClr val="FF0000"/>
                </a:solidFill>
              </a:rPr>
              <a:t>已知</a:t>
            </a:r>
            <a:r>
              <a:rPr lang="zh-CN" altLang="en-US" sz="2800" b="1" smtClean="0">
                <a:solidFill>
                  <a:srgbClr val="FF0000"/>
                </a:solidFill>
              </a:rPr>
              <a:t>：</a:t>
            </a:r>
            <a:r>
              <a:rPr lang="en-US" altLang="zh-CN" sz="2800" b="1" smtClean="0"/>
              <a:t>v=45km/h=12.5m/s  </a:t>
            </a:r>
          </a:p>
          <a:p>
            <a:pPr eaLnBrk="1" hangingPunct="1">
              <a:spcBef>
                <a:spcPct val="50000"/>
              </a:spcBef>
            </a:pPr>
            <a:r>
              <a:rPr lang="en-US" altLang="zh-CN" sz="2800" b="1"/>
              <a:t> </a:t>
            </a:r>
            <a:r>
              <a:rPr lang="en-US" altLang="zh-CN" sz="2800" b="1" smtClean="0"/>
              <a:t>         t=8</a:t>
            </a:r>
            <a:r>
              <a:rPr lang="zh-CN" altLang="en-US" sz="2800" b="1" smtClean="0"/>
              <a:t>时</a:t>
            </a:r>
            <a:r>
              <a:rPr lang="en-US" altLang="zh-CN" sz="2800" b="1" smtClean="0"/>
              <a:t>36</a:t>
            </a:r>
            <a:r>
              <a:rPr lang="zh-CN" altLang="en-US" sz="2800" b="1" smtClean="0"/>
              <a:t>分</a:t>
            </a:r>
            <a:r>
              <a:rPr lang="en-US" altLang="zh-CN" sz="2800" b="1" smtClean="0"/>
              <a:t>-8</a:t>
            </a:r>
            <a:r>
              <a:rPr lang="zh-CN" altLang="en-US" sz="2800" b="1" smtClean="0"/>
              <a:t>时</a:t>
            </a:r>
            <a:r>
              <a:rPr lang="en-US" altLang="zh-CN" sz="2800" b="1" smtClean="0"/>
              <a:t>32</a:t>
            </a:r>
            <a:r>
              <a:rPr lang="zh-CN" altLang="en-US" sz="2800" b="1" smtClean="0"/>
              <a:t>分</a:t>
            </a:r>
            <a:r>
              <a:rPr lang="en-US" altLang="zh-CN" sz="2800" b="1" smtClean="0"/>
              <a:t>=4min=240s</a:t>
            </a:r>
            <a:endParaRPr lang="en-US" altLang="zh-CN" sz="2800" b="1"/>
          </a:p>
        </p:txBody>
      </p:sp>
      <p:sp>
        <p:nvSpPr>
          <p:cNvPr id="9" name="Text Box 4"/>
          <p:cNvSpPr txBox="1">
            <a:spLocks noChangeArrowheads="1"/>
          </p:cNvSpPr>
          <p:nvPr/>
        </p:nvSpPr>
        <p:spPr bwMode="auto">
          <a:xfrm>
            <a:off x="689588" y="3694935"/>
            <a:ext cx="21605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1" hangingPunct="1">
              <a:spcBef>
                <a:spcPct val="50000"/>
              </a:spcBef>
            </a:pPr>
            <a:r>
              <a:rPr lang="zh-CN" altLang="en-US" sz="2800" b="1">
                <a:solidFill>
                  <a:srgbClr val="FF0000"/>
                </a:solidFill>
              </a:rPr>
              <a:t>求：</a:t>
            </a:r>
            <a:r>
              <a:rPr lang="en-US" altLang="zh-CN" sz="2800" b="1"/>
              <a:t>s=?</a:t>
            </a:r>
          </a:p>
        </p:txBody>
      </p:sp>
      <p:sp>
        <p:nvSpPr>
          <p:cNvPr id="10" name="Text Box 5"/>
          <p:cNvSpPr txBox="1">
            <a:spLocks noChangeArrowheads="1"/>
          </p:cNvSpPr>
          <p:nvPr/>
        </p:nvSpPr>
        <p:spPr bwMode="auto">
          <a:xfrm>
            <a:off x="689588" y="4471194"/>
            <a:ext cx="1800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1" hangingPunct="1">
              <a:spcBef>
                <a:spcPct val="50000"/>
              </a:spcBef>
            </a:pPr>
            <a:r>
              <a:rPr lang="zh-CN" altLang="en-US" sz="2800" b="1">
                <a:solidFill>
                  <a:srgbClr val="FF0000"/>
                </a:solidFill>
              </a:rPr>
              <a:t>解：</a:t>
            </a:r>
            <a:r>
              <a:rPr lang="zh-CN" altLang="en-US" sz="2800" b="1"/>
              <a:t>根据</a:t>
            </a:r>
          </a:p>
        </p:txBody>
      </p:sp>
      <p:grpSp>
        <p:nvGrpSpPr>
          <p:cNvPr id="11" name="Group 6"/>
          <p:cNvGrpSpPr/>
          <p:nvPr/>
        </p:nvGrpSpPr>
        <p:grpSpPr>
          <a:xfrm>
            <a:off x="2273915" y="4183862"/>
            <a:ext cx="1368426" cy="1082676"/>
            <a:chOff x="930" y="3158"/>
            <a:chExt cx="862" cy="682"/>
          </a:xfrm>
        </p:grpSpPr>
        <p:sp>
          <p:nvSpPr>
            <p:cNvPr id="15" name="Text Box 7"/>
            <p:cNvSpPr txBox="1">
              <a:spLocks noChangeArrowheads="1"/>
            </p:cNvSpPr>
            <p:nvPr/>
          </p:nvSpPr>
          <p:spPr bwMode="auto">
            <a:xfrm>
              <a:off x="930" y="3385"/>
              <a:ext cx="5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1" hangingPunct="1">
                <a:spcBef>
                  <a:spcPct val="50000"/>
                </a:spcBef>
              </a:pPr>
              <a:r>
                <a:rPr lang="en-US" altLang="zh-CN" sz="2800" b="1" smtClean="0"/>
                <a:t>v=</a:t>
              </a:r>
              <a:endParaRPr lang="en-US" altLang="zh-CN" sz="2800" b="1"/>
            </a:p>
          </p:txBody>
        </p:sp>
        <p:grpSp>
          <p:nvGrpSpPr>
            <p:cNvPr id="16" name="Group 8"/>
            <p:cNvGrpSpPr/>
            <p:nvPr/>
          </p:nvGrpSpPr>
          <p:grpSpPr>
            <a:xfrm>
              <a:off x="1292" y="3158"/>
              <a:ext cx="500" cy="682"/>
              <a:chOff x="1292" y="3158"/>
              <a:chExt cx="500" cy="682"/>
            </a:xfrm>
          </p:grpSpPr>
          <p:sp>
            <p:nvSpPr>
              <p:cNvPr id="17" name="Line 9"/>
              <p:cNvSpPr>
                <a:spLocks noChangeShapeType="1"/>
              </p:cNvSpPr>
              <p:nvPr/>
            </p:nvSpPr>
            <p:spPr bwMode="auto">
              <a:xfrm flipV="1">
                <a:off x="1292" y="3521"/>
                <a:ext cx="499" cy="0"/>
              </a:xfrm>
              <a:prstGeom prst="line">
                <a:avLst/>
              </a:prstGeom>
              <a:noFill/>
              <a:ln w="25400">
                <a:solidFill>
                  <a:schemeClr val="tx1"/>
                </a:solidFill>
                <a:roun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solidFill>
                    <a:srgbClr val="FF0000"/>
                  </a:solidFill>
                </a:endParaRPr>
              </a:p>
            </p:txBody>
          </p:sp>
          <p:sp>
            <p:nvSpPr>
              <p:cNvPr id="18" name="Text Box 10"/>
              <p:cNvSpPr txBox="1">
                <a:spLocks noChangeArrowheads="1"/>
              </p:cNvSpPr>
              <p:nvPr/>
            </p:nvSpPr>
            <p:spPr bwMode="auto">
              <a:xfrm>
                <a:off x="1474" y="3475"/>
                <a:ext cx="31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1" hangingPunct="1">
                  <a:spcBef>
                    <a:spcPct val="50000"/>
                  </a:spcBef>
                </a:pPr>
                <a:r>
                  <a:rPr lang="en-US" altLang="zh-CN" sz="3200" b="1"/>
                  <a:t>t</a:t>
                </a:r>
              </a:p>
            </p:txBody>
          </p:sp>
          <p:sp>
            <p:nvSpPr>
              <p:cNvPr id="19" name="Text Box 11"/>
              <p:cNvSpPr txBox="1">
                <a:spLocks noChangeArrowheads="1"/>
              </p:cNvSpPr>
              <p:nvPr/>
            </p:nvSpPr>
            <p:spPr bwMode="auto">
              <a:xfrm>
                <a:off x="1429" y="3158"/>
                <a:ext cx="31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1" hangingPunct="1">
                  <a:spcBef>
                    <a:spcPct val="50000"/>
                  </a:spcBef>
                </a:pPr>
                <a:r>
                  <a:rPr lang="en-US" altLang="zh-CN" sz="3200" b="1" smtClean="0"/>
                  <a:t>s</a:t>
                </a:r>
                <a:endParaRPr lang="en-US" altLang="zh-CN" sz="3200" b="1"/>
              </a:p>
            </p:txBody>
          </p:sp>
        </p:grpSp>
      </p:grpSp>
      <p:sp>
        <p:nvSpPr>
          <p:cNvPr id="12" name="Text Box 12"/>
          <p:cNvSpPr txBox="1">
            <a:spLocks noChangeArrowheads="1"/>
          </p:cNvSpPr>
          <p:nvPr/>
        </p:nvSpPr>
        <p:spPr bwMode="auto">
          <a:xfrm>
            <a:off x="3785213" y="4542632"/>
            <a:ext cx="10080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1" hangingPunct="1">
              <a:spcBef>
                <a:spcPct val="50000"/>
              </a:spcBef>
            </a:pPr>
            <a:r>
              <a:rPr lang="zh-CN" altLang="en-US" sz="2800" b="1"/>
              <a:t>可得</a:t>
            </a:r>
          </a:p>
        </p:txBody>
      </p:sp>
      <p:sp>
        <p:nvSpPr>
          <p:cNvPr id="13" name="Text Box 13"/>
          <p:cNvSpPr txBox="1">
            <a:spLocks noChangeArrowheads="1"/>
          </p:cNvSpPr>
          <p:nvPr/>
        </p:nvSpPr>
        <p:spPr bwMode="auto">
          <a:xfrm>
            <a:off x="2273913" y="5191919"/>
            <a:ext cx="52562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1" hangingPunct="1">
              <a:spcBef>
                <a:spcPct val="50000"/>
              </a:spcBef>
            </a:pPr>
            <a:r>
              <a:rPr lang="en-US" altLang="zh-CN" sz="2800" b="1" smtClean="0"/>
              <a:t>s=vt=12.5m/s×240s=3000m</a:t>
            </a:r>
            <a:endParaRPr lang="en-US" altLang="zh-CN" sz="2800" b="1"/>
          </a:p>
        </p:txBody>
      </p:sp>
      <p:sp>
        <p:nvSpPr>
          <p:cNvPr id="14" name="Text Box 14"/>
          <p:cNvSpPr txBox="1">
            <a:spLocks noChangeArrowheads="1"/>
          </p:cNvSpPr>
          <p:nvPr/>
        </p:nvSpPr>
        <p:spPr bwMode="auto">
          <a:xfrm>
            <a:off x="761025" y="5732463"/>
            <a:ext cx="40322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1" hangingPunct="1">
              <a:spcBef>
                <a:spcPct val="50000"/>
              </a:spcBef>
            </a:pPr>
            <a:r>
              <a:rPr lang="zh-CN" altLang="en-US" sz="2800" b="1">
                <a:solidFill>
                  <a:srgbClr val="FF0000"/>
                </a:solidFill>
              </a:rPr>
              <a:t>答：</a:t>
            </a:r>
            <a:r>
              <a:rPr lang="zh-CN" altLang="en-US" sz="2800" b="1"/>
              <a:t>两车站相距</a:t>
            </a:r>
            <a:r>
              <a:rPr lang="en-US" altLang="zh-CN" sz="2800" b="1"/>
              <a:t>3000m</a:t>
            </a:r>
          </a:p>
        </p:txBody>
      </p:sp>
    </p:spTree>
    <p:extLst>
      <p:ext uri="{BB962C8B-B14F-4D97-AF65-F5344CB8AC3E}">
        <p14:creationId xmlns:p14="http://schemas.microsoft.com/office/powerpoint/2010/main" val="2462018"/>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after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after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after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灯片编号占位符 52"/>
          <p:cNvSpPr>
            <a:spLocks noGrp="1"/>
          </p:cNvSpPr>
          <p:nvPr>
            <p:ph type="sldNum" sz="quarter" idx="12"/>
          </p:nvPr>
        </p:nvSpPr>
        <p:spPr/>
        <p:txBody>
          <a:bodyPr/>
          <a:lstStyle/>
          <a:p>
            <a:pPr>
              <a:defRPr/>
            </a:pPr>
            <a:fld id="{D9F1B4A7-3B24-4E59-8605-CB8F74A06D4C}" type="slidenum">
              <a:rPr lang="zh-CN" altLang="en-US" smtClean="0"/>
              <a:pPr>
                <a:defRPr/>
              </a:pPr>
              <a:t>18</a:t>
            </a:fld>
            <a:endParaRPr lang="zh-CN" altLang="en-US"/>
          </a:p>
        </p:txBody>
      </p:sp>
      <p:pic>
        <p:nvPicPr>
          <p:cNvPr id="2050" name="Picture 2">
            <a:hlinkClick r:id="" action="ppaction://hlinkshowjump?jump=nextslide"/>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92768"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44" y="6470262"/>
            <a:ext cx="3603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10"/>
          <p:cNvSpPr>
            <a:spLocks noChangeArrowheads="1"/>
          </p:cNvSpPr>
          <p:nvPr/>
        </p:nvSpPr>
        <p:spPr bwMode="auto">
          <a:xfrm>
            <a:off x="368007" y="398240"/>
            <a:ext cx="842476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zh-CN" altLang="en-US" sz="3200" b="1" smtClean="0">
                <a:latin typeface="黑体" pitchFamily="49" charset="-122"/>
                <a:ea typeface="黑体" pitchFamily="49" charset="-122"/>
              </a:rPr>
              <a:t>       小名</a:t>
            </a:r>
            <a:r>
              <a:rPr lang="zh-CN" altLang="en-US" sz="3200" b="1">
                <a:latin typeface="黑体" pitchFamily="49" charset="-122"/>
                <a:ea typeface="黑体" pitchFamily="49" charset="-122"/>
              </a:rPr>
              <a:t>和爸爸</a:t>
            </a:r>
            <a:r>
              <a:rPr lang="zh-CN" altLang="en-US" sz="3200" b="1" smtClean="0">
                <a:latin typeface="黑体" pitchFamily="49" charset="-122"/>
                <a:ea typeface="黑体" pitchFamily="49" charset="-122"/>
              </a:rPr>
              <a:t>开车到</a:t>
            </a:r>
            <a:r>
              <a:rPr lang="zh-CN" altLang="en-US" sz="3200" b="1">
                <a:latin typeface="黑体" pitchFamily="49" charset="-122"/>
                <a:ea typeface="黑体" pitchFamily="49" charset="-122"/>
              </a:rPr>
              <a:t>李庄</a:t>
            </a:r>
            <a:r>
              <a:rPr lang="en-US" altLang="zh-CN" sz="3200" b="1">
                <a:latin typeface="黑体" pitchFamily="49" charset="-122"/>
                <a:ea typeface="黑体" pitchFamily="49" charset="-122"/>
              </a:rPr>
              <a:t>,</a:t>
            </a:r>
            <a:r>
              <a:rPr lang="zh-CN" altLang="en-US" sz="3200" b="1">
                <a:latin typeface="黑体" pitchFamily="49" charset="-122"/>
                <a:ea typeface="黑体" pitchFamily="49" charset="-122"/>
              </a:rPr>
              <a:t>在</a:t>
            </a:r>
            <a:r>
              <a:rPr lang="en-US" altLang="zh-CN" sz="3200" b="1">
                <a:latin typeface="黑体" pitchFamily="49" charset="-122"/>
                <a:ea typeface="黑体" pitchFamily="49" charset="-122"/>
              </a:rPr>
              <a:t>A</a:t>
            </a:r>
            <a:r>
              <a:rPr lang="zh-CN" altLang="en-US" sz="3200" b="1">
                <a:latin typeface="黑体" pitchFamily="49" charset="-122"/>
                <a:ea typeface="黑体" pitchFamily="49" charset="-122"/>
              </a:rPr>
              <a:t>地看到</a:t>
            </a:r>
            <a:r>
              <a:rPr lang="zh-CN" altLang="en-US" sz="3200" b="1" smtClean="0">
                <a:latin typeface="黑体" pitchFamily="49" charset="-122"/>
                <a:ea typeface="黑体" pitchFamily="49" charset="-122"/>
              </a:rPr>
              <a:t>的</a:t>
            </a:r>
            <a:endParaRPr lang="en-US" altLang="zh-CN" sz="3200" b="1" smtClean="0">
              <a:latin typeface="黑体" pitchFamily="49" charset="-122"/>
              <a:ea typeface="黑体" pitchFamily="49" charset="-122"/>
            </a:endParaRPr>
          </a:p>
          <a:p>
            <a:r>
              <a:rPr lang="en-US" altLang="zh-CN" sz="3200" b="1">
                <a:latin typeface="黑体" pitchFamily="49" charset="-122"/>
                <a:ea typeface="黑体" pitchFamily="49" charset="-122"/>
              </a:rPr>
              <a:t> </a:t>
            </a:r>
            <a:r>
              <a:rPr lang="en-US" altLang="zh-CN" sz="3200" b="1" smtClean="0">
                <a:latin typeface="黑体" pitchFamily="49" charset="-122"/>
                <a:ea typeface="黑体" pitchFamily="49" charset="-122"/>
              </a:rPr>
              <a:t>    </a:t>
            </a:r>
            <a:r>
              <a:rPr lang="zh-CN" altLang="en-US" sz="3200" b="1" smtClean="0">
                <a:latin typeface="黑体" pitchFamily="49" charset="-122"/>
                <a:ea typeface="黑体" pitchFamily="49" charset="-122"/>
              </a:rPr>
              <a:t>标志牌如</a:t>
            </a:r>
            <a:r>
              <a:rPr lang="zh-CN" altLang="en-US" sz="3200" b="1">
                <a:latin typeface="黑体" pitchFamily="49" charset="-122"/>
                <a:ea typeface="黑体" pitchFamily="49" charset="-122"/>
              </a:rPr>
              <a:t>图所示</a:t>
            </a:r>
            <a:r>
              <a:rPr lang="en-US" altLang="zh-CN" sz="3200" b="1">
                <a:latin typeface="黑体" pitchFamily="49" charset="-122"/>
                <a:ea typeface="黑体" pitchFamily="49" charset="-122"/>
              </a:rPr>
              <a:t>,</a:t>
            </a:r>
            <a:r>
              <a:rPr lang="zh-CN" altLang="en-US" sz="3200" b="1">
                <a:latin typeface="黑体" pitchFamily="49" charset="-122"/>
                <a:ea typeface="黑体" pitchFamily="49" charset="-122"/>
              </a:rPr>
              <a:t>则按照图上的</a:t>
            </a:r>
            <a:r>
              <a:rPr lang="zh-CN" altLang="en-US" sz="3200" b="1" smtClean="0">
                <a:latin typeface="黑体" pitchFamily="49" charset="-122"/>
                <a:ea typeface="黑体" pitchFamily="49" charset="-122"/>
              </a:rPr>
              <a:t>要求</a:t>
            </a:r>
            <a:r>
              <a:rPr lang="zh-CN" altLang="en-US" sz="3200" b="1">
                <a:latin typeface="黑体" pitchFamily="49" charset="-122"/>
                <a:ea typeface="黑体" pitchFamily="49" charset="-122"/>
              </a:rPr>
              <a:t>从</a:t>
            </a:r>
            <a:r>
              <a:rPr lang="en-US" altLang="zh-CN" sz="3200" b="1">
                <a:latin typeface="黑体" pitchFamily="49" charset="-122"/>
                <a:ea typeface="黑体" pitchFamily="49" charset="-122"/>
              </a:rPr>
              <a:t>A</a:t>
            </a:r>
            <a:r>
              <a:rPr lang="zh-CN" altLang="en-US" sz="3200" b="1">
                <a:latin typeface="黑体" pitchFamily="49" charset="-122"/>
                <a:ea typeface="黑体" pitchFamily="49" charset="-122"/>
              </a:rPr>
              <a:t>地到李庄至少需要</a:t>
            </a:r>
            <a:r>
              <a:rPr lang="zh-CN" altLang="en-US" sz="3200" b="1" smtClean="0">
                <a:latin typeface="黑体" pitchFamily="49" charset="-122"/>
                <a:ea typeface="黑体" pitchFamily="49" charset="-122"/>
              </a:rPr>
              <a:t>几分钟</a:t>
            </a:r>
            <a:r>
              <a:rPr lang="zh-CN" altLang="en-US" sz="3200" b="1">
                <a:latin typeface="黑体" pitchFamily="49" charset="-122"/>
                <a:ea typeface="黑体" pitchFamily="49" charset="-122"/>
              </a:rPr>
              <a:t>？</a:t>
            </a:r>
          </a:p>
        </p:txBody>
      </p:sp>
      <p:sp>
        <p:nvSpPr>
          <p:cNvPr id="8" name="Text Box 11"/>
          <p:cNvSpPr txBox="1">
            <a:spLocks noChangeArrowheads="1"/>
          </p:cNvSpPr>
          <p:nvPr/>
        </p:nvSpPr>
        <p:spPr bwMode="auto">
          <a:xfrm>
            <a:off x="371091" y="2074109"/>
            <a:ext cx="14208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1" hangingPunct="1"/>
            <a:r>
              <a:rPr lang="zh-CN" altLang="en-US" sz="3200" b="1">
                <a:solidFill>
                  <a:srgbClr val="FF0000"/>
                </a:solidFill>
                <a:latin typeface="+mn-ea"/>
                <a:ea typeface="+mn-ea"/>
              </a:rPr>
              <a:t>已知：</a:t>
            </a:r>
            <a:endParaRPr lang="en-US" altLang="zh-CN" sz="3200" b="1">
              <a:solidFill>
                <a:srgbClr val="FF0000"/>
              </a:solidFill>
              <a:latin typeface="+mn-ea"/>
              <a:ea typeface="+mn-ea"/>
            </a:endParaRPr>
          </a:p>
        </p:txBody>
      </p:sp>
      <p:pic>
        <p:nvPicPr>
          <p:cNvPr id="9" name="图片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656966" y="2002671"/>
            <a:ext cx="2771018" cy="6124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图片 9"/>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797163" y="2717047"/>
            <a:ext cx="1546882" cy="450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图片 10"/>
          <p:cNvPicPr>
            <a:picLocks noChangeAspect="1" noChangeArrowheads="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10324" y="4507223"/>
            <a:ext cx="5214958" cy="10231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15"/>
          <p:cNvSpPr txBox="1">
            <a:spLocks noChangeArrowheads="1"/>
          </p:cNvSpPr>
          <p:nvPr/>
        </p:nvSpPr>
        <p:spPr bwMode="auto">
          <a:xfrm>
            <a:off x="377837" y="5602251"/>
            <a:ext cx="34194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1" hangingPunct="1"/>
            <a:r>
              <a:rPr lang="zh-CN" altLang="en-US" sz="3200" b="1">
                <a:solidFill>
                  <a:srgbClr val="FF0000"/>
                </a:solidFill>
                <a:latin typeface="+mn-ea"/>
                <a:ea typeface="+mn-ea"/>
              </a:rPr>
              <a:t>答</a:t>
            </a:r>
            <a:r>
              <a:rPr lang="en-US" altLang="zh-CN" sz="3200" b="1">
                <a:solidFill>
                  <a:srgbClr val="FF0000"/>
                </a:solidFill>
                <a:latin typeface="+mn-ea"/>
                <a:ea typeface="+mn-ea"/>
              </a:rPr>
              <a:t>:</a:t>
            </a:r>
            <a:r>
              <a:rPr lang="zh-CN" altLang="en-US" sz="3200" b="1">
                <a:latin typeface="+mn-ea"/>
                <a:ea typeface="+mn-ea"/>
              </a:rPr>
              <a:t>至少需要</a:t>
            </a:r>
            <a:r>
              <a:rPr lang="en-US" altLang="zh-CN" sz="3200" b="1">
                <a:latin typeface="+mn-ea"/>
                <a:ea typeface="+mn-ea"/>
              </a:rPr>
              <a:t>24</a:t>
            </a:r>
            <a:r>
              <a:rPr lang="en-US" altLang="zh-CN" sz="3200" b="1" i="1">
                <a:latin typeface="+mn-ea"/>
                <a:ea typeface="+mn-ea"/>
              </a:rPr>
              <a:t>min</a:t>
            </a:r>
            <a:endParaRPr lang="en-US" altLang="zh-CN" sz="3200" b="1">
              <a:latin typeface="+mn-ea"/>
              <a:ea typeface="+mn-ea"/>
            </a:endParaRPr>
          </a:p>
        </p:txBody>
      </p:sp>
      <p:sp>
        <p:nvSpPr>
          <p:cNvPr id="13" name="TextBox 17"/>
          <p:cNvSpPr txBox="1"/>
          <p:nvPr/>
        </p:nvSpPr>
        <p:spPr>
          <a:xfrm>
            <a:off x="343670" y="3225265"/>
            <a:ext cx="6000750" cy="58420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r>
              <a:rPr lang="zh-CN" altLang="en-US" sz="3200" b="1">
                <a:solidFill>
                  <a:srgbClr val="FF0000"/>
                </a:solidFill>
                <a:latin typeface="+mn-ea"/>
                <a:ea typeface="+mn-ea"/>
              </a:rPr>
              <a:t>求：</a:t>
            </a:r>
            <a:r>
              <a:rPr lang="en-US" altLang="zh-CN" sz="3200" b="1">
                <a:latin typeface="+mn-ea"/>
                <a:ea typeface="+mn-ea"/>
              </a:rPr>
              <a:t>t=</a:t>
            </a:r>
            <a:r>
              <a:rPr lang="zh-CN" altLang="en-US" sz="3200" b="1">
                <a:latin typeface="+mn-ea"/>
                <a:ea typeface="+mn-ea"/>
              </a:rPr>
              <a:t>？</a:t>
            </a:r>
          </a:p>
        </p:txBody>
      </p:sp>
      <p:sp>
        <p:nvSpPr>
          <p:cNvPr id="14" name="TextBox 18"/>
          <p:cNvSpPr txBox="1">
            <a:spLocks noChangeArrowheads="1"/>
          </p:cNvSpPr>
          <p:nvPr/>
        </p:nvSpPr>
        <p:spPr bwMode="auto">
          <a:xfrm>
            <a:off x="368007" y="3890042"/>
            <a:ext cx="6143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1" hangingPunct="1"/>
            <a:r>
              <a:rPr lang="zh-CN" altLang="en-US" sz="3200">
                <a:solidFill>
                  <a:srgbClr val="FF0000"/>
                </a:solidFill>
                <a:latin typeface="+mn-ea"/>
                <a:ea typeface="+mn-ea"/>
              </a:rPr>
              <a:t>解：</a:t>
            </a:r>
            <a:r>
              <a:rPr lang="zh-CN" altLang="en-US" sz="3200">
                <a:latin typeface="+mn-ea"/>
                <a:ea typeface="+mn-ea"/>
              </a:rPr>
              <a:t>由</a:t>
            </a:r>
            <a:r>
              <a:rPr lang="en-US" altLang="zh-CN" sz="3200">
                <a:latin typeface="+mn-ea"/>
                <a:ea typeface="+mn-ea"/>
              </a:rPr>
              <a:t>V=S/t</a:t>
            </a:r>
            <a:r>
              <a:rPr lang="zh-CN" altLang="en-US" sz="3200">
                <a:latin typeface="+mn-ea"/>
                <a:ea typeface="+mn-ea"/>
              </a:rPr>
              <a:t>可得</a:t>
            </a:r>
          </a:p>
        </p:txBody>
      </p:sp>
      <p:pic>
        <p:nvPicPr>
          <p:cNvPr id="22" name="Picture 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77837" y="404664"/>
            <a:ext cx="1006475"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580112" y="1608428"/>
            <a:ext cx="2726233" cy="1593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12160" y="3260484"/>
            <a:ext cx="2780608" cy="255454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altLang="zh-CN" sz="3200" b="1" smtClean="0">
                <a:solidFill>
                  <a:srgbClr val="FF0000"/>
                </a:solidFill>
                <a:latin typeface="+mn-ea"/>
                <a:ea typeface="+mn-ea"/>
              </a:rPr>
              <a:t>40</a:t>
            </a:r>
            <a:r>
              <a:rPr lang="zh-CN" altLang="en-US" sz="3200" b="1" smtClean="0">
                <a:solidFill>
                  <a:srgbClr val="FF0000"/>
                </a:solidFill>
                <a:latin typeface="+mn-ea"/>
                <a:ea typeface="+mn-ea"/>
              </a:rPr>
              <a:t>：</a:t>
            </a:r>
            <a:r>
              <a:rPr lang="zh-CN" altLang="en-US" sz="3200" b="1" smtClean="0">
                <a:latin typeface="+mn-ea"/>
                <a:ea typeface="+mn-ea"/>
              </a:rPr>
              <a:t>表示最高速度为</a:t>
            </a:r>
            <a:r>
              <a:rPr lang="en-US" altLang="zh-CN" sz="3200" b="1" smtClean="0">
                <a:latin typeface="+mn-ea"/>
                <a:ea typeface="+mn-ea"/>
              </a:rPr>
              <a:t>40km/h</a:t>
            </a:r>
            <a:r>
              <a:rPr lang="zh-CN" altLang="en-US" sz="3200" b="1" smtClean="0">
                <a:latin typeface="+mn-ea"/>
                <a:ea typeface="+mn-ea"/>
              </a:rPr>
              <a:t>。</a:t>
            </a:r>
            <a:endParaRPr lang="en-US" altLang="zh-CN" sz="3200" b="1" smtClean="0">
              <a:latin typeface="+mn-ea"/>
              <a:ea typeface="+mn-ea"/>
            </a:endParaRPr>
          </a:p>
          <a:p>
            <a:r>
              <a:rPr lang="en-US" altLang="zh-CN" sz="3200" b="1" smtClean="0">
                <a:solidFill>
                  <a:srgbClr val="FF0000"/>
                </a:solidFill>
                <a:latin typeface="+mn-ea"/>
                <a:ea typeface="+mn-ea"/>
              </a:rPr>
              <a:t>16km</a:t>
            </a:r>
            <a:r>
              <a:rPr lang="zh-CN" altLang="en-US" sz="3200" b="1" smtClean="0">
                <a:solidFill>
                  <a:srgbClr val="FF0000"/>
                </a:solidFill>
                <a:latin typeface="+mn-ea"/>
                <a:ea typeface="+mn-ea"/>
              </a:rPr>
              <a:t>：</a:t>
            </a:r>
            <a:r>
              <a:rPr lang="zh-CN" altLang="en-US" sz="3200" b="1" smtClean="0">
                <a:latin typeface="+mn-ea"/>
                <a:ea typeface="+mn-ea"/>
              </a:rPr>
              <a:t>标志牌到目的地距离</a:t>
            </a:r>
            <a:r>
              <a:rPr lang="en-US" altLang="zh-CN" sz="3200" b="1" smtClean="0">
                <a:latin typeface="+mn-ea"/>
                <a:ea typeface="+mn-ea"/>
              </a:rPr>
              <a:t>16km</a:t>
            </a:r>
            <a:r>
              <a:rPr lang="zh-CN" altLang="en-US" sz="3200" b="1" smtClean="0">
                <a:latin typeface="+mn-ea"/>
                <a:ea typeface="+mn-ea"/>
              </a:rPr>
              <a:t>。</a:t>
            </a:r>
            <a:endParaRPr lang="zh-CN" altLang="en-US" sz="3200" b="1">
              <a:latin typeface="+mn-ea"/>
              <a:ea typeface="+mn-ea"/>
            </a:endParaRPr>
          </a:p>
        </p:txBody>
      </p:sp>
    </p:spTree>
    <p:extLst>
      <p:ext uri="{BB962C8B-B14F-4D97-AF65-F5344CB8AC3E}">
        <p14:creationId xmlns:p14="http://schemas.microsoft.com/office/powerpoint/2010/main" val="332968428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after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灯片编号占位符 52"/>
          <p:cNvSpPr>
            <a:spLocks noGrp="1"/>
          </p:cNvSpPr>
          <p:nvPr>
            <p:ph type="sldNum" sz="quarter" idx="12"/>
          </p:nvPr>
        </p:nvSpPr>
        <p:spPr/>
        <p:txBody>
          <a:bodyPr/>
          <a:lstStyle/>
          <a:p>
            <a:pPr>
              <a:defRPr/>
            </a:pPr>
            <a:fld id="{D9F1B4A7-3B24-4E59-8605-CB8F74A06D4C}" type="slidenum">
              <a:rPr lang="zh-CN" altLang="en-US" smtClean="0"/>
              <a:pPr>
                <a:defRPr/>
              </a:pPr>
              <a:t>19</a:t>
            </a:fld>
            <a:endParaRPr lang="zh-CN" altLang="en-US"/>
          </a:p>
        </p:txBody>
      </p:sp>
      <p:pic>
        <p:nvPicPr>
          <p:cNvPr id="2050" name="Picture 2">
            <a:hlinkClick r:id="" action="ppaction://hlinkshowjump?jump=nextslide"/>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92768"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44" y="6470262"/>
            <a:ext cx="3603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68007" y="476672"/>
            <a:ext cx="1006475"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95140" y="332301"/>
            <a:ext cx="8550028" cy="2062103"/>
          </a:xfrm>
          <a:prstGeom prst="rect">
            <a:avLst/>
          </a:prstGeom>
        </p:spPr>
        <p:txBody>
          <a:bodyPr wrap="square">
            <a:spAutoFit/>
          </a:bodyPr>
          <a:lstStyle/>
          <a:p>
            <a:r>
              <a:rPr lang="zh-CN" altLang="en-US" sz="3200" b="1" smtClean="0">
                <a:latin typeface="黑体" pitchFamily="49" charset="-122"/>
                <a:ea typeface="黑体" pitchFamily="49" charset="-122"/>
              </a:rPr>
              <a:t>        某人</a:t>
            </a:r>
            <a:r>
              <a:rPr lang="zh-CN" altLang="en-US" sz="3200" b="1">
                <a:latin typeface="黑体" pitchFamily="49" charset="-122"/>
                <a:ea typeface="黑体" pitchFamily="49" charset="-122"/>
              </a:rPr>
              <a:t>乘坐出租车在平直的公路上</a:t>
            </a:r>
            <a:r>
              <a:rPr lang="zh-CN" altLang="en-US" sz="3200" b="1" smtClean="0">
                <a:latin typeface="黑体" pitchFamily="49" charset="-122"/>
                <a:ea typeface="黑体" pitchFamily="49" charset="-122"/>
              </a:rPr>
              <a:t>匀速 </a:t>
            </a:r>
            <a:endParaRPr lang="en-US" altLang="zh-CN" sz="3200" b="1" smtClean="0">
              <a:latin typeface="黑体" pitchFamily="49" charset="-122"/>
              <a:ea typeface="黑体" pitchFamily="49" charset="-122"/>
            </a:endParaRPr>
          </a:p>
          <a:p>
            <a:r>
              <a:rPr lang="en-US" altLang="zh-CN" sz="3200" b="1">
                <a:latin typeface="黑体" pitchFamily="49" charset="-122"/>
                <a:ea typeface="黑体" pitchFamily="49" charset="-122"/>
              </a:rPr>
              <a:t> </a:t>
            </a:r>
            <a:r>
              <a:rPr lang="en-US" altLang="zh-CN" sz="3200" b="1" smtClean="0">
                <a:latin typeface="黑体" pitchFamily="49" charset="-122"/>
                <a:ea typeface="黑体" pitchFamily="49" charset="-122"/>
              </a:rPr>
              <a:t>    </a:t>
            </a:r>
            <a:r>
              <a:rPr lang="zh-CN" altLang="en-US" sz="3200" b="1" smtClean="0">
                <a:latin typeface="黑体" pitchFamily="49" charset="-122"/>
                <a:ea typeface="黑体" pitchFamily="49" charset="-122"/>
              </a:rPr>
              <a:t>行驶</a:t>
            </a:r>
            <a:r>
              <a:rPr lang="zh-CN" altLang="en-US" sz="3200" b="1">
                <a:latin typeface="黑体" pitchFamily="49" charset="-122"/>
                <a:ea typeface="黑体" pitchFamily="49" charset="-122"/>
              </a:rPr>
              <a:t>，右为他乘车到达目的地时的车费发票的有关内容．求</a:t>
            </a:r>
            <a:r>
              <a:rPr lang="zh-CN" altLang="en-US" sz="3200" b="1" smtClean="0">
                <a:latin typeface="黑体" pitchFamily="49" charset="-122"/>
                <a:ea typeface="黑体" pitchFamily="49" charset="-122"/>
              </a:rPr>
              <a:t>：（</a:t>
            </a:r>
            <a:r>
              <a:rPr lang="en-US" altLang="zh-CN" sz="3200" b="1">
                <a:latin typeface="黑体" pitchFamily="49" charset="-122"/>
                <a:ea typeface="黑体" pitchFamily="49" charset="-122"/>
              </a:rPr>
              <a:t>1</a:t>
            </a:r>
            <a:r>
              <a:rPr lang="zh-CN" altLang="en-US" sz="3200" b="1">
                <a:latin typeface="黑体" pitchFamily="49" charset="-122"/>
                <a:ea typeface="黑体" pitchFamily="49" charset="-122"/>
              </a:rPr>
              <a:t>）出租车行驶的时间；</a:t>
            </a:r>
          </a:p>
          <a:p>
            <a:r>
              <a:rPr lang="zh-CN" altLang="en-US" sz="3200" b="1">
                <a:latin typeface="黑体" pitchFamily="49" charset="-122"/>
                <a:ea typeface="黑体" pitchFamily="49" charset="-122"/>
              </a:rPr>
              <a:t>（</a:t>
            </a:r>
            <a:r>
              <a:rPr lang="en-US" altLang="zh-CN" sz="3200" b="1">
                <a:latin typeface="黑体" pitchFamily="49" charset="-122"/>
                <a:ea typeface="黑体" pitchFamily="49" charset="-122"/>
              </a:rPr>
              <a:t>2</a:t>
            </a:r>
            <a:r>
              <a:rPr lang="zh-CN" altLang="en-US" sz="3200" b="1">
                <a:latin typeface="黑体" pitchFamily="49" charset="-122"/>
                <a:ea typeface="黑体" pitchFamily="49" charset="-122"/>
              </a:rPr>
              <a:t>）出租车行驶的</a:t>
            </a:r>
            <a:r>
              <a:rPr lang="zh-CN" altLang="en-US" sz="3200" b="1" smtClean="0">
                <a:latin typeface="黑体" pitchFamily="49" charset="-122"/>
                <a:ea typeface="黑体" pitchFamily="49" charset="-122"/>
              </a:rPr>
              <a:t>速度。</a:t>
            </a:r>
            <a:endParaRPr lang="zh-CN" altLang="en-US" sz="3200" b="1">
              <a:latin typeface="黑体" pitchFamily="49" charset="-122"/>
              <a:ea typeface="黑体" panose="02010609060101010101" pitchFamily="49" charset="-122"/>
            </a:endParaRPr>
          </a:p>
        </p:txBody>
      </p:sp>
      <p:sp>
        <p:nvSpPr>
          <p:cNvPr id="3" name="TextBox 2"/>
          <p:cNvSpPr txBox="1"/>
          <p:nvPr/>
        </p:nvSpPr>
        <p:spPr>
          <a:xfrm>
            <a:off x="6156176" y="1978759"/>
            <a:ext cx="2520280" cy="39703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800" smtClean="0"/>
              <a:t>   出租车发票</a:t>
            </a:r>
            <a:endParaRPr lang="en-US" altLang="zh-CN" sz="2800" smtClean="0"/>
          </a:p>
          <a:p>
            <a:r>
              <a:rPr lang="zh-CN" altLang="en-US" sz="2800" smtClean="0"/>
              <a:t>车号  </a:t>
            </a:r>
            <a:r>
              <a:rPr lang="en-US" altLang="zh-CN" sz="2800" smtClean="0"/>
              <a:t>F-B3199</a:t>
            </a:r>
          </a:p>
          <a:p>
            <a:r>
              <a:rPr lang="zh-CN" altLang="en-US" sz="2800" smtClean="0"/>
              <a:t>工号  </a:t>
            </a:r>
            <a:r>
              <a:rPr lang="en-US" altLang="zh-CN" sz="2800" smtClean="0"/>
              <a:t>00FFFF</a:t>
            </a:r>
          </a:p>
          <a:p>
            <a:r>
              <a:rPr lang="zh-CN" altLang="en-US" sz="2800" smtClean="0"/>
              <a:t>日期  </a:t>
            </a:r>
            <a:r>
              <a:rPr lang="en-US" altLang="zh-CN" sz="2800" smtClean="0"/>
              <a:t>2014-9-9</a:t>
            </a:r>
          </a:p>
          <a:p>
            <a:r>
              <a:rPr lang="zh-CN" altLang="en-US" sz="2800" smtClean="0"/>
              <a:t>上车  </a:t>
            </a:r>
            <a:r>
              <a:rPr lang="en-US" altLang="zh-CN" sz="2800" smtClean="0"/>
              <a:t>08</a:t>
            </a:r>
            <a:r>
              <a:rPr lang="zh-CN" altLang="en-US" sz="2800" smtClean="0"/>
              <a:t>：</a:t>
            </a:r>
            <a:r>
              <a:rPr lang="en-US" altLang="zh-CN" sz="2800" smtClean="0"/>
              <a:t>48</a:t>
            </a:r>
          </a:p>
          <a:p>
            <a:r>
              <a:rPr lang="zh-CN" altLang="en-US" sz="2800" smtClean="0"/>
              <a:t>下车  </a:t>
            </a:r>
            <a:r>
              <a:rPr lang="en-US" altLang="zh-CN" sz="2800" smtClean="0"/>
              <a:t>08</a:t>
            </a:r>
            <a:r>
              <a:rPr lang="zh-CN" altLang="en-US" sz="2800" smtClean="0"/>
              <a:t>：</a:t>
            </a:r>
            <a:r>
              <a:rPr lang="en-US" altLang="zh-CN" sz="2800" smtClean="0"/>
              <a:t>58</a:t>
            </a:r>
          </a:p>
          <a:p>
            <a:r>
              <a:rPr lang="zh-CN" altLang="en-US" sz="2800" smtClean="0"/>
              <a:t>单价   </a:t>
            </a:r>
            <a:r>
              <a:rPr lang="en-US" altLang="zh-CN" sz="2800" smtClean="0"/>
              <a:t>2.40</a:t>
            </a:r>
            <a:r>
              <a:rPr lang="zh-CN" altLang="en-US" sz="2800" smtClean="0"/>
              <a:t>元</a:t>
            </a:r>
            <a:endParaRPr lang="en-US" altLang="zh-CN" sz="2800" smtClean="0"/>
          </a:p>
          <a:p>
            <a:r>
              <a:rPr lang="zh-CN" altLang="en-US" sz="2800" smtClean="0"/>
              <a:t>里程   </a:t>
            </a:r>
            <a:r>
              <a:rPr lang="en-US" altLang="zh-CN" sz="2800" smtClean="0"/>
              <a:t>4.2km</a:t>
            </a:r>
          </a:p>
          <a:p>
            <a:r>
              <a:rPr lang="zh-CN" altLang="en-US" sz="2800" smtClean="0"/>
              <a:t>金额   </a:t>
            </a:r>
            <a:r>
              <a:rPr lang="en-US" altLang="zh-CN" sz="2800" smtClean="0"/>
              <a:t>10.40</a:t>
            </a:r>
            <a:r>
              <a:rPr lang="zh-CN" altLang="en-US" sz="2800" smtClean="0"/>
              <a:t>元</a:t>
            </a:r>
            <a:endParaRPr lang="zh-CN" altLang="en-US" sz="2800"/>
          </a:p>
        </p:txBody>
      </p:sp>
      <p:sp>
        <p:nvSpPr>
          <p:cNvPr id="4" name="TextBox 3"/>
          <p:cNvSpPr txBox="1"/>
          <p:nvPr/>
        </p:nvSpPr>
        <p:spPr>
          <a:xfrm>
            <a:off x="368006" y="2394404"/>
            <a:ext cx="6004193" cy="3847207"/>
          </a:xfrm>
          <a:prstGeom prst="rect">
            <a:avLst/>
          </a:prstGeom>
          <a:noFill/>
        </p:spPr>
        <p:txBody>
          <a:bodyPr wrap="square" rtlCol="0">
            <a:spAutoFit/>
          </a:bodyPr>
          <a:lstStyle/>
          <a:p>
            <a:r>
              <a:rPr lang="zh-CN" altLang="en-US" sz="3200" b="1" smtClean="0">
                <a:solidFill>
                  <a:srgbClr val="FF0000"/>
                </a:solidFill>
                <a:latin typeface="+mn-ea"/>
                <a:ea typeface="+mn-ea"/>
              </a:rPr>
              <a:t>已知：</a:t>
            </a:r>
            <a:r>
              <a:rPr lang="en-US" altLang="zh-CN" sz="3200" b="1" smtClean="0">
                <a:solidFill>
                  <a:srgbClr val="0000CC"/>
                </a:solidFill>
                <a:latin typeface="+mn-ea"/>
                <a:ea typeface="+mn-ea"/>
              </a:rPr>
              <a:t>t1=08:48    t2=08:58    s=4.2km=4200m</a:t>
            </a:r>
          </a:p>
          <a:p>
            <a:r>
              <a:rPr lang="zh-CN" altLang="en-US" sz="3200" b="1" smtClean="0">
                <a:solidFill>
                  <a:srgbClr val="FF0000"/>
                </a:solidFill>
                <a:latin typeface="+mn-ea"/>
                <a:ea typeface="+mn-ea"/>
              </a:rPr>
              <a:t>求</a:t>
            </a:r>
            <a:r>
              <a:rPr lang="en-US" altLang="zh-CN" sz="3200" b="1" smtClean="0">
                <a:solidFill>
                  <a:srgbClr val="FF0000"/>
                </a:solidFill>
                <a:latin typeface="+mn-ea"/>
                <a:ea typeface="+mn-ea"/>
              </a:rPr>
              <a:t>:     </a:t>
            </a:r>
            <a:r>
              <a:rPr lang="en-US" altLang="zh-CN" sz="3200" b="1" smtClean="0">
                <a:latin typeface="+mn-ea"/>
                <a:ea typeface="+mn-ea"/>
              </a:rPr>
              <a:t> </a:t>
            </a:r>
            <a:r>
              <a:rPr lang="en-US" altLang="zh-CN" sz="3200" b="1" smtClean="0">
                <a:latin typeface="+mn-ea"/>
                <a:ea typeface="+mn-ea"/>
                <a:sym typeface="Wingdings" pitchFamily="2" charset="2"/>
              </a:rPr>
              <a:t>(1)t    (2)v</a:t>
            </a:r>
          </a:p>
          <a:p>
            <a:r>
              <a:rPr lang="zh-CN" altLang="en-US" sz="3200" b="1" smtClean="0">
                <a:solidFill>
                  <a:srgbClr val="FF0000"/>
                </a:solidFill>
                <a:latin typeface="+mn-ea"/>
                <a:ea typeface="+mn-ea"/>
                <a:sym typeface="Wingdings" pitchFamily="2" charset="2"/>
              </a:rPr>
              <a:t>解：</a:t>
            </a:r>
            <a:r>
              <a:rPr lang="zh-CN" altLang="en-US" sz="3200" b="1" smtClean="0">
                <a:solidFill>
                  <a:srgbClr val="0000CC"/>
                </a:solidFill>
                <a:latin typeface="+mn-ea"/>
                <a:ea typeface="+mn-ea"/>
                <a:sym typeface="Wingdings" pitchFamily="2" charset="2"/>
              </a:rPr>
              <a:t>（</a:t>
            </a:r>
            <a:r>
              <a:rPr lang="en-US" altLang="zh-CN" sz="3200" b="1" smtClean="0">
                <a:solidFill>
                  <a:srgbClr val="0000CC"/>
                </a:solidFill>
                <a:latin typeface="+mn-ea"/>
                <a:ea typeface="+mn-ea"/>
                <a:sym typeface="Wingdings" pitchFamily="2" charset="2"/>
              </a:rPr>
              <a:t>1</a:t>
            </a:r>
            <a:r>
              <a:rPr lang="zh-CN" altLang="en-US" sz="3200" b="1" smtClean="0">
                <a:solidFill>
                  <a:srgbClr val="0000CC"/>
                </a:solidFill>
                <a:latin typeface="+mn-ea"/>
                <a:ea typeface="+mn-ea"/>
                <a:sym typeface="Wingdings" pitchFamily="2" charset="2"/>
              </a:rPr>
              <a:t>）</a:t>
            </a:r>
            <a:r>
              <a:rPr lang="en-US" altLang="zh-CN" sz="3200" b="1" smtClean="0">
                <a:solidFill>
                  <a:srgbClr val="0000CC"/>
                </a:solidFill>
                <a:latin typeface="+mn-ea"/>
                <a:ea typeface="+mn-ea"/>
                <a:sym typeface="Wingdings" pitchFamily="2" charset="2"/>
              </a:rPr>
              <a:t>t=t2-t1=08:58-08:48</a:t>
            </a:r>
          </a:p>
          <a:p>
            <a:r>
              <a:rPr lang="en-US" altLang="zh-CN" sz="3200" b="1">
                <a:solidFill>
                  <a:srgbClr val="0000CC"/>
                </a:solidFill>
                <a:latin typeface="+mn-ea"/>
                <a:ea typeface="+mn-ea"/>
                <a:sym typeface="Wingdings" pitchFamily="2" charset="2"/>
              </a:rPr>
              <a:t> </a:t>
            </a:r>
            <a:r>
              <a:rPr lang="en-US" altLang="zh-CN" sz="3200" b="1" smtClean="0">
                <a:solidFill>
                  <a:srgbClr val="0000CC"/>
                </a:solidFill>
                <a:latin typeface="+mn-ea"/>
                <a:ea typeface="+mn-ea"/>
                <a:sym typeface="Wingdings" pitchFamily="2" charset="2"/>
              </a:rPr>
              <a:t>                            =10min=600s</a:t>
            </a:r>
          </a:p>
          <a:p>
            <a:r>
              <a:rPr lang="en-US" altLang="zh-CN" sz="3200" b="1" smtClean="0">
                <a:solidFill>
                  <a:srgbClr val="0000CC"/>
                </a:solidFill>
                <a:latin typeface="+mn-ea"/>
                <a:ea typeface="+mn-ea"/>
                <a:sym typeface="Wingdings" pitchFamily="2" charset="2"/>
              </a:rPr>
              <a:t>(2)v=s/t=4200m/600s=7m/s</a:t>
            </a:r>
          </a:p>
          <a:p>
            <a:r>
              <a:rPr lang="zh-CN" altLang="en-US" sz="3200" b="1">
                <a:solidFill>
                  <a:srgbClr val="FF0000"/>
                </a:solidFill>
                <a:latin typeface="+mn-ea"/>
                <a:ea typeface="+mn-ea"/>
                <a:sym typeface="Wingdings" pitchFamily="2" charset="2"/>
              </a:rPr>
              <a:t>答：</a:t>
            </a:r>
            <a:r>
              <a:rPr lang="zh-CN" altLang="en-US" sz="2000" b="1">
                <a:latin typeface="+mn-ea"/>
                <a:ea typeface="+mn-ea"/>
                <a:sym typeface="Wingdings" pitchFamily="2" charset="2"/>
              </a:rPr>
              <a:t>（</a:t>
            </a:r>
            <a:r>
              <a:rPr lang="en-US" altLang="zh-CN" sz="2000" b="1">
                <a:latin typeface="+mn-ea"/>
                <a:ea typeface="+mn-ea"/>
                <a:sym typeface="Wingdings" pitchFamily="2" charset="2"/>
              </a:rPr>
              <a:t>1</a:t>
            </a:r>
            <a:r>
              <a:rPr lang="zh-CN" altLang="en-US" sz="2000" b="1">
                <a:latin typeface="+mn-ea"/>
                <a:ea typeface="+mn-ea"/>
                <a:sym typeface="Wingdings" pitchFamily="2" charset="2"/>
              </a:rPr>
              <a:t>）出租车行驶的</a:t>
            </a:r>
            <a:r>
              <a:rPr lang="zh-CN" altLang="en-US" sz="2000" b="1" smtClean="0">
                <a:latin typeface="+mn-ea"/>
                <a:ea typeface="+mn-ea"/>
                <a:sym typeface="Wingdings" pitchFamily="2" charset="2"/>
              </a:rPr>
              <a:t>时间为</a:t>
            </a:r>
            <a:r>
              <a:rPr lang="en-US" altLang="zh-CN" sz="2000" b="1" smtClean="0">
                <a:latin typeface="+mn-ea"/>
                <a:ea typeface="+mn-ea"/>
                <a:sym typeface="Wingdings" pitchFamily="2" charset="2"/>
              </a:rPr>
              <a:t>600s;</a:t>
            </a:r>
          </a:p>
          <a:p>
            <a:r>
              <a:rPr lang="zh-CN" altLang="en-US" sz="2000" b="1" smtClean="0">
                <a:latin typeface="+mn-ea"/>
                <a:ea typeface="+mn-ea"/>
                <a:sym typeface="Wingdings" pitchFamily="2" charset="2"/>
              </a:rPr>
              <a:t>（</a:t>
            </a:r>
            <a:r>
              <a:rPr lang="en-US" altLang="zh-CN" sz="2000" b="1">
                <a:latin typeface="+mn-ea"/>
                <a:ea typeface="+mn-ea"/>
                <a:sym typeface="Wingdings" pitchFamily="2" charset="2"/>
              </a:rPr>
              <a:t>2</a:t>
            </a:r>
            <a:r>
              <a:rPr lang="zh-CN" altLang="en-US" sz="2000" b="1">
                <a:latin typeface="+mn-ea"/>
                <a:ea typeface="+mn-ea"/>
                <a:sym typeface="Wingdings" pitchFamily="2" charset="2"/>
              </a:rPr>
              <a:t>）出租车行驶的</a:t>
            </a:r>
            <a:r>
              <a:rPr lang="zh-CN" altLang="en-US" sz="2000" b="1" smtClean="0">
                <a:latin typeface="+mn-ea"/>
                <a:ea typeface="+mn-ea"/>
                <a:sym typeface="Wingdings" pitchFamily="2" charset="2"/>
              </a:rPr>
              <a:t>速度</a:t>
            </a:r>
            <a:r>
              <a:rPr lang="en-US" altLang="zh-CN" sz="2000" b="1" smtClean="0">
                <a:latin typeface="+mn-ea"/>
                <a:ea typeface="+mn-ea"/>
                <a:sym typeface="Wingdings" pitchFamily="2" charset="2"/>
              </a:rPr>
              <a:t>7m/s.</a:t>
            </a:r>
            <a:endParaRPr lang="zh-CN" altLang="en-US" sz="2000" b="1">
              <a:latin typeface="+mn-ea"/>
              <a:ea typeface="+mn-ea"/>
            </a:endParaRPr>
          </a:p>
        </p:txBody>
      </p:sp>
    </p:spTree>
    <p:extLst>
      <p:ext uri="{BB962C8B-B14F-4D97-AF65-F5344CB8AC3E}">
        <p14:creationId xmlns:p14="http://schemas.microsoft.com/office/powerpoint/2010/main" val="3033662814"/>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灯片编号占位符 52"/>
          <p:cNvSpPr>
            <a:spLocks noGrp="1"/>
          </p:cNvSpPr>
          <p:nvPr>
            <p:ph type="sldNum" sz="quarter" idx="12"/>
          </p:nvPr>
        </p:nvSpPr>
        <p:spPr/>
        <p:txBody>
          <a:bodyPr/>
          <a:lstStyle/>
          <a:p>
            <a:pPr>
              <a:defRPr/>
            </a:pPr>
            <a:fld id="{D9F1B4A7-3B24-4E59-8605-CB8F74A06D4C}" type="slidenum">
              <a:rPr lang="zh-CN" altLang="en-US" smtClean="0"/>
              <a:pPr>
                <a:defRPr/>
              </a:pPr>
              <a:t>2</a:t>
            </a:fld>
            <a:endParaRPr lang="zh-CN" altLang="en-US"/>
          </a:p>
        </p:txBody>
      </p:sp>
      <p:pic>
        <p:nvPicPr>
          <p:cNvPr id="2050" name="Picture 2">
            <a:hlinkClick r:id="" action="ppaction://hlinkshowjump?jump=nextslide"/>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92768"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44" y="6470262"/>
            <a:ext cx="3603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descr="2003112316493474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55844" y="1628800"/>
            <a:ext cx="36512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9"/>
          <p:cNvSpPr txBox="1">
            <a:spLocks noChangeArrowheads="1"/>
          </p:cNvSpPr>
          <p:nvPr/>
        </p:nvSpPr>
        <p:spPr bwMode="auto">
          <a:xfrm>
            <a:off x="1344504" y="793618"/>
            <a:ext cx="7600664"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spcBef>
                <a:spcPct val="50000"/>
              </a:spcBef>
            </a:pPr>
            <a:r>
              <a:rPr kumimoji="1" lang="zh-CN" altLang="en-US" sz="3200" b="1" dirty="0">
                <a:solidFill>
                  <a:srgbClr val="0070C0"/>
                </a:solidFill>
                <a:latin typeface="Times New Roman" pitchFamily="18" charset="0"/>
              </a:rPr>
              <a:t>汽车和过山车的运动路线有什么不同呢？</a:t>
            </a:r>
          </a:p>
        </p:txBody>
      </p:sp>
      <p:pic>
        <p:nvPicPr>
          <p:cNvPr id="8" name="Picture 10" descr="过山车1"/>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932040" y="1628800"/>
            <a:ext cx="30845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63429" y="476672"/>
            <a:ext cx="981075"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3026" y="5733256"/>
            <a:ext cx="6912768" cy="584775"/>
          </a:xfrm>
          <a:prstGeom prst="rect">
            <a:avLst/>
          </a:prstGeom>
          <a:noFill/>
        </p:spPr>
        <p:txBody>
          <a:bodyPr wrap="square" rtlCol="0">
            <a:spAutoFit/>
          </a:bodyPr>
          <a:lstStyle/>
          <a:p>
            <a:r>
              <a:rPr lang="zh-CN" altLang="en-US" sz="3200" b="1" smtClean="0"/>
              <a:t>直线运动                     曲线运动</a:t>
            </a:r>
            <a:endParaRPr lang="zh-CN" altLang="en-US" sz="3200" b="1"/>
          </a:p>
        </p:txBody>
      </p:sp>
    </p:spTree>
    <p:extLst>
      <p:ext uri="{BB962C8B-B14F-4D97-AF65-F5344CB8AC3E}">
        <p14:creationId xmlns:p14="http://schemas.microsoft.com/office/powerpoint/2010/main" val="24546401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灯片编号占位符 52"/>
          <p:cNvSpPr>
            <a:spLocks noGrp="1"/>
          </p:cNvSpPr>
          <p:nvPr>
            <p:ph type="sldNum" sz="quarter" idx="12"/>
          </p:nvPr>
        </p:nvSpPr>
        <p:spPr/>
        <p:txBody>
          <a:bodyPr/>
          <a:lstStyle/>
          <a:p>
            <a:pPr>
              <a:defRPr/>
            </a:pPr>
            <a:fld id="{D9F1B4A7-3B24-4E59-8605-CB8F74A06D4C}" type="slidenum">
              <a:rPr lang="zh-CN" altLang="en-US" smtClean="0"/>
              <a:pPr>
                <a:defRPr/>
              </a:pPr>
              <a:t>20</a:t>
            </a:fld>
            <a:endParaRPr lang="zh-CN" altLang="en-US"/>
          </a:p>
        </p:txBody>
      </p:sp>
      <p:pic>
        <p:nvPicPr>
          <p:cNvPr id="2050" name="Picture 2">
            <a:hlinkClick r:id="" action="ppaction://hlinkshowjump?jump=nextslide"/>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92768"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44" y="6470262"/>
            <a:ext cx="3603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5"/>
          <p:cNvSpPr txBox="1">
            <a:spLocks noChangeArrowheads="1"/>
          </p:cNvSpPr>
          <p:nvPr/>
        </p:nvSpPr>
        <p:spPr bwMode="auto">
          <a:xfrm>
            <a:off x="411162" y="371696"/>
            <a:ext cx="838160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zh-CN" altLang="en-US" sz="3200" b="1" smtClean="0">
                <a:solidFill>
                  <a:srgbClr val="1C1C1C"/>
                </a:solidFill>
                <a:latin typeface="宋体" charset="-122"/>
              </a:rPr>
              <a:t>        一</a:t>
            </a:r>
            <a:r>
              <a:rPr lang="zh-CN" altLang="en-US" sz="3200" b="1">
                <a:solidFill>
                  <a:srgbClr val="1C1C1C"/>
                </a:solidFill>
                <a:latin typeface="宋体" charset="-122"/>
              </a:rPr>
              <a:t>列长</a:t>
            </a:r>
            <a:r>
              <a:rPr lang="en-US" altLang="zh-CN" sz="3200" b="1">
                <a:solidFill>
                  <a:srgbClr val="1C1C1C"/>
                </a:solidFill>
                <a:latin typeface="宋体" charset="-122"/>
              </a:rPr>
              <a:t>150m</a:t>
            </a:r>
            <a:r>
              <a:rPr lang="zh-CN" altLang="en-US" sz="3200" b="1">
                <a:solidFill>
                  <a:srgbClr val="1C1C1C"/>
                </a:solidFill>
                <a:latin typeface="宋体" charset="-122"/>
              </a:rPr>
              <a:t>的火车用</a:t>
            </a:r>
            <a:r>
              <a:rPr lang="en-US" altLang="zh-CN" sz="3200" b="1">
                <a:solidFill>
                  <a:srgbClr val="1C1C1C"/>
                </a:solidFill>
                <a:latin typeface="宋体" charset="-122"/>
              </a:rPr>
              <a:t>5min</a:t>
            </a:r>
            <a:r>
              <a:rPr lang="zh-CN" altLang="en-US" sz="3200" b="1">
                <a:solidFill>
                  <a:srgbClr val="1C1C1C"/>
                </a:solidFill>
                <a:latin typeface="宋体" charset="-122"/>
              </a:rPr>
              <a:t>时间通过</a:t>
            </a:r>
            <a:r>
              <a:rPr lang="zh-CN" altLang="en-US" sz="3200" b="1" smtClean="0">
                <a:solidFill>
                  <a:srgbClr val="1C1C1C"/>
                </a:solidFill>
                <a:latin typeface="宋体" charset="-122"/>
              </a:rPr>
              <a:t>一</a:t>
            </a:r>
            <a:endParaRPr lang="en-US" altLang="zh-CN" sz="3200" b="1" smtClean="0">
              <a:solidFill>
                <a:srgbClr val="1C1C1C"/>
              </a:solidFill>
              <a:latin typeface="宋体"/>
            </a:endParaRPr>
          </a:p>
          <a:p>
            <a:pPr eaLnBrk="1" hangingPunct="1"/>
            <a:r>
              <a:rPr lang="en-US" altLang="zh-CN" sz="3200" b="1">
                <a:solidFill>
                  <a:srgbClr val="1C1C1C"/>
                </a:solidFill>
                <a:latin typeface="宋体" charset="-122"/>
              </a:rPr>
              <a:t> </a:t>
            </a:r>
            <a:r>
              <a:rPr lang="en-US" altLang="zh-CN" sz="3200" b="1" smtClean="0">
                <a:solidFill>
                  <a:srgbClr val="1C1C1C"/>
                </a:solidFill>
                <a:latin typeface="宋体" charset="-122"/>
              </a:rPr>
              <a:t>   </a:t>
            </a:r>
            <a:r>
              <a:rPr lang="zh-CN" altLang="en-US" sz="3200" b="1" smtClean="0">
                <a:solidFill>
                  <a:srgbClr val="1C1C1C"/>
                </a:solidFill>
                <a:latin typeface="宋体" charset="-122"/>
              </a:rPr>
              <a:t>座</a:t>
            </a:r>
            <a:r>
              <a:rPr lang="zh-CN" altLang="en-US" sz="3200" b="1">
                <a:solidFill>
                  <a:srgbClr val="1C1C1C"/>
                </a:solidFill>
                <a:latin typeface="宋体" charset="-122"/>
              </a:rPr>
              <a:t>长度为</a:t>
            </a:r>
            <a:r>
              <a:rPr lang="en-US" altLang="zh-CN" sz="3200" b="1">
                <a:solidFill>
                  <a:srgbClr val="1C1C1C"/>
                </a:solidFill>
                <a:latin typeface="宋体" charset="-122"/>
              </a:rPr>
              <a:t>7350m</a:t>
            </a:r>
            <a:r>
              <a:rPr lang="zh-CN" altLang="en-US" sz="3200" b="1">
                <a:solidFill>
                  <a:srgbClr val="1C1C1C"/>
                </a:solidFill>
                <a:latin typeface="宋体" charset="-122"/>
              </a:rPr>
              <a:t>的大桥</a:t>
            </a:r>
            <a:r>
              <a:rPr lang="en-US" altLang="zh-CN" sz="3200" b="1">
                <a:solidFill>
                  <a:srgbClr val="1C1C1C"/>
                </a:solidFill>
                <a:latin typeface="宋体" charset="-122"/>
              </a:rPr>
              <a:t>,</a:t>
            </a:r>
            <a:r>
              <a:rPr lang="zh-CN" altLang="en-US" sz="3200" b="1">
                <a:solidFill>
                  <a:srgbClr val="1C1C1C"/>
                </a:solidFill>
                <a:latin typeface="宋体" charset="-122"/>
              </a:rPr>
              <a:t>求火车通过大桥时平均速度为多少千米</a:t>
            </a:r>
            <a:r>
              <a:rPr lang="en-US" altLang="zh-CN" sz="3200" b="1">
                <a:solidFill>
                  <a:srgbClr val="1C1C1C"/>
                </a:solidFill>
                <a:latin typeface="宋体" charset="-122"/>
              </a:rPr>
              <a:t>/</a:t>
            </a:r>
            <a:r>
              <a:rPr lang="zh-CN" altLang="en-US" sz="3200" b="1">
                <a:solidFill>
                  <a:srgbClr val="1C1C1C"/>
                </a:solidFill>
                <a:latin typeface="宋体" charset="-122"/>
              </a:rPr>
              <a:t>时</a:t>
            </a:r>
            <a:r>
              <a:rPr lang="en-US" altLang="zh-CN" sz="3200" b="1">
                <a:solidFill>
                  <a:srgbClr val="1C1C1C"/>
                </a:solidFill>
                <a:latin typeface="宋体" charset="-122"/>
              </a:rPr>
              <a:t>?</a:t>
            </a:r>
          </a:p>
        </p:txBody>
      </p:sp>
      <p:grpSp>
        <p:nvGrpSpPr>
          <p:cNvPr id="8" name="Group 7"/>
          <p:cNvGrpSpPr/>
          <p:nvPr/>
        </p:nvGrpSpPr>
        <p:grpSpPr>
          <a:xfrm>
            <a:off x="5261588" y="3051159"/>
            <a:ext cx="3200400" cy="0"/>
            <a:chOff x="1152" y="2400"/>
            <a:chExt cx="2016" cy="0"/>
          </a:xfrm>
        </p:grpSpPr>
        <p:sp>
          <p:nvSpPr>
            <p:cNvPr id="10" name="Line 8"/>
            <p:cNvSpPr>
              <a:spLocks noChangeShapeType="1"/>
            </p:cNvSpPr>
            <p:nvPr/>
          </p:nvSpPr>
          <p:spPr bwMode="auto">
            <a:xfrm flipH="1">
              <a:off x="1152" y="2400"/>
              <a:ext cx="912" cy="0"/>
            </a:xfrm>
            <a:prstGeom prst="line">
              <a:avLst/>
            </a:prstGeom>
            <a:noFill/>
            <a:ln w="19050">
              <a:solidFill>
                <a:srgbClr val="C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1" name="Line 9"/>
            <p:cNvSpPr>
              <a:spLocks noChangeShapeType="1"/>
            </p:cNvSpPr>
            <p:nvPr/>
          </p:nvSpPr>
          <p:spPr bwMode="auto">
            <a:xfrm>
              <a:off x="2352" y="2400"/>
              <a:ext cx="816" cy="0"/>
            </a:xfrm>
            <a:prstGeom prst="line">
              <a:avLst/>
            </a:prstGeom>
            <a:noFill/>
            <a:ln w="19050">
              <a:solidFill>
                <a:srgbClr val="C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12" name="Group 11"/>
          <p:cNvGrpSpPr/>
          <p:nvPr/>
        </p:nvGrpSpPr>
        <p:grpSpPr>
          <a:xfrm>
            <a:off x="413489" y="3978275"/>
            <a:ext cx="6628341" cy="2062163"/>
            <a:chOff x="566" y="2569"/>
            <a:chExt cx="3637" cy="1299"/>
          </a:xfrm>
        </p:grpSpPr>
        <p:sp>
          <p:nvSpPr>
            <p:cNvPr id="13" name="Text Box 12"/>
            <p:cNvSpPr txBox="1">
              <a:spLocks noChangeArrowheads="1"/>
            </p:cNvSpPr>
            <p:nvPr/>
          </p:nvSpPr>
          <p:spPr bwMode="auto">
            <a:xfrm>
              <a:off x="566" y="2569"/>
              <a:ext cx="1594" cy="1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zh-CN" altLang="en-US" sz="3200" b="1">
                  <a:solidFill>
                    <a:srgbClr val="FF5050"/>
                  </a:solidFill>
                  <a:latin typeface="宋体" charset="-122"/>
                </a:rPr>
                <a:t>解：</a:t>
              </a:r>
              <a:r>
                <a:rPr lang="en-US" altLang="zh-CN" sz="3200" b="1">
                  <a:solidFill>
                    <a:srgbClr val="0000CC"/>
                  </a:solidFill>
                  <a:latin typeface="宋体" charset="-122"/>
                </a:rPr>
                <a:t>S=S</a:t>
              </a:r>
              <a:r>
                <a:rPr lang="zh-CN" altLang="en-US" sz="3200" b="1" baseline="-25000">
                  <a:solidFill>
                    <a:srgbClr val="0000CC"/>
                  </a:solidFill>
                  <a:latin typeface="宋体" charset="-122"/>
                </a:rPr>
                <a:t>桥</a:t>
              </a:r>
              <a:r>
                <a:rPr lang="en-US" altLang="zh-CN" sz="3200" b="1">
                  <a:solidFill>
                    <a:srgbClr val="0000CC"/>
                  </a:solidFill>
                  <a:latin typeface="宋体" charset="-122"/>
                </a:rPr>
                <a:t>+S</a:t>
              </a:r>
              <a:r>
                <a:rPr lang="zh-CN" altLang="en-US" sz="3200" b="1" baseline="-25000">
                  <a:solidFill>
                    <a:srgbClr val="0000CC"/>
                  </a:solidFill>
                  <a:latin typeface="宋体" charset="-122"/>
                </a:rPr>
                <a:t>车</a:t>
              </a:r>
              <a:endParaRPr lang="zh-CN" altLang="en-US" sz="3200" b="1">
                <a:solidFill>
                  <a:srgbClr val="0000CC"/>
                </a:solidFill>
                <a:latin typeface="宋体"/>
              </a:endParaRPr>
            </a:p>
            <a:p>
              <a:pPr eaLnBrk="1" hangingPunct="1"/>
              <a:endParaRPr lang="zh-CN" altLang="en-US" sz="3200" b="1">
                <a:solidFill>
                  <a:srgbClr val="FF5050"/>
                </a:solidFill>
                <a:latin typeface="宋体"/>
              </a:endParaRPr>
            </a:p>
            <a:p>
              <a:pPr eaLnBrk="1" hangingPunct="1"/>
              <a:endParaRPr lang="en-US" altLang="zh-CN" sz="3200" b="1">
                <a:solidFill>
                  <a:srgbClr val="FF5050"/>
                </a:solidFill>
                <a:latin typeface="宋体"/>
              </a:endParaRPr>
            </a:p>
          </p:txBody>
        </p:sp>
        <p:sp>
          <p:nvSpPr>
            <p:cNvPr id="14" name="Text Box 13"/>
            <p:cNvSpPr txBox="1">
              <a:spLocks noChangeArrowheads="1"/>
            </p:cNvSpPr>
            <p:nvPr/>
          </p:nvSpPr>
          <p:spPr bwMode="auto">
            <a:xfrm>
              <a:off x="1872" y="2580"/>
              <a:ext cx="2331"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3200" b="1">
                  <a:solidFill>
                    <a:srgbClr val="0000CC"/>
                  </a:solidFill>
                  <a:latin typeface="宋体" charset="-122"/>
                </a:rPr>
                <a:t>=7350m+150m=7500m</a:t>
              </a:r>
            </a:p>
          </p:txBody>
        </p:sp>
      </p:grpSp>
      <p:sp>
        <p:nvSpPr>
          <p:cNvPr id="15" name="Text Box 14"/>
          <p:cNvSpPr txBox="1">
            <a:spLocks noChangeArrowheads="1"/>
          </p:cNvSpPr>
          <p:nvPr/>
        </p:nvSpPr>
        <p:spPr bwMode="auto">
          <a:xfrm>
            <a:off x="368007" y="2150494"/>
            <a:ext cx="4402385" cy="186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lnSpc>
                <a:spcPct val="120000"/>
              </a:lnSpc>
            </a:pPr>
            <a:r>
              <a:rPr lang="zh-CN" altLang="en-US" sz="3200" b="1" smtClean="0">
                <a:solidFill>
                  <a:srgbClr val="FF0000"/>
                </a:solidFill>
                <a:latin typeface="+mn-ea"/>
                <a:ea typeface="+mn-ea"/>
              </a:rPr>
              <a:t>已知：</a:t>
            </a:r>
            <a:r>
              <a:rPr lang="en-US" altLang="zh-CN" sz="3200" b="1" smtClean="0">
                <a:solidFill>
                  <a:srgbClr val="0000CC"/>
                </a:solidFill>
                <a:latin typeface="+mn-ea"/>
                <a:ea typeface="+mn-ea"/>
              </a:rPr>
              <a:t>t=5min=300s</a:t>
            </a:r>
          </a:p>
          <a:p>
            <a:pPr eaLnBrk="1" hangingPunct="1">
              <a:lnSpc>
                <a:spcPct val="120000"/>
              </a:lnSpc>
            </a:pPr>
            <a:r>
              <a:rPr lang="en-US" altLang="zh-CN" sz="3200" b="1" smtClean="0">
                <a:solidFill>
                  <a:srgbClr val="0000CC"/>
                </a:solidFill>
                <a:latin typeface="+mn-ea"/>
                <a:ea typeface="+mn-ea"/>
              </a:rPr>
              <a:t>S</a:t>
            </a:r>
            <a:r>
              <a:rPr lang="zh-CN" altLang="en-US" sz="3200" b="1" baseline="-25000" smtClean="0">
                <a:solidFill>
                  <a:srgbClr val="0000CC"/>
                </a:solidFill>
                <a:latin typeface="+mn-ea"/>
                <a:ea typeface="+mn-ea"/>
              </a:rPr>
              <a:t>桥</a:t>
            </a:r>
            <a:r>
              <a:rPr lang="en-US" altLang="zh-CN" sz="3200" b="1" smtClean="0">
                <a:solidFill>
                  <a:srgbClr val="0000CC"/>
                </a:solidFill>
                <a:latin typeface="+mn-ea"/>
                <a:ea typeface="+mn-ea"/>
              </a:rPr>
              <a:t>=7350m   S</a:t>
            </a:r>
            <a:r>
              <a:rPr lang="zh-CN" altLang="en-US" sz="3200" b="1" baseline="-25000" smtClean="0">
                <a:solidFill>
                  <a:srgbClr val="0000CC"/>
                </a:solidFill>
                <a:latin typeface="+mn-ea"/>
                <a:ea typeface="+mn-ea"/>
              </a:rPr>
              <a:t>车</a:t>
            </a:r>
            <a:r>
              <a:rPr lang="en-US" altLang="zh-CN" sz="3200" b="1" smtClean="0">
                <a:solidFill>
                  <a:srgbClr val="0000CC"/>
                </a:solidFill>
                <a:latin typeface="+mn-ea"/>
                <a:ea typeface="+mn-ea"/>
              </a:rPr>
              <a:t>=150m</a:t>
            </a:r>
          </a:p>
          <a:p>
            <a:pPr eaLnBrk="1" hangingPunct="1">
              <a:lnSpc>
                <a:spcPct val="120000"/>
              </a:lnSpc>
            </a:pPr>
            <a:r>
              <a:rPr lang="zh-CN" altLang="en-US" sz="3200" b="1" smtClean="0">
                <a:solidFill>
                  <a:srgbClr val="FF0000"/>
                </a:solidFill>
                <a:latin typeface="+mn-ea"/>
                <a:ea typeface="+mn-ea"/>
              </a:rPr>
              <a:t>求：</a:t>
            </a:r>
            <a:r>
              <a:rPr lang="en-US" altLang="zh-CN" sz="3200" b="1" smtClean="0">
                <a:solidFill>
                  <a:srgbClr val="0000CC"/>
                </a:solidFill>
                <a:latin typeface="+mn-ea"/>
                <a:ea typeface="+mn-ea"/>
              </a:rPr>
              <a:t>v</a:t>
            </a:r>
            <a:endParaRPr lang="en-US" altLang="zh-CN" sz="3200" b="1">
              <a:solidFill>
                <a:srgbClr val="0000CC"/>
              </a:solidFill>
              <a:latin typeface="+mn-ea"/>
              <a:ea typeface="+mn-ea"/>
            </a:endParaRPr>
          </a:p>
        </p:txBody>
      </p:sp>
      <p:grpSp>
        <p:nvGrpSpPr>
          <p:cNvPr id="16" name="Group 15"/>
          <p:cNvGrpSpPr/>
          <p:nvPr/>
        </p:nvGrpSpPr>
        <p:grpSpPr>
          <a:xfrm>
            <a:off x="1218880" y="4745043"/>
            <a:ext cx="5822950" cy="1041401"/>
            <a:chOff x="854" y="3229"/>
            <a:chExt cx="3668" cy="656"/>
          </a:xfrm>
        </p:grpSpPr>
        <p:grpSp>
          <p:nvGrpSpPr>
            <p:cNvPr id="17" name="Group 16"/>
            <p:cNvGrpSpPr/>
            <p:nvPr/>
          </p:nvGrpSpPr>
          <p:grpSpPr>
            <a:xfrm>
              <a:off x="854" y="3229"/>
              <a:ext cx="631" cy="620"/>
              <a:chOff x="854" y="3229"/>
              <a:chExt cx="631" cy="620"/>
            </a:xfrm>
          </p:grpSpPr>
          <p:sp>
            <p:nvSpPr>
              <p:cNvPr id="25" name="Text Box 17"/>
              <p:cNvSpPr txBox="1">
                <a:spLocks noChangeArrowheads="1"/>
              </p:cNvSpPr>
              <p:nvPr/>
            </p:nvSpPr>
            <p:spPr bwMode="auto">
              <a:xfrm>
                <a:off x="854" y="3373"/>
                <a:ext cx="377"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3200" b="1" i="1">
                    <a:solidFill>
                      <a:srgbClr val="0000CC"/>
                    </a:solidFill>
                    <a:latin typeface="宋体" charset="-122"/>
                  </a:rPr>
                  <a:t>V=</a:t>
                </a:r>
              </a:p>
            </p:txBody>
          </p:sp>
          <p:sp>
            <p:nvSpPr>
              <p:cNvPr id="26" name="Text Box 18"/>
              <p:cNvSpPr txBox="1">
                <a:spLocks noChangeArrowheads="1"/>
              </p:cNvSpPr>
              <p:nvPr/>
            </p:nvSpPr>
            <p:spPr bwMode="auto">
              <a:xfrm>
                <a:off x="1238" y="3229"/>
                <a:ext cx="247"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3200" b="1">
                    <a:solidFill>
                      <a:srgbClr val="0000CC"/>
                    </a:solidFill>
                    <a:latin typeface="宋体" charset="-122"/>
                  </a:rPr>
                  <a:t>S</a:t>
                </a:r>
              </a:p>
            </p:txBody>
          </p:sp>
          <p:sp>
            <p:nvSpPr>
              <p:cNvPr id="27" name="Line 19"/>
              <p:cNvSpPr>
                <a:spLocks noChangeShapeType="1"/>
              </p:cNvSpPr>
              <p:nvPr/>
            </p:nvSpPr>
            <p:spPr bwMode="auto">
              <a:xfrm>
                <a:off x="1215" y="3526"/>
                <a:ext cx="240" cy="0"/>
              </a:xfrm>
              <a:prstGeom prst="line">
                <a:avLst/>
              </a:prstGeom>
              <a:noFill/>
              <a:ln w="9525">
                <a:solidFill>
                  <a:srgbClr val="0000C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3200" b="1">
                  <a:solidFill>
                    <a:srgbClr val="0000CC"/>
                  </a:solidFill>
                </a:endParaRPr>
              </a:p>
            </p:txBody>
          </p:sp>
          <p:sp>
            <p:nvSpPr>
              <p:cNvPr id="28" name="Text Box 20"/>
              <p:cNvSpPr txBox="1">
                <a:spLocks noChangeArrowheads="1"/>
              </p:cNvSpPr>
              <p:nvPr/>
            </p:nvSpPr>
            <p:spPr bwMode="auto">
              <a:xfrm>
                <a:off x="1296" y="3481"/>
                <a:ext cx="144"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3200" b="1">
                    <a:solidFill>
                      <a:srgbClr val="0000CC"/>
                    </a:solidFill>
                    <a:latin typeface="宋体" charset="-122"/>
                  </a:rPr>
                  <a:t>t</a:t>
                </a:r>
              </a:p>
            </p:txBody>
          </p:sp>
        </p:grpSp>
        <p:grpSp>
          <p:nvGrpSpPr>
            <p:cNvPr id="18" name="Group 21"/>
            <p:cNvGrpSpPr/>
            <p:nvPr/>
          </p:nvGrpSpPr>
          <p:grpSpPr>
            <a:xfrm>
              <a:off x="1551" y="3277"/>
              <a:ext cx="1079" cy="608"/>
              <a:chOff x="1551" y="3277"/>
              <a:chExt cx="1079" cy="608"/>
            </a:xfrm>
          </p:grpSpPr>
          <p:sp>
            <p:nvSpPr>
              <p:cNvPr id="21" name="Text Box 22"/>
              <p:cNvSpPr txBox="1">
                <a:spLocks noChangeArrowheads="1"/>
              </p:cNvSpPr>
              <p:nvPr/>
            </p:nvSpPr>
            <p:spPr bwMode="auto">
              <a:xfrm flipH="1">
                <a:off x="1551" y="3382"/>
                <a:ext cx="24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3200" b="1">
                    <a:solidFill>
                      <a:srgbClr val="0000CC"/>
                    </a:solidFill>
                    <a:latin typeface="宋体" charset="-122"/>
                  </a:rPr>
                  <a:t>=</a:t>
                </a:r>
              </a:p>
            </p:txBody>
          </p:sp>
          <p:sp>
            <p:nvSpPr>
              <p:cNvPr id="22" name="Line 23"/>
              <p:cNvSpPr>
                <a:spLocks noChangeShapeType="1"/>
              </p:cNvSpPr>
              <p:nvPr/>
            </p:nvSpPr>
            <p:spPr bwMode="auto">
              <a:xfrm>
                <a:off x="1824" y="3552"/>
                <a:ext cx="768" cy="0"/>
              </a:xfrm>
              <a:prstGeom prst="line">
                <a:avLst/>
              </a:prstGeom>
              <a:noFill/>
              <a:ln w="9525">
                <a:solidFill>
                  <a:srgbClr val="0000C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3200" b="1">
                  <a:solidFill>
                    <a:srgbClr val="0000CC"/>
                  </a:solidFill>
                </a:endParaRPr>
              </a:p>
            </p:txBody>
          </p:sp>
          <p:sp>
            <p:nvSpPr>
              <p:cNvPr id="23" name="Text Box 24"/>
              <p:cNvSpPr txBox="1">
                <a:spLocks noChangeArrowheads="1"/>
              </p:cNvSpPr>
              <p:nvPr/>
            </p:nvSpPr>
            <p:spPr bwMode="auto">
              <a:xfrm>
                <a:off x="1862" y="3277"/>
                <a:ext cx="768"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3200" b="1">
                    <a:solidFill>
                      <a:srgbClr val="0000CC"/>
                    </a:solidFill>
                    <a:latin typeface="宋体" charset="-122"/>
                  </a:rPr>
                  <a:t>7500m</a:t>
                </a:r>
              </a:p>
            </p:txBody>
          </p:sp>
          <p:sp>
            <p:nvSpPr>
              <p:cNvPr id="24" name="Text Box 25"/>
              <p:cNvSpPr txBox="1">
                <a:spLocks noChangeArrowheads="1"/>
              </p:cNvSpPr>
              <p:nvPr/>
            </p:nvSpPr>
            <p:spPr bwMode="auto">
              <a:xfrm>
                <a:off x="1910" y="3517"/>
                <a:ext cx="637"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3200" b="1">
                    <a:solidFill>
                      <a:srgbClr val="0000CC"/>
                    </a:solidFill>
                    <a:latin typeface="宋体" charset="-122"/>
                  </a:rPr>
                  <a:t>300s</a:t>
                </a:r>
              </a:p>
            </p:txBody>
          </p:sp>
        </p:grpSp>
        <p:sp>
          <p:nvSpPr>
            <p:cNvPr id="19" name="Text Box 26"/>
            <p:cNvSpPr txBox="1">
              <a:spLocks noChangeArrowheads="1"/>
            </p:cNvSpPr>
            <p:nvPr/>
          </p:nvSpPr>
          <p:spPr bwMode="auto">
            <a:xfrm>
              <a:off x="2678" y="3373"/>
              <a:ext cx="898"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3200" b="1">
                  <a:solidFill>
                    <a:srgbClr val="0000CC"/>
                  </a:solidFill>
                  <a:latin typeface="宋体" charset="-122"/>
                </a:rPr>
                <a:t>=25m/s</a:t>
              </a:r>
            </a:p>
          </p:txBody>
        </p:sp>
        <p:sp>
          <p:nvSpPr>
            <p:cNvPr id="20" name="Text Box 27"/>
            <p:cNvSpPr txBox="1">
              <a:spLocks noChangeArrowheads="1"/>
            </p:cNvSpPr>
            <p:nvPr/>
          </p:nvSpPr>
          <p:spPr bwMode="auto">
            <a:xfrm>
              <a:off x="3494" y="3373"/>
              <a:ext cx="1028"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3200" b="1">
                  <a:solidFill>
                    <a:srgbClr val="0000CC"/>
                  </a:solidFill>
                  <a:latin typeface="宋体" charset="-122"/>
                </a:rPr>
                <a:t>=90km/h</a:t>
              </a:r>
            </a:p>
          </p:txBody>
        </p:sp>
      </p:grpSp>
      <p:sp>
        <p:nvSpPr>
          <p:cNvPr id="29" name="Text Box 28"/>
          <p:cNvSpPr txBox="1">
            <a:spLocks noChangeArrowheads="1"/>
          </p:cNvSpPr>
          <p:nvPr/>
        </p:nvSpPr>
        <p:spPr bwMode="auto">
          <a:xfrm>
            <a:off x="368007" y="5885487"/>
            <a:ext cx="71929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zh-CN" altLang="en-US" sz="3200" b="1">
                <a:solidFill>
                  <a:srgbClr val="FF5050"/>
                </a:solidFill>
                <a:latin typeface="+mn-ea"/>
                <a:ea typeface="+mn-ea"/>
              </a:rPr>
              <a:t>答：</a:t>
            </a:r>
            <a:r>
              <a:rPr lang="zh-CN" altLang="en-US" sz="3200" b="1">
                <a:solidFill>
                  <a:srgbClr val="0000CC"/>
                </a:solidFill>
                <a:latin typeface="+mn-ea"/>
                <a:ea typeface="+mn-ea"/>
              </a:rPr>
              <a:t>火车通过大桥时平均速度为</a:t>
            </a:r>
            <a:r>
              <a:rPr lang="en-US" altLang="zh-CN" sz="3200" b="1">
                <a:solidFill>
                  <a:srgbClr val="0000CC"/>
                </a:solidFill>
                <a:latin typeface="+mn-ea"/>
                <a:ea typeface="+mn-ea"/>
              </a:rPr>
              <a:t>90km/h</a:t>
            </a:r>
          </a:p>
        </p:txBody>
      </p:sp>
      <p:grpSp>
        <p:nvGrpSpPr>
          <p:cNvPr id="30" name="Group 29"/>
          <p:cNvGrpSpPr/>
          <p:nvPr/>
        </p:nvGrpSpPr>
        <p:grpSpPr>
          <a:xfrm>
            <a:off x="4181474" y="1849438"/>
            <a:ext cx="4572000" cy="1371600"/>
            <a:chOff x="480" y="1632"/>
            <a:chExt cx="2880" cy="864"/>
          </a:xfrm>
        </p:grpSpPr>
        <p:sp>
          <p:nvSpPr>
            <p:cNvPr id="31" name="Text Box 30"/>
            <p:cNvSpPr txBox="1">
              <a:spLocks noChangeArrowheads="1"/>
            </p:cNvSpPr>
            <p:nvPr/>
          </p:nvSpPr>
          <p:spPr bwMode="auto">
            <a:xfrm>
              <a:off x="1622" y="2029"/>
              <a:ext cx="3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400">
                  <a:solidFill>
                    <a:srgbClr val="1C1C1C"/>
                  </a:solidFill>
                  <a:latin typeface="宋体" charset="-122"/>
                </a:rPr>
                <a:t>S</a:t>
              </a:r>
              <a:r>
                <a:rPr lang="zh-CN" altLang="en-US" sz="2400" baseline="-25000">
                  <a:solidFill>
                    <a:srgbClr val="1C1C1C"/>
                  </a:solidFill>
                  <a:latin typeface="宋体" charset="-122"/>
                </a:rPr>
                <a:t>桥</a:t>
              </a:r>
            </a:p>
          </p:txBody>
        </p:sp>
        <p:grpSp>
          <p:nvGrpSpPr>
            <p:cNvPr id="32" name="Group 31"/>
            <p:cNvGrpSpPr/>
            <p:nvPr/>
          </p:nvGrpSpPr>
          <p:grpSpPr>
            <a:xfrm>
              <a:off x="480" y="1632"/>
              <a:ext cx="2880" cy="864"/>
              <a:chOff x="480" y="1632"/>
              <a:chExt cx="2880" cy="864"/>
            </a:xfrm>
          </p:grpSpPr>
          <p:grpSp>
            <p:nvGrpSpPr>
              <p:cNvPr id="34" name="Group 32"/>
              <p:cNvGrpSpPr/>
              <p:nvPr/>
            </p:nvGrpSpPr>
            <p:grpSpPr>
              <a:xfrm>
                <a:off x="480" y="1728"/>
                <a:ext cx="2880" cy="336"/>
                <a:chOff x="480" y="1728"/>
                <a:chExt cx="2880" cy="336"/>
              </a:xfrm>
            </p:grpSpPr>
            <p:sp>
              <p:nvSpPr>
                <p:cNvPr id="44" name="Line 33"/>
                <p:cNvSpPr>
                  <a:spLocks noChangeShapeType="1"/>
                </p:cNvSpPr>
                <p:nvPr/>
              </p:nvSpPr>
              <p:spPr bwMode="auto">
                <a:xfrm>
                  <a:off x="480" y="2064"/>
                  <a:ext cx="2880" cy="0"/>
                </a:xfrm>
                <a:prstGeom prst="line">
                  <a:avLst/>
                </a:prstGeom>
                <a:noFill/>
                <a:ln w="57150">
                  <a:solidFill>
                    <a:srgbClr val="778E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45" name="Group 34"/>
                <p:cNvGrpSpPr/>
                <p:nvPr/>
              </p:nvGrpSpPr>
              <p:grpSpPr>
                <a:xfrm>
                  <a:off x="528" y="1728"/>
                  <a:ext cx="624" cy="336"/>
                  <a:chOff x="2208" y="1632"/>
                  <a:chExt cx="864" cy="432"/>
                </a:xfrm>
              </p:grpSpPr>
              <p:sp>
                <p:nvSpPr>
                  <p:cNvPr id="52" name="Oval 35"/>
                  <p:cNvSpPr>
                    <a:spLocks noChangeArrowheads="1"/>
                  </p:cNvSpPr>
                  <p:nvPr/>
                </p:nvSpPr>
                <p:spPr bwMode="auto">
                  <a:xfrm>
                    <a:off x="2268" y="1968"/>
                    <a:ext cx="120" cy="96"/>
                  </a:xfrm>
                  <a:prstGeom prst="ellipse">
                    <a:avLst/>
                  </a:prstGeom>
                  <a:solidFill>
                    <a:srgbClr val="778E66"/>
                  </a:solidFill>
                  <a:ln w="9525">
                    <a:solidFill>
                      <a:srgbClr val="1C1C1C"/>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4" name="Oval 36"/>
                  <p:cNvSpPr>
                    <a:spLocks noChangeArrowheads="1"/>
                  </p:cNvSpPr>
                  <p:nvPr/>
                </p:nvSpPr>
                <p:spPr bwMode="auto">
                  <a:xfrm>
                    <a:off x="2472" y="1968"/>
                    <a:ext cx="120" cy="96"/>
                  </a:xfrm>
                  <a:prstGeom prst="ellipse">
                    <a:avLst/>
                  </a:prstGeom>
                  <a:solidFill>
                    <a:srgbClr val="778E66"/>
                  </a:solidFill>
                  <a:ln w="9525">
                    <a:solidFill>
                      <a:srgbClr val="1C1C1C"/>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5" name="Oval 37"/>
                  <p:cNvSpPr>
                    <a:spLocks noChangeArrowheads="1"/>
                  </p:cNvSpPr>
                  <p:nvPr/>
                </p:nvSpPr>
                <p:spPr bwMode="auto">
                  <a:xfrm>
                    <a:off x="2664" y="1968"/>
                    <a:ext cx="120" cy="96"/>
                  </a:xfrm>
                  <a:prstGeom prst="ellipse">
                    <a:avLst/>
                  </a:prstGeom>
                  <a:solidFill>
                    <a:srgbClr val="778E66"/>
                  </a:solidFill>
                  <a:ln w="9525">
                    <a:solidFill>
                      <a:srgbClr val="1C1C1C"/>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6" name="Oval 38"/>
                  <p:cNvSpPr>
                    <a:spLocks noChangeArrowheads="1"/>
                  </p:cNvSpPr>
                  <p:nvPr/>
                </p:nvSpPr>
                <p:spPr bwMode="auto">
                  <a:xfrm>
                    <a:off x="2856" y="1968"/>
                    <a:ext cx="120" cy="96"/>
                  </a:xfrm>
                  <a:prstGeom prst="ellipse">
                    <a:avLst/>
                  </a:prstGeom>
                  <a:solidFill>
                    <a:srgbClr val="778E66"/>
                  </a:solidFill>
                  <a:ln w="9525">
                    <a:solidFill>
                      <a:srgbClr val="1C1C1C"/>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7" name="Rectangle 39"/>
                  <p:cNvSpPr>
                    <a:spLocks noChangeArrowheads="1"/>
                  </p:cNvSpPr>
                  <p:nvPr/>
                </p:nvSpPr>
                <p:spPr bwMode="auto">
                  <a:xfrm>
                    <a:off x="2208" y="1632"/>
                    <a:ext cx="864" cy="336"/>
                  </a:xfrm>
                  <a:prstGeom prst="rect">
                    <a:avLst/>
                  </a:prstGeom>
                  <a:solidFill>
                    <a:srgbClr val="778E66"/>
                  </a:solidFill>
                  <a:ln w="9525">
                    <a:solidFill>
                      <a:srgbClr val="1C1C1C"/>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46" name="Group 40"/>
                <p:cNvGrpSpPr/>
                <p:nvPr/>
              </p:nvGrpSpPr>
              <p:grpSpPr>
                <a:xfrm>
                  <a:off x="2544" y="1728"/>
                  <a:ext cx="624" cy="336"/>
                  <a:chOff x="2208" y="1632"/>
                  <a:chExt cx="864" cy="432"/>
                </a:xfrm>
              </p:grpSpPr>
              <p:sp>
                <p:nvSpPr>
                  <p:cNvPr id="47" name="Oval 41"/>
                  <p:cNvSpPr>
                    <a:spLocks noChangeArrowheads="1"/>
                  </p:cNvSpPr>
                  <p:nvPr/>
                </p:nvSpPr>
                <p:spPr bwMode="auto">
                  <a:xfrm>
                    <a:off x="2268" y="1968"/>
                    <a:ext cx="120" cy="96"/>
                  </a:xfrm>
                  <a:prstGeom prst="ellipse">
                    <a:avLst/>
                  </a:prstGeom>
                  <a:solidFill>
                    <a:srgbClr val="778E66"/>
                  </a:solidFill>
                  <a:ln w="9525">
                    <a:solidFill>
                      <a:srgbClr val="1C1C1C"/>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8" name="Oval 42"/>
                  <p:cNvSpPr>
                    <a:spLocks noChangeArrowheads="1"/>
                  </p:cNvSpPr>
                  <p:nvPr/>
                </p:nvSpPr>
                <p:spPr bwMode="auto">
                  <a:xfrm>
                    <a:off x="2472" y="1968"/>
                    <a:ext cx="120" cy="96"/>
                  </a:xfrm>
                  <a:prstGeom prst="ellipse">
                    <a:avLst/>
                  </a:prstGeom>
                  <a:solidFill>
                    <a:srgbClr val="778E66"/>
                  </a:solidFill>
                  <a:ln w="9525">
                    <a:solidFill>
                      <a:srgbClr val="1C1C1C"/>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9" name="Oval 43"/>
                  <p:cNvSpPr>
                    <a:spLocks noChangeArrowheads="1"/>
                  </p:cNvSpPr>
                  <p:nvPr/>
                </p:nvSpPr>
                <p:spPr bwMode="auto">
                  <a:xfrm>
                    <a:off x="2664" y="1968"/>
                    <a:ext cx="120" cy="96"/>
                  </a:xfrm>
                  <a:prstGeom prst="ellipse">
                    <a:avLst/>
                  </a:prstGeom>
                  <a:solidFill>
                    <a:srgbClr val="778E66"/>
                  </a:solidFill>
                  <a:ln w="9525">
                    <a:solidFill>
                      <a:srgbClr val="1C1C1C"/>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 name="Oval 44"/>
                  <p:cNvSpPr>
                    <a:spLocks noChangeArrowheads="1"/>
                  </p:cNvSpPr>
                  <p:nvPr/>
                </p:nvSpPr>
                <p:spPr bwMode="auto">
                  <a:xfrm>
                    <a:off x="2856" y="1968"/>
                    <a:ext cx="120" cy="96"/>
                  </a:xfrm>
                  <a:prstGeom prst="ellipse">
                    <a:avLst/>
                  </a:prstGeom>
                  <a:solidFill>
                    <a:srgbClr val="778E66"/>
                  </a:solidFill>
                  <a:ln w="9525">
                    <a:solidFill>
                      <a:srgbClr val="1C1C1C"/>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 name="Rectangle 45"/>
                  <p:cNvSpPr>
                    <a:spLocks noChangeArrowheads="1"/>
                  </p:cNvSpPr>
                  <p:nvPr/>
                </p:nvSpPr>
                <p:spPr bwMode="auto">
                  <a:xfrm>
                    <a:off x="2208" y="1632"/>
                    <a:ext cx="864" cy="336"/>
                  </a:xfrm>
                  <a:prstGeom prst="rect">
                    <a:avLst/>
                  </a:prstGeom>
                  <a:solidFill>
                    <a:srgbClr val="778E66"/>
                  </a:solidFill>
                  <a:ln w="9525">
                    <a:solidFill>
                      <a:srgbClr val="1C1C1C"/>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35" name="Group 46"/>
              <p:cNvGrpSpPr/>
              <p:nvPr/>
            </p:nvGrpSpPr>
            <p:grpSpPr>
              <a:xfrm>
                <a:off x="1152" y="1632"/>
                <a:ext cx="1392" cy="864"/>
                <a:chOff x="1152" y="1632"/>
                <a:chExt cx="1392" cy="864"/>
              </a:xfrm>
            </p:grpSpPr>
            <p:sp>
              <p:nvSpPr>
                <p:cNvPr id="40" name="Line 47"/>
                <p:cNvSpPr>
                  <a:spLocks noChangeShapeType="1"/>
                </p:cNvSpPr>
                <p:nvPr/>
              </p:nvSpPr>
              <p:spPr bwMode="auto">
                <a:xfrm flipH="1">
                  <a:off x="1152" y="1632"/>
                  <a:ext cx="0" cy="864"/>
                </a:xfrm>
                <a:prstGeom prst="line">
                  <a:avLst/>
                </a:prstGeom>
                <a:noFill/>
                <a:ln w="9525">
                  <a:solidFill>
                    <a:srgbClr val="C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1" name="Line 48"/>
                <p:cNvSpPr>
                  <a:spLocks noChangeShapeType="1"/>
                </p:cNvSpPr>
                <p:nvPr/>
              </p:nvSpPr>
              <p:spPr bwMode="auto">
                <a:xfrm flipH="1">
                  <a:off x="2544" y="1680"/>
                  <a:ext cx="0" cy="624"/>
                </a:xfrm>
                <a:prstGeom prst="line">
                  <a:avLst/>
                </a:prstGeom>
                <a:noFill/>
                <a:ln w="9525">
                  <a:solidFill>
                    <a:srgbClr val="C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2" name="Line 49"/>
                <p:cNvSpPr>
                  <a:spLocks noChangeShapeType="1"/>
                </p:cNvSpPr>
                <p:nvPr/>
              </p:nvSpPr>
              <p:spPr bwMode="auto">
                <a:xfrm flipH="1">
                  <a:off x="1152" y="2208"/>
                  <a:ext cx="480" cy="0"/>
                </a:xfrm>
                <a:prstGeom prst="line">
                  <a:avLst/>
                </a:prstGeom>
                <a:noFill/>
                <a:ln w="12700">
                  <a:solidFill>
                    <a:srgbClr val="C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n>
                      <a:solidFill>
                        <a:srgbClr val="C00000"/>
                      </a:solidFill>
                    </a:ln>
                  </a:endParaRPr>
                </a:p>
              </p:txBody>
            </p:sp>
            <p:sp>
              <p:nvSpPr>
                <p:cNvPr id="43" name="Line 50"/>
                <p:cNvSpPr>
                  <a:spLocks noChangeShapeType="1"/>
                </p:cNvSpPr>
                <p:nvPr/>
              </p:nvSpPr>
              <p:spPr bwMode="auto">
                <a:xfrm>
                  <a:off x="1968" y="2208"/>
                  <a:ext cx="576" cy="0"/>
                </a:xfrm>
                <a:prstGeom prst="line">
                  <a:avLst/>
                </a:prstGeom>
                <a:noFill/>
                <a:ln w="12700">
                  <a:solidFill>
                    <a:srgbClr val="C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36" name="Group 51"/>
              <p:cNvGrpSpPr/>
              <p:nvPr/>
            </p:nvGrpSpPr>
            <p:grpSpPr>
              <a:xfrm>
                <a:off x="2544" y="1632"/>
                <a:ext cx="624" cy="864"/>
                <a:chOff x="2544" y="1632"/>
                <a:chExt cx="624" cy="864"/>
              </a:xfrm>
            </p:grpSpPr>
            <p:sp>
              <p:nvSpPr>
                <p:cNvPr id="37" name="Line 52"/>
                <p:cNvSpPr>
                  <a:spLocks noChangeShapeType="1"/>
                </p:cNvSpPr>
                <p:nvPr/>
              </p:nvSpPr>
              <p:spPr bwMode="auto">
                <a:xfrm flipH="1">
                  <a:off x="3168" y="1632"/>
                  <a:ext cx="0" cy="864"/>
                </a:xfrm>
                <a:prstGeom prst="line">
                  <a:avLst/>
                </a:prstGeom>
                <a:noFill/>
                <a:ln w="9525">
                  <a:solidFill>
                    <a:srgbClr val="C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 name="Line 53"/>
                <p:cNvSpPr>
                  <a:spLocks noChangeShapeType="1"/>
                </p:cNvSpPr>
                <p:nvPr/>
              </p:nvSpPr>
              <p:spPr bwMode="auto">
                <a:xfrm flipH="1">
                  <a:off x="2544" y="2208"/>
                  <a:ext cx="192" cy="0"/>
                </a:xfrm>
                <a:prstGeom prst="line">
                  <a:avLst/>
                </a:prstGeom>
                <a:noFill/>
                <a:ln w="12700">
                  <a:solidFill>
                    <a:srgbClr val="C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 name="Line 54"/>
                <p:cNvSpPr>
                  <a:spLocks noChangeShapeType="1"/>
                </p:cNvSpPr>
                <p:nvPr/>
              </p:nvSpPr>
              <p:spPr bwMode="auto">
                <a:xfrm>
                  <a:off x="3024" y="2208"/>
                  <a:ext cx="144" cy="0"/>
                </a:xfrm>
                <a:prstGeom prst="line">
                  <a:avLst/>
                </a:prstGeom>
                <a:noFill/>
                <a:ln w="12700">
                  <a:solidFill>
                    <a:srgbClr val="C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sp>
          <p:nvSpPr>
            <p:cNvPr id="33" name="Text Box 55"/>
            <p:cNvSpPr txBox="1">
              <a:spLocks noChangeArrowheads="1"/>
            </p:cNvSpPr>
            <p:nvPr/>
          </p:nvSpPr>
          <p:spPr bwMode="auto">
            <a:xfrm>
              <a:off x="2726" y="2029"/>
              <a:ext cx="3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400">
                  <a:solidFill>
                    <a:srgbClr val="1C1C1C"/>
                  </a:solidFill>
                  <a:latin typeface="宋体" charset="-122"/>
                </a:rPr>
                <a:t>S</a:t>
              </a:r>
              <a:r>
                <a:rPr lang="zh-CN" altLang="en-US" sz="2400" baseline="-25000">
                  <a:solidFill>
                    <a:srgbClr val="1C1C1C"/>
                  </a:solidFill>
                  <a:latin typeface="宋体" charset="-122"/>
                </a:rPr>
                <a:t>车</a:t>
              </a:r>
            </a:p>
          </p:txBody>
        </p:sp>
      </p:gr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88679" y="404664"/>
            <a:ext cx="1006475"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6776738" y="2790669"/>
            <a:ext cx="389850" cy="584775"/>
          </a:xfrm>
          <a:prstGeom prst="rect">
            <a:avLst/>
          </a:prstGeom>
        </p:spPr>
        <p:txBody>
          <a:bodyPr wrap="none">
            <a:spAutoFit/>
          </a:bodyPr>
          <a:lstStyle/>
          <a:p>
            <a:pPr eaLnBrk="1" hangingPunct="1"/>
            <a:r>
              <a:rPr lang="en-US" altLang="zh-CN" sz="3200">
                <a:solidFill>
                  <a:srgbClr val="1C1C1C"/>
                </a:solidFill>
                <a:latin typeface="宋体" charset="-122"/>
              </a:rPr>
              <a:t>S</a:t>
            </a:r>
          </a:p>
        </p:txBody>
      </p:sp>
    </p:spTree>
    <p:extLst>
      <p:ext uri="{BB962C8B-B14F-4D97-AF65-F5344CB8AC3E}">
        <p14:creationId xmlns:p14="http://schemas.microsoft.com/office/powerpoint/2010/main" val="1757488124"/>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nodeType="clickPar">
                      <p:stCondLst>
                        <p:cond delay="indefinite"/>
                      </p:stCondLst>
                      <p:childTnLst>
                        <p:par>
                          <p:cTn id="25" fill="hold" nodeType="after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nodeType="clickPar">
                      <p:stCondLst>
                        <p:cond delay="indefinite"/>
                      </p:stCondLst>
                      <p:childTnLst>
                        <p:par>
                          <p:cTn id="30" fill="hold" nodeType="after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up)">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灯片编号占位符 52"/>
          <p:cNvSpPr>
            <a:spLocks noGrp="1"/>
          </p:cNvSpPr>
          <p:nvPr>
            <p:ph type="sldNum" sz="quarter" idx="12"/>
          </p:nvPr>
        </p:nvSpPr>
        <p:spPr/>
        <p:txBody>
          <a:bodyPr/>
          <a:lstStyle/>
          <a:p>
            <a:pPr>
              <a:defRPr/>
            </a:pPr>
            <a:fld id="{D9F1B4A7-3B24-4E59-8605-CB8F74A06D4C}" type="slidenum">
              <a:rPr lang="zh-CN" altLang="en-US" smtClean="0"/>
              <a:pPr>
                <a:defRPr/>
              </a:pPr>
              <a:t>21</a:t>
            </a:fld>
            <a:endParaRPr lang="zh-CN" altLang="en-US"/>
          </a:p>
        </p:txBody>
      </p:sp>
      <p:pic>
        <p:nvPicPr>
          <p:cNvPr id="2050" name="Picture 2">
            <a:hlinkClick r:id="" action="ppaction://hlinkshowjump?jump=nextslide"/>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92768"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44" y="6470262"/>
            <a:ext cx="3603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5"/>
          <p:cNvSpPr txBox="1">
            <a:spLocks noChangeArrowheads="1"/>
          </p:cNvSpPr>
          <p:nvPr/>
        </p:nvSpPr>
        <p:spPr bwMode="auto">
          <a:xfrm>
            <a:off x="400027" y="378098"/>
            <a:ext cx="854514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zh-CN" altLang="en-US" sz="3200" b="1" smtClean="0">
                <a:solidFill>
                  <a:srgbClr val="1C1C1C"/>
                </a:solidFill>
                <a:latin typeface="宋体" charset="-122"/>
              </a:rPr>
              <a:t>         一</a:t>
            </a:r>
            <a:r>
              <a:rPr lang="zh-CN" altLang="en-US" sz="3200" b="1">
                <a:solidFill>
                  <a:srgbClr val="1C1C1C"/>
                </a:solidFill>
                <a:latin typeface="宋体" charset="-122"/>
              </a:rPr>
              <a:t>列长</a:t>
            </a:r>
            <a:r>
              <a:rPr lang="en-US" altLang="zh-CN" sz="3200" b="1">
                <a:solidFill>
                  <a:srgbClr val="1C1C1C"/>
                </a:solidFill>
                <a:latin typeface="宋体" charset="-122"/>
              </a:rPr>
              <a:t>200m</a:t>
            </a:r>
            <a:r>
              <a:rPr lang="zh-CN" altLang="en-US" sz="3200" b="1">
                <a:solidFill>
                  <a:srgbClr val="1C1C1C"/>
                </a:solidFill>
                <a:latin typeface="宋体" charset="-122"/>
              </a:rPr>
              <a:t>的火车通过隧道用了</a:t>
            </a:r>
            <a:r>
              <a:rPr lang="en-US" altLang="zh-CN" sz="3200" b="1">
                <a:solidFill>
                  <a:srgbClr val="1C1C1C"/>
                </a:solidFill>
                <a:latin typeface="宋体" charset="-122"/>
              </a:rPr>
              <a:t>90s</a:t>
            </a:r>
            <a:r>
              <a:rPr lang="zh-CN" altLang="en-US" sz="3200" b="1" smtClean="0">
                <a:solidFill>
                  <a:srgbClr val="1C1C1C"/>
                </a:solidFill>
                <a:latin typeface="宋体" charset="-122"/>
              </a:rPr>
              <a:t>。   </a:t>
            </a:r>
            <a:endParaRPr lang="en-US" altLang="zh-CN" sz="3200" b="1" smtClean="0">
              <a:solidFill>
                <a:srgbClr val="1C1C1C"/>
              </a:solidFill>
              <a:latin typeface="宋体" charset="-122"/>
            </a:endParaRPr>
          </a:p>
          <a:p>
            <a:pPr eaLnBrk="1" hangingPunct="1"/>
            <a:r>
              <a:rPr lang="en-US" altLang="zh-CN" sz="3200" b="1">
                <a:solidFill>
                  <a:srgbClr val="1C1C1C"/>
                </a:solidFill>
                <a:latin typeface="宋体" charset="-122"/>
              </a:rPr>
              <a:t> </a:t>
            </a:r>
            <a:r>
              <a:rPr lang="en-US" altLang="zh-CN" sz="3200" b="1" smtClean="0">
                <a:solidFill>
                  <a:srgbClr val="1C1C1C"/>
                </a:solidFill>
                <a:latin typeface="宋体" charset="-122"/>
              </a:rPr>
              <a:t>    </a:t>
            </a:r>
            <a:r>
              <a:rPr lang="zh-CN" altLang="en-US" sz="3200" b="1" smtClean="0">
                <a:solidFill>
                  <a:srgbClr val="1C1C1C"/>
                </a:solidFill>
                <a:latin typeface="宋体" charset="-122"/>
              </a:rPr>
              <a:t>已知</a:t>
            </a:r>
            <a:r>
              <a:rPr lang="zh-CN" altLang="en-US" sz="3200" b="1">
                <a:solidFill>
                  <a:srgbClr val="1C1C1C"/>
                </a:solidFill>
                <a:latin typeface="宋体" charset="-122"/>
              </a:rPr>
              <a:t>火车做匀速直线运动，速度为</a:t>
            </a:r>
            <a:r>
              <a:rPr lang="en-US" altLang="zh-CN" sz="3200" b="1">
                <a:solidFill>
                  <a:srgbClr val="1C1C1C"/>
                </a:solidFill>
                <a:latin typeface="宋体" charset="-122"/>
              </a:rPr>
              <a:t>36km/h</a:t>
            </a:r>
            <a:r>
              <a:rPr lang="zh-CN" altLang="en-US" sz="3200" b="1">
                <a:solidFill>
                  <a:srgbClr val="1C1C1C"/>
                </a:solidFill>
                <a:latin typeface="宋体" charset="-122"/>
              </a:rPr>
              <a:t>，求这个隧道的长度</a:t>
            </a:r>
            <a:r>
              <a:rPr lang="zh-CN" altLang="en-US" sz="3200" b="1" smtClean="0">
                <a:solidFill>
                  <a:srgbClr val="1C1C1C"/>
                </a:solidFill>
                <a:latin typeface="宋体" charset="-122"/>
              </a:rPr>
              <a:t>。</a:t>
            </a:r>
            <a:endParaRPr lang="zh-CN" altLang="en-US" sz="3200" b="1">
              <a:solidFill>
                <a:srgbClr val="1C1C1C"/>
              </a:solidFill>
              <a:latin typeface="宋体"/>
            </a:endParaRPr>
          </a:p>
        </p:txBody>
      </p:sp>
      <p:grpSp>
        <p:nvGrpSpPr>
          <p:cNvPr id="8" name="Group 7"/>
          <p:cNvGrpSpPr/>
          <p:nvPr/>
        </p:nvGrpSpPr>
        <p:grpSpPr>
          <a:xfrm>
            <a:off x="4252039" y="1947758"/>
            <a:ext cx="4572000" cy="1392237"/>
            <a:chOff x="480" y="1632"/>
            <a:chExt cx="2880" cy="877"/>
          </a:xfrm>
        </p:grpSpPr>
        <p:grpSp>
          <p:nvGrpSpPr>
            <p:cNvPr id="13" name="Group 8"/>
            <p:cNvGrpSpPr/>
            <p:nvPr/>
          </p:nvGrpSpPr>
          <p:grpSpPr>
            <a:xfrm>
              <a:off x="480" y="1728"/>
              <a:ext cx="2880" cy="336"/>
              <a:chOff x="480" y="1728"/>
              <a:chExt cx="2880" cy="336"/>
            </a:xfrm>
          </p:grpSpPr>
          <p:sp>
            <p:nvSpPr>
              <p:cNvPr id="29" name="Line 9"/>
              <p:cNvSpPr>
                <a:spLocks noChangeShapeType="1"/>
              </p:cNvSpPr>
              <p:nvPr/>
            </p:nvSpPr>
            <p:spPr bwMode="auto">
              <a:xfrm>
                <a:off x="480" y="2064"/>
                <a:ext cx="2880" cy="0"/>
              </a:xfrm>
              <a:prstGeom prst="line">
                <a:avLst/>
              </a:prstGeom>
              <a:noFill/>
              <a:ln w="57150">
                <a:solidFill>
                  <a:srgbClr val="778E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30" name="Group 10"/>
              <p:cNvGrpSpPr/>
              <p:nvPr/>
            </p:nvGrpSpPr>
            <p:grpSpPr>
              <a:xfrm>
                <a:off x="528" y="1728"/>
                <a:ext cx="624" cy="336"/>
                <a:chOff x="2208" y="1632"/>
                <a:chExt cx="864" cy="432"/>
              </a:xfrm>
            </p:grpSpPr>
            <p:sp>
              <p:nvSpPr>
                <p:cNvPr id="37" name="Oval 11"/>
                <p:cNvSpPr>
                  <a:spLocks noChangeArrowheads="1"/>
                </p:cNvSpPr>
                <p:nvPr/>
              </p:nvSpPr>
              <p:spPr bwMode="auto">
                <a:xfrm>
                  <a:off x="2268" y="1968"/>
                  <a:ext cx="120" cy="96"/>
                </a:xfrm>
                <a:prstGeom prst="ellipse">
                  <a:avLst/>
                </a:prstGeom>
                <a:solidFill>
                  <a:srgbClr val="778E66"/>
                </a:solidFill>
                <a:ln w="9525">
                  <a:solidFill>
                    <a:srgbClr val="1C1C1C"/>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8" name="Oval 12"/>
                <p:cNvSpPr>
                  <a:spLocks noChangeArrowheads="1"/>
                </p:cNvSpPr>
                <p:nvPr/>
              </p:nvSpPr>
              <p:spPr bwMode="auto">
                <a:xfrm>
                  <a:off x="2472" y="1968"/>
                  <a:ext cx="120" cy="96"/>
                </a:xfrm>
                <a:prstGeom prst="ellipse">
                  <a:avLst/>
                </a:prstGeom>
                <a:solidFill>
                  <a:srgbClr val="778E66"/>
                </a:solidFill>
                <a:ln w="9525">
                  <a:solidFill>
                    <a:srgbClr val="1C1C1C"/>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9" name="Oval 13"/>
                <p:cNvSpPr>
                  <a:spLocks noChangeArrowheads="1"/>
                </p:cNvSpPr>
                <p:nvPr/>
              </p:nvSpPr>
              <p:spPr bwMode="auto">
                <a:xfrm>
                  <a:off x="2664" y="1968"/>
                  <a:ext cx="120" cy="96"/>
                </a:xfrm>
                <a:prstGeom prst="ellipse">
                  <a:avLst/>
                </a:prstGeom>
                <a:solidFill>
                  <a:srgbClr val="778E66"/>
                </a:solidFill>
                <a:ln w="9525">
                  <a:solidFill>
                    <a:srgbClr val="1C1C1C"/>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 name="Oval 14"/>
                <p:cNvSpPr>
                  <a:spLocks noChangeArrowheads="1"/>
                </p:cNvSpPr>
                <p:nvPr/>
              </p:nvSpPr>
              <p:spPr bwMode="auto">
                <a:xfrm>
                  <a:off x="2856" y="1968"/>
                  <a:ext cx="120" cy="96"/>
                </a:xfrm>
                <a:prstGeom prst="ellipse">
                  <a:avLst/>
                </a:prstGeom>
                <a:solidFill>
                  <a:srgbClr val="778E66"/>
                </a:solidFill>
                <a:ln w="9525">
                  <a:solidFill>
                    <a:srgbClr val="1C1C1C"/>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1" name="Rectangle 15"/>
                <p:cNvSpPr>
                  <a:spLocks noChangeArrowheads="1"/>
                </p:cNvSpPr>
                <p:nvPr/>
              </p:nvSpPr>
              <p:spPr bwMode="auto">
                <a:xfrm>
                  <a:off x="2208" y="1632"/>
                  <a:ext cx="864" cy="336"/>
                </a:xfrm>
                <a:prstGeom prst="rect">
                  <a:avLst/>
                </a:prstGeom>
                <a:solidFill>
                  <a:srgbClr val="778E66"/>
                </a:solidFill>
                <a:ln w="9525">
                  <a:solidFill>
                    <a:srgbClr val="1C1C1C"/>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31" name="Group 16"/>
              <p:cNvGrpSpPr/>
              <p:nvPr/>
            </p:nvGrpSpPr>
            <p:grpSpPr>
              <a:xfrm>
                <a:off x="2544" y="1728"/>
                <a:ext cx="624" cy="336"/>
                <a:chOff x="2208" y="1632"/>
                <a:chExt cx="864" cy="432"/>
              </a:xfrm>
            </p:grpSpPr>
            <p:sp>
              <p:nvSpPr>
                <p:cNvPr id="32" name="Oval 17"/>
                <p:cNvSpPr>
                  <a:spLocks noChangeArrowheads="1"/>
                </p:cNvSpPr>
                <p:nvPr/>
              </p:nvSpPr>
              <p:spPr bwMode="auto">
                <a:xfrm>
                  <a:off x="2268" y="1968"/>
                  <a:ext cx="120" cy="96"/>
                </a:xfrm>
                <a:prstGeom prst="ellipse">
                  <a:avLst/>
                </a:prstGeom>
                <a:solidFill>
                  <a:srgbClr val="778E66"/>
                </a:solidFill>
                <a:ln w="9525">
                  <a:solidFill>
                    <a:srgbClr val="1C1C1C"/>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 name="Oval 18"/>
                <p:cNvSpPr>
                  <a:spLocks noChangeArrowheads="1"/>
                </p:cNvSpPr>
                <p:nvPr/>
              </p:nvSpPr>
              <p:spPr bwMode="auto">
                <a:xfrm>
                  <a:off x="2472" y="1968"/>
                  <a:ext cx="120" cy="96"/>
                </a:xfrm>
                <a:prstGeom prst="ellipse">
                  <a:avLst/>
                </a:prstGeom>
                <a:solidFill>
                  <a:srgbClr val="778E66"/>
                </a:solidFill>
                <a:ln w="9525">
                  <a:solidFill>
                    <a:srgbClr val="1C1C1C"/>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4" name="Oval 19"/>
                <p:cNvSpPr>
                  <a:spLocks noChangeArrowheads="1"/>
                </p:cNvSpPr>
                <p:nvPr/>
              </p:nvSpPr>
              <p:spPr bwMode="auto">
                <a:xfrm>
                  <a:off x="2664" y="1968"/>
                  <a:ext cx="120" cy="96"/>
                </a:xfrm>
                <a:prstGeom prst="ellipse">
                  <a:avLst/>
                </a:prstGeom>
                <a:solidFill>
                  <a:srgbClr val="778E66"/>
                </a:solidFill>
                <a:ln w="9525">
                  <a:solidFill>
                    <a:srgbClr val="1C1C1C"/>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5" name="Oval 20"/>
                <p:cNvSpPr>
                  <a:spLocks noChangeArrowheads="1"/>
                </p:cNvSpPr>
                <p:nvPr/>
              </p:nvSpPr>
              <p:spPr bwMode="auto">
                <a:xfrm>
                  <a:off x="2856" y="1968"/>
                  <a:ext cx="120" cy="96"/>
                </a:xfrm>
                <a:prstGeom prst="ellipse">
                  <a:avLst/>
                </a:prstGeom>
                <a:solidFill>
                  <a:srgbClr val="778E66"/>
                </a:solidFill>
                <a:ln w="9525">
                  <a:solidFill>
                    <a:srgbClr val="1C1C1C"/>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 name="Rectangle 21"/>
                <p:cNvSpPr>
                  <a:spLocks noChangeArrowheads="1"/>
                </p:cNvSpPr>
                <p:nvPr/>
              </p:nvSpPr>
              <p:spPr bwMode="auto">
                <a:xfrm>
                  <a:off x="2208" y="1632"/>
                  <a:ext cx="864" cy="336"/>
                </a:xfrm>
                <a:prstGeom prst="rect">
                  <a:avLst/>
                </a:prstGeom>
                <a:solidFill>
                  <a:srgbClr val="778E66"/>
                </a:solidFill>
                <a:ln w="9525">
                  <a:solidFill>
                    <a:srgbClr val="1C1C1C"/>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14" name="Group 22"/>
            <p:cNvGrpSpPr/>
            <p:nvPr/>
          </p:nvGrpSpPr>
          <p:grpSpPr>
            <a:xfrm>
              <a:off x="1152" y="1632"/>
              <a:ext cx="1392" cy="864"/>
              <a:chOff x="1152" y="1632"/>
              <a:chExt cx="1392" cy="864"/>
            </a:xfrm>
          </p:grpSpPr>
          <p:sp>
            <p:nvSpPr>
              <p:cNvPr id="25" name="Line 23"/>
              <p:cNvSpPr>
                <a:spLocks noChangeShapeType="1"/>
              </p:cNvSpPr>
              <p:nvPr/>
            </p:nvSpPr>
            <p:spPr bwMode="auto">
              <a:xfrm flipH="1">
                <a:off x="1152" y="1632"/>
                <a:ext cx="0" cy="864"/>
              </a:xfrm>
              <a:prstGeom prst="line">
                <a:avLst/>
              </a:prstGeom>
              <a:noFill/>
              <a:ln w="9525">
                <a:solidFill>
                  <a:srgbClr val="C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6" name="Line 24"/>
              <p:cNvSpPr>
                <a:spLocks noChangeShapeType="1"/>
              </p:cNvSpPr>
              <p:nvPr/>
            </p:nvSpPr>
            <p:spPr bwMode="auto">
              <a:xfrm flipH="1">
                <a:off x="2544" y="1680"/>
                <a:ext cx="0" cy="624"/>
              </a:xfrm>
              <a:prstGeom prst="line">
                <a:avLst/>
              </a:prstGeom>
              <a:noFill/>
              <a:ln w="9525">
                <a:solidFill>
                  <a:srgbClr val="C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7" name="Line 25"/>
              <p:cNvSpPr>
                <a:spLocks noChangeShapeType="1"/>
              </p:cNvSpPr>
              <p:nvPr/>
            </p:nvSpPr>
            <p:spPr bwMode="auto">
              <a:xfrm flipH="1">
                <a:off x="1152" y="2208"/>
                <a:ext cx="480" cy="0"/>
              </a:xfrm>
              <a:prstGeom prst="line">
                <a:avLst/>
              </a:prstGeom>
              <a:noFill/>
              <a:ln w="12700">
                <a:solidFill>
                  <a:srgbClr val="C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8" name="Line 26"/>
              <p:cNvSpPr>
                <a:spLocks noChangeShapeType="1"/>
              </p:cNvSpPr>
              <p:nvPr/>
            </p:nvSpPr>
            <p:spPr bwMode="auto">
              <a:xfrm>
                <a:off x="1968" y="2208"/>
                <a:ext cx="576" cy="0"/>
              </a:xfrm>
              <a:prstGeom prst="line">
                <a:avLst/>
              </a:prstGeom>
              <a:noFill/>
              <a:ln w="12700">
                <a:solidFill>
                  <a:srgbClr val="C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15" name="Text Box 27"/>
            <p:cNvSpPr txBox="1">
              <a:spLocks noChangeArrowheads="1"/>
            </p:cNvSpPr>
            <p:nvPr/>
          </p:nvSpPr>
          <p:spPr bwMode="auto">
            <a:xfrm>
              <a:off x="1632" y="2049"/>
              <a:ext cx="3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400">
                  <a:solidFill>
                    <a:srgbClr val="1C1C1C"/>
                  </a:solidFill>
                  <a:latin typeface="宋体" charset="-122"/>
                </a:rPr>
                <a:t>S</a:t>
              </a:r>
              <a:r>
                <a:rPr lang="zh-CN" altLang="en-US" sz="2400" baseline="-25000">
                  <a:solidFill>
                    <a:srgbClr val="1C1C1C"/>
                  </a:solidFill>
                  <a:latin typeface="宋体" charset="-122"/>
                </a:rPr>
                <a:t>道</a:t>
              </a:r>
            </a:p>
          </p:txBody>
        </p:sp>
        <p:grpSp>
          <p:nvGrpSpPr>
            <p:cNvPr id="16" name="Group 28"/>
            <p:cNvGrpSpPr/>
            <p:nvPr/>
          </p:nvGrpSpPr>
          <p:grpSpPr>
            <a:xfrm>
              <a:off x="2544" y="1632"/>
              <a:ext cx="624" cy="864"/>
              <a:chOff x="2544" y="1632"/>
              <a:chExt cx="624" cy="864"/>
            </a:xfrm>
          </p:grpSpPr>
          <p:sp>
            <p:nvSpPr>
              <p:cNvPr id="22" name="Line 29"/>
              <p:cNvSpPr>
                <a:spLocks noChangeShapeType="1"/>
              </p:cNvSpPr>
              <p:nvPr/>
            </p:nvSpPr>
            <p:spPr bwMode="auto">
              <a:xfrm flipH="1">
                <a:off x="3168" y="1632"/>
                <a:ext cx="0" cy="864"/>
              </a:xfrm>
              <a:prstGeom prst="line">
                <a:avLst/>
              </a:prstGeom>
              <a:noFill/>
              <a:ln w="9525">
                <a:solidFill>
                  <a:srgbClr val="C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3" name="Line 30"/>
              <p:cNvSpPr>
                <a:spLocks noChangeShapeType="1"/>
              </p:cNvSpPr>
              <p:nvPr/>
            </p:nvSpPr>
            <p:spPr bwMode="auto">
              <a:xfrm flipH="1">
                <a:off x="2544" y="2208"/>
                <a:ext cx="192" cy="0"/>
              </a:xfrm>
              <a:prstGeom prst="line">
                <a:avLst/>
              </a:prstGeom>
              <a:noFill/>
              <a:ln w="12700">
                <a:solidFill>
                  <a:srgbClr val="C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 name="Line 31"/>
              <p:cNvSpPr>
                <a:spLocks noChangeShapeType="1"/>
              </p:cNvSpPr>
              <p:nvPr/>
            </p:nvSpPr>
            <p:spPr bwMode="auto">
              <a:xfrm>
                <a:off x="3024" y="2208"/>
                <a:ext cx="144" cy="0"/>
              </a:xfrm>
              <a:prstGeom prst="line">
                <a:avLst/>
              </a:prstGeom>
              <a:noFill/>
              <a:ln w="12700">
                <a:solidFill>
                  <a:srgbClr val="C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17" name="Text Box 32"/>
            <p:cNvSpPr txBox="1">
              <a:spLocks noChangeArrowheads="1"/>
            </p:cNvSpPr>
            <p:nvPr/>
          </p:nvSpPr>
          <p:spPr bwMode="auto">
            <a:xfrm>
              <a:off x="2726" y="2029"/>
              <a:ext cx="3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400">
                  <a:solidFill>
                    <a:srgbClr val="1C1C1C"/>
                  </a:solidFill>
                  <a:latin typeface="宋体" charset="-122"/>
                </a:rPr>
                <a:t>S</a:t>
              </a:r>
              <a:r>
                <a:rPr lang="zh-CN" altLang="en-US" sz="2400" baseline="-25000">
                  <a:solidFill>
                    <a:srgbClr val="1C1C1C"/>
                  </a:solidFill>
                  <a:latin typeface="宋体" charset="-122"/>
                </a:rPr>
                <a:t>车</a:t>
              </a:r>
            </a:p>
          </p:txBody>
        </p:sp>
        <p:grpSp>
          <p:nvGrpSpPr>
            <p:cNvPr id="18" name="Group 33"/>
            <p:cNvGrpSpPr/>
            <p:nvPr/>
          </p:nvGrpSpPr>
          <p:grpSpPr>
            <a:xfrm>
              <a:off x="1152" y="2400"/>
              <a:ext cx="2016" cy="0"/>
              <a:chOff x="1152" y="2400"/>
              <a:chExt cx="2016" cy="0"/>
            </a:xfrm>
          </p:grpSpPr>
          <p:sp>
            <p:nvSpPr>
              <p:cNvPr id="20" name="Line 34"/>
              <p:cNvSpPr>
                <a:spLocks noChangeShapeType="1"/>
              </p:cNvSpPr>
              <p:nvPr/>
            </p:nvSpPr>
            <p:spPr bwMode="auto">
              <a:xfrm flipH="1">
                <a:off x="1152" y="2400"/>
                <a:ext cx="912" cy="0"/>
              </a:xfrm>
              <a:prstGeom prst="line">
                <a:avLst/>
              </a:prstGeom>
              <a:noFill/>
              <a:ln w="19050">
                <a:solidFill>
                  <a:srgbClr val="C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 name="Line 35"/>
              <p:cNvSpPr>
                <a:spLocks noChangeShapeType="1"/>
              </p:cNvSpPr>
              <p:nvPr/>
            </p:nvSpPr>
            <p:spPr bwMode="auto">
              <a:xfrm>
                <a:off x="2352" y="2400"/>
                <a:ext cx="816" cy="0"/>
              </a:xfrm>
              <a:prstGeom prst="line">
                <a:avLst/>
              </a:prstGeom>
              <a:noFill/>
              <a:ln w="19050">
                <a:solidFill>
                  <a:srgbClr val="C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19" name="Text Box 36"/>
            <p:cNvSpPr txBox="1">
              <a:spLocks noChangeArrowheads="1"/>
            </p:cNvSpPr>
            <p:nvPr/>
          </p:nvSpPr>
          <p:spPr bwMode="auto">
            <a:xfrm>
              <a:off x="2054" y="2221"/>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r>
                <a:rPr lang="en-US" altLang="zh-CN" sz="2400">
                  <a:solidFill>
                    <a:srgbClr val="1C1C1C"/>
                  </a:solidFill>
                  <a:latin typeface="宋体" charset="-122"/>
                </a:rPr>
                <a:t>S</a:t>
              </a:r>
            </a:p>
          </p:txBody>
        </p:sp>
      </p:gr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19100" y="476672"/>
            <a:ext cx="1006475"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19100" y="5885487"/>
            <a:ext cx="5593198" cy="584775"/>
          </a:xfrm>
          <a:prstGeom prst="rect">
            <a:avLst/>
          </a:prstGeom>
        </p:spPr>
        <p:txBody>
          <a:bodyPr wrap="none">
            <a:spAutoFit/>
          </a:bodyPr>
          <a:lstStyle/>
          <a:p>
            <a:pPr eaLnBrk="1" hangingPunct="1"/>
            <a:r>
              <a:rPr lang="zh-CN" altLang="en-US" sz="3200" b="1">
                <a:solidFill>
                  <a:srgbClr val="FF5050"/>
                </a:solidFill>
                <a:latin typeface="+mn-ea"/>
                <a:ea typeface="+mn-ea"/>
              </a:rPr>
              <a:t>答：</a:t>
            </a:r>
            <a:r>
              <a:rPr lang="zh-CN" altLang="en-US" sz="3200" b="1">
                <a:latin typeface="+mn-ea"/>
                <a:ea typeface="+mn-ea"/>
              </a:rPr>
              <a:t>这个隧道的长度为</a:t>
            </a:r>
            <a:r>
              <a:rPr lang="en-US" altLang="zh-CN" sz="3200" b="1">
                <a:latin typeface="+mn-ea"/>
                <a:ea typeface="+mn-ea"/>
              </a:rPr>
              <a:t>700m</a:t>
            </a:r>
            <a:r>
              <a:rPr lang="zh-CN" altLang="en-US" sz="3200" b="1">
                <a:latin typeface="+mn-ea"/>
                <a:ea typeface="+mn-ea"/>
              </a:rPr>
              <a:t>。</a:t>
            </a:r>
          </a:p>
        </p:txBody>
      </p:sp>
      <p:sp>
        <p:nvSpPr>
          <p:cNvPr id="3" name="矩形 2"/>
          <p:cNvSpPr/>
          <p:nvPr/>
        </p:nvSpPr>
        <p:spPr>
          <a:xfrm>
            <a:off x="1425575" y="5189505"/>
            <a:ext cx="5086649" cy="584775"/>
          </a:xfrm>
          <a:prstGeom prst="rect">
            <a:avLst/>
          </a:prstGeom>
        </p:spPr>
        <p:txBody>
          <a:bodyPr wrap="none">
            <a:spAutoFit/>
          </a:bodyPr>
          <a:lstStyle/>
          <a:p>
            <a:pPr eaLnBrk="1" hangingPunct="1"/>
            <a:r>
              <a:rPr lang="en-US" altLang="zh-CN" sz="3200" b="1">
                <a:solidFill>
                  <a:srgbClr val="0000CC"/>
                </a:solidFill>
                <a:latin typeface="+mn-ea"/>
                <a:ea typeface="+mn-ea"/>
              </a:rPr>
              <a:t>S</a:t>
            </a:r>
            <a:r>
              <a:rPr lang="zh-CN" altLang="en-US" sz="3200" b="1" baseline="-25000">
                <a:solidFill>
                  <a:srgbClr val="0000CC"/>
                </a:solidFill>
                <a:latin typeface="+mn-ea"/>
                <a:ea typeface="+mn-ea"/>
              </a:rPr>
              <a:t>道</a:t>
            </a:r>
            <a:r>
              <a:rPr lang="en-US" altLang="zh-CN" sz="3200" b="1">
                <a:solidFill>
                  <a:srgbClr val="0000CC"/>
                </a:solidFill>
                <a:latin typeface="+mn-ea"/>
                <a:ea typeface="+mn-ea"/>
              </a:rPr>
              <a:t>=S-S</a:t>
            </a:r>
            <a:r>
              <a:rPr lang="zh-CN" altLang="en-US" sz="3200" b="1" baseline="-25000">
                <a:solidFill>
                  <a:srgbClr val="0000CC"/>
                </a:solidFill>
                <a:latin typeface="+mn-ea"/>
                <a:ea typeface="+mn-ea"/>
              </a:rPr>
              <a:t>车</a:t>
            </a:r>
            <a:r>
              <a:rPr lang="en-US" altLang="zh-CN" sz="3200" b="1">
                <a:solidFill>
                  <a:srgbClr val="0000CC"/>
                </a:solidFill>
                <a:latin typeface="+mn-ea"/>
                <a:ea typeface="+mn-ea"/>
              </a:rPr>
              <a:t>=900m-200m=700m</a:t>
            </a:r>
          </a:p>
        </p:txBody>
      </p:sp>
      <p:sp>
        <p:nvSpPr>
          <p:cNvPr id="4" name="矩形 3"/>
          <p:cNvSpPr/>
          <p:nvPr/>
        </p:nvSpPr>
        <p:spPr>
          <a:xfrm>
            <a:off x="1393929" y="4585483"/>
            <a:ext cx="4493538" cy="584775"/>
          </a:xfrm>
          <a:prstGeom prst="rect">
            <a:avLst/>
          </a:prstGeom>
        </p:spPr>
        <p:txBody>
          <a:bodyPr wrap="none">
            <a:spAutoFit/>
          </a:bodyPr>
          <a:lstStyle/>
          <a:p>
            <a:pPr eaLnBrk="1" hangingPunct="1"/>
            <a:r>
              <a:rPr lang="en-US" altLang="zh-CN" sz="3200" b="1">
                <a:solidFill>
                  <a:srgbClr val="0000CC"/>
                </a:solidFill>
                <a:latin typeface="+mn-ea"/>
                <a:ea typeface="+mn-ea"/>
              </a:rPr>
              <a:t>S=</a:t>
            </a:r>
            <a:r>
              <a:rPr lang="en-US" altLang="zh-CN" sz="3200" b="1" i="1" err="1">
                <a:solidFill>
                  <a:srgbClr val="0000CC"/>
                </a:solidFill>
                <a:latin typeface="+mn-ea"/>
                <a:ea typeface="+mn-ea"/>
              </a:rPr>
              <a:t>v</a:t>
            </a:r>
            <a:r>
              <a:rPr lang="en-US" altLang="zh-CN" sz="3200" b="1" err="1">
                <a:solidFill>
                  <a:srgbClr val="0000CC"/>
                </a:solidFill>
                <a:latin typeface="+mn-ea"/>
                <a:ea typeface="+mn-ea"/>
              </a:rPr>
              <a:t>t=10m/s×90s=900</a:t>
            </a:r>
            <a:r>
              <a:rPr lang="zh-CN" altLang="en-US" sz="3200" b="1">
                <a:solidFill>
                  <a:srgbClr val="0000CC"/>
                </a:solidFill>
                <a:latin typeface="+mn-ea"/>
                <a:ea typeface="+mn-ea"/>
              </a:rPr>
              <a:t>米</a:t>
            </a:r>
          </a:p>
        </p:txBody>
      </p:sp>
      <p:sp>
        <p:nvSpPr>
          <p:cNvPr id="5" name="矩形 4"/>
          <p:cNvSpPr/>
          <p:nvPr/>
        </p:nvSpPr>
        <p:spPr>
          <a:xfrm>
            <a:off x="483769" y="3782257"/>
            <a:ext cx="4113627" cy="584775"/>
          </a:xfrm>
          <a:prstGeom prst="rect">
            <a:avLst/>
          </a:prstGeom>
        </p:spPr>
        <p:txBody>
          <a:bodyPr wrap="none">
            <a:spAutoFit/>
          </a:bodyPr>
          <a:lstStyle/>
          <a:p>
            <a:pPr eaLnBrk="1" hangingPunct="1"/>
            <a:r>
              <a:rPr lang="zh-CN" altLang="en-US" sz="3200" b="1">
                <a:solidFill>
                  <a:srgbClr val="FF5050"/>
                </a:solidFill>
                <a:latin typeface="+mn-ea"/>
                <a:ea typeface="+mn-ea"/>
              </a:rPr>
              <a:t>解：</a:t>
            </a:r>
            <a:r>
              <a:rPr lang="en-US" altLang="zh-CN" sz="3200" b="1" i="1">
                <a:solidFill>
                  <a:srgbClr val="0000CC"/>
                </a:solidFill>
                <a:latin typeface="+mn-ea"/>
                <a:ea typeface="+mn-ea"/>
              </a:rPr>
              <a:t>v=36</a:t>
            </a:r>
            <a:r>
              <a:rPr lang="en-US" altLang="zh-CN" sz="3200" b="1">
                <a:solidFill>
                  <a:srgbClr val="0000CC"/>
                </a:solidFill>
                <a:latin typeface="+mn-ea"/>
                <a:ea typeface="+mn-ea"/>
              </a:rPr>
              <a:t>km/h=10m/s</a:t>
            </a:r>
          </a:p>
        </p:txBody>
      </p:sp>
      <p:sp>
        <p:nvSpPr>
          <p:cNvPr id="42" name="TextBox 41"/>
          <p:cNvSpPr txBox="1"/>
          <p:nvPr/>
        </p:nvSpPr>
        <p:spPr>
          <a:xfrm>
            <a:off x="419100" y="2204864"/>
            <a:ext cx="4720880" cy="1569660"/>
          </a:xfrm>
          <a:prstGeom prst="rect">
            <a:avLst/>
          </a:prstGeom>
          <a:noFill/>
        </p:spPr>
        <p:txBody>
          <a:bodyPr wrap="square" rtlCol="0">
            <a:spAutoFit/>
          </a:bodyPr>
          <a:lstStyle/>
          <a:p>
            <a:r>
              <a:rPr lang="zh-CN" altLang="en-US" sz="3200" b="1" smtClean="0">
                <a:solidFill>
                  <a:srgbClr val="FF0000"/>
                </a:solidFill>
                <a:latin typeface="+mn-ea"/>
                <a:ea typeface="+mn-ea"/>
              </a:rPr>
              <a:t>已知：</a:t>
            </a:r>
            <a:r>
              <a:rPr lang="en-US" altLang="zh-CN" sz="3200" b="1" smtClean="0">
                <a:latin typeface="+mn-ea"/>
                <a:ea typeface="+mn-ea"/>
              </a:rPr>
              <a:t>s</a:t>
            </a:r>
            <a:r>
              <a:rPr lang="zh-CN" altLang="en-US" sz="3200" b="1" baseline="-25000" smtClean="0">
                <a:latin typeface="+mn-ea"/>
                <a:ea typeface="+mn-ea"/>
              </a:rPr>
              <a:t>车</a:t>
            </a:r>
            <a:r>
              <a:rPr lang="en-US" altLang="zh-CN" sz="3200" b="1" smtClean="0">
                <a:latin typeface="+mn-ea"/>
                <a:ea typeface="+mn-ea"/>
              </a:rPr>
              <a:t>=200m   </a:t>
            </a:r>
          </a:p>
          <a:p>
            <a:r>
              <a:rPr lang="en-US" altLang="zh-CN" sz="3200" b="1" smtClean="0">
                <a:latin typeface="+mn-ea"/>
                <a:ea typeface="+mn-ea"/>
              </a:rPr>
              <a:t>           t=90s   v=36km/h</a:t>
            </a:r>
          </a:p>
          <a:p>
            <a:r>
              <a:rPr lang="zh-CN" altLang="en-US" sz="3200" b="1" smtClean="0">
                <a:solidFill>
                  <a:srgbClr val="FF0000"/>
                </a:solidFill>
                <a:latin typeface="+mn-ea"/>
                <a:ea typeface="+mn-ea"/>
              </a:rPr>
              <a:t>求：</a:t>
            </a:r>
            <a:r>
              <a:rPr lang="en-US" altLang="zh-CN" sz="3200" b="1" smtClean="0">
                <a:latin typeface="+mn-ea"/>
                <a:ea typeface="+mn-ea"/>
              </a:rPr>
              <a:t>s</a:t>
            </a:r>
            <a:r>
              <a:rPr lang="zh-CN" altLang="en-US" sz="3200" b="1" baseline="-25000" smtClean="0">
                <a:latin typeface="+mn-ea"/>
                <a:ea typeface="+mn-ea"/>
              </a:rPr>
              <a:t>道</a:t>
            </a:r>
            <a:endParaRPr lang="zh-CN" altLang="en-US" sz="3200" b="1" baseline="-25000">
              <a:latin typeface="+mn-ea"/>
              <a:ea typeface="+mn-ea"/>
            </a:endParaRPr>
          </a:p>
        </p:txBody>
      </p:sp>
    </p:spTree>
    <p:extLst>
      <p:ext uri="{BB962C8B-B14F-4D97-AF65-F5344CB8AC3E}">
        <p14:creationId xmlns:p14="http://schemas.microsoft.com/office/powerpoint/2010/main" val="1521785923"/>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2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23850" y="908050"/>
            <a:ext cx="67532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6"/>
          <p:cNvSpPr>
            <a:spLocks noChangeArrowheads="1" noChangeShapeType="1"/>
          </p:cNvSpPr>
          <p:nvPr/>
        </p:nvSpPr>
        <p:spPr bwMode="auto">
          <a:xfrm>
            <a:off x="1403350" y="404813"/>
            <a:ext cx="2743200" cy="744537"/>
          </a:xfrm>
          <a:prstGeom prst="rect">
            <a:avLst/>
          </a:prstGeom>
        </p:spPr>
        <p:txBody>
          <a:bodyPr wrap="none" fromWordArt="1">
            <a:prstTxWarp prst="textPlain">
              <a:avLst>
                <a:gd name="adj" fmla="val 50000"/>
              </a:avLst>
            </a:prstTxWarp>
          </a:bodyPr>
          <a:lstStyle/>
          <a:p>
            <a:pPr algn="ctr"/>
            <a:r>
              <a:rPr lang="zh-CN" altLang="en-US" sz="3600" kern="10">
                <a:ln w="12700">
                  <a:solidFill>
                    <a:srgbClr val="3333CC"/>
                  </a:solidFill>
                  <a:round/>
                </a:ln>
                <a:solidFill>
                  <a:srgbClr val="B2B2B2">
                    <a:alpha val="50000"/>
                  </a:srgbClr>
                </a:solidFill>
                <a:effectLst>
                  <a:outerShdw dist="45791" dir="2021404" algn="ctr" rotWithShape="0">
                    <a:srgbClr val="9999FF"/>
                  </a:outerShdw>
                </a:effectLst>
                <a:latin typeface="宋体" charset="-122"/>
                <a:ea typeface="宋体" charset="-122"/>
              </a:rPr>
              <a:t>总结：学到了什么？</a:t>
            </a:r>
          </a:p>
        </p:txBody>
      </p:sp>
      <p:sp>
        <p:nvSpPr>
          <p:cNvPr id="2" name="灯片编号占位符 1"/>
          <p:cNvSpPr>
            <a:spLocks noGrp="1"/>
          </p:cNvSpPr>
          <p:nvPr>
            <p:ph type="sldNum" sz="quarter" idx="12"/>
          </p:nvPr>
        </p:nvSpPr>
        <p:spPr/>
        <p:txBody>
          <a:bodyPr/>
          <a:lstStyle/>
          <a:p>
            <a:pPr>
              <a:defRPr/>
            </a:pPr>
            <a:fld id="{D9F1B4A7-3B24-4E59-8605-CB8F74A06D4C}" type="slidenum">
              <a:rPr lang="zh-CN" altLang="en-US" smtClean="0"/>
              <a:pPr>
                <a:defRPr/>
              </a:pPr>
              <a:t>22</a:t>
            </a:fld>
            <a:endParaRPr lang="zh-CN" altLang="en-US"/>
          </a:p>
        </p:txBody>
      </p:sp>
      <p:pic>
        <p:nvPicPr>
          <p:cNvPr id="1026" name="Picture 2">
            <a:hlinkClick r:id="" action="ppaction://hlinkshowjump?jump=previousslide"/>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0" y="6492875"/>
            <a:ext cx="36036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 action="ppaction://hlinkshowjump?jump=nextslide"/>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814401" y="6492875"/>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3"/>
          <p:cNvSpPr txBox="1">
            <a:spLocks noChangeArrowheads="1"/>
          </p:cNvSpPr>
          <p:nvPr/>
        </p:nvSpPr>
        <p:spPr bwMode="auto">
          <a:xfrm>
            <a:off x="793750" y="1788373"/>
            <a:ext cx="69342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2000" b="1"/>
              <a:t>1</a:t>
            </a:r>
            <a:r>
              <a:rPr lang="zh-CN" altLang="en-US" sz="2000" b="1"/>
              <a:t>、速度的物理意义：表示物体运动快慢程度。</a:t>
            </a:r>
          </a:p>
        </p:txBody>
      </p:sp>
      <p:sp>
        <p:nvSpPr>
          <p:cNvPr id="11" name="Text Box 4"/>
          <p:cNvSpPr txBox="1">
            <a:spLocks noChangeArrowheads="1"/>
          </p:cNvSpPr>
          <p:nvPr/>
        </p:nvSpPr>
        <p:spPr bwMode="auto">
          <a:xfrm>
            <a:off x="381000" y="1331173"/>
            <a:ext cx="2133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b="1">
                <a:solidFill>
                  <a:srgbClr val="CC3300"/>
                </a:solidFill>
              </a:rPr>
              <a:t>一、速度</a:t>
            </a:r>
          </a:p>
        </p:txBody>
      </p:sp>
      <p:sp>
        <p:nvSpPr>
          <p:cNvPr id="12" name="Text Box 5"/>
          <p:cNvSpPr txBox="1">
            <a:spLocks noChangeArrowheads="1"/>
          </p:cNvSpPr>
          <p:nvPr/>
        </p:nvSpPr>
        <p:spPr bwMode="auto">
          <a:xfrm>
            <a:off x="793750" y="2245573"/>
            <a:ext cx="78486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2000" b="1"/>
              <a:t>2</a:t>
            </a:r>
            <a:r>
              <a:rPr lang="zh-CN" altLang="en-US" sz="2000" b="1"/>
              <a:t>、速度的概念：速度等于物体在单位时间内通过的路程。</a:t>
            </a:r>
          </a:p>
        </p:txBody>
      </p:sp>
      <p:grpSp>
        <p:nvGrpSpPr>
          <p:cNvPr id="13" name="Group 6"/>
          <p:cNvGrpSpPr/>
          <p:nvPr/>
        </p:nvGrpSpPr>
        <p:grpSpPr>
          <a:xfrm>
            <a:off x="793750" y="2397973"/>
            <a:ext cx="7667625" cy="960438"/>
            <a:chOff x="0" y="0"/>
            <a:chExt cx="4830" cy="605"/>
          </a:xfrm>
        </p:grpSpPr>
        <p:sp>
          <p:nvSpPr>
            <p:cNvPr id="14" name="Text Box 7"/>
            <p:cNvSpPr txBox="1">
              <a:spLocks noChangeArrowheads="1"/>
            </p:cNvSpPr>
            <p:nvPr/>
          </p:nvSpPr>
          <p:spPr bwMode="auto">
            <a:xfrm>
              <a:off x="1440" y="199"/>
              <a:ext cx="557"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b="1"/>
                <a:t>V=</a:t>
              </a:r>
              <a:r>
                <a:rPr lang="zh-CN" altLang="en-US" b="1"/>
                <a:t>－</a:t>
              </a:r>
            </a:p>
          </p:txBody>
        </p:sp>
        <p:grpSp>
          <p:nvGrpSpPr>
            <p:cNvPr id="15" name="Group 8"/>
            <p:cNvGrpSpPr/>
            <p:nvPr/>
          </p:nvGrpSpPr>
          <p:grpSpPr>
            <a:xfrm>
              <a:off x="0" y="0"/>
              <a:ext cx="4830" cy="605"/>
              <a:chOff x="0" y="0"/>
              <a:chExt cx="4830" cy="605"/>
            </a:xfrm>
          </p:grpSpPr>
          <p:sp>
            <p:nvSpPr>
              <p:cNvPr id="16" name="Text Box 9"/>
              <p:cNvSpPr txBox="1">
                <a:spLocks noChangeArrowheads="1"/>
              </p:cNvSpPr>
              <p:nvPr/>
            </p:nvSpPr>
            <p:spPr bwMode="auto">
              <a:xfrm>
                <a:off x="1728" y="240"/>
                <a:ext cx="187"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a:t>t</a:t>
                </a:r>
              </a:p>
            </p:txBody>
          </p:sp>
          <p:grpSp>
            <p:nvGrpSpPr>
              <p:cNvPr id="17" name="Group 10"/>
              <p:cNvGrpSpPr/>
              <p:nvPr/>
            </p:nvGrpSpPr>
            <p:grpSpPr>
              <a:xfrm>
                <a:off x="0" y="0"/>
                <a:ext cx="4830" cy="586"/>
                <a:chOff x="0" y="0"/>
                <a:chExt cx="4830" cy="586"/>
              </a:xfrm>
            </p:grpSpPr>
            <p:sp>
              <p:nvSpPr>
                <p:cNvPr id="18" name="Text Box 11"/>
                <p:cNvSpPr txBox="1">
                  <a:spLocks noChangeArrowheads="1"/>
                </p:cNvSpPr>
                <p:nvPr/>
              </p:nvSpPr>
              <p:spPr bwMode="auto">
                <a:xfrm>
                  <a:off x="1680" y="10"/>
                  <a:ext cx="216"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a:t>s</a:t>
                  </a:r>
                </a:p>
              </p:txBody>
            </p:sp>
            <p:grpSp>
              <p:nvGrpSpPr>
                <p:cNvPr id="19" name="Group 12"/>
                <p:cNvGrpSpPr/>
                <p:nvPr/>
              </p:nvGrpSpPr>
              <p:grpSpPr>
                <a:xfrm>
                  <a:off x="0" y="0"/>
                  <a:ext cx="4830" cy="586"/>
                  <a:chOff x="0" y="0"/>
                  <a:chExt cx="4830" cy="586"/>
                </a:xfrm>
              </p:grpSpPr>
              <p:sp>
                <p:nvSpPr>
                  <p:cNvPr id="20" name="Text Box 13"/>
                  <p:cNvSpPr txBox="1">
                    <a:spLocks noChangeArrowheads="1"/>
                  </p:cNvSpPr>
                  <p:nvPr/>
                </p:nvSpPr>
                <p:spPr bwMode="auto">
                  <a:xfrm>
                    <a:off x="0" y="202"/>
                    <a:ext cx="3168"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b="1"/>
                      <a:t>3</a:t>
                    </a:r>
                    <a:r>
                      <a:rPr lang="zh-CN" altLang="en-US" b="1"/>
                      <a:t>、速度的公式：         </a:t>
                    </a:r>
                    <a:r>
                      <a:rPr lang="zh-CN" altLang="en-US" b="1" smtClean="0"/>
                      <a:t>            </a:t>
                    </a:r>
                    <a:r>
                      <a:rPr lang="en-US" altLang="zh-CN" b="1"/>
                      <a:t>(</a:t>
                    </a:r>
                    <a:r>
                      <a:rPr lang="zh-CN" altLang="en-US" b="1"/>
                      <a:t>定义式）</a:t>
                    </a:r>
                  </a:p>
                </p:txBody>
              </p:sp>
              <p:grpSp>
                <p:nvGrpSpPr>
                  <p:cNvPr id="21" name="Group 14"/>
                  <p:cNvGrpSpPr/>
                  <p:nvPr/>
                </p:nvGrpSpPr>
                <p:grpSpPr>
                  <a:xfrm>
                    <a:off x="2784" y="0"/>
                    <a:ext cx="2046" cy="586"/>
                    <a:chOff x="0" y="0"/>
                    <a:chExt cx="2046" cy="586"/>
                  </a:xfrm>
                </p:grpSpPr>
                <p:sp>
                  <p:nvSpPr>
                    <p:cNvPr id="22" name="Text Box 15"/>
                    <p:cNvSpPr txBox="1">
                      <a:spLocks noChangeArrowheads="1"/>
                    </p:cNvSpPr>
                    <p:nvPr/>
                  </p:nvSpPr>
                  <p:spPr bwMode="auto">
                    <a:xfrm>
                      <a:off x="0" y="192"/>
                      <a:ext cx="62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b="1"/>
                        <a:t>S=vt</a:t>
                      </a:r>
                      <a:r>
                        <a:rPr lang="zh-CN" altLang="en-US" b="1"/>
                        <a:t>，</a:t>
                      </a:r>
                    </a:p>
                  </p:txBody>
                </p:sp>
                <p:grpSp>
                  <p:nvGrpSpPr>
                    <p:cNvPr id="23" name="Group 16"/>
                    <p:cNvGrpSpPr/>
                    <p:nvPr/>
                  </p:nvGrpSpPr>
                  <p:grpSpPr>
                    <a:xfrm>
                      <a:off x="576" y="0"/>
                      <a:ext cx="604" cy="586"/>
                      <a:chOff x="0" y="0"/>
                      <a:chExt cx="604" cy="586"/>
                    </a:xfrm>
                  </p:grpSpPr>
                  <p:sp>
                    <p:nvSpPr>
                      <p:cNvPr id="25" name="Text Box 17"/>
                      <p:cNvSpPr txBox="1">
                        <a:spLocks noChangeArrowheads="1"/>
                      </p:cNvSpPr>
                      <p:nvPr/>
                    </p:nvSpPr>
                    <p:spPr bwMode="auto">
                      <a:xfrm>
                        <a:off x="0" y="137"/>
                        <a:ext cx="604"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b="1"/>
                          <a:t>t=</a:t>
                        </a:r>
                        <a:r>
                          <a:rPr lang="zh-CN" altLang="en-US" sz="3200" b="1"/>
                          <a:t>－</a:t>
                        </a:r>
                      </a:p>
                    </p:txBody>
                  </p:sp>
                  <p:sp>
                    <p:nvSpPr>
                      <p:cNvPr id="26" name="Text Box 18"/>
                      <p:cNvSpPr txBox="1">
                        <a:spLocks noChangeArrowheads="1"/>
                      </p:cNvSpPr>
                      <p:nvPr/>
                    </p:nvSpPr>
                    <p:spPr bwMode="auto">
                      <a:xfrm>
                        <a:off x="288" y="0"/>
                        <a:ext cx="216"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a:t>s</a:t>
                        </a:r>
                      </a:p>
                    </p:txBody>
                  </p:sp>
                  <p:sp>
                    <p:nvSpPr>
                      <p:cNvPr id="27" name="Text Box 19"/>
                      <p:cNvSpPr txBox="1">
                        <a:spLocks noChangeArrowheads="1"/>
                      </p:cNvSpPr>
                      <p:nvPr/>
                    </p:nvSpPr>
                    <p:spPr bwMode="auto">
                      <a:xfrm>
                        <a:off x="288" y="221"/>
                        <a:ext cx="244"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a:t>v</a:t>
                        </a:r>
                      </a:p>
                    </p:txBody>
                  </p:sp>
                </p:grpSp>
                <p:sp>
                  <p:nvSpPr>
                    <p:cNvPr id="24" name="Text Box 20"/>
                    <p:cNvSpPr txBox="1">
                      <a:spLocks noChangeArrowheads="1"/>
                    </p:cNvSpPr>
                    <p:nvPr/>
                  </p:nvSpPr>
                  <p:spPr bwMode="auto">
                    <a:xfrm>
                      <a:off x="1094" y="218"/>
                      <a:ext cx="952"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b="1"/>
                        <a:t>(</a:t>
                      </a:r>
                      <a:r>
                        <a:rPr lang="zh-CN" altLang="en-US" b="1"/>
                        <a:t>变形式）</a:t>
                      </a:r>
                    </a:p>
                  </p:txBody>
                </p:sp>
              </p:grpSp>
            </p:grpSp>
          </p:grpSp>
        </p:grpSp>
      </p:grpSp>
      <p:sp>
        <p:nvSpPr>
          <p:cNvPr id="28" name="Text Box 21"/>
          <p:cNvSpPr txBox="1">
            <a:spLocks noChangeArrowheads="1"/>
          </p:cNvSpPr>
          <p:nvPr/>
        </p:nvSpPr>
        <p:spPr bwMode="auto">
          <a:xfrm>
            <a:off x="793750" y="3159973"/>
            <a:ext cx="69342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2000" b="1"/>
              <a:t>4</a:t>
            </a:r>
            <a:r>
              <a:rPr lang="zh-CN" altLang="en-US" sz="2000" b="1"/>
              <a:t>、速度的单位：基本单位</a:t>
            </a:r>
            <a:r>
              <a:rPr lang="en-US" altLang="zh-CN" sz="2000" b="1"/>
              <a:t>m/s</a:t>
            </a:r>
            <a:r>
              <a:rPr lang="zh-CN" altLang="en-US" sz="2000" b="1"/>
              <a:t>，常用单位</a:t>
            </a:r>
            <a:r>
              <a:rPr lang="en-US" altLang="zh-CN" sz="2000" b="1"/>
              <a:t>km/h</a:t>
            </a:r>
          </a:p>
        </p:txBody>
      </p:sp>
      <p:sp>
        <p:nvSpPr>
          <p:cNvPr id="29" name="Text Box 22"/>
          <p:cNvSpPr txBox="1">
            <a:spLocks noChangeArrowheads="1"/>
          </p:cNvSpPr>
          <p:nvPr/>
        </p:nvSpPr>
        <p:spPr bwMode="auto">
          <a:xfrm>
            <a:off x="685800" y="4770437"/>
            <a:ext cx="53340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000" b="1"/>
              <a:t>（</a:t>
            </a:r>
            <a:r>
              <a:rPr lang="en-US" altLang="zh-CN" sz="2000" b="1"/>
              <a:t>2</a:t>
            </a:r>
            <a:r>
              <a:rPr lang="zh-CN" altLang="en-US" sz="2000" b="1"/>
              <a:t>）、用测量仪等直接测量。</a:t>
            </a:r>
          </a:p>
        </p:txBody>
      </p:sp>
      <p:sp>
        <p:nvSpPr>
          <p:cNvPr id="30" name="Text Box 23"/>
          <p:cNvSpPr txBox="1">
            <a:spLocks noChangeArrowheads="1"/>
          </p:cNvSpPr>
          <p:nvPr/>
        </p:nvSpPr>
        <p:spPr bwMode="auto">
          <a:xfrm>
            <a:off x="838200" y="3852678"/>
            <a:ext cx="22098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2000" b="1"/>
              <a:t>5</a:t>
            </a:r>
            <a:r>
              <a:rPr lang="zh-CN" altLang="en-US" sz="2000" b="1"/>
              <a:t>、速度的测量：</a:t>
            </a:r>
          </a:p>
        </p:txBody>
      </p:sp>
      <p:sp>
        <p:nvSpPr>
          <p:cNvPr id="31" name="Text Box 24"/>
          <p:cNvSpPr txBox="1">
            <a:spLocks noChangeArrowheads="1"/>
          </p:cNvSpPr>
          <p:nvPr/>
        </p:nvSpPr>
        <p:spPr bwMode="auto">
          <a:xfrm>
            <a:off x="381000" y="5257800"/>
            <a:ext cx="5181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b="1">
                <a:solidFill>
                  <a:srgbClr val="CC3300"/>
                </a:solidFill>
              </a:rPr>
              <a:t>二、匀速直线运动和变速直线运动</a:t>
            </a:r>
          </a:p>
        </p:txBody>
      </p:sp>
      <p:sp>
        <p:nvSpPr>
          <p:cNvPr id="32" name="Text Box 25"/>
          <p:cNvSpPr txBox="1">
            <a:spLocks noChangeArrowheads="1"/>
          </p:cNvSpPr>
          <p:nvPr/>
        </p:nvSpPr>
        <p:spPr bwMode="auto">
          <a:xfrm>
            <a:off x="914400" y="5715000"/>
            <a:ext cx="762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b="1"/>
              <a:t>物体运动速度保持不变的直线运动，称为匀速直线运动。</a:t>
            </a:r>
          </a:p>
        </p:txBody>
      </p:sp>
      <p:sp>
        <p:nvSpPr>
          <p:cNvPr id="33" name="Text Box 26"/>
          <p:cNvSpPr txBox="1">
            <a:spLocks noChangeArrowheads="1"/>
          </p:cNvSpPr>
          <p:nvPr/>
        </p:nvSpPr>
        <p:spPr bwMode="auto">
          <a:xfrm>
            <a:off x="914400" y="6096000"/>
            <a:ext cx="7391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b="1"/>
              <a:t>物体运动速度变化的直线运动称为变速直线运动。</a:t>
            </a:r>
          </a:p>
        </p:txBody>
      </p:sp>
      <p:grpSp>
        <p:nvGrpSpPr>
          <p:cNvPr id="34" name="Group 27"/>
          <p:cNvGrpSpPr/>
          <p:nvPr/>
        </p:nvGrpSpPr>
        <p:grpSpPr>
          <a:xfrm>
            <a:off x="685800" y="3996070"/>
            <a:ext cx="6553200" cy="838200"/>
            <a:chOff x="0" y="0"/>
            <a:chExt cx="4128" cy="528"/>
          </a:xfrm>
        </p:grpSpPr>
        <p:sp>
          <p:nvSpPr>
            <p:cNvPr id="35" name="Text Box 28"/>
            <p:cNvSpPr txBox="1">
              <a:spLocks noChangeArrowheads="1"/>
            </p:cNvSpPr>
            <p:nvPr/>
          </p:nvSpPr>
          <p:spPr bwMode="auto">
            <a:xfrm>
              <a:off x="0" y="144"/>
              <a:ext cx="4128"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000" b="1"/>
                <a:t>（</a:t>
              </a:r>
              <a:r>
                <a:rPr lang="en-US" altLang="zh-CN" sz="2000" b="1"/>
                <a:t>1</a:t>
              </a:r>
              <a:r>
                <a:rPr lang="zh-CN" altLang="en-US" sz="2000" b="1"/>
                <a:t>）、由　　　　，测出</a:t>
              </a:r>
              <a:r>
                <a:rPr lang="en-US" altLang="zh-CN" sz="2000" b="1"/>
                <a:t>s</a:t>
              </a:r>
              <a:r>
                <a:rPr lang="zh-CN" altLang="en-US" sz="2000" b="1"/>
                <a:t>、</a:t>
              </a:r>
              <a:r>
                <a:rPr lang="en-US" altLang="zh-CN" sz="2000" b="1"/>
                <a:t>t</a:t>
              </a:r>
              <a:r>
                <a:rPr lang="zh-CN" altLang="en-US" sz="2000" b="1"/>
                <a:t>，求出</a:t>
              </a:r>
              <a:r>
                <a:rPr lang="en-US" altLang="zh-CN" sz="2000" b="1"/>
                <a:t>v</a:t>
              </a:r>
              <a:r>
                <a:rPr lang="zh-CN" altLang="en-US" sz="2000" b="1"/>
                <a:t>。</a:t>
              </a:r>
            </a:p>
          </p:txBody>
        </p:sp>
        <p:grpSp>
          <p:nvGrpSpPr>
            <p:cNvPr id="36" name="Group 29"/>
            <p:cNvGrpSpPr/>
            <p:nvPr/>
          </p:nvGrpSpPr>
          <p:grpSpPr>
            <a:xfrm>
              <a:off x="816" y="0"/>
              <a:ext cx="720" cy="528"/>
              <a:chOff x="0" y="0"/>
              <a:chExt cx="720" cy="528"/>
            </a:xfrm>
          </p:grpSpPr>
          <p:sp>
            <p:nvSpPr>
              <p:cNvPr id="37" name="Text Box 30"/>
              <p:cNvSpPr txBox="1">
                <a:spLocks noChangeArrowheads="1"/>
              </p:cNvSpPr>
              <p:nvPr/>
            </p:nvSpPr>
            <p:spPr bwMode="auto">
              <a:xfrm>
                <a:off x="0" y="144"/>
                <a:ext cx="38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b="1"/>
                  <a:t>V=</a:t>
                </a:r>
              </a:p>
            </p:txBody>
          </p:sp>
          <p:sp>
            <p:nvSpPr>
              <p:cNvPr id="38" name="Text Box 31"/>
              <p:cNvSpPr txBox="1">
                <a:spLocks noChangeArrowheads="1"/>
              </p:cNvSpPr>
              <p:nvPr/>
            </p:nvSpPr>
            <p:spPr bwMode="auto">
              <a:xfrm>
                <a:off x="384" y="0"/>
                <a:ext cx="240"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b="1"/>
                  <a:t>s</a:t>
                </a:r>
              </a:p>
            </p:txBody>
          </p:sp>
          <p:sp>
            <p:nvSpPr>
              <p:cNvPr id="39" name="Text Box 32"/>
              <p:cNvSpPr txBox="1">
                <a:spLocks noChangeArrowheads="1"/>
              </p:cNvSpPr>
              <p:nvPr/>
            </p:nvSpPr>
            <p:spPr bwMode="auto">
              <a:xfrm>
                <a:off x="384" y="240"/>
                <a:ext cx="336"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b="1"/>
                  <a:t>t</a:t>
                </a:r>
              </a:p>
            </p:txBody>
          </p:sp>
          <p:sp>
            <p:nvSpPr>
              <p:cNvPr id="40" name="Line 33"/>
              <p:cNvSpPr>
                <a:spLocks noChangeShapeType="1"/>
              </p:cNvSpPr>
              <p:nvPr/>
            </p:nvSpPr>
            <p:spPr bwMode="auto">
              <a:xfrm>
                <a:off x="336" y="288"/>
                <a:ext cx="240" cy="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wrap="none"/>
              <a:lstStyle/>
              <a:p>
                <a:endParaRPr lang="zh-CN" altLang="en-US"/>
              </a:p>
            </p:txBody>
          </p:sp>
        </p:grpSp>
      </p:grpSp>
      <p:grpSp>
        <p:nvGrpSpPr>
          <p:cNvPr id="41" name="Group 34"/>
          <p:cNvGrpSpPr/>
          <p:nvPr/>
        </p:nvGrpSpPr>
        <p:grpSpPr>
          <a:xfrm>
            <a:off x="1098550" y="3388573"/>
            <a:ext cx="4984750" cy="823913"/>
            <a:chOff x="0" y="0"/>
            <a:chExt cx="3140" cy="519"/>
          </a:xfrm>
        </p:grpSpPr>
        <p:sp>
          <p:nvSpPr>
            <p:cNvPr id="42" name="Text Box 35"/>
            <p:cNvSpPr txBox="1">
              <a:spLocks noChangeArrowheads="1"/>
            </p:cNvSpPr>
            <p:nvPr/>
          </p:nvSpPr>
          <p:spPr bwMode="auto">
            <a:xfrm>
              <a:off x="2736" y="96"/>
              <a:ext cx="40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b="1"/>
                <a:t>m/s</a:t>
              </a:r>
            </a:p>
          </p:txBody>
        </p:sp>
        <p:grpSp>
          <p:nvGrpSpPr>
            <p:cNvPr id="43" name="Group 36"/>
            <p:cNvGrpSpPr/>
            <p:nvPr/>
          </p:nvGrpSpPr>
          <p:grpSpPr>
            <a:xfrm>
              <a:off x="0" y="0"/>
              <a:ext cx="3010" cy="519"/>
              <a:chOff x="0" y="0"/>
              <a:chExt cx="3010" cy="519"/>
            </a:xfrm>
          </p:grpSpPr>
          <p:sp>
            <p:nvSpPr>
              <p:cNvPr id="44" name="Text Box 37"/>
              <p:cNvSpPr txBox="1">
                <a:spLocks noChangeArrowheads="1"/>
              </p:cNvSpPr>
              <p:nvPr/>
            </p:nvSpPr>
            <p:spPr bwMode="auto">
              <a:xfrm>
                <a:off x="2160" y="87"/>
                <a:ext cx="226"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b="1"/>
                  <a:t>=</a:t>
                </a:r>
              </a:p>
            </p:txBody>
          </p:sp>
          <p:grpSp>
            <p:nvGrpSpPr>
              <p:cNvPr id="45" name="Group 38"/>
              <p:cNvGrpSpPr/>
              <p:nvPr/>
            </p:nvGrpSpPr>
            <p:grpSpPr>
              <a:xfrm>
                <a:off x="0" y="0"/>
                <a:ext cx="3010" cy="519"/>
                <a:chOff x="0" y="0"/>
                <a:chExt cx="3010" cy="519"/>
              </a:xfrm>
            </p:grpSpPr>
            <p:sp>
              <p:nvSpPr>
                <p:cNvPr id="46" name="Text Box 39"/>
                <p:cNvSpPr txBox="1">
                  <a:spLocks noChangeArrowheads="1"/>
                </p:cNvSpPr>
                <p:nvPr/>
              </p:nvSpPr>
              <p:spPr bwMode="auto">
                <a:xfrm>
                  <a:off x="0" y="71"/>
                  <a:ext cx="2534"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b="1"/>
                    <a:t>1m/s=3.6km/h </a:t>
                  </a:r>
                  <a:r>
                    <a:rPr lang="zh-CN" altLang="en-US" b="1"/>
                    <a:t>　　</a:t>
                  </a:r>
                  <a:r>
                    <a:rPr lang="zh-CN" altLang="en-US" b="1" smtClean="0"/>
                    <a:t>         </a:t>
                  </a:r>
                  <a:r>
                    <a:rPr lang="en-US" altLang="zh-CN" b="1" smtClean="0"/>
                    <a:t>1km/h</a:t>
                  </a:r>
                  <a:endParaRPr lang="en-US" altLang="zh-CN" b="1"/>
                </a:p>
              </p:txBody>
            </p:sp>
            <p:grpSp>
              <p:nvGrpSpPr>
                <p:cNvPr id="47" name="Group 40"/>
                <p:cNvGrpSpPr/>
                <p:nvPr/>
              </p:nvGrpSpPr>
              <p:grpSpPr>
                <a:xfrm>
                  <a:off x="2352" y="0"/>
                  <a:ext cx="658" cy="519"/>
                  <a:chOff x="0" y="0"/>
                  <a:chExt cx="658" cy="519"/>
                </a:xfrm>
              </p:grpSpPr>
              <p:sp>
                <p:nvSpPr>
                  <p:cNvPr id="48" name="Text Box 41"/>
                  <p:cNvSpPr txBox="1">
                    <a:spLocks noChangeArrowheads="1"/>
                  </p:cNvSpPr>
                  <p:nvPr/>
                </p:nvSpPr>
                <p:spPr bwMode="auto">
                  <a:xfrm>
                    <a:off x="140" y="0"/>
                    <a:ext cx="422"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b="1"/>
                      <a:t>5</a:t>
                    </a:r>
                  </a:p>
                </p:txBody>
              </p:sp>
              <p:sp>
                <p:nvSpPr>
                  <p:cNvPr id="49" name="Text Box 42"/>
                  <p:cNvSpPr txBox="1">
                    <a:spLocks noChangeArrowheads="1"/>
                  </p:cNvSpPr>
                  <p:nvPr/>
                </p:nvSpPr>
                <p:spPr bwMode="auto">
                  <a:xfrm>
                    <a:off x="0" y="192"/>
                    <a:ext cx="658" cy="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2800" b="1"/>
                      <a:t> </a:t>
                    </a:r>
                    <a:r>
                      <a:rPr lang="en-US" altLang="zh-CN" b="1"/>
                      <a:t>18</a:t>
                    </a:r>
                  </a:p>
                </p:txBody>
              </p:sp>
              <p:sp>
                <p:nvSpPr>
                  <p:cNvPr id="50" name="Line 43"/>
                  <p:cNvSpPr>
                    <a:spLocks noChangeShapeType="1"/>
                  </p:cNvSpPr>
                  <p:nvPr/>
                </p:nvSpPr>
                <p:spPr bwMode="auto">
                  <a:xfrm>
                    <a:off x="82" y="240"/>
                    <a:ext cx="288" cy="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wrap="none"/>
                  <a:lstStyle/>
                  <a:p>
                    <a:endParaRPr lang="zh-CN" altLang="en-US"/>
                  </a:p>
                </p:txBody>
              </p:sp>
            </p:grpSp>
          </p:grpSp>
        </p:grpSp>
      </p:grpSp>
    </p:spTree>
    <p:extLst>
      <p:ext uri="{BB962C8B-B14F-4D97-AF65-F5344CB8AC3E}">
        <p14:creationId xmlns:p14="http://schemas.microsoft.com/office/powerpoint/2010/main" val="4012366227"/>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8" fill="hold" grpId="0" nodeType="clickEffect">
                                  <p:stCondLst>
                                    <p:cond delay="0"/>
                                  </p:stCondLst>
                                  <p:childTnLst>
                                    <p:set>
                                      <p:cBhvr>
                                        <p:cTn id="6" dur="0"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8" fill="hold" grpId="0" nodeType="clickEffect">
                                  <p:stCondLst>
                                    <p:cond delay="0"/>
                                  </p:stCondLst>
                                  <p:childTnLst>
                                    <p:set>
                                      <p:cBhvr>
                                        <p:cTn id="12" dur="0"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arbrake.wav"/>
                                        </p:tgtEl>
                                      </p:cMediaNode>
                                    </p:audio>
                                  </p:sub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8" fill="hold" grpId="0" nodeType="clickEffect">
                                  <p:stCondLst>
                                    <p:cond delay="0"/>
                                  </p:stCondLst>
                                  <p:childTnLst>
                                    <p:set>
                                      <p:cBhvr>
                                        <p:cTn id="18" dur="0"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8" fill="hold" nodeType="clickEffect">
                                  <p:stCondLst>
                                    <p:cond delay="0"/>
                                  </p:stCondLst>
                                  <p:childTnLst>
                                    <p:set>
                                      <p:cBhvr>
                                        <p:cTn id="24" dur="0"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laser.wav"/>
                                        </p:tgtEl>
                                      </p:cMediaNode>
                                    </p:audio>
                                  </p:subTnLst>
                                </p:cTn>
                              </p:par>
                            </p:childTnLst>
                          </p:cTn>
                        </p:par>
                      </p:childTnLst>
                    </p:cTn>
                  </p:par>
                  <p:par>
                    <p:cTn id="27" fill="hold" nodeType="clickPar">
                      <p:stCondLst>
                        <p:cond delay="indefinite"/>
                      </p:stCondLst>
                      <p:childTnLst>
                        <p:par>
                          <p:cTn id="28" fill="hold" nodeType="afterGroup">
                            <p:stCondLst>
                              <p:cond delay="0"/>
                            </p:stCondLst>
                            <p:childTnLst>
                              <p:par>
                                <p:cTn id="29" presetID="2" presetClass="entr" presetSubtype="8" fill="hold" grpId="0" nodeType="clickEffect">
                                  <p:stCondLst>
                                    <p:cond delay="0"/>
                                  </p:stCondLst>
                                  <p:childTnLst>
                                    <p:set>
                                      <p:cBhvr>
                                        <p:cTn id="30" dur="0"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0-#ppt_w/2"/>
                                          </p:val>
                                        </p:tav>
                                        <p:tav tm="100000">
                                          <p:val>
                                            <p:strVal val="#ppt_x"/>
                                          </p:val>
                                        </p:tav>
                                      </p:tavLst>
                                    </p:anim>
                                    <p:anim calcmode="lin" valueType="num">
                                      <p:cBhvr additive="base">
                                        <p:cTn id="32" dur="500" fill="hold"/>
                                        <p:tgtEl>
                                          <p:spTgt spid="2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par>
                    <p:cTn id="33" fill="hold" nodeType="clickPar">
                      <p:stCondLst>
                        <p:cond delay="indefinite"/>
                      </p:stCondLst>
                      <p:childTnLst>
                        <p:par>
                          <p:cTn id="34" fill="hold" nodeType="afterGroup">
                            <p:stCondLst>
                              <p:cond delay="0"/>
                            </p:stCondLst>
                            <p:childTnLst>
                              <p:par>
                                <p:cTn id="35" presetID="2" presetClass="entr" presetSubtype="8" fill="hold" nodeType="clickEffect">
                                  <p:stCondLst>
                                    <p:cond delay="0"/>
                                  </p:stCondLst>
                                  <p:childTnLst>
                                    <p:set>
                                      <p:cBhvr>
                                        <p:cTn id="36" dur="0"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0-#ppt_w/2"/>
                                          </p:val>
                                        </p:tav>
                                        <p:tav tm="100000">
                                          <p:val>
                                            <p:strVal val="#ppt_x"/>
                                          </p:val>
                                        </p:tav>
                                      </p:tavLst>
                                    </p:anim>
                                    <p:anim calcmode="lin" valueType="num">
                                      <p:cBhvr additive="base">
                                        <p:cTn id="38" dur="500" fill="hold"/>
                                        <p:tgtEl>
                                          <p:spTgt spid="4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6" name="chimes.wav"/>
                                        </p:tgtEl>
                                      </p:cMediaNode>
                                    </p:audio>
                                  </p:subTnLst>
                                </p:cTn>
                              </p:par>
                            </p:childTnLst>
                          </p:cTn>
                        </p:par>
                      </p:childTnLst>
                    </p:cTn>
                  </p:par>
                  <p:par>
                    <p:cTn id="39" fill="hold" nodeType="clickPar">
                      <p:stCondLst>
                        <p:cond delay="indefinite"/>
                      </p:stCondLst>
                      <p:childTnLst>
                        <p:par>
                          <p:cTn id="40" fill="hold" nodeType="afterGroup">
                            <p:stCondLst>
                              <p:cond delay="0"/>
                            </p:stCondLst>
                            <p:childTnLst>
                              <p:par>
                                <p:cTn id="41" presetID="2" presetClass="entr" presetSubtype="8" fill="hold" grpId="0" nodeType="clickEffect">
                                  <p:stCondLst>
                                    <p:cond delay="0"/>
                                  </p:stCondLst>
                                  <p:childTnLst>
                                    <p:set>
                                      <p:cBhvr>
                                        <p:cTn id="42" dur="0"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0-#ppt_w/2"/>
                                          </p:val>
                                        </p:tav>
                                        <p:tav tm="100000">
                                          <p:val>
                                            <p:strVal val="#ppt_x"/>
                                          </p:val>
                                        </p:tav>
                                      </p:tavLst>
                                    </p:anim>
                                    <p:anim calcmode="lin" valueType="num">
                                      <p:cBhvr additive="base">
                                        <p:cTn id="44" dur="500" fill="hold"/>
                                        <p:tgtEl>
                                          <p:spTgt spid="3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wav"/>
                                        </p:tgtEl>
                                      </p:cMediaNode>
                                    </p:audio>
                                  </p:subTnLst>
                                </p:cTn>
                              </p:par>
                            </p:childTnLst>
                          </p:cTn>
                        </p:par>
                      </p:childTnLst>
                    </p:cTn>
                  </p:par>
                  <p:par>
                    <p:cTn id="45" fill="hold" nodeType="clickPar">
                      <p:stCondLst>
                        <p:cond delay="indefinite"/>
                      </p:stCondLst>
                      <p:childTnLst>
                        <p:par>
                          <p:cTn id="46" fill="hold" nodeType="afterGroup">
                            <p:stCondLst>
                              <p:cond delay="0"/>
                            </p:stCondLst>
                            <p:childTnLst>
                              <p:par>
                                <p:cTn id="47" presetID="2" presetClass="entr" presetSubtype="8" fill="hold" nodeType="clickEffect">
                                  <p:stCondLst>
                                    <p:cond delay="0"/>
                                  </p:stCondLst>
                                  <p:childTnLst>
                                    <p:set>
                                      <p:cBhvr>
                                        <p:cTn id="48" dur="0"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0-#ppt_w/2"/>
                                          </p:val>
                                        </p:tav>
                                        <p:tav tm="100000">
                                          <p:val>
                                            <p:strVal val="#ppt_x"/>
                                          </p:val>
                                        </p:tav>
                                      </p:tavLst>
                                    </p:anim>
                                    <p:anim calcmode="lin" valueType="num">
                                      <p:cBhvr additive="base">
                                        <p:cTn id="50" dur="500" fill="hold"/>
                                        <p:tgtEl>
                                          <p:spTgt spid="3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laser.wav"/>
                                        </p:tgtEl>
                                      </p:cMediaNode>
                                    </p:audio>
                                  </p:subTnLst>
                                </p:cTn>
                              </p:par>
                            </p:childTnLst>
                          </p:cTn>
                        </p:par>
                      </p:childTnLst>
                    </p:cTn>
                  </p:par>
                  <p:par>
                    <p:cTn id="51" fill="hold" nodeType="clickPar">
                      <p:stCondLst>
                        <p:cond delay="indefinite"/>
                      </p:stCondLst>
                      <p:childTnLst>
                        <p:par>
                          <p:cTn id="52" fill="hold" nodeType="afterGroup">
                            <p:stCondLst>
                              <p:cond delay="0"/>
                            </p:stCondLst>
                            <p:childTnLst>
                              <p:par>
                                <p:cTn id="53" presetID="2" presetClass="entr" presetSubtype="8" fill="hold" grpId="0" nodeType="clickEffect">
                                  <p:stCondLst>
                                    <p:cond delay="0"/>
                                  </p:stCondLst>
                                  <p:childTnLst>
                                    <p:set>
                                      <p:cBhvr>
                                        <p:cTn id="54" dur="0"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0-#ppt_w/2"/>
                                          </p:val>
                                        </p:tav>
                                        <p:tav tm="100000">
                                          <p:val>
                                            <p:strVal val="#ppt_x"/>
                                          </p:val>
                                        </p:tav>
                                      </p:tavLst>
                                    </p:anim>
                                    <p:anim calcmode="lin" valueType="num">
                                      <p:cBhvr additive="base">
                                        <p:cTn id="56" dur="500" fill="hold"/>
                                        <p:tgtEl>
                                          <p:spTgt spid="2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5" name="laser.wav"/>
                                        </p:tgtEl>
                                      </p:cMediaNode>
                                    </p:audio>
                                  </p:subTnLst>
                                </p:cTn>
                              </p:par>
                            </p:childTnLst>
                          </p:cTn>
                        </p:par>
                      </p:childTnLst>
                    </p:cTn>
                  </p:par>
                  <p:par>
                    <p:cTn id="57" fill="hold" nodeType="clickPar">
                      <p:stCondLst>
                        <p:cond delay="indefinite"/>
                      </p:stCondLst>
                      <p:childTnLst>
                        <p:par>
                          <p:cTn id="58" fill="hold" nodeType="afterGroup">
                            <p:stCondLst>
                              <p:cond delay="0"/>
                            </p:stCondLst>
                            <p:childTnLst>
                              <p:par>
                                <p:cTn id="59" presetID="2" presetClass="entr" presetSubtype="8" fill="hold" grpId="0" nodeType="clickEffect">
                                  <p:stCondLst>
                                    <p:cond delay="0"/>
                                  </p:stCondLst>
                                  <p:childTnLst>
                                    <p:set>
                                      <p:cBhvr>
                                        <p:cTn id="60" dur="0"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0-#ppt_w/2"/>
                                          </p:val>
                                        </p:tav>
                                        <p:tav tm="100000">
                                          <p:val>
                                            <p:strVal val="#ppt_x"/>
                                          </p:val>
                                        </p:tav>
                                      </p:tavLst>
                                    </p:anim>
                                    <p:anim calcmode="lin" valueType="num">
                                      <p:cBhvr additive="base">
                                        <p:cTn id="62" dur="5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7" name="type.wav"/>
                                        </p:tgtEl>
                                      </p:cMediaNode>
                                    </p:audio>
                                  </p:subTnLst>
                                </p:cTn>
                              </p:par>
                            </p:childTnLst>
                          </p:cTn>
                        </p:par>
                      </p:childTnLst>
                    </p:cTn>
                  </p:par>
                  <p:par>
                    <p:cTn id="63" fill="hold" nodeType="clickPar">
                      <p:stCondLst>
                        <p:cond delay="indefinite"/>
                      </p:stCondLst>
                      <p:childTnLst>
                        <p:par>
                          <p:cTn id="64" fill="hold" nodeType="afterGroup">
                            <p:stCondLst>
                              <p:cond delay="0"/>
                            </p:stCondLst>
                            <p:childTnLst>
                              <p:par>
                                <p:cTn id="65" presetID="2" presetClass="entr" presetSubtype="8" fill="hold" grpId="0" nodeType="clickEffect">
                                  <p:stCondLst>
                                    <p:cond delay="0"/>
                                  </p:stCondLst>
                                  <p:childTnLst>
                                    <p:set>
                                      <p:cBhvr>
                                        <p:cTn id="66" dur="0"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0-#ppt_w/2"/>
                                          </p:val>
                                        </p:tav>
                                        <p:tav tm="100000">
                                          <p:val>
                                            <p:strVal val="#ppt_x"/>
                                          </p:val>
                                        </p:tav>
                                      </p:tavLst>
                                    </p:anim>
                                    <p:anim calcmode="lin" valueType="num">
                                      <p:cBhvr additive="base">
                                        <p:cTn id="68" dur="500" fill="hold"/>
                                        <p:tgtEl>
                                          <p:spTgt spid="3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6" name="chimes.wav"/>
                                        </p:tgtEl>
                                      </p:cMediaNode>
                                    </p:audio>
                                  </p:subTnLst>
                                </p:cTn>
                              </p:par>
                            </p:childTnLst>
                          </p:cTn>
                        </p:par>
                      </p:childTnLst>
                    </p:cTn>
                  </p:par>
                  <p:par>
                    <p:cTn id="69" fill="hold" nodeType="clickPar">
                      <p:stCondLst>
                        <p:cond delay="indefinite"/>
                      </p:stCondLst>
                      <p:childTnLst>
                        <p:par>
                          <p:cTn id="70" fill="hold" nodeType="afterGroup">
                            <p:stCondLst>
                              <p:cond delay="0"/>
                            </p:stCondLst>
                            <p:childTnLst>
                              <p:par>
                                <p:cTn id="71" presetID="2" presetClass="entr" presetSubtype="8" fill="hold" grpId="0" nodeType="clickEffect">
                                  <p:stCondLst>
                                    <p:cond delay="0"/>
                                  </p:stCondLst>
                                  <p:childTnLst>
                                    <p:set>
                                      <p:cBhvr>
                                        <p:cTn id="72" dur="0" fill="hold">
                                          <p:stCondLst>
                                            <p:cond delay="0"/>
                                          </p:stCondLst>
                                        </p:cTn>
                                        <p:tgtEl>
                                          <p:spTgt spid="33"/>
                                        </p:tgtEl>
                                        <p:attrNameLst>
                                          <p:attrName>style.visibility</p:attrName>
                                        </p:attrNameLst>
                                      </p:cBhvr>
                                      <p:to>
                                        <p:strVal val="visible"/>
                                      </p:to>
                                    </p:set>
                                    <p:anim calcmode="lin" valueType="num">
                                      <p:cBhvr additive="base">
                                        <p:cTn id="73" dur="500" fill="hold"/>
                                        <p:tgtEl>
                                          <p:spTgt spid="33"/>
                                        </p:tgtEl>
                                        <p:attrNameLst>
                                          <p:attrName>ppt_x</p:attrName>
                                        </p:attrNameLst>
                                      </p:cBhvr>
                                      <p:tavLst>
                                        <p:tav tm="0">
                                          <p:val>
                                            <p:strVal val="0-#ppt_w/2"/>
                                          </p:val>
                                        </p:tav>
                                        <p:tav tm="100000">
                                          <p:val>
                                            <p:strVal val="#ppt_x"/>
                                          </p:val>
                                        </p:tav>
                                      </p:tavLst>
                                    </p:anim>
                                    <p:anim calcmode="lin" valueType="num">
                                      <p:cBhvr additive="base">
                                        <p:cTn id="74" dur="500" fill="hold"/>
                                        <p:tgtEl>
                                          <p:spTgt spid="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7"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28" grpId="0"/>
      <p:bldP spid="29" grpId="0"/>
      <p:bldP spid="30" grpId="0"/>
      <p:bldP spid="31" grpId="0"/>
      <p:bldP spid="32"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024" y="1124744"/>
            <a:ext cx="8275862" cy="5040000"/>
          </a:xfrm>
          <a:prstGeom prst="rect">
            <a:avLst/>
          </a:prstGeom>
        </p:spPr>
      </p:pic>
      <p:sp>
        <p:nvSpPr>
          <p:cNvPr id="117" name="AutoShape 6"/>
          <p:cNvSpPr>
            <a:spLocks noChangeArrowheads="1"/>
          </p:cNvSpPr>
          <p:nvPr/>
        </p:nvSpPr>
        <p:spPr bwMode="auto">
          <a:xfrm>
            <a:off x="2771800" y="332656"/>
            <a:ext cx="2952750" cy="1079500"/>
          </a:xfrm>
          <a:prstGeom prst="cloudCallout">
            <a:avLst>
              <a:gd name="adj1" fmla="val -58120"/>
              <a:gd name="adj2" fmla="val 103384"/>
            </a:avLst>
          </a:prstGeom>
          <a:solidFill>
            <a:srgbClr val="50742F"/>
          </a:solidFill>
          <a:ln w="9525">
            <a:solidFill>
              <a:sysClr val="window" lastClr="FFFFFF"/>
            </a:solidFill>
            <a:round/>
          </a:ln>
        </p:spPr>
        <p:txBody>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4000" b="1" i="0" u="none" strike="noStrike" kern="0" cap="none" spc="0" normalizeH="0" baseline="0" noProof="0" smtClean="0">
                <a:ln>
                  <a:noFill/>
                </a:ln>
                <a:solidFill>
                  <a:srgbClr val="FF0000"/>
                </a:solidFill>
                <a:effectLst/>
                <a:uLnTx/>
                <a:uFillTx/>
              </a:rPr>
              <a:t>作业</a:t>
            </a:r>
          </a:p>
        </p:txBody>
      </p:sp>
      <p:sp>
        <p:nvSpPr>
          <p:cNvPr id="118" name="Text Box 7"/>
          <p:cNvSpPr txBox="1">
            <a:spLocks noChangeArrowheads="1"/>
          </p:cNvSpPr>
          <p:nvPr/>
        </p:nvSpPr>
        <p:spPr bwMode="auto">
          <a:xfrm>
            <a:off x="2339752" y="2420888"/>
            <a:ext cx="432048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宋体" pitchFamily="2" charset="-122"/>
              </a:defRPr>
            </a:lvl1pPr>
            <a:lvl2pPr marL="742950" indent="-285750" eaLnBrk="0" hangingPunct="0">
              <a:defRPr kumimoji="1" sz="2400">
                <a:solidFill>
                  <a:schemeClr val="tx1"/>
                </a:solidFill>
                <a:latin typeface="Times New Roman" pitchFamily="18" charset="0"/>
                <a:ea typeface="宋体" pitchFamily="2" charset="-122"/>
              </a:defRPr>
            </a:lvl2pPr>
            <a:lvl3pPr marL="1143000" indent="-228600" eaLnBrk="0" hangingPunct="0">
              <a:defRPr kumimoji="1" sz="2400">
                <a:solidFill>
                  <a:schemeClr val="tx1"/>
                </a:solidFill>
                <a:latin typeface="Times New Roman" pitchFamily="18" charset="0"/>
                <a:ea typeface="宋体" pitchFamily="2" charset="-122"/>
              </a:defRPr>
            </a:lvl3pPr>
            <a:lvl4pPr marL="1600200" indent="-228600" eaLnBrk="0" hangingPunct="0">
              <a:defRPr kumimoji="1" sz="2400">
                <a:solidFill>
                  <a:schemeClr val="tx1"/>
                </a:solidFill>
                <a:latin typeface="Times New Roman" pitchFamily="18" charset="0"/>
                <a:ea typeface="宋体" pitchFamily="2" charset="-122"/>
              </a:defRPr>
            </a:lvl4pPr>
            <a:lvl5pPr marL="2057400" indent="-228600" eaLnBrk="0" hangingPunct="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marL="0" marR="0" lvl="0" indent="0" defTabSz="914400" eaLnBrk="1" fontAlgn="auto" latinLnBrk="0" hangingPunct="1">
              <a:lnSpc>
                <a:spcPct val="100000"/>
              </a:lnSpc>
              <a:spcBef>
                <a:spcPct val="50000"/>
              </a:spcBef>
              <a:spcAft>
                <a:spcPct val="0"/>
              </a:spcAft>
              <a:buClrTx/>
              <a:buSzTx/>
              <a:buFontTx/>
              <a:buNone/>
              <a:defRPr/>
            </a:pPr>
            <a:r>
              <a:rPr kumimoji="1" lang="en-US" altLang="zh-CN" sz="8000" b="1" i="0" u="none" strike="noStrike" kern="0" cap="none" spc="0" normalizeH="0" baseline="0" noProof="0" smtClean="0">
                <a:ln>
                  <a:noFill/>
                </a:ln>
                <a:solidFill>
                  <a:schemeClr val="bg1"/>
                </a:solidFill>
                <a:effectLst/>
                <a:uLnTx/>
                <a:uFillTx/>
                <a:latin typeface="Times New Roman" pitchFamily="18" charset="0"/>
                <a:ea typeface="宋体" pitchFamily="2" charset="-122"/>
              </a:rPr>
              <a:t>P</a:t>
            </a:r>
            <a:r>
              <a:rPr kumimoji="1" lang="en-US" altLang="zh-CN" sz="4000" b="1" i="0" u="none" strike="noStrike" kern="0" cap="none" spc="0" normalizeH="0" baseline="0" noProof="0" smtClean="0">
                <a:ln>
                  <a:noFill/>
                </a:ln>
                <a:solidFill>
                  <a:schemeClr val="bg1"/>
                </a:solidFill>
                <a:effectLst/>
                <a:uLnTx/>
                <a:uFillTx/>
                <a:latin typeface="Times New Roman" pitchFamily="18" charset="0"/>
                <a:ea typeface="宋体" pitchFamily="2" charset="-122"/>
              </a:rPr>
              <a:t>28</a:t>
            </a:r>
            <a:r>
              <a:rPr kumimoji="1" lang="zh-CN" altLang="en-US" sz="4000" b="1" i="0" u="none" strike="noStrike" kern="0" cap="none" spc="0" normalizeH="0" baseline="0" noProof="0" smtClean="0">
                <a:ln>
                  <a:noFill/>
                </a:ln>
                <a:solidFill>
                  <a:schemeClr val="bg1"/>
                </a:solidFill>
                <a:effectLst/>
                <a:uLnTx/>
                <a:uFillTx/>
                <a:latin typeface="Times New Roman" pitchFamily="18" charset="0"/>
                <a:ea typeface="宋体" pitchFamily="2" charset="-122"/>
              </a:rPr>
              <a:t>页     </a:t>
            </a:r>
            <a:endParaRPr kumimoji="1" lang="en-US" altLang="zh-CN" sz="4000" b="1" i="0" u="none" strike="noStrike" kern="0" cap="none" spc="0" normalizeH="0" baseline="0" noProof="0" smtClean="0">
              <a:ln>
                <a:noFill/>
              </a:ln>
              <a:solidFill>
                <a:schemeClr val="bg1"/>
              </a:solidFill>
              <a:effectLst/>
              <a:uLnTx/>
              <a:uFillTx/>
              <a:latin typeface="Times New Roman" pitchFamily="18" charset="0"/>
              <a:ea typeface="宋体" panose="02010600030101010101" pitchFamily="2" charset="-122"/>
            </a:endParaRPr>
          </a:p>
          <a:p>
            <a:pPr marL="0" marR="0" lvl="0" indent="0" defTabSz="914400" eaLnBrk="1" fontAlgn="auto" latinLnBrk="0" hangingPunct="1">
              <a:lnSpc>
                <a:spcPct val="100000"/>
              </a:lnSpc>
              <a:spcBef>
                <a:spcPct val="50000"/>
              </a:spcBef>
              <a:spcAft>
                <a:spcPct val="0"/>
              </a:spcAft>
              <a:buClrTx/>
              <a:buSzTx/>
              <a:buFontTx/>
              <a:buNone/>
              <a:defRPr/>
            </a:pPr>
            <a:r>
              <a:rPr lang="en-US" altLang="zh-CN" sz="4000" b="1" kern="0">
                <a:solidFill>
                  <a:schemeClr val="bg1"/>
                </a:solidFill>
              </a:rPr>
              <a:t> </a:t>
            </a:r>
            <a:r>
              <a:rPr lang="en-US" altLang="zh-CN" sz="4000" b="1" kern="0" smtClean="0">
                <a:solidFill>
                  <a:schemeClr val="bg1"/>
                </a:solidFill>
              </a:rPr>
              <a:t>          </a:t>
            </a:r>
            <a:r>
              <a:rPr kumimoji="1" lang="en-US" altLang="zh-CN" sz="4000" b="1" i="0" u="none" strike="noStrike" kern="0" cap="none" spc="0" normalizeH="0" baseline="0" noProof="0" smtClean="0">
                <a:ln>
                  <a:noFill/>
                </a:ln>
                <a:solidFill>
                  <a:schemeClr val="bg1"/>
                </a:solidFill>
                <a:effectLst/>
                <a:uLnTx/>
                <a:uFillTx/>
                <a:latin typeface="Times New Roman" pitchFamily="18" charset="0"/>
                <a:ea typeface="宋体" pitchFamily="2" charset="-122"/>
              </a:rPr>
              <a:t>1</a:t>
            </a:r>
            <a:r>
              <a:rPr kumimoji="1" lang="zh-CN" altLang="en-US" sz="4000" b="1" i="0" u="none" strike="noStrike" kern="0" cap="none" spc="0" normalizeH="0" baseline="0" noProof="0" smtClean="0">
                <a:ln>
                  <a:noFill/>
                </a:ln>
                <a:solidFill>
                  <a:schemeClr val="bg1"/>
                </a:solidFill>
                <a:effectLst/>
                <a:uLnTx/>
                <a:uFillTx/>
                <a:latin typeface="Times New Roman" pitchFamily="18" charset="0"/>
                <a:ea typeface="宋体" pitchFamily="2" charset="-122"/>
              </a:rPr>
              <a:t>、 </a:t>
            </a:r>
            <a:r>
              <a:rPr kumimoji="1" lang="en-US" altLang="zh-CN" sz="4000" b="1" i="0" u="none" strike="noStrike" kern="0" cap="none" spc="0" normalizeH="0" baseline="0" noProof="0" smtClean="0">
                <a:ln>
                  <a:noFill/>
                </a:ln>
                <a:solidFill>
                  <a:schemeClr val="bg1"/>
                </a:solidFill>
                <a:effectLst/>
                <a:uLnTx/>
                <a:uFillTx/>
                <a:latin typeface="Times New Roman" pitchFamily="18" charset="0"/>
                <a:ea typeface="宋体" pitchFamily="2" charset="-122"/>
              </a:rPr>
              <a:t>2</a:t>
            </a:r>
            <a:r>
              <a:rPr kumimoji="1" lang="zh-CN" altLang="en-US" sz="4000" b="1" i="0" u="none" strike="noStrike" kern="0" cap="none" spc="0" normalizeH="0" baseline="0" noProof="0" smtClean="0">
                <a:ln>
                  <a:noFill/>
                </a:ln>
                <a:solidFill>
                  <a:schemeClr val="bg1"/>
                </a:solidFill>
                <a:effectLst/>
                <a:uLnTx/>
                <a:uFillTx/>
                <a:latin typeface="Times New Roman" pitchFamily="18" charset="0"/>
                <a:ea typeface="宋体" pitchFamily="2" charset="-122"/>
              </a:rPr>
              <a:t>、</a:t>
            </a:r>
            <a:r>
              <a:rPr kumimoji="1" lang="en-US" altLang="zh-CN" sz="4000" b="1" i="0" u="none" strike="noStrike" kern="0" cap="none" spc="0" normalizeH="0" baseline="0" noProof="0" smtClean="0">
                <a:ln>
                  <a:noFill/>
                </a:ln>
                <a:solidFill>
                  <a:schemeClr val="bg1"/>
                </a:solidFill>
                <a:effectLst/>
                <a:uLnTx/>
                <a:uFillTx/>
                <a:latin typeface="Times New Roman" pitchFamily="18" charset="0"/>
                <a:ea typeface="宋体" pitchFamily="2" charset="-122"/>
              </a:rPr>
              <a:t>3</a:t>
            </a:r>
            <a:r>
              <a:rPr kumimoji="1" lang="zh-CN" altLang="en-US" sz="4000" b="1" i="0" u="none" strike="noStrike" kern="0" cap="none" spc="0" normalizeH="0" baseline="0" noProof="0" smtClean="0">
                <a:ln>
                  <a:noFill/>
                </a:ln>
                <a:solidFill>
                  <a:schemeClr val="bg1"/>
                </a:solidFill>
                <a:effectLst/>
                <a:uLnTx/>
                <a:uFillTx/>
                <a:latin typeface="Times New Roman" pitchFamily="18" charset="0"/>
                <a:ea typeface="宋体" pitchFamily="2" charset="-122"/>
              </a:rPr>
              <a:t>、</a:t>
            </a:r>
            <a:r>
              <a:rPr kumimoji="1" lang="en-US" altLang="zh-CN" sz="4000" b="1" i="0" u="none" strike="noStrike" kern="0" cap="none" spc="0" normalizeH="0" baseline="0" noProof="0" smtClean="0">
                <a:ln>
                  <a:noFill/>
                </a:ln>
                <a:solidFill>
                  <a:schemeClr val="bg1"/>
                </a:solidFill>
                <a:effectLst/>
                <a:uLnTx/>
                <a:uFillTx/>
                <a:latin typeface="Times New Roman" pitchFamily="18" charset="0"/>
                <a:ea typeface="宋体" pitchFamily="2" charset="-122"/>
              </a:rPr>
              <a:t>4</a:t>
            </a:r>
          </a:p>
        </p:txBody>
      </p:sp>
      <p:sp>
        <p:nvSpPr>
          <p:cNvPr id="18437" name="灯片编号占位符 18436"/>
          <p:cNvSpPr>
            <a:spLocks noGrp="1"/>
          </p:cNvSpPr>
          <p:nvPr>
            <p:ph type="sldNum" sz="quarter" idx="12"/>
          </p:nvPr>
        </p:nvSpPr>
        <p:spPr/>
        <p:txBody>
          <a:bodyPr/>
          <a:lstStyle/>
          <a:p>
            <a:pPr>
              <a:defRPr/>
            </a:pPr>
            <a:fld id="{D9F1B4A7-3B24-4E59-8605-CB8F74A06D4C}" type="slidenum">
              <a:rPr lang="zh-CN" altLang="en-US" smtClean="0"/>
              <a:pPr>
                <a:defRPr/>
              </a:pPr>
              <a:t>23</a:t>
            </a:fld>
            <a:endParaRPr lang="zh-CN" altLang="en-US"/>
          </a:p>
        </p:txBody>
      </p:sp>
      <p:pic>
        <p:nvPicPr>
          <p:cNvPr id="3074" name="Picture 2">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6487559"/>
            <a:ext cx="36036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a:hlinkClick r:id="" action="ppaction://hlinkshowjump?jump=firstslide"/>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807302" y="6517721"/>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3169945"/>
      </p:ext>
    </p:extLst>
  </p:cSld>
  <p:clrMapOvr>
    <a:masterClrMapping/>
  </p:clrMapOvr>
  <p:transition>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D9F1B4A7-3B24-4E59-8605-CB8F74A06D4C}" type="slidenum">
              <a:rPr lang="zh-CN" altLang="en-US" smtClean="0"/>
              <a:pPr>
                <a:defRPr/>
              </a:pPr>
              <a:t>24</a:t>
            </a:fld>
            <a:endParaRPr lang="zh-CN" altLang="en-US"/>
          </a:p>
        </p:txBody>
      </p:sp>
      <p:graphicFrame>
        <p:nvGraphicFramePr>
          <p:cNvPr id="14" name="表格 13"/>
          <p:cNvGraphicFramePr>
            <a:graphicFrameLocks noGrp="1"/>
          </p:cNvGraphicFramePr>
          <p:nvPr>
            <p:extLst>
              <p:ext uri="{D42A27DB-BD31-4B8C-83A1-F6EECF244321}">
                <p14:modId xmlns:p14="http://schemas.microsoft.com/office/powerpoint/2010/main" val="2160431837"/>
              </p:ext>
            </p:extLst>
          </p:nvPr>
        </p:nvGraphicFramePr>
        <p:xfrm>
          <a:off x="621624" y="917431"/>
          <a:ext cx="7896518" cy="6067254"/>
        </p:xfrm>
        <a:graphic>
          <a:graphicData uri="http://schemas.openxmlformats.org/drawingml/2006/table">
            <a:tbl>
              <a:tblPr firstRow="1" bandRow="1">
                <a:tableStyleId>{5940675A-B579-460E-94D1-54222C63F5DA}</a:tableStyleId>
              </a:tblPr>
              <a:tblGrid>
                <a:gridCol w="7896518"/>
              </a:tblGrid>
              <a:tr h="600059">
                <a:tc>
                  <a:txBody>
                    <a:bodyPr/>
                    <a:lstStyle/>
                    <a:p>
                      <a:endParaRPr lang="zh-CN" altLang="en-US">
                        <a:ln w="6350">
                          <a:solidFill>
                            <a:schemeClr val="tx1"/>
                          </a:solidFill>
                          <a:prstDash val="sysDot"/>
                        </a:ln>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00059">
                <a:tc>
                  <a:txBody>
                    <a:bodyPr/>
                    <a:lstStyle/>
                    <a:p>
                      <a:endParaRPr lang="zh-CN" altLang="en-US">
                        <a:ln w="6350">
                          <a:solidFill>
                            <a:schemeClr val="tx1"/>
                          </a:solidFill>
                          <a:prstDash val="sysDot"/>
                        </a:ln>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08392">
                <a:tc>
                  <a:txBody>
                    <a:bodyPr/>
                    <a:lstStyle/>
                    <a:p>
                      <a:endParaRPr lang="zh-CN" altLang="en-US">
                        <a:ln w="6350">
                          <a:solidFill>
                            <a:schemeClr val="tx1"/>
                          </a:solidFill>
                          <a:prstDash val="sysDot"/>
                        </a:ln>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08392">
                <a:tc>
                  <a:txBody>
                    <a:bodyPr/>
                    <a:lstStyle/>
                    <a:p>
                      <a:endParaRPr lang="zh-CN" altLang="en-US">
                        <a:ln w="6350">
                          <a:solidFill>
                            <a:schemeClr val="tx1"/>
                          </a:solidFill>
                          <a:prstDash val="sysDot"/>
                        </a:ln>
                        <a:solidFill>
                          <a:sysClr val="windowText" lastClr="0000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08392">
                <a:tc>
                  <a:txBody>
                    <a:bodyPr/>
                    <a:lstStyle/>
                    <a:p>
                      <a:endParaRPr lang="zh-CN" altLang="en-US">
                        <a:ln w="6350">
                          <a:solidFill>
                            <a:schemeClr val="tx1"/>
                          </a:solidFill>
                          <a:prstDash val="sysDot"/>
                        </a:ln>
                        <a:solidFill>
                          <a:sysClr val="windowText" lastClr="0000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08392">
                <a:tc>
                  <a:txBody>
                    <a:bodyPr/>
                    <a:lstStyle/>
                    <a:p>
                      <a:endParaRPr lang="zh-CN" altLang="en-US">
                        <a:ln w="6350">
                          <a:solidFill>
                            <a:schemeClr val="tx1"/>
                          </a:solidFill>
                          <a:prstDash val="sysDot"/>
                        </a:ln>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08392">
                <a:tc>
                  <a:txBody>
                    <a:bodyPr/>
                    <a:lstStyle/>
                    <a:p>
                      <a:endParaRPr lang="zh-CN" altLang="en-US">
                        <a:ln w="6350">
                          <a:solidFill>
                            <a:schemeClr val="tx1"/>
                          </a:solidFill>
                          <a:prstDash val="sysDot"/>
                        </a:ln>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08392">
                <a:tc>
                  <a:txBody>
                    <a:bodyPr/>
                    <a:lstStyle/>
                    <a:p>
                      <a:endParaRPr lang="zh-CN" altLang="en-US">
                        <a:ln w="6350">
                          <a:solidFill>
                            <a:schemeClr val="tx1"/>
                          </a:solidFill>
                          <a:prstDash val="sysDot"/>
                        </a:ln>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08392">
                <a:tc>
                  <a:txBody>
                    <a:bodyPr/>
                    <a:lstStyle/>
                    <a:p>
                      <a:endParaRPr lang="zh-CN" altLang="en-US">
                        <a:ln w="6350">
                          <a:solidFill>
                            <a:schemeClr val="tx1"/>
                          </a:solidFill>
                          <a:prstDash val="sysDot"/>
                        </a:ln>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08392">
                <a:tc>
                  <a:txBody>
                    <a:bodyPr/>
                    <a:lstStyle/>
                    <a:p>
                      <a:endParaRPr lang="zh-CN" altLang="en-US">
                        <a:ln w="6350">
                          <a:solidFill>
                            <a:schemeClr val="tx1"/>
                          </a:solidFill>
                          <a:prstDash val="sysDot"/>
                        </a:ln>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bl>
          </a:graphicData>
        </a:graphic>
      </p:graphicFrame>
      <p:pic>
        <p:nvPicPr>
          <p:cNvPr id="15" name="图片 14"/>
          <p:cNvPicPr>
            <a:picLocks noChangeAspect="1"/>
          </p:cNvPicPr>
          <p:nvPr/>
        </p:nvPicPr>
        <p:blipFill>
          <a:blip r:embed="rId2">
            <a:extLst>
              <a:ext uri="{28A0092B-C50C-407E-A947-70E740481C1C}">
                <a14:useLocalDpi xmlns:a14="http://schemas.microsoft.com/office/drawing/2010/main" val="0"/>
              </a:ext>
            </a:extLst>
          </a:blip>
          <a:srcRect b="5324"/>
          <a:stretch>
            <a:fillRect/>
          </a:stretch>
        </p:blipFill>
        <p:spPr>
          <a:xfrm>
            <a:off x="360363" y="4663441"/>
            <a:ext cx="2389102" cy="1800000"/>
          </a:xfrm>
          <a:prstGeom prst="rect">
            <a:avLst/>
          </a:prstGeom>
        </p:spPr>
      </p:pic>
      <p:sp>
        <p:nvSpPr>
          <p:cNvPr id="17" name="灯片编号占位符 1"/>
          <p:cNvSpPr txBox="1"/>
          <p:nvPr/>
        </p:nvSpPr>
        <p:spPr>
          <a:xfrm>
            <a:off x="8348328" y="6111875"/>
            <a:ext cx="457200" cy="365125"/>
          </a:xfrm>
          <a:prstGeom prst="rect">
            <a:avLst/>
          </a:prstGeom>
        </p:spPr>
        <p:txBody>
          <a:bodyPr vert="horz" anchor="b"/>
          <a:lstStyle>
            <a:defPPr>
              <a:defRPr lang="zh-CN"/>
            </a:defPPr>
            <a:lvl1pPr algn="r" rtl="0" eaLnBrk="1" fontAlgn="base" latinLnBrk="0" hangingPunct="1">
              <a:spcBef>
                <a:spcPct val="0"/>
              </a:spcBef>
              <a:spcAft>
                <a:spcPct val="0"/>
              </a:spcAft>
              <a:defRPr kumimoji="0" sz="1000" kern="1200">
                <a:solidFill>
                  <a:schemeClr val="bg2">
                    <a:shade val="50000"/>
                  </a:schemeClr>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fld id="{D9F1B4A7-3B24-4E59-8605-CB8F74A06D4C}" type="slidenum">
              <a:rPr lang="zh-CN" altLang="en-US" smtClean="0"/>
              <a:pPr>
                <a:defRPr/>
              </a:pPr>
              <a:t>24</a:t>
            </a:fld>
            <a:endParaRPr lang="zh-CN" altLang="en-US"/>
          </a:p>
        </p:txBody>
      </p:sp>
      <p:pic>
        <p:nvPicPr>
          <p:cNvPr id="18" name="Picture 2">
            <a:hlinkClick r:id="" action="ppaction://hlinkshowjump?jump=previousslide"/>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6492875"/>
            <a:ext cx="36036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a:hlinkClick r:id="" action="ppaction://hlinkshowjump?jump=nextslide"/>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814401" y="6492875"/>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Line 18"/>
          <p:cNvSpPr>
            <a:spLocks noChangeShapeType="1"/>
          </p:cNvSpPr>
          <p:nvPr/>
        </p:nvSpPr>
        <p:spPr bwMode="auto">
          <a:xfrm>
            <a:off x="611560" y="920462"/>
            <a:ext cx="8001000" cy="0"/>
          </a:xfrm>
          <a:prstGeom prst="line">
            <a:avLst/>
          </a:prstGeom>
          <a:noFill/>
          <a:ln w="38100" cap="rnd">
            <a:solidFill>
              <a:srgbClr val="969696"/>
            </a:solidFill>
            <a:prstDash val="sysDot"/>
            <a:round/>
            <a:tailEnd type="oval"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pic>
        <p:nvPicPr>
          <p:cNvPr id="21"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275856" y="260647"/>
            <a:ext cx="30353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611560" y="1119484"/>
            <a:ext cx="8120508" cy="369332"/>
          </a:xfrm>
          <a:prstGeom prst="rect">
            <a:avLst/>
          </a:prstGeom>
          <a:noFill/>
        </p:spPr>
        <p:txBody>
          <a:bodyPr wrap="square" rtlCol="0">
            <a:spAutoFit/>
          </a:bodyPr>
          <a:lstStyle/>
          <a:p>
            <a:r>
              <a:rPr lang="en-US" altLang="zh-CN" u="sng" smtClean="0"/>
              <a:t>                                                                                                                    </a:t>
            </a:r>
            <a:endParaRPr lang="zh-CN" altLang="en-US" u="sng"/>
          </a:p>
        </p:txBody>
      </p:sp>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2068" y="404664"/>
            <a:ext cx="1350000" cy="1800000"/>
          </a:xfrm>
          <a:prstGeom prst="rect">
            <a:avLst/>
          </a:prstGeom>
        </p:spPr>
      </p:pic>
      <p:pic>
        <p:nvPicPr>
          <p:cNvPr id="25" name="New picture" hidden="1"/>
          <p:cNvPicPr/>
          <p:nvPr/>
        </p:nvPicPr>
        <p:blipFill>
          <a:blip r:embed="rId7"/>
          <a:stretch>
            <a:fillRect/>
          </a:stretch>
        </p:blipFill>
        <p:spPr>
          <a:xfrm>
            <a:off x="11099800" y="10922000"/>
            <a:ext cx="342900" cy="330200"/>
          </a:xfrm>
          <a:prstGeom prst="cube">
            <a:avLst/>
          </a:prstGeom>
        </p:spPr>
      </p:pic>
    </p:spTree>
    <p:extLst>
      <p:ext uri="{BB962C8B-B14F-4D97-AF65-F5344CB8AC3E}">
        <p14:creationId xmlns:p14="http://schemas.microsoft.com/office/powerpoint/2010/main" val="362790577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灯片编号占位符 52"/>
          <p:cNvSpPr>
            <a:spLocks noGrp="1"/>
          </p:cNvSpPr>
          <p:nvPr>
            <p:ph type="sldNum" sz="quarter" idx="12"/>
          </p:nvPr>
        </p:nvSpPr>
        <p:spPr/>
        <p:txBody>
          <a:bodyPr/>
          <a:lstStyle/>
          <a:p>
            <a:pPr>
              <a:defRPr/>
            </a:pPr>
            <a:fld id="{D9F1B4A7-3B24-4E59-8605-CB8F74A06D4C}" type="slidenum">
              <a:rPr lang="zh-CN" altLang="en-US" smtClean="0"/>
              <a:pPr>
                <a:defRPr/>
              </a:pPr>
              <a:t>3</a:t>
            </a:fld>
            <a:endParaRPr lang="zh-CN" altLang="en-US"/>
          </a:p>
        </p:txBody>
      </p:sp>
      <p:pic>
        <p:nvPicPr>
          <p:cNvPr id="2050" name="Picture 2">
            <a:hlinkClick r:id="" action="ppaction://hlinkshowjump?jump=nextslide"/>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92768"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44" y="6470262"/>
            <a:ext cx="3603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pic_275788"/>
          <p:cNvPicPr>
            <a:picLocks noChangeAspect="1" noChangeArrowheads="1"/>
          </p:cNvPicPr>
          <p:nvPr/>
        </p:nvPicPr>
        <p:blipFill>
          <a:blip r:embed="rId5">
            <a:extLst>
              <a:ext uri="{28A0092B-C50C-407E-A947-70E740481C1C}">
                <a14:useLocalDpi xmlns:a14="http://schemas.microsoft.com/office/drawing/2010/main" val="0"/>
              </a:ext>
            </a:extLst>
          </a:blip>
          <a:srcRect l="7337" t="17528" r="3711" b="48803"/>
          <a:stretch>
            <a:fillRect/>
          </a:stretch>
        </p:blipFill>
        <p:spPr bwMode="auto">
          <a:xfrm>
            <a:off x="890881" y="943910"/>
            <a:ext cx="7751136" cy="1654779"/>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3" descr="pic_275789"/>
          <p:cNvPicPr>
            <a:picLocks noChangeAspect="1" noChangeArrowheads="1"/>
          </p:cNvPicPr>
          <p:nvPr/>
        </p:nvPicPr>
        <p:blipFill>
          <a:blip r:embed="rId6">
            <a:extLst>
              <a:ext uri="{28A0092B-C50C-407E-A947-70E740481C1C}">
                <a14:useLocalDpi xmlns:a14="http://schemas.microsoft.com/office/drawing/2010/main" val="0"/>
              </a:ext>
            </a:extLst>
          </a:blip>
          <a:srcRect l="5508" r="4418" b="8370"/>
          <a:stretch>
            <a:fillRect/>
          </a:stretch>
        </p:blipFill>
        <p:spPr bwMode="auto">
          <a:xfrm>
            <a:off x="794524" y="4801800"/>
            <a:ext cx="7847493" cy="1668462"/>
          </a:xfrm>
          <a:prstGeom prst="rect">
            <a:avLst/>
          </a:prstGeom>
          <a:solidFill>
            <a:srgbClr val="FFFFCC"/>
          </a:solidFill>
          <a:ln>
            <a:noFill/>
          </a:ln>
          <a:extLst>
            <a:ext uri="{91240B29-F687-4F45-9708-019B960494DF}">
              <a14:hiddenLine xmlns:a14="http://schemas.microsoft.com/office/drawing/2010/main" w="9525">
                <a:solidFill>
                  <a:srgbClr val="FF0000"/>
                </a:solidFill>
                <a:miter lim="800000"/>
                <a:headEnd/>
                <a:tailEnd/>
              </a14:hiddenLine>
            </a:ext>
          </a:extLst>
        </p:spPr>
      </p:pic>
      <p:pic>
        <p:nvPicPr>
          <p:cNvPr id="133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68007" y="385932"/>
            <a:ext cx="981075"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62209" y="334563"/>
            <a:ext cx="7279807" cy="584775"/>
          </a:xfrm>
          <a:prstGeom prst="rect">
            <a:avLst/>
          </a:prstGeom>
          <a:noFill/>
        </p:spPr>
        <p:txBody>
          <a:bodyPr wrap="square" rtlCol="0">
            <a:spAutoFit/>
          </a:bodyPr>
          <a:lstStyle/>
          <a:p>
            <a:r>
              <a:rPr lang="zh-CN" altLang="en-US" sz="3200" b="1" smtClean="0">
                <a:solidFill>
                  <a:srgbClr val="FF0000"/>
                </a:solidFill>
              </a:rPr>
              <a:t>信息窗          </a:t>
            </a:r>
            <a:r>
              <a:rPr lang="zh-CN" altLang="en-US" sz="2000" b="1" smtClean="0">
                <a:solidFill>
                  <a:srgbClr val="FF0000"/>
                </a:solidFill>
              </a:rPr>
              <a:t>链接</a:t>
            </a:r>
            <a:r>
              <a:rPr lang="en-US" altLang="zh-CN" sz="2000" b="1" smtClean="0">
                <a:solidFill>
                  <a:srgbClr val="FF0000"/>
                </a:solidFill>
              </a:rPr>
              <a:t>P25  </a:t>
            </a:r>
            <a:r>
              <a:rPr lang="zh-CN" altLang="en-US" sz="2000" b="1" smtClean="0">
                <a:solidFill>
                  <a:srgbClr val="FF0000"/>
                </a:solidFill>
              </a:rPr>
              <a:t>图</a:t>
            </a:r>
            <a:r>
              <a:rPr lang="en-US" altLang="zh-CN" sz="2000" b="1" smtClean="0">
                <a:solidFill>
                  <a:srgbClr val="FF0000"/>
                </a:solidFill>
              </a:rPr>
              <a:t>2-25</a:t>
            </a:r>
            <a:r>
              <a:rPr lang="zh-CN" altLang="en-US" sz="2000" b="1" smtClean="0">
                <a:solidFill>
                  <a:srgbClr val="FF0000"/>
                </a:solidFill>
              </a:rPr>
              <a:t>利用光电计时器测量速度</a:t>
            </a:r>
            <a:endParaRPr lang="zh-CN" altLang="en-US" sz="2000" b="1">
              <a:solidFill>
                <a:srgbClr val="FF0000"/>
              </a:solidFill>
            </a:endParaRPr>
          </a:p>
        </p:txBody>
      </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3848" y="385932"/>
            <a:ext cx="557978" cy="557978"/>
          </a:xfrm>
          <a:prstGeom prst="rect">
            <a:avLst/>
          </a:prstGeom>
        </p:spPr>
      </p:pic>
      <p:pic>
        <p:nvPicPr>
          <p:cNvPr id="13315" name="Picture 3"/>
          <p:cNvPicPr>
            <a:picLocks noChangeAspect="1" noChangeArrowheads="1"/>
          </p:cNvPicPr>
          <p:nvPr/>
        </p:nvPicPr>
        <p:blipFill>
          <a:blip r:embed="rId9">
            <a:extLst>
              <a:ext uri="{28A0092B-C50C-407E-A947-70E740481C1C}">
                <a14:useLocalDpi xmlns:a14="http://schemas.microsoft.com/office/drawing/2010/main" val="0"/>
              </a:ext>
            </a:extLst>
          </a:blip>
          <a:srcRect t="46460"/>
          <a:stretch>
            <a:fillRect/>
          </a:stretch>
        </p:blipFill>
        <p:spPr bwMode="auto">
          <a:xfrm>
            <a:off x="806987" y="2631022"/>
            <a:ext cx="7754937" cy="2170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2337325"/>
      </p:ext>
    </p:extLst>
  </p:cSld>
  <p:clrMapOvr>
    <a:masterClrMapping/>
  </p:clrMapOvr>
  <p:transition>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灯片编号占位符 52"/>
          <p:cNvSpPr>
            <a:spLocks noGrp="1"/>
          </p:cNvSpPr>
          <p:nvPr>
            <p:ph type="sldNum" sz="quarter" idx="12"/>
          </p:nvPr>
        </p:nvSpPr>
        <p:spPr/>
        <p:txBody>
          <a:bodyPr/>
          <a:lstStyle/>
          <a:p>
            <a:pPr>
              <a:defRPr/>
            </a:pPr>
            <a:fld id="{D9F1B4A7-3B24-4E59-8605-CB8F74A06D4C}" type="slidenum">
              <a:rPr lang="zh-CN" altLang="en-US" smtClean="0"/>
              <a:pPr>
                <a:defRPr/>
              </a:pPr>
              <a:t>4</a:t>
            </a:fld>
            <a:endParaRPr lang="zh-CN" altLang="en-US"/>
          </a:p>
        </p:txBody>
      </p:sp>
      <p:pic>
        <p:nvPicPr>
          <p:cNvPr id="2050" name="Picture 2">
            <a:hlinkClick r:id="" action="ppaction://hlinkshowjump?jump=nextslide"/>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92768"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44" y="6470262"/>
            <a:ext cx="3603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txBox="1">
            <a:spLocks noChangeArrowheads="1"/>
          </p:cNvSpPr>
          <p:nvPr/>
        </p:nvSpPr>
        <p:spPr>
          <a:xfrm>
            <a:off x="368007" y="404664"/>
            <a:ext cx="2871788" cy="579437"/>
          </a:xfrm>
          <a:prstGeom prst="rect">
            <a:avLst/>
          </a:prstGeom>
        </p:spPr>
        <p:txBody>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lstStyle>
          <a:p>
            <a:r>
              <a:rPr lang="zh-CN" altLang="en-US" sz="3800" smtClean="0">
                <a:solidFill>
                  <a:schemeClr val="tx1"/>
                </a:solidFill>
                <a:ea typeface="楷体_GB2312" pitchFamily="49" charset="-122"/>
              </a:rPr>
              <a:t>频闪摄影：</a:t>
            </a:r>
          </a:p>
        </p:txBody>
      </p:sp>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r="99" b="240"/>
          <a:stretch>
            <a:fillRect/>
          </a:stretch>
        </p:blipFill>
        <p:spPr bwMode="auto">
          <a:xfrm>
            <a:off x="611188" y="1008338"/>
            <a:ext cx="7315200"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545654" y="4310955"/>
            <a:ext cx="8158318" cy="2062103"/>
          </a:xfrm>
          <a:prstGeom prst="rect">
            <a:avLst/>
          </a:prstGeom>
        </p:spPr>
        <p:txBody>
          <a:bodyPr wrap="square">
            <a:spAutoFit/>
          </a:bodyPr>
          <a:lstStyle/>
          <a:p>
            <a:r>
              <a:rPr lang="en-US" altLang="zh-CN" sz="3200" b="1">
                <a:latin typeface="+mn-ea"/>
                <a:ea typeface="+mn-ea"/>
              </a:rPr>
              <a:t>1</a:t>
            </a:r>
            <a:r>
              <a:rPr lang="zh-CN" altLang="en-US" sz="3200" b="1">
                <a:latin typeface="+mn-ea"/>
                <a:ea typeface="+mn-ea"/>
              </a:rPr>
              <a:t>、哪个球运动的时间比较长？</a:t>
            </a:r>
          </a:p>
          <a:p>
            <a:r>
              <a:rPr lang="en-US" altLang="zh-CN" sz="3200" b="1">
                <a:latin typeface="+mn-ea"/>
                <a:ea typeface="+mn-ea"/>
              </a:rPr>
              <a:t>2</a:t>
            </a:r>
            <a:r>
              <a:rPr lang="zh-CN" altLang="en-US" sz="3200" b="1">
                <a:latin typeface="+mn-ea"/>
                <a:ea typeface="+mn-ea"/>
              </a:rPr>
              <a:t>、哪个小球运动的速度（即运动快慢）基本保持不变？</a:t>
            </a:r>
          </a:p>
          <a:p>
            <a:r>
              <a:rPr lang="en-US" altLang="zh-CN" sz="3200" b="1">
                <a:latin typeface="+mn-ea"/>
                <a:ea typeface="+mn-ea"/>
              </a:rPr>
              <a:t>3</a:t>
            </a:r>
            <a:r>
              <a:rPr lang="zh-CN" altLang="en-US" sz="3200" b="1">
                <a:latin typeface="+mn-ea"/>
                <a:ea typeface="+mn-ea"/>
              </a:rPr>
              <a:t>、哪个小球的运动越来越快？</a:t>
            </a:r>
          </a:p>
        </p:txBody>
      </p:sp>
      <p:pic>
        <p:nvPicPr>
          <p:cNvPr id="1433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68007" y="3713163"/>
            <a:ext cx="4016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73167" y="3713163"/>
            <a:ext cx="2862729" cy="584775"/>
          </a:xfrm>
          <a:prstGeom prst="rect">
            <a:avLst/>
          </a:prstGeom>
          <a:noFill/>
        </p:spPr>
        <p:txBody>
          <a:bodyPr wrap="square" rtlCol="0">
            <a:spAutoFit/>
          </a:bodyPr>
          <a:lstStyle/>
          <a:p>
            <a:r>
              <a:rPr lang="zh-CN" altLang="en-US" sz="3200" b="1" smtClean="0">
                <a:solidFill>
                  <a:srgbClr val="FF0000"/>
                </a:solidFill>
              </a:rPr>
              <a:t>观察并讨论</a:t>
            </a:r>
            <a:endParaRPr lang="zh-CN" altLang="en-US" sz="3200" b="1">
              <a:solidFill>
                <a:srgbClr val="FF0000"/>
              </a:solidFill>
            </a:endParaRPr>
          </a:p>
        </p:txBody>
      </p:sp>
    </p:spTree>
    <p:extLst>
      <p:ext uri="{BB962C8B-B14F-4D97-AF65-F5344CB8AC3E}">
        <p14:creationId xmlns:p14="http://schemas.microsoft.com/office/powerpoint/2010/main" val="752801900"/>
      </p:ext>
    </p:extLst>
  </p:cSld>
  <p:clrMapOvr>
    <a:masterClrMapping/>
  </p:clrMapOvr>
  <p:transition>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灯片编号占位符 52"/>
          <p:cNvSpPr>
            <a:spLocks noGrp="1"/>
          </p:cNvSpPr>
          <p:nvPr>
            <p:ph type="sldNum" sz="quarter" idx="12"/>
          </p:nvPr>
        </p:nvSpPr>
        <p:spPr/>
        <p:txBody>
          <a:bodyPr/>
          <a:lstStyle/>
          <a:p>
            <a:pPr>
              <a:defRPr/>
            </a:pPr>
            <a:fld id="{D9F1B4A7-3B24-4E59-8605-CB8F74A06D4C}" type="slidenum">
              <a:rPr lang="zh-CN" altLang="en-US" smtClean="0"/>
              <a:pPr>
                <a:defRPr/>
              </a:pPr>
              <a:t>5</a:t>
            </a:fld>
            <a:endParaRPr lang="zh-CN" altLang="en-US"/>
          </a:p>
        </p:txBody>
      </p:sp>
      <p:pic>
        <p:nvPicPr>
          <p:cNvPr id="2050" name="Picture 2">
            <a:hlinkClick r:id="" action="ppaction://hlinkshowjump?jump=nextslide"/>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92768"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44" y="6470262"/>
            <a:ext cx="3603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2"/>
          <p:cNvSpPr>
            <a:spLocks noChangeArrowheads="1"/>
          </p:cNvSpPr>
          <p:nvPr/>
        </p:nvSpPr>
        <p:spPr bwMode="auto">
          <a:xfrm>
            <a:off x="692150" y="2746301"/>
            <a:ext cx="1905000" cy="762000"/>
          </a:xfrm>
          <a:prstGeom prst="flowChartProcess">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 name="AutoShape 3"/>
          <p:cNvSpPr>
            <a:spLocks noChangeArrowheads="1"/>
          </p:cNvSpPr>
          <p:nvPr/>
        </p:nvSpPr>
        <p:spPr bwMode="auto">
          <a:xfrm>
            <a:off x="2781300" y="1593776"/>
            <a:ext cx="1905000" cy="762000"/>
          </a:xfrm>
          <a:prstGeom prst="flowChartProcess">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 name="AutoShape 4"/>
          <p:cNvSpPr>
            <a:spLocks noChangeArrowheads="1"/>
          </p:cNvSpPr>
          <p:nvPr/>
        </p:nvSpPr>
        <p:spPr bwMode="auto">
          <a:xfrm>
            <a:off x="2781300" y="3754364"/>
            <a:ext cx="1905000" cy="762000"/>
          </a:xfrm>
          <a:prstGeom prst="flowChartProcess">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 name="AutoShape 5">
            <a:hlinkClick r:id="rId5" action="ppaction://hlinksldjump"/>
          </p:cNvPr>
          <p:cNvSpPr>
            <a:spLocks noChangeArrowheads="1"/>
          </p:cNvSpPr>
          <p:nvPr/>
        </p:nvSpPr>
        <p:spPr bwMode="auto">
          <a:xfrm>
            <a:off x="5156200" y="2890764"/>
            <a:ext cx="1905000" cy="762000"/>
          </a:xfrm>
          <a:prstGeom prst="flowChartProcess">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 name="AutoShape 6">
            <a:hlinkClick r:id="rId6" action="ppaction://hlinksldjump"/>
          </p:cNvPr>
          <p:cNvSpPr>
            <a:spLocks noChangeArrowheads="1"/>
          </p:cNvSpPr>
          <p:nvPr/>
        </p:nvSpPr>
        <p:spPr bwMode="auto">
          <a:xfrm>
            <a:off x="5249862" y="4690989"/>
            <a:ext cx="1905000" cy="762000"/>
          </a:xfrm>
          <a:prstGeom prst="flowChartProcess">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 name="AutoShape 7"/>
          <p:cNvSpPr/>
          <p:nvPr/>
        </p:nvSpPr>
        <p:spPr bwMode="auto">
          <a:xfrm>
            <a:off x="2636837" y="2025576"/>
            <a:ext cx="152400" cy="2133600"/>
          </a:xfrm>
          <a:prstGeom prst="leftBrace">
            <a:avLst>
              <a:gd name="adj1" fmla="val 116667"/>
              <a:gd name="adj2" fmla="val 50000"/>
            </a:avLst>
          </a:prstGeom>
          <a:no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 name="AutoShape 8"/>
          <p:cNvSpPr/>
          <p:nvPr/>
        </p:nvSpPr>
        <p:spPr bwMode="auto">
          <a:xfrm>
            <a:off x="4868862" y="3322564"/>
            <a:ext cx="228600" cy="1676400"/>
          </a:xfrm>
          <a:prstGeom prst="leftBrace">
            <a:avLst>
              <a:gd name="adj1" fmla="val 61111"/>
              <a:gd name="adj2" fmla="val 50000"/>
            </a:avLst>
          </a:prstGeom>
          <a:no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 name="Text Box 9"/>
          <p:cNvSpPr txBox="1">
            <a:spLocks noChangeArrowheads="1"/>
          </p:cNvSpPr>
          <p:nvPr/>
        </p:nvSpPr>
        <p:spPr bwMode="auto">
          <a:xfrm>
            <a:off x="765175" y="2890764"/>
            <a:ext cx="1752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spcBef>
                <a:spcPct val="50000"/>
              </a:spcBef>
            </a:pPr>
            <a:r>
              <a:rPr kumimoji="1" lang="zh-CN" altLang="en-US" sz="2800" b="1">
                <a:latin typeface="Times New Roman" pitchFamily="18" charset="0"/>
              </a:rPr>
              <a:t>机械运动</a:t>
            </a:r>
          </a:p>
        </p:txBody>
      </p:sp>
      <p:sp>
        <p:nvSpPr>
          <p:cNvPr id="14" name="Text Box 10"/>
          <p:cNvSpPr txBox="1">
            <a:spLocks noChangeArrowheads="1"/>
          </p:cNvSpPr>
          <p:nvPr/>
        </p:nvSpPr>
        <p:spPr bwMode="auto">
          <a:xfrm>
            <a:off x="2887662" y="1743001"/>
            <a:ext cx="175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spcBef>
                <a:spcPct val="50000"/>
              </a:spcBef>
            </a:pPr>
            <a:r>
              <a:rPr kumimoji="1" lang="zh-CN" altLang="en-US" sz="2800" b="1">
                <a:latin typeface="Times New Roman" pitchFamily="18" charset="0"/>
              </a:rPr>
              <a:t>曲线运动</a:t>
            </a:r>
          </a:p>
        </p:txBody>
      </p:sp>
      <p:sp>
        <p:nvSpPr>
          <p:cNvPr id="15" name="Text Box 11"/>
          <p:cNvSpPr txBox="1">
            <a:spLocks noChangeArrowheads="1"/>
          </p:cNvSpPr>
          <p:nvPr/>
        </p:nvSpPr>
        <p:spPr bwMode="auto">
          <a:xfrm>
            <a:off x="2997200" y="3898826"/>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spcBef>
                <a:spcPct val="50000"/>
              </a:spcBef>
            </a:pPr>
            <a:r>
              <a:rPr kumimoji="1" lang="zh-CN" altLang="en-US" sz="2800" b="1">
                <a:latin typeface="Times New Roman" pitchFamily="18" charset="0"/>
              </a:rPr>
              <a:t>直线运动</a:t>
            </a:r>
          </a:p>
        </p:txBody>
      </p:sp>
      <p:sp>
        <p:nvSpPr>
          <p:cNvPr id="16" name="Text Box 12"/>
          <p:cNvSpPr txBox="1">
            <a:spLocks noChangeArrowheads="1"/>
          </p:cNvSpPr>
          <p:nvPr/>
        </p:nvSpPr>
        <p:spPr bwMode="auto">
          <a:xfrm>
            <a:off x="5097462" y="3038401"/>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spcBef>
                <a:spcPct val="50000"/>
              </a:spcBef>
            </a:pPr>
            <a:r>
              <a:rPr kumimoji="1" lang="zh-CN" altLang="en-US" sz="2400" b="1">
                <a:latin typeface="Times New Roman" pitchFamily="18" charset="0"/>
              </a:rPr>
              <a:t>匀速直线运动</a:t>
            </a:r>
          </a:p>
        </p:txBody>
      </p:sp>
      <p:sp>
        <p:nvSpPr>
          <p:cNvPr id="17" name="Text Box 13"/>
          <p:cNvSpPr txBox="1">
            <a:spLocks noChangeArrowheads="1"/>
          </p:cNvSpPr>
          <p:nvPr/>
        </p:nvSpPr>
        <p:spPr bwMode="auto">
          <a:xfrm>
            <a:off x="5173662" y="4943401"/>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a:ea typeface="宋体" charset="-122"/>
              </a:defRPr>
            </a:lvl1pPr>
            <a:lvl2pPr marL="742950" indent="-285750" eaLnBrk="0" hangingPunct="0">
              <a:defRPr>
                <a:solidFill>
                  <a:schemeClr val="tx1"/>
                </a:solidFill>
                <a:latin typeface="Arial"/>
                <a:ea typeface="宋体" charset="-122"/>
              </a:defRPr>
            </a:lvl2pPr>
            <a:lvl3pPr marL="1143000" indent="-228600" eaLnBrk="0" hangingPunct="0">
              <a:defRPr>
                <a:solidFill>
                  <a:schemeClr val="tx1"/>
                </a:solidFill>
                <a:latin typeface="Arial"/>
                <a:ea typeface="宋体" charset="-122"/>
              </a:defRPr>
            </a:lvl3pPr>
            <a:lvl4pPr marL="1600200" indent="-228600" eaLnBrk="0" hangingPunct="0">
              <a:defRPr>
                <a:solidFill>
                  <a:schemeClr val="tx1"/>
                </a:solidFill>
                <a:latin typeface="Arial"/>
                <a:ea typeface="宋体" charset="-122"/>
              </a:defRPr>
            </a:lvl4pPr>
            <a:lvl5pPr marL="2057400" indent="-228600" eaLnBrk="0" hangingPunct="0">
              <a:defRPr>
                <a:solidFill>
                  <a:schemeClr val="tx1"/>
                </a:solidFill>
                <a:latin typeface="Arial"/>
                <a:ea typeface="宋体" charset="-122"/>
              </a:defRPr>
            </a:lvl5pPr>
            <a:lvl6pPr marL="2514600" indent="-228600" eaLnBrk="0" fontAlgn="base" hangingPunct="0">
              <a:spcBef>
                <a:spcPct val="0"/>
              </a:spcBef>
              <a:spcAft>
                <a:spcPct val="0"/>
              </a:spcAft>
              <a:defRPr>
                <a:solidFill>
                  <a:schemeClr val="tx1"/>
                </a:solidFill>
                <a:latin typeface="Arial"/>
                <a:ea typeface="宋体" charset="-122"/>
              </a:defRPr>
            </a:lvl6pPr>
            <a:lvl7pPr marL="2971800" indent="-228600" eaLnBrk="0" fontAlgn="base" hangingPunct="0">
              <a:spcBef>
                <a:spcPct val="0"/>
              </a:spcBef>
              <a:spcAft>
                <a:spcPct val="0"/>
              </a:spcAft>
              <a:defRPr>
                <a:solidFill>
                  <a:schemeClr val="tx1"/>
                </a:solidFill>
                <a:latin typeface="Arial"/>
                <a:ea typeface="宋体" charset="-122"/>
              </a:defRPr>
            </a:lvl7pPr>
            <a:lvl8pPr marL="3429000" indent="-228600" eaLnBrk="0" fontAlgn="base" hangingPunct="0">
              <a:spcBef>
                <a:spcPct val="0"/>
              </a:spcBef>
              <a:spcAft>
                <a:spcPct val="0"/>
              </a:spcAft>
              <a:defRPr>
                <a:solidFill>
                  <a:schemeClr val="tx1"/>
                </a:solidFill>
                <a:latin typeface="Arial"/>
                <a:ea typeface="宋体" charset="-122"/>
              </a:defRPr>
            </a:lvl8pPr>
            <a:lvl9pPr marL="3886200" indent="-228600" eaLnBrk="0" fontAlgn="base" hangingPunct="0">
              <a:spcBef>
                <a:spcPct val="0"/>
              </a:spcBef>
              <a:spcAft>
                <a:spcPct val="0"/>
              </a:spcAft>
              <a:defRPr>
                <a:solidFill>
                  <a:schemeClr val="tx1"/>
                </a:solidFill>
                <a:latin typeface="Arial"/>
                <a:ea typeface="宋体" charset="-122"/>
              </a:defRPr>
            </a:lvl9pPr>
          </a:lstStyle>
          <a:p>
            <a:pPr eaLnBrk="1" hangingPunct="1">
              <a:spcBef>
                <a:spcPct val="50000"/>
              </a:spcBef>
            </a:pPr>
            <a:r>
              <a:rPr kumimoji="1" lang="zh-CN" altLang="en-US" sz="2400" b="1">
                <a:latin typeface="Times New Roman" pitchFamily="18" charset="0"/>
              </a:rPr>
              <a:t>变速直线运动</a:t>
            </a:r>
          </a:p>
        </p:txBody>
      </p:sp>
      <p:sp>
        <p:nvSpPr>
          <p:cNvPr id="2" name="TextBox 1"/>
          <p:cNvSpPr txBox="1"/>
          <p:nvPr/>
        </p:nvSpPr>
        <p:spPr>
          <a:xfrm>
            <a:off x="368007" y="476672"/>
            <a:ext cx="2345030" cy="584775"/>
          </a:xfrm>
          <a:prstGeom prst="rect">
            <a:avLst/>
          </a:prstGeom>
          <a:noFill/>
        </p:spPr>
        <p:txBody>
          <a:bodyPr wrap="square" rtlCol="0">
            <a:spAutoFit/>
          </a:bodyPr>
          <a:lstStyle/>
          <a:p>
            <a:r>
              <a:rPr lang="en-US" altLang="zh-CN" sz="3200" b="1" dirty="0" smtClean="0">
                <a:solidFill>
                  <a:srgbClr val="0070C0"/>
                </a:solidFill>
              </a:rPr>
              <a:t>【</a:t>
            </a:r>
            <a:r>
              <a:rPr lang="zh-CN" altLang="en-US" sz="3200" b="1" dirty="0" smtClean="0">
                <a:solidFill>
                  <a:srgbClr val="0070C0"/>
                </a:solidFill>
              </a:rPr>
              <a:t>小结</a:t>
            </a:r>
            <a:r>
              <a:rPr lang="en-US" altLang="zh-CN" sz="3200" b="1" dirty="0" smtClean="0">
                <a:solidFill>
                  <a:srgbClr val="0070C0"/>
                </a:solidFill>
              </a:rPr>
              <a:t>】</a:t>
            </a:r>
            <a:endParaRPr lang="zh-CN" altLang="en-US" sz="3200" b="1" dirty="0">
              <a:solidFill>
                <a:srgbClr val="0070C0"/>
              </a:solidFill>
            </a:endParaRPr>
          </a:p>
        </p:txBody>
      </p:sp>
      <p:pic>
        <p:nvPicPr>
          <p:cNvPr id="15362"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028384" y="5932543"/>
            <a:ext cx="5429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308300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after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after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after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after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灯片编号占位符 52"/>
          <p:cNvSpPr>
            <a:spLocks noGrp="1"/>
          </p:cNvSpPr>
          <p:nvPr>
            <p:ph type="sldNum" sz="quarter" idx="12"/>
          </p:nvPr>
        </p:nvSpPr>
        <p:spPr/>
        <p:txBody>
          <a:bodyPr/>
          <a:lstStyle/>
          <a:p>
            <a:pPr>
              <a:defRPr/>
            </a:pPr>
            <a:fld id="{D9F1B4A7-3B24-4E59-8605-CB8F74A06D4C}" type="slidenum">
              <a:rPr lang="zh-CN" altLang="en-US" smtClean="0"/>
              <a:pPr>
                <a:defRPr/>
              </a:pPr>
              <a:t>6</a:t>
            </a:fld>
            <a:endParaRPr lang="zh-CN" altLang="en-US"/>
          </a:p>
        </p:txBody>
      </p:sp>
      <p:pic>
        <p:nvPicPr>
          <p:cNvPr id="2050" name="Picture 2">
            <a:hlinkClick r:id="" action="ppaction://hlinkshowjump?jump=nextslide"/>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92768"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44" y="6470262"/>
            <a:ext cx="3603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2"/>
          <p:cNvSpPr txBox="1">
            <a:spLocks noChangeArrowheads="1"/>
          </p:cNvSpPr>
          <p:nvPr/>
        </p:nvSpPr>
        <p:spPr bwMode="auto">
          <a:xfrm>
            <a:off x="367643" y="289719"/>
            <a:ext cx="8552262"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1" hangingPunct="1">
              <a:lnSpc>
                <a:spcPct val="120000"/>
              </a:lnSpc>
              <a:spcBef>
                <a:spcPct val="0"/>
              </a:spcBef>
            </a:pPr>
            <a:r>
              <a:rPr lang="zh-CN" altLang="en-US" sz="3200" b="1" smtClean="0">
                <a:solidFill>
                  <a:srgbClr val="FF3300"/>
                </a:solidFill>
                <a:latin typeface="黑体" pitchFamily="49" charset="-122"/>
                <a:ea typeface="黑体" pitchFamily="49" charset="-122"/>
              </a:rPr>
              <a:t>一、匀速直线运动</a:t>
            </a:r>
            <a:endParaRPr lang="en-US" altLang="zh-CN" sz="3200" b="1" smtClean="0">
              <a:solidFill>
                <a:srgbClr val="FF3300"/>
              </a:solidFill>
              <a:latin typeface="黑体" pitchFamily="49" charset="-122"/>
              <a:ea typeface="黑体" panose="02010609060101010101" pitchFamily="49" charset="-122"/>
            </a:endParaRPr>
          </a:p>
          <a:p>
            <a:pPr eaLnBrk="1" hangingPunct="1">
              <a:lnSpc>
                <a:spcPct val="120000"/>
              </a:lnSpc>
              <a:spcBef>
                <a:spcPct val="0"/>
              </a:spcBef>
            </a:pPr>
            <a:r>
              <a:rPr lang="en-US" altLang="zh-CN" sz="3200" b="1">
                <a:solidFill>
                  <a:srgbClr val="0000CC"/>
                </a:solidFill>
                <a:latin typeface="+mn-ea"/>
                <a:ea typeface="+mn-ea"/>
              </a:rPr>
              <a:t>1.</a:t>
            </a:r>
            <a:r>
              <a:rPr lang="zh-CN" altLang="en-US" sz="3200" b="1">
                <a:solidFill>
                  <a:srgbClr val="0000CC"/>
                </a:solidFill>
                <a:latin typeface="+mn-ea"/>
                <a:ea typeface="+mn-ea"/>
              </a:rPr>
              <a:t>定义：</a:t>
            </a:r>
            <a:r>
              <a:rPr lang="zh-CN" altLang="en-US" sz="3200" b="1">
                <a:latin typeface="+mn-ea"/>
                <a:ea typeface="+mn-ea"/>
              </a:rPr>
              <a:t>物体运动速度保持不变的</a:t>
            </a:r>
            <a:r>
              <a:rPr lang="zh-CN" altLang="en-US" sz="3200" b="1" smtClean="0">
                <a:latin typeface="+mn-ea"/>
                <a:ea typeface="+mn-ea"/>
              </a:rPr>
              <a:t>直线运动。</a:t>
            </a:r>
            <a:endParaRPr lang="en-US" altLang="zh-CN" sz="3200" b="1" smtClean="0">
              <a:latin typeface="+mn-ea"/>
              <a:ea typeface="+mn-ea"/>
            </a:endParaRPr>
          </a:p>
          <a:p>
            <a:pPr eaLnBrk="1" hangingPunct="1">
              <a:lnSpc>
                <a:spcPct val="120000"/>
              </a:lnSpc>
              <a:spcBef>
                <a:spcPct val="0"/>
              </a:spcBef>
            </a:pPr>
            <a:r>
              <a:rPr lang="en-US" altLang="zh-CN" sz="3200" b="1">
                <a:solidFill>
                  <a:srgbClr val="0000CC"/>
                </a:solidFill>
                <a:latin typeface="+mn-ea"/>
                <a:ea typeface="+mn-ea"/>
              </a:rPr>
              <a:t>2.</a:t>
            </a:r>
            <a:r>
              <a:rPr lang="zh-CN" altLang="en-US" sz="3200" b="1">
                <a:solidFill>
                  <a:srgbClr val="0000CC"/>
                </a:solidFill>
                <a:latin typeface="+mn-ea"/>
                <a:ea typeface="+mn-ea"/>
              </a:rPr>
              <a:t>特点：</a:t>
            </a:r>
            <a:r>
              <a:rPr lang="zh-CN" altLang="en-US" sz="3200" b="1">
                <a:latin typeface="+mn-ea"/>
                <a:ea typeface="+mn-ea"/>
              </a:rPr>
              <a:t>在任何一段相等的时间内，通过的路程是相等的。</a:t>
            </a:r>
          </a:p>
          <a:p>
            <a:pPr eaLnBrk="1" hangingPunct="1">
              <a:lnSpc>
                <a:spcPct val="120000"/>
              </a:lnSpc>
              <a:spcBef>
                <a:spcPct val="0"/>
              </a:spcBef>
            </a:pPr>
            <a:r>
              <a:rPr lang="en-US" altLang="zh-CN" sz="3200" b="1" smtClean="0">
                <a:solidFill>
                  <a:srgbClr val="0000CC"/>
                </a:solidFill>
                <a:latin typeface="+mn-ea"/>
                <a:ea typeface="+mn-ea"/>
              </a:rPr>
              <a:t>【</a:t>
            </a:r>
            <a:r>
              <a:rPr lang="zh-CN" altLang="en-US" sz="3200" b="1" smtClean="0">
                <a:solidFill>
                  <a:srgbClr val="0000CC"/>
                </a:solidFill>
                <a:latin typeface="+mn-ea"/>
                <a:ea typeface="+mn-ea"/>
              </a:rPr>
              <a:t>说明</a:t>
            </a:r>
            <a:r>
              <a:rPr lang="en-US" altLang="zh-CN" sz="3200" b="1" smtClean="0">
                <a:solidFill>
                  <a:srgbClr val="0000CC"/>
                </a:solidFill>
                <a:latin typeface="+mn-ea"/>
                <a:ea typeface="+mn-ea"/>
              </a:rPr>
              <a:t>】</a:t>
            </a:r>
            <a:r>
              <a:rPr lang="en-US" altLang="zh-CN" sz="3000" b="1" smtClean="0">
                <a:latin typeface="+mn-ea"/>
                <a:ea typeface="+mn-ea"/>
              </a:rPr>
              <a:t>1</a:t>
            </a:r>
            <a:r>
              <a:rPr lang="en-US" altLang="zh-CN" sz="3000" b="1">
                <a:latin typeface="+mn-ea"/>
                <a:ea typeface="+mn-ea"/>
              </a:rPr>
              <a:t>.</a:t>
            </a:r>
            <a:r>
              <a:rPr lang="zh-CN" altLang="en-US" sz="3000" b="1">
                <a:latin typeface="+mn-ea"/>
                <a:ea typeface="+mn-ea"/>
              </a:rPr>
              <a:t>匀速直线运动是最简单的</a:t>
            </a:r>
            <a:r>
              <a:rPr lang="zh-CN" altLang="en-US" sz="3000" b="1" smtClean="0">
                <a:latin typeface="+mn-ea"/>
                <a:ea typeface="+mn-ea"/>
              </a:rPr>
              <a:t>机械运动。</a:t>
            </a:r>
            <a:endParaRPr lang="en-US" altLang="zh-CN" sz="3000" b="1" smtClean="0">
              <a:latin typeface="+mn-ea"/>
              <a:ea typeface="+mn-ea"/>
            </a:endParaRPr>
          </a:p>
          <a:p>
            <a:pPr eaLnBrk="1" hangingPunct="1">
              <a:lnSpc>
                <a:spcPct val="120000"/>
              </a:lnSpc>
              <a:spcBef>
                <a:spcPct val="0"/>
              </a:spcBef>
            </a:pPr>
            <a:r>
              <a:rPr lang="en-US" altLang="zh-CN" sz="3000" b="1" smtClean="0">
                <a:latin typeface="+mn-ea"/>
                <a:ea typeface="+mn-ea"/>
              </a:rPr>
              <a:t>2.</a:t>
            </a:r>
            <a:r>
              <a:rPr lang="zh-CN" altLang="en-US" sz="3000" b="1" smtClean="0">
                <a:latin typeface="+mn-ea"/>
                <a:ea typeface="+mn-ea"/>
              </a:rPr>
              <a:t>自然界</a:t>
            </a:r>
            <a:r>
              <a:rPr lang="zh-CN" altLang="en-US" sz="3000" b="1">
                <a:latin typeface="+mn-ea"/>
                <a:ea typeface="+mn-ea"/>
              </a:rPr>
              <a:t>中严格的做匀速直线运动的物体是很难找到</a:t>
            </a:r>
            <a:r>
              <a:rPr lang="zh-CN" altLang="en-US" sz="3000" b="1" smtClean="0">
                <a:latin typeface="+mn-ea"/>
                <a:ea typeface="+mn-ea"/>
              </a:rPr>
              <a:t>的。</a:t>
            </a:r>
            <a:endParaRPr lang="en-US" altLang="zh-CN" sz="3000" b="1" smtClean="0">
              <a:latin typeface="+mn-ea"/>
              <a:ea typeface="+mn-ea"/>
            </a:endParaRPr>
          </a:p>
          <a:p>
            <a:pPr eaLnBrk="1" hangingPunct="1">
              <a:lnSpc>
                <a:spcPct val="120000"/>
              </a:lnSpc>
              <a:spcBef>
                <a:spcPct val="0"/>
              </a:spcBef>
            </a:pPr>
            <a:r>
              <a:rPr lang="en-US" altLang="zh-CN" sz="3000" b="1" smtClean="0">
                <a:latin typeface="+mn-ea"/>
                <a:ea typeface="+mn-ea"/>
              </a:rPr>
              <a:t>3.</a:t>
            </a:r>
            <a:r>
              <a:rPr lang="zh-CN" altLang="en-US" sz="3000" b="1" smtClean="0">
                <a:latin typeface="+mn-ea"/>
                <a:ea typeface="+mn-ea"/>
              </a:rPr>
              <a:t>做</a:t>
            </a:r>
            <a:r>
              <a:rPr lang="zh-CN" altLang="en-US" sz="3000" b="1">
                <a:latin typeface="+mn-ea"/>
                <a:ea typeface="+mn-ea"/>
              </a:rPr>
              <a:t>匀速直线运动的物体速度是一个定值</a:t>
            </a:r>
            <a:r>
              <a:rPr lang="zh-CN" altLang="en-US" sz="2400" b="1">
                <a:latin typeface="+mn-ea"/>
                <a:ea typeface="+mn-ea"/>
              </a:rPr>
              <a:t>（</a:t>
            </a:r>
            <a:r>
              <a:rPr lang="en-US" altLang="zh-CN" sz="2400" b="1">
                <a:latin typeface="+mn-ea"/>
                <a:ea typeface="+mn-ea"/>
              </a:rPr>
              <a:t>V=S/t</a:t>
            </a:r>
            <a:r>
              <a:rPr lang="zh-CN" altLang="en-US" sz="2400" b="1">
                <a:latin typeface="+mn-ea"/>
                <a:ea typeface="+mn-ea"/>
              </a:rPr>
              <a:t>），</a:t>
            </a:r>
            <a:r>
              <a:rPr lang="zh-CN" altLang="en-US" sz="3000" b="1">
                <a:latin typeface="+mn-ea"/>
                <a:ea typeface="+mn-ea"/>
              </a:rPr>
              <a:t>速度的大小与路程、时间的选择无关。不能认为速度与路程成正比，速度与时间值成反比</a:t>
            </a:r>
            <a:r>
              <a:rPr lang="zh-CN" altLang="en-US" sz="3000" b="1" smtClean="0">
                <a:latin typeface="+mn-ea"/>
                <a:ea typeface="+mn-ea"/>
              </a:rPr>
              <a:t>。</a:t>
            </a:r>
            <a:endParaRPr lang="zh-CN" altLang="en-US" sz="3000" b="1">
              <a:latin typeface="+mn-ea"/>
              <a:ea typeface="+mn-ea"/>
            </a:endParaRPr>
          </a:p>
        </p:txBody>
      </p:sp>
      <p:sp>
        <p:nvSpPr>
          <p:cNvPr id="9" name="Text Box 5"/>
          <p:cNvSpPr txBox="1">
            <a:spLocks noChangeArrowheads="1"/>
          </p:cNvSpPr>
          <p:nvPr/>
        </p:nvSpPr>
        <p:spPr bwMode="auto">
          <a:xfrm>
            <a:off x="2907506" y="3361532"/>
            <a:ext cx="5029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1" hangingPunct="1">
              <a:spcBef>
                <a:spcPct val="50000"/>
              </a:spcBef>
            </a:pPr>
            <a:endParaRPr lang="zh-CN" altLang="zh-CN" b="1">
              <a:solidFill>
                <a:srgbClr val="0000FF"/>
              </a:solidFill>
            </a:endParaRPr>
          </a:p>
          <a:p>
            <a:pPr eaLnBrk="1" hangingPunct="1">
              <a:spcBef>
                <a:spcPct val="50000"/>
              </a:spcBef>
            </a:pPr>
            <a:endParaRPr lang="zh-CN" altLang="zh-CN" b="1">
              <a:solidFill>
                <a:srgbClr val="0000FF"/>
              </a:solidFill>
            </a:endParaRPr>
          </a:p>
        </p:txBody>
      </p:sp>
      <p:pic>
        <p:nvPicPr>
          <p:cNvPr id="16386"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028384" y="5950246"/>
            <a:ext cx="5429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5356109"/>
      </p:ext>
    </p:extLst>
  </p:cSld>
  <p:clrMapOvr>
    <a:masterClrMapping/>
  </p:clrMapOvr>
  <p:transition>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灯片编号占位符 52"/>
          <p:cNvSpPr>
            <a:spLocks noGrp="1"/>
          </p:cNvSpPr>
          <p:nvPr>
            <p:ph type="sldNum" sz="quarter" idx="12"/>
          </p:nvPr>
        </p:nvSpPr>
        <p:spPr/>
        <p:txBody>
          <a:bodyPr/>
          <a:lstStyle/>
          <a:p>
            <a:pPr>
              <a:defRPr/>
            </a:pPr>
            <a:fld id="{D9F1B4A7-3B24-4E59-8605-CB8F74A06D4C}" type="slidenum">
              <a:rPr lang="zh-CN" altLang="en-US" smtClean="0"/>
              <a:pPr>
                <a:defRPr/>
              </a:pPr>
              <a:t>7</a:t>
            </a:fld>
            <a:endParaRPr lang="zh-CN" altLang="en-US"/>
          </a:p>
        </p:txBody>
      </p:sp>
      <p:pic>
        <p:nvPicPr>
          <p:cNvPr id="2050" name="Picture 2">
            <a:hlinkClick r:id="" action="ppaction://hlinkshowjump?jump=nextslide"/>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792768"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 action="ppaction://hlinkshowjump?jump=previousslide"/>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644" y="6470262"/>
            <a:ext cx="3603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
          <p:cNvSpPr txBox="1">
            <a:spLocks noChangeArrowheads="1"/>
          </p:cNvSpPr>
          <p:nvPr/>
        </p:nvSpPr>
        <p:spPr bwMode="auto">
          <a:xfrm>
            <a:off x="348722" y="404664"/>
            <a:ext cx="8444045" cy="10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zh-CN" altLang="en-US" sz="3200" b="1" smtClean="0"/>
              <a:t>请</a:t>
            </a:r>
            <a:r>
              <a:rPr lang="zh-CN" altLang="en-US" sz="3200" b="1"/>
              <a:t>根据速度公式计算下面这辆小车在三段路程上的速度</a:t>
            </a:r>
            <a:r>
              <a:rPr lang="zh-CN" altLang="en-US" sz="3200" b="1" smtClean="0"/>
              <a:t>。</a:t>
            </a:r>
            <a:r>
              <a:rPr lang="en-US" altLang="zh-CN" sz="3200" b="1" smtClean="0"/>
              <a:t>P26</a:t>
            </a:r>
            <a:endParaRPr lang="zh-CN" altLang="en-US" sz="3200" b="1"/>
          </a:p>
        </p:txBody>
      </p:sp>
      <p:pic>
        <p:nvPicPr>
          <p:cNvPr id="7" name="Picture 4" descr="4"/>
          <p:cNvPicPr>
            <a:picLocks noChangeAspect="1" noChangeArrowheads="1"/>
          </p:cNvPicPr>
          <p:nvPr/>
        </p:nvPicPr>
        <p:blipFill>
          <a:blip r:embed="rId7">
            <a:extLst>
              <a:ext uri="{28A0092B-C50C-407E-A947-70E740481C1C}">
                <a14:useLocalDpi xmlns:a14="http://schemas.microsoft.com/office/drawing/2010/main" val="0"/>
              </a:ext>
            </a:extLst>
          </a:blip>
          <a:srcRect b="12245"/>
          <a:stretch>
            <a:fillRect/>
          </a:stretch>
        </p:blipFill>
        <p:spPr bwMode="auto">
          <a:xfrm>
            <a:off x="1058825" y="1628800"/>
            <a:ext cx="7543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5"/>
          <p:cNvSpPr>
            <a:spLocks noChangeArrowheads="1"/>
          </p:cNvSpPr>
          <p:nvPr/>
        </p:nvSpPr>
        <p:spPr bwMode="auto">
          <a:xfrm>
            <a:off x="685800" y="5715000"/>
            <a:ext cx="1066800" cy="304800"/>
          </a:xfrm>
          <a:prstGeom prst="rightArrow">
            <a:avLst>
              <a:gd name="adj1" fmla="val 50000"/>
              <a:gd name="adj2" fmla="val 87500"/>
            </a:avLst>
          </a:prstGeom>
          <a:solidFill>
            <a:srgbClr val="FFFF00"/>
          </a:solidFill>
          <a:ln w="9525">
            <a:solidFill>
              <a:schemeClr val="tx1"/>
            </a:solidFill>
            <a:miter lim="800000"/>
          </a:ln>
        </p:spPr>
        <p:txBody>
          <a:bodyPr wrap="none" anchor="ctr"/>
          <a:lstStyle/>
          <a:p>
            <a:endParaRPr lang="zh-CN" altLang="en-US"/>
          </a:p>
        </p:txBody>
      </p:sp>
      <p:sp>
        <p:nvSpPr>
          <p:cNvPr id="9" name="Text Box 6"/>
          <p:cNvSpPr txBox="1">
            <a:spLocks noChangeArrowheads="1"/>
          </p:cNvSpPr>
          <p:nvPr/>
        </p:nvSpPr>
        <p:spPr bwMode="auto">
          <a:xfrm>
            <a:off x="1905000" y="5715000"/>
            <a:ext cx="6324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b="1"/>
              <a:t>这辆小车作直线运动时，快慢</a:t>
            </a:r>
            <a:r>
              <a:rPr lang="en-US" altLang="zh-CN" b="1"/>
              <a:t>________</a:t>
            </a:r>
          </a:p>
        </p:txBody>
      </p:sp>
      <p:sp>
        <p:nvSpPr>
          <p:cNvPr id="10" name="Text Box 7"/>
          <p:cNvSpPr txBox="1">
            <a:spLocks noChangeArrowheads="1"/>
          </p:cNvSpPr>
          <p:nvPr/>
        </p:nvSpPr>
        <p:spPr bwMode="auto">
          <a:xfrm>
            <a:off x="5004048" y="5562599"/>
            <a:ext cx="12954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800" b="1" i="1">
                <a:solidFill>
                  <a:srgbClr val="FF3300"/>
                </a:solidFill>
              </a:rPr>
              <a:t>不变</a:t>
            </a:r>
          </a:p>
        </p:txBody>
      </p:sp>
      <p:sp>
        <p:nvSpPr>
          <p:cNvPr id="11" name="Text Box 8"/>
          <p:cNvSpPr txBox="1">
            <a:spLocks noChangeArrowheads="1"/>
          </p:cNvSpPr>
          <p:nvPr/>
        </p:nvSpPr>
        <p:spPr bwMode="auto">
          <a:xfrm>
            <a:off x="2819400" y="4724400"/>
            <a:ext cx="1066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1400" b="1">
                <a:solidFill>
                  <a:srgbClr val="FF0000"/>
                </a:solidFill>
              </a:rPr>
              <a:t>20m/s</a:t>
            </a:r>
          </a:p>
        </p:txBody>
      </p:sp>
      <p:sp>
        <p:nvSpPr>
          <p:cNvPr id="12" name="Text Box 9"/>
          <p:cNvSpPr txBox="1">
            <a:spLocks noChangeArrowheads="1"/>
          </p:cNvSpPr>
          <p:nvPr/>
        </p:nvSpPr>
        <p:spPr bwMode="auto">
          <a:xfrm>
            <a:off x="4724400" y="4724400"/>
            <a:ext cx="1066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1400" b="1">
                <a:solidFill>
                  <a:srgbClr val="FF0000"/>
                </a:solidFill>
              </a:rPr>
              <a:t>20m/s</a:t>
            </a:r>
          </a:p>
        </p:txBody>
      </p:sp>
      <p:sp>
        <p:nvSpPr>
          <p:cNvPr id="13" name="Text Box 10"/>
          <p:cNvSpPr txBox="1">
            <a:spLocks noChangeArrowheads="1"/>
          </p:cNvSpPr>
          <p:nvPr/>
        </p:nvSpPr>
        <p:spPr bwMode="auto">
          <a:xfrm>
            <a:off x="6705600" y="4724400"/>
            <a:ext cx="1066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1400" b="1">
                <a:solidFill>
                  <a:srgbClr val="FF0000"/>
                </a:solidFill>
              </a:rPr>
              <a:t>20m/s</a:t>
            </a:r>
          </a:p>
        </p:txBody>
      </p:sp>
      <p:pic>
        <p:nvPicPr>
          <p:cNvPr id="14"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8028384" y="5950246"/>
            <a:ext cx="5429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5481552"/>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7" presetClass="entr" presetSubtype="10" fill="hold" grpId="0" nodeType="clickEffect">
                                  <p:stCondLst>
                                    <p:cond delay="0"/>
                                  </p:stCondLst>
                                  <p:childTnLst>
                                    <p:set>
                                      <p:cBhvr>
                                        <p:cTn id="6" dur="0"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ppt_w</p:attrName>
                                        </p:attrNameLst>
                                      </p:cBhvr>
                                      <p:tavLst>
                                        <p:tav tm="0">
                                          <p:val>
                                            <p:fltVal val="0"/>
                                          </p:val>
                                        </p:tav>
                                        <p:tav tm="100000">
                                          <p:val>
                                            <p:strVal val="#ppt_w"/>
                                          </p:val>
                                        </p:tav>
                                      </p:tavLst>
                                    </p:anim>
                                    <p:anim calcmode="lin" valueType="num">
                                      <p:cBhvr additive="base">
                                        <p:cTn id="8"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nodeType="clickPar">
                      <p:stCondLst>
                        <p:cond delay="indefinite"/>
                      </p:stCondLst>
                      <p:childTnLst>
                        <p:par>
                          <p:cTn id="10" fill="hold" nodeType="afterGroup">
                            <p:stCondLst>
                              <p:cond delay="0"/>
                            </p:stCondLst>
                            <p:childTnLst>
                              <p:par>
                                <p:cTn id="11" presetID="3" presetClass="entr" presetSubtype="10" fill="hold" nodeType="clickEffect">
                                  <p:stCondLst>
                                    <p:cond delay="0"/>
                                  </p:stCondLst>
                                  <p:childTnLst>
                                    <p:set>
                                      <p:cBhvr>
                                        <p:cTn id="12" dur="0" fill="hold">
                                          <p:stCondLst>
                                            <p:cond delay="0"/>
                                          </p:stCondLst>
                                        </p:cTn>
                                        <p:tgtEl>
                                          <p:spTgt spid="7"/>
                                        </p:tgtEl>
                                        <p:attrNameLst>
                                          <p:attrName>style.visibility</p:attrName>
                                        </p:attrNameLst>
                                      </p:cBhvr>
                                      <p:to>
                                        <p:strVal val="visible"/>
                                      </p:to>
                                    </p:set>
                                    <p:animEffect filter="">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4" fill="hold" nodeType="clickPar">
                      <p:stCondLst>
                        <p:cond delay="indefinite"/>
                      </p:stCondLst>
                      <p:childTnLst>
                        <p:par>
                          <p:cTn id="15" fill="hold" nodeType="afterGroup">
                            <p:stCondLst>
                              <p:cond delay="0"/>
                            </p:stCondLst>
                            <p:childTnLst>
                              <p:par>
                                <p:cTn id="16" presetID="2" presetClass="entr" presetSubtype="8" fill="hold" grpId="0" nodeType="clickEffect">
                                  <p:stCondLst>
                                    <p:cond delay="0"/>
                                  </p:stCondLst>
                                  <p:childTnLst>
                                    <p:set>
                                      <p:cBhvr>
                                        <p:cTn id="17" dur="0"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0-#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afterGroup">
                            <p:stCondLst>
                              <p:cond delay="0"/>
                            </p:stCondLst>
                            <p:childTnLst>
                              <p:par>
                                <p:cTn id="22" presetID="2" presetClass="entr" presetSubtype="8" fill="hold" grpId="0" nodeType="clickEffect">
                                  <p:stCondLst>
                                    <p:cond delay="0"/>
                                  </p:stCondLst>
                                  <p:childTnLst>
                                    <p:set>
                                      <p:cBhvr>
                                        <p:cTn id="23" dur="0"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par>
                    <p:cTn id="26" fill="hold" nodeType="clickPar">
                      <p:stCondLst>
                        <p:cond delay="indefinite"/>
                      </p:stCondLst>
                      <p:childTnLst>
                        <p:par>
                          <p:cTn id="27" fill="hold" nodeType="afterGroup">
                            <p:stCondLst>
                              <p:cond delay="0"/>
                            </p:stCondLst>
                            <p:childTnLst>
                              <p:par>
                                <p:cTn id="28" presetID="2" presetClass="entr" presetSubtype="8" fill="hold" grpId="0" nodeType="clickEffect">
                                  <p:stCondLst>
                                    <p:cond delay="0"/>
                                  </p:stCondLst>
                                  <p:childTnLst>
                                    <p:set>
                                      <p:cBhvr>
                                        <p:cTn id="29" dur="0"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2" fill="hold" nodeType="clickPar">
                      <p:stCondLst>
                        <p:cond delay="indefinite"/>
                      </p:stCondLst>
                      <p:childTnLst>
                        <p:par>
                          <p:cTn id="33" fill="hold" nodeType="afterGroup">
                            <p:stCondLst>
                              <p:cond delay="0"/>
                            </p:stCondLst>
                            <p:childTnLst>
                              <p:par>
                                <p:cTn id="34" presetID="2" presetClass="entr" presetSubtype="8" fill="hold" grpId="0" nodeType="clickEffect">
                                  <p:stCondLst>
                                    <p:cond delay="0"/>
                                  </p:stCondLst>
                                  <p:childTnLst>
                                    <p:set>
                                      <p:cBhvr>
                                        <p:cTn id="35" dur="0"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0-#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type.wav"/>
                                        </p:tgtEl>
                                      </p:cMediaNode>
                                    </p:audio>
                                  </p:subTnLst>
                                </p:cTn>
                              </p:par>
                            </p:childTnLst>
                          </p:cTn>
                        </p:par>
                      </p:childTnLst>
                    </p:cTn>
                  </p:par>
                  <p:par>
                    <p:cTn id="38" fill="hold" nodeType="clickPar">
                      <p:stCondLst>
                        <p:cond delay="indefinite"/>
                      </p:stCondLst>
                      <p:childTnLst>
                        <p:par>
                          <p:cTn id="39" fill="hold" nodeType="afterGroup">
                            <p:stCondLst>
                              <p:cond delay="0"/>
                            </p:stCondLst>
                            <p:childTnLst>
                              <p:par>
                                <p:cTn id="40" presetID="2" presetClass="entr" presetSubtype="8" fill="hold" grpId="0" nodeType="clickEffect">
                                  <p:stCondLst>
                                    <p:cond delay="0"/>
                                  </p:stCondLst>
                                  <p:childTnLst>
                                    <p:set>
                                      <p:cBhvr>
                                        <p:cTn id="41" dur="0"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0-#ppt_w/2"/>
                                          </p:val>
                                        </p:tav>
                                        <p:tav tm="100000">
                                          <p:val>
                                            <p:strVal val="#ppt_x"/>
                                          </p:val>
                                        </p:tav>
                                      </p:tavLst>
                                    </p:anim>
                                    <p:anim calcmode="lin" valueType="num">
                                      <p:cBhvr additive="base">
                                        <p:cTn id="43" dur="5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4" fill="hold" nodeType="clickPar">
                      <p:stCondLst>
                        <p:cond delay="indefinite"/>
                      </p:stCondLst>
                      <p:childTnLst>
                        <p:par>
                          <p:cTn id="45" fill="hold" nodeType="afterGroup">
                            <p:stCondLst>
                              <p:cond delay="0"/>
                            </p:stCondLst>
                            <p:childTnLst>
                              <p:par>
                                <p:cTn id="46" presetID="2" presetClass="entr" presetSubtype="8" fill="hold" grpId="0" nodeType="clickEffect">
                                  <p:stCondLst>
                                    <p:cond delay="0"/>
                                  </p:stCondLst>
                                  <p:childTnLst>
                                    <p:set>
                                      <p:cBhvr>
                                        <p:cTn id="47" dur="0"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0-#ppt_w/2"/>
                                          </p:val>
                                        </p:tav>
                                        <p:tav tm="100000">
                                          <p:val>
                                            <p:strVal val="#ppt_x"/>
                                          </p:val>
                                        </p:tav>
                                      </p:tavLst>
                                    </p:anim>
                                    <p:anim calcmode="lin" valueType="num">
                                      <p:cBhvr additive="base">
                                        <p:cTn id="49"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灯片编号占位符 52"/>
          <p:cNvSpPr>
            <a:spLocks noGrp="1"/>
          </p:cNvSpPr>
          <p:nvPr>
            <p:ph type="sldNum" sz="quarter" idx="12"/>
          </p:nvPr>
        </p:nvSpPr>
        <p:spPr/>
        <p:txBody>
          <a:bodyPr/>
          <a:lstStyle/>
          <a:p>
            <a:pPr>
              <a:defRPr/>
            </a:pPr>
            <a:fld id="{D9F1B4A7-3B24-4E59-8605-CB8F74A06D4C}" type="slidenum">
              <a:rPr lang="zh-CN" altLang="en-US" smtClean="0"/>
              <a:pPr>
                <a:defRPr/>
              </a:pPr>
              <a:t>8</a:t>
            </a:fld>
            <a:endParaRPr lang="zh-CN" altLang="en-US"/>
          </a:p>
        </p:txBody>
      </p:sp>
      <p:pic>
        <p:nvPicPr>
          <p:cNvPr id="2050" name="Picture 2">
            <a:hlinkClick r:id="" action="ppaction://hlinkshowjump?jump=nextslide"/>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92768"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44" y="6470262"/>
            <a:ext cx="3603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2"/>
          <p:cNvSpPr txBox="1">
            <a:spLocks noChangeArrowheads="1"/>
          </p:cNvSpPr>
          <p:nvPr/>
        </p:nvSpPr>
        <p:spPr bwMode="auto">
          <a:xfrm>
            <a:off x="701675" y="2109788"/>
            <a:ext cx="7924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1" hangingPunct="1">
              <a:spcBef>
                <a:spcPct val="50000"/>
              </a:spcBef>
            </a:pPr>
            <a:r>
              <a:rPr lang="zh-CN" sz="2800" b="1"/>
              <a:t>　　　</a:t>
            </a:r>
            <a:endParaRPr lang="zh-CN" b="1">
              <a:solidFill>
                <a:srgbClr val="0000FF"/>
              </a:solidFill>
            </a:endParaRPr>
          </a:p>
        </p:txBody>
      </p:sp>
      <p:sp>
        <p:nvSpPr>
          <p:cNvPr id="7" name="Text Box 3"/>
          <p:cNvSpPr txBox="1">
            <a:spLocks noChangeArrowheads="1"/>
          </p:cNvSpPr>
          <p:nvPr/>
        </p:nvSpPr>
        <p:spPr bwMode="auto">
          <a:xfrm>
            <a:off x="368006" y="298832"/>
            <a:ext cx="8577162" cy="481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1" hangingPunct="1">
              <a:lnSpc>
                <a:spcPct val="120000"/>
              </a:lnSpc>
              <a:spcBef>
                <a:spcPct val="0"/>
              </a:spcBef>
            </a:pPr>
            <a:r>
              <a:rPr lang="zh-CN" altLang="en-US" sz="3200" b="1" smtClean="0">
                <a:solidFill>
                  <a:srgbClr val="FF3300"/>
                </a:solidFill>
                <a:latin typeface="黑体" pitchFamily="49" charset="-122"/>
                <a:ea typeface="黑体" pitchFamily="49" charset="-122"/>
              </a:rPr>
              <a:t>二、变速直线运动</a:t>
            </a:r>
            <a:endParaRPr lang="en-US" altLang="zh-CN" sz="3200" b="1" smtClean="0">
              <a:solidFill>
                <a:srgbClr val="FF3300"/>
              </a:solidFill>
              <a:latin typeface="黑体" pitchFamily="49" charset="-122"/>
              <a:ea typeface="黑体" pitchFamily="49" charset="-122"/>
            </a:endParaRPr>
          </a:p>
          <a:p>
            <a:pPr eaLnBrk="1" hangingPunct="1">
              <a:lnSpc>
                <a:spcPct val="120000"/>
              </a:lnSpc>
              <a:spcBef>
                <a:spcPct val="0"/>
              </a:spcBef>
            </a:pPr>
            <a:r>
              <a:rPr lang="en-US" altLang="zh-CN" sz="3200" b="1">
                <a:solidFill>
                  <a:srgbClr val="0000CC"/>
                </a:solidFill>
                <a:latin typeface="+mn-ea"/>
                <a:ea typeface="+mn-ea"/>
              </a:rPr>
              <a:t>1.</a:t>
            </a:r>
            <a:r>
              <a:rPr lang="zh-CN" altLang="en-US" sz="3200" b="1">
                <a:solidFill>
                  <a:srgbClr val="0000CC"/>
                </a:solidFill>
                <a:latin typeface="+mn-ea"/>
                <a:ea typeface="+mn-ea"/>
              </a:rPr>
              <a:t>定义：</a:t>
            </a:r>
            <a:r>
              <a:rPr lang="zh-CN" altLang="en-US" sz="3200" b="1">
                <a:latin typeface="+mn-ea"/>
                <a:ea typeface="+mn-ea"/>
              </a:rPr>
              <a:t>物体速度发生变化的直线运动</a:t>
            </a:r>
          </a:p>
          <a:p>
            <a:pPr eaLnBrk="1" hangingPunct="1">
              <a:lnSpc>
                <a:spcPct val="120000"/>
              </a:lnSpc>
              <a:spcBef>
                <a:spcPct val="0"/>
              </a:spcBef>
            </a:pPr>
            <a:r>
              <a:rPr lang="en-US" altLang="zh-CN" sz="3200" b="1">
                <a:solidFill>
                  <a:srgbClr val="0000CC"/>
                </a:solidFill>
                <a:latin typeface="+mn-ea"/>
                <a:ea typeface="+mn-ea"/>
              </a:rPr>
              <a:t>2.</a:t>
            </a:r>
            <a:r>
              <a:rPr lang="zh-CN" altLang="en-US" sz="3200" b="1">
                <a:solidFill>
                  <a:srgbClr val="0000CC"/>
                </a:solidFill>
                <a:latin typeface="+mn-ea"/>
                <a:ea typeface="+mn-ea"/>
              </a:rPr>
              <a:t>特点：</a:t>
            </a:r>
            <a:r>
              <a:rPr lang="zh-CN" altLang="en-US" sz="3200" b="1">
                <a:latin typeface="+mn-ea"/>
                <a:ea typeface="+mn-ea"/>
              </a:rPr>
              <a:t>在相等的时间内，通过的路程并不</a:t>
            </a:r>
            <a:r>
              <a:rPr lang="zh-CN" altLang="en-US" sz="3200" b="1" smtClean="0">
                <a:latin typeface="+mn-ea"/>
                <a:ea typeface="+mn-ea"/>
              </a:rPr>
              <a:t>相等</a:t>
            </a:r>
          </a:p>
          <a:p>
            <a:pPr eaLnBrk="1" hangingPunct="1">
              <a:lnSpc>
                <a:spcPct val="120000"/>
              </a:lnSpc>
              <a:spcBef>
                <a:spcPct val="0"/>
              </a:spcBef>
            </a:pPr>
            <a:r>
              <a:rPr lang="en-US" altLang="zh-CN" sz="3200" b="1" smtClean="0">
                <a:latin typeface="+mn-ea"/>
                <a:ea typeface="+mn-ea"/>
              </a:rPr>
              <a:t>【</a:t>
            </a:r>
            <a:r>
              <a:rPr lang="zh-CN" altLang="en-US" sz="3200" b="1" smtClean="0">
                <a:latin typeface="+mn-ea"/>
                <a:ea typeface="+mn-ea"/>
              </a:rPr>
              <a:t>说明</a:t>
            </a:r>
            <a:r>
              <a:rPr lang="en-US" altLang="zh-CN" sz="3200" b="1" smtClean="0">
                <a:latin typeface="+mn-ea"/>
                <a:ea typeface="+mn-ea"/>
              </a:rPr>
              <a:t>】1.</a:t>
            </a:r>
            <a:r>
              <a:rPr lang="zh-CN" altLang="en-US" sz="3200" b="1" smtClean="0">
                <a:latin typeface="+mn-ea"/>
                <a:ea typeface="+mn-ea"/>
              </a:rPr>
              <a:t>常见的运动都是变速运动。</a:t>
            </a:r>
            <a:endParaRPr lang="en-US" altLang="zh-CN" sz="3200" b="1" smtClean="0">
              <a:latin typeface="+mn-ea"/>
              <a:ea typeface="+mn-ea"/>
            </a:endParaRPr>
          </a:p>
          <a:p>
            <a:pPr eaLnBrk="1" hangingPunct="1">
              <a:lnSpc>
                <a:spcPct val="120000"/>
              </a:lnSpc>
              <a:spcBef>
                <a:spcPct val="0"/>
              </a:spcBef>
            </a:pPr>
            <a:r>
              <a:rPr lang="en-US" altLang="zh-CN" sz="3200" b="1" smtClean="0">
                <a:latin typeface="+mn-ea"/>
                <a:ea typeface="+mn-ea"/>
              </a:rPr>
              <a:t>2.</a:t>
            </a:r>
            <a:r>
              <a:rPr lang="zh-CN" altLang="en-US" sz="3200" b="1" smtClean="0">
                <a:latin typeface="+mn-ea"/>
                <a:ea typeface="+mn-ea"/>
              </a:rPr>
              <a:t>变速运动比较复杂，如果只是做粗略研究，也可以用公式</a:t>
            </a:r>
            <a:r>
              <a:rPr lang="en-US" altLang="zh-CN" sz="3200" b="1" smtClean="0">
                <a:solidFill>
                  <a:srgbClr val="FF0000"/>
                </a:solidFill>
                <a:latin typeface="+mn-ea"/>
                <a:ea typeface="+mn-ea"/>
              </a:rPr>
              <a:t>v= s</a:t>
            </a:r>
            <a:r>
              <a:rPr lang="zh-CN" altLang="en-US" sz="3200" b="1" baseline="-25000" smtClean="0">
                <a:solidFill>
                  <a:srgbClr val="FF0000"/>
                </a:solidFill>
                <a:latin typeface="+mn-ea"/>
                <a:ea typeface="+mn-ea"/>
              </a:rPr>
              <a:t>总</a:t>
            </a:r>
            <a:r>
              <a:rPr lang="en-US" altLang="zh-CN" sz="3200" b="1" smtClean="0">
                <a:solidFill>
                  <a:srgbClr val="FF0000"/>
                </a:solidFill>
                <a:latin typeface="+mn-ea"/>
                <a:ea typeface="+mn-ea"/>
              </a:rPr>
              <a:t>/t</a:t>
            </a:r>
            <a:r>
              <a:rPr lang="zh-CN" altLang="en-US" sz="3200" b="1" baseline="-25000" smtClean="0">
                <a:solidFill>
                  <a:srgbClr val="FF0000"/>
                </a:solidFill>
                <a:latin typeface="+mn-ea"/>
                <a:ea typeface="+mn-ea"/>
              </a:rPr>
              <a:t>总</a:t>
            </a:r>
            <a:r>
              <a:rPr lang="zh-CN" altLang="en-US" sz="3200" b="1" smtClean="0">
                <a:latin typeface="+mn-ea"/>
                <a:ea typeface="+mn-ea"/>
              </a:rPr>
              <a:t>来计算它的速度，这样计算出来的速度叫</a:t>
            </a:r>
            <a:r>
              <a:rPr lang="zh-CN" altLang="en-US" sz="3200" b="1" smtClean="0">
                <a:solidFill>
                  <a:srgbClr val="FF0000"/>
                </a:solidFill>
                <a:latin typeface="+mn-ea"/>
                <a:ea typeface="+mn-ea"/>
              </a:rPr>
              <a:t>平均速度</a:t>
            </a:r>
            <a:r>
              <a:rPr lang="zh-CN" altLang="en-US" sz="3200" b="1" smtClean="0">
                <a:latin typeface="+mn-ea"/>
                <a:ea typeface="+mn-ea"/>
              </a:rPr>
              <a:t> 。</a:t>
            </a:r>
            <a:endParaRPr lang="zh-CN" altLang="en-US" sz="3200" b="1">
              <a:latin typeface="+mn-ea"/>
              <a:ea typeface="+mn-ea"/>
            </a:endParaRPr>
          </a:p>
        </p:txBody>
      </p:sp>
    </p:spTree>
    <p:extLst>
      <p:ext uri="{BB962C8B-B14F-4D97-AF65-F5344CB8AC3E}">
        <p14:creationId xmlns:p14="http://schemas.microsoft.com/office/powerpoint/2010/main" val="1239074703"/>
      </p:ext>
    </p:extLst>
  </p:cSld>
  <p:clrMapOvr>
    <a:masterClrMapping/>
  </p:clrMapOvr>
  <p:transition>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灯片编号占位符 52"/>
          <p:cNvSpPr>
            <a:spLocks noGrp="1"/>
          </p:cNvSpPr>
          <p:nvPr>
            <p:ph type="sldNum" sz="quarter" idx="12"/>
          </p:nvPr>
        </p:nvSpPr>
        <p:spPr/>
        <p:txBody>
          <a:bodyPr/>
          <a:lstStyle/>
          <a:p>
            <a:pPr>
              <a:defRPr/>
            </a:pPr>
            <a:fld id="{D9F1B4A7-3B24-4E59-8605-CB8F74A06D4C}" type="slidenum">
              <a:rPr lang="zh-CN" altLang="en-US" smtClean="0"/>
              <a:pPr>
                <a:defRPr/>
              </a:pPr>
              <a:t>9</a:t>
            </a:fld>
            <a:endParaRPr lang="zh-CN" altLang="en-US"/>
          </a:p>
        </p:txBody>
      </p:sp>
      <p:pic>
        <p:nvPicPr>
          <p:cNvPr id="2050" name="Picture 2">
            <a:hlinkClick r:id="" action="ppaction://hlinkshowjump?jump=nextslide"/>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792768"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 action="ppaction://hlinkshowjump?jump=previousslide"/>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644" y="6470262"/>
            <a:ext cx="3603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2"/>
          <p:cNvSpPr txBox="1">
            <a:spLocks noChangeArrowheads="1"/>
          </p:cNvSpPr>
          <p:nvPr/>
        </p:nvSpPr>
        <p:spPr bwMode="auto">
          <a:xfrm>
            <a:off x="368006" y="425517"/>
            <a:ext cx="8424761" cy="10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zh-CN" altLang="en-US" sz="3200" b="1" smtClean="0"/>
              <a:t>请</a:t>
            </a:r>
            <a:r>
              <a:rPr lang="zh-CN" altLang="en-US" sz="3200" b="1"/>
              <a:t>根据速度公式计算下面这只天鹅在三段路程上的速度</a:t>
            </a:r>
            <a:r>
              <a:rPr lang="zh-CN" altLang="en-US" sz="3200" b="1" smtClean="0"/>
              <a:t>。</a:t>
            </a:r>
            <a:r>
              <a:rPr lang="en-US" altLang="zh-CN" sz="3200" b="1" smtClean="0"/>
              <a:t>P26</a:t>
            </a:r>
            <a:endParaRPr lang="zh-CN" altLang="en-US" sz="3200" b="1"/>
          </a:p>
        </p:txBody>
      </p:sp>
      <p:pic>
        <p:nvPicPr>
          <p:cNvPr id="7" name="Picture 3" descr="7"/>
          <p:cNvPicPr>
            <a:picLocks noChangeAspect="1" noChangeArrowheads="1"/>
          </p:cNvPicPr>
          <p:nvPr/>
        </p:nvPicPr>
        <p:blipFill>
          <a:blip r:embed="rId8">
            <a:extLst>
              <a:ext uri="{28A0092B-C50C-407E-A947-70E740481C1C}">
                <a14:useLocalDpi xmlns:a14="http://schemas.microsoft.com/office/drawing/2010/main" val="0"/>
              </a:ext>
            </a:extLst>
          </a:blip>
          <a:srcRect b="15442"/>
          <a:stretch>
            <a:fillRect/>
          </a:stretch>
        </p:blipFill>
        <p:spPr bwMode="auto">
          <a:xfrm>
            <a:off x="762000" y="1524000"/>
            <a:ext cx="784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4"/>
          <p:cNvSpPr>
            <a:spLocks noChangeArrowheads="1"/>
          </p:cNvSpPr>
          <p:nvPr/>
        </p:nvSpPr>
        <p:spPr bwMode="auto">
          <a:xfrm>
            <a:off x="685800" y="5943600"/>
            <a:ext cx="1066800" cy="304800"/>
          </a:xfrm>
          <a:prstGeom prst="rightArrow">
            <a:avLst>
              <a:gd name="adj1" fmla="val 50000"/>
              <a:gd name="adj2" fmla="val 87500"/>
            </a:avLst>
          </a:prstGeom>
          <a:solidFill>
            <a:srgbClr val="FFFF00"/>
          </a:solidFill>
          <a:ln w="9525">
            <a:solidFill>
              <a:schemeClr val="tx1"/>
            </a:solidFill>
            <a:miter lim="800000"/>
          </a:ln>
        </p:spPr>
        <p:txBody>
          <a:bodyPr wrap="none" anchor="ctr"/>
          <a:lstStyle/>
          <a:p>
            <a:endParaRPr lang="zh-CN" altLang="en-US"/>
          </a:p>
        </p:txBody>
      </p:sp>
      <p:sp>
        <p:nvSpPr>
          <p:cNvPr id="9" name="Text Box 5"/>
          <p:cNvSpPr txBox="1">
            <a:spLocks noChangeArrowheads="1"/>
          </p:cNvSpPr>
          <p:nvPr/>
        </p:nvSpPr>
        <p:spPr bwMode="auto">
          <a:xfrm>
            <a:off x="1771370" y="5841336"/>
            <a:ext cx="6934200"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800" b="1"/>
              <a:t>这只天鹅作直线运动时，快慢</a:t>
            </a:r>
            <a:r>
              <a:rPr lang="en-US" altLang="zh-CN" sz="2800" b="1" smtClean="0"/>
              <a:t>________</a:t>
            </a:r>
            <a:endParaRPr lang="en-US" altLang="zh-CN" sz="2800" b="1"/>
          </a:p>
        </p:txBody>
      </p:sp>
      <p:sp>
        <p:nvSpPr>
          <p:cNvPr id="10" name="Text Box 6"/>
          <p:cNvSpPr txBox="1">
            <a:spLocks noChangeArrowheads="1"/>
          </p:cNvSpPr>
          <p:nvPr/>
        </p:nvSpPr>
        <p:spPr bwMode="auto">
          <a:xfrm>
            <a:off x="6516216" y="5806281"/>
            <a:ext cx="1905000"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3200" b="1" i="1">
                <a:solidFill>
                  <a:srgbClr val="FF3300"/>
                </a:solidFill>
              </a:rPr>
              <a:t>在变化</a:t>
            </a:r>
          </a:p>
        </p:txBody>
      </p:sp>
      <p:sp>
        <p:nvSpPr>
          <p:cNvPr id="12" name="Text Box 8"/>
          <p:cNvSpPr txBox="1">
            <a:spLocks noChangeArrowheads="1"/>
          </p:cNvSpPr>
          <p:nvPr/>
        </p:nvSpPr>
        <p:spPr bwMode="auto">
          <a:xfrm>
            <a:off x="2286000" y="5029200"/>
            <a:ext cx="12192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1400">
                <a:solidFill>
                  <a:srgbClr val="FF0000"/>
                </a:solidFill>
              </a:rPr>
              <a:t>10m/s</a:t>
            </a:r>
          </a:p>
        </p:txBody>
      </p:sp>
      <p:sp>
        <p:nvSpPr>
          <p:cNvPr id="13" name="Text Box 9"/>
          <p:cNvSpPr txBox="1">
            <a:spLocks noChangeArrowheads="1"/>
          </p:cNvSpPr>
          <p:nvPr/>
        </p:nvSpPr>
        <p:spPr bwMode="auto">
          <a:xfrm>
            <a:off x="4114800" y="5029200"/>
            <a:ext cx="12192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1400">
                <a:solidFill>
                  <a:srgbClr val="FF0000"/>
                </a:solidFill>
              </a:rPr>
              <a:t>13.3m/s</a:t>
            </a:r>
          </a:p>
        </p:txBody>
      </p:sp>
      <p:sp>
        <p:nvSpPr>
          <p:cNvPr id="14" name="Text Box 10"/>
          <p:cNvSpPr txBox="1">
            <a:spLocks noChangeArrowheads="1"/>
          </p:cNvSpPr>
          <p:nvPr/>
        </p:nvSpPr>
        <p:spPr bwMode="auto">
          <a:xfrm>
            <a:off x="6324600" y="5105400"/>
            <a:ext cx="13716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1400">
                <a:solidFill>
                  <a:srgbClr val="FF0000"/>
                </a:solidFill>
              </a:rPr>
              <a:t>20m/s</a:t>
            </a:r>
          </a:p>
        </p:txBody>
      </p:sp>
      <p:pic>
        <p:nvPicPr>
          <p:cNvPr id="17410" name="Picture 2">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339137" y="5714524"/>
            <a:ext cx="5429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8630989"/>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8" fill="hold" grpId="0" nodeType="clickEffect">
                                  <p:stCondLst>
                                    <p:cond delay="0"/>
                                  </p:stCondLst>
                                  <p:childTnLst>
                                    <p:set>
                                      <p:cBhvr>
                                        <p:cTn id="6" dur="0"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8" fill="hold" nodeType="clickEffect">
                                  <p:stCondLst>
                                    <p:cond delay="0"/>
                                  </p:stCondLst>
                                  <p:childTnLst>
                                    <p:set>
                                      <p:cBhvr>
                                        <p:cTn id="12" dur="0"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8" fill="hold" grpId="0" nodeType="clickEffect">
                                  <p:stCondLst>
                                    <p:cond delay="0"/>
                                  </p:stCondLst>
                                  <p:childTnLst>
                                    <p:set>
                                      <p:cBhvr>
                                        <p:cTn id="18" dur="0"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8" fill="hold" grpId="0" nodeType="clickEffect">
                                  <p:stCondLst>
                                    <p:cond delay="0"/>
                                  </p:stCondLst>
                                  <p:childTnLst>
                                    <p:set>
                                      <p:cBhvr>
                                        <p:cTn id="24" dur="0"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nodeType="clickPar">
                      <p:stCondLst>
                        <p:cond delay="indefinite"/>
                      </p:stCondLst>
                      <p:childTnLst>
                        <p:par>
                          <p:cTn id="28" fill="hold" nodeType="afterGroup">
                            <p:stCondLst>
                              <p:cond delay="0"/>
                            </p:stCondLst>
                            <p:childTnLst>
                              <p:par>
                                <p:cTn id="29" presetID="2" presetClass="entr" presetSubtype="8" fill="hold" grpId="0" nodeType="clickEffect">
                                  <p:stCondLst>
                                    <p:cond delay="0"/>
                                  </p:stCondLst>
                                  <p:childTnLst>
                                    <p:set>
                                      <p:cBhvr>
                                        <p:cTn id="30" dur="0"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nodeType="clickPar">
                      <p:stCondLst>
                        <p:cond delay="indefinite"/>
                      </p:stCondLst>
                      <p:childTnLst>
                        <p:par>
                          <p:cTn id="34" fill="hold" nodeType="afterGroup">
                            <p:stCondLst>
                              <p:cond delay="0"/>
                            </p:stCondLst>
                            <p:childTnLst>
                              <p:par>
                                <p:cTn id="35" presetID="2" presetClass="entr" presetSubtype="8" fill="hold" grpId="0" nodeType="clickEffect">
                                  <p:stCondLst>
                                    <p:cond delay="0"/>
                                  </p:stCondLst>
                                  <p:childTnLst>
                                    <p:set>
                                      <p:cBhvr>
                                        <p:cTn id="36" dur="0"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4" name="type.wav"/>
                                        </p:tgtEl>
                                      </p:cMediaNode>
                                    </p:audio>
                                  </p:subTnLst>
                                </p:cTn>
                              </p:par>
                            </p:childTnLst>
                          </p:cTn>
                        </p:par>
                      </p:childTnLst>
                    </p:cTn>
                  </p:par>
                  <p:par>
                    <p:cTn id="39" fill="hold" nodeType="clickPar">
                      <p:stCondLst>
                        <p:cond delay="indefinite"/>
                      </p:stCondLst>
                      <p:childTnLst>
                        <p:par>
                          <p:cTn id="40" fill="hold" nodeType="afterGroup">
                            <p:stCondLst>
                              <p:cond delay="0"/>
                            </p:stCondLst>
                            <p:childTnLst>
                              <p:par>
                                <p:cTn id="41" presetID="2" presetClass="entr" presetSubtype="8" fill="hold" grpId="0" nodeType="clickEffect">
                                  <p:stCondLst>
                                    <p:cond delay="0"/>
                                  </p:stCondLst>
                                  <p:childTnLst>
                                    <p:set>
                                      <p:cBhvr>
                                        <p:cTn id="42" dur="0"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0-#ppt_w/2"/>
                                          </p:val>
                                        </p:tav>
                                        <p:tav tm="100000">
                                          <p:val>
                                            <p:strVal val="#ppt_x"/>
                                          </p:val>
                                        </p:tav>
                                      </p:tavLst>
                                    </p:anim>
                                    <p:anim calcmode="lin" valueType="num">
                                      <p:cBhvr additive="base">
                                        <p:cTn id="44" dur="5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nodeType="clickPar">
                      <p:stCondLst>
                        <p:cond delay="indefinite"/>
                      </p:stCondLst>
                      <p:childTnLst>
                        <p:par>
                          <p:cTn id="46" fill="hold" nodeType="afterGroup">
                            <p:stCondLst>
                              <p:cond delay="0"/>
                            </p:stCondLst>
                            <p:childTnLst>
                              <p:par>
                                <p:cTn id="47" presetID="2" presetClass="entr" presetSubtype="8" fill="hold" grpId="0" nodeType="clickEffect">
                                  <p:stCondLst>
                                    <p:cond delay="0"/>
                                  </p:stCondLst>
                                  <p:childTnLst>
                                    <p:set>
                                      <p:cBhvr>
                                        <p:cTn id="48" dur="0"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0-#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p:bldP spid="12" grpId="0"/>
      <p:bldP spid="13"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1.7601 Service Pack 1"/>
  <p:tag name="AS_RELEASE_DATE" val="2020.05.14"/>
  <p:tag name="AS_TITLE" val="Aspose.Slides for .NET 4.0 Client Profile"/>
  <p:tag name="AS_VERSION" val="20.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视点">
  <a:themeElements>
    <a:clrScheme name="凤舞九天">
      <a:dk1>
        <a:sysClr val="windowText" lastClr="000000"/>
      </a:dk1>
      <a:lt1>
        <a:sysClr val="window" lastClr="FFFFFF"/>
      </a:lt1>
      <a:dk2>
        <a:srgbClr val="004646"/>
      </a:dk2>
      <a:lt2>
        <a:srgbClr val="E1F0FF"/>
      </a:lt2>
      <a:accent1>
        <a:srgbClr val="50742F"/>
      </a:accent1>
      <a:accent2>
        <a:srgbClr val="268868"/>
      </a:accent2>
      <a:accent3>
        <a:srgbClr val="33BD56"/>
      </a:accent3>
      <a:accent4>
        <a:srgbClr val="4BC5B9"/>
      </a:accent4>
      <a:accent5>
        <a:srgbClr val="3163CA"/>
      </a:accent5>
      <a:accent6>
        <a:srgbClr val="4B14AA"/>
      </a:accent6>
      <a:hlink>
        <a:srgbClr val="D9BE02"/>
      </a:hlink>
      <a:folHlink>
        <a:srgbClr val="F900F9"/>
      </a:folHlink>
    </a:clrScheme>
    <a:fontScheme name="模块">
      <a:majorFont>
        <a:latin typeface="Corbel"/>
        <a:ea typeface="Arial"/>
        <a:cs typeface="Arial"/>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Arial"/>
        <a:cs typeface="Arial"/>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视点">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2105</Words>
  <Application>Microsoft Office PowerPoint</Application>
  <PresentationFormat>全屏显示(4:3)</PresentationFormat>
  <Paragraphs>287</Paragraphs>
  <Slides>24</Slides>
  <Notes>23</Notes>
  <HiddenSlides>0</HiddenSlides>
  <MMClips>1</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24</vt:i4>
      </vt:variant>
    </vt:vector>
  </HeadingPairs>
  <TitlesOfParts>
    <vt:vector size="26" baseType="lpstr">
      <vt:lpstr>视点</vt:lpstr>
      <vt:lpstr>公式</vt:lpstr>
      <vt:lpstr>第二章  运动的世界</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2020-12-28T14:31:48Z</cp:lastPrinted>
  <dcterms:created xsi:type="dcterms:W3CDTF">2020-12-28T14:31:48Z</dcterms:created>
  <dcterms:modified xsi:type="dcterms:W3CDTF">2021-08-21T03:18:41Z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