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188085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744" y="-84"/>
      </p:cViewPr>
      <p:guideLst>
        <p:guide orient="horz" pos="2160"/>
        <p:guide pos="374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91064" y="2130426"/>
            <a:ext cx="10098723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82128" y="3886200"/>
            <a:ext cx="831659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13616" y="274639"/>
            <a:ext cx="2673191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94042" y="274639"/>
            <a:ext cx="782156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68206" y="914400"/>
            <a:ext cx="9549116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68206" y="3560400"/>
            <a:ext cx="9549116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07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873" y="1490400"/>
            <a:ext cx="10689257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984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39993" y="3848400"/>
            <a:ext cx="7570534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39993" y="4615200"/>
            <a:ext cx="7570534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0744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592873" y="1501200"/>
            <a:ext cx="5044684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47971" y="1501200"/>
            <a:ext cx="5044684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00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592873" y="1429200"/>
            <a:ext cx="5206058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592873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076608" y="1421729"/>
            <a:ext cx="5206058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076608" y="1854000"/>
            <a:ext cx="5206058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8165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92873" y="608400"/>
            <a:ext cx="10689257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170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4596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592873" y="1555200"/>
            <a:ext cx="5099525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188332" y="1555200"/>
            <a:ext cx="509379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79404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9973600" y="914400"/>
            <a:ext cx="1017356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91064" y="914400"/>
            <a:ext cx="8935194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9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592873" y="774000"/>
            <a:ext cx="10692765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79305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68206" y="2484000"/>
            <a:ext cx="9549116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68206" y="3560400"/>
            <a:ext cx="9549116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623774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505" y="4406901"/>
            <a:ext cx="1009872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8505" y="2906713"/>
            <a:ext cx="1009872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94043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39432" y="1600201"/>
            <a:ext cx="5247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2" y="1535113"/>
            <a:ext cx="524943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4042" y="2174875"/>
            <a:ext cx="524943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035307" y="1535113"/>
            <a:ext cx="52515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035307" y="2174875"/>
            <a:ext cx="52515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94043" y="273050"/>
            <a:ext cx="39087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45082" y="273051"/>
            <a:ext cx="6641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94043" y="1435101"/>
            <a:ext cx="39087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28730" y="4800600"/>
            <a:ext cx="71285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28730" y="612775"/>
            <a:ext cx="71285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28730" y="5367338"/>
            <a:ext cx="71285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94043" y="274638"/>
            <a:ext cx="1069276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94043" y="1600201"/>
            <a:ext cx="1069276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94043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59291" y="6356351"/>
            <a:ext cx="37622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14609" y="6356351"/>
            <a:ext cx="2772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592873" y="608400"/>
            <a:ext cx="10689257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592873" y="1490400"/>
            <a:ext cx="10689257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596381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2021/2/23</a:t>
            </a:fld>
            <a:endParaRPr lang="zh-CN" alt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010956" y="6314400"/>
            <a:ext cx="3858938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651036" y="6314400"/>
            <a:ext cx="2631094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zh-CN" alt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423358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file:///D:\&#38889;&#26195;&#24935;\&#31995;&#32479;&#22797;&#20064;\&#31616;&#21333;&#26426;&#26800;&#35270;&#39057;&#35762;&#35299;\&#26426;&#26800;&#25928;&#29575;\&#28369;&#36718;&#26426;&#26800;&#25928;&#29575;&#30340;&#31616;&#21333;&#35745;&#31639;.mp4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hyperlink" Target="file:///D:\&#38889;&#26195;&#24935;\&#31995;&#32479;&#22797;&#20064;\&#31616;&#21333;&#26426;&#26800;&#35270;&#39057;&#35762;&#35299;\&#26426;&#26800;&#25928;&#29575;\&#26012;&#38754;&#26426;&#26800;&#25928;&#29575;&#30340;&#31616;&#21333;&#35745;&#31639;.mp4" TargetMode="External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NULL" TargetMode="Externa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NULL" TargetMode="Externa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NULL" TargetMode="External"/><Relationship Id="rId5" Type="http://schemas.openxmlformats.org/officeDocument/2006/relationships/image" Target="../media/image27.png"/><Relationship Id="rId4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zh-CN" dirty="0">
                <a:solidFill>
                  <a:srgbClr val="0070C0"/>
                </a:solidFill>
              </a:rPr>
              <a:t>第二十九讲  机械效率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299888" y="5733418"/>
            <a:ext cx="3124292" cy="763905"/>
          </a:xfrm>
        </p:spPr>
        <p:txBody>
          <a:bodyPr/>
          <a:lstStyle/>
          <a:p>
            <a:r>
              <a:rPr lang="zh-CN" altLang="en-US" sz="3600"/>
              <a:t>一轮系统复习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170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9" name="组合 31748"/>
          <p:cNvGrpSpPr/>
          <p:nvPr/>
        </p:nvGrpSpPr>
        <p:grpSpPr>
          <a:xfrm>
            <a:off x="3935532" y="2362200"/>
            <a:ext cx="2376170" cy="3581400"/>
            <a:chOff x="4080" y="2304"/>
            <a:chExt cx="1008" cy="1584"/>
          </a:xfrm>
        </p:grpSpPr>
        <p:sp>
          <p:nvSpPr>
            <p:cNvPr id="14338" name="直接连接符 31749"/>
            <p:cNvSpPr/>
            <p:nvPr/>
          </p:nvSpPr>
          <p:spPr>
            <a:xfrm>
              <a:off x="4176" y="2304"/>
              <a:ext cx="912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107763" dir="18900000" algn="ctr" rotWithShape="0">
                <a:srgbClr val="808080"/>
              </a:outerShdw>
            </a:effectLst>
          </p:spPr>
        </p:sp>
        <p:grpSp>
          <p:nvGrpSpPr>
            <p:cNvPr id="14339" name="组合 31750"/>
            <p:cNvGrpSpPr/>
            <p:nvPr/>
          </p:nvGrpSpPr>
          <p:grpSpPr>
            <a:xfrm>
              <a:off x="4080" y="2304"/>
              <a:ext cx="768" cy="1584"/>
              <a:chOff x="4080" y="2304"/>
              <a:chExt cx="768" cy="1584"/>
            </a:xfrm>
          </p:grpSpPr>
          <p:grpSp>
            <p:nvGrpSpPr>
              <p:cNvPr id="14340" name="组合 31751"/>
              <p:cNvGrpSpPr/>
              <p:nvPr/>
            </p:nvGrpSpPr>
            <p:grpSpPr>
              <a:xfrm>
                <a:off x="4416" y="2304"/>
                <a:ext cx="336" cy="624"/>
                <a:chOff x="2496" y="1056"/>
                <a:chExt cx="336" cy="624"/>
              </a:xfrm>
            </p:grpSpPr>
            <p:sp>
              <p:nvSpPr>
                <p:cNvPr id="14341" name="椭圆 31752" descr="新闻纸"/>
                <p:cNvSpPr/>
                <p:nvPr/>
              </p:nvSpPr>
              <p:spPr>
                <a:xfrm>
                  <a:off x="2496" y="1200"/>
                  <a:ext cx="336" cy="336"/>
                </a:xfrm>
                <a:prstGeom prst="ellipse">
                  <a:avLst/>
                </a:prstGeom>
                <a:blipFill rotWithShape="1">
                  <a:blip r:embed="rId2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42" name="任意多边形 31753"/>
                <p:cNvSpPr/>
                <p:nvPr/>
              </p:nvSpPr>
              <p:spPr>
                <a:xfrm rot="-887574">
                  <a:off x="2592" y="1056"/>
                  <a:ext cx="160" cy="6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624">
                      <a:moveTo>
                        <a:pt x="64" y="576"/>
                      </a:moveTo>
                      <a:cubicBezTo>
                        <a:pt x="32" y="600"/>
                        <a:pt x="0" y="624"/>
                        <a:pt x="16" y="528"/>
                      </a:cubicBezTo>
                      <a:cubicBezTo>
                        <a:pt x="32" y="432"/>
                        <a:pt x="136" y="88"/>
                        <a:pt x="16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343" name="组合 31754"/>
              <p:cNvGrpSpPr/>
              <p:nvPr/>
            </p:nvGrpSpPr>
            <p:grpSpPr>
              <a:xfrm rot="10781822">
                <a:off x="4416" y="2976"/>
                <a:ext cx="336" cy="624"/>
                <a:chOff x="2496" y="1056"/>
                <a:chExt cx="336" cy="624"/>
              </a:xfrm>
            </p:grpSpPr>
            <p:sp>
              <p:nvSpPr>
                <p:cNvPr id="14344" name="椭圆 31755" descr="新闻纸"/>
                <p:cNvSpPr/>
                <p:nvPr/>
              </p:nvSpPr>
              <p:spPr>
                <a:xfrm>
                  <a:off x="2496" y="1200"/>
                  <a:ext cx="336" cy="336"/>
                </a:xfrm>
                <a:prstGeom prst="ellipse">
                  <a:avLst/>
                </a:prstGeom>
                <a:blipFill rotWithShape="1">
                  <a:blip r:embed="rId2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anchor="t"/>
                <a:lstStyle/>
                <a:p>
                  <a:endParaRPr lang="zh-CN" altLang="en-US">
                    <a:solidFill>
                      <a:srgbClr val="000000"/>
                    </a:solidFill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345" name="任意多边形 31756"/>
                <p:cNvSpPr/>
                <p:nvPr/>
              </p:nvSpPr>
              <p:spPr>
                <a:xfrm rot="-887574">
                  <a:off x="2592" y="1056"/>
                  <a:ext cx="160" cy="6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60" h="624">
                      <a:moveTo>
                        <a:pt x="64" y="576"/>
                      </a:moveTo>
                      <a:cubicBezTo>
                        <a:pt x="32" y="600"/>
                        <a:pt x="0" y="624"/>
                        <a:pt x="16" y="528"/>
                      </a:cubicBezTo>
                      <a:cubicBezTo>
                        <a:pt x="32" y="432"/>
                        <a:pt x="136" y="88"/>
                        <a:pt x="160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346" name="矩形 31757" descr="褐色大理石"/>
              <p:cNvSpPr/>
              <p:nvPr/>
            </p:nvSpPr>
            <p:spPr>
              <a:xfrm>
                <a:off x="4320" y="3600"/>
                <a:ext cx="528" cy="288"/>
              </a:xfrm>
              <a:prstGeom prst="rect">
                <a:avLst/>
              </a:prstGeom>
              <a:blipFill rotWithShape="1">
                <a:blip r:embed="rId3"/>
              </a:blipFill>
              <a:ln w="9525" cap="flat" cmpd="sng">
                <a:solidFill>
                  <a:srgbClr val="00FFFF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algn="ctr">
                  <a:buClr>
                    <a:srgbClr val="FFFFFF"/>
                  </a:buClr>
                </a:pPr>
                <a:r>
                  <a:rPr lang="en-US" altLang="zh-CN" sz="2800" b="1" i="1">
                    <a:solidFill>
                      <a:srgbClr val="99FF66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G</a:t>
                </a:r>
              </a:p>
            </p:txBody>
          </p:sp>
          <p:sp>
            <p:nvSpPr>
              <p:cNvPr id="14347" name="直接连接符 31758"/>
              <p:cNvSpPr/>
              <p:nvPr/>
            </p:nvSpPr>
            <p:spPr>
              <a:xfrm>
                <a:off x="4464" y="2736"/>
                <a:ext cx="96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8" name="直接连接符 31759"/>
              <p:cNvSpPr/>
              <p:nvPr/>
            </p:nvSpPr>
            <p:spPr>
              <a:xfrm flipV="1">
                <a:off x="4752" y="2640"/>
                <a:ext cx="0" cy="672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sp>
          <p:sp>
            <p:nvSpPr>
              <p:cNvPr id="14349" name="直接连接符 31760"/>
              <p:cNvSpPr/>
              <p:nvPr/>
            </p:nvSpPr>
            <p:spPr>
              <a:xfrm flipH="1" flipV="1">
                <a:off x="4320" y="2832"/>
                <a:ext cx="96" cy="480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sp>
          <p:sp>
            <p:nvSpPr>
              <p:cNvPr id="14350" name="文本框 31761"/>
              <p:cNvSpPr txBox="1"/>
              <p:nvPr/>
            </p:nvSpPr>
            <p:spPr>
              <a:xfrm>
                <a:off x="4080" y="2736"/>
                <a:ext cx="288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FFFFF"/>
                  </a:buClr>
                </a:pPr>
                <a:r>
                  <a:rPr lang="en-US" altLang="zh-CN" sz="28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F</a:t>
                </a:r>
              </a:p>
            </p:txBody>
          </p:sp>
        </p:grpSp>
      </p:grpSp>
      <p:sp>
        <p:nvSpPr>
          <p:cNvPr id="31764" name="云形标注 31763"/>
          <p:cNvSpPr/>
          <p:nvPr/>
        </p:nvSpPr>
        <p:spPr>
          <a:xfrm>
            <a:off x="6237446" y="4800600"/>
            <a:ext cx="3415744" cy="1371600"/>
          </a:xfrm>
          <a:prstGeom prst="cloudCallout">
            <a:avLst>
              <a:gd name="adj1" fmla="val -69699"/>
              <a:gd name="adj2" fmla="val 13657"/>
            </a:avLst>
          </a:prstGeom>
          <a:gradFill rotWithShape="1">
            <a:gsLst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>
              <a:buClr>
                <a:srgbClr val="FFFFFF"/>
              </a:buClr>
            </a:pPr>
            <a:r>
              <a:rPr lang="en-US" altLang="zh-CN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提升重物是目的，是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有用功</a:t>
            </a:r>
            <a:r>
              <a:rPr lang="zh-CN" altLang="en-US" sz="24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</a:p>
        </p:txBody>
      </p:sp>
      <p:sp>
        <p:nvSpPr>
          <p:cNvPr id="31765" name="云形标注 31764"/>
          <p:cNvSpPr/>
          <p:nvPr/>
        </p:nvSpPr>
        <p:spPr>
          <a:xfrm>
            <a:off x="1782127" y="685800"/>
            <a:ext cx="4900851" cy="1741488"/>
          </a:xfrm>
          <a:prstGeom prst="cloudCallout">
            <a:avLst>
              <a:gd name="adj1" fmla="val 602"/>
              <a:gd name="adj2" fmla="val 97130"/>
            </a:avLst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5400000" scaled="0"/>
          </a:gradFill>
          <a:ln w="9525" cap="flat" cmpd="sng">
            <a:solidFill>
              <a:srgbClr val="0070C0"/>
            </a:solidFill>
            <a:prstDash val="solid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fontAlgn="base">
              <a:buClr>
                <a:srgbClr val="FFFFFF"/>
              </a:buClr>
            </a:pPr>
            <a:r>
              <a: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rPr>
              <a:t>        </a:t>
            </a:r>
            <a:r>
              <a:rPr lang="zh-CN" altLang="en-US" sz="24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要达到目的，完成有用功，必须施加力 </a:t>
            </a:r>
            <a:r>
              <a:rPr lang="en-US" altLang="zh-CN" sz="2400" i="1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F </a:t>
            </a:r>
            <a:r>
              <a:rPr lang="zh-CN" altLang="en-US" sz="24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对滑轮做功，是</a:t>
            </a:r>
            <a:r>
              <a:rPr lang="zh-CN" altLang="en-US" sz="2400" noProof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总功</a:t>
            </a:r>
            <a:r>
              <a:rPr lang="zh-CN" altLang="en-US" sz="2400" noProof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  <p:grpSp>
        <p:nvGrpSpPr>
          <p:cNvPr id="31768" name="组合 31767"/>
          <p:cNvGrpSpPr/>
          <p:nvPr/>
        </p:nvGrpSpPr>
        <p:grpSpPr>
          <a:xfrm>
            <a:off x="5573473" y="2057400"/>
            <a:ext cx="4752340" cy="2362200"/>
            <a:chOff x="2688" y="1296"/>
            <a:chExt cx="3072" cy="14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763" name="云形标注 31762"/>
            <p:cNvSpPr/>
            <p:nvPr/>
          </p:nvSpPr>
          <p:spPr>
            <a:xfrm>
              <a:off x="2688" y="1296"/>
              <a:ext cx="3072" cy="1488"/>
            </a:xfrm>
            <a:prstGeom prst="cloudCallout">
              <a:avLst>
                <a:gd name="adj1" fmla="val -52310"/>
                <a:gd name="adj2" fmla="val 58537"/>
              </a:avLst>
            </a:prstGeom>
            <a:gradFill>
              <a:gsLst>
                <a:gs pos="0">
                  <a:srgbClr val="9EEAFF"/>
                </a:gs>
                <a:gs pos="35000">
                  <a:srgbClr val="BBEFFF"/>
                </a:gs>
                <a:gs pos="100000">
                  <a:srgbClr val="E4F9FF"/>
                </a:gs>
              </a:gsLst>
              <a:lin ang="5400000" scaled="0"/>
            </a:gradFill>
            <a:ln w="9525" cap="flat" cmpd="sng">
              <a:solidFill>
                <a:srgbClr val="0070C0"/>
              </a:solidFill>
              <a:prstDash val="solid"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fontAlgn="base">
                <a:buClr>
                  <a:srgbClr val="FFFFFF"/>
                </a:buClr>
              </a:pPr>
              <a:r>
                <a:rPr lang="en-US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</a:t>
              </a:r>
              <a:endParaRPr lang="en-US" altLang="zh-CN" sz="2400" b="1" noProof="1">
                <a:solidFill>
                  <a:srgbClr val="000000"/>
                </a:solidFill>
                <a:latin typeface="Times New Roman" panose="02020603050405020304" pitchFamily="18" charset="0"/>
                <a:ea typeface="楷体_GB2312" pitchFamily="49" charset="-122"/>
              </a:endParaRPr>
            </a:p>
          </p:txBody>
        </p:sp>
        <p:sp>
          <p:nvSpPr>
            <p:cNvPr id="31767" name="矩形 31766"/>
            <p:cNvSpPr/>
            <p:nvPr/>
          </p:nvSpPr>
          <p:spPr>
            <a:xfrm>
              <a:off x="2893" y="1525"/>
              <a:ext cx="2782" cy="9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fontAlgn="base">
                <a:buClr>
                  <a:srgbClr val="FFFFFF"/>
                </a:buClr>
              </a:pPr>
              <a:r>
                <a:rPr lang="en-US" altLang="zh-CN" sz="2400" b="1" noProof="1">
                  <a:solidFill>
                    <a:srgbClr val="000000"/>
                  </a:solidFill>
                  <a:latin typeface="Times New Roman" panose="02020603050405020304" pitchFamily="18" charset="0"/>
                  <a:ea typeface="楷体_GB2312" pitchFamily="49" charset="-122"/>
                </a:rPr>
                <a:t>        </a:t>
              </a:r>
              <a:r>
                <a:rPr lang="zh-CN" altLang="en-US" sz="24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提升重物，要克服滑轮重力和摩擦而额外做功，否则不能完成任务。这个功不是目的而又不得不做，是</a:t>
              </a:r>
              <a:r>
                <a:rPr lang="zh-CN" altLang="en-US" sz="2400" noProof="1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额外功</a:t>
              </a:r>
              <a:r>
                <a:rPr lang="zh-CN" altLang="en-US" sz="2400" noProof="1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。</a:t>
              </a:r>
            </a:p>
          </p:txBody>
        </p:sp>
      </p:grpSp>
      <p:sp>
        <p:nvSpPr>
          <p:cNvPr id="31769" name="流程图: 决策 31768"/>
          <p:cNvSpPr/>
          <p:nvPr/>
        </p:nvSpPr>
        <p:spPr>
          <a:xfrm>
            <a:off x="7128510" y="685800"/>
            <a:ext cx="2821702" cy="838200"/>
          </a:xfrm>
          <a:prstGeom prst="flowChartDecision">
            <a:avLst/>
          </a:prstGeom>
          <a:gradFill rotWithShape="1">
            <a:gsLst>
              <a:gs pos="0">
                <a:srgbClr val="9EEAFF">
                  <a:alpha val="100000"/>
                </a:srgbClr>
              </a:gs>
              <a:gs pos="35001">
                <a:srgbClr val="BBEFFF">
                  <a:alpha val="100000"/>
                </a:srgbClr>
              </a:gs>
              <a:gs pos="100000">
                <a:srgbClr val="E4F9FF">
                  <a:alpha val="100000"/>
                </a:srgbClr>
              </a:gs>
            </a:gsLst>
            <a:lin ang="5400000"/>
            <a:tileRect/>
          </a:gradFill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例如：滑轮</a:t>
            </a:r>
          </a:p>
        </p:txBody>
      </p:sp>
    </p:spTree>
    <p:extLst>
      <p:ext uri="{BB962C8B-B14F-4D97-AF65-F5344CB8AC3E}">
        <p14:creationId xmlns:p14="http://schemas.microsoft.com/office/powerpoint/2010/main" val="18556948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64" grpId="0" bldLvl="0" animBg="1"/>
      <p:bldP spid="31765" grpId="0" bldLvl="0" animBg="1"/>
      <p:bldP spid="3176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矩形 80899"/>
          <p:cNvSpPr/>
          <p:nvPr/>
        </p:nvSpPr>
        <p:spPr>
          <a:xfrm>
            <a:off x="1167665" y="2237105"/>
            <a:ext cx="5193540" cy="2491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</a:pP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使用起重机提升重物时所做的有用功跟总功的比值是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60%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，也可以说有用功在总功中占的比例是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60%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，另外的</a:t>
            </a:r>
            <a:r>
              <a:rPr lang="en-US" altLang="zh-CN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％是额外功。</a:t>
            </a:r>
          </a:p>
        </p:txBody>
      </p:sp>
      <p:pic>
        <p:nvPicPr>
          <p:cNvPr id="80902" name="图片 80901" descr="200788182543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370" y="1572260"/>
            <a:ext cx="3228560" cy="4419600"/>
          </a:xfrm>
          <a:prstGeom prst="ellips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</p:pic>
      <p:grpSp>
        <p:nvGrpSpPr>
          <p:cNvPr id="2" name="组合 1"/>
          <p:cNvGrpSpPr/>
          <p:nvPr/>
        </p:nvGrpSpPr>
        <p:grpSpPr>
          <a:xfrm>
            <a:off x="1378056" y="541973"/>
            <a:ext cx="7859925" cy="902335"/>
            <a:chOff x="552" y="910"/>
            <a:chExt cx="12704" cy="1421"/>
          </a:xfrm>
        </p:grpSpPr>
        <p:sp>
          <p:nvSpPr>
            <p:cNvPr id="17413" name="文本框 80898"/>
            <p:cNvSpPr txBox="1"/>
            <p:nvPr/>
          </p:nvSpPr>
          <p:spPr>
            <a:xfrm>
              <a:off x="1619" y="994"/>
              <a:ext cx="11637" cy="10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lnSpc>
                  <a:spcPct val="150000"/>
                </a:lnSpc>
                <a:spcBef>
                  <a:spcPct val="50000"/>
                </a:spcBef>
                <a:buClr>
                  <a:srgbClr val="FFFFFF"/>
                </a:buClr>
              </a:pPr>
              <a:r>
                <a:rPr lang="zh-CN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起重机的机械效率是</a:t>
              </a:r>
              <a:r>
                <a:rPr lang="en-US" altLang="zh-CN" sz="2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60%</a:t>
              </a:r>
              <a:r>
                <a:rPr lang="zh-CN" altLang="en-US" sz="2600" dirty="0">
                  <a:solidFill>
                    <a:srgbClr val="0000FF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，它表示什么意义？</a:t>
              </a:r>
            </a:p>
          </p:txBody>
        </p:sp>
        <p:pic>
          <p:nvPicPr>
            <p:cNvPr id="17414" name="Picture 6" descr="？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2" y="910"/>
              <a:ext cx="1065" cy="1421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777849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/>
          <p:cNvSpPr>
            <a:spLocks noGrp="1"/>
          </p:cNvSpPr>
          <p:nvPr/>
        </p:nvSpPr>
        <p:spPr>
          <a:xfrm>
            <a:off x="852080" y="597535"/>
            <a:ext cx="5355046" cy="647700"/>
          </a:xfrm>
          <a:prstGeom prst="rect">
            <a:avLst/>
          </a:prstGeom>
        </p:spPr>
        <p:txBody>
          <a:bodyPr vert="horz" lIns="101600" tIns="38100" rIns="76200" bIns="38100" rtlCol="0" anchor="ctr" anchorCtr="0"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3200">
                <a:solidFill>
                  <a:srgbClr val="000000">
                    <a:lumMod val="85000"/>
                    <a:lumOff val="15000"/>
                  </a:srgbClr>
                </a:solidFill>
              </a:rPr>
              <a:t>考点</a:t>
            </a:r>
            <a:r>
              <a:rPr lang="en-US" altLang="zh-CN" sz="3200">
                <a:solidFill>
                  <a:srgbClr val="000000">
                    <a:lumMod val="85000"/>
                    <a:lumOff val="15000"/>
                  </a:srgbClr>
                </a:solidFill>
              </a:rPr>
              <a:t>3   </a:t>
            </a:r>
            <a:r>
              <a:rPr lang="zh-CN" altLang="en-US" sz="3200">
                <a:solidFill>
                  <a:srgbClr val="000000">
                    <a:lumMod val="85000"/>
                    <a:lumOff val="15000"/>
                  </a:srgbClr>
                </a:solidFill>
              </a:rPr>
              <a:t>滑轮组的机械效率</a:t>
            </a:r>
          </a:p>
        </p:txBody>
      </p:sp>
      <p:pic>
        <p:nvPicPr>
          <p:cNvPr id="3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425" y="1885950"/>
            <a:ext cx="3301886" cy="35280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852080" y="1664970"/>
            <a:ext cx="4676228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1</a:t>
            </a:r>
            <a:r>
              <a:rPr lang="zh-CN" altLang="en-US" sz="2800">
                <a:solidFill>
                  <a:srgbClr val="000000"/>
                </a:solidFill>
              </a:rPr>
              <a:t>、用滑轮组竖直提升重物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 baseline="-25000">
                <a:solidFill>
                  <a:srgbClr val="000000"/>
                </a:solidFill>
              </a:rPr>
              <a:t>有</a:t>
            </a:r>
            <a:r>
              <a:rPr lang="en-US" altLang="zh-CN" sz="2800">
                <a:solidFill>
                  <a:srgbClr val="000000"/>
                </a:solidFill>
              </a:rPr>
              <a:t>=Gh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 </a:t>
            </a:r>
            <a:r>
              <a:rPr lang="zh-CN" altLang="en-US" sz="2800" baseline="-25000">
                <a:solidFill>
                  <a:srgbClr val="000000"/>
                </a:solidFill>
              </a:rPr>
              <a:t>总</a:t>
            </a:r>
            <a:r>
              <a:rPr lang="en-US" altLang="zh-CN" sz="2800">
                <a:solidFill>
                  <a:srgbClr val="000000"/>
                </a:solidFill>
              </a:rPr>
              <a:t>=FS</a:t>
            </a: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 baseline="-25000">
                <a:solidFill>
                  <a:srgbClr val="000000"/>
                </a:solidFill>
              </a:rPr>
              <a:t>额</a:t>
            </a:r>
            <a:r>
              <a:rPr lang="en-US" altLang="zh-CN" sz="2800">
                <a:solidFill>
                  <a:srgbClr val="000000"/>
                </a:solidFill>
              </a:rPr>
              <a:t>=W</a:t>
            </a:r>
            <a:r>
              <a:rPr lang="zh-CN" altLang="en-US" sz="2800" baseline="-25000">
                <a:solidFill>
                  <a:srgbClr val="000000"/>
                </a:solidFill>
              </a:rPr>
              <a:t>总</a:t>
            </a:r>
            <a:r>
              <a:rPr lang="en-US" altLang="zh-CN" sz="2800">
                <a:solidFill>
                  <a:srgbClr val="000000"/>
                </a:solidFill>
              </a:rPr>
              <a:t>—W</a:t>
            </a:r>
            <a:r>
              <a:rPr lang="zh-CN" altLang="en-US" sz="2800" baseline="-25000">
                <a:solidFill>
                  <a:srgbClr val="000000"/>
                </a:solidFill>
              </a:rPr>
              <a:t>有</a:t>
            </a:r>
            <a:r>
              <a:rPr lang="en-US" altLang="zh-CN" sz="2800">
                <a:solidFill>
                  <a:srgbClr val="000000"/>
                </a:solidFill>
              </a:rPr>
              <a:t>=G</a:t>
            </a:r>
            <a:r>
              <a:rPr lang="zh-CN" altLang="en-US" sz="2800" baseline="-25000">
                <a:solidFill>
                  <a:srgbClr val="000000"/>
                </a:solidFill>
              </a:rPr>
              <a:t>动</a:t>
            </a:r>
            <a:r>
              <a:rPr lang="en-US" altLang="zh-CN" sz="2800">
                <a:solidFill>
                  <a:srgbClr val="000000"/>
                </a:solidFill>
              </a:rPr>
              <a:t>h</a:t>
            </a:r>
          </a:p>
        </p:txBody>
      </p:sp>
      <p:pic>
        <p:nvPicPr>
          <p:cNvPr id="3174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701" t="17213" r="49079" b="71523"/>
          <a:stretch>
            <a:fillRect/>
          </a:stretch>
        </p:blipFill>
        <p:spPr>
          <a:xfrm>
            <a:off x="852080" y="3847468"/>
            <a:ext cx="3102634" cy="8820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182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M397.TIF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093" y="2966723"/>
            <a:ext cx="1262959" cy="346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834135" y="502921"/>
            <a:ext cx="9978676" cy="3046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练习：</a:t>
            </a:r>
          </a:p>
          <a:p>
            <a:pPr>
              <a:lnSpc>
                <a:spcPct val="150000"/>
              </a:lnSpc>
            </a:pPr>
            <a:r>
              <a:rPr lang="en-US" altLang="zh-CN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如图所示，某人通过滑轮组提升重物．已知物体在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s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内被提升了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，物体所受重力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720 N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，绳端的拉力</a:t>
            </a:r>
            <a:r>
              <a:rPr lang="en-US" altLang="zh-CN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zh-CN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N</a:t>
            </a:r>
            <a:r>
              <a:rPr lang="zh-CN" altLang="zh-CN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，忽略绳重及摩擦．求：</a:t>
            </a:r>
          </a:p>
        </p:txBody>
      </p:sp>
    </p:spTree>
    <p:extLst>
      <p:ext uri="{BB962C8B-B14F-4D97-AF65-F5344CB8AC3E}">
        <p14:creationId xmlns:p14="http://schemas.microsoft.com/office/powerpoint/2010/main" val="2136768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21" y="3006727"/>
            <a:ext cx="3619946" cy="139890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39690" y="1647193"/>
            <a:ext cx="5160744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2</a:t>
            </a:r>
            <a:r>
              <a:rPr lang="zh-CN" altLang="en-US" sz="2800">
                <a:solidFill>
                  <a:srgbClr val="000000"/>
                </a:solidFill>
              </a:rPr>
              <a:t>、用滑轮组水平拉动物体：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>
                <a:solidFill>
                  <a:srgbClr val="000000"/>
                </a:solidFill>
              </a:rPr>
              <a:t>有</a:t>
            </a:r>
            <a:r>
              <a:rPr lang="en-US" altLang="zh-CN" sz="2800">
                <a:solidFill>
                  <a:srgbClr val="000000"/>
                </a:solidFill>
              </a:rPr>
              <a:t>=fS'</a:t>
            </a:r>
            <a:r>
              <a:rPr lang="zh-CN" altLang="en-US" sz="2800">
                <a:solidFill>
                  <a:srgbClr val="000000"/>
                </a:solidFill>
              </a:rPr>
              <a:t>（</a:t>
            </a:r>
            <a:r>
              <a:rPr lang="en-US" altLang="zh-CN" sz="2800">
                <a:solidFill>
                  <a:srgbClr val="000000"/>
                </a:solidFill>
              </a:rPr>
              <a:t>S'</a:t>
            </a:r>
            <a:r>
              <a:rPr lang="zh-CN" altLang="en-US" sz="2800">
                <a:solidFill>
                  <a:srgbClr val="000000"/>
                </a:solidFill>
              </a:rPr>
              <a:t>为物体移动距离）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>
                <a:solidFill>
                  <a:srgbClr val="000000"/>
                </a:solidFill>
              </a:rPr>
              <a:t>总</a:t>
            </a:r>
            <a:r>
              <a:rPr lang="en-US" altLang="zh-CN" sz="2800">
                <a:solidFill>
                  <a:srgbClr val="000000"/>
                </a:solidFill>
              </a:rPr>
              <a:t>=FS</a:t>
            </a:r>
            <a:r>
              <a:rPr lang="zh-CN" altLang="en-US" sz="2800">
                <a:solidFill>
                  <a:srgbClr val="000000"/>
                </a:solidFill>
              </a:rPr>
              <a:t>（</a:t>
            </a:r>
            <a:r>
              <a:rPr lang="en-US" altLang="zh-CN" sz="2800">
                <a:solidFill>
                  <a:srgbClr val="000000"/>
                </a:solidFill>
              </a:rPr>
              <a:t>S=S'</a:t>
            </a:r>
            <a:r>
              <a:rPr lang="zh-CN" altLang="en-US" sz="2800">
                <a:solidFill>
                  <a:srgbClr val="000000"/>
                </a:solidFill>
              </a:rPr>
              <a:t>）</a:t>
            </a:r>
          </a:p>
        </p:txBody>
      </p:sp>
      <p:pic>
        <p:nvPicPr>
          <p:cNvPr id="3174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440" t="15998" r="22319" b="59637"/>
          <a:stretch>
            <a:fillRect/>
          </a:stretch>
        </p:blipFill>
        <p:spPr>
          <a:xfrm>
            <a:off x="1339689" y="3677285"/>
            <a:ext cx="2921947" cy="18630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5075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82026" y="448947"/>
            <a:ext cx="9689081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>
                <a:solidFill>
                  <a:srgbClr val="000000"/>
                </a:solidFill>
              </a:rPr>
              <a:t>练习</a:t>
            </a:r>
            <a:r>
              <a:rPr lang="zh-CN" altLang="en-US" sz="2400">
                <a:solidFill>
                  <a:srgbClr val="000000"/>
                </a:solidFill>
              </a:rPr>
              <a:t>：如图所示，用滑轮组拉动重70N的物体A，在10s内使A在水平方向上移动5m，所用拉力F为20N，地面对A的摩擦力为30N，则A运动速度是</a:t>
            </a:r>
            <a:r>
              <a:rPr lang="en-US" altLang="zh-CN" sz="2400">
                <a:solidFill>
                  <a:srgbClr val="000000"/>
                </a:solidFill>
              </a:rPr>
              <a:t>_____</a:t>
            </a:r>
            <a:r>
              <a:rPr lang="zh-CN" altLang="en-US" sz="2400">
                <a:solidFill>
                  <a:srgbClr val="000000"/>
                </a:solidFill>
              </a:rPr>
              <a:t>m/s，滑轮组所做的有用功是</a:t>
            </a:r>
            <a:r>
              <a:rPr lang="en-US" altLang="zh-CN" sz="2400">
                <a:solidFill>
                  <a:srgbClr val="000000"/>
                </a:solidFill>
              </a:rPr>
              <a:t>______</a:t>
            </a:r>
            <a:r>
              <a:rPr lang="zh-CN" altLang="en-US" sz="2400">
                <a:solidFill>
                  <a:srgbClr val="000000"/>
                </a:solidFill>
              </a:rPr>
              <a:t>J，所做的总功是</a:t>
            </a:r>
            <a:r>
              <a:rPr lang="en-US" altLang="zh-CN" sz="2400">
                <a:solidFill>
                  <a:srgbClr val="000000"/>
                </a:solidFill>
              </a:rPr>
              <a:t>_______J</a:t>
            </a:r>
            <a:r>
              <a:rPr lang="zh-CN" altLang="en-US" sz="2400">
                <a:solidFill>
                  <a:srgbClr val="000000"/>
                </a:solidFill>
              </a:rPr>
              <a:t>，滑轮组的机械效率是</a:t>
            </a:r>
            <a:r>
              <a:rPr lang="en-US" altLang="zh-CN" sz="2400">
                <a:solidFill>
                  <a:srgbClr val="000000"/>
                </a:solidFill>
              </a:rPr>
              <a:t>_________</a:t>
            </a:r>
            <a:r>
              <a:rPr lang="zh-CN" altLang="en-US" sz="2400">
                <a:solidFill>
                  <a:srgbClr val="000000"/>
                </a:solidFill>
              </a:rPr>
              <a:t>。</a:t>
            </a:r>
          </a:p>
          <a:p>
            <a:pPr>
              <a:lnSpc>
                <a:spcPct val="150000"/>
              </a:lnSpc>
            </a:pPr>
            <a:endParaRPr lang="zh-CN" altLang="en-US" sz="2400">
              <a:solidFill>
                <a:srgbClr val="00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670" y="3545208"/>
            <a:ext cx="4294432" cy="212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6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522234" y="5676265"/>
            <a:ext cx="1026580" cy="994410"/>
            <a:chOff x="6261" y="9101"/>
            <a:chExt cx="1659" cy="1566"/>
          </a:xfrm>
        </p:grpSpPr>
        <p:graphicFrame>
          <p:nvGraphicFramePr>
            <p:cNvPr id="10" name="对象 9"/>
            <p:cNvGraphicFramePr/>
            <p:nvPr/>
          </p:nvGraphicFramePr>
          <p:xfrm>
            <a:off x="6261" y="9101"/>
            <a:ext cx="1659" cy="1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r:id="rId3" imgW="839470" imgH="1027430" progId="Equation.KSEE3">
                    <p:embed/>
                  </p:oleObj>
                </mc:Choice>
                <mc:Fallback>
                  <p:oleObj r:id="rId3" imgW="839470" imgH="1027430" progId="Equation.KSEE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6261" y="9101"/>
                          <a:ext cx="1659" cy="15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文本框 11"/>
            <p:cNvSpPr txBox="1"/>
            <p:nvPr/>
          </p:nvSpPr>
          <p:spPr>
            <a:xfrm>
              <a:off x="7409" y="9379"/>
              <a:ext cx="51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000000"/>
                  </a:solidFill>
                </a:rPr>
                <a:t>额</a:t>
              </a:r>
            </a:p>
          </p:txBody>
        </p:sp>
      </p:grp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2775" y="608400"/>
            <a:ext cx="10689257" cy="705600"/>
          </a:xfrm>
        </p:spPr>
        <p:txBody>
          <a:bodyPr>
            <a:normAutofit/>
          </a:bodyPr>
          <a:lstStyle/>
          <a:p>
            <a:r>
              <a:rPr lang="zh-CN" altLang="en-US"/>
              <a:t>考点</a:t>
            </a:r>
            <a:r>
              <a:rPr lang="en-US" altLang="zh-CN"/>
              <a:t>4  </a:t>
            </a:r>
            <a:r>
              <a:rPr lang="zh-CN" altLang="en-US"/>
              <a:t>斜面的机械效率</a:t>
            </a:r>
          </a:p>
        </p:txBody>
      </p:sp>
      <p:pic>
        <p:nvPicPr>
          <p:cNvPr id="5" name="图片 4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7897" y="2761618"/>
            <a:ext cx="4166342" cy="218503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57391" y="1721487"/>
            <a:ext cx="5366803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0000"/>
                </a:solidFill>
              </a:rPr>
              <a:t>用斜面提升物体：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>
                <a:solidFill>
                  <a:srgbClr val="000000"/>
                </a:solidFill>
              </a:rPr>
              <a:t>有</a:t>
            </a:r>
            <a:r>
              <a:rPr lang="en-US" altLang="zh-CN" sz="2800">
                <a:solidFill>
                  <a:srgbClr val="000000"/>
                </a:solidFill>
              </a:rPr>
              <a:t>=Gh</a:t>
            </a: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>
                <a:solidFill>
                  <a:srgbClr val="000000"/>
                </a:solidFill>
              </a:rPr>
              <a:t>总</a:t>
            </a:r>
            <a:r>
              <a:rPr lang="en-US" altLang="zh-CN" sz="2800">
                <a:solidFill>
                  <a:srgbClr val="000000"/>
                </a:solidFill>
              </a:rPr>
              <a:t>=FS</a:t>
            </a: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280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>
                <a:solidFill>
                  <a:srgbClr val="000000"/>
                </a:solidFill>
              </a:rPr>
              <a:t>W</a:t>
            </a:r>
            <a:r>
              <a:rPr lang="zh-CN" altLang="en-US" sz="2800">
                <a:solidFill>
                  <a:srgbClr val="000000"/>
                </a:solidFill>
              </a:rPr>
              <a:t>额</a:t>
            </a:r>
            <a:r>
              <a:rPr lang="en-US" altLang="zh-CN" sz="2800">
                <a:solidFill>
                  <a:srgbClr val="000000"/>
                </a:solidFill>
              </a:rPr>
              <a:t>=W</a:t>
            </a:r>
            <a:r>
              <a:rPr lang="zh-CN" altLang="en-US" sz="2800">
                <a:solidFill>
                  <a:srgbClr val="000000"/>
                </a:solidFill>
              </a:rPr>
              <a:t>总</a:t>
            </a:r>
            <a:r>
              <a:rPr lang="en-US" altLang="zh-CN" sz="2800">
                <a:solidFill>
                  <a:srgbClr val="000000"/>
                </a:solidFill>
              </a:rPr>
              <a:t>—W</a:t>
            </a:r>
            <a:r>
              <a:rPr lang="zh-CN" altLang="en-US" sz="2800">
                <a:solidFill>
                  <a:srgbClr val="000000"/>
                </a:solidFill>
              </a:rPr>
              <a:t>有</a:t>
            </a:r>
            <a:r>
              <a:rPr lang="en-US" altLang="zh-CN" sz="2800">
                <a:solidFill>
                  <a:srgbClr val="000000"/>
                </a:solidFill>
              </a:rPr>
              <a:t>=fS</a:t>
            </a:r>
          </a:p>
        </p:txBody>
      </p:sp>
      <p:pic>
        <p:nvPicPr>
          <p:cNvPr id="31746" name="Picture 15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126" t="17457" r="1714" b="59392"/>
          <a:stretch>
            <a:fillRect/>
          </a:stretch>
        </p:blipFill>
        <p:spPr>
          <a:xfrm>
            <a:off x="1376200" y="3674113"/>
            <a:ext cx="1805023" cy="14408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6489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文本框 101"/>
          <p:cNvSpPr txBox="1"/>
          <p:nvPr/>
        </p:nvSpPr>
        <p:spPr>
          <a:xfrm>
            <a:off x="1835963" y="336553"/>
            <a:ext cx="8208925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     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在斜面上将一个质量为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5kg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的物体匀速拉到高处，如图所示，沿斜面向上的拉力为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40N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，斜面长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2m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、高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1m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。把重物直接提升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h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所做的功为有用功。则：</a:t>
            </a:r>
            <a:endParaRPr lang="en-US" altLang="zh-CN" sz="24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6999182" y="3720468"/>
            <a:ext cx="3045705" cy="18561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1918264" y="1896746"/>
            <a:ext cx="7837029" cy="3692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A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、物体只受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________________________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个力的作用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B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、做的有用功是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_____J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C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、做的总功是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_____J</a:t>
            </a:r>
            <a:endParaRPr lang="zh-CN" altLang="en-US" sz="24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D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、做的额外功是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_____J</a:t>
            </a:r>
            <a:endParaRPr lang="zh-CN" altLang="en-US" sz="240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E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、此斜面的机械效率为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_____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F</a:t>
            </a:r>
            <a:r>
              <a:rPr lang="zh-CN" altLang="en-US" sz="2400">
                <a:solidFill>
                  <a:srgbClr val="000000"/>
                </a:solidFill>
                <a:ea typeface="宋体" panose="02010600030101010101" pitchFamily="2" charset="-122"/>
              </a:rPr>
              <a:t>、物体受到的摩擦力大小为</a:t>
            </a:r>
            <a:r>
              <a:rPr lang="en-US" altLang="zh-CN" sz="2400">
                <a:solidFill>
                  <a:srgbClr val="000000"/>
                </a:solidFill>
                <a:ea typeface="宋体" panose="02010600030101010101" pitchFamily="2" charset="-122"/>
              </a:rPr>
              <a:t>____N</a:t>
            </a:r>
            <a:endParaRPr lang="zh-CN" altLang="en-US" sz="240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830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实验探究：测量滑轮组的机械效率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83610" y="1721485"/>
            <a:ext cx="8512134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测量工具：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弹簧测力、刻度尺．</a:t>
            </a:r>
            <a:endParaRPr lang="zh-CN" altLang="zh-C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、</a:t>
            </a:r>
            <a:r>
              <a:rPr lang="zh-CN" altLang="zh-C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实验中应沿竖直方向匀速缓慢拉动弹簧测力计．</a:t>
            </a:r>
          </a:p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</a:rPr>
              <a:t>3</a:t>
            </a:r>
            <a:r>
              <a:rPr lang="zh-CN" altLang="en-US" sz="2400">
                <a:solidFill>
                  <a:srgbClr val="000000"/>
                </a:solidFill>
              </a:rPr>
              <a:t>、实验结论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（</a:t>
            </a:r>
            <a:r>
              <a:rPr lang="en-US" altLang="zh-CN" sz="2400">
                <a:solidFill>
                  <a:srgbClr val="000000"/>
                </a:solidFill>
              </a:rPr>
              <a:t>1</a:t>
            </a:r>
            <a:r>
              <a:rPr lang="zh-CN" altLang="en-US" sz="2400">
                <a:solidFill>
                  <a:srgbClr val="000000"/>
                </a:solidFill>
              </a:rPr>
              <a:t>）与提升高度、绕线方式无关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（</a:t>
            </a:r>
            <a:r>
              <a:rPr lang="en-US" altLang="zh-CN" sz="2400">
                <a:solidFill>
                  <a:srgbClr val="000000"/>
                </a:solidFill>
              </a:rPr>
              <a:t>2</a:t>
            </a:r>
            <a:r>
              <a:rPr lang="zh-CN" altLang="en-US" sz="2400">
                <a:solidFill>
                  <a:srgbClr val="000000"/>
                </a:solidFill>
              </a:rPr>
              <a:t>）与提升物重有关，物体越重，机械效率越高</a:t>
            </a:r>
          </a:p>
          <a:p>
            <a:pPr>
              <a:lnSpc>
                <a:spcPct val="150000"/>
              </a:lnSpc>
            </a:pPr>
            <a:r>
              <a:rPr lang="zh-CN" altLang="en-US" sz="2400">
                <a:solidFill>
                  <a:srgbClr val="000000"/>
                </a:solidFill>
              </a:rPr>
              <a:t>（</a:t>
            </a:r>
            <a:r>
              <a:rPr lang="en-US" altLang="zh-CN" sz="2400">
                <a:solidFill>
                  <a:srgbClr val="000000"/>
                </a:solidFill>
              </a:rPr>
              <a:t>3</a:t>
            </a:r>
            <a:r>
              <a:rPr lang="zh-CN" altLang="en-US" sz="2400">
                <a:solidFill>
                  <a:srgbClr val="000000"/>
                </a:solidFill>
              </a:rPr>
              <a:t>）与动滑轮重有关，动滑轮越重，机械效率越低</a:t>
            </a:r>
          </a:p>
        </p:txBody>
      </p:sp>
    </p:spTree>
    <p:extLst>
      <p:ext uri="{BB962C8B-B14F-4D97-AF65-F5344CB8AC3E}">
        <p14:creationId xmlns:p14="http://schemas.microsoft.com/office/powerpoint/2010/main" val="354341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/>
          <p:nvPr>
            <p:custDataLst>
              <p:tags r:id="rId1"/>
            </p:custDataLst>
          </p:nvPr>
        </p:nvSpPr>
        <p:spPr>
          <a:xfrm>
            <a:off x="793913" y="838835"/>
            <a:ext cx="9746010" cy="143764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533400" indent="-266700">
              <a:lnSpc>
                <a:spcPts val="3500"/>
              </a:lnSpc>
            </a:pP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练习：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(1)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根据表中前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次实验数据，画出甲图中滑轮组的绕绳方法．</a:t>
            </a:r>
          </a:p>
          <a:p>
            <a:pPr marL="533400" indent="-266700" algn="ctr">
              <a:lnSpc>
                <a:spcPts val="3500"/>
              </a:lnSpc>
            </a:pPr>
            <a:r>
              <a:rPr lang="zh-CN" altLang="en-US" sz="2800">
                <a:solidFill>
                  <a:srgbClr val="000000"/>
                </a:solidFill>
                <a:latin typeface="微软雅黑" panose="020B0503020204020204" pitchFamily="34" charset="-122"/>
              </a:rPr>
              <a:t> </a:t>
            </a:r>
          </a:p>
        </p:txBody>
      </p:sp>
      <p:graphicFrame>
        <p:nvGraphicFramePr>
          <p:cNvPr id="24579" name="表格 24578"/>
          <p:cNvGraphicFramePr/>
          <p:nvPr>
            <p:custDataLst>
              <p:tags r:id="rId2"/>
            </p:custDataLst>
          </p:nvPr>
        </p:nvGraphicFramePr>
        <p:xfrm>
          <a:off x="4804939" y="2421890"/>
          <a:ext cx="5398362" cy="3620770"/>
        </p:xfrm>
        <a:graphic>
          <a:graphicData uri="http://schemas.openxmlformats.org/drawingml/2006/table">
            <a:tbl>
              <a:tblPr/>
              <a:tblGrid>
                <a:gridCol w="771018"/>
                <a:gridCol w="770399"/>
                <a:gridCol w="772255"/>
                <a:gridCol w="771018"/>
                <a:gridCol w="771018"/>
                <a:gridCol w="770399"/>
                <a:gridCol w="772255"/>
              </a:tblGrid>
              <a:tr h="217233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实验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次数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物重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物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动滑轮重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动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钩码上升的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高度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动力作用点移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动的距离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滑轮组的机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械效率</a:t>
                      </a:r>
                      <a:r>
                        <a:rPr lang="zh-CN" altLang="zh-CN" sz="2000" i="1">
                          <a:latin typeface="Times New Roman" panose="02020603050405020304" pitchFamily="18" charset="0"/>
                        </a:rPr>
                        <a:t>η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/%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0.7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47.6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58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60.6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50.0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4629" name="Picture 2" descr="F:\其他\转worddd\中考突破-物理\物正193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1599585" y="2276475"/>
            <a:ext cx="2774055" cy="379603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214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 fill="hold"/>
                                        <p:tgtEl>
                                          <p:spTgt spid="24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矩形 41985"/>
          <p:cNvSpPr/>
          <p:nvPr/>
        </p:nvSpPr>
        <p:spPr>
          <a:xfrm>
            <a:off x="946137" y="1136015"/>
            <a:ext cx="8892692" cy="1253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8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、轮轴</a:t>
            </a:r>
          </a:p>
          <a:p>
            <a:pPr>
              <a:lnSpc>
                <a:spcPct val="14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(1)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井上的辘轳：从右边看过去，可画成下图：</a:t>
            </a:r>
            <a:endParaRPr lang="en-US" altLang="zh-CN" sz="2600">
              <a:solidFill>
                <a:srgbClr val="00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987" name="文本框 41986"/>
          <p:cNvSpPr txBox="1"/>
          <p:nvPr/>
        </p:nvSpPr>
        <p:spPr>
          <a:xfrm>
            <a:off x="3725142" y="5919788"/>
            <a:ext cx="5364946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 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 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grpSp>
        <p:nvGrpSpPr>
          <p:cNvPr id="18435" name="组合 41987"/>
          <p:cNvGrpSpPr/>
          <p:nvPr/>
        </p:nvGrpSpPr>
        <p:grpSpPr>
          <a:xfrm>
            <a:off x="2473632" y="2759078"/>
            <a:ext cx="3564255" cy="3044825"/>
            <a:chOff x="0" y="0"/>
            <a:chExt cx="2304" cy="1918"/>
          </a:xfrm>
        </p:grpSpPr>
        <p:grpSp>
          <p:nvGrpSpPr>
            <p:cNvPr id="18436" name="组合 41988"/>
            <p:cNvGrpSpPr/>
            <p:nvPr/>
          </p:nvGrpSpPr>
          <p:grpSpPr>
            <a:xfrm>
              <a:off x="0" y="0"/>
              <a:ext cx="2304" cy="1918"/>
              <a:chOff x="0" y="0"/>
              <a:chExt cx="1811" cy="1830"/>
            </a:xfrm>
          </p:grpSpPr>
          <p:sp>
            <p:nvSpPr>
              <p:cNvPr id="18437" name="矩形 41989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38" name="矩形 41990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8439" name="图片 41991" descr="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" y="88"/>
              <a:ext cx="2082" cy="1771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8440" name="组合 41992"/>
          <p:cNvGrpSpPr/>
          <p:nvPr/>
        </p:nvGrpSpPr>
        <p:grpSpPr>
          <a:xfrm>
            <a:off x="6316343" y="2759078"/>
            <a:ext cx="3522486" cy="3044825"/>
            <a:chOff x="0" y="0"/>
            <a:chExt cx="2277" cy="1918"/>
          </a:xfrm>
        </p:grpSpPr>
        <p:grpSp>
          <p:nvGrpSpPr>
            <p:cNvPr id="18441" name="组合 41993"/>
            <p:cNvGrpSpPr/>
            <p:nvPr/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18442" name="矩形 41994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8443" name="矩形 41995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8444" name="组合 41996"/>
            <p:cNvGrpSpPr/>
            <p:nvPr/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18445" name="图片 41997" descr="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8446" name="矩形 41998"/>
              <p:cNvSpPr/>
              <p:nvPr/>
            </p:nvSpPr>
            <p:spPr>
              <a:xfrm>
                <a:off x="705" y="58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18447" name="文本框 41999"/>
              <p:cNvSpPr txBox="1"/>
              <p:nvPr/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18448" name="文本框 42000"/>
              <p:cNvSpPr txBox="1"/>
              <p:nvPr/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18449" name="矩形 42001"/>
              <p:cNvSpPr/>
              <p:nvPr/>
            </p:nvSpPr>
            <p:spPr>
              <a:xfrm>
                <a:off x="453" y="617"/>
                <a:ext cx="436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18450" name="矩形 42002"/>
              <p:cNvSpPr/>
              <p:nvPr/>
            </p:nvSpPr>
            <p:spPr>
              <a:xfrm>
                <a:off x="1339" y="1293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  <p:sp>
        <p:nvSpPr>
          <p:cNvPr id="18455" name="文本框 6151"/>
          <p:cNvSpPr txBox="1"/>
          <p:nvPr/>
        </p:nvSpPr>
        <p:spPr>
          <a:xfrm>
            <a:off x="1396619" y="358778"/>
            <a:ext cx="3554178" cy="5847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3200" b="1" dirty="0">
                <a:ln/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考点</a:t>
            </a:r>
            <a:r>
              <a:rPr lang="en-US" altLang="zh-CN" sz="3200" b="1" dirty="0">
                <a:ln/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1  </a:t>
            </a:r>
            <a:r>
              <a:rPr lang="zh-CN" altLang="en-US" sz="3200" b="1" dirty="0">
                <a:ln/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轮轴和斜面</a:t>
            </a:r>
          </a:p>
        </p:txBody>
      </p:sp>
    </p:spTree>
    <p:extLst>
      <p:ext uri="{BB962C8B-B14F-4D97-AF65-F5344CB8AC3E}">
        <p14:creationId xmlns:p14="http://schemas.microsoft.com/office/powerpoint/2010/main" val="299085359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/>
          <p:nvPr>
            <p:custDataLst>
              <p:tags r:id="rId1"/>
            </p:custDataLst>
          </p:nvPr>
        </p:nvSpPr>
        <p:spPr>
          <a:xfrm>
            <a:off x="618796" y="973773"/>
            <a:ext cx="10137707" cy="1886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533400" indent="-266700">
              <a:lnSpc>
                <a:spcPts val="35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(2)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在实验中，测量绳端拉力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F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时，应尽量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________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匀速向上拉动弹簧测力计，读出乙图中弹簧测力计的示数为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________N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，第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次实验时滑轮组的机械效率为</a:t>
            </a:r>
            <a:r>
              <a:rPr lang="en-US" altLang="zh-CN" sz="2800">
                <a:solidFill>
                  <a:srgbClr val="000000"/>
                </a:solidFill>
                <a:latin typeface="宋体" panose="02010600030101010101" pitchFamily="2" charset="-122"/>
              </a:rPr>
              <a:t>________</a:t>
            </a:r>
            <a:r>
              <a:rPr lang="zh-CN" altLang="en-US" sz="2800">
                <a:solidFill>
                  <a:srgbClr val="000000"/>
                </a:solidFill>
                <a:latin typeface="宋体" panose="02010600030101010101" pitchFamily="2" charset="-122"/>
              </a:rPr>
              <a:t>．</a:t>
            </a:r>
          </a:p>
          <a:p>
            <a:pPr marL="533400" indent="-266700" algn="ctr">
              <a:lnSpc>
                <a:spcPts val="35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5603" name="表格 25602"/>
          <p:cNvGraphicFramePr/>
          <p:nvPr>
            <p:custDataLst>
              <p:tags r:id="rId2"/>
            </p:custDataLst>
          </p:nvPr>
        </p:nvGraphicFramePr>
        <p:xfrm>
          <a:off x="4785756" y="2734313"/>
          <a:ext cx="5468285" cy="3607435"/>
        </p:xfrm>
        <a:graphic>
          <a:graphicData uri="http://schemas.openxmlformats.org/drawingml/2006/table">
            <a:tbl>
              <a:tblPr/>
              <a:tblGrid>
                <a:gridCol w="780918"/>
                <a:gridCol w="780918"/>
                <a:gridCol w="782156"/>
                <a:gridCol w="780300"/>
                <a:gridCol w="780300"/>
                <a:gridCol w="782775"/>
                <a:gridCol w="780918"/>
              </a:tblGrid>
              <a:tr h="216408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实验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次数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物重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物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动滑轮重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动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钩码上升的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高度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动力作用点移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动的距离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滑轮组的机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械效率</a:t>
                      </a:r>
                      <a:r>
                        <a:rPr lang="zh-CN" altLang="zh-CN" sz="2000" i="1">
                          <a:latin typeface="Times New Roman" panose="02020603050405020304" pitchFamily="18" charset="0"/>
                        </a:rPr>
                        <a:t>η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/%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31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0.7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47.6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8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60.6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8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68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50.0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5653" name="Picture 2" descr="F:\其他\转worddd\中考突破-物理\物正193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1504908" y="2733996"/>
            <a:ext cx="3044468" cy="3259137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14870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 fill="hold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 fill="hold"/>
                                        <p:tgtEl>
                                          <p:spTgt spid="2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/>
          <p:nvPr>
            <p:custDataLst>
              <p:tags r:id="rId1"/>
            </p:custDataLst>
          </p:nvPr>
        </p:nvSpPr>
        <p:spPr>
          <a:xfrm>
            <a:off x="688720" y="708660"/>
            <a:ext cx="10502795" cy="32334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533400" indent="-266700">
              <a:lnSpc>
                <a:spcPts val="35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(3)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由表中第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________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组数据可知，同一滑轮组的机械效率与物重有关．</a:t>
            </a:r>
          </a:p>
          <a:p>
            <a:pPr marL="533400" indent="-266700">
              <a:lnSpc>
                <a:spcPts val="3500"/>
              </a:lnSpc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(4)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由表中第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组数据可知，同一滑轮组的机械效率与摩擦和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__________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有关，请计算出第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组实验中克服摩擦所做的额外功</a:t>
            </a: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</a:rPr>
              <a:t>________J.</a:t>
            </a:r>
          </a:p>
          <a:p>
            <a:pPr marL="533400" indent="-266700" algn="ctr">
              <a:lnSpc>
                <a:spcPts val="3500"/>
              </a:lnSpc>
            </a:pPr>
            <a:endParaRPr lang="zh-CN" altLang="en-US" sz="280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533400" indent="-266700" algn="ctr">
              <a:lnSpc>
                <a:spcPts val="3500"/>
              </a:lnSpc>
            </a:pPr>
            <a:r>
              <a:rPr lang="zh-CN" altLang="en-US" sz="28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6627" name="表格 26626"/>
          <p:cNvGraphicFramePr/>
          <p:nvPr>
            <p:custDataLst>
              <p:tags r:id="rId2"/>
            </p:custDataLst>
          </p:nvPr>
        </p:nvGraphicFramePr>
        <p:xfrm>
          <a:off x="4944787" y="2780983"/>
          <a:ext cx="5132898" cy="3379470"/>
        </p:xfrm>
        <a:graphic>
          <a:graphicData uri="http://schemas.openxmlformats.org/drawingml/2006/table">
            <a:tbl>
              <a:tblPr/>
              <a:tblGrid>
                <a:gridCol w="732652"/>
                <a:gridCol w="732652"/>
                <a:gridCol w="733890"/>
                <a:gridCol w="734509"/>
                <a:gridCol w="732652"/>
                <a:gridCol w="732034"/>
                <a:gridCol w="734509"/>
              </a:tblGrid>
              <a:tr h="1918970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实验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次数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物重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物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动滑轮重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G</a:t>
                      </a:r>
                      <a:r>
                        <a:rPr lang="zh-CN" altLang="zh-CN" sz="2000" baseline="-25000">
                          <a:latin typeface="Times New Roman" panose="02020603050405020304" pitchFamily="18" charset="0"/>
                        </a:rPr>
                        <a:t>动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钩码上升的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高度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F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/N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动力作用点移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动的距离</a:t>
                      </a:r>
                      <a:r>
                        <a:rPr lang="en-US" altLang="zh-CN" sz="2000" i="1">
                          <a:latin typeface="Times New Roman" panose="02020603050405020304" pitchFamily="18" charset="0"/>
                        </a:rPr>
                        <a:t>s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/m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滑轮组的机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zh-CN" altLang="zh-CN" sz="2000">
                          <a:latin typeface="Times New Roman" panose="02020603050405020304" pitchFamily="18" charset="0"/>
                        </a:rPr>
                        <a:t>械效率</a:t>
                      </a:r>
                      <a:r>
                        <a:rPr lang="zh-CN" altLang="zh-CN" sz="2000" i="1">
                          <a:latin typeface="Times New Roman" panose="02020603050405020304" pitchFamily="18" charset="0"/>
                        </a:rPr>
                        <a:t>η</a:t>
                      </a: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/%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0.7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47.6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60.6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2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0.3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4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0.1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 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0.5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eaLnBrk="0" latinLnBrk="0" hangingPunct="0">
                        <a:spcBef>
                          <a:spcPct val="0"/>
                        </a:spcBef>
                        <a:buClrTx/>
                        <a:buSzPct val="100000"/>
                        <a:buFontTx/>
                        <a:buNone/>
                      </a:pPr>
                      <a:r>
                        <a:rPr lang="en-US" altLang="zh-CN" sz="2000">
                          <a:latin typeface="Times New Roman" panose="02020603050405020304" pitchFamily="18" charset="0"/>
                        </a:rPr>
                        <a:t>50.0</a:t>
                      </a:r>
                      <a:endParaRPr lang="zh-CN" altLang="zh-CN" sz="2000">
                        <a:latin typeface="宋体" panose="02010600030101010101" pitchFamily="2" charset="-122"/>
                      </a:endParaRPr>
                    </a:p>
                  </a:txBody>
                  <a:tcPr marL="50122" marR="50122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77" name="Picture 2" descr="F:\其他\转worddd\中考突破-物理\物正193.ti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r:link="rId6"/>
          <a:stretch>
            <a:fillRect/>
          </a:stretch>
        </p:blipFill>
        <p:spPr>
          <a:xfrm>
            <a:off x="1881753" y="3145793"/>
            <a:ext cx="2532106" cy="318706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1199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 fill="hold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 fill="hold"/>
                                        <p:tgtEl>
                                          <p:spTgt spid="26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43009"/>
          <p:cNvSpPr/>
          <p:nvPr/>
        </p:nvSpPr>
        <p:spPr>
          <a:xfrm>
            <a:off x="1397237" y="1182056"/>
            <a:ext cx="7790620" cy="7308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(2)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汽车的方向盘</a:t>
            </a:r>
            <a:r>
              <a:rPr lang="en-US" altLang="zh-CN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从上边看下去，也可画成下图</a:t>
            </a:r>
            <a:r>
              <a:rPr lang="en-US" altLang="zh-CN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3011" name="文本框 43010"/>
          <p:cNvSpPr txBox="1"/>
          <p:nvPr/>
        </p:nvSpPr>
        <p:spPr>
          <a:xfrm>
            <a:off x="3437402" y="5805488"/>
            <a:ext cx="5179308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grpSp>
        <p:nvGrpSpPr>
          <p:cNvPr id="19459" name="组合 43011"/>
          <p:cNvGrpSpPr/>
          <p:nvPr/>
        </p:nvGrpSpPr>
        <p:grpSpPr>
          <a:xfrm>
            <a:off x="2478271" y="2513014"/>
            <a:ext cx="3564255" cy="3044825"/>
            <a:chOff x="0" y="0"/>
            <a:chExt cx="2304" cy="1918"/>
          </a:xfrm>
        </p:grpSpPr>
        <p:grpSp>
          <p:nvGrpSpPr>
            <p:cNvPr id="19460" name="组合 43012"/>
            <p:cNvGrpSpPr/>
            <p:nvPr/>
          </p:nvGrpSpPr>
          <p:grpSpPr>
            <a:xfrm>
              <a:off x="0" y="0"/>
              <a:ext cx="2304" cy="1918"/>
              <a:chOff x="0" y="0"/>
              <a:chExt cx="1811" cy="1830"/>
            </a:xfrm>
          </p:grpSpPr>
          <p:sp>
            <p:nvSpPr>
              <p:cNvPr id="19461" name="矩形 43013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462" name="矩形 43014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19463" name="图片 43015" descr="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" y="184"/>
              <a:ext cx="1755" cy="1676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9464" name="组合 43016"/>
          <p:cNvGrpSpPr/>
          <p:nvPr/>
        </p:nvGrpSpPr>
        <p:grpSpPr>
          <a:xfrm>
            <a:off x="6404522" y="2513014"/>
            <a:ext cx="3522487" cy="3044825"/>
            <a:chOff x="0" y="0"/>
            <a:chExt cx="2277" cy="1918"/>
          </a:xfrm>
        </p:grpSpPr>
        <p:grpSp>
          <p:nvGrpSpPr>
            <p:cNvPr id="19465" name="组合 43017"/>
            <p:cNvGrpSpPr/>
            <p:nvPr/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19466" name="矩形 43018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467" name="矩形 43019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9468" name="组合 43020"/>
            <p:cNvGrpSpPr/>
            <p:nvPr/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19469" name="图片 43021" descr="4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19470" name="矩形 43022"/>
              <p:cNvSpPr/>
              <p:nvPr/>
            </p:nvSpPr>
            <p:spPr>
              <a:xfrm>
                <a:off x="705" y="58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19471" name="文本框 43023"/>
              <p:cNvSpPr txBox="1"/>
              <p:nvPr/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19472" name="文本框 43024"/>
              <p:cNvSpPr txBox="1"/>
              <p:nvPr/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19473" name="矩形 43025"/>
              <p:cNvSpPr/>
              <p:nvPr/>
            </p:nvSpPr>
            <p:spPr>
              <a:xfrm>
                <a:off x="453" y="617"/>
                <a:ext cx="436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19474" name="矩形 43026"/>
              <p:cNvSpPr/>
              <p:nvPr/>
            </p:nvSpPr>
            <p:spPr>
              <a:xfrm>
                <a:off x="1339" y="1293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982337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组合 44033"/>
          <p:cNvGrpSpPr/>
          <p:nvPr/>
        </p:nvGrpSpPr>
        <p:grpSpPr>
          <a:xfrm>
            <a:off x="2478271" y="2513014"/>
            <a:ext cx="3564255" cy="3044825"/>
            <a:chOff x="0" y="0"/>
            <a:chExt cx="1811" cy="1830"/>
          </a:xfrm>
        </p:grpSpPr>
        <p:sp>
          <p:nvSpPr>
            <p:cNvPr id="20482" name="矩形 44034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0483" name="矩形 44035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8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0484" name="组合 44036"/>
          <p:cNvGrpSpPr/>
          <p:nvPr/>
        </p:nvGrpSpPr>
        <p:grpSpPr>
          <a:xfrm>
            <a:off x="6404522" y="2513014"/>
            <a:ext cx="3522487" cy="3044825"/>
            <a:chOff x="0" y="0"/>
            <a:chExt cx="2277" cy="1918"/>
          </a:xfrm>
        </p:grpSpPr>
        <p:grpSp>
          <p:nvGrpSpPr>
            <p:cNvPr id="20485" name="组合 44037"/>
            <p:cNvGrpSpPr/>
            <p:nvPr/>
          </p:nvGrpSpPr>
          <p:grpSpPr>
            <a:xfrm>
              <a:off x="0" y="0"/>
              <a:ext cx="2112" cy="1918"/>
              <a:chOff x="0" y="0"/>
              <a:chExt cx="1811" cy="1830"/>
            </a:xfrm>
          </p:grpSpPr>
          <p:sp>
            <p:nvSpPr>
              <p:cNvPr id="20486" name="矩形 44038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0487" name="矩形 44039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20488" name="组合 44040"/>
            <p:cNvGrpSpPr/>
            <p:nvPr/>
          </p:nvGrpSpPr>
          <p:grpSpPr>
            <a:xfrm>
              <a:off x="138" y="233"/>
              <a:ext cx="2139" cy="1603"/>
              <a:chOff x="0" y="0"/>
              <a:chExt cx="2139" cy="1603"/>
            </a:xfrm>
          </p:grpSpPr>
          <p:pic>
            <p:nvPicPr>
              <p:cNvPr id="20489" name="图片 44041" descr="42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0"/>
                <a:ext cx="1751" cy="1539"/>
              </a:xfrm>
              <a:prstGeom prst="rect">
                <a:avLst/>
              </a:prstGeom>
              <a:noFill/>
              <a:ln w="9525">
                <a:noFill/>
              </a:ln>
            </p:spPr>
          </p:pic>
          <p:sp>
            <p:nvSpPr>
              <p:cNvPr id="20490" name="矩形 44042"/>
              <p:cNvSpPr/>
              <p:nvPr/>
            </p:nvSpPr>
            <p:spPr>
              <a:xfrm>
                <a:off x="705" y="58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  <p:sp>
            <p:nvSpPr>
              <p:cNvPr id="20491" name="文本框 44043"/>
              <p:cNvSpPr txBox="1"/>
              <p:nvPr/>
            </p:nvSpPr>
            <p:spPr>
              <a:xfrm>
                <a:off x="1058" y="103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20492" name="文本框 44044"/>
              <p:cNvSpPr txBox="1"/>
              <p:nvPr/>
            </p:nvSpPr>
            <p:spPr>
              <a:xfrm>
                <a:off x="663" y="779"/>
                <a:ext cx="1081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l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2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 = </a:t>
                </a:r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r</a:t>
                </a:r>
              </a:p>
            </p:txBody>
          </p:sp>
          <p:sp>
            <p:nvSpPr>
              <p:cNvPr id="20493" name="矩形 44045"/>
              <p:cNvSpPr/>
              <p:nvPr/>
            </p:nvSpPr>
            <p:spPr>
              <a:xfrm>
                <a:off x="453" y="617"/>
                <a:ext cx="436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O   </a:t>
                </a:r>
              </a:p>
            </p:txBody>
          </p:sp>
          <p:sp>
            <p:nvSpPr>
              <p:cNvPr id="20494" name="矩形 44046"/>
              <p:cNvSpPr/>
              <p:nvPr/>
            </p:nvSpPr>
            <p:spPr>
              <a:xfrm>
                <a:off x="1339" y="1293"/>
                <a:ext cx="497" cy="31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r>
                  <a:rPr lang="en-US" altLang="zh-CN" sz="2600" b="1" i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F</a:t>
                </a:r>
                <a:r>
                  <a:rPr lang="en-US" altLang="zh-CN" sz="26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1</a:t>
                </a:r>
                <a:r>
                  <a:rPr lang="en-US" altLang="zh-CN" sz="2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黑体" panose="02010609060101010101" pitchFamily="49" charset="-122"/>
                  </a:rPr>
                  <a:t>   </a:t>
                </a:r>
              </a:p>
            </p:txBody>
          </p:sp>
        </p:grpSp>
      </p:grpSp>
      <p:sp>
        <p:nvSpPr>
          <p:cNvPr id="20495" name="矩形 44047"/>
          <p:cNvSpPr/>
          <p:nvPr/>
        </p:nvSpPr>
        <p:spPr>
          <a:xfrm>
            <a:off x="1881135" y="1239841"/>
            <a:ext cx="7790620" cy="7308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60000"/>
              </a:lnSpc>
            </a:pPr>
            <a:r>
              <a:rPr lang="en-US" altLang="zh-CN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(3)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水龙头；从上边看下去，也可画成下图</a:t>
            </a:r>
            <a:r>
              <a:rPr lang="en-US" altLang="zh-CN" sz="26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44049" name="文本框 44048"/>
          <p:cNvSpPr txBox="1"/>
          <p:nvPr/>
        </p:nvSpPr>
        <p:spPr>
          <a:xfrm>
            <a:off x="3487216" y="5783580"/>
            <a:ext cx="5202512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动力臂大于阻力臂</a:t>
            </a:r>
            <a:r>
              <a:rPr lang="en-US" altLang="zh-CN" sz="26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——</a:t>
            </a:r>
            <a:r>
              <a:rPr lang="zh-CN" altLang="en-US" sz="2600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省力杠杆。</a:t>
            </a:r>
          </a:p>
        </p:txBody>
      </p:sp>
      <p:pic>
        <p:nvPicPr>
          <p:cNvPr id="20497" name="图片 44049" descr="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528" y="2822578"/>
            <a:ext cx="2711866" cy="23653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2081584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图片 45057" descr="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879" y="2528573"/>
            <a:ext cx="1644445" cy="2189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矩形 45058"/>
          <p:cNvSpPr/>
          <p:nvPr/>
        </p:nvSpPr>
        <p:spPr>
          <a:xfrm>
            <a:off x="1791100" y="4857752"/>
            <a:ext cx="1351652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船舵      </a:t>
            </a:r>
          </a:p>
        </p:txBody>
      </p:sp>
      <p:sp>
        <p:nvSpPr>
          <p:cNvPr id="21507" name="矩形 45059"/>
          <p:cNvSpPr/>
          <p:nvPr/>
        </p:nvSpPr>
        <p:spPr>
          <a:xfrm>
            <a:off x="6878518" y="4718052"/>
            <a:ext cx="1935145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门的把手     </a:t>
            </a:r>
          </a:p>
        </p:txBody>
      </p:sp>
      <p:sp>
        <p:nvSpPr>
          <p:cNvPr id="21508" name="矩形 45060"/>
          <p:cNvSpPr/>
          <p:nvPr/>
        </p:nvSpPr>
        <p:spPr>
          <a:xfrm>
            <a:off x="4070120" y="4469132"/>
            <a:ext cx="1351652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螺丝刀  </a:t>
            </a:r>
          </a:p>
        </p:txBody>
      </p:sp>
      <p:sp>
        <p:nvSpPr>
          <p:cNvPr id="21509" name="矩形 45061"/>
          <p:cNvSpPr/>
          <p:nvPr/>
        </p:nvSpPr>
        <p:spPr>
          <a:xfrm>
            <a:off x="9386491" y="4717417"/>
            <a:ext cx="2101857" cy="49244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6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单车的踏板   </a:t>
            </a:r>
          </a:p>
        </p:txBody>
      </p:sp>
      <p:pic>
        <p:nvPicPr>
          <p:cNvPr id="21510" name="图片 45062" descr="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54" y="2604453"/>
            <a:ext cx="2171968" cy="1649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1" name="图片 45063" descr="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381" y="2877503"/>
            <a:ext cx="2524681" cy="17002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2" name="矩形 45064"/>
          <p:cNvSpPr/>
          <p:nvPr/>
        </p:nvSpPr>
        <p:spPr>
          <a:xfrm>
            <a:off x="1423847" y="1488443"/>
            <a:ext cx="3790115" cy="7308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）其他轮轴</a:t>
            </a:r>
          </a:p>
        </p:txBody>
      </p:sp>
      <p:pic>
        <p:nvPicPr>
          <p:cNvPr id="21513" name="图片 45065" descr="87"/>
          <p:cNvPicPr>
            <a:picLocks noChangeAspect="1"/>
          </p:cNvPicPr>
          <p:nvPr/>
        </p:nvPicPr>
        <p:blipFill>
          <a:blip r:embed="rId5"/>
          <a:srcRect t="30798" b="41283"/>
          <a:stretch>
            <a:fillRect/>
          </a:stretch>
        </p:blipFill>
        <p:spPr>
          <a:xfrm>
            <a:off x="3717409" y="2877823"/>
            <a:ext cx="2694849" cy="771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49" name="文本框 44048"/>
          <p:cNvSpPr txBox="1"/>
          <p:nvPr/>
        </p:nvSpPr>
        <p:spPr>
          <a:xfrm>
            <a:off x="4535763" y="365128"/>
            <a:ext cx="4481927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轮轴是省力机械</a:t>
            </a:r>
          </a:p>
        </p:txBody>
      </p:sp>
    </p:spTree>
    <p:extLst>
      <p:ext uri="{BB962C8B-B14F-4D97-AF65-F5344CB8AC3E}">
        <p14:creationId xmlns:p14="http://schemas.microsoft.com/office/powerpoint/2010/main" val="6161689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组合 46081"/>
          <p:cNvGrpSpPr/>
          <p:nvPr/>
        </p:nvGrpSpPr>
        <p:grpSpPr>
          <a:xfrm>
            <a:off x="2069868" y="2128841"/>
            <a:ext cx="3723595" cy="3260725"/>
            <a:chOff x="0" y="0"/>
            <a:chExt cx="1811" cy="1830"/>
          </a:xfrm>
        </p:grpSpPr>
        <p:sp>
          <p:nvSpPr>
            <p:cNvPr id="22530" name="矩形 46082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531" name="矩形 46083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8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2532" name="组合 46084"/>
          <p:cNvGrpSpPr/>
          <p:nvPr/>
        </p:nvGrpSpPr>
        <p:grpSpPr>
          <a:xfrm>
            <a:off x="5965178" y="2128841"/>
            <a:ext cx="3974207" cy="3260725"/>
            <a:chOff x="0" y="0"/>
            <a:chExt cx="1811" cy="1830"/>
          </a:xfrm>
        </p:grpSpPr>
        <p:sp>
          <p:nvSpPr>
            <p:cNvPr id="22533" name="矩形 46085"/>
            <p:cNvSpPr/>
            <p:nvPr/>
          </p:nvSpPr>
          <p:spPr>
            <a:xfrm>
              <a:off x="10" y="11"/>
              <a:ext cx="1801" cy="1819"/>
            </a:xfrm>
            <a:prstGeom prst="rect">
              <a:avLst/>
            </a:prstGeom>
            <a:noFill/>
            <a:ln w="57150" cap="flat" cmpd="sng">
              <a:solidFill>
                <a:srgbClr val="111111">
                  <a:alpha val="25000"/>
                </a:srgbClr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lstStyle/>
            <a:p>
              <a:endParaRPr lang="zh-CN" altLang="en-US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534" name="矩形 46086"/>
            <p:cNvSpPr/>
            <p:nvPr/>
          </p:nvSpPr>
          <p:spPr>
            <a:xfrm>
              <a:off x="0" y="0"/>
              <a:ext cx="1793" cy="1811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57999"/>
                  </a:srgbClr>
                </a:gs>
                <a:gs pos="50000">
                  <a:srgbClr val="FFFFFF">
                    <a:alpha val="81998"/>
                  </a:srgbClr>
                </a:gs>
                <a:gs pos="100000">
                  <a:srgbClr val="FFFFFF">
                    <a:alpha val="57999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535" name="矩形 46087"/>
          <p:cNvSpPr/>
          <p:nvPr/>
        </p:nvSpPr>
        <p:spPr>
          <a:xfrm>
            <a:off x="2069868" y="770258"/>
            <a:ext cx="6476301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4000" dirty="0">
                <a:solidFill>
                  <a:srgbClr val="0F142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4000" dirty="0">
                <a:solidFill>
                  <a:srgbClr val="0F142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、斜面也是一种省力机械</a:t>
            </a:r>
          </a:p>
        </p:txBody>
      </p:sp>
      <p:pic>
        <p:nvPicPr>
          <p:cNvPr id="22536" name="图片 46088" descr="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221" y="2490788"/>
            <a:ext cx="2982588" cy="25130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图片 46089" descr="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688" y="2641600"/>
            <a:ext cx="3788568" cy="21971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511265295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7" name="图片 46089" descr="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852" y="443233"/>
            <a:ext cx="8361767" cy="53854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4422524" y="5828665"/>
            <a:ext cx="12641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00000"/>
                </a:solidFill>
              </a:rPr>
              <a:t>物重</a:t>
            </a:r>
            <a:r>
              <a:rPr lang="en-US" altLang="zh-CN" sz="280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821646" y="4826635"/>
            <a:ext cx="12641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高度</a:t>
            </a:r>
            <a:r>
              <a:rPr lang="en-US" altLang="zh-CN" sz="28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4" name="文本框 3"/>
          <p:cNvSpPr txBox="1"/>
          <p:nvPr/>
        </p:nvSpPr>
        <p:spPr>
          <a:xfrm rot="1020000">
            <a:off x="6325315" y="4886325"/>
            <a:ext cx="1660844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斜面长</a:t>
            </a:r>
            <a:r>
              <a:rPr lang="en-US" altLang="zh-CN" sz="280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5" name="文本框 4"/>
          <p:cNvSpPr txBox="1"/>
          <p:nvPr/>
        </p:nvSpPr>
        <p:spPr>
          <a:xfrm rot="1140000">
            <a:off x="5308637" y="3260725"/>
            <a:ext cx="126419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推力</a:t>
            </a:r>
            <a:r>
              <a:rPr lang="en-US" altLang="zh-CN" sz="2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759710" y="1242060"/>
            <a:ext cx="182729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rgbClr val="000000"/>
                </a:solidFill>
              </a:rPr>
              <a:t>摩擦力</a:t>
            </a:r>
            <a:r>
              <a:rPr lang="en-US" altLang="zh-CN" sz="2800">
                <a:solidFill>
                  <a:srgbClr val="000000"/>
                </a:solidFill>
              </a:rPr>
              <a:t>f</a:t>
            </a:r>
          </a:p>
        </p:txBody>
      </p:sp>
      <p:sp>
        <p:nvSpPr>
          <p:cNvPr id="44049" name="文本框 44048"/>
          <p:cNvSpPr txBox="1"/>
          <p:nvPr/>
        </p:nvSpPr>
        <p:spPr>
          <a:xfrm>
            <a:off x="5777682" y="280673"/>
            <a:ext cx="2809326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省力机械</a:t>
            </a:r>
          </a:p>
        </p:txBody>
      </p:sp>
    </p:spTree>
    <p:extLst>
      <p:ext uri="{BB962C8B-B14F-4D97-AF65-F5344CB8AC3E}">
        <p14:creationId xmlns:p14="http://schemas.microsoft.com/office/powerpoint/2010/main" val="107582214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44049" grpId="0"/>
      <p:bldP spid="440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49153"/>
          <p:cNvGrpSpPr/>
          <p:nvPr/>
        </p:nvGrpSpPr>
        <p:grpSpPr>
          <a:xfrm>
            <a:off x="1053806" y="1918338"/>
            <a:ext cx="1814615" cy="3870325"/>
            <a:chOff x="0" y="0"/>
            <a:chExt cx="1411" cy="2932"/>
          </a:xfrm>
        </p:grpSpPr>
        <p:grpSp>
          <p:nvGrpSpPr>
            <p:cNvPr id="23554" name="组合 49154"/>
            <p:cNvGrpSpPr/>
            <p:nvPr/>
          </p:nvGrpSpPr>
          <p:grpSpPr>
            <a:xfrm>
              <a:off x="0" y="0"/>
              <a:ext cx="1411" cy="2932"/>
              <a:chOff x="0" y="0"/>
              <a:chExt cx="1811" cy="1830"/>
            </a:xfrm>
          </p:grpSpPr>
          <p:sp>
            <p:nvSpPr>
              <p:cNvPr id="23555" name="矩形 49155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556" name="矩形 49156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3557" name="图片 49157" descr="3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5" y="110"/>
              <a:ext cx="775" cy="2693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3558" name="组合 49158"/>
          <p:cNvGrpSpPr/>
          <p:nvPr/>
        </p:nvGrpSpPr>
        <p:grpSpPr>
          <a:xfrm>
            <a:off x="3508873" y="3044193"/>
            <a:ext cx="3643151" cy="2162175"/>
            <a:chOff x="0" y="0"/>
            <a:chExt cx="2832" cy="1637"/>
          </a:xfrm>
        </p:grpSpPr>
        <p:grpSp>
          <p:nvGrpSpPr>
            <p:cNvPr id="23559" name="组合 49159"/>
            <p:cNvGrpSpPr/>
            <p:nvPr/>
          </p:nvGrpSpPr>
          <p:grpSpPr>
            <a:xfrm>
              <a:off x="0" y="0"/>
              <a:ext cx="2832" cy="1637"/>
              <a:chOff x="0" y="0"/>
              <a:chExt cx="1811" cy="1830"/>
            </a:xfrm>
          </p:grpSpPr>
          <p:sp>
            <p:nvSpPr>
              <p:cNvPr id="23560" name="矩形 49160"/>
              <p:cNvSpPr/>
              <p:nvPr/>
            </p:nvSpPr>
            <p:spPr>
              <a:xfrm>
                <a:off x="10" y="11"/>
                <a:ext cx="1801" cy="1819"/>
              </a:xfrm>
              <a:prstGeom prst="rect">
                <a:avLst/>
              </a:prstGeom>
              <a:noFill/>
              <a:ln w="57150" cap="flat" cmpd="sng">
                <a:solidFill>
                  <a:srgbClr val="111111">
                    <a:alpha val="25000"/>
                  </a:srgbClr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anchor="t"/>
              <a:lstStyle/>
              <a:p>
                <a:endParaRPr lang="zh-CN" altLang="en-US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23561" name="矩形 49161"/>
              <p:cNvSpPr/>
              <p:nvPr/>
            </p:nvSpPr>
            <p:spPr>
              <a:xfrm>
                <a:off x="0" y="0"/>
                <a:ext cx="1793" cy="1811"/>
              </a:xfrm>
              <a:prstGeom prst="rect">
                <a:avLst/>
              </a:prstGeom>
              <a:gradFill rotWithShape="0">
                <a:gsLst>
                  <a:gs pos="0">
                    <a:srgbClr val="FFFFFF">
                      <a:alpha val="57999"/>
                    </a:srgbClr>
                  </a:gs>
                  <a:gs pos="50000">
                    <a:srgbClr val="FFFFFF">
                      <a:alpha val="81998"/>
                    </a:srgbClr>
                  </a:gs>
                  <a:gs pos="100000">
                    <a:srgbClr val="FFFFFF">
                      <a:alpha val="57999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txBody>
              <a:bodyPr wrap="none" anchor="ctr"/>
              <a:lstStyle/>
              <a:p>
                <a:pPr algn="ctr"/>
                <a:endParaRPr lang="zh-CN" altLang="en-US" dirty="0">
                  <a:solidFill>
                    <a:srgbClr val="000000"/>
                  </a:solidFill>
                  <a:ea typeface="宋体" panose="02010600030101010101" pitchFamily="2" charset="-122"/>
                </a:endParaRPr>
              </a:p>
            </p:txBody>
          </p:sp>
        </p:grpSp>
        <p:pic>
          <p:nvPicPr>
            <p:cNvPr id="23562" name="图片 49162" descr="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" y="569"/>
              <a:ext cx="2644" cy="53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563" name="矩形 49163"/>
          <p:cNvSpPr/>
          <p:nvPr/>
        </p:nvSpPr>
        <p:spPr>
          <a:xfrm>
            <a:off x="2153095" y="653098"/>
            <a:ext cx="3316737" cy="4914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2600" dirty="0">
                <a:solidFill>
                  <a:srgbClr val="0F1423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其他斜面</a:t>
            </a:r>
          </a:p>
        </p:txBody>
      </p:sp>
      <p:pic>
        <p:nvPicPr>
          <p:cNvPr id="2" name="图片 100040" descr="figur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120" y="2688590"/>
            <a:ext cx="3457204" cy="239585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1352844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5" name="文本框 66564"/>
          <p:cNvSpPr txBox="1"/>
          <p:nvPr/>
        </p:nvSpPr>
        <p:spPr>
          <a:xfrm>
            <a:off x="1799454" y="2112647"/>
            <a:ext cx="6218882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机械效率</a:t>
            </a:r>
            <a:r>
              <a:rPr lang="en-US" altLang="zh-CN" sz="320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32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有用功跟总功的比值。</a:t>
            </a:r>
          </a:p>
        </p:txBody>
      </p:sp>
      <p:sp>
        <p:nvSpPr>
          <p:cNvPr id="66570" name="矩形 66569"/>
          <p:cNvSpPr/>
          <p:nvPr/>
        </p:nvSpPr>
        <p:spPr>
          <a:xfrm>
            <a:off x="2091526" y="5362575"/>
            <a:ext cx="6518998" cy="49149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rgbClr val="FFFFFF"/>
              </a:buClr>
            </a:pPr>
            <a:r>
              <a:rPr lang="zh-CN" altLang="en-US" sz="26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注：</a:t>
            </a:r>
            <a:r>
              <a:rPr lang="zh-CN" altLang="en-US" sz="2600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机械效率一般用百分数表示，没有单位。 </a:t>
            </a:r>
          </a:p>
        </p:txBody>
      </p:sp>
      <p:sp>
        <p:nvSpPr>
          <p:cNvPr id="66575" name="文本框 66574"/>
          <p:cNvSpPr txBox="1"/>
          <p:nvPr/>
        </p:nvSpPr>
        <p:spPr>
          <a:xfrm>
            <a:off x="2778387" y="3736975"/>
            <a:ext cx="5426486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公式：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η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zh-CN" altLang="en-US" sz="2800" b="1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　　　　　　　　　</a:t>
            </a:r>
          </a:p>
        </p:txBody>
      </p:sp>
      <p:sp>
        <p:nvSpPr>
          <p:cNvPr id="15366" name="直接连接符 66576"/>
          <p:cNvSpPr/>
          <p:nvPr/>
        </p:nvSpPr>
        <p:spPr>
          <a:xfrm>
            <a:off x="4671898" y="3973830"/>
            <a:ext cx="1066183" cy="0"/>
          </a:xfrm>
          <a:prstGeom prst="line">
            <a:avLst/>
          </a:prstGeom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367" name="文本框 66577"/>
          <p:cNvSpPr txBox="1"/>
          <p:nvPr/>
        </p:nvSpPr>
        <p:spPr>
          <a:xfrm>
            <a:off x="4736871" y="3281680"/>
            <a:ext cx="98135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zh-CN" altLang="en-US" sz="2800" baseline="-250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有用</a:t>
            </a:r>
          </a:p>
        </p:txBody>
      </p:sp>
      <p:sp>
        <p:nvSpPr>
          <p:cNvPr id="15368" name="文本框 66578"/>
          <p:cNvSpPr txBox="1"/>
          <p:nvPr/>
        </p:nvSpPr>
        <p:spPr>
          <a:xfrm>
            <a:off x="4736871" y="3973830"/>
            <a:ext cx="744114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en-US" altLang="zh-CN" sz="2800" b="1" i="1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W</a:t>
            </a:r>
            <a:r>
              <a:rPr lang="en-US" altLang="zh-CN" sz="2800" b="1" baseline="-2500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</a:t>
            </a:r>
          </a:p>
        </p:txBody>
      </p:sp>
      <p:grpSp>
        <p:nvGrpSpPr>
          <p:cNvPr id="66588" name="组合 66587"/>
          <p:cNvGrpSpPr/>
          <p:nvPr/>
        </p:nvGrpSpPr>
        <p:grpSpPr>
          <a:xfrm>
            <a:off x="6382862" y="3281363"/>
            <a:ext cx="2043568" cy="1216024"/>
            <a:chOff x="3216" y="2156"/>
            <a:chExt cx="1321" cy="766"/>
          </a:xfrm>
        </p:grpSpPr>
        <p:sp>
          <p:nvSpPr>
            <p:cNvPr id="15370" name="文本框 66581"/>
            <p:cNvSpPr txBox="1"/>
            <p:nvPr/>
          </p:nvSpPr>
          <p:spPr>
            <a:xfrm>
              <a:off x="3548" y="2156"/>
              <a:ext cx="634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</a:t>
              </a:r>
              <a:r>
                <a:rPr lang="en-US" altLang="zh-CN" sz="2800" baseline="-250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有用</a:t>
              </a:r>
            </a:p>
          </p:txBody>
        </p:sp>
        <p:sp>
          <p:nvSpPr>
            <p:cNvPr id="15371" name="文本框 66582"/>
            <p:cNvSpPr txBox="1"/>
            <p:nvPr/>
          </p:nvSpPr>
          <p:spPr>
            <a:xfrm>
              <a:off x="3255" y="2592"/>
              <a:ext cx="1282" cy="33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sz="2800" b="1" i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W</a:t>
              </a:r>
              <a:r>
                <a:rPr lang="en-US" altLang="zh-CN" sz="2800" baseline="-250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有用</a:t>
              </a:r>
              <a:r>
                <a:rPr lang="en-US" altLang="zh-CN" sz="2800" b="1" i="1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+W</a:t>
              </a:r>
              <a:r>
                <a:rPr lang="en-US" altLang="zh-CN" sz="2800" baseline="-25000">
                  <a:solidFill>
                    <a:srgbClr val="FF33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额外</a:t>
              </a:r>
            </a:p>
          </p:txBody>
        </p:sp>
        <p:sp>
          <p:nvSpPr>
            <p:cNvPr id="15372" name="直接连接符 66583"/>
            <p:cNvSpPr/>
            <p:nvPr/>
          </p:nvSpPr>
          <p:spPr>
            <a:xfrm>
              <a:off x="3216" y="2592"/>
              <a:ext cx="1266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6585" name="矩形 66584"/>
          <p:cNvSpPr/>
          <p:nvPr/>
        </p:nvSpPr>
        <p:spPr>
          <a:xfrm>
            <a:off x="5856889" y="3736975"/>
            <a:ext cx="543739" cy="5232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＝</a:t>
            </a:r>
          </a:p>
        </p:txBody>
      </p:sp>
      <p:sp>
        <p:nvSpPr>
          <p:cNvPr id="15378" name="文本框 6151"/>
          <p:cNvSpPr txBox="1"/>
          <p:nvPr/>
        </p:nvSpPr>
        <p:spPr>
          <a:xfrm>
            <a:off x="1081034" y="616586"/>
            <a:ext cx="3791423" cy="646331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考点</a:t>
            </a:r>
            <a:r>
              <a:rPr lang="en-US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2    </a:t>
            </a:r>
            <a:r>
              <a:rPr lang="zh-CN" altLang="zh-CN" sz="3600" b="1" dirty="0">
                <a:solidFill>
                  <a:srgbClr val="000000"/>
                </a:solidFill>
                <a:latin typeface="微软雅黑" panose="020B0503020204020204" pitchFamily="34" charset="-122"/>
                <a:sym typeface="宋体" panose="02010600030101010101" pitchFamily="2" charset="-122"/>
              </a:rPr>
              <a:t>机械效率</a:t>
            </a:r>
          </a:p>
        </p:txBody>
      </p:sp>
    </p:spTree>
    <p:extLst>
      <p:ext uri="{BB962C8B-B14F-4D97-AF65-F5344CB8AC3E}">
        <p14:creationId xmlns:p14="http://schemas.microsoft.com/office/powerpoint/2010/main" val="30121635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6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/>
      <p:bldP spid="66570" grpId="0"/>
      <p:bldP spid="66575" grpId="0"/>
      <p:bldP spid="6658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单击输入您的封面副标题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d732df3-bbb4-438c-951b-3a80e7082a20}"/>
  <p:tag name="TABLE_ENDDRAG_ORIGIN_RECT" val="436*285"/>
  <p:tag name="TABLE_ENDDRAG_RECT" val="388*190*436*28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21e6ebb-c1cd-46cf-b7ec-919bb724cfb1}"/>
  <p:tag name="TABLE_ENDDRAG_ORIGIN_RECT" val="441*284"/>
  <p:tag name="TABLE_ENDDRAG_RECT" val="386*215*441*28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8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bfb65700-3e88-4456-8d59-ee4c1aff48ff}"/>
  <p:tag name="TABLE_ENDDRAG_ORIGIN_RECT" val="414*287"/>
  <p:tag name="TABLE_ENDDRAG_RECT" val="362*245*414*287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1419</Words>
  <Application>Microsoft Office PowerPoint</Application>
  <PresentationFormat>自定义</PresentationFormat>
  <Paragraphs>227</Paragraphs>
  <Slides>21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Office 主题</vt:lpstr>
      <vt:lpstr>Office 主题​​</vt:lpstr>
      <vt:lpstr>Equation.KSEE3</vt:lpstr>
      <vt:lpstr>第二十九讲  机械效率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考点4  斜面的机械效率</vt:lpstr>
      <vt:lpstr>PowerPoint 演示文稿</vt:lpstr>
      <vt:lpstr>实验探究：测量滑轮组的机械效率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第九讲  声与电磁波</dc:title>
  <dc:creator>Administrator</dc:creator>
  <cp:lastModifiedBy>User</cp:lastModifiedBy>
  <cp:revision>4</cp:revision>
  <dcterms:created xsi:type="dcterms:W3CDTF">2021-02-23T00:55:28Z</dcterms:created>
  <dcterms:modified xsi:type="dcterms:W3CDTF">2021-02-23T01:01:29Z</dcterms:modified>
</cp:coreProperties>
</file>