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81" r:id="rId2"/>
    <p:sldId id="279" r:id="rId3"/>
    <p:sldId id="289" r:id="rId4"/>
    <p:sldId id="284" r:id="rId5"/>
    <p:sldId id="290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285" r:id="rId16"/>
    <p:sldId id="286" r:id="rId17"/>
    <p:sldId id="291" r:id="rId18"/>
    <p:sldId id="307" r:id="rId19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hyperlink" Target="&#23454;&#39564;.wm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756709" y="1947370"/>
            <a:ext cx="4042410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第三</a:t>
            </a:r>
            <a:r>
              <a:rPr lang="zh-CN" altLang="en-US" sz="3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物态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变化</a:t>
            </a:r>
            <a:endParaRPr lang="zh-CN" altLang="en-US" sz="36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203322" y="3029451"/>
            <a:ext cx="5707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4</a:t>
            </a:r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升华和凝华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13313"/>
          <p:cNvSpPr/>
          <p:nvPr/>
        </p:nvSpPr>
        <p:spPr>
          <a:xfrm>
            <a:off x="1217613" y="1054100"/>
            <a:ext cx="4011612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霜前冷，雪后寒</a:t>
            </a:r>
          </a:p>
        </p:txBody>
      </p:sp>
      <p:pic>
        <p:nvPicPr>
          <p:cNvPr id="13315" name="图片 13314" descr="0e1370bf0d64383118d81f09"/>
          <p:cNvPicPr>
            <a:picLocks noChangeAspect="1"/>
          </p:cNvPicPr>
          <p:nvPr/>
        </p:nvPicPr>
        <p:blipFill>
          <a:blip r:embed="rId4" cstate="print"/>
          <a:srcRect l="13228" t="2496" r="16972"/>
          <a:stretch>
            <a:fillRect/>
          </a:stretch>
        </p:blipFill>
        <p:spPr>
          <a:xfrm>
            <a:off x="4652010" y="1898650"/>
            <a:ext cx="3717925" cy="2425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13315" descr="冰霜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5335" y="1873250"/>
            <a:ext cx="3540125" cy="248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7" name="文本框 13316"/>
          <p:cNvSpPr txBox="1"/>
          <p:nvPr/>
        </p:nvSpPr>
        <p:spPr>
          <a:xfrm>
            <a:off x="986473" y="4371975"/>
            <a:ext cx="7416800" cy="2286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charset="-76"/>
              </a:rPr>
              <a:t>霜</a:t>
            </a:r>
            <a:r>
              <a:rPr lang="zh-CN" altLang="en-US" sz="2400" b="1">
                <a:solidFill>
                  <a:srgbClr val="0000FF"/>
                </a:solidFill>
                <a:latin typeface="Arial" panose="020B0604020202020204" charset="-76"/>
              </a:rPr>
              <a:t>是水蒸气遇冷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charset="-76"/>
              </a:rPr>
              <a:t>凝华</a:t>
            </a:r>
            <a:r>
              <a:rPr lang="zh-CN" altLang="en-US" sz="2400" b="1">
                <a:solidFill>
                  <a:srgbClr val="0000FF"/>
                </a:solidFill>
                <a:latin typeface="Arial" panose="020B0604020202020204" charset="-76"/>
              </a:rPr>
              <a:t>而成的，若气温偏高，则无霜生成，因此，“霜前冷”是必然的。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charset="-76"/>
              </a:rPr>
              <a:t>而“雪后寒”是因为雪熔化时需要从空气中吸收大量的热量，导致气温降低，使人觉得寒冷。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/>
          <p:nvPr/>
        </p:nvSpPr>
        <p:spPr>
          <a:xfrm>
            <a:off x="581025" y="1214438"/>
            <a:ext cx="7215188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32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</a:t>
            </a:r>
            <a:r>
              <a:rPr lang="en-US" altLang="zh-CN" sz="32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32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物态变化过程中的吸热、放热</a:t>
            </a:r>
          </a:p>
        </p:txBody>
      </p:sp>
      <p:sp>
        <p:nvSpPr>
          <p:cNvPr id="14339" name="TextBox 4"/>
          <p:cNvSpPr txBox="1"/>
          <p:nvPr/>
        </p:nvSpPr>
        <p:spPr>
          <a:xfrm>
            <a:off x="660718" y="2211070"/>
            <a:ext cx="7056437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2800" b="1" dirty="0">
                <a:latin typeface="Arial" panose="020B0604020202020204" charset="-76"/>
              </a:rPr>
              <a:t>1</a:t>
            </a:r>
            <a:r>
              <a:rPr lang="zh-CN" altLang="en-US" sz="2800" b="1" dirty="0">
                <a:latin typeface="Arial" panose="020B0604020202020204" charset="-76"/>
              </a:rPr>
              <a:t>、物质固态、液态、气态的一般判别方法</a:t>
            </a:r>
          </a:p>
        </p:txBody>
      </p:sp>
      <p:sp>
        <p:nvSpPr>
          <p:cNvPr id="14340" name="TextBox 5"/>
          <p:cNvSpPr txBox="1"/>
          <p:nvPr/>
        </p:nvSpPr>
        <p:spPr>
          <a:xfrm>
            <a:off x="466725" y="3009900"/>
            <a:ext cx="8210550" cy="310769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        一般情况下，温度低于熔点，物质处于固态；温度高于沸点，物质处于气态；如果温度在熔点与沸点之间，物质处于液态；如果温度刚好为熔点，则物质可以是固态，可以是液态，也可以处于固液共存状态；如果温度刚好为沸点，则物质可以是液态，可以是气态，也可以处于液气共存状态。</a:t>
            </a:r>
            <a:endParaRPr lang="zh-CN" altLang="en-US" sz="3200" b="1" dirty="0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   （特殊：水在任何温度下都会蒸发为水蒸气）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/>
          <p:nvPr/>
        </p:nvSpPr>
        <p:spPr>
          <a:xfrm>
            <a:off x="887730" y="1310005"/>
            <a:ext cx="7211695" cy="6451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3600" b="1" dirty="0">
                <a:latin typeface="Arial" panose="020B0604020202020204" charset="-76"/>
              </a:rPr>
              <a:t>2</a:t>
            </a:r>
            <a:r>
              <a:rPr lang="zh-CN" altLang="en-US" sz="3600" b="1" dirty="0">
                <a:latin typeface="Arial" panose="020B0604020202020204" charset="-76"/>
              </a:rPr>
              <a:t>、物态变化过程的吸热与放热</a:t>
            </a:r>
          </a:p>
        </p:txBody>
      </p:sp>
      <p:pic>
        <p:nvPicPr>
          <p:cNvPr id="15363" name="Picture 2"/>
          <p:cNvPicPr>
            <a:picLocks noChangeAspect="1"/>
          </p:cNvPicPr>
          <p:nvPr/>
        </p:nvPicPr>
        <p:blipFill>
          <a:blip r:embed="rId4" cstate="print"/>
          <a:srcRect r="2588" b="13940"/>
          <a:stretch>
            <a:fillRect/>
          </a:stretch>
        </p:blipFill>
        <p:spPr>
          <a:xfrm>
            <a:off x="1031875" y="2174875"/>
            <a:ext cx="6977063" cy="3721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4" name="TextBox 5"/>
          <p:cNvSpPr txBox="1"/>
          <p:nvPr/>
        </p:nvSpPr>
        <p:spPr>
          <a:xfrm>
            <a:off x="2039938" y="6062663"/>
            <a:ext cx="4370387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2400" dirty="0">
                <a:latin typeface="Arial" panose="020B0604020202020204" charset="-76"/>
              </a:rPr>
              <a:t>某晶体的物态变化过程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/>
          <p:nvPr/>
        </p:nvSpPr>
        <p:spPr>
          <a:xfrm>
            <a:off x="395288" y="2349500"/>
            <a:ext cx="8286750" cy="19383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400" b="1" dirty="0">
                <a:solidFill>
                  <a:srgbClr val="7030A0"/>
                </a:solidFill>
                <a:latin typeface="Arial" panose="020B0604020202020204" charset="-76"/>
              </a:rPr>
              <a:t>物态变化过程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charset="-76"/>
              </a:rPr>
              <a:t>吸热</a:t>
            </a:r>
            <a:r>
              <a:rPr lang="zh-CN" altLang="en-US" sz="2400" b="1" dirty="0">
                <a:solidFill>
                  <a:srgbClr val="7030A0"/>
                </a:solidFill>
                <a:latin typeface="Arial" panose="020B0604020202020204" charset="-76"/>
              </a:rPr>
              <a:t>的有：熔化、汽化（沸腾与蒸发）、升华。</a:t>
            </a:r>
            <a:endParaRPr lang="en-US" altLang="x-none" sz="2400" b="1" dirty="0">
              <a:solidFill>
                <a:srgbClr val="7030A0"/>
              </a:solidFill>
              <a:latin typeface="Arial" panose="020B0604020202020204" charset="-76"/>
            </a:endParaRPr>
          </a:p>
          <a:p>
            <a:endParaRPr lang="en-US" altLang="x-none" sz="2400" b="1" dirty="0">
              <a:solidFill>
                <a:srgbClr val="7030A0"/>
              </a:solidFill>
              <a:latin typeface="Arial" panose="020B0604020202020204" charset="-76"/>
            </a:endParaRPr>
          </a:p>
          <a:p>
            <a:endParaRPr lang="zh-CN" altLang="en-US" sz="2400" dirty="0">
              <a:solidFill>
                <a:srgbClr val="7030A0"/>
              </a:solidFill>
              <a:latin typeface="Arial" panose="020B0604020202020204" charset="-76"/>
            </a:endParaRPr>
          </a:p>
          <a:p>
            <a:r>
              <a:rPr lang="zh-CN" altLang="en-US" sz="2400" b="1" dirty="0">
                <a:solidFill>
                  <a:srgbClr val="7030A0"/>
                </a:solidFill>
                <a:latin typeface="Arial" panose="020B0604020202020204" charset="-76"/>
              </a:rPr>
              <a:t>物态变化过程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charset="-76"/>
              </a:rPr>
              <a:t>放热</a:t>
            </a:r>
            <a:r>
              <a:rPr lang="zh-CN" altLang="en-US" sz="2400" b="1" dirty="0">
                <a:solidFill>
                  <a:srgbClr val="7030A0"/>
                </a:solidFill>
                <a:latin typeface="Arial" panose="020B0604020202020204" charset="-76"/>
              </a:rPr>
              <a:t>的有：凝固、液化、凝华。</a:t>
            </a:r>
            <a:endParaRPr lang="zh-CN" altLang="en-US" sz="2400" dirty="0">
              <a:solidFill>
                <a:srgbClr val="7030A0"/>
              </a:solidFill>
              <a:latin typeface="Arial" panose="020B0604020202020204" charset="-76"/>
            </a:endParaRPr>
          </a:p>
          <a:p>
            <a:endParaRPr lang="zh-CN" altLang="en-US" sz="2400" dirty="0">
              <a:solidFill>
                <a:srgbClr val="7030A0"/>
              </a:solidFill>
              <a:latin typeface="Arial" panose="020B0604020202020204" charset="-76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4" cstate="print"/>
          <a:srcRect l="2596" r="36781" b="9573"/>
          <a:stretch>
            <a:fillRect/>
          </a:stretch>
        </p:blipFill>
        <p:spPr>
          <a:xfrm>
            <a:off x="3728085" y="2462848"/>
            <a:ext cx="4932363" cy="3860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Text Box 5"/>
          <p:cNvSpPr txBox="1"/>
          <p:nvPr/>
        </p:nvSpPr>
        <p:spPr>
          <a:xfrm>
            <a:off x="775335" y="2318385"/>
            <a:ext cx="2714625" cy="39925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左图为某晶体的熔化与凝固过程，讨论</a:t>
            </a:r>
            <a:r>
              <a:rPr lang="en-US" altLang="x-none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AB</a:t>
            </a:r>
            <a:r>
              <a:rPr lang="zh-CN" altLang="en-US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、</a:t>
            </a:r>
            <a:r>
              <a:rPr lang="en-US" altLang="x-none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BC</a:t>
            </a:r>
            <a:r>
              <a:rPr lang="zh-CN" altLang="en-US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、</a:t>
            </a:r>
            <a:r>
              <a:rPr lang="en-US" altLang="x-none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CD</a:t>
            </a:r>
            <a:r>
              <a:rPr lang="zh-CN" altLang="en-US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、</a:t>
            </a:r>
            <a:r>
              <a:rPr lang="en-US" altLang="x-none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DE</a:t>
            </a:r>
            <a:r>
              <a:rPr lang="zh-CN" altLang="en-US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、</a:t>
            </a:r>
            <a:r>
              <a:rPr lang="en-US" altLang="x-none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EF</a:t>
            </a:r>
            <a:r>
              <a:rPr lang="zh-CN" altLang="en-US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、</a:t>
            </a:r>
            <a:r>
              <a:rPr lang="en-US" altLang="x-none" sz="3200" b="1" i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FG</a:t>
            </a:r>
            <a:r>
              <a:rPr lang="zh-CN" altLang="en-US" sz="3200" b="1" dirty="0">
                <a:solidFill>
                  <a:srgbClr val="3366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各段的含义，以及该晶体的熔点与凝固点</a:t>
            </a:r>
            <a:endParaRPr lang="zh-CN" altLang="en-US" sz="3200" b="1" dirty="0">
              <a:solidFill>
                <a:srgbClr val="3366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7412" name="WordArt 6"/>
          <p:cNvSpPr>
            <a:spLocks noTextEdit="1"/>
          </p:cNvSpPr>
          <p:nvPr/>
        </p:nvSpPr>
        <p:spPr>
          <a:xfrm>
            <a:off x="2791460" y="1324610"/>
            <a:ext cx="3048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10000"/>
          </a:bodyPr>
          <a:lstStyle/>
          <a:p>
            <a:pPr algn="ctr"/>
            <a:r>
              <a:rPr lang="zh-CN" altLang="en-US" sz="48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交流与讨论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1506" name="文本框 21505"/>
          <p:cNvSpPr txBox="1"/>
          <p:nvPr/>
        </p:nvSpPr>
        <p:spPr>
          <a:xfrm>
            <a:off x="539115" y="1268413"/>
            <a:ext cx="8216900" cy="304419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342900" indent="-342900" algn="l">
              <a:lnSpc>
                <a:spcPct val="16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升华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物质直接从固态变为气态叫升华。升华吸热。</a:t>
            </a:r>
          </a:p>
          <a:p>
            <a:pPr marL="342900" indent="-342900">
              <a:lnSpc>
                <a:spcPct val="16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升华现象：</a:t>
            </a:r>
            <a:r>
              <a:rPr lang="zh-CN" altLang="en-US" sz="24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樟脑球变小、冰冻衣服干了、灯泡的灯丝变细了</a:t>
            </a:r>
          </a:p>
          <a:p>
            <a:pPr marL="342900" indent="-342900">
              <a:lnSpc>
                <a:spcPct val="16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凝华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物质直接从气态变为固态叫凝华。凝华放热。</a:t>
            </a:r>
            <a:r>
              <a:rPr lang="zh-CN" altLang="en-US" sz="2400" b="1">
                <a:latin typeface="宋体" panose="02010600030101010101" pitchFamily="2" charset="-122"/>
              </a:rPr>
              <a:t>  </a:t>
            </a:r>
          </a:p>
          <a:p>
            <a:pPr marL="342900" indent="-342900">
              <a:lnSpc>
                <a:spcPct val="16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凝华现象：</a:t>
            </a:r>
            <a:r>
              <a:rPr lang="zh-CN" altLang="en-US" sz="24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霜的形成、窗玻璃上的冰花、雾淞的形成、灯泡</a:t>
            </a:r>
          </a:p>
          <a:p>
            <a:pPr marL="342900" indent="-342900">
              <a:lnSpc>
                <a:spcPct val="16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变黑了。</a:t>
            </a:r>
          </a:p>
        </p:txBody>
      </p:sp>
      <p:sp>
        <p:nvSpPr>
          <p:cNvPr id="21508" name="Line 2"/>
          <p:cNvSpPr/>
          <p:nvPr/>
        </p:nvSpPr>
        <p:spPr>
          <a:xfrm rot="-7512449" flipH="1">
            <a:off x="3958590" y="5046663"/>
            <a:ext cx="2160588" cy="73025"/>
          </a:xfrm>
          <a:prstGeom prst="line">
            <a:avLst/>
          </a:prstGeom>
          <a:ln w="38100" cap="flat" cmpd="sng">
            <a:solidFill>
              <a:srgbClr val="FF6600"/>
            </a:solidFill>
            <a:prstDash val="solid"/>
            <a:headEnd type="triangle" w="med" len="med"/>
            <a:tailEnd type="none" w="med" len="med"/>
          </a:ln>
        </p:spPr>
      </p:sp>
      <p:sp>
        <p:nvSpPr>
          <p:cNvPr id="21509" name="Line 3"/>
          <p:cNvSpPr/>
          <p:nvPr/>
        </p:nvSpPr>
        <p:spPr>
          <a:xfrm rot="-3474989" flipH="1">
            <a:off x="2086928" y="4905375"/>
            <a:ext cx="2159000" cy="69850"/>
          </a:xfrm>
          <a:prstGeom prst="line">
            <a:avLst/>
          </a:prstGeom>
          <a:ln w="38100" cap="flat" cmpd="sng">
            <a:solidFill>
              <a:srgbClr val="FF6600"/>
            </a:solidFill>
            <a:prstDash val="solid"/>
            <a:headEnd type="triangle" w="med" len="med"/>
            <a:tailEnd type="none" w="med" len="med"/>
          </a:ln>
        </p:spPr>
      </p:sp>
      <p:pic>
        <p:nvPicPr>
          <p:cNvPr id="21510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049416">
            <a:off x="4069715" y="4965700"/>
            <a:ext cx="1438275" cy="352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1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001483">
            <a:off x="1996440" y="4562475"/>
            <a:ext cx="1584325" cy="466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Pictur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36328" y="5661025"/>
            <a:ext cx="1362075" cy="419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3" name="Pictur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18243" y="3683000"/>
            <a:ext cx="847725" cy="514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4" name="Picture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97125" y="5945505"/>
            <a:ext cx="800100" cy="495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5" name="Picture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52453" y="6019800"/>
            <a:ext cx="809625" cy="428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6" name="Line 10"/>
          <p:cNvSpPr/>
          <p:nvPr/>
        </p:nvSpPr>
        <p:spPr>
          <a:xfrm>
            <a:off x="3275965" y="6092825"/>
            <a:ext cx="2376488" cy="0"/>
          </a:xfrm>
          <a:prstGeom prst="line">
            <a:avLst/>
          </a:prstGeom>
          <a:ln w="38100" cap="flat" cmpd="sng">
            <a:solidFill>
              <a:srgbClr val="FF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17" name="Line 11"/>
          <p:cNvSpPr/>
          <p:nvPr/>
        </p:nvSpPr>
        <p:spPr>
          <a:xfrm rot="-3474989" flipH="1">
            <a:off x="2374265" y="5048250"/>
            <a:ext cx="2016125" cy="7302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18" name="Line 12"/>
          <p:cNvSpPr/>
          <p:nvPr/>
        </p:nvSpPr>
        <p:spPr>
          <a:xfrm rot="-7512449" flipH="1">
            <a:off x="4103053" y="4976813"/>
            <a:ext cx="2447925" cy="6985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19" name="Line 13"/>
          <p:cNvSpPr/>
          <p:nvPr/>
        </p:nvSpPr>
        <p:spPr>
          <a:xfrm>
            <a:off x="3275965" y="6308725"/>
            <a:ext cx="2376488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triangle" w="med" len="med"/>
            <a:tailEnd type="none" w="med" len="med"/>
          </a:ln>
        </p:spPr>
      </p:sp>
      <p:pic>
        <p:nvPicPr>
          <p:cNvPr id="21520" name="Picture 1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36328" y="6380163"/>
            <a:ext cx="1333500" cy="276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1" name="Picture 15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3118981">
            <a:off x="5022215" y="4705350"/>
            <a:ext cx="1323975" cy="352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2" name="Picture 16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7956523">
            <a:off x="2963228" y="4964113"/>
            <a:ext cx="1362075" cy="3048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8434" name="Text Box 5"/>
          <p:cNvSpPr txBox="1"/>
          <p:nvPr/>
        </p:nvSpPr>
        <p:spPr>
          <a:xfrm>
            <a:off x="504825" y="2042478"/>
            <a:ext cx="8134350" cy="3600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Arial" panose="020B0604020202020204" charset="-76"/>
              </a:rPr>
              <a:t>1.夏天，小明为了解渴，去买一支冰棒。售货员从冰柜里拿出冰棒，小明发觉硬梆梆的冰棒上沾着白花花的“粉”；一剥去包装纸，冰棒上就冒“白雾”；他把这支冰棒放进茶杯里，不一会，茶杯外壁会出“汗”。你能帮助解释这些现象吗？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5"/>
          <p:cNvSpPr txBox="1"/>
          <p:nvPr/>
        </p:nvSpPr>
        <p:spPr>
          <a:xfrm>
            <a:off x="467678" y="1445260"/>
            <a:ext cx="8208962" cy="43592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【分析】</a:t>
            </a:r>
            <a:r>
              <a:rPr lang="en-US" altLang="x-none" sz="2800" b="1" dirty="0">
                <a:solidFill>
                  <a:srgbClr val="000000"/>
                </a:solidFill>
                <a:latin typeface="Arial" panose="020B0604020202020204" charset="-76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一支硬梆梆的冰棒刚从冰柜里取出，小明看到的白花花的“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粉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”就是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霜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，它是冰柜中的水蒸气在冰棒上遇冷</a:t>
            </a:r>
            <a:r>
              <a:rPr lang="zh-CN" altLang="en-US" sz="2800" b="1" u="sng" dirty="0">
                <a:solidFill>
                  <a:srgbClr val="FF0000"/>
                </a:solidFill>
                <a:latin typeface="Arial" panose="020B0604020202020204" charset="-76"/>
              </a:rPr>
              <a:t>凝</a:t>
            </a:r>
            <a:r>
              <a:rPr lang="zh-CN" altLang="en-US" sz="2800" b="1" u="sng" dirty="0">
                <a:solidFill>
                  <a:srgbClr val="000000"/>
                </a:solidFill>
                <a:latin typeface="Arial" panose="020B0604020202020204" charset="-76"/>
              </a:rPr>
              <a:t>华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产生的；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   一剥去纸，冰棒会冒“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烟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”，这里的烟实质上是大量</a:t>
            </a:r>
            <a:r>
              <a:rPr lang="zh-CN" altLang="en-US" sz="2800" b="1" dirty="0">
                <a:solidFill>
                  <a:schemeClr val="hlink"/>
                </a:solidFill>
                <a:latin typeface="Arial" panose="020B0604020202020204" charset="-76"/>
              </a:rPr>
              <a:t>小水滴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组成的</a:t>
            </a:r>
            <a:r>
              <a:rPr lang="zh-CN" altLang="en-US" sz="2800" b="1" dirty="0">
                <a:solidFill>
                  <a:schemeClr val="hlink"/>
                </a:solidFill>
                <a:latin typeface="Arial" panose="020B0604020202020204" charset="-76"/>
              </a:rPr>
              <a:t>雾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，它是冰棒周围的空气中水蒸气遇冷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液化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而成的；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    把冰棒放在茶杯里，不一会儿，茶杯外壁会出“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汗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”，这实质上是大量小水珠，它是杯周围的水蒸气遇到被冰棒冷却了的茶杯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液化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charset="-76"/>
              </a:rPr>
              <a:t>而成。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20481"/>
          <p:cNvSpPr txBox="1"/>
          <p:nvPr/>
        </p:nvSpPr>
        <p:spPr>
          <a:xfrm>
            <a:off x="922020" y="1156335"/>
            <a:ext cx="7416800" cy="5029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2.下列现象中，属于凝华的是（    ）</a:t>
            </a:r>
            <a:endParaRPr lang="zh-CN" altLang="en-US" sz="2000" b="1" dirty="0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A.冬天人在室外呼出的“白气”</a:t>
            </a:r>
          </a:p>
          <a:p>
            <a:pPr marL="342900" indent="-3429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B.放在敞开的瓶子中的水，过一段时间会变少</a:t>
            </a:r>
          </a:p>
          <a:p>
            <a:pPr marL="342900" indent="-3429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C.放在衣橱里的樟脑丸慢慢的变小，最终消失</a:t>
            </a:r>
            <a:endParaRPr lang="zh-CN" altLang="en-US" sz="2000" b="1" dirty="0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D.寒冷的冬天窗户玻璃出现的冰花</a:t>
            </a:r>
            <a:endParaRPr lang="zh-CN" altLang="en-US" sz="2000" b="1" dirty="0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3.日光灯管用久后，两端会变黑，这是灯丝钨发生</a:t>
            </a:r>
          </a:p>
          <a:p>
            <a:pPr marL="342900" indent="-3429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了（    ）</a:t>
            </a:r>
          </a:p>
          <a:p>
            <a:pPr marL="342900" indent="-3429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A.升华的结果	  B.先升华后凝华的结果</a:t>
            </a:r>
          </a:p>
          <a:p>
            <a:pPr marL="342900" indent="-34290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C.凝华的结果        D.先凝华后升华的结果</a:t>
            </a:r>
          </a:p>
        </p:txBody>
      </p:sp>
      <p:sp>
        <p:nvSpPr>
          <p:cNvPr id="20483" name="文本框 20482"/>
          <p:cNvSpPr txBox="1"/>
          <p:nvPr/>
        </p:nvSpPr>
        <p:spPr>
          <a:xfrm>
            <a:off x="5386070" y="1229360"/>
            <a:ext cx="457200" cy="512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D</a:t>
            </a:r>
          </a:p>
        </p:txBody>
      </p:sp>
      <p:sp>
        <p:nvSpPr>
          <p:cNvPr id="20484" name="文本框 20483"/>
          <p:cNvSpPr txBox="1"/>
          <p:nvPr/>
        </p:nvSpPr>
        <p:spPr>
          <a:xfrm>
            <a:off x="1714183" y="4540885"/>
            <a:ext cx="457200" cy="512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B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5123" name="Picture 8" descr="c:\users\ADMINI~1\appdata\roaming\360se6\USERDA~1\Temp\200805~1.JPG"/>
          <p:cNvPicPr>
            <a:picLocks noChangeAspect="1"/>
          </p:cNvPicPr>
          <p:nvPr/>
        </p:nvPicPr>
        <p:blipFill>
          <a:blip r:embed="rId5" cstate="print"/>
          <a:srcRect b="18893"/>
          <a:stretch>
            <a:fillRect/>
          </a:stretch>
        </p:blipFill>
        <p:spPr>
          <a:xfrm>
            <a:off x="374333" y="2011680"/>
            <a:ext cx="3849687" cy="3384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Picture 10" descr="c:\users\ADMINI~1\appdata\roaming\360se6\USERDA~1\Temp\142632~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93920" y="2083118"/>
            <a:ext cx="3651250" cy="29305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2"/>
          <p:cNvSpPr/>
          <p:nvPr/>
        </p:nvSpPr>
        <p:spPr>
          <a:xfrm>
            <a:off x="3997325" y="1196975"/>
            <a:ext cx="1657350" cy="1473200"/>
          </a:xfrm>
          <a:prstGeom prst="ellipse">
            <a:avLst/>
          </a:prstGeom>
          <a:gradFill rotWithShape="0">
            <a:gsLst>
              <a:gs pos="0">
                <a:srgbClr val="FFCCCC">
                  <a:alpha val="100000"/>
                </a:srgbClr>
              </a:gs>
              <a:gs pos="50000">
                <a:schemeClr val="bg1">
                  <a:alpha val="100000"/>
                </a:schemeClr>
              </a:gs>
              <a:gs pos="100000">
                <a:srgbClr val="FFCCCC">
                  <a:alpha val="100000"/>
                </a:srgbClr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 dirty="0">
                <a:latin typeface="Times New Roman" panose="02020603050405020304" pitchFamily="2" charset="0"/>
              </a:rPr>
              <a:t>气态</a:t>
            </a:r>
          </a:p>
        </p:txBody>
      </p:sp>
      <p:sp>
        <p:nvSpPr>
          <p:cNvPr id="6147" name="Oval 3"/>
          <p:cNvSpPr/>
          <p:nvPr/>
        </p:nvSpPr>
        <p:spPr>
          <a:xfrm>
            <a:off x="1044575" y="4221163"/>
            <a:ext cx="1511300" cy="1439862"/>
          </a:xfrm>
          <a:prstGeom prst="ellipse">
            <a:avLst/>
          </a:prstGeom>
          <a:gradFill rotWithShape="0">
            <a:gsLst>
              <a:gs pos="0">
                <a:srgbClr val="FFCCCC">
                  <a:alpha val="100000"/>
                </a:srgbClr>
              </a:gs>
              <a:gs pos="50000">
                <a:schemeClr val="bg1">
                  <a:alpha val="100000"/>
                </a:schemeClr>
              </a:gs>
              <a:gs pos="100000">
                <a:srgbClr val="FFCCCC">
                  <a:alpha val="100000"/>
                </a:srgbClr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 dirty="0">
                <a:latin typeface="Times New Roman" panose="02020603050405020304" pitchFamily="2" charset="0"/>
              </a:rPr>
              <a:t>固态</a:t>
            </a:r>
          </a:p>
        </p:txBody>
      </p:sp>
      <p:sp>
        <p:nvSpPr>
          <p:cNvPr id="6148" name="Oval 4"/>
          <p:cNvSpPr/>
          <p:nvPr/>
        </p:nvSpPr>
        <p:spPr>
          <a:xfrm>
            <a:off x="6588125" y="4510088"/>
            <a:ext cx="1512888" cy="1295400"/>
          </a:xfrm>
          <a:prstGeom prst="ellipse">
            <a:avLst/>
          </a:prstGeom>
          <a:gradFill rotWithShape="0">
            <a:gsLst>
              <a:gs pos="0">
                <a:srgbClr val="FFCCCC">
                  <a:alpha val="100000"/>
                </a:srgbClr>
              </a:gs>
              <a:gs pos="50000">
                <a:schemeClr val="bg1">
                  <a:alpha val="100000"/>
                </a:schemeClr>
              </a:gs>
              <a:gs pos="100000">
                <a:srgbClr val="FFCCCC">
                  <a:alpha val="100000"/>
                </a:srgbClr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 dirty="0">
                <a:latin typeface="Times New Roman" panose="02020603050405020304" pitchFamily="2" charset="0"/>
              </a:rPr>
              <a:t>液</a:t>
            </a:r>
            <a:r>
              <a:rPr lang="zh-CN" altLang="en-US" sz="4000" b="1" dirty="0">
                <a:latin typeface="Arial" panose="020B0604020202020204" charset="-76"/>
              </a:rPr>
              <a:t>态</a:t>
            </a:r>
          </a:p>
        </p:txBody>
      </p:sp>
      <p:sp>
        <p:nvSpPr>
          <p:cNvPr id="6149" name="Line 5"/>
          <p:cNvSpPr/>
          <p:nvPr/>
        </p:nvSpPr>
        <p:spPr>
          <a:xfrm>
            <a:off x="2771775" y="5302250"/>
            <a:ext cx="3744913" cy="0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150" name="Line 6"/>
          <p:cNvSpPr/>
          <p:nvPr/>
        </p:nvSpPr>
        <p:spPr>
          <a:xfrm flipH="1">
            <a:off x="2771775" y="4941888"/>
            <a:ext cx="3744913" cy="1587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151" name="Line 7"/>
          <p:cNvSpPr/>
          <p:nvPr/>
        </p:nvSpPr>
        <p:spPr>
          <a:xfrm flipV="1">
            <a:off x="2413000" y="2565400"/>
            <a:ext cx="1800225" cy="1800225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152" name="Line 8"/>
          <p:cNvSpPr/>
          <p:nvPr/>
        </p:nvSpPr>
        <p:spPr>
          <a:xfrm flipH="1">
            <a:off x="1981200" y="2205038"/>
            <a:ext cx="1941513" cy="2016125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153" name="Line 9"/>
          <p:cNvSpPr/>
          <p:nvPr/>
        </p:nvSpPr>
        <p:spPr>
          <a:xfrm flipH="1" flipV="1">
            <a:off x="5437188" y="2565400"/>
            <a:ext cx="1655762" cy="1873250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154" name="Line 10"/>
          <p:cNvSpPr/>
          <p:nvPr/>
        </p:nvSpPr>
        <p:spPr>
          <a:xfrm>
            <a:off x="5797550" y="2422525"/>
            <a:ext cx="1800225" cy="2016125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155" name="Text Box 13"/>
          <p:cNvSpPr txBox="1"/>
          <p:nvPr/>
        </p:nvSpPr>
        <p:spPr>
          <a:xfrm>
            <a:off x="3635375" y="4292600"/>
            <a:ext cx="1011238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凝固</a:t>
            </a:r>
          </a:p>
        </p:txBody>
      </p:sp>
      <p:sp>
        <p:nvSpPr>
          <p:cNvPr id="6156" name="Text Box 14"/>
          <p:cNvSpPr txBox="1"/>
          <p:nvPr/>
        </p:nvSpPr>
        <p:spPr>
          <a:xfrm>
            <a:off x="3563938" y="5445125"/>
            <a:ext cx="969962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熔化</a:t>
            </a:r>
          </a:p>
        </p:txBody>
      </p:sp>
      <p:sp>
        <p:nvSpPr>
          <p:cNvPr id="6157" name="Text Box 15"/>
          <p:cNvSpPr txBox="1"/>
          <p:nvPr/>
        </p:nvSpPr>
        <p:spPr>
          <a:xfrm rot="19140000">
            <a:off x="6300788" y="2133600"/>
            <a:ext cx="539750" cy="1079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液</a:t>
            </a:r>
          </a:p>
          <a:p>
            <a:r>
              <a:rPr lang="zh-CN" altLang="en-US" sz="2800" b="1" dirty="0">
                <a:latin typeface="Arial" panose="020B0604020202020204" charset="-76"/>
              </a:rPr>
              <a:t>化</a:t>
            </a:r>
          </a:p>
        </p:txBody>
      </p:sp>
      <p:sp>
        <p:nvSpPr>
          <p:cNvPr id="6158" name="Text Box 16"/>
          <p:cNvSpPr txBox="1"/>
          <p:nvPr/>
        </p:nvSpPr>
        <p:spPr>
          <a:xfrm rot="19020000">
            <a:off x="6084888" y="3644900"/>
            <a:ext cx="539750" cy="9445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汽化</a:t>
            </a:r>
          </a:p>
        </p:txBody>
      </p:sp>
      <p:sp>
        <p:nvSpPr>
          <p:cNvPr id="6159" name="Text Box 18"/>
          <p:cNvSpPr txBox="1"/>
          <p:nvPr/>
        </p:nvSpPr>
        <p:spPr>
          <a:xfrm>
            <a:off x="4932363" y="5445125"/>
            <a:ext cx="1020762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吸热</a:t>
            </a:r>
          </a:p>
        </p:txBody>
      </p:sp>
      <p:sp>
        <p:nvSpPr>
          <p:cNvPr id="6160" name="Text Box 19"/>
          <p:cNvSpPr txBox="1"/>
          <p:nvPr/>
        </p:nvSpPr>
        <p:spPr>
          <a:xfrm rot="19260000">
            <a:off x="5364163" y="2924175"/>
            <a:ext cx="538162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吸热</a:t>
            </a:r>
          </a:p>
        </p:txBody>
      </p:sp>
      <p:sp>
        <p:nvSpPr>
          <p:cNvPr id="6161" name="Text Box 20"/>
          <p:cNvSpPr txBox="1"/>
          <p:nvPr/>
        </p:nvSpPr>
        <p:spPr>
          <a:xfrm>
            <a:off x="5076825" y="4292600"/>
            <a:ext cx="115570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放热</a:t>
            </a:r>
          </a:p>
        </p:txBody>
      </p:sp>
      <p:sp>
        <p:nvSpPr>
          <p:cNvPr id="6162" name="Text Box 21"/>
          <p:cNvSpPr txBox="1"/>
          <p:nvPr/>
        </p:nvSpPr>
        <p:spPr>
          <a:xfrm rot="2760000">
            <a:off x="6872605" y="3329305"/>
            <a:ext cx="1098550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放热</a:t>
            </a:r>
          </a:p>
        </p:txBody>
      </p:sp>
      <p:sp>
        <p:nvSpPr>
          <p:cNvPr id="6163" name="Text Box 24"/>
          <p:cNvSpPr txBox="1"/>
          <p:nvPr/>
        </p:nvSpPr>
        <p:spPr>
          <a:xfrm>
            <a:off x="2555875" y="1989138"/>
            <a:ext cx="663575" cy="1006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dirty="0">
                <a:latin typeface="Arial" panose="020B0604020202020204" charset="-76"/>
              </a:rPr>
              <a:t>？</a:t>
            </a:r>
          </a:p>
        </p:txBody>
      </p:sp>
      <p:sp>
        <p:nvSpPr>
          <p:cNvPr id="6164" name="Text Box 26"/>
          <p:cNvSpPr txBox="1"/>
          <p:nvPr/>
        </p:nvSpPr>
        <p:spPr>
          <a:xfrm>
            <a:off x="3419475" y="3141663"/>
            <a:ext cx="409575" cy="10048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dirty="0">
                <a:latin typeface="Arial" panose="020B0604020202020204" charset="-76"/>
              </a:rPr>
              <a:t>？</a:t>
            </a:r>
          </a:p>
        </p:txBody>
      </p:sp>
      <p:sp>
        <p:nvSpPr>
          <p:cNvPr id="6165" name="WordArt 31"/>
          <p:cNvSpPr>
            <a:spLocks noTextEdit="1"/>
          </p:cNvSpPr>
          <p:nvPr/>
        </p:nvSpPr>
        <p:spPr>
          <a:xfrm>
            <a:off x="541020" y="1464945"/>
            <a:ext cx="1871663" cy="9366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>
                <a:gradFill rotWithShape="0">
                  <a:gsLst>
                    <a:gs pos="0">
                      <a:srgbClr val="FFCCCC">
                        <a:alpha val="100000"/>
                      </a:srgbClr>
                    </a:gs>
                    <a:gs pos="50000">
                      <a:schemeClr val="bg1">
                        <a:alpha val="100000"/>
                      </a:schemeClr>
                    </a:gs>
                    <a:gs pos="100000">
                      <a:srgbClr val="FFCCCC">
                        <a:alpha val="100000"/>
                      </a:srgbClr>
                    </a:gs>
                  </a:gsLst>
                  <a:lin ang="540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温故而知新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 bldLvl="0"/>
      <p:bldP spid="6156" grpId="0" bldLvl="0"/>
      <p:bldP spid="6157" grpId="0" bldLvl="0"/>
      <p:bldP spid="6158" grpId="0" bldLvl="0"/>
      <p:bldP spid="6159" grpId="0" bldLvl="0"/>
      <p:bldP spid="6160" grpId="0" bldLvl="0"/>
      <p:bldP spid="6161" grpId="0" bldLvl="0"/>
      <p:bldP spid="6162" grpId="0" bldLvl="0"/>
      <p:bldP spid="6163" grpId="0" bldLvl="0"/>
      <p:bldP spid="6164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7170" name="文本框 7169"/>
          <p:cNvSpPr txBox="1"/>
          <p:nvPr/>
        </p:nvSpPr>
        <p:spPr>
          <a:xfrm>
            <a:off x="396875" y="1484313"/>
            <a:ext cx="7991475" cy="10147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升华：</a:t>
            </a:r>
          </a:p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charset="-76"/>
              </a:rPr>
              <a:t>        </a:t>
            </a:r>
            <a:r>
              <a:rPr lang="zh-CN" altLang="en-US" sz="2400" b="1">
                <a:solidFill>
                  <a:srgbClr val="0000FF"/>
                </a:solidFill>
                <a:latin typeface="Arial" panose="020B0604020202020204" charset="-76"/>
              </a:rPr>
              <a:t>物质由固态直接变成气态的过程。</a:t>
            </a:r>
            <a:endParaRPr lang="zh-CN" altLang="en-US" sz="2400">
              <a:solidFill>
                <a:srgbClr val="8E163E"/>
              </a:solidFill>
              <a:latin typeface="Arial" panose="020B0604020202020204" charset="-76"/>
            </a:endParaRPr>
          </a:p>
        </p:txBody>
      </p:sp>
      <p:sp>
        <p:nvSpPr>
          <p:cNvPr id="7171" name="TextBox 7"/>
          <p:cNvSpPr txBox="1"/>
          <p:nvPr/>
        </p:nvSpPr>
        <p:spPr>
          <a:xfrm>
            <a:off x="679450" y="2466975"/>
            <a:ext cx="2927350" cy="584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b="1" dirty="0">
                <a:solidFill>
                  <a:srgbClr val="0070C0"/>
                </a:solidFill>
                <a:latin typeface="Arial" panose="020B0604020202020204" charset="-76"/>
              </a:rPr>
              <a:t>迷你实验：</a:t>
            </a:r>
          </a:p>
        </p:txBody>
      </p:sp>
      <p:sp>
        <p:nvSpPr>
          <p:cNvPr id="2" name="TextBox 8"/>
          <p:cNvSpPr txBox="1"/>
          <p:nvPr/>
        </p:nvSpPr>
        <p:spPr>
          <a:xfrm>
            <a:off x="323850" y="3070225"/>
            <a:ext cx="4572000" cy="2308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Arial" panose="020B0604020202020204" charset="-76"/>
              </a:rPr>
              <a:t>       把少量的碘放入玻璃容器中，然后微微加热，观察有什么现象发生？你能解释吗？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Arial" panose="020B0604020202020204" charset="-76"/>
              </a:rPr>
              <a:t>       停止加热后，继续观察有何现象发生？你能解释吗？</a:t>
            </a:r>
          </a:p>
        </p:txBody>
      </p:sp>
      <p:sp>
        <p:nvSpPr>
          <p:cNvPr id="4" name="TextBox 12"/>
          <p:cNvSpPr txBox="1"/>
          <p:nvPr/>
        </p:nvSpPr>
        <p:spPr>
          <a:xfrm>
            <a:off x="610235" y="5566410"/>
            <a:ext cx="3583305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chemeClr val="accent1"/>
                </a:solidFill>
                <a:latin typeface="宋体" panose="02010600030101010101" pitchFamily="2" charset="-122"/>
              </a:rPr>
              <a:t>升华是一个吸热过程</a:t>
            </a:r>
          </a:p>
        </p:txBody>
      </p:sp>
      <p:pic>
        <p:nvPicPr>
          <p:cNvPr id="7174" name="图片 7173">
            <a:hlinkClick r:id="rId4" action="ppaction://hlinkfile" tooltip="点击进入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3800" y="2781300"/>
            <a:ext cx="3952875" cy="367347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8193" descr="20070820082753153"/>
          <p:cNvPicPr>
            <a:picLocks noChangeAspect="1"/>
          </p:cNvPicPr>
          <p:nvPr/>
        </p:nvPicPr>
        <p:blipFill>
          <a:blip r:embed="rId4" cstate="print"/>
          <a:srcRect l="67528" t="14195" r="14601" b="74228"/>
          <a:stretch>
            <a:fillRect/>
          </a:stretch>
        </p:blipFill>
        <p:spPr>
          <a:xfrm>
            <a:off x="4693920" y="1967865"/>
            <a:ext cx="3476625" cy="3476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8194" descr="20070820082753791"/>
          <p:cNvPicPr>
            <a:picLocks noChangeAspect="1"/>
          </p:cNvPicPr>
          <p:nvPr/>
        </p:nvPicPr>
        <p:blipFill>
          <a:blip r:embed="rId5" cstate="print"/>
          <a:srcRect l="42305" t="47160" r="35402" b="38246"/>
          <a:stretch>
            <a:fillRect/>
          </a:stretch>
        </p:blipFill>
        <p:spPr>
          <a:xfrm>
            <a:off x="820420" y="2183765"/>
            <a:ext cx="3375025" cy="3400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6" name="文本框 8195"/>
          <p:cNvSpPr txBox="1"/>
          <p:nvPr/>
        </p:nvSpPr>
        <p:spPr>
          <a:xfrm>
            <a:off x="820420" y="5695315"/>
            <a:ext cx="355282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charset="-76"/>
              </a:rPr>
              <a:t>冬天结冰的衣服也能变干</a:t>
            </a:r>
          </a:p>
        </p:txBody>
      </p:sp>
      <p:sp>
        <p:nvSpPr>
          <p:cNvPr id="8197" name="文本框 8196"/>
          <p:cNvSpPr txBox="1"/>
          <p:nvPr/>
        </p:nvSpPr>
        <p:spPr>
          <a:xfrm>
            <a:off x="4579620" y="5735003"/>
            <a:ext cx="3860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charset="-76"/>
              </a:rPr>
              <a:t>白炽灯用久了，灯丝会变细</a:t>
            </a:r>
          </a:p>
        </p:txBody>
      </p:sp>
      <p:sp>
        <p:nvSpPr>
          <p:cNvPr id="8198" name="文本框 8197"/>
          <p:cNvSpPr txBox="1"/>
          <p:nvPr/>
        </p:nvSpPr>
        <p:spPr>
          <a:xfrm>
            <a:off x="987425" y="1282700"/>
            <a:ext cx="304165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charset="-76"/>
              </a:rPr>
              <a:t>生活中的升华现象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9217"/>
          <p:cNvGrpSpPr/>
          <p:nvPr/>
        </p:nvGrpSpPr>
        <p:grpSpPr>
          <a:xfrm>
            <a:off x="1075373" y="1904048"/>
            <a:ext cx="6889750" cy="4678362"/>
            <a:chOff x="0" y="0"/>
            <a:chExt cx="4340" cy="2947"/>
          </a:xfrm>
        </p:grpSpPr>
        <p:pic>
          <p:nvPicPr>
            <p:cNvPr id="9219" name="图片 9218" descr="雪的世界"/>
            <p:cNvPicPr>
              <a:picLocks noChangeAspect="1"/>
            </p:cNvPicPr>
            <p:nvPr/>
          </p:nvPicPr>
          <p:blipFill>
            <a:blip r:embed="rId4" cstate="print"/>
            <a:srcRect b="6917"/>
            <a:stretch>
              <a:fillRect/>
            </a:stretch>
          </p:blipFill>
          <p:spPr>
            <a:xfrm>
              <a:off x="0" y="0"/>
              <a:ext cx="4340" cy="294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20" name="文本框 9219"/>
            <p:cNvSpPr txBox="1"/>
            <p:nvPr/>
          </p:nvSpPr>
          <p:spPr>
            <a:xfrm>
              <a:off x="109" y="84"/>
              <a:ext cx="771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b="1">
                  <a:solidFill>
                    <a:srgbClr val="FF0000"/>
                  </a:solidFill>
                  <a:latin typeface="Arial" panose="020B0604020202020204" charset="-76"/>
                </a:rPr>
                <a:t>雪</a:t>
              </a:r>
            </a:p>
          </p:txBody>
        </p:sp>
      </p:grpSp>
      <p:sp>
        <p:nvSpPr>
          <p:cNvPr id="9221" name="文本框 9220"/>
          <p:cNvSpPr txBox="1"/>
          <p:nvPr/>
        </p:nvSpPr>
        <p:spPr>
          <a:xfrm>
            <a:off x="842645" y="1131888"/>
            <a:ext cx="7458075" cy="460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2400" b="1">
                <a:solidFill>
                  <a:srgbClr val="0000FF"/>
                </a:solidFill>
                <a:latin typeface="Tahoma" panose="020B0604030504040204" pitchFamily="2" charset="0"/>
              </a:rPr>
              <a:t>雪”是怎样形成的？是由什么状态变成什么状态？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10241"/>
          <p:cNvSpPr txBox="1"/>
          <p:nvPr/>
        </p:nvSpPr>
        <p:spPr>
          <a:xfrm>
            <a:off x="1109980" y="2351723"/>
            <a:ext cx="3101975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</a:t>
            </a: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凝华</a:t>
            </a:r>
          </a:p>
        </p:txBody>
      </p:sp>
      <p:sp>
        <p:nvSpPr>
          <p:cNvPr id="10243" name="文本框 10242"/>
          <p:cNvSpPr txBox="1"/>
          <p:nvPr/>
        </p:nvSpPr>
        <p:spPr>
          <a:xfrm>
            <a:off x="605155" y="3143885"/>
            <a:ext cx="7416800" cy="1187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FF0000"/>
                </a:solidFill>
                <a:latin typeface="Arial" panose="020B0604020202020204" charset="-76"/>
              </a:rPr>
              <a:t>           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charset="-76"/>
              </a:rPr>
              <a:t>凝华：</a:t>
            </a:r>
            <a:r>
              <a:rPr lang="zh-CN" altLang="en-US" sz="2400" b="1">
                <a:solidFill>
                  <a:srgbClr val="0000FF"/>
                </a:solidFill>
                <a:latin typeface="Arial" panose="020B0604020202020204" charset="-76"/>
              </a:rPr>
              <a:t>物质由气态直接变成固态的过程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charset="-76"/>
              </a:rPr>
              <a:t>           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charset="-76"/>
              </a:rPr>
              <a:t>凝华时放热</a:t>
            </a:r>
          </a:p>
        </p:txBody>
      </p:sp>
      <p:pic>
        <p:nvPicPr>
          <p:cNvPr id="10244" name="图片 10243" descr="0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180" y="5160010"/>
            <a:ext cx="7826375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图片 10244" descr="2008111722572681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9618" y="1704023"/>
            <a:ext cx="7620000" cy="3587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11265" descr="雾凇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2353" y="1438910"/>
            <a:ext cx="7058025" cy="4960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椭圆 11266"/>
          <p:cNvSpPr/>
          <p:nvPr/>
        </p:nvSpPr>
        <p:spPr>
          <a:xfrm>
            <a:off x="1074103" y="2251710"/>
            <a:ext cx="6686550" cy="2433638"/>
          </a:xfrm>
          <a:prstGeom prst="ellipse">
            <a:avLst/>
          </a:prstGeom>
          <a:solidFill>
            <a:schemeClr val="bg1">
              <a:alpha val="100000"/>
            </a:schemeClr>
          </a:soli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68" name="文本框 11267"/>
          <p:cNvSpPr txBox="1"/>
          <p:nvPr/>
        </p:nvSpPr>
        <p:spPr>
          <a:xfrm>
            <a:off x="1890078" y="2315210"/>
            <a:ext cx="6259512" cy="22828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3366"/>
                </a:solidFill>
                <a:latin typeface="Tahoma" panose="020B0604030504040204" pitchFamily="2" charset="0"/>
                <a:ea typeface="楷体_GB2312" charset="-122"/>
              </a:rPr>
              <a:t>     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雾凇俗称树挂，是严冬时节出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现在吉林松花江畔十里长堤的自然现象，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与桂林山水、长江三峡、云南石林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        并称为中国四大奇观。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12289"/>
          <p:cNvSpPr/>
          <p:nvPr/>
        </p:nvSpPr>
        <p:spPr>
          <a:xfrm>
            <a:off x="2052638" y="1353820"/>
            <a:ext cx="3887787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窗玻璃上的冰花</a:t>
            </a:r>
          </a:p>
        </p:txBody>
      </p:sp>
      <p:pic>
        <p:nvPicPr>
          <p:cNvPr id="12291" name="图片 12290" descr="新图像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525" y="2434908"/>
            <a:ext cx="1905000" cy="2005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图片 12291" descr="新图像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55888" y="2147570"/>
            <a:ext cx="3733800" cy="2562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图片 12292" descr="新图像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16688" y="2363470"/>
            <a:ext cx="2057400" cy="2141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4" name="文本框 12293"/>
          <p:cNvSpPr txBox="1"/>
          <p:nvPr/>
        </p:nvSpPr>
        <p:spPr>
          <a:xfrm>
            <a:off x="900113" y="4882833"/>
            <a:ext cx="7416800" cy="1383665"/>
          </a:xfrm>
          <a:prstGeom prst="rect">
            <a:avLst/>
          </a:pr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空气中的水蒸气遇到冰冷的玻璃直接凝华成小冰晶而形成的。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847</Words>
  <Application>Microsoft Office PowerPoint</Application>
  <PresentationFormat>全屏显示(4:3)</PresentationFormat>
  <Paragraphs>95</Paragraphs>
  <Slides>18</Slides>
  <Notes>13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宇恒编辑部</dc:creator>
  <cp:lastModifiedBy>User</cp:lastModifiedBy>
  <cp:revision>72</cp:revision>
  <dcterms:created xsi:type="dcterms:W3CDTF">2015-11-16T05:18:00Z</dcterms:created>
  <dcterms:modified xsi:type="dcterms:W3CDTF">2019-08-20T14:22:52Z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