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76" r:id="rId12"/>
    <p:sldId id="575" r:id="rId13"/>
    <p:sldId id="573" r:id="rId14"/>
    <p:sldId id="574" r:id="rId15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18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555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60798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47664" y="843558"/>
            <a:ext cx="626739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latin typeface="Times New Roman" pitchFamily="18" charset="0"/>
                <a:ea typeface="+mj-ea"/>
                <a:cs typeface="Times New Roman" pitchFamily="18" charset="0"/>
              </a:rPr>
              <a:t>第</a:t>
            </a:r>
            <a:r>
              <a:rPr lang="en-US" altLang="zh-CN" sz="4400" b="1" dirty="0">
                <a:latin typeface="Times New Roman" pitchFamily="18" charset="0"/>
                <a:ea typeface="+mj-ea"/>
                <a:cs typeface="Times New Roman" pitchFamily="18" charset="0"/>
              </a:rPr>
              <a:t>6</a:t>
            </a:r>
            <a:r>
              <a:rPr lang="zh-CN" altLang="en-US" sz="4400" b="1" dirty="0">
                <a:latin typeface="Times New Roman" pitchFamily="18" charset="0"/>
                <a:ea typeface="+mj-ea"/>
                <a:cs typeface="Times New Roman" pitchFamily="18" charset="0"/>
              </a:rPr>
              <a:t>章 质量与密度</a:t>
            </a:r>
            <a:endParaRPr lang="en-US" altLang="zh-CN" sz="44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zh-CN" alt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zh-CN" altLang="en-US" sz="4000" b="1" dirty="0">
                <a:latin typeface="Times New Roman" pitchFamily="18" charset="0"/>
                <a:cs typeface="Times New Roman" pitchFamily="18" charset="0"/>
              </a:rPr>
              <a:t>第</a:t>
            </a:r>
            <a:r>
              <a:rPr lang="en-US" altLang="zh-CN" sz="40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4000" b="1" dirty="0">
                <a:latin typeface="Times New Roman" pitchFamily="18" charset="0"/>
                <a:cs typeface="Times New Roman" pitchFamily="18" charset="0"/>
              </a:rPr>
              <a:t>节 物质的密度</a:t>
            </a:r>
            <a:endParaRPr lang="en-US" altLang="zh-CN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zh-CN" altLang="en-US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课时 密度的简单计算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30"/>
          <p:cNvSpPr txBox="1">
            <a:spLocks noChangeArrowheads="1"/>
          </p:cNvSpPr>
          <p:nvPr/>
        </p:nvSpPr>
        <p:spPr bwMode="auto">
          <a:xfrm>
            <a:off x="755576" y="1347614"/>
            <a:ext cx="8069019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例题 有一枚</a:t>
            </a: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r>
              <a:rPr kumimoji="1"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年北京冬奥会纪念币，它的质量是 </a:t>
            </a:r>
            <a:r>
              <a:rPr kumimoji="1"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12.9g</a:t>
            </a:r>
            <a:r>
              <a:rPr kumimoji="1"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，</a:t>
            </a:r>
            <a:endParaRPr kumimoji="1" lang="en-US" altLang="zh-C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体积为</a:t>
            </a:r>
            <a:r>
              <a:rPr kumimoji="1"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1.45cm</a:t>
            </a:r>
            <a:r>
              <a:rPr kumimoji="1" lang="en-US" altLang="zh-CN" sz="24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kumimoji="1"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，请判断这枚纪念币是不是由金制成的。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037"/>
          <p:cNvSpPr txBox="1">
            <a:spLocks noChangeArrowheads="1"/>
          </p:cNvSpPr>
          <p:nvPr/>
        </p:nvSpPr>
        <p:spPr bwMode="auto">
          <a:xfrm>
            <a:off x="928762" y="1100952"/>
            <a:ext cx="7920880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  密度是物质的特性，可以通过求出纪念币的</a:t>
            </a:r>
            <a:endParaRPr kumimoji="1" lang="en-US" altLang="zh-CN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密度</a:t>
            </a:r>
            <a:r>
              <a:rPr kumimoji="1" lang="zh-CN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ρ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来判断它的成分。</a:t>
            </a:r>
            <a:endParaRPr kumimoji="1" lang="en-US" altLang="zh-CN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Text Box 1039"/>
          <p:cNvSpPr txBox="1">
            <a:spLocks noChangeArrowheads="1"/>
          </p:cNvSpPr>
          <p:nvPr/>
        </p:nvSpPr>
        <p:spPr bwMode="auto">
          <a:xfrm>
            <a:off x="814330" y="4246614"/>
            <a:ext cx="281243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答：不是金的。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r="66697"/>
          <a:stretch>
            <a:fillRect/>
          </a:stretch>
        </p:blipFill>
        <p:spPr>
          <a:xfrm>
            <a:off x="3051175" y="2414905"/>
            <a:ext cx="3100859" cy="10440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t="-4480" r="65022"/>
          <a:stretch>
            <a:fillRect/>
          </a:stretch>
        </p:blipFill>
        <p:spPr>
          <a:xfrm>
            <a:off x="3051175" y="3458845"/>
            <a:ext cx="2883770" cy="64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6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/>
          </p:cNvPicPr>
          <p:nvPr/>
        </p:nvPicPr>
        <p:blipFill>
          <a:blip r:embed="rId2"/>
          <a:srcRect l="48911" b="10092"/>
          <a:stretch>
            <a:fillRect/>
          </a:stretch>
        </p:blipFill>
        <p:spPr>
          <a:xfrm>
            <a:off x="1336040" y="915670"/>
            <a:ext cx="3162300" cy="40278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4"/>
          <p:cNvSpPr txBox="1"/>
          <p:nvPr/>
        </p:nvSpPr>
        <p:spPr>
          <a:xfrm>
            <a:off x="1983740" y="1707515"/>
            <a:ext cx="2372236" cy="52322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不饱满的种子</a:t>
            </a:r>
          </a:p>
        </p:txBody>
      </p:sp>
      <p:cxnSp>
        <p:nvCxnSpPr>
          <p:cNvPr id="7" name="直接箭头连接符 6"/>
          <p:cNvCxnSpPr>
            <a:stCxn id="6" idx="2"/>
          </p:cNvCxnSpPr>
          <p:nvPr/>
        </p:nvCxnSpPr>
        <p:spPr>
          <a:xfrm flipH="1">
            <a:off x="2689228" y="2230735"/>
            <a:ext cx="480630" cy="414041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8"/>
          <p:cNvSpPr txBox="1"/>
          <p:nvPr/>
        </p:nvSpPr>
        <p:spPr>
          <a:xfrm>
            <a:off x="2015296" y="4420255"/>
            <a:ext cx="2097157" cy="523220"/>
          </a:xfrm>
          <a:prstGeom prst="rect">
            <a:avLst/>
          </a:prstGeom>
          <a:solidFill>
            <a:srgbClr val="92D050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饱满的种子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63875" y="2860040"/>
            <a:ext cx="79946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盐水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96875" y="1400507"/>
            <a:ext cx="939165" cy="30460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800" b="1">
                <a:solidFill>
                  <a:srgbClr val="FF0000"/>
                </a:solidFill>
              </a:rPr>
              <a:t>盐水选种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88535" y="1285894"/>
            <a:ext cx="4103370" cy="327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eaLnBrk="1" latinLnBrk="0" hangingPunct="1">
              <a:lnSpc>
                <a:spcPct val="125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 b="1" dirty="0"/>
              <a:t>密度在工农业生产中有许多应用，如农业生产中配制盐水选种，食品工业中鉴别牛奶，制造业中对材料的选择，勘探中估算煤炭、油田的储量等，都需要根据密度进行计算、选择。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bldLvl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131840" y="1923678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78264" y="1991975"/>
            <a:ext cx="6315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1.自我评价第1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5题。</a:t>
            </a:r>
          </a:p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  <a:endParaRPr lang="en-US" altLang="zh-C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755576" y="1275606"/>
            <a:ext cx="8064500" cy="257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密度反映的是物质本身所具有的特性。通过探究活动，使学生对物质属性的认识有新的拓展。</a:t>
            </a:r>
          </a:p>
          <a:p>
            <a:pPr algn="just">
              <a:lnSpc>
                <a:spcPct val="150000"/>
              </a:lnSpc>
            </a:pP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</a:rPr>
              <a:t>通过密度的应用，联系生活，培养学生对生活的观察理解和深刻的认识。</a:t>
            </a:r>
            <a:endParaRPr lang="zh-CN" altLang="en-US" sz="2800" b="1" dirty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00098" y="1203598"/>
            <a:ext cx="471635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+mn-ea"/>
                <a:ea typeface="+mn-ea"/>
              </a:rPr>
              <a:t>比较质量和密度两个概念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3608" y="2211710"/>
            <a:ext cx="3480440" cy="14542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质量是物体的特性</a:t>
            </a:r>
            <a:endParaRPr lang="en-US" altLang="zh-CN" sz="32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密度是物质的特性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71600" y="1834827"/>
            <a:ext cx="5517485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同种物质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的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密度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是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相同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的。</a:t>
            </a:r>
          </a:p>
          <a:p>
            <a:pPr fontAlgn="base">
              <a:lnSpc>
                <a:spcPct val="150000"/>
              </a:lnSpc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不同物质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的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密度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一般</a:t>
            </a: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不相同</a:t>
            </a:r>
            <a:r>
              <a:rPr kumimoji="1" lang="zh-CN" altLang="en-US" sz="2800" b="1" dirty="0">
                <a:solidFill>
                  <a:schemeClr val="tx1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71600" y="1140085"/>
            <a:ext cx="4365357" cy="7386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密度是物质的一种特性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971599" y="3219821"/>
            <a:ext cx="7704857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457200" fontAlgn="base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由于密度的知识很有用</a:t>
            </a:r>
            <a:r>
              <a:rPr kumimoji="1" lang="en-US" altLang="zh-CN" sz="2800" b="1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kumimoji="1"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科学家们测出了各种物质的密度</a:t>
            </a:r>
            <a:r>
              <a:rPr kumimoji="1" lang="en-US" altLang="zh-CN" sz="2800" b="1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kumimoji="1" lang="zh-CN" altLang="en-US" sz="2800" b="1" dirty="0">
                <a:solidFill>
                  <a:srgbClr val="000000"/>
                </a:solidFill>
                <a:latin typeface="+mn-ea"/>
                <a:ea typeface="+mn-ea"/>
              </a:rPr>
              <a:t>供大家使用。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21768"/>
              </p:ext>
            </p:extLst>
          </p:nvPr>
        </p:nvGraphicFramePr>
        <p:xfrm>
          <a:off x="827584" y="1738168"/>
          <a:ext cx="7786742" cy="3003659"/>
        </p:xfrm>
        <a:graphic>
          <a:graphicData uri="http://schemas.openxmlformats.org/drawingml/2006/table">
            <a:tbl>
              <a:tblPr/>
              <a:tblGrid>
                <a:gridCol w="1625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19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13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62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物质名称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密度（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kg/m</a:t>
                      </a:r>
                      <a:r>
                        <a:rPr lang="en-US" altLang="zh-CN" sz="2000" b="1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3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物质名称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密度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kg/m</a:t>
                      </a:r>
                      <a:r>
                        <a:rPr lang="en-US" altLang="zh-CN" sz="2000" b="1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3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）</a:t>
                      </a:r>
                      <a:endParaRPr kumimoji="0" lang="zh-CN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21.4×10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2.7×10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金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19.3×10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花岗岩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2.6</a:t>
                      </a: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2.8×10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11.3×10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砖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1.4</a:t>
                      </a: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～</a:t>
                      </a: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2.2×10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10.5×10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0.9×10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铜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8.9×10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0.9×10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5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钢、铁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7.9×10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干松木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0.5×10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 Box 46"/>
          <p:cNvSpPr txBox="1">
            <a:spLocks noChangeArrowheads="1"/>
          </p:cNvSpPr>
          <p:nvPr/>
        </p:nvSpPr>
        <p:spPr bwMode="auto">
          <a:xfrm>
            <a:off x="2156347" y="1113970"/>
            <a:ext cx="477647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一些固体的密度</a:t>
            </a:r>
            <a:r>
              <a:rPr kumimoji="1"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常温常压下</a:t>
            </a:r>
            <a:r>
              <a:rPr kumimoji="1" lang="en-US" altLang="zh-CN" sz="28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074545" y="1114425"/>
            <a:ext cx="524954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一些液体的密度（常温常压下）</a:t>
            </a:r>
          </a:p>
        </p:txBody>
      </p:sp>
      <p:graphicFrame>
        <p:nvGraphicFramePr>
          <p:cNvPr id="10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327266"/>
              </p:ext>
            </p:extLst>
          </p:nvPr>
        </p:nvGraphicFramePr>
        <p:xfrm>
          <a:off x="928662" y="1834825"/>
          <a:ext cx="7343796" cy="2452206"/>
        </p:xfrm>
        <a:graphic>
          <a:graphicData uri="http://schemas.openxmlformats.org/drawingml/2006/table">
            <a:tbl>
              <a:tblPr/>
              <a:tblGrid>
                <a:gridCol w="1835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59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59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9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物质名称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密度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kg/m</a:t>
                      </a:r>
                      <a:r>
                        <a:rPr lang="en-US" altLang="zh-CN" sz="2000" b="1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3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）</a:t>
                      </a:r>
                      <a:endParaRPr kumimoji="0" lang="zh-CN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物质名称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密度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kg/m</a:t>
                      </a:r>
                      <a:r>
                        <a:rPr lang="en-US" altLang="zh-CN" sz="2000" b="1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3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）</a:t>
                      </a:r>
                      <a:endParaRPr kumimoji="0" lang="zh-CN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水银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13.60×10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植物油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0.90×10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3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硫酸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1.80×10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煤油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0.80×10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3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海水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1.03×10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酒精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0.80×10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4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纯水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1.00×10</a:t>
                      </a:r>
                      <a:r>
                        <a:rPr kumimoji="0" lang="en-US" altLang="zh-CN" sz="20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汽油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0.71×10</a:t>
                      </a:r>
                      <a:r>
                        <a:rPr kumimoji="0" lang="en-US" altLang="zh-CN" sz="20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195736" y="1108710"/>
            <a:ext cx="4425315" cy="1168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一些气体的密度</a:t>
            </a:r>
          </a:p>
          <a:p>
            <a:pPr algn="ctr" fontAlgn="base">
              <a:spcBef>
                <a:spcPct val="50000"/>
              </a:spcBef>
              <a:buFontTx/>
              <a:buNone/>
            </a:pP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kumimoji="1" lang="en-US" altLang="zh-CN" sz="28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</a:t>
            </a:r>
            <a:r>
              <a:rPr kumimoji="1" lang="en-US" altLang="zh-CN" sz="2800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℃</a:t>
            </a:r>
            <a:r>
              <a:rPr kumimoji="1" lang="en-US" altLang="zh-CN" sz="28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kumimoji="1" lang="zh-CN" altLang="en-US" sz="28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，一个标准大气压</a:t>
            </a:r>
            <a:r>
              <a:rPr kumimoji="1" lang="zh-CN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</a:p>
        </p:txBody>
      </p:sp>
      <p:graphicFrame>
        <p:nvGraphicFramePr>
          <p:cNvPr id="10" name="Group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63593"/>
              </p:ext>
            </p:extLst>
          </p:nvPr>
        </p:nvGraphicFramePr>
        <p:xfrm>
          <a:off x="1071538" y="2439035"/>
          <a:ext cx="7091388" cy="1989784"/>
        </p:xfrm>
        <a:graphic>
          <a:graphicData uri="http://schemas.openxmlformats.org/drawingml/2006/table">
            <a:tbl>
              <a:tblPr/>
              <a:tblGrid>
                <a:gridCol w="1772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2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2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28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物质名称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密度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（</a:t>
                      </a:r>
                      <a:r>
                        <a:rPr lang="en-US" altLang="zh-CN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kg/m</a:t>
                      </a:r>
                      <a:r>
                        <a:rPr lang="en-US" altLang="zh-CN" sz="2000" b="1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3</a:t>
                      </a:r>
                      <a:r>
                        <a:rPr lang="zh-CN" altLang="en-US" sz="2000" b="1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  <a:sym typeface="+mn-ea"/>
                        </a:rPr>
                        <a:t>）</a:t>
                      </a:r>
                      <a:endParaRPr kumimoji="0" lang="en-US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anose="02010600030101010101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物质名称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密度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二氧化碳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一氧化碳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氧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3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空气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1.29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氢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anose="02010600030101010101" pitchFamily="2" charset="-122"/>
                          <a:cs typeface="Times New Roman" pitchFamily="18" charset="0"/>
                        </a:rPr>
                        <a:t>0.09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430270" y="1132669"/>
            <a:ext cx="2640965" cy="43434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查密度表可知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899592" y="1915160"/>
            <a:ext cx="7926898" cy="227076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铜、铁、铝的密度大小关系为</a:t>
            </a:r>
            <a:r>
              <a:rPr kumimoji="0" lang="zh-CN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　　　　　　　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endParaRPr kumimoji="1" lang="zh-CN" altLang="en-US" sz="2600" b="1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57175" marR="0" lvl="0" indent="-257175" algn="l" defTabSz="685800" rtl="0" eaLnBrk="0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水的密度为</a:t>
            </a:r>
            <a:r>
              <a:rPr kumimoji="0" lang="zh-CN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　　　　　　  </a:t>
            </a:r>
            <a:r>
              <a:rPr kumimoji="1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，那么一桶水的密度是</a:t>
            </a:r>
          </a:p>
          <a:p>
            <a:pPr marL="257175" marR="0" lvl="0" indent="-257175" algn="l" defTabSz="685800" rtl="0" eaLnBrk="0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1" lang="zh-CN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　　　          　</a:t>
            </a:r>
            <a:r>
              <a:rPr kumimoji="1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，一滴水的密度是</a:t>
            </a:r>
            <a:r>
              <a:rPr kumimoji="1" lang="zh-CN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　　　　　　　</a:t>
            </a:r>
            <a:r>
              <a:rPr kumimoji="1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  <a:p>
            <a:pPr marL="257175" marR="0" lvl="0" indent="-257175" algn="l" defTabSz="685800" rtl="0" eaLnBrk="0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1" lang="en-US" altLang="zh-CN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</a:t>
            </a:r>
            <a:r>
              <a:rPr kumimoji="1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冰的密度为</a:t>
            </a:r>
            <a:r>
              <a:rPr kumimoji="1" lang="zh-CN" altLang="en-US" sz="2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　　　　　　　</a:t>
            </a:r>
            <a:r>
              <a:rPr kumimoji="1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  <a:endParaRPr kumimoji="1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037589" y="3219822"/>
            <a:ext cx="2127885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1.0×10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㎏/m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868144" y="3217178"/>
            <a:ext cx="2184400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1.0×10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㎏/m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937510" y="2607727"/>
            <a:ext cx="2157095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1.0×10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㎏/m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718175" y="1964679"/>
            <a:ext cx="2023110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kumimoji="1" lang="en-US" altLang="zh-CN" sz="24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ρ</a:t>
            </a:r>
            <a:r>
              <a:rPr kumimoji="1" lang="zh-CN" altLang="en-US" sz="2400" baseline="-25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铜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＞</a:t>
            </a:r>
            <a:r>
              <a:rPr kumimoji="1" lang="en-US" altLang="zh-CN" sz="24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ρ</a:t>
            </a:r>
            <a:r>
              <a:rPr kumimoji="1" lang="zh-CN" altLang="en-US" sz="2400" baseline="-25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铁</a:t>
            </a:r>
            <a:r>
              <a:rPr kumimoji="1" lang="zh-CN" altLang="en-US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＞</a:t>
            </a:r>
            <a:r>
              <a:rPr kumimoji="1" lang="en-US" altLang="zh-CN" sz="2400" i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ρ</a:t>
            </a:r>
            <a:r>
              <a:rPr kumimoji="1" lang="zh-CN" altLang="en-US" sz="2400" baseline="-25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铝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954212" y="3795886"/>
            <a:ext cx="2178050" cy="4603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0.9×10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lang="en-US" altLang="zh-CN" sz="24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㎏/m</a:t>
            </a:r>
            <a:r>
              <a:rPr lang="en-US" altLang="zh-CN" sz="2400" baseline="300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/>
      <p:bldP spid="13" grpId="0" bldLvl="0" animBg="1"/>
      <p:bldP spid="14" grpId="0" bldLvl="0" animBg="1"/>
      <p:bldP spid="1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00700" y="4119870"/>
            <a:ext cx="814229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kumimoji="1" lang="zh-CN" altLang="en-US" sz="2800" b="0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亚运会金牌是纯金制作的还是镀金的？如何鉴别？</a:t>
            </a:r>
          </a:p>
        </p:txBody>
      </p:sp>
      <p:pic>
        <p:nvPicPr>
          <p:cNvPr id="10" name="Picture 3" descr="2006112816360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904" y="1203598"/>
            <a:ext cx="2127885" cy="1490980"/>
          </a:xfrm>
          <a:prstGeom prst="rect">
            <a:avLst/>
          </a:prstGeom>
          <a:noFill/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27584" y="2694578"/>
            <a:ext cx="8142387" cy="130317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457200" fontAlgn="base">
              <a:lnSpc>
                <a:spcPct val="150000"/>
              </a:lnSpc>
              <a:buFontTx/>
              <a:buNone/>
            </a:pPr>
            <a:r>
              <a:rPr kumimoji="1" lang="zh-CN" altLang="en-US" sz="28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在</a:t>
            </a:r>
            <a:r>
              <a:rPr kumimoji="1" lang="en-US" altLang="zh-CN" sz="28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2006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年多哈亚运会上中国代表团共获得</a:t>
            </a:r>
            <a:r>
              <a:rPr kumimoji="1" lang="en-US" altLang="zh-CN" sz="28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165</a:t>
            </a:r>
            <a:r>
              <a:rPr kumimoji="1" lang="zh-CN" altLang="en-US" sz="28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枚金牌，为我国争了光。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722</Words>
  <Application>Microsoft Office PowerPoint</Application>
  <PresentationFormat>全屏显示(16:9)</PresentationFormat>
  <Paragraphs>107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宋体</vt:lpstr>
      <vt:lpstr>Times New Roman</vt:lpstr>
      <vt:lpstr>黑体</vt:lpstr>
      <vt:lpstr>Wingdings</vt:lpstr>
      <vt:lpstr>Calibri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2018-11-06T06:39:00Z</dcterms:created>
  <dcterms:modified xsi:type="dcterms:W3CDTF">2026-08-14T00:40:39Z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