
<file path=[Content_Types].xml><?xml version="1.0" encoding="utf-8"?>
<Types xmlns="http://schemas.openxmlformats.org/package/2006/content-types">
  <Default Extension="bin" ContentType="application/vnd.openxmlformats-officedocument.oleObject"/>
  <Default Extension="docx" ContentType="application/vnd.openxmlformats-officedocument.wordprocessingml.documen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heme/theme2.xml" ContentType="application/vnd.openxmlformats-officedocument.them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3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notesSlides/notesSlide1.xml" ContentType="application/vnd.openxmlformats-officedocument.presentationml.notesSlide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notesSlides/notesSlide2.xml" ContentType="application/vnd.openxmlformats-officedocument.presentationml.notesSlide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notesSlides/notesSlide3.xml" ContentType="application/vnd.openxmlformats-officedocument.presentationml.notesSlide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5249" r:id="rId2"/>
    <p:sldId id="5994" r:id="rId3"/>
    <p:sldId id="6195" r:id="rId4"/>
    <p:sldId id="6196" r:id="rId5"/>
    <p:sldId id="6197" r:id="rId6"/>
    <p:sldId id="6198" r:id="rId7"/>
    <p:sldId id="6199" r:id="rId8"/>
    <p:sldId id="6200" r:id="rId9"/>
    <p:sldId id="6201" r:id="rId10"/>
    <p:sldId id="6202" r:id="rId11"/>
    <p:sldId id="6203" r:id="rId12"/>
    <p:sldId id="6204" r:id="rId13"/>
    <p:sldId id="6205" r:id="rId14"/>
    <p:sldId id="6206" r:id="rId15"/>
    <p:sldId id="6207" r:id="rId16"/>
    <p:sldId id="6209" r:id="rId17"/>
    <p:sldId id="6210" r:id="rId18"/>
    <p:sldId id="6211" r:id="rId19"/>
    <p:sldId id="6212" r:id="rId20"/>
    <p:sldId id="6213" r:id="rId21"/>
    <p:sldId id="6214" r:id="rId22"/>
    <p:sldId id="6215" r:id="rId23"/>
    <p:sldId id="6216" r:id="rId24"/>
    <p:sldId id="6217" r:id="rId25"/>
    <p:sldId id="6218" r:id="rId26"/>
    <p:sldId id="6208" r:id="rId27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5" userDrawn="1">
          <p15:clr>
            <a:srgbClr val="A4A3A4"/>
          </p15:clr>
        </p15:guide>
        <p15:guide id="2" pos="30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07" name="顺超 任" initials="顺任" lastIdx="0" clrIdx="106"/>
  <p:cmAuthor id="1" name="youyi" initials="y" lastIdx="0" clrIdx="0"/>
  <p:cmAuthor id="108" name="林" initials="林" lastIdx="0" clrIdx="107"/>
  <p:cmAuthor id="2" name="Administrator" initials="A" lastIdx="0" clrIdx="1"/>
  <p:cmAuthor id="109" name="kingsoft" initials="k" lastIdx="0" clrIdx="108"/>
  <p:cmAuthor id="3" name="ZhangS" initials="Z" lastIdx="0" clrIdx="2"/>
  <p:cmAuthor id="110" name="微软拥护" initials="微" lastIdx="0" clrIdx="109"/>
  <p:cmAuthor id="4" name="Q" initials="Q" lastIdx="0" clrIdx="3"/>
  <p:cmAuthor id="111" name="YLDN" initials="" lastIdx="0" clrIdx="110"/>
  <p:cmAuthor id="5" name="优翼" initials="校" lastIdx="0" clrIdx="4"/>
  <p:cmAuthor id="112" name="chenl" initials="" lastIdx="0" clrIdx="111"/>
  <p:cmAuthor id="6" name="HJZX010" initials="" lastIdx="0" clrIdx="5"/>
  <p:cmAuthor id="113" name="User" initials="U" lastIdx="0" clrIdx="112"/>
  <p:cmAuthor id="7" name="Taylor Hartwell" initials="TH [6]" lastIdx="0" clrIdx="6"/>
  <p:cmAuthor id="114" name="叶子" initials="" lastIdx="0" clrIdx="113"/>
  <p:cmAuthor id="8" name="TuWY" initials="T" lastIdx="0" clrIdx="7"/>
  <p:cmAuthor id="115" name="Sky123.Org" initials="S" lastIdx="0" clrIdx="114"/>
  <p:cmAuthor id="9" name="新课标第一网" initials="新" lastIdx="0" clrIdx="8"/>
  <p:cmAuthor id="116" name="凯莉 刘" initials="" lastIdx="0" clrIdx="115"/>
  <p:cmAuthor id="10" name="lenovo" initials="" lastIdx="0" clrIdx="9"/>
  <p:cmAuthor id="117" name="王常胜" initials="" lastIdx="0" clrIdx="116"/>
  <p:cmAuthor id="11" name="admin" initials="" lastIdx="0" clrIdx="10"/>
  <p:cmAuthor id="118" name="16231" initials="" lastIdx="0" clrIdx="117"/>
  <p:cmAuthor id="12" name="Admin" initials="A" lastIdx="0" clrIdx="11"/>
  <p:cmAuthor id="119" name="huawei" initials="h" lastIdx="0" clrIdx="118"/>
  <p:cmAuthor id="13" name="峰" initials="峰" lastIdx="0" clrIdx="12"/>
  <p:cmAuthor id="120" name="雨昕" initials="" lastIdx="0" clrIdx="119"/>
  <p:cmAuthor id="14" name="WangM" initials="W" lastIdx="0" clrIdx="13"/>
  <p:cmAuthor id="121" name="dongyu" initials="d" lastIdx="0" clrIdx="120"/>
  <p:cmAuthor id="15" name="作者" initials="A" lastIdx="0" clrIdx="14"/>
  <p:cmAuthor id="122" name="houyanan21" initials="h" lastIdx="0" clrIdx="121"/>
  <p:cmAuthor id="16" name="幸全" initials="幸全" lastIdx="0" clrIdx="15"/>
  <p:cmAuthor id="123" name="PC" initials="P" lastIdx="0" clrIdx="122"/>
  <p:cmAuthor id="17" name="1206988966@qq.com" initials="1" lastIdx="0" clrIdx="16"/>
  <p:cmAuthor id="124" name="Windows 用户" initials="W" lastIdx="0" clrIdx="123"/>
  <p:cmAuthor id="18" name="姜伟光" initials="姜" lastIdx="0" clrIdx="17"/>
  <p:cmAuthor id="125" name="骆倩怡_Znauj26B" initials="authorId_382814100" lastIdx="0" clrIdx="124"/>
  <p:cmAuthor id="19" name="Microsoft" initials="M" lastIdx="0" clrIdx="18"/>
  <p:cmAuthor id="126" name="周 道" initials="周" lastIdx="0" clrIdx="125"/>
  <p:cmAuthor id="20" name="jh" initials="j" lastIdx="0" clrIdx="19"/>
  <p:cmAuthor id="127" name="DELL" initials="D" lastIdx="0" clrIdx="126"/>
  <p:cmAuthor id="21" name="www.xkb1.com" initials="w" lastIdx="0" clrIdx="20"/>
  <p:cmAuthor id="128" name="s" initials="s" lastIdx="0" clrIdx="127"/>
  <p:cmAuthor id="22" name="ming qiu" initials="m" lastIdx="0" clrIdx="21"/>
  <p:cmAuthor id="129" name="xiaoxuan Zeng" initials="x" lastIdx="0" clrIdx="128"/>
  <p:cmAuthor id="23" name="王子涵" initials="王" lastIdx="0" clrIdx="22"/>
  <p:cmAuthor id="130" name="张瑞霞" initials="" lastIdx="0" clrIdx="129"/>
  <p:cmAuthor id="24" name="MyPC" initials="M" lastIdx="0" clrIdx="23"/>
  <p:cmAuthor id="131" name="a'su's" initials="a" lastIdx="0" clrIdx="130"/>
  <p:cmAuthor id="25" name="李丽" initials="李" lastIdx="0" clrIdx="24"/>
  <p:cmAuthor id="132" name="陈芳" initials="A" lastIdx="0" clrIdx="131"/>
  <p:cmAuthor id="26" name="Nicole Li  李倩" initials="N" lastIdx="0" clrIdx="25"/>
  <p:cmAuthor id="133" name="邹 嘉豪" initials="" lastIdx="0" clrIdx="132"/>
  <p:cmAuthor id="27" name="222" initials="2" lastIdx="0" clrIdx="26"/>
  <p:cmAuthor id="134" name="NFB" initials="N" lastIdx="0" clrIdx="133"/>
  <p:cmAuthor id="28" name="我心飞翔" initials="我" lastIdx="0" clrIdx="27"/>
  <p:cmAuthor id="135" name="韩琳晶" initials="" lastIdx="0" clrIdx="134"/>
  <p:cmAuthor id="29" name="心语" initials="心" lastIdx="0" clrIdx="28"/>
  <p:cmAuthor id="136" name="Echo" initials="" lastIdx="0" clrIdx="135"/>
  <p:cmAuthor id="30" name="张 林娜" initials="" lastIdx="0" clrIdx="29"/>
  <p:cmAuthor id="137" name="八九年" initials="" lastIdx="0" clrIdx="136"/>
  <p:cmAuthor id="31" name="未知用户1" initials="" lastIdx="0" clrIdx="30"/>
  <p:cmAuthor id="138" name="乐胜中学微机室" initials="乐" lastIdx="0" clrIdx="137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04" d="100"/>
          <a:sy n="104" d="100"/>
        </p:scale>
        <p:origin x="106" y="178"/>
      </p:cViewPr>
      <p:guideLst>
        <p:guide orient="horz" pos="1805"/>
        <p:guide pos="30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heme" Target="../theme/theme3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>2026年6月30日星期二3时52分57秒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theme" Target="../theme/theme2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>2026年6月30日星期二3时52分48秒</a:t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302.xml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>
          <a:xfrm>
            <a:off x="481013" y="1279525"/>
            <a:ext cx="6140450" cy="3454400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B5431EF0-3A80-4409-8A95-AB9ACB8AA793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microsoft.com/office/2007/relationships/hdphoto" Target="../media/hdphoto1.wdp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image" Target="../media/image3.png"/><Relationship Id="rId5" Type="http://schemas.openxmlformats.org/officeDocument/2006/relationships/tags" Target="../tags/tag8.xml"/><Relationship Id="rId10" Type="http://schemas.openxmlformats.org/officeDocument/2006/relationships/image" Target="../media/image2.jpeg"/><Relationship Id="rId4" Type="http://schemas.openxmlformats.org/officeDocument/2006/relationships/tags" Target="../tags/tag7.xml"/><Relationship Id="rId9" Type="http://schemas.openxmlformats.org/officeDocument/2006/relationships/slideMaster" Target="../slideMasters/slideMaster1.xml"/><Relationship Id="rId1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1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6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8.xml"/><Relationship Id="rId7" Type="http://schemas.openxmlformats.org/officeDocument/2006/relationships/image" Target="../media/image7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9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2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microsoft.com/office/2007/relationships/hdphoto" Target="../media/hdphoto2.wdp"/><Relationship Id="rId5" Type="http://schemas.openxmlformats.org/officeDocument/2006/relationships/tags" Target="../tags/tag24.xml"/><Relationship Id="rId10" Type="http://schemas.openxmlformats.org/officeDocument/2006/relationships/image" Target="../media/image8.png"/><Relationship Id="rId4" Type="http://schemas.openxmlformats.org/officeDocument/2006/relationships/tags" Target="../tags/tag23.xml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9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3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10" Type="http://schemas.openxmlformats.org/officeDocument/2006/relationships/image" Target="../media/image9.gif"/><Relationship Id="rId4" Type="http://schemas.openxmlformats.org/officeDocument/2006/relationships/tags" Target="../tags/tag33.xml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12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image" Target="../media/image11.png"/><Relationship Id="rId5" Type="http://schemas.openxmlformats.org/officeDocument/2006/relationships/tags" Target="../tags/tag40.xml"/><Relationship Id="rId10" Type="http://schemas.openxmlformats.org/officeDocument/2006/relationships/image" Target="../media/image10.png"/><Relationship Id="rId4" Type="http://schemas.openxmlformats.org/officeDocument/2006/relationships/tags" Target="../tags/tag39.xml"/><Relationship Id="rId9" Type="http://schemas.openxmlformats.org/officeDocument/2006/relationships/image" Target="../media/image2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1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3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2026年6月30日星期二3时52分55秒</a:t>
            </a:fld>
            <a:endParaRPr lang="zh-CN" altLang="en-US" sz="140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>2026年6月30日</a:t>
            </a:fld>
            <a:endParaRPr lang="zh-CN" altLang="en-US" sz="180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3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夯实基础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4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1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0" y="1"/>
            <a:ext cx="9144239" cy="5143499"/>
          </a:xfrm>
          <a:prstGeom prst="rect">
            <a:avLst/>
          </a:prstGeom>
        </p:spPr>
      </p:pic>
      <p:grpSp>
        <p:nvGrpSpPr>
          <p:cNvPr id="3" name="组合 2"/>
          <p:cNvGrpSpPr/>
          <p:nvPr userDrawn="1">
            <p:custDataLst>
              <p:tags r:id="rId2"/>
            </p:custDataLst>
          </p:nvPr>
        </p:nvGrpSpPr>
        <p:grpSpPr>
          <a:xfrm>
            <a:off x="77642" y="84109"/>
            <a:ext cx="2792968" cy="536995"/>
            <a:chOff x="1009291" y="1716656"/>
            <a:chExt cx="3723861" cy="715993"/>
          </a:xfrm>
        </p:grpSpPr>
        <p:sp>
          <p:nvSpPr>
            <p:cNvPr id="4" name="文本框 3"/>
            <p:cNvSpPr txBox="1"/>
            <p:nvPr userDrawn="1">
              <p:custDataLst>
                <p:tags r:id="rId3"/>
              </p:custDataLst>
            </p:nvPr>
          </p:nvSpPr>
          <p:spPr>
            <a:xfrm>
              <a:off x="1656272" y="1777220"/>
              <a:ext cx="3076880" cy="594863"/>
            </a:xfrm>
            <a:prstGeom prst="rect">
              <a:avLst/>
            </a:prstGeom>
          </p:spPr>
          <p:txBody>
            <a:bodyPr anchor="ctr">
              <a:scene3d>
                <a:camera prst="legacyObliqueTopLeft">
                  <a:rot lat="0" lon="0" rev="0"/>
                </a:camera>
                <a:lightRig rig="legacyFlat1" dir="tl"/>
              </a:scene3d>
            </a:bodyPr>
            <a:lstStyle/>
            <a:p>
              <a:pPr algn="l">
                <a:lnSpc>
                  <a:spcPct val="113000"/>
                </a:lnSpc>
              </a:pPr>
              <a:r>
                <a:rPr lang="zh-CN" altLang="en-US" sz="2400" b="1" kern="2500" spc="50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星题 </a:t>
              </a:r>
              <a:r>
                <a:rPr lang="zh-CN" altLang="en-US" sz="2400" b="1" kern="2500" spc="51">
                  <a:solidFill>
                    <a:srgbClr val="1B6333">
                      <a:alpha val="100000"/>
                    </a:srgbClr>
                  </a:solidFill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提升能力</a:t>
              </a:r>
              <a:endParaRPr sz="2400" b="1" kern="2500" spc="50">
                <a:solidFill>
                  <a:srgbClr val="1B6333">
                    <a:alpha val="100000"/>
                  </a:srgbClr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波形 4"/>
            <p:cNvSpPr/>
            <p:nvPr userDrawn="1">
              <p:custDataLst>
                <p:tags r:id="rId4"/>
              </p:custDataLst>
            </p:nvPr>
          </p:nvSpPr>
          <p:spPr>
            <a:xfrm>
              <a:off x="1009291" y="1716656"/>
              <a:ext cx="646981" cy="715993"/>
            </a:xfrm>
            <a:prstGeom prst="wave">
              <a:avLst/>
            </a:prstGeom>
            <a:solidFill>
              <a:srgbClr val="1B6333"/>
            </a:solidFill>
            <a:ln>
              <a:solidFill>
                <a:srgbClr val="1B633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>
                  <a:latin typeface="Times New Roman"/>
                  <a:cs typeface="Times New Roman" panose="02020603050405020304" charset="0"/>
                </a:rPr>
                <a:t>2</a:t>
              </a:r>
              <a:endParaRPr lang="zh-CN" altLang="en-US" sz="2400" b="1">
                <a:latin typeface="Times New Roman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4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2026年6月30日星期二3时52分55秒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3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2026年6月30日星期二3时52分55秒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4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2026年6月30日星期二3时52分53秒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3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4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2026年6月30日星期二3时52分55秒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4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2026年6月30日星期二3时52分55秒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</a:p>
        </p:txBody>
      </p:sp>
    </p:spTree>
  </p:cSld>
  <p:clrMapOvr>
    <a:masterClrMapping/>
  </p:clrMapOvr>
  <p:transition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2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5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>2026年6月30日星期二3时52分55秒</a:t>
            </a:fld>
            <a:endParaRPr lang="zh-CN" altLang="en-US" sz="140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2026/6/30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r:link="rId1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83.xml"/><Relationship Id="rId18" Type="http://schemas.openxmlformats.org/officeDocument/2006/relationships/tags" Target="../tags/tag88.xml"/><Relationship Id="rId26" Type="http://schemas.openxmlformats.org/officeDocument/2006/relationships/tags" Target="../tags/tag96.xml"/><Relationship Id="rId39" Type="http://schemas.openxmlformats.org/officeDocument/2006/relationships/image" Target="../media/image20.png"/><Relationship Id="rId21" Type="http://schemas.openxmlformats.org/officeDocument/2006/relationships/tags" Target="../tags/tag91.xml"/><Relationship Id="rId34" Type="http://schemas.openxmlformats.org/officeDocument/2006/relationships/image" Target="../media/image16.png"/><Relationship Id="rId42" Type="http://schemas.openxmlformats.org/officeDocument/2006/relationships/image" Target="../media/image23.png"/><Relationship Id="rId7" Type="http://schemas.openxmlformats.org/officeDocument/2006/relationships/tags" Target="../tags/tag77.xml"/><Relationship Id="rId2" Type="http://schemas.openxmlformats.org/officeDocument/2006/relationships/tags" Target="../tags/tag72.xml"/><Relationship Id="rId16" Type="http://schemas.openxmlformats.org/officeDocument/2006/relationships/tags" Target="../tags/tag86.xml"/><Relationship Id="rId29" Type="http://schemas.openxmlformats.org/officeDocument/2006/relationships/tags" Target="../tags/tag99.xml"/><Relationship Id="rId1" Type="http://schemas.openxmlformats.org/officeDocument/2006/relationships/tags" Target="../tags/tag71.xml"/><Relationship Id="rId6" Type="http://schemas.openxmlformats.org/officeDocument/2006/relationships/tags" Target="../tags/tag76.xml"/><Relationship Id="rId11" Type="http://schemas.openxmlformats.org/officeDocument/2006/relationships/tags" Target="../tags/tag81.xml"/><Relationship Id="rId24" Type="http://schemas.openxmlformats.org/officeDocument/2006/relationships/tags" Target="../tags/tag94.xml"/><Relationship Id="rId32" Type="http://schemas.openxmlformats.org/officeDocument/2006/relationships/image" Target="../media/image14.png"/><Relationship Id="rId37" Type="http://schemas.openxmlformats.org/officeDocument/2006/relationships/image" Target="../media/image18.png"/><Relationship Id="rId40" Type="http://schemas.openxmlformats.org/officeDocument/2006/relationships/image" Target="../media/image21.gif"/><Relationship Id="rId45" Type="http://schemas.openxmlformats.org/officeDocument/2006/relationships/image" Target="../media/image26.png"/><Relationship Id="rId5" Type="http://schemas.openxmlformats.org/officeDocument/2006/relationships/tags" Target="../tags/tag75.xml"/><Relationship Id="rId15" Type="http://schemas.openxmlformats.org/officeDocument/2006/relationships/tags" Target="../tags/tag85.xml"/><Relationship Id="rId23" Type="http://schemas.openxmlformats.org/officeDocument/2006/relationships/tags" Target="../tags/tag93.xml"/><Relationship Id="rId28" Type="http://schemas.openxmlformats.org/officeDocument/2006/relationships/tags" Target="../tags/tag98.xml"/><Relationship Id="rId36" Type="http://schemas.openxmlformats.org/officeDocument/2006/relationships/image" Target="../media/image17.png"/><Relationship Id="rId10" Type="http://schemas.openxmlformats.org/officeDocument/2006/relationships/tags" Target="../tags/tag80.xml"/><Relationship Id="rId19" Type="http://schemas.openxmlformats.org/officeDocument/2006/relationships/tags" Target="../tags/tag89.xml"/><Relationship Id="rId31" Type="http://schemas.openxmlformats.org/officeDocument/2006/relationships/slideLayout" Target="../slideLayouts/slideLayout9.xml"/><Relationship Id="rId44" Type="http://schemas.openxmlformats.org/officeDocument/2006/relationships/image" Target="../media/image25.png"/><Relationship Id="rId4" Type="http://schemas.openxmlformats.org/officeDocument/2006/relationships/tags" Target="../tags/tag74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tags" Target="../tags/tag92.xml"/><Relationship Id="rId27" Type="http://schemas.openxmlformats.org/officeDocument/2006/relationships/tags" Target="../tags/tag97.xml"/><Relationship Id="rId30" Type="http://schemas.openxmlformats.org/officeDocument/2006/relationships/tags" Target="../tags/tag100.xml"/><Relationship Id="rId35" Type="http://schemas.microsoft.com/office/2007/relationships/hdphoto" Target="../media/hdphoto3.wdp"/><Relationship Id="rId43" Type="http://schemas.openxmlformats.org/officeDocument/2006/relationships/image" Target="../media/image24.png"/><Relationship Id="rId8" Type="http://schemas.openxmlformats.org/officeDocument/2006/relationships/tags" Target="../tags/tag78.xml"/><Relationship Id="rId3" Type="http://schemas.openxmlformats.org/officeDocument/2006/relationships/tags" Target="../tags/tag73.xml"/><Relationship Id="rId12" Type="http://schemas.openxmlformats.org/officeDocument/2006/relationships/tags" Target="../tags/tag82.xml"/><Relationship Id="rId17" Type="http://schemas.openxmlformats.org/officeDocument/2006/relationships/tags" Target="../tags/tag87.xml"/><Relationship Id="rId25" Type="http://schemas.openxmlformats.org/officeDocument/2006/relationships/tags" Target="../tags/tag95.xml"/><Relationship Id="rId33" Type="http://schemas.openxmlformats.org/officeDocument/2006/relationships/image" Target="../media/image15.png"/><Relationship Id="rId38" Type="http://schemas.openxmlformats.org/officeDocument/2006/relationships/image" Target="../media/image19.png"/><Relationship Id="rId46" Type="http://schemas.openxmlformats.org/officeDocument/2006/relationships/image" Target="../media/image27.png"/><Relationship Id="rId20" Type="http://schemas.openxmlformats.org/officeDocument/2006/relationships/tags" Target="../tags/tag90.xml"/><Relationship Id="rId41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7" Type="http://schemas.openxmlformats.org/officeDocument/2006/relationships/image" Target="../media/image37.wmf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0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11.xml"/><Relationship Id="rId7" Type="http://schemas.openxmlformats.org/officeDocument/2006/relationships/tags" Target="../tags/tag215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tags" Target="../tags/tag214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3.xml"/><Relationship Id="rId3" Type="http://schemas.openxmlformats.org/officeDocument/2006/relationships/tags" Target="../tags/tag218.xml"/><Relationship Id="rId7" Type="http://schemas.openxmlformats.org/officeDocument/2006/relationships/tags" Target="../tags/tag222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tags" Target="../tags/tag221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220.xml"/><Relationship Id="rId10" Type="http://schemas.openxmlformats.org/officeDocument/2006/relationships/tags" Target="../tags/tag225.xml"/><Relationship Id="rId4" Type="http://schemas.openxmlformats.org/officeDocument/2006/relationships/tags" Target="../tags/tag219.xml"/><Relationship Id="rId9" Type="http://schemas.openxmlformats.org/officeDocument/2006/relationships/tags" Target="../tags/tag22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9" Type="http://schemas.openxmlformats.org/officeDocument/2006/relationships/image" Target="../media/image3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tags" Target="../tags/tag244.xml"/><Relationship Id="rId18" Type="http://schemas.openxmlformats.org/officeDocument/2006/relationships/oleObject" Target="../embeddings/oleObject3.bin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233.xml"/><Relationship Id="rId16" Type="http://schemas.openxmlformats.org/officeDocument/2006/relationships/tags" Target="../tags/tag247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5" Type="http://schemas.openxmlformats.org/officeDocument/2006/relationships/tags" Target="../tags/tag236.xml"/><Relationship Id="rId15" Type="http://schemas.openxmlformats.org/officeDocument/2006/relationships/tags" Target="../tags/tag246.xml"/><Relationship Id="rId10" Type="http://schemas.openxmlformats.org/officeDocument/2006/relationships/tags" Target="../tags/tag241.xml"/><Relationship Id="rId19" Type="http://schemas.openxmlformats.org/officeDocument/2006/relationships/image" Target="../media/image39.wmf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tags" Target="../tags/tag24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tags" Target="../tags/tag25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49.xml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9" Type="http://schemas.openxmlformats.org/officeDocument/2006/relationships/image" Target="../media/image40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7" Type="http://schemas.openxmlformats.org/officeDocument/2006/relationships/slide" Target="slide2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slide" Target="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6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267.xml"/><Relationship Id="rId7" Type="http://schemas.openxmlformats.org/officeDocument/2006/relationships/slide" Target="slide2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69.xml"/><Relationship Id="rId4" Type="http://schemas.openxmlformats.org/officeDocument/2006/relationships/tags" Target="../tags/tag26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9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13.xml"/><Relationship Id="rId18" Type="http://schemas.openxmlformats.org/officeDocument/2006/relationships/tags" Target="../tags/tag118.xml"/><Relationship Id="rId26" Type="http://schemas.openxmlformats.org/officeDocument/2006/relationships/slideLayout" Target="../slideLayouts/slideLayout4.xml"/><Relationship Id="rId3" Type="http://schemas.openxmlformats.org/officeDocument/2006/relationships/tags" Target="../tags/tag103.xml"/><Relationship Id="rId21" Type="http://schemas.openxmlformats.org/officeDocument/2006/relationships/tags" Target="../tags/tag121.xml"/><Relationship Id="rId34" Type="http://schemas.microsoft.com/office/2007/relationships/hdphoto" Target="../media/hdphoto4.wdp"/><Relationship Id="rId7" Type="http://schemas.openxmlformats.org/officeDocument/2006/relationships/tags" Target="../tags/tag107.xml"/><Relationship Id="rId12" Type="http://schemas.openxmlformats.org/officeDocument/2006/relationships/tags" Target="../tags/tag112.xml"/><Relationship Id="rId17" Type="http://schemas.openxmlformats.org/officeDocument/2006/relationships/tags" Target="../tags/tag117.xml"/><Relationship Id="rId25" Type="http://schemas.openxmlformats.org/officeDocument/2006/relationships/tags" Target="../tags/tag125.xml"/><Relationship Id="rId33" Type="http://schemas.openxmlformats.org/officeDocument/2006/relationships/image" Target="../media/image34.png"/><Relationship Id="rId2" Type="http://schemas.openxmlformats.org/officeDocument/2006/relationships/tags" Target="../tags/tag102.xml"/><Relationship Id="rId16" Type="http://schemas.openxmlformats.org/officeDocument/2006/relationships/tags" Target="../tags/tag116.xml"/><Relationship Id="rId20" Type="http://schemas.openxmlformats.org/officeDocument/2006/relationships/tags" Target="../tags/tag120.xml"/><Relationship Id="rId29" Type="http://schemas.openxmlformats.org/officeDocument/2006/relationships/image" Target="../media/image30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tags" Target="../tags/tag111.xml"/><Relationship Id="rId24" Type="http://schemas.openxmlformats.org/officeDocument/2006/relationships/tags" Target="../tags/tag124.xml"/><Relationship Id="rId32" Type="http://schemas.openxmlformats.org/officeDocument/2006/relationships/image" Target="../media/image33.png"/><Relationship Id="rId5" Type="http://schemas.openxmlformats.org/officeDocument/2006/relationships/tags" Target="../tags/tag105.xml"/><Relationship Id="rId15" Type="http://schemas.openxmlformats.org/officeDocument/2006/relationships/tags" Target="../tags/tag115.xml"/><Relationship Id="rId23" Type="http://schemas.openxmlformats.org/officeDocument/2006/relationships/tags" Target="../tags/tag123.xml"/><Relationship Id="rId28" Type="http://schemas.openxmlformats.org/officeDocument/2006/relationships/image" Target="../media/image29.png"/><Relationship Id="rId10" Type="http://schemas.openxmlformats.org/officeDocument/2006/relationships/tags" Target="../tags/tag110.xml"/><Relationship Id="rId19" Type="http://schemas.openxmlformats.org/officeDocument/2006/relationships/tags" Target="../tags/tag119.xml"/><Relationship Id="rId31" Type="http://schemas.openxmlformats.org/officeDocument/2006/relationships/image" Target="../media/image32.png"/><Relationship Id="rId4" Type="http://schemas.openxmlformats.org/officeDocument/2006/relationships/tags" Target="../tags/tag104.xml"/><Relationship Id="rId9" Type="http://schemas.openxmlformats.org/officeDocument/2006/relationships/tags" Target="../tags/tag109.xml"/><Relationship Id="rId14" Type="http://schemas.openxmlformats.org/officeDocument/2006/relationships/tags" Target="../tags/tag114.xml"/><Relationship Id="rId22" Type="http://schemas.openxmlformats.org/officeDocument/2006/relationships/tags" Target="../tags/tag122.xml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35.png"/><Relationship Id="rId8" Type="http://schemas.openxmlformats.org/officeDocument/2006/relationships/tags" Target="../tags/tag10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.docx"/><Relationship Id="rId3" Type="http://schemas.openxmlformats.org/officeDocument/2006/relationships/tags" Target="../tags/tag278.xml"/><Relationship Id="rId7" Type="http://schemas.openxmlformats.org/officeDocument/2006/relationships/slide" Target="slide2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9" Type="http://schemas.openxmlformats.org/officeDocument/2006/relationships/image" Target="../media/image4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83.xml"/><Relationship Id="rId7" Type="http://schemas.openxmlformats.org/officeDocument/2006/relationships/slide" Target="slide2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85.xml"/><Relationship Id="rId4" Type="http://schemas.openxmlformats.org/officeDocument/2006/relationships/tags" Target="../tags/tag28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88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slide" Target="slide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92.xml"/><Relationship Id="rId7" Type="http://schemas.openxmlformats.org/officeDocument/2006/relationships/slide" Target="slide2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4.xml"/><Relationship Id="rId4" Type="http://schemas.openxmlformats.org/officeDocument/2006/relationships/tags" Target="../tags/tag29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97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99.xml"/><Relationship Id="rId4" Type="http://schemas.openxmlformats.org/officeDocument/2006/relationships/tags" Target="../tags/tag29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305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5" Type="http://schemas.openxmlformats.org/officeDocument/2006/relationships/tags" Target="../tags/tag315.xml"/><Relationship Id="rId4" Type="http://schemas.openxmlformats.org/officeDocument/2006/relationships/tags" Target="../tags/tag3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13" Type="http://schemas.openxmlformats.org/officeDocument/2006/relationships/tags" Target="../tags/tag138.xml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tags" Target="../tags/tag137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6" Type="http://schemas.openxmlformats.org/officeDocument/2006/relationships/tags" Target="../tags/tag141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tags" Target="../tags/tag136.xml"/><Relationship Id="rId5" Type="http://schemas.openxmlformats.org/officeDocument/2006/relationships/tags" Target="../tags/tag130.xml"/><Relationship Id="rId15" Type="http://schemas.openxmlformats.org/officeDocument/2006/relationships/tags" Target="../tags/tag140.xml"/><Relationship Id="rId10" Type="http://schemas.openxmlformats.org/officeDocument/2006/relationships/tags" Target="../tags/tag135.xml"/><Relationship Id="rId4" Type="http://schemas.openxmlformats.org/officeDocument/2006/relationships/tags" Target="../tags/tag129.xml"/><Relationship Id="rId9" Type="http://schemas.openxmlformats.org/officeDocument/2006/relationships/tags" Target="../tags/tag134.xml"/><Relationship Id="rId14" Type="http://schemas.openxmlformats.org/officeDocument/2006/relationships/tags" Target="../tags/tag1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49.xml"/><Relationship Id="rId13" Type="http://schemas.openxmlformats.org/officeDocument/2006/relationships/tags" Target="../tags/tag154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12" Type="http://schemas.openxmlformats.org/officeDocument/2006/relationships/tags" Target="../tags/tag153.xml"/><Relationship Id="rId2" Type="http://schemas.openxmlformats.org/officeDocument/2006/relationships/tags" Target="../tags/tag143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tags" Target="../tags/tag152.xml"/><Relationship Id="rId5" Type="http://schemas.openxmlformats.org/officeDocument/2006/relationships/tags" Target="../tags/tag146.xml"/><Relationship Id="rId15" Type="http://schemas.openxmlformats.org/officeDocument/2006/relationships/tags" Target="../tags/tag156.xml"/><Relationship Id="rId10" Type="http://schemas.openxmlformats.org/officeDocument/2006/relationships/tags" Target="../tags/tag151.xml"/><Relationship Id="rId4" Type="http://schemas.openxmlformats.org/officeDocument/2006/relationships/tags" Target="../tags/tag145.xml"/><Relationship Id="rId9" Type="http://schemas.openxmlformats.org/officeDocument/2006/relationships/tags" Target="../tags/tag150.xml"/><Relationship Id="rId14" Type="http://schemas.openxmlformats.org/officeDocument/2006/relationships/tags" Target="../tags/tag15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64.xml"/><Relationship Id="rId13" Type="http://schemas.openxmlformats.org/officeDocument/2006/relationships/tags" Target="../tags/tag169.xml"/><Relationship Id="rId18" Type="http://schemas.openxmlformats.org/officeDocument/2006/relationships/tags" Target="../tags/tag174.xml"/><Relationship Id="rId3" Type="http://schemas.openxmlformats.org/officeDocument/2006/relationships/tags" Target="../tags/tag159.xml"/><Relationship Id="rId21" Type="http://schemas.openxmlformats.org/officeDocument/2006/relationships/tags" Target="../tags/tag177.xml"/><Relationship Id="rId7" Type="http://schemas.openxmlformats.org/officeDocument/2006/relationships/tags" Target="../tags/tag163.xml"/><Relationship Id="rId12" Type="http://schemas.openxmlformats.org/officeDocument/2006/relationships/tags" Target="../tags/tag168.xml"/><Relationship Id="rId17" Type="http://schemas.openxmlformats.org/officeDocument/2006/relationships/tags" Target="../tags/tag173.xml"/><Relationship Id="rId2" Type="http://schemas.openxmlformats.org/officeDocument/2006/relationships/tags" Target="../tags/tag158.xml"/><Relationship Id="rId16" Type="http://schemas.openxmlformats.org/officeDocument/2006/relationships/tags" Target="../tags/tag172.xml"/><Relationship Id="rId20" Type="http://schemas.openxmlformats.org/officeDocument/2006/relationships/tags" Target="../tags/tag176.xml"/><Relationship Id="rId1" Type="http://schemas.openxmlformats.org/officeDocument/2006/relationships/tags" Target="../tags/tag157.xml"/><Relationship Id="rId6" Type="http://schemas.openxmlformats.org/officeDocument/2006/relationships/tags" Target="../tags/tag162.xml"/><Relationship Id="rId11" Type="http://schemas.openxmlformats.org/officeDocument/2006/relationships/tags" Target="../tags/tag167.xml"/><Relationship Id="rId5" Type="http://schemas.openxmlformats.org/officeDocument/2006/relationships/tags" Target="../tags/tag161.xml"/><Relationship Id="rId15" Type="http://schemas.openxmlformats.org/officeDocument/2006/relationships/tags" Target="../tags/tag171.xml"/><Relationship Id="rId23" Type="http://schemas.openxmlformats.org/officeDocument/2006/relationships/image" Target="../media/image36.png"/><Relationship Id="rId10" Type="http://schemas.openxmlformats.org/officeDocument/2006/relationships/tags" Target="../tags/tag166.xml"/><Relationship Id="rId19" Type="http://schemas.openxmlformats.org/officeDocument/2006/relationships/tags" Target="../tags/tag175.xml"/><Relationship Id="rId4" Type="http://schemas.openxmlformats.org/officeDocument/2006/relationships/tags" Target="../tags/tag160.xml"/><Relationship Id="rId9" Type="http://schemas.openxmlformats.org/officeDocument/2006/relationships/tags" Target="../tags/tag165.xml"/><Relationship Id="rId14" Type="http://schemas.openxmlformats.org/officeDocument/2006/relationships/tags" Target="../tags/tag170.xml"/><Relationship Id="rId2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89.xml"/><Relationship Id="rId13" Type="http://schemas.openxmlformats.org/officeDocument/2006/relationships/tags" Target="../tags/tag194.xml"/><Relationship Id="rId18" Type="http://schemas.openxmlformats.org/officeDocument/2006/relationships/tags" Target="../tags/tag199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12" Type="http://schemas.openxmlformats.org/officeDocument/2006/relationships/tags" Target="../tags/tag193.xml"/><Relationship Id="rId17" Type="http://schemas.openxmlformats.org/officeDocument/2006/relationships/tags" Target="../tags/tag198.xml"/><Relationship Id="rId2" Type="http://schemas.openxmlformats.org/officeDocument/2006/relationships/tags" Target="../tags/tag183.xml"/><Relationship Id="rId16" Type="http://schemas.openxmlformats.org/officeDocument/2006/relationships/tags" Target="../tags/tag197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tags" Target="../tags/tag192.xml"/><Relationship Id="rId5" Type="http://schemas.openxmlformats.org/officeDocument/2006/relationships/tags" Target="../tags/tag186.xml"/><Relationship Id="rId15" Type="http://schemas.openxmlformats.org/officeDocument/2006/relationships/tags" Target="../tags/tag196.xml"/><Relationship Id="rId10" Type="http://schemas.openxmlformats.org/officeDocument/2006/relationships/tags" Target="../tags/tag191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85.xml"/><Relationship Id="rId9" Type="http://schemas.openxmlformats.org/officeDocument/2006/relationships/tags" Target="../tags/tag190.xml"/><Relationship Id="rId14" Type="http://schemas.openxmlformats.org/officeDocument/2006/relationships/tags" Target="../tags/tag19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4.xml"/><Relationship Id="rId1" Type="http://schemas.openxmlformats.org/officeDocument/2006/relationships/tags" Target="../tags/tag2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29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30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/>
          <p:cNvSpPr/>
          <p:nvPr>
            <p:custDataLst>
              <p:tags r:id="rId3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2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/>
          <p:cNvSpPr/>
          <p:nvPr>
            <p:custDataLst>
              <p:tags r:id="rId6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/>
          <p:cNvSpPr/>
          <p:nvPr>
            <p:custDataLst>
              <p:tags r:id="rId7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4" cstate="print">
            <a:alphaModFix amt="69000"/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avLst/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6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avLst/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/>
          <p:cNvSpPr txBox="1"/>
          <p:nvPr>
            <p:custDataLst>
              <p:tags r:id="rId12"/>
            </p:custDataLst>
          </p:nvPr>
        </p:nvSpPr>
        <p:spPr>
          <a:xfrm>
            <a:off x="1004460" y="487680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 dirty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人教版物理九年级培优精做课件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 dirty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/>
          <p:cNvSpPr txBox="1"/>
          <p:nvPr userDrawn="1">
            <p:custDataLst>
              <p:tags r:id="rId13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3633470" y="3507105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2026年6月30日</a:t>
            </a:fld>
            <a:r>
              <a:rPr lang="en-US" altLang="zh-CN" sz="1600">
                <a:solidFill>
                  <a:schemeClr val="accent1"/>
                </a:solidFill>
                <a:effectLst/>
              </a:rPr>
              <a:t>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9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avLst/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/>
          <p:cNvSpPr/>
          <p:nvPr>
            <p:custDataLst>
              <p:tags r:id="rId18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13.1.2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比热容</a:t>
            </a:r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第十三章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内能</a:t>
            </a:r>
          </a:p>
        </p:txBody>
      </p:sp>
      <p:sp>
        <p:nvSpPr>
          <p:cNvPr id="17" name="文本框 16"/>
          <p:cNvSpPr txBox="1"/>
          <p:nvPr>
            <p:custDataLst>
              <p:tags r:id="rId20"/>
            </p:custDataLst>
          </p:nvPr>
        </p:nvSpPr>
        <p:spPr>
          <a:xfrm>
            <a:off x="687070" y="960120"/>
            <a:ext cx="825500" cy="968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">
                <a:noFill/>
              </a:rPr>
              <a:t>13.1.2 </a:t>
            </a:r>
            <a:r>
              <a:rPr lang="zh-CN" altLang="en-US" sz="100">
                <a:noFill/>
              </a:rPr>
              <a:t>比热容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同步练习题</a:t>
            </a:r>
          </a:p>
          <a:p>
            <a:r>
              <a:rPr lang="zh-CN" altLang="en-US" sz="100">
                <a:noFill/>
              </a:rPr>
              <a:t>班级：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姓名：</a:t>
            </a:r>
            <a:r>
              <a:rPr lang="en-US" altLang="zh-CN" sz="100">
                <a:noFill/>
              </a:rPr>
              <a:t>________ </a:t>
            </a:r>
            <a:r>
              <a:rPr lang="zh-CN" altLang="en-US" sz="100">
                <a:noFill/>
              </a:rPr>
              <a:t>得分：</a:t>
            </a:r>
            <a:r>
              <a:rPr lang="en-US" altLang="zh-CN" sz="100">
                <a:noFill/>
              </a:rPr>
              <a:t>________</a:t>
            </a:r>
          </a:p>
          <a:p>
            <a:r>
              <a:rPr lang="zh-CN" altLang="en-US" sz="100">
                <a:noFill/>
              </a:rPr>
              <a:t>本套习题针对</a:t>
            </a:r>
            <a:r>
              <a:rPr lang="en-US" altLang="zh-CN" sz="100">
                <a:noFill/>
              </a:rPr>
              <a:t>13.1.2</a:t>
            </a:r>
            <a:r>
              <a:rPr lang="zh-CN" altLang="en-US" sz="100">
                <a:noFill/>
              </a:rPr>
              <a:t>比热容专项内容设计，聚焦比热容的概念、物理意义、物质特性、实验探究及生活应用与基础计算，精准匹配人教版九年级物理课时重点，帮助学生吃透核心考点，理清易错知识点。</a:t>
            </a: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比热容是用来描述不同物质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强弱的物理量，它的符号是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，国际单位是</a:t>
            </a:r>
            <a:r>
              <a:rPr lang="en-US" altLang="zh-CN" sz="100">
                <a:noFill/>
              </a:rPr>
              <a:t>________________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比热容是物质的一种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，只与物质的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和状态有关，与物体的质量、体积、温度高低、吸放热多少均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有关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无关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）。</a:t>
            </a: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水的比热容是自然界中常见物质里较大的，数值为</a:t>
            </a:r>
            <a:r>
              <a:rPr lang="en-US" altLang="zh-CN" sz="100">
                <a:noFill/>
              </a:rPr>
              <a:t>4.2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³</a:t>
            </a:r>
            <a:r>
              <a:rPr lang="en-US" altLang="zh-CN" sz="100">
                <a:noFill/>
              </a:rPr>
              <a:t>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</a:t>
            </a:r>
            <a:r>
              <a:rPr lang="zh-CN" altLang="en-US" sz="100">
                <a:noFill/>
              </a:rPr>
              <a:t>，其物理意义是：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的水温度每升高（或降低）</a:t>
            </a:r>
            <a:r>
              <a:rPr lang="en-US" altLang="zh-CN" sz="100">
                <a:noFill/>
              </a:rPr>
              <a:t>1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，吸收（或放出）的热量为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质量相同的水和砂石，吸收相同的热量，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的温度升高更快；若升高相同温度，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吸收的热量更多。</a:t>
            </a: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28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关于比热容的理解，下列说法正确的是（）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物体的质量越大，比热容越大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物体升温越快，比热容越大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同种物质状态不同，比热容可能不同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比热容越大的物体，吸热越少</a:t>
            </a: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一杯冷水和一杯热水，冷却至室温，下列判断正确的是（）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热水比热容更大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冷水比热容更大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两者比热容相同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无法比较比热容大小</a:t>
            </a: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下列实例中，利用水的比热容大的特性的是（）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春天洒水增湿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夏天池塘降温解暑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烧水时水温升高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水凝固成冰放出热量</a:t>
            </a: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质量、初温均相同的甲、乙两种液体，吸收相同热量后，甲的温度高于乙的温度，则（）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甲的比热容大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乙的比热容大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两者比热容相等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无法确定</a:t>
            </a: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内陆地区昼夜温差比沿海地区大，主要原因是（）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砂石吸热多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砂石比热容小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水的密度大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水的吸热速度慢</a:t>
            </a: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将一块铁块切去一半，剩余铁块的比热容将（）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变为原来的一半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变为原来的两倍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保持不变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无法判断</a:t>
            </a: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相同质量的不同物质，升高相同温度，下列说法正确的是（）</a:t>
            </a: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比热容大的物质吸热多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比热容小的物质吸热多</a:t>
            </a: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吸热多少与比热容无关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温度变化大的吸热多</a:t>
            </a:r>
          </a:p>
          <a:p>
            <a:r>
              <a:rPr lang="zh-CN" altLang="en-US" sz="100">
                <a:noFill/>
              </a:rPr>
              <a:t>三、实验探究题（每空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某同学利用如图装置探究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不同物质的吸热能力与比热容的关系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，选用质量相等的水和煤油进行实验。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）实验中必须控制水和煤油的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、初温相同，使用相同规格的电加热器，目的是保证相同时间内两种物质吸收的热量相等。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）实验中通过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来反映物质吸收热量的多少；通过比较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来判断两种物质比热容的大小。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）加热相同时间，煤油的温度升高比水快，说明相同质量的煤油和水，吸收相同热量，煤油的升温能力强，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煤油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）的比热容更大、吸热能力更强。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）若要让水和煤油升高相同的温度，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需要的加热时间更长，吸收的热量更多。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）本实验用到的两种重要研究方法是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）实验结束后，发现水的升温始终较慢，由此可推断：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液体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固体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）的比热容通常更大，更适合做冷却介质。</a:t>
            </a: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质量为</a:t>
            </a:r>
            <a:r>
              <a:rPr lang="en-US" altLang="zh-CN" sz="100">
                <a:noFill/>
              </a:rPr>
              <a:t>5kg</a:t>
            </a:r>
            <a:r>
              <a:rPr lang="zh-CN" altLang="en-US" sz="100">
                <a:noFill/>
              </a:rPr>
              <a:t>的水，温度从</a:t>
            </a:r>
            <a:r>
              <a:rPr lang="en-US" altLang="zh-CN" sz="100">
                <a:noFill/>
              </a:rPr>
              <a:t>30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升高到</a:t>
            </a:r>
            <a:r>
              <a:rPr lang="en-US" altLang="zh-CN" sz="100">
                <a:noFill/>
              </a:rPr>
              <a:t>80</a:t>
            </a:r>
            <a:r>
              <a:rPr altLang="en-US" sz="100">
                <a:noFill/>
              </a:rPr>
              <a:t>℃</a:t>
            </a:r>
            <a:r>
              <a:rPr lang="zh-CN" altLang="en-US" sz="100">
                <a:noFill/>
              </a:rPr>
              <a:t>，已知水的比热容</a:t>
            </a:r>
            <a:r>
              <a:rPr lang="en-US" altLang="zh-CN" sz="100">
                <a:noFill/>
              </a:rPr>
              <a:t>$$c_{</a:t>
            </a:r>
            <a:r>
              <a:rPr lang="zh-CN" altLang="en-US" sz="100">
                <a:noFill/>
              </a:rPr>
              <a:t>水</a:t>
            </a:r>
            <a:r>
              <a:rPr lang="en-US" altLang="zh-CN" sz="100">
                <a:noFill/>
              </a:rPr>
              <a:t>}=4.2\times10^3\mathrm{J/(kg·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)}$$</a:t>
            </a:r>
            <a:r>
              <a:rPr lang="zh-CN" altLang="en-US" sz="100">
                <a:noFill/>
              </a:rPr>
              <a:t>，求水吸收的热量。</a:t>
            </a:r>
          </a:p>
          <a:p>
            <a:r>
              <a:rPr lang="zh-CN" altLang="en-US" sz="100">
                <a:noFill/>
              </a:rPr>
              <a:t>参考答案与解析</a:t>
            </a:r>
          </a:p>
          <a:p>
            <a:r>
              <a:rPr lang="zh-CN" altLang="en-US" sz="100">
                <a:noFill/>
              </a:rPr>
              <a:t>一、填空题</a:t>
            </a: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吸热能力；</a:t>
            </a:r>
            <a:r>
              <a:rPr lang="en-US" altLang="zh-CN" sz="100">
                <a:noFill/>
              </a:rPr>
              <a:t>c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 2. </a:t>
            </a:r>
            <a:r>
              <a:rPr lang="zh-CN" altLang="en-US" sz="100">
                <a:noFill/>
              </a:rPr>
              <a:t>特性；种类；无关</a:t>
            </a:r>
            <a:r>
              <a:rPr lang="en-US" altLang="zh-CN" sz="100">
                <a:noFill/>
              </a:rPr>
              <a:t> 3. 1kg</a:t>
            </a:r>
            <a:r>
              <a:rPr lang="zh-CN" altLang="en-US" sz="100">
                <a:noFill/>
              </a:rPr>
              <a:t>；</a:t>
            </a:r>
            <a:r>
              <a:rPr lang="en-US" altLang="zh-CN" sz="100">
                <a:noFill/>
              </a:rPr>
              <a:t>4.2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³</a:t>
            </a:r>
            <a:r>
              <a:rPr lang="en-US" altLang="zh-CN" sz="100">
                <a:noFill/>
              </a:rPr>
              <a:t>J 4. </a:t>
            </a:r>
            <a:r>
              <a:rPr lang="zh-CN" altLang="en-US" sz="100">
                <a:noFill/>
              </a:rPr>
              <a:t>砂石；水</a:t>
            </a:r>
          </a:p>
          <a:p>
            <a:r>
              <a:rPr lang="zh-CN" altLang="en-US" sz="100">
                <a:noFill/>
              </a:rPr>
              <a:t>二、选择题</a:t>
            </a:r>
          </a:p>
          <a:p>
            <a:r>
              <a:rPr lang="en-US" altLang="zh-CN" sz="100">
                <a:noFill/>
              </a:rPr>
              <a:t>5.C 6.C 7.B 8.B 9.B 10.C 11.A</a:t>
            </a:r>
          </a:p>
          <a:p>
            <a:r>
              <a:rPr lang="zh-CN" altLang="en-US" sz="100">
                <a:noFill/>
              </a:rPr>
              <a:t>三、实验探究题</a:t>
            </a: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）质量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）加热时间；升高的温度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）水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5</a:t>
            </a:r>
            <a:r>
              <a:rPr lang="zh-CN" altLang="en-US" sz="100">
                <a:noFill/>
              </a:rPr>
              <a:t>）控制变量法；转换法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）液体</a:t>
            </a:r>
          </a:p>
          <a:p>
            <a:r>
              <a:rPr lang="zh-CN" altLang="en-US" sz="100">
                <a:noFill/>
              </a:rPr>
              <a:t>四、计算题</a:t>
            </a: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解：温度变化量：</a:t>
            </a:r>
            <a:r>
              <a:rPr lang="en-US" altLang="zh-CN" sz="100">
                <a:noFill/>
              </a:rPr>
              <a:t>$$\Delta t=80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-30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=50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$$</a:t>
            </a:r>
          </a:p>
          <a:p>
            <a:r>
              <a:rPr lang="zh-CN" altLang="en-US" sz="100">
                <a:noFill/>
              </a:rPr>
              <a:t>根据吸热公式可得：</a:t>
            </a:r>
            <a:r>
              <a:rPr lang="en-US" altLang="zh-CN" sz="100">
                <a:noFill/>
              </a:rPr>
              <a:t>$$Q_{</a:t>
            </a:r>
            <a:r>
              <a:rPr lang="zh-CN" altLang="en-US" sz="100">
                <a:noFill/>
              </a:rPr>
              <a:t>吸</a:t>
            </a:r>
            <a:r>
              <a:rPr lang="en-US" altLang="zh-CN" sz="100">
                <a:noFill/>
              </a:rPr>
              <a:t>}=cm\Delta t=4.2\times10^3\mathrm{J/(kg·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)}\times5\mathrm{kg}\times50</a:t>
            </a:r>
            <a:r>
              <a:rPr altLang="en-US" sz="100">
                <a:noFill/>
              </a:rPr>
              <a:t>℃</a:t>
            </a:r>
            <a:r>
              <a:rPr lang="en-US" altLang="zh-CN" sz="100">
                <a:noFill/>
              </a:rPr>
              <a:t>=1.05\times10^6\mathrm{J}$$</a:t>
            </a:r>
          </a:p>
          <a:p>
            <a:r>
              <a:rPr lang="zh-CN" altLang="en-US" sz="100">
                <a:noFill/>
              </a:rPr>
              <a:t>答：水吸收的热量为</a:t>
            </a:r>
            <a:r>
              <a:rPr lang="en-US" altLang="zh-CN" sz="100">
                <a:noFill/>
              </a:rPr>
              <a:t>1.05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10</a:t>
            </a:r>
            <a:r>
              <a:rPr lang="en-US" altLang="en-US" sz="100">
                <a:noFill/>
              </a:rPr>
              <a:t>⁶</a:t>
            </a:r>
            <a:r>
              <a:rPr lang="en-US" altLang="zh-CN" sz="100">
                <a:noFill/>
              </a:rPr>
              <a:t>J</a:t>
            </a:r>
            <a:r>
              <a:rPr lang="zh-CN" altLang="en-US" sz="100">
                <a:noFill/>
              </a:rPr>
              <a:t>。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 userDrawn="1">
            <p:custDataLst>
              <p:tags r:id="rId22"/>
            </p:custDataLst>
          </p:nvPr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36" cstate="print">
            <a:alphaModFix amt="64000"/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avLst/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/>
          <p:cNvSpPr>
            <a:spLocks noEditPoints="1"/>
          </p:cNvSpPr>
          <p:nvPr>
            <p:custDataLst>
              <p:tags r:id="rId25"/>
            </p:custDataLst>
          </p:nvPr>
        </p:nvSpPr>
        <p:spPr bwMode="auto">
          <a:xfrm>
            <a:off x="6788966" y="1500758"/>
            <a:ext cx="123141" cy="121830"/>
          </a:xfrm>
          <a:custGeom>
            <a:avLst/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avLst/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avLst/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00" y="-204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19" grpId="0"/>
      <p:bldP spid="2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21623" y="483340"/>
            <a:ext cx="6641586" cy="18637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解：沙子吸收的热量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Q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吸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 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c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沙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zh-CN" altLang="en-US" sz="2400" b="1" baseline="-25000">
                <a:solidFill>
                  <a:srgbClr val="FF0000"/>
                </a:solidFill>
              </a:rPr>
              <a:t>沙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(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       = 0.92×10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J/(kg·℃)×2kg×(30℃</a:t>
            </a:r>
            <a:r>
              <a:rPr lang="en-US" altLang="zh-CN" sz="2400" b="1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20℃)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       = 1.84×10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4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J</a:t>
            </a:r>
          </a:p>
        </p:txBody>
      </p:sp>
      <p:sp>
        <p:nvSpPr>
          <p:cNvPr id="5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21623" y="2332591"/>
            <a:ext cx="6641586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水的温度变化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921623" y="2852247"/>
          <a:ext cx="6447063" cy="989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3456800" imgH="11277600" progId="Equation.DSMT4">
                  <p:embed/>
                </p:oleObj>
              </mc:Choice>
              <mc:Fallback>
                <p:oleObj name="Equation" r:id="rId6" imgW="734568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21623" y="2852247"/>
                        <a:ext cx="6447063" cy="9897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6121" y="3966362"/>
            <a:ext cx="6641586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则水的末温 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′=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′+∆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=20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+2.2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=22.2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℃。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19500" y="350063"/>
            <a:ext cx="7252807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1  </a:t>
            </a:r>
            <a:r>
              <a:rPr lang="zh-CN" altLang="en-US" sz="2400" b="1">
                <a:latin typeface="+mj-lt"/>
                <a:ea typeface="+mj-ea"/>
              </a:rPr>
              <a:t>自劳动课成为中小学一门独立课程以来，小明已学会了多种菜肴的烹饪方法。小明在燃气灶上煲汤，使质量为</a:t>
            </a:r>
            <a:r>
              <a:rPr lang="en-US" altLang="zh-CN" sz="2400" b="1">
                <a:latin typeface="+mj-lt"/>
                <a:ea typeface="+mj-ea"/>
              </a:rPr>
              <a:t>2kg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20℃</a:t>
            </a:r>
            <a:r>
              <a:rPr lang="zh-CN" altLang="en-US" sz="2400" b="1">
                <a:latin typeface="+mj-lt"/>
                <a:ea typeface="+mj-ea"/>
              </a:rPr>
              <a:t>的汤温度升高了</a:t>
            </a:r>
            <a:r>
              <a:rPr lang="en-US" altLang="zh-CN" sz="2400" b="1">
                <a:latin typeface="+mj-lt"/>
                <a:ea typeface="+mj-ea"/>
              </a:rPr>
              <a:t>80℃</a:t>
            </a:r>
            <a:r>
              <a:rPr lang="zh-CN" altLang="en-US" sz="2400" b="1">
                <a:latin typeface="+mj-lt"/>
                <a:ea typeface="+mj-ea"/>
              </a:rPr>
              <a:t>。停止加热一段时间后，汤的温度降低到</a:t>
            </a:r>
            <a:r>
              <a:rPr lang="en-US" altLang="zh-CN" sz="2400" b="1">
                <a:latin typeface="+mj-lt"/>
                <a:ea typeface="+mj-ea"/>
              </a:rPr>
              <a:t>80℃</a:t>
            </a:r>
            <a:r>
              <a:rPr lang="zh-CN" altLang="en-US" sz="2400" b="1">
                <a:latin typeface="+mj-lt"/>
                <a:ea typeface="+mj-ea"/>
              </a:rPr>
              <a:t>。若汤的比热容为</a:t>
            </a:r>
            <a:r>
              <a:rPr lang="en-US" altLang="zh-CN" sz="2400" b="1">
                <a:latin typeface="+mj-lt"/>
                <a:ea typeface="+mj-ea"/>
              </a:rPr>
              <a:t>4×10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J/(kg·℃)</a:t>
            </a:r>
            <a:r>
              <a:rPr lang="zh-CN" altLang="en-US" sz="2400" b="1">
                <a:latin typeface="+mj-lt"/>
                <a:ea typeface="+mj-ea"/>
              </a:rPr>
              <a:t>，求：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）加热过程中汤吸收的热量。</a:t>
            </a: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2964623" y="2595432"/>
            <a:ext cx="16940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吸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2" name="椭圆 11"/>
          <p:cNvSpPr/>
          <p:nvPr>
            <p:custDataLst>
              <p:tags r:id="rId3"/>
            </p:custDataLst>
          </p:nvPr>
        </p:nvSpPr>
        <p:spPr>
          <a:xfrm>
            <a:off x="1114850" y="1061949"/>
            <a:ext cx="1522602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3" name="椭圆 12"/>
          <p:cNvSpPr/>
          <p:nvPr>
            <p:custDataLst>
              <p:tags r:id="rId4"/>
            </p:custDataLst>
          </p:nvPr>
        </p:nvSpPr>
        <p:spPr>
          <a:xfrm>
            <a:off x="1726199" y="1810876"/>
            <a:ext cx="2225016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cxnSp>
        <p:nvCxnSpPr>
          <p:cNvPr id="15" name="直接连接符 14"/>
          <p:cNvCxnSpPr/>
          <p:nvPr>
            <p:custDataLst>
              <p:tags r:id="rId5"/>
            </p:custDataLst>
          </p:nvPr>
        </p:nvCxnSpPr>
        <p:spPr>
          <a:xfrm>
            <a:off x="5618527" y="1478560"/>
            <a:ext cx="1679895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>
            <p:custDataLst>
              <p:tags r:id="rId6"/>
            </p:custDataLst>
          </p:nvPr>
        </p:nvSpPr>
        <p:spPr>
          <a:xfrm>
            <a:off x="5861726" y="1752301"/>
            <a:ext cx="16940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=80</a:t>
            </a:r>
            <a:r>
              <a:rPr lang="zh-CN" altLang="en-US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℃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251206" y="3117668"/>
            <a:ext cx="6641586" cy="186372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解：（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1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）加热过程中汤吸收的热量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Q</a:t>
            </a:r>
            <a:r>
              <a:rPr lang="zh-CN" altLang="en-US" sz="2400" b="1" baseline="-25000">
                <a:solidFill>
                  <a:srgbClr val="FF0000"/>
                </a:solidFill>
                <a:latin typeface="+mj-lt"/>
              </a:rPr>
              <a:t>吸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 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t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       = 4×10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J/(kg·℃)×2kg×80℃       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       = 6.4×10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</a:rPr>
              <a:t>5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19500" y="350063"/>
            <a:ext cx="7252807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1  </a:t>
            </a:r>
            <a:r>
              <a:rPr lang="zh-CN" altLang="en-US" sz="2400" b="1">
                <a:latin typeface="+mj-lt"/>
                <a:ea typeface="+mj-ea"/>
              </a:rPr>
              <a:t>自劳动课成为中小学一门独立课程以来，小明已学会了多种菜肴的烹饪方法。小明在燃气灶上煲汤，使质量为</a:t>
            </a:r>
            <a:r>
              <a:rPr lang="en-US" altLang="zh-CN" sz="2400" b="1">
                <a:latin typeface="+mj-lt"/>
                <a:ea typeface="+mj-ea"/>
              </a:rPr>
              <a:t>2kg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20℃</a:t>
            </a:r>
            <a:r>
              <a:rPr lang="zh-CN" altLang="en-US" sz="2400" b="1">
                <a:latin typeface="+mj-lt"/>
                <a:ea typeface="+mj-ea"/>
              </a:rPr>
              <a:t>的汤温度升高了</a:t>
            </a:r>
            <a:r>
              <a:rPr lang="en-US" altLang="zh-CN" sz="2400" b="1">
                <a:latin typeface="+mj-lt"/>
                <a:ea typeface="+mj-ea"/>
              </a:rPr>
              <a:t>80℃</a:t>
            </a:r>
            <a:r>
              <a:rPr lang="zh-CN" altLang="en-US" sz="2400" b="1">
                <a:latin typeface="+mj-lt"/>
                <a:ea typeface="+mj-ea"/>
              </a:rPr>
              <a:t>。停止加热一段时间后，汤的温度降低到</a:t>
            </a:r>
            <a:r>
              <a:rPr lang="en-US" altLang="zh-CN" sz="2400" b="1">
                <a:latin typeface="+mj-lt"/>
                <a:ea typeface="+mj-ea"/>
              </a:rPr>
              <a:t>80℃</a:t>
            </a:r>
            <a:r>
              <a:rPr lang="zh-CN" altLang="en-US" sz="2400" b="1">
                <a:latin typeface="+mj-lt"/>
                <a:ea typeface="+mj-ea"/>
              </a:rPr>
              <a:t>。若汤的比热容为</a:t>
            </a:r>
            <a:r>
              <a:rPr lang="en-US" altLang="zh-CN" sz="2400" b="1">
                <a:latin typeface="+mj-lt"/>
                <a:ea typeface="+mj-ea"/>
              </a:rPr>
              <a:t>4×10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J/(kg·℃)</a:t>
            </a:r>
            <a:r>
              <a:rPr lang="zh-CN" altLang="en-US" sz="2400" b="1">
                <a:latin typeface="+mj-lt"/>
                <a:ea typeface="+mj-ea"/>
              </a:rPr>
              <a:t>，求：</a:t>
            </a:r>
            <a:endParaRPr lang="en-US" altLang="zh-CN" sz="2400" b="1">
              <a:latin typeface="+mj-lt"/>
              <a:ea typeface="+mj-ea"/>
            </a:endParaRPr>
          </a:p>
          <a:p>
            <a:r>
              <a:rPr lang="zh-CN" altLang="en-US" sz="2400" b="1">
                <a:latin typeface="+mj-lt"/>
                <a:ea typeface="+mj-ea"/>
              </a:rPr>
              <a:t>（</a:t>
            </a:r>
            <a:r>
              <a:rPr lang="en-US" altLang="zh-CN" sz="2400" b="1">
                <a:latin typeface="+mj-lt"/>
                <a:ea typeface="+mj-ea"/>
              </a:rPr>
              <a:t>2</a:t>
            </a:r>
            <a:r>
              <a:rPr lang="zh-CN" altLang="en-US" sz="2400" b="1">
                <a:latin typeface="+mj-lt"/>
                <a:ea typeface="+mj-ea"/>
              </a:rPr>
              <a:t>）停止加热后汤放出的热量。</a:t>
            </a:r>
          </a:p>
        </p:txBody>
      </p:sp>
      <p:cxnSp>
        <p:nvCxnSpPr>
          <p:cNvPr id="8" name="直接连接符 7"/>
          <p:cNvCxnSpPr/>
          <p:nvPr>
            <p:custDataLst>
              <p:tags r:id="rId2"/>
            </p:custDataLst>
          </p:nvPr>
        </p:nvCxnSpPr>
        <p:spPr>
          <a:xfrm>
            <a:off x="4845691" y="1857113"/>
            <a:ext cx="1590763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3598876" y="2540740"/>
            <a:ext cx="169405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放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>
            <a:off x="7298422" y="1952117"/>
            <a:ext cx="184557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0000FF"/>
                </a:solidFill>
                <a:latin typeface="+mn-ea"/>
              </a:rPr>
              <a:t>停止加热时汤的温度</a:t>
            </a: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5178367" y="1839794"/>
            <a:ext cx="1845578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0000FF"/>
                </a:solidFill>
                <a:latin typeface="+mn-ea"/>
              </a:rPr>
              <a:t>一段时间后汤的末温</a:t>
            </a:r>
          </a:p>
        </p:txBody>
      </p:sp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3749879" y="1475117"/>
            <a:ext cx="4285627" cy="414068"/>
            <a:chOff x="4999839" y="1966823"/>
            <a:chExt cx="5714169" cy="552090"/>
          </a:xfrm>
        </p:grpSpPr>
        <p:cxnSp>
          <p:nvCxnSpPr>
            <p:cNvPr id="6" name="直接连接符 5"/>
            <p:cNvCxnSpPr/>
            <p:nvPr>
              <p:custDataLst>
                <p:tags r:id="rId9"/>
              </p:custDataLst>
            </p:nvPr>
          </p:nvCxnSpPr>
          <p:spPr>
            <a:xfrm>
              <a:off x="4999839" y="1971413"/>
              <a:ext cx="4731390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任意多边形: 形状 13"/>
            <p:cNvSpPr/>
            <p:nvPr>
              <p:custDataLst>
                <p:tags r:id="rId10"/>
              </p:custDataLst>
            </p:nvPr>
          </p:nvSpPr>
          <p:spPr>
            <a:xfrm>
              <a:off x="9713343" y="1966823"/>
              <a:ext cx="1000665" cy="552090"/>
            </a:xfrm>
            <a:custGeom>
              <a:avLst/>
              <a:gdLst>
                <a:gd name="connsiteX0" fmla="*/ 0 w 1000665"/>
                <a:gd name="connsiteY0" fmla="*/ 0 h 552090"/>
                <a:gd name="connsiteX1" fmla="*/ 690114 w 1000665"/>
                <a:gd name="connsiteY1" fmla="*/ 198407 h 552090"/>
                <a:gd name="connsiteX2" fmla="*/ 1000665 w 1000665"/>
                <a:gd name="connsiteY2" fmla="*/ 552090 h 55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0665" h="552090">
                  <a:moveTo>
                    <a:pt x="0" y="0"/>
                  </a:moveTo>
                  <a:cubicBezTo>
                    <a:pt x="261668" y="53196"/>
                    <a:pt x="523336" y="106392"/>
                    <a:pt x="690114" y="198407"/>
                  </a:cubicBezTo>
                  <a:cubicBezTo>
                    <a:pt x="856892" y="290422"/>
                    <a:pt x="928778" y="421256"/>
                    <a:pt x="1000665" y="552090"/>
                  </a:cubicBezTo>
                </a:path>
              </a:pathLst>
            </a:custGeom>
            <a:noFill/>
            <a:ln w="28575">
              <a:solidFill>
                <a:srgbClr val="0000FF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sp>
        <p:nvSpPr>
          <p:cNvPr id="15" name="Text Box 6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20548" y="3149159"/>
            <a:ext cx="7761241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（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2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）停止加热时汤的温度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=20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+80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=100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Text Box 6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91809" y="3728945"/>
            <a:ext cx="8507762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停止加热后汤放出的热量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  <a:p>
            <a:pPr>
              <a:lnSpc>
                <a:spcPct val="120000"/>
              </a:lnSpc>
              <a:defRPr/>
            </a:pP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放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(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n-ea"/>
                <a:cs typeface="Times New Roman" panose="02020603050405020304" charset="0"/>
              </a:rPr>
              <a:t>-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′)=</a:t>
            </a:r>
            <a:r>
              <a:rPr lang="en-US" altLang="zh-CN" sz="2400" b="1">
                <a:solidFill>
                  <a:srgbClr val="FF0000"/>
                </a:solidFill>
              </a:rPr>
              <a:t>4×10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r>
              <a:rPr lang="en-US" altLang="zh-CN" sz="2400" b="1">
                <a:solidFill>
                  <a:srgbClr val="FF0000"/>
                </a:solidFill>
              </a:rPr>
              <a:t>J/(kg·℃)×2kg×(100</a:t>
            </a:r>
            <a:r>
              <a:rPr lang="zh-CN" altLang="en-US" sz="2400" b="1">
                <a:solidFill>
                  <a:srgbClr val="FF0000"/>
                </a:solidFill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n-ea"/>
              </a:rPr>
              <a:t>-</a:t>
            </a:r>
            <a:r>
              <a:rPr lang="en-US" altLang="zh-CN" sz="2400" b="1">
                <a:solidFill>
                  <a:srgbClr val="FF0000"/>
                </a:solidFill>
              </a:rPr>
              <a:t>80℃)= 1.6×10</a:t>
            </a:r>
            <a:r>
              <a:rPr lang="en-US" altLang="zh-CN" sz="2400" b="1" baseline="30000">
                <a:solidFill>
                  <a:srgbClr val="FF0000"/>
                </a:solidFill>
              </a:rPr>
              <a:t>5</a:t>
            </a:r>
            <a:r>
              <a:rPr lang="en-US" altLang="zh-CN" sz="2400" b="1">
                <a:solidFill>
                  <a:srgbClr val="FF0000"/>
                </a:solidFill>
              </a:rPr>
              <a:t>J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13029" y="356533"/>
            <a:ext cx="7252807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2  </a:t>
            </a:r>
            <a:r>
              <a:rPr lang="zh-CN" altLang="en-US" sz="2400" b="1">
                <a:latin typeface="+mj-lt"/>
                <a:ea typeface="+mj-ea"/>
              </a:rPr>
              <a:t>质量为</a:t>
            </a:r>
            <a:r>
              <a:rPr lang="en-US" altLang="zh-CN" sz="2400" b="1">
                <a:latin typeface="+mj-lt"/>
                <a:ea typeface="+mj-ea"/>
              </a:rPr>
              <a:t>1kg</a:t>
            </a:r>
            <a:r>
              <a:rPr lang="zh-CN" altLang="en-US" sz="2400" b="1">
                <a:latin typeface="+mj-lt"/>
                <a:ea typeface="+mj-ea"/>
              </a:rPr>
              <a:t>、初温为</a:t>
            </a:r>
            <a:r>
              <a:rPr lang="en-US" altLang="zh-CN" sz="2400" b="1">
                <a:latin typeface="+mj-lt"/>
                <a:ea typeface="+mj-ea"/>
              </a:rPr>
              <a:t>80℃</a:t>
            </a:r>
            <a:r>
              <a:rPr lang="zh-CN" altLang="en-US" sz="2400" b="1">
                <a:latin typeface="+mj-lt"/>
                <a:ea typeface="+mj-ea"/>
              </a:rPr>
              <a:t>的水吸收</a:t>
            </a:r>
            <a:r>
              <a:rPr lang="en-US" altLang="zh-CN" sz="2400" b="1">
                <a:latin typeface="+mj-lt"/>
                <a:ea typeface="+mj-ea"/>
              </a:rPr>
              <a:t>1.05×10</a:t>
            </a:r>
            <a:r>
              <a:rPr lang="en-US" altLang="zh-CN" sz="2400" b="1" baseline="30000">
                <a:latin typeface="+mj-lt"/>
                <a:ea typeface="+mj-ea"/>
              </a:rPr>
              <a:t>5</a:t>
            </a:r>
            <a:r>
              <a:rPr lang="en-US" altLang="zh-CN" sz="2400" b="1">
                <a:latin typeface="+mj-lt"/>
                <a:ea typeface="+mj-ea"/>
              </a:rPr>
              <a:t>J</a:t>
            </a:r>
            <a:r>
              <a:rPr lang="zh-CN" altLang="en-US" sz="2400" b="1">
                <a:latin typeface="+mj-lt"/>
                <a:ea typeface="+mj-ea"/>
              </a:rPr>
              <a:t>的热量，求水的末温。</a:t>
            </a:r>
            <a:r>
              <a:rPr lang="en-US" altLang="zh-CN" sz="2400" b="1">
                <a:latin typeface="+mj-lt"/>
                <a:ea typeface="+mj-ea"/>
              </a:rPr>
              <a:t>[</a:t>
            </a:r>
            <a:r>
              <a:rPr lang="zh-CN" altLang="en-US" sz="2400" b="1">
                <a:latin typeface="+mj-lt"/>
                <a:ea typeface="+mj-ea"/>
              </a:rPr>
              <a:t>气压为标准大气压，水的比热容为</a:t>
            </a:r>
            <a:r>
              <a:rPr lang="en-US" altLang="zh-CN" sz="2400" b="1">
                <a:latin typeface="+mj-lt"/>
                <a:ea typeface="+mj-ea"/>
              </a:rPr>
              <a:t>4.2×10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 J/(kg ·</a:t>
            </a:r>
            <a:r>
              <a:rPr lang="zh-CN" altLang="en-US" sz="2400" b="1">
                <a:latin typeface="+mj-lt"/>
                <a:ea typeface="+mj-ea"/>
              </a:rPr>
              <a:t>℃</a:t>
            </a:r>
            <a:r>
              <a:rPr lang="en-US" altLang="zh-CN" sz="2400" b="1">
                <a:latin typeface="+mj-lt"/>
                <a:ea typeface="+mj-ea"/>
              </a:rPr>
              <a:t> ) ]</a:t>
            </a:r>
            <a:endParaRPr lang="zh-CN" altLang="en-US" sz="2400" b="1">
              <a:latin typeface="+mj-lt"/>
              <a:ea typeface="+mj-ea"/>
            </a:endParaRPr>
          </a:p>
        </p:txBody>
      </p:sp>
      <p:sp>
        <p:nvSpPr>
          <p:cNvPr id="5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13029" y="1845605"/>
            <a:ext cx="7618904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解：根据公式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Q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 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可得，水升高的温度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1414577" y="2386329"/>
          <a:ext cx="4985997" cy="83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665600" imgH="11277600" progId="Equation.DSMT4">
                  <p:embed/>
                </p:oleObj>
              </mc:Choice>
              <mc:Fallback>
                <p:oleObj name="Equation" r:id="rId8" imgW="67665600" imgH="11277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14577" y="2386329"/>
                        <a:ext cx="4985997" cy="83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3029" y="3248170"/>
            <a:ext cx="7618904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水末温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</a:t>
            </a:r>
            <a:r>
              <a:rPr lang="en-US" altLang="zh-CN" sz="2400" b="1" baseline="-25000">
                <a:solidFill>
                  <a:srgbClr val="FF0000"/>
                </a:solidFill>
                <a:latin typeface="+mj-lt"/>
              </a:rPr>
              <a:t>0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t 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=80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+25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=105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>
            <a:off x="3326924" y="712361"/>
            <a:ext cx="2638242" cy="465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13029" y="3749043"/>
            <a:ext cx="7618904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因为在标准大气压下，水的沸点为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100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℃，所以水的温度最多升高到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100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℃，即水的末温为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100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℃。</a:t>
            </a:r>
            <a:endParaRPr lang="en-US" altLang="zh-CN" sz="2400" b="1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813029" y="356533"/>
            <a:ext cx="7252807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3  </a:t>
            </a:r>
            <a:r>
              <a:rPr lang="zh-CN" altLang="en-US" sz="2400" b="1">
                <a:latin typeface="+mj-lt"/>
                <a:ea typeface="+mj-ea"/>
              </a:rPr>
              <a:t>“早穿皮袄午穿纱，守着火炉吃西瓜”是对大漠气候的生动描写，而沿海地区昼夜温差则不大，这是由于沙石与水的比热容不同造成的。已知沙石和水的比热容之比为</a:t>
            </a:r>
            <a:r>
              <a:rPr lang="en-US" altLang="zh-CN" sz="2400" b="1">
                <a:latin typeface="+mj-lt"/>
                <a:ea typeface="+mj-ea"/>
              </a:rPr>
              <a:t>1:4</a:t>
            </a:r>
            <a:r>
              <a:rPr lang="zh-CN" altLang="en-US" sz="2400" b="1">
                <a:latin typeface="+mj-lt"/>
                <a:ea typeface="+mj-ea"/>
              </a:rPr>
              <a:t>，沙石和水的密度之比为</a:t>
            </a:r>
            <a:r>
              <a:rPr lang="en-US" altLang="zh-CN" sz="2400" b="1">
                <a:latin typeface="+mj-lt"/>
                <a:ea typeface="+mj-ea"/>
              </a:rPr>
              <a:t>3:2</a:t>
            </a:r>
            <a:r>
              <a:rPr lang="zh-CN" altLang="en-US" sz="2400" b="1">
                <a:latin typeface="+mj-lt"/>
                <a:ea typeface="+mj-ea"/>
              </a:rPr>
              <a:t>。当相同体积的沙石和水吸收相同的热量时，沙石和水升高的温度之比为</a:t>
            </a:r>
            <a:r>
              <a:rPr lang="en-US" altLang="zh-CN" sz="2400" b="1">
                <a:latin typeface="+mj-lt"/>
                <a:ea typeface="+mj-ea"/>
              </a:rPr>
              <a:t>________</a:t>
            </a:r>
            <a:r>
              <a:rPr lang="zh-CN" altLang="en-US" sz="2400" b="1">
                <a:latin typeface="+mj-lt"/>
                <a:ea typeface="+mj-ea"/>
              </a:rPr>
              <a:t>。</a:t>
            </a:r>
          </a:p>
        </p:txBody>
      </p: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1075648" y="2837208"/>
            <a:ext cx="608643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由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zh-CN" altLang="en-US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可得，沙石和水升高的温度之比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grpSp>
        <p:nvGrpSpPr>
          <p:cNvPr id="15" name="组合 14"/>
          <p:cNvGrpSpPr/>
          <p:nvPr>
            <p:custDataLst>
              <p:tags r:id="rId3"/>
            </p:custDataLst>
          </p:nvPr>
        </p:nvGrpSpPr>
        <p:grpSpPr>
          <a:xfrm>
            <a:off x="1182013" y="3571892"/>
            <a:ext cx="6052854" cy="786082"/>
            <a:chOff x="1802520" y="4628298"/>
            <a:chExt cx="8070472" cy="1048109"/>
          </a:xfrm>
        </p:grpSpPr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>
              <a:off x="1802520" y="4814437"/>
              <a:ext cx="3988280" cy="613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b="1" err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Δ</a:t>
              </a:r>
              <a:r>
                <a:rPr lang="en-US" altLang="zh-CN" sz="2400" b="1" i="1" err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t</a:t>
              </a:r>
              <a:r>
                <a:rPr lang="zh-CN" altLang="en-US" sz="2400" b="1" baseline="-25000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沙石</a:t>
              </a:r>
              <a:r>
                <a:rPr lang="zh-CN" altLang="en-US" sz="2400" b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：</a:t>
              </a:r>
              <a:r>
                <a:rPr lang="en-US" altLang="zh-CN" sz="2400" b="1" err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Δ</a:t>
              </a:r>
              <a:r>
                <a:rPr lang="en-US" altLang="zh-CN" sz="2400" b="1" i="1" err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t</a:t>
              </a:r>
              <a:r>
                <a:rPr lang="zh-CN" altLang="en-US" sz="2400" b="1" baseline="-25000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水</a:t>
              </a:r>
              <a:r>
                <a:rPr lang="en-US" altLang="zh-CN" sz="2400" b="1">
                  <a:solidFill>
                    <a:srgbClr val="0000FF"/>
                  </a:solidFill>
                  <a:latin typeface="Times New Roman"/>
                  <a:cs typeface="Times New Roman" panose="02020603050405020304" charset="0"/>
                </a:rPr>
                <a:t>=</a:t>
              </a:r>
              <a:endParaRPr lang="zh-CN" altLang="en-US" sz="2400" b="1">
                <a:solidFill>
                  <a:srgbClr val="0000FF"/>
                </a:solidFill>
                <a:latin typeface="+mn-ea"/>
              </a:endParaRPr>
            </a:p>
          </p:txBody>
        </p:sp>
        <p:graphicFrame>
          <p:nvGraphicFramePr>
            <p:cNvPr id="12" name="对象 11"/>
            <p:cNvGraphicFramePr>
              <a:graphicFrameLocks noChangeAspect="1"/>
            </p:cNvGraphicFramePr>
            <p:nvPr>
              <p:custDataLst>
                <p:tags r:id="rId16"/>
              </p:custDataLst>
            </p:nvPr>
          </p:nvGraphicFramePr>
          <p:xfrm>
            <a:off x="4273102" y="4628298"/>
            <a:ext cx="5599890" cy="10481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56997600" imgH="10668000" progId="Equation.DSMT4">
                    <p:embed/>
                  </p:oleObj>
                </mc:Choice>
                <mc:Fallback>
                  <p:oleObj name="Equation" r:id="rId18" imgW="56997600" imgH="106680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4273102" y="4628298"/>
                          <a:ext cx="5599890" cy="1048109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椭圆 12"/>
          <p:cNvSpPr/>
          <p:nvPr>
            <p:custDataLst>
              <p:tags r:id="rId4"/>
            </p:custDataLst>
          </p:nvPr>
        </p:nvSpPr>
        <p:spPr>
          <a:xfrm>
            <a:off x="3789890" y="1798292"/>
            <a:ext cx="1778303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5297648" y="3331287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5297648" y="4338407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7" name="椭圆 16"/>
          <p:cNvSpPr/>
          <p:nvPr>
            <p:custDataLst>
              <p:tags r:id="rId7"/>
            </p:custDataLst>
          </p:nvPr>
        </p:nvSpPr>
        <p:spPr>
          <a:xfrm>
            <a:off x="764609" y="1421836"/>
            <a:ext cx="2456762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6078553" y="4337467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1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6078552" y="3320518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4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0" name="椭圆 19"/>
          <p:cNvSpPr/>
          <p:nvPr>
            <p:custDataLst>
              <p:tags r:id="rId10"/>
            </p:custDataLst>
          </p:nvPr>
        </p:nvSpPr>
        <p:spPr>
          <a:xfrm>
            <a:off x="652408" y="1794235"/>
            <a:ext cx="1216241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1" name="椭圆 20"/>
          <p:cNvSpPr/>
          <p:nvPr>
            <p:custDataLst>
              <p:tags r:id="rId11"/>
            </p:custDataLst>
          </p:nvPr>
        </p:nvSpPr>
        <p:spPr>
          <a:xfrm>
            <a:off x="4871988" y="1417447"/>
            <a:ext cx="2086680" cy="46559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6768226" y="3320518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2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3" name="文本框 22"/>
          <p:cNvSpPr txBox="1"/>
          <p:nvPr>
            <p:custDataLst>
              <p:tags r:id="rId13"/>
            </p:custDataLst>
          </p:nvPr>
        </p:nvSpPr>
        <p:spPr>
          <a:xfrm>
            <a:off x="6768225" y="4337466"/>
            <a:ext cx="18246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>
                <a:solidFill>
                  <a:schemeClr val="accent6">
                    <a:lumMod val="75000"/>
                  </a:schemeClr>
                </a:solidFill>
              </a:rPr>
              <a:t>3</a:t>
            </a:r>
            <a:endParaRPr lang="zh-CN" altLang="en-US" sz="1800" b="1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4" name="Text Box 6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045998" y="2160330"/>
            <a:ext cx="663582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8:3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4" grpId="0"/>
      <p:bldP spid="16" grpId="0"/>
      <p:bldP spid="17" grpId="0" animBg="1"/>
      <p:bldP spid="18" grpId="0"/>
      <p:bldP spid="19" grpId="0"/>
      <p:bldP spid="20" grpId="0" animBg="1"/>
      <p:bldP spid="21" grpId="0" animBg="1"/>
      <p:bldP spid="22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813029" y="356533"/>
            <a:ext cx="7252807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latin typeface="+mj-lt"/>
                <a:ea typeface="+mj-ea"/>
              </a:rPr>
              <a:t>例</a:t>
            </a:r>
            <a:r>
              <a:rPr lang="en-US" altLang="zh-CN" sz="2400" b="1">
                <a:solidFill>
                  <a:srgbClr val="0000FF"/>
                </a:solidFill>
                <a:latin typeface="+mj-lt"/>
                <a:ea typeface="+mj-ea"/>
              </a:rPr>
              <a:t>4  </a:t>
            </a:r>
            <a:r>
              <a:rPr lang="zh-CN" altLang="en-US" sz="2400" b="1">
                <a:latin typeface="+mj-lt"/>
                <a:ea typeface="+mj-ea"/>
              </a:rPr>
              <a:t>保温杯中装有质量为</a:t>
            </a:r>
            <a:r>
              <a:rPr lang="en-US" altLang="zh-CN" sz="2400" b="1">
                <a:latin typeface="+mj-lt"/>
                <a:ea typeface="+mj-ea"/>
              </a:rPr>
              <a:t>200g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25℃</a:t>
            </a:r>
            <a:r>
              <a:rPr lang="zh-CN" altLang="en-US" sz="2400" b="1">
                <a:latin typeface="+mj-lt"/>
                <a:ea typeface="+mj-ea"/>
              </a:rPr>
              <a:t>的水。将一个质量为</a:t>
            </a:r>
            <a:r>
              <a:rPr lang="en-US" altLang="zh-CN" sz="2400" b="1">
                <a:latin typeface="+mj-lt"/>
                <a:ea typeface="+mj-ea"/>
              </a:rPr>
              <a:t>100g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100</a:t>
            </a:r>
            <a:r>
              <a:rPr lang="zh-CN" altLang="en-US" sz="2400" b="1">
                <a:latin typeface="+mj-lt"/>
                <a:ea typeface="+mj-ea"/>
              </a:rPr>
              <a:t>℃的金属块放入杯中，一段时间后杯内水和金属块的温度稳定在</a:t>
            </a:r>
            <a:r>
              <a:rPr lang="en-US" altLang="zh-CN" sz="2400" b="1">
                <a:latin typeface="+mj-lt"/>
                <a:ea typeface="+mj-ea"/>
              </a:rPr>
              <a:t>30</a:t>
            </a:r>
            <a:r>
              <a:rPr lang="zh-CN" altLang="en-US" sz="2400" b="1">
                <a:latin typeface="+mj-lt"/>
                <a:ea typeface="+mj-ea"/>
              </a:rPr>
              <a:t>℃，假设金属块放出的热量全部被水吸收，已知水的比热容为</a:t>
            </a:r>
            <a:r>
              <a:rPr lang="en-US" altLang="zh-CN" sz="2400" b="1">
                <a:latin typeface="+mj-lt"/>
                <a:ea typeface="+mj-ea"/>
              </a:rPr>
              <a:t>4.2×10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J/(kg· ℃)</a:t>
            </a:r>
            <a:r>
              <a:rPr lang="zh-CN" altLang="en-US" sz="2400" b="1">
                <a:latin typeface="+mj-lt"/>
                <a:ea typeface="+mj-ea"/>
              </a:rPr>
              <a:t>，则该金属块的比热容为</a:t>
            </a:r>
            <a:r>
              <a:rPr lang="en-US" altLang="zh-CN" sz="2400" b="1">
                <a:latin typeface="+mj-lt"/>
                <a:ea typeface="+mj-ea"/>
              </a:rPr>
              <a:t>________J/ (kg · </a:t>
            </a:r>
            <a:r>
              <a:rPr lang="zh-CN" altLang="en-US" sz="2400" b="1">
                <a:latin typeface="+mj-lt"/>
                <a:ea typeface="+mj-ea"/>
              </a:rPr>
              <a:t>℃</a:t>
            </a:r>
            <a:r>
              <a:rPr lang="en-US" altLang="zh-CN" sz="2400" b="1">
                <a:latin typeface="+mj-lt"/>
                <a:ea typeface="+mj-ea"/>
              </a:rPr>
              <a:t>)</a:t>
            </a:r>
            <a:r>
              <a:rPr lang="zh-CN" altLang="en-US" sz="2400" b="1">
                <a:latin typeface="+mj-lt"/>
                <a:ea typeface="+mj-ea"/>
              </a:rPr>
              <a:t>。</a:t>
            </a:r>
          </a:p>
        </p:txBody>
      </p:sp>
      <p:sp>
        <p:nvSpPr>
          <p:cNvPr id="7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13029" y="2739063"/>
            <a:ext cx="8381819" cy="97726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>
                <a:solidFill>
                  <a:srgbClr val="0000FF"/>
                </a:solidFill>
                <a:latin typeface="+mj-lt"/>
              </a:rPr>
              <a:t>水吸收的热量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吸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c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水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m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水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(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2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水</a:t>
            </a:r>
            <a:r>
              <a:rPr lang="en-US" altLang="zh-CN" sz="2400" b="1">
                <a:solidFill>
                  <a:srgbClr val="0000FF"/>
                </a:solidFill>
                <a:latin typeface="+mn-ea"/>
                <a:cs typeface="Times New Roman" panose="02020603050405020304" charset="0"/>
              </a:rPr>
              <a:t>–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1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水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)=</a:t>
            </a:r>
            <a:r>
              <a:rPr lang="en-US" altLang="zh-CN" sz="2400" b="1">
                <a:solidFill>
                  <a:srgbClr val="0000FF"/>
                </a:solidFill>
              </a:rPr>
              <a:t>4×10</a:t>
            </a:r>
            <a:r>
              <a:rPr lang="en-US" altLang="zh-CN" sz="2400" b="1" baseline="30000">
                <a:solidFill>
                  <a:srgbClr val="0000FF"/>
                </a:solidFill>
              </a:rPr>
              <a:t>3</a:t>
            </a:r>
            <a:r>
              <a:rPr lang="en-US" altLang="zh-CN" sz="2400" b="1">
                <a:solidFill>
                  <a:srgbClr val="0000FF"/>
                </a:solidFill>
              </a:rPr>
              <a:t>J/(kg·℃)×</a:t>
            </a:r>
          </a:p>
          <a:p>
            <a:pPr>
              <a:lnSpc>
                <a:spcPct val="120000"/>
              </a:lnSpc>
              <a:defRPr/>
            </a:pPr>
            <a:r>
              <a:rPr lang="en-US" altLang="zh-CN" sz="2400" b="1">
                <a:solidFill>
                  <a:srgbClr val="0000FF"/>
                </a:solidFill>
              </a:rPr>
              <a:t>200×10</a:t>
            </a:r>
            <a:r>
              <a:rPr lang="en-US" altLang="zh-CN" sz="2400" b="1" baseline="30000">
                <a:solidFill>
                  <a:srgbClr val="0000FF"/>
                </a:solidFill>
              </a:rPr>
              <a:t>-3</a:t>
            </a:r>
            <a:r>
              <a:rPr lang="en-US" altLang="zh-CN" sz="2400" b="1">
                <a:solidFill>
                  <a:srgbClr val="0000FF"/>
                </a:solidFill>
              </a:rPr>
              <a:t>kg×(30</a:t>
            </a:r>
            <a:r>
              <a:rPr lang="zh-CN" altLang="en-US" sz="2400" b="1">
                <a:solidFill>
                  <a:srgbClr val="0000FF"/>
                </a:solidFill>
              </a:rPr>
              <a:t>℃</a:t>
            </a:r>
            <a:r>
              <a:rPr lang="en-US" altLang="zh-CN" sz="2400" b="1">
                <a:solidFill>
                  <a:srgbClr val="0000FF"/>
                </a:solidFill>
                <a:latin typeface="+mn-ea"/>
              </a:rPr>
              <a:t>-</a:t>
            </a:r>
            <a:r>
              <a:rPr lang="en-US" altLang="zh-CN" sz="2400" b="1">
                <a:solidFill>
                  <a:srgbClr val="0000FF"/>
                </a:solidFill>
              </a:rPr>
              <a:t>25℃)= 4200J</a:t>
            </a:r>
          </a:p>
        </p:txBody>
      </p:sp>
      <p:sp>
        <p:nvSpPr>
          <p:cNvPr id="8" name="椭圆 7"/>
          <p:cNvSpPr/>
          <p:nvPr>
            <p:custDataLst>
              <p:tags r:id="rId3"/>
            </p:custDataLst>
          </p:nvPr>
        </p:nvSpPr>
        <p:spPr>
          <a:xfrm>
            <a:off x="813029" y="1438394"/>
            <a:ext cx="4356350" cy="502549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13029" y="3652294"/>
            <a:ext cx="2680670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放</a:t>
            </a:r>
            <a:r>
              <a:rPr lang="en-US" altLang="zh-CN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 Q</a:t>
            </a:r>
            <a:r>
              <a:rPr lang="zh-CN" altLang="en-US" sz="2400" b="1" baseline="-25000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吸</a:t>
            </a:r>
            <a:r>
              <a:rPr lang="en-US" altLang="zh-CN" sz="2400" b="1">
                <a:solidFill>
                  <a:srgbClr val="0000FF"/>
                </a:solidFill>
              </a:rPr>
              <a:t>= 4200J</a:t>
            </a:r>
          </a:p>
        </p:txBody>
      </p:sp>
      <p:graphicFrame>
        <p:nvGraphicFramePr>
          <p:cNvPr id="10" name="对象 9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352733" y="4161485"/>
          <a:ext cx="8646557" cy="8080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7348000" imgH="10972800" progId="Equation.DSMT4">
                  <p:embed/>
                </p:oleObj>
              </mc:Choice>
              <mc:Fallback>
                <p:oleObj name="Equation" r:id="rId8" imgW="117348000" imgH="109728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52733" y="4161485"/>
                        <a:ext cx="8646557" cy="8080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83219" y="2169281"/>
            <a:ext cx="1745681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altLang="zh-CN" sz="2400" b="1">
                <a:solidFill>
                  <a:srgbClr val="FF0000"/>
                </a:solidFill>
              </a:rPr>
              <a:t>0.6×10</a:t>
            </a:r>
            <a:r>
              <a:rPr lang="en-US" altLang="zh-CN" sz="2400" b="1" baseline="30000">
                <a:solidFill>
                  <a:srgbClr val="FF0000"/>
                </a:solidFill>
              </a:rPr>
              <a:t>3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298244" y="124642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7" name="object 54">
            <a:hlinkClick r:id="rId7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719653" y="669023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知识点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比热容的应用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【跨学科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·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学科综合】水约占人体体重的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60%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～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70%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，有助于调节体温，原因之一是水具有较大的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．密度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．比热容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．沸点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．熔点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6766316" y="1869672"/>
            <a:ext cx="340360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9653" y="573528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【教材素材变式】</a:t>
            </a:r>
            <a:r>
              <a:rPr lang="zh-CN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下列现象中，与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水的比热容较大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这个特点无关的是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．城市建造人工湖来调节气温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．汽车发动机用循环水冷却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．暖气系统中使用水作为热量传递介质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．炎热的天气在室内洒水降温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>
            <a:hlinkClick r:id="rId6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44238" y="62753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2.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3474873" y="1250782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9653" y="573528"/>
            <a:ext cx="7268572" cy="44538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小德和小荣两名同学分别住在内陆城市和沿海城市，在暑假的某一天，天气晴朗时，他们对一天的气温进行了测量并将温度记录下来，如图所示。下列说法正确的是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．两名同学记录的温度都是甲图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．两名同学记录的温度都是乙图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．小德同学记录的温度是甲图，小荣同学记录的温度是乙图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．小荣同学记录的温度是甲图，小德同学记录的温度是乙图</a:t>
            </a:r>
            <a:endParaRPr lang="zh-CN" altLang="zh-CN" sz="7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>
            <a:hlinkClick r:id="rId7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26344" y="59835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3.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6300311" y="1545636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51996" y="1977684"/>
            <a:ext cx="2257546" cy="1129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9653" y="615017"/>
            <a:ext cx="7268572" cy="34150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【河北人文信息】河北特产迁西板栗被誉为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东方珍珠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。如图所示，为了让栗子快速、均匀受热，常将砂石与栗子混合在一起翻炒，这主要是利用了砂石的比热容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________(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大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”)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，相同质量的栗子和砂石吸收相同的热量，砂石的温度升高得更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________(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多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“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少</a:t>
            </a:r>
            <a:r>
              <a:rPr lang="en-US" altLang="zh-CN" sz="2400">
                <a:latin typeface="Times New Roman"/>
                <a:ea typeface="微软雅黑" panose="020B0503020204020204" charset="-122"/>
              </a:rPr>
              <a:t>”)</a:t>
            </a:r>
            <a:r>
              <a:rPr lang="zh-CN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等线" panose="02010600030101010101" charset="-122"/>
              <a:ea typeface="等线" panose="02010600030101010101" charset="-122"/>
              <a:cs typeface="Courier New" panose="02070309020205020404"/>
            </a:endParaRPr>
          </a:p>
        </p:txBody>
      </p:sp>
      <p:sp>
        <p:nvSpPr>
          <p:cNvPr id="5" name="object 54">
            <a:hlinkClick r:id="rId8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98244" y="613162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4.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119" y="3452749"/>
            <a:ext cx="1763363" cy="99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2033837" y="2355726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</a:t>
            </a:r>
            <a:endParaRPr lang="zh-CN" altLang="en-US" sz="100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007723" y="3429313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多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avLst/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25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</a:p>
          </p:txBody>
        </p:sp>
      </p:grpSp>
      <p:grpSp>
        <p:nvGrpSpPr>
          <p:cNvPr id="23" name="组合 22"/>
          <p:cNvGrpSpPr/>
          <p:nvPr>
            <p:custDataLst>
              <p:tags r:id="rId2"/>
            </p:custDataLst>
          </p:nvPr>
        </p:nvGrpSpPr>
        <p:grpSpPr>
          <a:xfrm>
            <a:off x="445770" y="1221740"/>
            <a:ext cx="7883525" cy="663529"/>
            <a:chOff x="689948" y="1628775"/>
            <a:chExt cx="10572327" cy="648711"/>
          </a:xfrm>
        </p:grpSpPr>
        <p:grpSp>
          <p:nvGrpSpPr>
            <p:cNvPr id="11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689948" y="1628775"/>
              <a:ext cx="10572327" cy="648711"/>
              <a:chOff x="689948" y="3005569"/>
              <a:chExt cx="10572327" cy="648711"/>
            </a:xfrm>
          </p:grpSpPr>
          <p:sp>
            <p:nvSpPr>
              <p:cNvPr id="12" name="矩形 6"/>
              <p:cNvSpPr/>
              <p:nvPr>
                <p:custDataLst>
                  <p:tags r:id="rId22"/>
                </p:custDataLst>
              </p:nvPr>
            </p:nvSpPr>
            <p:spPr>
              <a:xfrm>
                <a:off x="976929" y="3005569"/>
                <a:ext cx="10285346" cy="622061"/>
              </a:xfrm>
              <a:custGeom>
                <a:avLst/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3"/>
                </p:custDataLst>
              </p:nvPr>
            </p:nvPicPr>
            <p:blipFill>
              <a:blip r:embed="rId2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avLst/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21"/>
              </p:custDataLst>
            </p:nvPr>
          </p:nvSpPr>
          <p:spPr>
            <a:xfrm>
              <a:off x="1295419" y="1716931"/>
              <a:ext cx="9899581" cy="545700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理解比热容的概念，知道比热容是物质的一种特性。</a:t>
              </a:r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</a:p>
            <a:p>
              <a:pPr algn="l"/>
              <a:endParaRPr lang="en-US" altLang="zh-CN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3"/>
            </p:custDataLst>
          </p:nvPr>
        </p:nvGrpSpPr>
        <p:grpSpPr>
          <a:xfrm>
            <a:off x="517525" y="2260600"/>
            <a:ext cx="8343265" cy="928371"/>
            <a:chOff x="689948" y="3013858"/>
            <a:chExt cx="11094919" cy="988310"/>
          </a:xfrm>
        </p:grpSpPr>
        <p:grpSp>
          <p:nvGrpSpPr>
            <p:cNvPr id="10" name="组合 9"/>
            <p:cNvGrpSpPr/>
            <p:nvPr>
              <p:custDataLst>
                <p:tags r:id="rId16"/>
              </p:custDataLst>
            </p:nvPr>
          </p:nvGrpSpPr>
          <p:grpSpPr>
            <a:xfrm>
              <a:off x="689948" y="3013858"/>
              <a:ext cx="10572219" cy="719938"/>
              <a:chOff x="689948" y="3005569"/>
              <a:chExt cx="10572219" cy="719938"/>
            </a:xfrm>
          </p:grpSpPr>
          <p:sp>
            <p:nvSpPr>
              <p:cNvPr id="8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1018430" y="3005569"/>
                <a:ext cx="10243737" cy="719938"/>
              </a:xfrm>
              <a:custGeom>
                <a:avLst/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2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avLst/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390822" y="3118638"/>
              <a:ext cx="10394045" cy="8835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通过比热容的实验，体会控制变量的方法在实验中的作用。</a:t>
              </a:r>
            </a:p>
          </p:txBody>
        </p:sp>
      </p:grpSp>
      <p:grpSp>
        <p:nvGrpSpPr>
          <p:cNvPr id="25" name="组合 24"/>
          <p:cNvGrpSpPr/>
          <p:nvPr>
            <p:custDataLst>
              <p:tags r:id="rId4"/>
            </p:custDataLst>
          </p:nvPr>
        </p:nvGrpSpPr>
        <p:grpSpPr>
          <a:xfrm>
            <a:off x="1403985" y="3299460"/>
            <a:ext cx="7079615" cy="57785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2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avLst/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3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avLst/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1929204" y="4529984"/>
              <a:ext cx="336127" cy="6745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</a:p>
          </p:txBody>
        </p:sp>
      </p:grpSp>
      <p:grpSp>
        <p:nvGrpSpPr>
          <p:cNvPr id="85" name="组合 84"/>
          <p:cNvGrpSpPr/>
          <p:nvPr>
            <p:custDataLst>
              <p:tags r:id="rId5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8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3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3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3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35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/>
          <p:cNvSpPr txBox="1"/>
          <p:nvPr>
            <p:custDataLst>
              <p:tags r:id="rId7"/>
            </p:custDataLst>
          </p:nvPr>
        </p:nvSpPr>
        <p:spPr>
          <a:xfrm>
            <a:off x="1763768" y="3399441"/>
            <a:ext cx="4445635" cy="829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3.</a:t>
            </a:r>
            <a:r>
              <a:rPr lang="zh-CN" alt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会进行简单的吸、放热计算。</a:t>
            </a:r>
          </a:p>
          <a:p>
            <a:pPr algn="l"/>
            <a:endParaRPr lang="zh-CN" altLang="en-US" sz="24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813937" y="615017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【教材习题变式】</a:t>
            </a:r>
            <a:r>
              <a:rPr lang="zh-CN" altLang="zh-CN" sz="2400" kern="100"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对公式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                   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的理解，下列说法正确的是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．物体的质量越大，这种物质比热容越小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．物体吸热或放热越多，这种物质比热容越大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．物质的比热容与物体的温度变化大小成反比</a:t>
            </a:r>
            <a:endParaRPr lang="zh-CN" altLang="zh-CN" sz="79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．比热容与物体质量多少、温度变化大小、吸热或放热的多少无关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>
            <a:hlinkClick r:id="rId7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418323" y="652358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5.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3160334" y="1275606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4842149" y="544655"/>
          <a:ext cx="1513285" cy="892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文档" r:id="rId8" imgW="2058670" imgH="1201420" progId="Word.Document.12">
                  <p:embed/>
                </p:oleObj>
              </mc:Choice>
              <mc:Fallback>
                <p:oleObj name="文档" r:id="rId8" imgW="2058670" imgH="120142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42149" y="544655"/>
                        <a:ext cx="1513285" cy="8929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9653" y="573528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小明家的热水器装有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50 kg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水，将水由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加热到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60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，水需要吸收的热量是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__________J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。质量为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50 kg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的水流过暖气，温度下降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，放出的热量是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[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水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4.2×10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J/(kg· ℃)]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5" name="object 54">
            <a:hlinkClick r:id="rId7" action="ppaction://hlinksldjump"/>
          </p:cNvPr>
          <p:cNvSpPr/>
          <p:nvPr>
            <p:custDataLst>
              <p:tags r:id="rId2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3"/>
            </p:custDataLst>
          </p:nvPr>
        </p:nvSpPr>
        <p:spPr>
          <a:xfrm>
            <a:off x="244238" y="599031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6.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4182846" y="1211007"/>
            <a:ext cx="11938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8.4×10</a:t>
            </a:r>
            <a:r>
              <a:rPr lang="en-US" altLang="zh-CN" sz="2400" kern="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6</a:t>
            </a:r>
            <a:endParaRPr lang="zh-CN" altLang="en-US" sz="100"/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834474" y="2241181"/>
            <a:ext cx="14986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4.2×10</a:t>
            </a:r>
            <a:r>
              <a:rPr lang="en-US" altLang="zh-CN" sz="2400" kern="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5</a:t>
            </a: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4">
            <a:hlinkClick r:id="rId6" action="ppaction://hlinksldjump"/>
          </p:cNvPr>
          <p:cNvSpPr/>
          <p:nvPr>
            <p:custDataLst>
              <p:tags r:id="rId1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59651" y="681540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7.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719653" y="669023"/>
            <a:ext cx="7268572" cy="230695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早晨，小明热牛奶喝，袋装牛奶的标签上标明牛奶的质量为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250 g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，当牛奶吸收了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2.5×10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4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的热量时，牛奶的温度从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25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升高到了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[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牛奶的比热容为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2.5×10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J/(kg· ℃)]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4248083" y="1809133"/>
            <a:ext cx="487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65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4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59651" y="66742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8.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719653" y="669023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水稻是喜温植物，春季育秧时，通常傍晚向秧田灌水，早晨将水放出，以防霜冻。隐含的物理知识是水的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较大。如果某秧田中水的温度降低了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，放出了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3.36×10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7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的热量，则该秧田中水的质量为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________kg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[</a:t>
            </a:r>
            <a:r>
              <a:rPr lang="en-US" altLang="zh-CN" sz="2400" i="1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400" kern="1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水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＝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4.2×10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J/(kg· ℃)]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/>
          <p:cNvSpPr/>
          <p:nvPr>
            <p:custDataLst>
              <p:tags r:id="rId4"/>
            </p:custDataLst>
          </p:nvPr>
        </p:nvSpPr>
        <p:spPr>
          <a:xfrm>
            <a:off x="884181" y="1834726"/>
            <a:ext cx="1097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比热容</a:t>
            </a:r>
            <a:endParaRPr lang="zh-CN" altLang="en-US" sz="100"/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817520" y="3000431"/>
            <a:ext cx="1173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4 000</a:t>
            </a: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</a:t>
            </a:r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4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305645" y="706364"/>
            <a:ext cx="439449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9.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719653" y="669023"/>
            <a:ext cx="7268572" cy="28613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若质量为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 kg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的某种物质的温度从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20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升高到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40 ℃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，吸收的热量是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1.84×10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4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，则该物质的比热容为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________J/(kg·℃)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，如果该物质再吸收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1.84×10</a:t>
            </a:r>
            <a:r>
              <a:rPr lang="en-US" altLang="zh-CN" sz="2400" kern="100" baseline="30000">
                <a:latin typeface="Times New Roman"/>
                <a:ea typeface="微软雅黑" panose="020B0503020204020204" charset="-122"/>
                <a:cs typeface="Courier New" panose="02070309020205020404"/>
              </a:rPr>
              <a:t>4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 J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的热量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状态不发生改变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，则该物质的比热容将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________(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填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变大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变小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或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“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r>
              <a:rPr lang="en-US" altLang="zh-CN" sz="24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”)</a:t>
            </a:r>
            <a:r>
              <a:rPr lang="zh-CN" altLang="zh-CN" sz="24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zh-CN" sz="79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3" name="矩形 2"/>
          <p:cNvSpPr/>
          <p:nvPr>
            <p:custDataLst>
              <p:tags r:id="rId4"/>
            </p:custDataLst>
          </p:nvPr>
        </p:nvSpPr>
        <p:spPr>
          <a:xfrm>
            <a:off x="745094" y="1863139"/>
            <a:ext cx="134620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0.46×10</a:t>
            </a:r>
            <a:r>
              <a:rPr lang="en-US" altLang="zh-CN" sz="2400" kern="100" baseline="300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Courier New" panose="02070309020205020404"/>
              </a:rPr>
              <a:t>3</a:t>
            </a:r>
            <a:endParaRPr lang="zh-CN" altLang="en-US" sz="100"/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828523" y="2794589"/>
            <a:ext cx="7924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zh-CN" sz="2400" kern="1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不变</a:t>
            </a:r>
            <a:endParaRPr lang="zh-CN" altLang="zh-CN" sz="2400" kern="100">
              <a:solidFill>
                <a:prstClr val="black"/>
              </a:solidFill>
              <a:latin typeface="宋体" panose="02010600030101010101" pitchFamily="2" charset="-122"/>
              <a:cs typeface="Courier New" panose="02070309020205020404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4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>
          <a:xfrm flipH="1">
            <a:off x="8368291" y="4514852"/>
            <a:ext cx="688899" cy="520769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1B6333"/>
          </a:solidFill>
          <a:ln>
            <a:solidFill>
              <a:srgbClr val="1B6333"/>
            </a:solidFill>
          </a:ln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zh-CN" altLang="en-US" sz="2100" b="1">
                <a:solidFill>
                  <a:schemeClr val="bg1"/>
                </a:solidFill>
                <a:latin typeface="Times New Roman"/>
                <a:ea typeface="宋体" panose="02010600030101010101" pitchFamily="2" charset="-122"/>
                <a:cs typeface="Times New Roman" panose="02020603050405020304" charset="0"/>
              </a:rPr>
              <a:t> 返回</a:t>
            </a:r>
            <a:endParaRPr sz="2100" b="1">
              <a:solidFill>
                <a:schemeClr val="bg1"/>
              </a:solidFill>
              <a:latin typeface="Times New Roman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202995" y="598352"/>
            <a:ext cx="588704" cy="622300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>
            <a:spAutoFit/>
          </a:bodyPr>
          <a:lstStyle/>
          <a:p>
            <a:pPr marL="445770" indent="-445770">
              <a:lnSpc>
                <a:spcPct val="150000"/>
              </a:lnSpc>
            </a:pPr>
            <a:r>
              <a:rPr lang="en-US" altLang="zh-CN" sz="2400" b="1" kern="100">
                <a:latin typeface="Times New Roman"/>
                <a:cs typeface="Times New Roman" panose="02020603050405020304" charset="0"/>
              </a:rPr>
              <a:t>10.</a:t>
            </a:r>
            <a:endParaRPr lang="zh-CN" altLang="zh-CN" sz="900" kern="100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7542449" y="1653648"/>
            <a:ext cx="357505" cy="4375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841392" y="598352"/>
            <a:ext cx="7268572" cy="396938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海洋与陆地间的温差也导致了近地面大气密度和气压的差异，进而出现海陆风现象。如果气流会从低温区域向高温区域运动。对于如图所示的海陆风现象，判断及分析正确的是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(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　　</a:t>
            </a: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)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A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．甲图是白天的海风，白天陆地升温快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B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．甲图是夜晚的海风，夜晚陆地降温快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C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．乙图是白天的陆风，白天陆地升温快</a:t>
            </a:r>
            <a:endParaRPr lang="zh-CN" altLang="zh-CN" sz="750" kern="100">
              <a:latin typeface="宋体" panose="02010600030101010101" pitchFamily="2" charset="-122"/>
              <a:cs typeface="Courier New" panose="02070309020205020404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2100" kern="100">
                <a:latin typeface="Times New Roman"/>
                <a:ea typeface="微软雅黑" panose="020B0503020204020204" charset="-122"/>
                <a:cs typeface="Courier New" panose="02070309020205020404"/>
              </a:rPr>
              <a:t>D</a:t>
            </a:r>
            <a:r>
              <a:rPr lang="zh-CN" altLang="zh-CN" sz="2100" kern="1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．乙图是夜晚的陆风，夜晚海洋降温快</a:t>
            </a:r>
            <a:endParaRPr lang="zh-CN" altLang="zh-CN" sz="750" kern="100">
              <a:effectLst/>
              <a:latin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7231" y="2511794"/>
            <a:ext cx="3046930" cy="131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 bwMode="auto">
          <a:xfrm>
            <a:off x="3779141" y="51556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 dirty="0">
                <a:solidFill>
                  <a:schemeClr val="tx1"/>
                </a:solidFill>
                <a:latin typeface="+mj-ea"/>
                <a:ea typeface="+mj-ea"/>
              </a:rPr>
              <a:t>课堂小结</a:t>
            </a: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1715144" y="3628556"/>
            <a:ext cx="4694487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700" b="1">
                <a:ea typeface="黑体"/>
              </a:rPr>
              <a:t>热平衡方程：</a:t>
            </a:r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ea typeface="黑体"/>
              </a:rPr>
              <a:t>吸</a:t>
            </a:r>
            <a:r>
              <a:rPr lang="zh-CN" altLang="en-US" sz="2700" b="1">
                <a:solidFill>
                  <a:srgbClr val="FF0000"/>
                </a:solidFill>
                <a:ea typeface="黑体"/>
              </a:rPr>
              <a:t> </a:t>
            </a:r>
            <a:r>
              <a:rPr lang="en-US" altLang="zh-CN" sz="2700" b="1">
                <a:solidFill>
                  <a:srgbClr val="FF0000"/>
                </a:solidFill>
                <a:ea typeface="黑体"/>
              </a:rPr>
              <a:t>= </a:t>
            </a:r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ea typeface="黑体"/>
              </a:rPr>
              <a:t>放</a:t>
            </a:r>
            <a:endParaRPr lang="zh-CN" altLang="en-US" sz="2700" b="1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3938535" y="1380023"/>
            <a:ext cx="2383623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700" b="1" i="1">
                <a:solidFill>
                  <a:srgbClr val="FF0000"/>
                </a:solidFill>
                <a:ea typeface="黑体"/>
                <a:cs typeface="Arial" panose="020B0604020202020204" pitchFamily="34" charset="0"/>
              </a:rPr>
              <a:t>Q</a:t>
            </a:r>
            <a:r>
              <a:rPr lang="en-US" altLang="zh-CN" sz="2700" b="1">
                <a:solidFill>
                  <a:srgbClr val="FF0000"/>
                </a:solidFill>
                <a:ea typeface="黑体"/>
                <a:cs typeface="Arial" panose="020B0604020202020204" pitchFamily="34" charset="0"/>
              </a:rPr>
              <a:t>=</a:t>
            </a:r>
            <a:r>
              <a:rPr lang="en-US" altLang="zh-CN" sz="2700" b="1" i="1" err="1">
                <a:solidFill>
                  <a:srgbClr val="FF0000"/>
                </a:solidFill>
                <a:ea typeface="黑体"/>
                <a:cs typeface="Arial" panose="020B0604020202020204" pitchFamily="34" charset="0"/>
              </a:rPr>
              <a:t>cm</a:t>
            </a:r>
            <a:r>
              <a:rPr lang="en-US" altLang="zh-CN" sz="2700" b="1" err="1">
                <a:solidFill>
                  <a:srgbClr val="FF0000"/>
                </a:solidFill>
                <a:ea typeface="黑体"/>
                <a:cs typeface="Arial" panose="020B0604020202020204" pitchFamily="34" charset="0"/>
              </a:rPr>
              <a:t>∆</a:t>
            </a:r>
            <a:r>
              <a:rPr lang="en-US" altLang="zh-CN" sz="2700" b="1" i="1" err="1">
                <a:solidFill>
                  <a:srgbClr val="FF0000"/>
                </a:solidFill>
                <a:ea typeface="黑体"/>
                <a:cs typeface="Arial" panose="020B0604020202020204" pitchFamily="34" charset="0"/>
              </a:rPr>
              <a:t>t</a:t>
            </a:r>
            <a:endParaRPr lang="zh-CN" altLang="en-US" sz="2700" b="1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1577645" y="1919497"/>
            <a:ext cx="2079536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700" b="1">
                <a:latin typeface="黑体" panose="02010609060101010101" charset="-122"/>
                <a:ea typeface="黑体"/>
              </a:rPr>
              <a:t>热量的计算</a:t>
            </a:r>
          </a:p>
        </p:txBody>
      </p:sp>
      <p:sp>
        <p:nvSpPr>
          <p:cNvPr id="22" name="左大括号 21"/>
          <p:cNvSpPr/>
          <p:nvPr>
            <p:custDataLst>
              <p:tags r:id="rId5"/>
            </p:custDataLst>
          </p:nvPr>
        </p:nvSpPr>
        <p:spPr bwMode="auto">
          <a:xfrm>
            <a:off x="3657182" y="1541528"/>
            <a:ext cx="194453" cy="1305797"/>
          </a:xfrm>
          <a:prstGeom prst="leftBrace">
            <a:avLst>
              <a:gd name="adj1" fmla="val 70402"/>
              <a:gd name="adj2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7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6"/>
            </p:custDataLst>
          </p:nvPr>
        </p:nvSpPr>
        <p:spPr>
          <a:xfrm>
            <a:off x="3938535" y="1831452"/>
            <a:ext cx="2264075" cy="714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en-US" altLang="zh-CN" sz="2700" b="1" i="1">
                <a:solidFill>
                  <a:srgbClr val="FF0000"/>
                </a:solidFill>
                <a:latin typeface="+mn-lt"/>
                <a:ea typeface="黑体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latin typeface="+mn-lt"/>
                <a:ea typeface="黑体"/>
              </a:rPr>
              <a:t>吸</a:t>
            </a:r>
            <a:r>
              <a:rPr lang="en-US" altLang="zh-CN" sz="2700" b="1">
                <a:solidFill>
                  <a:srgbClr val="FF0000"/>
                </a:solidFill>
                <a:latin typeface="+mn-lt"/>
                <a:ea typeface="黑体"/>
              </a:rPr>
              <a:t>=</a:t>
            </a:r>
            <a:r>
              <a:rPr lang="en-US" altLang="zh-CN" sz="2700" b="1" i="1">
                <a:solidFill>
                  <a:srgbClr val="FF0000"/>
                </a:solidFill>
                <a:latin typeface="+mn-lt"/>
                <a:ea typeface="黑体"/>
              </a:rPr>
              <a:t>cm</a:t>
            </a:r>
            <a:r>
              <a:rPr lang="en-US" altLang="zh-CN" sz="2700" b="1">
                <a:solidFill>
                  <a:srgbClr val="FF0000"/>
                </a:solidFill>
                <a:latin typeface="+mn-lt"/>
                <a:ea typeface="黑体"/>
              </a:rPr>
              <a:t>(</a:t>
            </a:r>
            <a:r>
              <a:rPr lang="en-US" altLang="zh-CN" sz="2700" b="1" i="1">
                <a:solidFill>
                  <a:srgbClr val="FF0000"/>
                </a:solidFill>
                <a:latin typeface="+mn-lt"/>
                <a:ea typeface="黑体"/>
              </a:rPr>
              <a:t>t</a:t>
            </a:r>
            <a:r>
              <a:rPr lang="en-US" altLang="zh-CN" sz="2700" b="1">
                <a:solidFill>
                  <a:srgbClr val="FF0000"/>
                </a:solidFill>
                <a:latin typeface="+mn-lt"/>
                <a:ea typeface="黑体"/>
              </a:rPr>
              <a:t>-</a:t>
            </a:r>
            <a:r>
              <a:rPr lang="en-US" altLang="zh-CN" sz="2700" b="1" i="1">
                <a:solidFill>
                  <a:srgbClr val="FF0000"/>
                </a:solidFill>
                <a:latin typeface="+mn-lt"/>
                <a:ea typeface="黑体"/>
              </a:rPr>
              <a:t>t</a:t>
            </a:r>
            <a:r>
              <a:rPr lang="en-US" altLang="zh-CN" sz="2700" b="1" baseline="-25000">
                <a:solidFill>
                  <a:srgbClr val="FF0000"/>
                </a:solidFill>
                <a:latin typeface="+mn-lt"/>
                <a:ea typeface="黑体"/>
              </a:rPr>
              <a:t>0</a:t>
            </a:r>
            <a:r>
              <a:rPr lang="en-US" altLang="zh-CN" sz="2700" b="1">
                <a:solidFill>
                  <a:srgbClr val="FF0000"/>
                </a:solidFill>
                <a:latin typeface="+mn-lt"/>
                <a:ea typeface="黑体"/>
              </a:rPr>
              <a:t>)</a:t>
            </a: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3938535" y="2544816"/>
            <a:ext cx="2264075" cy="506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ea typeface="黑体"/>
              </a:rPr>
              <a:t>放</a:t>
            </a:r>
            <a:r>
              <a:rPr lang="en-US" altLang="zh-CN" sz="2700" b="1">
                <a:solidFill>
                  <a:srgbClr val="FF0000"/>
                </a:solidFill>
                <a:ea typeface="黑体"/>
              </a:rPr>
              <a:t>=</a:t>
            </a:r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cm</a:t>
            </a:r>
            <a:r>
              <a:rPr lang="en-US" altLang="zh-CN" sz="2700" b="1">
                <a:solidFill>
                  <a:srgbClr val="FF0000"/>
                </a:solidFill>
                <a:ea typeface="黑体"/>
              </a:rPr>
              <a:t>(</a:t>
            </a:r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t</a:t>
            </a:r>
            <a:r>
              <a:rPr lang="en-US" altLang="zh-CN" sz="2700" b="1" baseline="-25000">
                <a:solidFill>
                  <a:srgbClr val="FF0000"/>
                </a:solidFill>
                <a:ea typeface="黑体"/>
              </a:rPr>
              <a:t>0</a:t>
            </a:r>
            <a:r>
              <a:rPr lang="en-US" altLang="zh-CN" sz="2700" b="1">
                <a:solidFill>
                  <a:srgbClr val="FF0000"/>
                </a:solidFill>
                <a:ea typeface="黑体"/>
              </a:rPr>
              <a:t>-</a:t>
            </a:r>
            <a:r>
              <a:rPr lang="en-US" altLang="zh-CN" sz="2700" b="1" i="1">
                <a:solidFill>
                  <a:srgbClr val="FF0000"/>
                </a:solidFill>
                <a:ea typeface="黑体"/>
              </a:rPr>
              <a:t>t</a:t>
            </a:r>
            <a:r>
              <a:rPr lang="en-US" altLang="zh-CN" sz="2700" b="1">
                <a:solidFill>
                  <a:srgbClr val="FF0000"/>
                </a:solidFill>
                <a:ea typeface="黑体"/>
              </a:rPr>
              <a:t>)</a:t>
            </a:r>
            <a:endParaRPr lang="zh-CN" altLang="en-US" sz="27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 bwMode="auto">
          <a:xfrm>
            <a:off x="3788804" y="107156"/>
            <a:ext cx="1637672" cy="410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sz="2700" b="1">
                <a:solidFill>
                  <a:schemeClr val="tx1"/>
                </a:solidFill>
                <a:latin typeface="+mj-ea"/>
                <a:ea typeface="+mj-ea"/>
              </a:rPr>
              <a:t>进行新课</a:t>
            </a:r>
          </a:p>
        </p:txBody>
      </p:sp>
      <p:sp>
        <p:nvSpPr>
          <p:cNvPr id="27" name="Rectangle 3"/>
          <p:cNvSpPr/>
          <p:nvPr>
            <p:custDataLst>
              <p:tags r:id="rId2"/>
            </p:custDataLst>
          </p:nvPr>
        </p:nvSpPr>
        <p:spPr>
          <a:xfrm>
            <a:off x="770255" y="933450"/>
            <a:ext cx="4495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>
                <a:latin typeface="黑体" panose="02010609060101010101" charset="-122"/>
                <a:ea typeface="黑体"/>
              </a:rPr>
              <a:t>通过上节课的学习我们得到：</a:t>
            </a:r>
          </a:p>
        </p:txBody>
      </p:sp>
      <p:sp>
        <p:nvSpPr>
          <p:cNvPr id="29" name="文本框 28"/>
          <p:cNvSpPr txBox="1"/>
          <p:nvPr>
            <p:custDataLst>
              <p:tags r:id="rId3"/>
            </p:custDataLst>
          </p:nvPr>
        </p:nvSpPr>
        <p:spPr>
          <a:xfrm>
            <a:off x="1011578" y="3805994"/>
            <a:ext cx="6963387" cy="829945"/>
          </a:xfrm>
          <a:prstGeom prst="rect">
            <a:avLst/>
          </a:prstGeom>
          <a:noFill/>
          <a:ln w="38100">
            <a:solidFill>
              <a:srgbClr val="0984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+mj-ea"/>
                <a:ea typeface="+mj-ea"/>
              </a:rPr>
              <a:t>能否利用一个公式具体地说明</a:t>
            </a:r>
            <a:r>
              <a:rPr lang="zh-CN" altLang="en-US" sz="2400" b="1">
                <a:solidFill>
                  <a:srgbClr val="FF0000"/>
                </a:solidFill>
                <a:latin typeface="+mj-ea"/>
                <a:ea typeface="+mj-ea"/>
              </a:rPr>
              <a:t>热量、温度、质量、比热容之间的关系</a:t>
            </a:r>
            <a:r>
              <a:rPr lang="zh-CN" altLang="en-US" sz="2400" b="1">
                <a:latin typeface="+mj-ea"/>
                <a:ea typeface="+mj-ea"/>
              </a:rPr>
              <a:t>呢？</a:t>
            </a:r>
          </a:p>
        </p:txBody>
      </p:sp>
      <p:grpSp>
        <p:nvGrpSpPr>
          <p:cNvPr id="19" name="组合 18"/>
          <p:cNvGrpSpPr/>
          <p:nvPr>
            <p:custDataLst>
              <p:tags r:id="rId4"/>
            </p:custDataLst>
          </p:nvPr>
        </p:nvGrpSpPr>
        <p:grpSpPr>
          <a:xfrm>
            <a:off x="3788804" y="1550876"/>
            <a:ext cx="4335263" cy="1120196"/>
            <a:chOff x="5051739" y="2067835"/>
            <a:chExt cx="5780350" cy="1493594"/>
          </a:xfrm>
        </p:grpSpPr>
        <p:sp>
          <p:nvSpPr>
            <p:cNvPr id="16" name="矩形 15"/>
            <p:cNvSpPr/>
            <p:nvPr>
              <p:custDataLst>
                <p:tags r:id="rId14"/>
              </p:custDataLst>
            </p:nvPr>
          </p:nvSpPr>
          <p:spPr>
            <a:xfrm>
              <a:off x="5729681" y="3093116"/>
              <a:ext cx="263525" cy="468313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2" name="矩形 31"/>
            <p:cNvSpPr/>
            <p:nvPr>
              <p:custDataLst>
                <p:tags r:id="rId15"/>
              </p:custDataLst>
            </p:nvPr>
          </p:nvSpPr>
          <p:spPr>
            <a:xfrm>
              <a:off x="5051739" y="2067835"/>
              <a:ext cx="5780350" cy="613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400" b="1">
                  <a:solidFill>
                    <a:schemeClr val="accent6">
                      <a:lumMod val="75000"/>
                    </a:schemeClr>
                  </a:solidFill>
                  <a:latin typeface="+mn-ea"/>
                </a:rPr>
                <a:t>物质吸收（或放出）的热量</a:t>
              </a:r>
            </a:p>
          </p:txBody>
        </p:sp>
        <p:cxnSp>
          <p:nvCxnSpPr>
            <p:cNvPr id="33" name="直接箭头连接符 32"/>
            <p:cNvCxnSpPr>
              <a:cxnSpLocks noChangeShapeType="1"/>
            </p:cNvCxnSpPr>
            <p:nvPr>
              <p:custDataLst>
                <p:tags r:id="rId16"/>
              </p:custDataLst>
            </p:nvPr>
          </p:nvCxnSpPr>
          <p:spPr bwMode="auto">
            <a:xfrm flipV="1">
              <a:off x="5861443" y="2619379"/>
              <a:ext cx="263525" cy="468313"/>
            </a:xfrm>
            <a:prstGeom prst="straightConnector1">
              <a:avLst/>
            </a:prstGeom>
            <a:noFill/>
            <a:ln w="28575" algn="ctr">
              <a:solidFill>
                <a:schemeClr val="accent6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2" name="组合 41"/>
          <p:cNvGrpSpPr/>
          <p:nvPr>
            <p:custDataLst>
              <p:tags r:id="rId5"/>
            </p:custDataLst>
          </p:nvPr>
        </p:nvGrpSpPr>
        <p:grpSpPr>
          <a:xfrm>
            <a:off x="3803446" y="2332420"/>
            <a:ext cx="1500494" cy="1441098"/>
            <a:chOff x="5071261" y="3109894"/>
            <a:chExt cx="2000658" cy="1921464"/>
          </a:xfrm>
        </p:grpSpPr>
        <p:sp>
          <p:nvSpPr>
            <p:cNvPr id="40" name="矩形 39"/>
            <p:cNvSpPr/>
            <p:nvPr>
              <p:custDataLst>
                <p:tags r:id="rId11"/>
              </p:custDataLst>
            </p:nvPr>
          </p:nvSpPr>
          <p:spPr>
            <a:xfrm>
              <a:off x="6548439" y="3109894"/>
              <a:ext cx="523480" cy="4683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4" name="直接箭头连接符 33"/>
            <p:cNvCxnSpPr>
              <a:cxnSpLocks noChangeShapeType="1"/>
            </p:cNvCxnSpPr>
            <p:nvPr>
              <p:custDataLst>
                <p:tags r:id="rId12"/>
              </p:custDataLst>
            </p:nvPr>
          </p:nvCxnSpPr>
          <p:spPr bwMode="auto">
            <a:xfrm flipH="1">
              <a:off x="5991029" y="3596580"/>
              <a:ext cx="819150" cy="544513"/>
            </a:xfrm>
            <a:prstGeom prst="straightConnector1">
              <a:avLst/>
            </a:prstGeom>
            <a:noFill/>
            <a:ln w="28575" algn="ctr">
              <a:solidFill>
                <a:schemeClr val="accent5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6" name="矩形 35"/>
            <p:cNvSpPr/>
            <p:nvPr>
              <p:custDataLst>
                <p:tags r:id="rId13"/>
              </p:custDataLst>
            </p:nvPr>
          </p:nvSpPr>
          <p:spPr>
            <a:xfrm>
              <a:off x="5071261" y="3924765"/>
              <a:ext cx="1053707" cy="110659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400" b="1">
                  <a:solidFill>
                    <a:schemeClr val="accent5">
                      <a:lumMod val="75000"/>
                    </a:schemeClr>
                  </a:solidFill>
                  <a:latin typeface="+mn-ea"/>
                </a:rPr>
                <a:t>质量</a:t>
              </a:r>
            </a:p>
          </p:txBody>
        </p:sp>
      </p:grpSp>
      <p:grpSp>
        <p:nvGrpSpPr>
          <p:cNvPr id="43" name="组合 42"/>
          <p:cNvGrpSpPr/>
          <p:nvPr>
            <p:custDataLst>
              <p:tags r:id="rId6"/>
            </p:custDataLst>
          </p:nvPr>
        </p:nvGrpSpPr>
        <p:grpSpPr>
          <a:xfrm>
            <a:off x="5410695" y="2327699"/>
            <a:ext cx="3449206" cy="1115991"/>
            <a:chOff x="7214260" y="3103598"/>
            <a:chExt cx="4598941" cy="1487988"/>
          </a:xfrm>
        </p:grpSpPr>
        <p:sp>
          <p:nvSpPr>
            <p:cNvPr id="41" name="矩形 40"/>
            <p:cNvSpPr/>
            <p:nvPr>
              <p:custDataLst>
                <p:tags r:id="rId8"/>
              </p:custDataLst>
            </p:nvPr>
          </p:nvSpPr>
          <p:spPr>
            <a:xfrm>
              <a:off x="7214260" y="3103598"/>
              <a:ext cx="523480" cy="46831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cxnSp>
          <p:nvCxnSpPr>
            <p:cNvPr id="35" name="直接箭头连接符 34"/>
            <p:cNvCxnSpPr>
              <a:cxnSpLocks noChangeShapeType="1"/>
            </p:cNvCxnSpPr>
            <p:nvPr>
              <p:custDataLst>
                <p:tags r:id="rId9"/>
              </p:custDataLst>
            </p:nvPr>
          </p:nvCxnSpPr>
          <p:spPr bwMode="auto">
            <a:xfrm>
              <a:off x="7563387" y="3561429"/>
              <a:ext cx="378527" cy="448509"/>
            </a:xfrm>
            <a:prstGeom prst="straightConnector1">
              <a:avLst/>
            </a:prstGeom>
            <a:noFill/>
            <a:ln w="28575" algn="ctr">
              <a:solidFill>
                <a:srgbClr val="00B050"/>
              </a:solidFill>
              <a:round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8" name="矩形 37"/>
            <p:cNvSpPr/>
            <p:nvPr>
              <p:custDataLst>
                <p:tags r:id="rId10"/>
              </p:custDataLst>
            </p:nvPr>
          </p:nvSpPr>
          <p:spPr>
            <a:xfrm>
              <a:off x="7235301" y="3977753"/>
              <a:ext cx="4577900" cy="6138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1" hangingPunct="1">
                <a:buFont typeface="Arial" panose="020B0604020202020204" pitchFamily="34" charset="0"/>
                <a:buNone/>
                <a:defRPr/>
              </a:pPr>
              <a:r>
                <a:rPr lang="zh-CN" altLang="en-US" sz="2400" b="1">
                  <a:solidFill>
                    <a:srgbClr val="00B050"/>
                  </a:solidFill>
                  <a:latin typeface="+mn-ea"/>
                </a:rPr>
                <a:t>升高（或降低）的温度</a:t>
              </a:r>
            </a:p>
          </p:txBody>
        </p:sp>
      </p:grpSp>
      <p:sp>
        <p:nvSpPr>
          <p:cNvPr id="31" name="Text Box 35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760622" y="2200646"/>
            <a:ext cx="5207630" cy="5892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700" b="1">
                <a:latin typeface="+mn-lt"/>
                <a:ea typeface="黑体"/>
              </a:rPr>
              <a:t>比热容的单位是 </a:t>
            </a:r>
            <a:r>
              <a:rPr lang="en-US" altLang="zh-CN" sz="2700" b="1">
                <a:latin typeface="+mn-lt"/>
                <a:ea typeface="黑体"/>
              </a:rPr>
              <a:t>J/</a:t>
            </a:r>
            <a:r>
              <a:rPr lang="zh-CN" altLang="en-US" sz="2700" b="1">
                <a:latin typeface="+mn-lt"/>
                <a:ea typeface="黑体"/>
              </a:rPr>
              <a:t>（</a:t>
            </a:r>
            <a:r>
              <a:rPr lang="en-US" altLang="zh-CN" sz="2700" b="1">
                <a:latin typeface="+mn-lt"/>
                <a:ea typeface="黑体"/>
              </a:rPr>
              <a:t>kg·℃</a:t>
            </a:r>
            <a:r>
              <a:rPr lang="zh-CN" altLang="en-US" sz="2700" b="1">
                <a:latin typeface="+mn-lt"/>
                <a:ea typeface="黑体"/>
              </a:rPr>
              <a:t>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579849" y="1372598"/>
            <a:ext cx="8336280" cy="461645"/>
            <a:chOff x="787400" y="332966"/>
            <a:chExt cx="11115040" cy="615526"/>
          </a:xfrm>
        </p:grpSpPr>
        <p:sp>
          <p:nvSpPr>
            <p:cNvPr id="4" name="Rectangle 11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87400" y="332966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思考</a:t>
              </a:r>
            </a:p>
          </p:txBody>
        </p:sp>
        <p:sp>
          <p:nvSpPr>
            <p:cNvPr id="5" name="文本框 4"/>
            <p:cNvSpPr txBox="1"/>
            <p:nvPr>
              <p:custDataLst>
                <p:tags r:id="rId15"/>
              </p:custDataLst>
            </p:nvPr>
          </p:nvSpPr>
          <p:spPr>
            <a:xfrm>
              <a:off x="1878753" y="334659"/>
              <a:ext cx="10023687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水的比热容是</a:t>
              </a:r>
              <a:r>
                <a:rPr lang="en-US" altLang="zh-CN" sz="2400" b="1"/>
                <a:t>4.2×10</a:t>
              </a:r>
              <a:r>
                <a:rPr lang="en-US" altLang="zh-CN" sz="2400" b="1" baseline="30000"/>
                <a:t>3</a:t>
              </a:r>
              <a:r>
                <a:rPr lang="en-US" altLang="zh-CN" sz="2400" b="1"/>
                <a:t>J/</a:t>
              </a:r>
              <a:r>
                <a:rPr lang="zh-CN" altLang="en-US" sz="2400" b="1"/>
                <a:t>（</a:t>
              </a:r>
              <a:r>
                <a:rPr lang="en-US" altLang="zh-CN" sz="2400" b="1"/>
                <a:t>kg·℃</a:t>
              </a:r>
              <a:r>
                <a:rPr lang="zh-CN" altLang="en-US" sz="2400" b="1"/>
                <a:t>），表示什么意义呢？</a:t>
              </a:r>
            </a:p>
          </p:txBody>
        </p:sp>
      </p:grpSp>
      <p:sp>
        <p:nvSpPr>
          <p:cNvPr id="7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08422" y="2004893"/>
            <a:ext cx="8181811" cy="53403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 b="1">
                <a:solidFill>
                  <a:srgbClr val="FF0000"/>
                </a:solidFill>
                <a:latin typeface="+mj-lt"/>
                <a:ea typeface="+mn-ea"/>
              </a:rPr>
              <a:t>质量为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n-ea"/>
              </a:rPr>
              <a:t>1kg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n-ea"/>
              </a:rPr>
              <a:t>的水，温度升高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n-ea"/>
              </a:rPr>
              <a:t>1℃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n-ea"/>
              </a:rPr>
              <a:t>，要吸收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n-ea"/>
              </a:rPr>
              <a:t>4.2×10</a:t>
            </a:r>
            <a:r>
              <a:rPr lang="en-US" altLang="zh-CN" sz="2400" b="1" baseline="30000">
                <a:solidFill>
                  <a:srgbClr val="FF0000"/>
                </a:solidFill>
                <a:latin typeface="+mj-lt"/>
                <a:ea typeface="+mn-ea"/>
              </a:rPr>
              <a:t>3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ea typeface="+mn-ea"/>
              </a:rPr>
              <a:t>J</a:t>
            </a:r>
            <a:r>
              <a:rPr lang="zh-CN" altLang="en-US" sz="2400" b="1">
                <a:solidFill>
                  <a:srgbClr val="FF0000"/>
                </a:solidFill>
                <a:latin typeface="+mj-lt"/>
                <a:ea typeface="+mn-ea"/>
              </a:rPr>
              <a:t>的热量</a:t>
            </a:r>
            <a:endParaRPr lang="en-US" altLang="zh-CN" sz="2400" b="1">
              <a:solidFill>
                <a:srgbClr val="FF0000"/>
              </a:solidFill>
              <a:latin typeface="+mj-lt"/>
              <a:ea typeface="+mn-ea"/>
            </a:endParaRPr>
          </a:p>
        </p:txBody>
      </p:sp>
      <p:grpSp>
        <p:nvGrpSpPr>
          <p:cNvPr id="8" name="组合 7"/>
          <p:cNvGrpSpPr/>
          <p:nvPr>
            <p:custDataLst>
              <p:tags r:id="rId3"/>
            </p:custDataLst>
          </p:nvPr>
        </p:nvGrpSpPr>
        <p:grpSpPr>
          <a:xfrm>
            <a:off x="406946" y="240389"/>
            <a:ext cx="3435985" cy="471170"/>
            <a:chOff x="378735" y="1218042"/>
            <a:chExt cx="4581313" cy="628226"/>
          </a:xfrm>
        </p:grpSpPr>
        <p:sp>
          <p:nvSpPr>
            <p:cNvPr id="9" name="燕尾形 9"/>
            <p:cNvSpPr/>
            <p:nvPr>
              <p:custDataLst>
                <p:tags r:id="rId12"/>
              </p:custDataLst>
            </p:nvPr>
          </p:nvSpPr>
          <p:spPr>
            <a:xfrm>
              <a:off x="378735" y="1218042"/>
              <a:ext cx="1902212" cy="620759"/>
            </a:xfrm>
            <a:prstGeom prst="chevron">
              <a:avLst>
                <a:gd name="adj" fmla="val 28177"/>
              </a:avLst>
            </a:prstGeom>
            <a:solidFill>
              <a:srgbClr val="C7D52F"/>
            </a:solidFill>
            <a:ln>
              <a:solidFill>
                <a:srgbClr val="C7D52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2400" b="1">
                  <a:solidFill>
                    <a:schemeClr val="tx1"/>
                  </a:solidFill>
                </a:rPr>
                <a:t>知识点  </a:t>
              </a:r>
            </a:p>
          </p:txBody>
        </p:sp>
        <p:sp>
          <p:nvSpPr>
            <p:cNvPr id="10" name="文本框 9"/>
            <p:cNvSpPr txBox="1"/>
            <p:nvPr>
              <p:custDataLst>
                <p:tags r:id="rId13"/>
              </p:custDataLst>
            </p:nvPr>
          </p:nvSpPr>
          <p:spPr>
            <a:xfrm>
              <a:off x="2281195" y="1232435"/>
              <a:ext cx="2678853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>
                  <a:solidFill>
                    <a:srgbClr val="A0AD23"/>
                  </a:solidFill>
                  <a:latin typeface="+mj-ea"/>
                  <a:ea typeface="+mj-ea"/>
                </a:rPr>
                <a:t>热量的计算</a:t>
              </a:r>
            </a:p>
          </p:txBody>
        </p:sp>
      </p:grp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579849" y="797809"/>
            <a:ext cx="24590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1.</a:t>
            </a:r>
            <a:r>
              <a:rPr lang="zh-CN" altLang="en-US" sz="2400" b="1">
                <a:latin typeface="+mj-ea"/>
                <a:ea typeface="+mj-ea"/>
              </a:rPr>
              <a:t>公式的推导</a:t>
            </a:r>
            <a:endParaRPr lang="zh-CN" altLang="en-US" sz="2400" b="1"/>
          </a:p>
        </p:txBody>
      </p:sp>
      <p:grpSp>
        <p:nvGrpSpPr>
          <p:cNvPr id="20" name="组合 19"/>
          <p:cNvGrpSpPr/>
          <p:nvPr>
            <p:custDataLst>
              <p:tags r:id="rId5"/>
            </p:custDataLst>
          </p:nvPr>
        </p:nvGrpSpPr>
        <p:grpSpPr>
          <a:xfrm>
            <a:off x="579849" y="2680516"/>
            <a:ext cx="8200676" cy="460375"/>
            <a:chOff x="773132" y="3574021"/>
            <a:chExt cx="10934234" cy="613833"/>
          </a:xfrm>
        </p:grpSpPr>
        <p:sp>
          <p:nvSpPr>
            <p:cNvPr id="14" name="Rectangle 1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3132" y="3574021"/>
              <a:ext cx="1193800" cy="613833"/>
            </a:xfrm>
            <a:prstGeom prst="rect">
              <a:avLst/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2400" b="1">
                  <a:solidFill>
                    <a:srgbClr val="0066CC"/>
                  </a:solidFill>
                  <a:latin typeface="黑体" panose="02010609060101010101" charset="-122"/>
                  <a:ea typeface="黑体"/>
                </a:rPr>
                <a:t>探究</a:t>
              </a:r>
            </a:p>
          </p:txBody>
        </p:sp>
        <p:sp>
          <p:nvSpPr>
            <p:cNvPr id="15" name="文本框 14"/>
            <p:cNvSpPr txBox="1"/>
            <p:nvPr>
              <p:custDataLst>
                <p:tags r:id="rId11"/>
              </p:custDataLst>
            </p:nvPr>
          </p:nvSpPr>
          <p:spPr>
            <a:xfrm>
              <a:off x="1966932" y="3574021"/>
              <a:ext cx="9740434" cy="613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/>
                <a:t>①</a:t>
              </a:r>
              <a:r>
                <a:rPr lang="en-US" altLang="zh-CN" sz="2400" b="1">
                  <a:highlight>
                    <a:srgbClr val="AFEBE7"/>
                  </a:highlight>
                </a:rPr>
                <a:t>2</a:t>
              </a:r>
              <a:r>
                <a:rPr lang="en-US" altLang="zh-CN" sz="2400" b="1"/>
                <a:t>kg</a:t>
              </a:r>
              <a:r>
                <a:rPr lang="zh-CN" altLang="en-US" sz="2400" b="1"/>
                <a:t>的水温度升高</a:t>
              </a:r>
              <a:r>
                <a:rPr lang="en-US" altLang="zh-CN" sz="2400" b="1"/>
                <a:t>1</a:t>
              </a:r>
              <a:r>
                <a:rPr lang="zh-CN" altLang="en-US" sz="2400" b="1"/>
                <a:t>℃，需要吸收多少热量？</a:t>
              </a:r>
            </a:p>
          </p:txBody>
        </p:sp>
      </p:grp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1475199" y="3105396"/>
            <a:ext cx="73053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②</a:t>
            </a:r>
            <a:r>
              <a:rPr lang="en-US" altLang="zh-CN" sz="2400" b="1"/>
              <a:t>1kg</a:t>
            </a:r>
            <a:r>
              <a:rPr lang="zh-CN" altLang="en-US" sz="2400" b="1"/>
              <a:t>的水温度升高</a:t>
            </a:r>
            <a:r>
              <a:rPr lang="en-US" altLang="zh-CN" sz="2400" b="1">
                <a:highlight>
                  <a:srgbClr val="AFEBE7"/>
                </a:highlight>
              </a:rPr>
              <a:t>2</a:t>
            </a:r>
            <a:r>
              <a:rPr lang="zh-CN" altLang="en-US" sz="2400" b="1"/>
              <a:t>℃，需要吸收多少热量？</a:t>
            </a: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1475199" y="3530276"/>
            <a:ext cx="73053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③</a:t>
            </a:r>
            <a:r>
              <a:rPr lang="en-US" altLang="zh-CN" sz="2400" b="1" i="1" err="1">
                <a:highlight>
                  <a:srgbClr val="AFEBE7"/>
                </a:highlight>
              </a:rPr>
              <a:t>m</a:t>
            </a:r>
            <a:r>
              <a:rPr lang="en-US" altLang="zh-CN" sz="2400" b="1" err="1"/>
              <a:t>kg</a:t>
            </a:r>
            <a:r>
              <a:rPr lang="zh-CN" altLang="en-US" sz="2400" b="1"/>
              <a:t>的水温度升高</a:t>
            </a:r>
            <a:r>
              <a:rPr lang="en-US" altLang="zh-CN" sz="2400" b="1"/>
              <a:t>1</a:t>
            </a:r>
            <a:r>
              <a:rPr lang="zh-CN" altLang="en-US" sz="2400" b="1"/>
              <a:t>℃，需要吸收多少热量？</a:t>
            </a:r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1475199" y="3941456"/>
            <a:ext cx="73053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④</a:t>
            </a:r>
            <a:r>
              <a:rPr lang="en-US" altLang="zh-CN" sz="2400" b="1" i="1" err="1">
                <a:highlight>
                  <a:srgbClr val="AFEBE7"/>
                </a:highlight>
              </a:rPr>
              <a:t>m</a:t>
            </a:r>
            <a:r>
              <a:rPr lang="en-US" altLang="zh-CN" sz="2400" b="1" err="1"/>
              <a:t>kg</a:t>
            </a:r>
            <a:r>
              <a:rPr lang="zh-CN" altLang="en-US" sz="2400" b="1"/>
              <a:t>的水温度升高</a:t>
            </a:r>
            <a:r>
              <a:rPr lang="en-US" altLang="zh-CN" sz="2400" b="1">
                <a:highlight>
                  <a:srgbClr val="AFEBE7"/>
                </a:highlight>
              </a:rPr>
              <a:t>∆</a:t>
            </a:r>
            <a:r>
              <a:rPr lang="en-US" altLang="zh-CN" sz="2400" b="1" i="1">
                <a:highlight>
                  <a:srgbClr val="AFEBE7"/>
                </a:highlight>
              </a:rPr>
              <a:t>t</a:t>
            </a:r>
            <a:r>
              <a:rPr lang="zh-CN" altLang="en-US" sz="2400" b="1"/>
              <a:t>，需要吸收多少热量？</a:t>
            </a:r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1475199" y="4380037"/>
            <a:ext cx="7305326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/>
              <a:t>⑤</a:t>
            </a:r>
            <a:r>
              <a:rPr lang="en-US" altLang="zh-CN" sz="2400" b="1" i="1" err="1">
                <a:highlight>
                  <a:srgbClr val="AFEBE7"/>
                </a:highlight>
              </a:rPr>
              <a:t>m</a:t>
            </a:r>
            <a:r>
              <a:rPr lang="en-US" altLang="zh-CN" sz="2400" b="1" err="1"/>
              <a:t>kg</a:t>
            </a:r>
            <a:r>
              <a:rPr lang="zh-CN" altLang="en-US" sz="2400" b="1"/>
              <a:t>的</a:t>
            </a:r>
            <a:r>
              <a:rPr lang="zh-CN" altLang="en-US" sz="2400" b="1">
                <a:highlight>
                  <a:srgbClr val="AFEBE7"/>
                </a:highlight>
              </a:rPr>
              <a:t>某物质</a:t>
            </a:r>
            <a:r>
              <a:rPr lang="zh-CN" altLang="en-US" sz="2400" b="1"/>
              <a:t>温度升高</a:t>
            </a:r>
            <a:r>
              <a:rPr lang="en-US" altLang="zh-CN" sz="2400" b="1">
                <a:highlight>
                  <a:srgbClr val="AFEBE7"/>
                </a:highlight>
              </a:rPr>
              <a:t>∆</a:t>
            </a:r>
            <a:r>
              <a:rPr lang="en-US" altLang="zh-CN" sz="2400" b="1" i="1">
                <a:highlight>
                  <a:srgbClr val="AFEBE7"/>
                </a:highlight>
              </a:rPr>
              <a:t>t</a:t>
            </a:r>
            <a:r>
              <a:rPr lang="zh-CN" altLang="en-US" sz="2400" b="1"/>
              <a:t>，需要吸收多少热量？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表格 37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00961" y="648503"/>
          <a:ext cx="6341745" cy="3151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7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6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70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021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质量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升高的温度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bg1"/>
                          </a:solidFill>
                        </a:rPr>
                        <a:t>吸收的热量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215"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sz="2400" b="1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" name="Rectangle 2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87807" y="1148369"/>
            <a:ext cx="124333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4.2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×10</a:t>
            </a:r>
            <a:r>
              <a:rPr kumimoji="0" lang="en-US" altLang="zh-CN" sz="2400" b="1" i="0" u="none" strike="noStrike" cap="none" normalizeH="0" baseline="3000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3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J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0" name="Rectangle 3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688262" y="1177790"/>
            <a:ext cx="48196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1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℃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3" name="Rectangle 3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75628" y="1148369"/>
            <a:ext cx="78041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1kg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水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4" name="Rectangle 3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881066" y="1613927"/>
            <a:ext cx="78041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+mj-lt"/>
              </a:rPr>
              <a:t>2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effectLst/>
                <a:latin typeface="+mj-lt"/>
              </a:rPr>
              <a:t>kg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水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5" name="Rectangle 3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889913" y="2030707"/>
            <a:ext cx="78041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1kg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+mj-lt"/>
              </a:rPr>
              <a:t>水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6" name="Rectangle 3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81081" y="1579043"/>
            <a:ext cx="48196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1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℃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7" name="Rectangle 3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688261" y="2030707"/>
            <a:ext cx="48196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</a:rPr>
              <a:t>2</a:t>
            </a:r>
            <a:r>
              <a:rPr kumimoji="0" lang="zh-CN" altLang="en-US" sz="2400" b="1" i="0" u="none" strike="noStrike" cap="none" normalizeH="0" baseline="0">
                <a:ln>
                  <a:noFill/>
                </a:ln>
                <a:effectLst/>
                <a:latin typeface="Times New Roman"/>
              </a:rPr>
              <a:t>℃</a:t>
            </a:r>
            <a:endParaRPr kumimoji="0" lang="zh-CN" altLang="zh-CN" sz="24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48" name="Rectangle 2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416378" y="1585977"/>
            <a:ext cx="170180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Times New Roman"/>
              </a:rPr>
              <a:t>2×</a:t>
            </a:r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4.2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×10</a:t>
            </a:r>
            <a:r>
              <a:rPr kumimoji="0" lang="en-US" altLang="zh-CN" sz="2400" b="1" i="0" u="none" strike="noStrike" cap="none" normalizeH="0" baseline="3000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3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J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9" name="Rectangle 2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449604" y="2030707"/>
            <a:ext cx="170180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zh-CN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4.2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×10</a:t>
            </a:r>
            <a:r>
              <a:rPr kumimoji="0" lang="en-US" altLang="zh-CN" sz="2400" b="1" i="0" u="none" strike="noStrike" cap="none" normalizeH="0" baseline="3000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3</a:t>
            </a:r>
            <a:r>
              <a:rPr kumimoji="0" lang="en-US" altLang="zh-CN" sz="2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/>
              </a:rPr>
              <a:t>J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</a:rPr>
              <a:t>×2</a:t>
            </a:r>
            <a:endParaRPr kumimoji="0" lang="zh-CN" altLang="zh-C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3" name="文本框 52"/>
          <p:cNvSpPr txBox="1"/>
          <p:nvPr>
            <p:custDataLst>
              <p:tags r:id="rId11"/>
            </p:custDataLst>
          </p:nvPr>
        </p:nvSpPr>
        <p:spPr>
          <a:xfrm>
            <a:off x="1635260" y="2443868"/>
            <a:ext cx="129678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m </a:t>
            </a:r>
            <a:r>
              <a:rPr lang="en-US" altLang="zh-CN" sz="2400" b="1" err="1">
                <a:latin typeface="+mj-lt"/>
              </a:rPr>
              <a:t>kg</a:t>
            </a:r>
            <a:r>
              <a:rPr lang="zh-CN" altLang="en-US" sz="2400" b="1">
                <a:latin typeface="+mj-lt"/>
              </a:rPr>
              <a:t>水</a:t>
            </a:r>
            <a:endParaRPr lang="zh-CN" altLang="en-US" sz="2400">
              <a:latin typeface="+mj-lt"/>
            </a:endParaRPr>
          </a:p>
        </p:txBody>
      </p:sp>
      <p:sp>
        <p:nvSpPr>
          <p:cNvPr id="54" name="文本框 53"/>
          <p:cNvSpPr txBox="1"/>
          <p:nvPr>
            <p:custDataLst>
              <p:tags r:id="rId12"/>
            </p:custDataLst>
          </p:nvPr>
        </p:nvSpPr>
        <p:spPr>
          <a:xfrm>
            <a:off x="1635259" y="2881305"/>
            <a:ext cx="1296781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m </a:t>
            </a:r>
            <a:r>
              <a:rPr lang="en-US" altLang="zh-CN" sz="2400" b="1" err="1">
                <a:latin typeface="+mj-lt"/>
              </a:rPr>
              <a:t>kg</a:t>
            </a:r>
            <a:r>
              <a:rPr lang="zh-CN" altLang="en-US" sz="2400" b="1">
                <a:latin typeface="+mj-lt"/>
              </a:rPr>
              <a:t>水</a:t>
            </a:r>
            <a:endParaRPr lang="zh-CN" altLang="en-US" sz="2400">
              <a:latin typeface="+mj-lt"/>
            </a:endParaRPr>
          </a:p>
        </p:txBody>
      </p:sp>
      <p:sp>
        <p:nvSpPr>
          <p:cNvPr id="55" name="文本框 54"/>
          <p:cNvSpPr txBox="1"/>
          <p:nvPr>
            <p:custDataLst>
              <p:tags r:id="rId13"/>
            </p:custDataLst>
          </p:nvPr>
        </p:nvSpPr>
        <p:spPr>
          <a:xfrm>
            <a:off x="1289068" y="3357570"/>
            <a:ext cx="1955492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m </a:t>
            </a:r>
            <a:r>
              <a:rPr lang="en-US" altLang="zh-CN" sz="2400" b="1" err="1">
                <a:solidFill>
                  <a:srgbClr val="FF0000"/>
                </a:solidFill>
                <a:latin typeface="+mj-lt"/>
              </a:rPr>
              <a:t>kg</a:t>
            </a:r>
            <a:r>
              <a:rPr lang="zh-CN" altLang="en-US" sz="2400" b="1">
                <a:solidFill>
                  <a:srgbClr val="FF0000"/>
                </a:solidFill>
                <a:latin typeface="+mj-lt"/>
              </a:rPr>
              <a:t>某物质</a:t>
            </a:r>
            <a:endParaRPr lang="zh-CN" altLang="en-US" sz="24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6" name="文本框 55"/>
          <p:cNvSpPr txBox="1"/>
          <p:nvPr>
            <p:custDataLst>
              <p:tags r:id="rId14"/>
            </p:custDataLst>
          </p:nvPr>
        </p:nvSpPr>
        <p:spPr>
          <a:xfrm>
            <a:off x="3611189" y="2452632"/>
            <a:ext cx="6724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</a:rPr>
              <a:t>1</a:t>
            </a:r>
            <a:r>
              <a:rPr lang="zh-CN" altLang="en-US" sz="2400" b="1">
                <a:latin typeface="+mj-lt"/>
              </a:rPr>
              <a:t>℃</a:t>
            </a:r>
          </a:p>
        </p:txBody>
      </p:sp>
      <p:sp>
        <p:nvSpPr>
          <p:cNvPr id="57" name="文本框 56"/>
          <p:cNvSpPr txBox="1"/>
          <p:nvPr>
            <p:custDataLst>
              <p:tags r:id="rId15"/>
            </p:custDataLst>
          </p:nvPr>
        </p:nvSpPr>
        <p:spPr>
          <a:xfrm>
            <a:off x="3682347" y="2891213"/>
            <a:ext cx="6724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8" name="文本框 57"/>
          <p:cNvSpPr txBox="1"/>
          <p:nvPr>
            <p:custDataLst>
              <p:tags r:id="rId16"/>
            </p:custDataLst>
          </p:nvPr>
        </p:nvSpPr>
        <p:spPr>
          <a:xfrm>
            <a:off x="3681081" y="3357569"/>
            <a:ext cx="67248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</a:t>
            </a:r>
            <a:endParaRPr lang="zh-CN" altLang="en-US" sz="2400" b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9" name="文本框 58"/>
          <p:cNvSpPr txBox="1"/>
          <p:nvPr>
            <p:custDataLst>
              <p:tags r:id="rId17"/>
            </p:custDataLst>
          </p:nvPr>
        </p:nvSpPr>
        <p:spPr>
          <a:xfrm>
            <a:off x="5379570" y="2437899"/>
            <a:ext cx="226404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en-US" altLang="zh-CN" sz="2400" b="1">
                <a:latin typeface="+mj-lt"/>
              </a:rPr>
              <a:t>4.2×10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en-US" altLang="zh-CN" sz="2400" b="1">
                <a:latin typeface="+mj-lt"/>
              </a:rPr>
              <a:t>J</a:t>
            </a:r>
            <a:endParaRPr lang="zh-CN" altLang="en-US" sz="2400" b="1">
              <a:latin typeface="+mj-lt"/>
            </a:endParaRPr>
          </a:p>
        </p:txBody>
      </p:sp>
      <p:sp>
        <p:nvSpPr>
          <p:cNvPr id="60" name="文本框 59"/>
          <p:cNvSpPr txBox="1"/>
          <p:nvPr>
            <p:custDataLst>
              <p:tags r:id="rId18"/>
            </p:custDataLst>
          </p:nvPr>
        </p:nvSpPr>
        <p:spPr>
          <a:xfrm>
            <a:off x="5088158" y="2898020"/>
            <a:ext cx="284686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en-US" altLang="zh-CN" sz="2400" b="1">
                <a:latin typeface="+mj-lt"/>
              </a:rPr>
              <a:t>4.2×10</a:t>
            </a:r>
            <a:r>
              <a:rPr lang="en-US" altLang="zh-CN" sz="2400" b="1" baseline="30000">
                <a:latin typeface="+mj-lt"/>
              </a:rPr>
              <a:t>3</a:t>
            </a:r>
            <a:r>
              <a:rPr lang="en-US" altLang="zh-CN" sz="2400" b="1">
                <a:latin typeface="+mj-lt"/>
              </a:rPr>
              <a:t>J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</a:t>
            </a:r>
            <a:endParaRPr lang="zh-CN" altLang="en-US" sz="24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1" name="文本框 60"/>
          <p:cNvSpPr txBox="1"/>
          <p:nvPr>
            <p:custDataLst>
              <p:tags r:id="rId19"/>
            </p:custDataLst>
          </p:nvPr>
        </p:nvSpPr>
        <p:spPr>
          <a:xfrm>
            <a:off x="5668121" y="3351236"/>
            <a:ext cx="168693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m</a:t>
            </a:r>
            <a:r>
              <a:rPr lang="en-US" altLang="zh-CN" sz="2400" b="1" err="1">
                <a:solidFill>
                  <a:srgbClr val="FF0000"/>
                </a:solidFill>
                <a:latin typeface="+mj-lt"/>
              </a:rPr>
              <a:t>×</a:t>
            </a:r>
            <a:r>
              <a:rPr lang="en-US" altLang="zh-CN" sz="2400" b="1" i="1" err="1">
                <a:solidFill>
                  <a:srgbClr val="FF0000"/>
                </a:solidFill>
                <a:latin typeface="+mj-lt"/>
              </a:rPr>
              <a:t>c</a:t>
            </a:r>
            <a:r>
              <a:rPr lang="en-US" altLang="zh-CN" sz="2400" b="1">
                <a:solidFill>
                  <a:srgbClr val="FF0000"/>
                </a:solidFill>
                <a:latin typeface="+mj-lt"/>
              </a:rPr>
              <a:t>×</a:t>
            </a:r>
            <a:r>
              <a:rPr lang="en-US" altLang="zh-CN" sz="2400" b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∆</a:t>
            </a:r>
            <a:r>
              <a:rPr lang="en-US" altLang="zh-CN" sz="2400" b="1" i="1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</a:t>
            </a:r>
            <a:endParaRPr lang="zh-CN" altLang="en-US" sz="2400" b="1" i="1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5" name="Rectangle 3"/>
          <p:cNvSpPr/>
          <p:nvPr>
            <p:custDataLst>
              <p:tags r:id="rId20"/>
            </p:custDataLst>
          </p:nvPr>
        </p:nvSpPr>
        <p:spPr>
          <a:xfrm>
            <a:off x="925661" y="4170598"/>
            <a:ext cx="7309455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700" b="1">
                <a:latin typeface="黑体" panose="02010609060101010101" charset="-122"/>
                <a:ea typeface="黑体"/>
              </a:rPr>
              <a:t>总结：</a:t>
            </a:r>
            <a:r>
              <a:rPr lang="zh-CN" altLang="en-US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吸收的热量</a:t>
            </a:r>
            <a:r>
              <a:rPr lang="en-US" altLang="zh-CN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=</a:t>
            </a:r>
            <a:r>
              <a:rPr lang="zh-CN" altLang="en-US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质量</a:t>
            </a:r>
            <a:r>
              <a:rPr lang="en-US" altLang="zh-CN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×</a:t>
            </a:r>
            <a:r>
              <a:rPr lang="zh-CN" altLang="en-US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比热容</a:t>
            </a:r>
            <a:r>
              <a:rPr lang="en-US" altLang="zh-CN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×</a:t>
            </a:r>
            <a:r>
              <a:rPr lang="zh-CN" altLang="en-US" sz="2700" b="1">
                <a:solidFill>
                  <a:srgbClr val="0000FF"/>
                </a:solidFill>
                <a:latin typeface="黑体" panose="02010609060101010101" charset="-122"/>
                <a:ea typeface="黑体"/>
              </a:rPr>
              <a:t>升高的温度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1379200" y="12103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>
            <p:custDataLst>
              <p:tags r:id="rId1"/>
            </p:custDataLst>
          </p:nvPr>
        </p:nvSpPr>
        <p:spPr>
          <a:xfrm>
            <a:off x="359638" y="300762"/>
            <a:ext cx="245906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2.</a:t>
            </a:r>
            <a:r>
              <a:rPr lang="zh-CN" altLang="en-US" sz="2400" b="1">
                <a:latin typeface="+mj-lt"/>
                <a:ea typeface="+mj-ea"/>
              </a:rPr>
              <a:t>公式</a:t>
            </a:r>
          </a:p>
        </p:txBody>
      </p:sp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1327992" y="787583"/>
            <a:ext cx="5849749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i="1">
                <a:latin typeface="Times New Roman"/>
                <a:cs typeface="Times New Roman" panose="02020603050405020304" charset="0"/>
              </a:rPr>
              <a:t>t</a:t>
            </a:r>
            <a:r>
              <a:rPr lang="en-US" altLang="zh-CN" sz="2400" b="1" baseline="-25000">
                <a:latin typeface="Times New Roman"/>
                <a:cs typeface="Times New Roman" panose="02020603050405020304" charset="0"/>
              </a:rPr>
              <a:t>0</a:t>
            </a:r>
            <a:r>
              <a:rPr lang="en-US" altLang="zh-CN" sz="2400" b="1" i="1" baseline="-25000">
                <a:latin typeface="Times New Roman"/>
                <a:cs typeface="Times New Roman" panose="02020603050405020304" charset="0"/>
              </a:rPr>
              <a:t> 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表示物体的初温，</a:t>
            </a:r>
            <a:r>
              <a:rPr lang="en-US" altLang="zh-CN" sz="2400" b="1" i="1">
                <a:latin typeface="Times New Roman"/>
                <a:cs typeface="Times New Roman" panose="02020603050405020304" charset="0"/>
              </a:rPr>
              <a:t> t 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表示物体的末温</a:t>
            </a:r>
            <a:endParaRPr lang="en-US" altLang="zh-CN" sz="2400" b="1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36" name="文本框 35"/>
          <p:cNvSpPr txBox="1"/>
          <p:nvPr>
            <p:custDataLst>
              <p:tags r:id="rId3"/>
            </p:custDataLst>
          </p:nvPr>
        </p:nvSpPr>
        <p:spPr>
          <a:xfrm>
            <a:off x="2257597" y="1646434"/>
            <a:ext cx="3990538" cy="1337945"/>
          </a:xfrm>
          <a:prstGeom prst="rect">
            <a:avLst/>
          </a:prstGeom>
          <a:solidFill>
            <a:srgbClr val="FFEAE7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700" b="1">
                <a:latin typeface="+mj-lt"/>
                <a:ea typeface="+mj-ea"/>
                <a:cs typeface="Times New Roman" panose="02020603050405020304" charset="0"/>
              </a:rPr>
              <a:t>吸热公式：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吸</a:t>
            </a:r>
            <a:r>
              <a:rPr lang="en-US" altLang="zh-CN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=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cm</a:t>
            </a:r>
            <a:r>
              <a:rPr lang="zh-CN" altLang="en-US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（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t </a:t>
            </a:r>
            <a:r>
              <a:rPr lang="en-US" altLang="zh-CN" sz="2700" b="1">
                <a:solidFill>
                  <a:srgbClr val="FF0000"/>
                </a:solidFill>
                <a:latin typeface="+mj-ea"/>
                <a:ea typeface="+mj-ea"/>
                <a:cs typeface="Times New Roman" panose="02020603050405020304" charset="0"/>
              </a:rPr>
              <a:t>-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t</a:t>
            </a:r>
            <a:r>
              <a:rPr lang="en-US" altLang="zh-CN" sz="2700" b="1" baseline="-25000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0</a:t>
            </a:r>
            <a:r>
              <a:rPr lang="zh-CN" altLang="en-US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）</a:t>
            </a:r>
            <a:endParaRPr lang="en-US" altLang="zh-CN" sz="2700" b="1">
              <a:solidFill>
                <a:srgbClr val="FF0000"/>
              </a:solidFill>
              <a:latin typeface="+mj-lt"/>
              <a:ea typeface="+mj-ea"/>
              <a:cs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700" b="1">
                <a:latin typeface="+mj-lt"/>
                <a:ea typeface="+mj-ea"/>
                <a:cs typeface="Times New Roman" panose="02020603050405020304" charset="0"/>
              </a:rPr>
              <a:t>放热公式：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Q</a:t>
            </a:r>
            <a:r>
              <a:rPr lang="zh-CN" altLang="en-US" sz="2700" b="1" baseline="-25000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放</a:t>
            </a:r>
            <a:r>
              <a:rPr lang="en-US" altLang="zh-CN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=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cm</a:t>
            </a:r>
            <a:r>
              <a:rPr lang="zh-CN" altLang="en-US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（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t</a:t>
            </a:r>
            <a:r>
              <a:rPr lang="en-US" altLang="zh-CN" sz="2700" b="1" baseline="-25000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0</a:t>
            </a:r>
            <a:r>
              <a:rPr lang="en-US" altLang="zh-CN" sz="2700" b="1">
                <a:solidFill>
                  <a:srgbClr val="FF0000"/>
                </a:solidFill>
                <a:latin typeface="+mj-ea"/>
                <a:ea typeface="+mj-ea"/>
                <a:cs typeface="Times New Roman" panose="02020603050405020304" charset="0"/>
              </a:rPr>
              <a:t>-</a:t>
            </a:r>
            <a:r>
              <a:rPr lang="en-US" altLang="zh-CN" sz="2700" b="1" i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t</a:t>
            </a:r>
            <a:r>
              <a:rPr lang="zh-CN" altLang="en-US" sz="2700" b="1">
                <a:solidFill>
                  <a:srgbClr val="FF0000"/>
                </a:solidFill>
                <a:latin typeface="+mj-lt"/>
                <a:ea typeface="+mj-ea"/>
                <a:cs typeface="Times New Roman" panose="02020603050405020304" charset="0"/>
              </a:rPr>
              <a:t>）</a:t>
            </a:r>
          </a:p>
        </p:txBody>
      </p: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1028962" y="3455876"/>
            <a:ext cx="7086076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1">
                <a:latin typeface="Times New Roman"/>
                <a:cs typeface="Times New Roman" panose="02020603050405020304" charset="0"/>
              </a:rPr>
              <a:t>若用 </a:t>
            </a:r>
            <a:r>
              <a:rPr lang="en-US" altLang="zh-CN" sz="2400" b="1" err="1"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latin typeface="Times New Roman"/>
                <a:cs typeface="Times New Roman" panose="02020603050405020304" charset="0"/>
              </a:rPr>
              <a:t>t 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表示温度变化量，则物体吸收或放出的热量为 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cm</a:t>
            </a:r>
            <a:r>
              <a:rPr lang="en-US" altLang="zh-CN" sz="2400" b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Δ</a:t>
            </a:r>
            <a:r>
              <a:rPr lang="en-US" altLang="zh-CN" sz="2400" b="1" i="1" err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t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 animBg="1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378641" y="815576"/>
            <a:ext cx="8399397" cy="1274176"/>
            <a:chOff x="504855" y="1087435"/>
            <a:chExt cx="11199196" cy="1698901"/>
          </a:xfrm>
        </p:grpSpPr>
        <p:grpSp>
          <p:nvGrpSpPr>
            <p:cNvPr id="2" name="组合 1"/>
            <p:cNvGrpSpPr/>
            <p:nvPr>
              <p:custDataLst>
                <p:tags r:id="rId15"/>
              </p:custDataLst>
            </p:nvPr>
          </p:nvGrpSpPr>
          <p:grpSpPr>
            <a:xfrm>
              <a:off x="504855" y="1087435"/>
              <a:ext cx="11199196" cy="1698901"/>
              <a:chOff x="496402" y="4298198"/>
              <a:chExt cx="11199196" cy="3782292"/>
            </a:xfrm>
          </p:grpSpPr>
          <p:sp>
            <p:nvSpPr>
              <p:cNvPr id="3" name="矩形: 圆角 2"/>
              <p:cNvSpPr/>
              <p:nvPr>
                <p:custDataLst>
                  <p:tags r:id="rId17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4" name="矩形: 圆角 3"/>
              <p:cNvSpPr/>
              <p:nvPr>
                <p:custDataLst>
                  <p:tags r:id="rId18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793249" y="1297755"/>
              <a:ext cx="9278349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+mn-ea"/>
                  <a:cs typeface="Times New Roman" panose="02020603050405020304" charset="0"/>
                </a:rPr>
                <a:t>①公式中各物理量的单位应统一。</a:t>
              </a:r>
              <a:endParaRPr lang="zh-CN" altLang="en-US" sz="2400"/>
            </a:p>
          </p:txBody>
        </p:sp>
      </p:grpSp>
      <p:sp>
        <p:nvSpPr>
          <p:cNvPr id="10" name="文本框 9"/>
          <p:cNvSpPr txBox="1"/>
          <p:nvPr>
            <p:custDataLst>
              <p:tags r:id="rId2"/>
            </p:custDataLst>
          </p:nvPr>
        </p:nvSpPr>
        <p:spPr>
          <a:xfrm>
            <a:off x="359638" y="249733"/>
            <a:ext cx="4736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3.</a:t>
            </a:r>
            <a:r>
              <a:rPr lang="zh-CN" altLang="en-US" sz="2400" b="1">
                <a:latin typeface="+mj-lt"/>
                <a:ea typeface="+mj-ea"/>
              </a:rPr>
              <a:t>进行热量计算时应注意的问题</a:t>
            </a:r>
          </a:p>
        </p:txBody>
      </p:sp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1206520" y="1484125"/>
            <a:ext cx="6245127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i="1">
                <a:cs typeface="Times New Roman" panose="02020603050405020304" charset="0"/>
              </a:rPr>
              <a:t>Q</a:t>
            </a:r>
            <a:r>
              <a:rPr lang="en-US" altLang="zh-CN" sz="2400" b="1">
                <a:cs typeface="Times New Roman" panose="02020603050405020304" charset="0"/>
              </a:rPr>
              <a:t>→</a:t>
            </a:r>
            <a:r>
              <a:rPr lang="en-US" altLang="zh-CN" sz="2400" b="1">
                <a:solidFill>
                  <a:srgbClr val="FF0000"/>
                </a:solidFill>
                <a:cs typeface="Times New Roman" panose="02020603050405020304" charset="0"/>
              </a:rPr>
              <a:t>J</a:t>
            </a:r>
            <a:r>
              <a:rPr lang="zh-CN" altLang="en-US" sz="2400" b="1">
                <a:cs typeface="Times New Roman" panose="02020603050405020304" charset="0"/>
              </a:rPr>
              <a:t>、</a:t>
            </a:r>
            <a:r>
              <a:rPr lang="en-US" altLang="zh-CN" sz="2400" b="1" i="1" err="1">
                <a:cs typeface="Times New Roman" panose="02020603050405020304" charset="0"/>
              </a:rPr>
              <a:t>c</a:t>
            </a:r>
            <a:r>
              <a:rPr lang="en-US" altLang="zh-CN" sz="2400" b="1" err="1">
                <a:cs typeface="Times New Roman" panose="02020603050405020304" charset="0"/>
              </a:rPr>
              <a:t>→</a:t>
            </a:r>
            <a:r>
              <a:rPr lang="en-US" altLang="zh-CN" sz="2400" b="1" err="1">
                <a:solidFill>
                  <a:srgbClr val="FF0000"/>
                </a:solidFill>
                <a:cs typeface="Times New Roman" panose="02020603050405020304" charset="0"/>
              </a:rPr>
              <a:t>J/(kg·℃)</a:t>
            </a:r>
            <a:r>
              <a:rPr lang="zh-CN" altLang="en-US" sz="2400" b="1">
                <a:cs typeface="Times New Roman" panose="02020603050405020304" charset="0"/>
              </a:rPr>
              <a:t>、</a:t>
            </a:r>
            <a:r>
              <a:rPr lang="en-US" altLang="zh-CN" sz="2400" b="1" i="1">
                <a:cs typeface="Times New Roman" panose="02020603050405020304" charset="0"/>
              </a:rPr>
              <a:t>m</a:t>
            </a:r>
            <a:r>
              <a:rPr lang="en-US" altLang="zh-CN" sz="2400" b="1">
                <a:cs typeface="Times New Roman" panose="02020603050405020304" charset="0"/>
              </a:rPr>
              <a:t> →</a:t>
            </a:r>
            <a:r>
              <a:rPr lang="en-US" altLang="zh-CN" sz="2400" b="1">
                <a:solidFill>
                  <a:srgbClr val="FF0000"/>
                </a:solidFill>
                <a:cs typeface="Times New Roman" panose="02020603050405020304" charset="0"/>
              </a:rPr>
              <a:t>kg</a:t>
            </a:r>
            <a:r>
              <a:rPr lang="zh-CN" altLang="en-US" sz="2400" b="1">
                <a:cs typeface="Times New Roman" panose="02020603050405020304" charset="0"/>
              </a:rPr>
              <a:t>、</a:t>
            </a:r>
            <a:r>
              <a:rPr lang="en-US" altLang="zh-CN" sz="2400" b="1" i="1">
                <a:cs typeface="Times New Roman" panose="02020603050405020304" charset="0"/>
              </a:rPr>
              <a:t>t</a:t>
            </a:r>
            <a:r>
              <a:rPr lang="zh-CN" altLang="en-US" sz="2400" b="1">
                <a:cs typeface="Times New Roman" panose="02020603050405020304" charset="0"/>
              </a:rPr>
              <a:t>、</a:t>
            </a:r>
            <a:r>
              <a:rPr lang="en-US" altLang="zh-CN" sz="2400" b="1" i="1">
                <a:cs typeface="Times New Roman" panose="02020603050405020304" charset="0"/>
              </a:rPr>
              <a:t>t</a:t>
            </a:r>
            <a:r>
              <a:rPr lang="en-US" altLang="zh-CN" sz="2400" b="1" baseline="-25000">
                <a:cs typeface="Times New Roman" panose="02020603050405020304" charset="0"/>
              </a:rPr>
              <a:t>0</a:t>
            </a:r>
            <a:r>
              <a:rPr lang="en-US" altLang="zh-CN" sz="2400" b="1" i="1">
                <a:cs typeface="Times New Roman" panose="02020603050405020304" charset="0"/>
              </a:rPr>
              <a:t> </a:t>
            </a:r>
            <a:r>
              <a:rPr lang="en-US" altLang="zh-CN" sz="2400" b="1">
                <a:cs typeface="Times New Roman" panose="02020603050405020304" charset="0"/>
              </a:rPr>
              <a:t>→ </a:t>
            </a:r>
            <a:r>
              <a:rPr lang="en-US" altLang="zh-CN" sz="2400" b="1">
                <a:solidFill>
                  <a:srgbClr val="FF0000"/>
                </a:solidFill>
                <a:cs typeface="Times New Roman" panose="02020603050405020304" charset="0"/>
              </a:rPr>
              <a:t>℃</a:t>
            </a:r>
            <a:r>
              <a:rPr lang="en-US" altLang="zh-CN" sz="2400" b="1">
                <a:cs typeface="Times New Roman" panose="02020603050405020304" charset="0"/>
              </a:rPr>
              <a:t> </a:t>
            </a:r>
            <a:r>
              <a:rPr lang="zh-CN" altLang="en-US" sz="2400" b="1">
                <a:cs typeface="Times New Roman" panose="02020603050405020304" charset="0"/>
              </a:rPr>
              <a:t>。</a:t>
            </a:r>
            <a:endParaRPr lang="zh-CN" altLang="en-US" sz="2400" b="1"/>
          </a:p>
        </p:txBody>
      </p:sp>
      <p:grpSp>
        <p:nvGrpSpPr>
          <p:cNvPr id="28" name="组合 27"/>
          <p:cNvGrpSpPr/>
          <p:nvPr>
            <p:custDataLst>
              <p:tags r:id="rId4"/>
            </p:custDataLst>
          </p:nvPr>
        </p:nvGrpSpPr>
        <p:grpSpPr>
          <a:xfrm>
            <a:off x="372302" y="2221175"/>
            <a:ext cx="8399397" cy="1699533"/>
            <a:chOff x="496402" y="2961567"/>
            <a:chExt cx="11199196" cy="2266044"/>
          </a:xfrm>
        </p:grpSpPr>
        <p:grpSp>
          <p:nvGrpSpPr>
            <p:cNvPr id="17" name="组合 16"/>
            <p:cNvGrpSpPr/>
            <p:nvPr>
              <p:custDataLst>
                <p:tags r:id="rId11"/>
              </p:custDataLst>
            </p:nvPr>
          </p:nvGrpSpPr>
          <p:grpSpPr>
            <a:xfrm>
              <a:off x="496402" y="2961567"/>
              <a:ext cx="11199196" cy="2266044"/>
              <a:chOff x="496402" y="4298198"/>
              <a:chExt cx="11199196" cy="3782292"/>
            </a:xfrm>
          </p:grpSpPr>
          <p:sp>
            <p:nvSpPr>
              <p:cNvPr id="18" name="矩形: 圆角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19" name="矩形: 圆角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14" name="文本框 13"/>
            <p:cNvSpPr txBox="1"/>
            <p:nvPr>
              <p:custDataLst>
                <p:tags r:id="rId12"/>
              </p:custDataLst>
            </p:nvPr>
          </p:nvSpPr>
          <p:spPr>
            <a:xfrm>
              <a:off x="776343" y="3069455"/>
              <a:ext cx="10622408" cy="1106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2400" b="1">
                  <a:latin typeface="+mn-ea"/>
                  <a:cs typeface="Times New Roman" panose="02020603050405020304" charset="0"/>
                </a:rPr>
                <a:t>②审题时要注意“温度升高到</a:t>
              </a:r>
              <a:r>
                <a:rPr lang="en-US" altLang="zh-CN" sz="2400" b="1">
                  <a:latin typeface="+mn-ea"/>
                  <a:cs typeface="Times New Roman" panose="02020603050405020304" charset="0"/>
                </a:rPr>
                <a:t>……”</a:t>
              </a:r>
              <a:r>
                <a:rPr lang="zh-CN" altLang="en-US" sz="2400" b="1">
                  <a:latin typeface="+mn-ea"/>
                  <a:cs typeface="Times New Roman" panose="02020603050405020304" charset="0"/>
                </a:rPr>
                <a:t>和“温度升高了</a:t>
              </a:r>
              <a:r>
                <a:rPr lang="en-US" altLang="zh-CN" sz="2400" b="1">
                  <a:latin typeface="+mn-ea"/>
                  <a:cs typeface="Times New Roman" panose="02020603050405020304" charset="0"/>
                </a:rPr>
                <a:t>……”</a:t>
              </a:r>
              <a:r>
                <a:rPr lang="zh-CN" altLang="en-US" sz="2400" b="1">
                  <a:latin typeface="+mn-ea"/>
                  <a:cs typeface="Times New Roman" panose="02020603050405020304" charset="0"/>
                </a:rPr>
                <a:t>的区别。</a:t>
              </a:r>
              <a:endParaRPr lang="zh-CN" altLang="en-US" sz="2400"/>
            </a:p>
          </p:txBody>
        </p:sp>
      </p:grp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1699839" y="3044419"/>
            <a:ext cx="6086990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200" b="1">
                <a:latin typeface="+mn-ea"/>
                <a:cs typeface="Times New Roman" panose="02020603050405020304" charset="0"/>
              </a:defRPr>
            </a:lvl1pPr>
          </a:lstStyle>
          <a:p>
            <a:r>
              <a:rPr lang="zh-CN" altLang="en-US" sz="2400">
                <a:latin typeface="+mn-lt"/>
              </a:rPr>
              <a:t>升高（降低）</a:t>
            </a:r>
            <a:r>
              <a:rPr lang="zh-CN" altLang="en-US" sz="2400">
                <a:solidFill>
                  <a:srgbClr val="FF0000"/>
                </a:solidFill>
                <a:latin typeface="+mn-lt"/>
              </a:rPr>
              <a:t>到</a:t>
            </a:r>
            <a:r>
              <a:rPr lang="en-US" altLang="zh-CN" sz="2400" i="1">
                <a:latin typeface="+mn-lt"/>
              </a:rPr>
              <a:t>t </a:t>
            </a:r>
            <a:r>
              <a:rPr lang="zh-CN" altLang="en-US" sz="2400">
                <a:latin typeface="+mn-lt"/>
              </a:rPr>
              <a:t>℃ → </a:t>
            </a:r>
            <a:r>
              <a:rPr lang="zh-CN" altLang="en-US" sz="2400">
                <a:solidFill>
                  <a:srgbClr val="FF0000"/>
                </a:solidFill>
                <a:latin typeface="+mn-lt"/>
              </a:rPr>
              <a:t>末温</a:t>
            </a:r>
            <a:r>
              <a:rPr lang="zh-CN" altLang="en-US" sz="2400">
                <a:latin typeface="+mn-lt"/>
              </a:rPr>
              <a:t>为</a:t>
            </a:r>
            <a:r>
              <a:rPr lang="en-US" altLang="zh-CN" sz="2400" i="1">
                <a:latin typeface="+mn-lt"/>
              </a:rPr>
              <a:t>t </a:t>
            </a:r>
            <a:r>
              <a:rPr lang="zh-CN" altLang="en-US" sz="2400">
                <a:latin typeface="+mn-lt"/>
              </a:rPr>
              <a:t>℃；</a:t>
            </a:r>
            <a:endParaRPr lang="en-US" altLang="zh-CN" sz="2400">
              <a:latin typeface="+mn-lt"/>
            </a:endParaRPr>
          </a:p>
          <a:p>
            <a:r>
              <a:rPr lang="zh-CN" altLang="en-US" sz="2400">
                <a:latin typeface="+mn-lt"/>
              </a:rPr>
              <a:t>升高（降低）</a:t>
            </a:r>
            <a:r>
              <a:rPr lang="zh-CN" altLang="en-US" sz="2400">
                <a:solidFill>
                  <a:srgbClr val="FF0000"/>
                </a:solidFill>
                <a:latin typeface="+mn-lt"/>
              </a:rPr>
              <a:t>了</a:t>
            </a:r>
            <a:r>
              <a:rPr lang="en-US" altLang="zh-CN" sz="2400" i="1">
                <a:latin typeface="+mn-lt"/>
              </a:rPr>
              <a:t>t </a:t>
            </a:r>
            <a:r>
              <a:rPr lang="zh-CN" altLang="en-US" sz="2400">
                <a:latin typeface="+mn-lt"/>
              </a:rPr>
              <a:t>℃ → </a:t>
            </a:r>
            <a:r>
              <a:rPr lang="zh-CN" altLang="en-US" sz="2400">
                <a:solidFill>
                  <a:srgbClr val="FF0000"/>
                </a:solidFill>
                <a:latin typeface="+mn-lt"/>
              </a:rPr>
              <a:t>温度差∆</a:t>
            </a:r>
            <a:r>
              <a:rPr lang="en-US" altLang="zh-CN" sz="2400" i="1">
                <a:solidFill>
                  <a:srgbClr val="FF0000"/>
                </a:solidFill>
                <a:latin typeface="+mn-lt"/>
              </a:rPr>
              <a:t>t </a:t>
            </a:r>
            <a:r>
              <a:rPr lang="en-US" altLang="zh-CN" sz="2400">
                <a:latin typeface="+mn-lt"/>
              </a:rPr>
              <a:t>=</a:t>
            </a:r>
            <a:r>
              <a:rPr lang="en-US" altLang="zh-CN" sz="2400" i="1">
                <a:latin typeface="+mn-lt"/>
              </a:rPr>
              <a:t> t </a:t>
            </a:r>
            <a:r>
              <a:rPr lang="zh-CN" altLang="en-US" sz="2400">
                <a:latin typeface="+mn-lt"/>
              </a:rPr>
              <a:t>℃ 。</a:t>
            </a:r>
          </a:p>
        </p:txBody>
      </p:sp>
      <p:grpSp>
        <p:nvGrpSpPr>
          <p:cNvPr id="29" name="组合 28"/>
          <p:cNvGrpSpPr/>
          <p:nvPr>
            <p:custDataLst>
              <p:tags r:id="rId6"/>
            </p:custDataLst>
          </p:nvPr>
        </p:nvGrpSpPr>
        <p:grpSpPr>
          <a:xfrm>
            <a:off x="359638" y="4052132"/>
            <a:ext cx="8399397" cy="935280"/>
            <a:chOff x="479517" y="5402842"/>
            <a:chExt cx="11199196" cy="1247040"/>
          </a:xfrm>
        </p:grpSpPr>
        <p:grpSp>
          <p:nvGrpSpPr>
            <p:cNvPr id="20" name="组合 19"/>
            <p:cNvGrpSpPr/>
            <p:nvPr>
              <p:custDataLst>
                <p:tags r:id="rId7"/>
              </p:custDataLst>
            </p:nvPr>
          </p:nvGrpSpPr>
          <p:grpSpPr>
            <a:xfrm>
              <a:off x="479517" y="5402842"/>
              <a:ext cx="11199196" cy="1247040"/>
              <a:chOff x="496402" y="4298198"/>
              <a:chExt cx="11199196" cy="3782292"/>
            </a:xfrm>
          </p:grpSpPr>
          <p:sp>
            <p:nvSpPr>
              <p:cNvPr id="21" name="矩形: 圆角 20"/>
              <p:cNvSpPr/>
              <p:nvPr>
                <p:custDataLst>
                  <p:tags r:id="rId9"/>
                </p:custDataLst>
              </p:nvPr>
            </p:nvSpPr>
            <p:spPr>
              <a:xfrm>
                <a:off x="496402" y="4298198"/>
                <a:ext cx="11199196" cy="3782292"/>
              </a:xfrm>
              <a:prstGeom prst="roundRect">
                <a:avLst>
                  <a:gd name="adj" fmla="val 7305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sp>
            <p:nvSpPr>
              <p:cNvPr id="22" name="矩形: 圆角 21"/>
              <p:cNvSpPr/>
              <p:nvPr>
                <p:custDataLst>
                  <p:tags r:id="rId10"/>
                </p:custDataLst>
              </p:nvPr>
            </p:nvSpPr>
            <p:spPr>
              <a:xfrm>
                <a:off x="585759" y="4409838"/>
                <a:ext cx="11003577" cy="3567135"/>
              </a:xfrm>
              <a:prstGeom prst="roundRect">
                <a:avLst>
                  <a:gd name="adj" fmla="val 730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8"/>
              </p:custDataLst>
            </p:nvPr>
          </p:nvSpPr>
          <p:spPr>
            <a:xfrm>
              <a:off x="856171" y="5487753"/>
              <a:ext cx="10542580" cy="11065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3200" b="1">
                  <a:latin typeface="+mn-ea"/>
                  <a:cs typeface="Times New Roman" panose="02020603050405020304" charset="0"/>
                </a:defRPr>
              </a:lvl1pPr>
            </a:lstStyle>
            <a:p>
              <a:r>
                <a:rPr lang="zh-CN" altLang="en-US" sz="2400"/>
                <a:t>③公式只适用于</a:t>
              </a:r>
              <a:r>
                <a:rPr lang="zh-CN" altLang="en-US" sz="2400">
                  <a:solidFill>
                    <a:srgbClr val="FF0000"/>
                  </a:solidFill>
                </a:rPr>
                <a:t>无物态变化</a:t>
              </a:r>
              <a:r>
                <a:rPr lang="zh-CN" altLang="en-US" sz="2400"/>
                <a:t>时升温（或降温）过程中吸收（或放出）的热量的计算。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81119" y="409479"/>
            <a:ext cx="47366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>
                <a:latin typeface="+mj-lt"/>
                <a:ea typeface="+mj-ea"/>
              </a:rPr>
              <a:t>4.</a:t>
            </a:r>
            <a:r>
              <a:rPr lang="zh-CN" altLang="en-US" sz="2400" b="1">
                <a:latin typeface="+mj-lt"/>
                <a:ea typeface="+mj-ea"/>
              </a:rPr>
              <a:t>热平衡方程</a:t>
            </a: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848992" y="951762"/>
            <a:ext cx="7446017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>
                <a:latin typeface="Times New Roman"/>
                <a:cs typeface="Times New Roman" panose="02020603050405020304" charset="0"/>
              </a:rPr>
              <a:t>两个温度不同的物体接触时会发生热传递，高温物体放出热量，低温物体吸收热量，最后两物体</a:t>
            </a:r>
            <a:r>
              <a:rPr lang="zh-CN" altLang="en-US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温度相同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，称为“达到热平衡”。</a:t>
            </a:r>
            <a:endParaRPr lang="zh-CN" altLang="en-US" sz="2400" b="1"/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848992" y="2820293"/>
            <a:ext cx="7446017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>
                <a:latin typeface="Times New Roman"/>
                <a:cs typeface="Times New Roman" panose="02020603050405020304" charset="0"/>
              </a:rPr>
              <a:t>若</a:t>
            </a:r>
            <a:r>
              <a:rPr lang="zh-CN" altLang="en-US" sz="2400" b="1">
                <a:solidFill>
                  <a:srgbClr val="0000FF"/>
                </a:solidFill>
                <a:latin typeface="Times New Roman"/>
                <a:cs typeface="Times New Roman" panose="02020603050405020304" charset="0"/>
              </a:rPr>
              <a:t>不考虑热量损失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，则此过程中，放出和吸收的热量相等，用公式表示为：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放</a:t>
            </a:r>
            <a:r>
              <a:rPr lang="en-US" altLang="zh-CN" sz="2400" b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=</a:t>
            </a:r>
            <a:r>
              <a:rPr lang="en-US" altLang="zh-CN" sz="2400" b="1" i="1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Q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/>
                <a:cs typeface="Times New Roman" panose="02020603050405020304" charset="0"/>
              </a:rPr>
              <a:t>吸</a:t>
            </a:r>
            <a:r>
              <a:rPr lang="zh-CN" altLang="en-US" sz="2400" b="1">
                <a:latin typeface="Times New Roman"/>
                <a:cs typeface="Times New Roman" panose="02020603050405020304" charset="0"/>
              </a:rPr>
              <a:t>（热平衡方程）。</a:t>
            </a:r>
            <a:endParaRPr lang="zh-CN" altLang="en-US" sz="24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58021" y="241720"/>
            <a:ext cx="2937236" cy="460375"/>
          </a:xfrm>
          <a:prstGeom prst="rect">
            <a:avLst/>
          </a:prstGeom>
          <a:gradFill rotWithShape="1">
            <a:gsLst>
              <a:gs pos="0">
                <a:srgbClr val="99CCFF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rPr>
              <a:t>想想议议（教材</a:t>
            </a:r>
            <a:r>
              <a:rPr lang="en-US" altLang="zh-CN" sz="2400" b="1">
                <a:solidFill>
                  <a:srgbClr val="0066CC"/>
                </a:solidFill>
                <a:latin typeface="黑体" panose="02010609060101010101" charset="-122"/>
                <a:ea typeface="黑体"/>
              </a:rPr>
              <a:t>P6</a:t>
            </a:r>
            <a:r>
              <a:rPr lang="zh-CN" altLang="en-US" sz="2400" b="1">
                <a:solidFill>
                  <a:srgbClr val="0066CC"/>
                </a:solidFill>
                <a:latin typeface="黑体" panose="02010609060101010101" charset="-122"/>
                <a:ea typeface="黑体"/>
              </a:rPr>
              <a:t>）</a:t>
            </a:r>
          </a:p>
        </p:txBody>
      </p:sp>
      <p:sp>
        <p:nvSpPr>
          <p:cNvPr id="8" name="内容占位符 2"/>
          <p:cNvSpPr txBox="1"/>
          <p:nvPr>
            <p:custDataLst>
              <p:tags r:id="rId2"/>
            </p:custDataLst>
          </p:nvPr>
        </p:nvSpPr>
        <p:spPr bwMode="auto">
          <a:xfrm>
            <a:off x="650672" y="1003772"/>
            <a:ext cx="7962725" cy="281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899795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2400" b="1">
                <a:latin typeface="+mj-lt"/>
                <a:ea typeface="+mj-ea"/>
              </a:rPr>
              <a:t>沙子的比热容约为</a:t>
            </a:r>
            <a:r>
              <a:rPr lang="en-US" altLang="zh-CN" sz="2400" b="1">
                <a:latin typeface="+mj-lt"/>
                <a:ea typeface="+mj-ea"/>
              </a:rPr>
              <a:t>0.92×10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J/(kg·</a:t>
            </a:r>
            <a:r>
              <a:rPr lang="zh-CN" altLang="en-US" sz="2400" b="1">
                <a:latin typeface="+mj-lt"/>
                <a:ea typeface="+mj-ea"/>
              </a:rPr>
              <a:t>℃</a:t>
            </a:r>
            <a:r>
              <a:rPr lang="en-US" altLang="zh-CN" sz="2400" b="1">
                <a:latin typeface="+mj-lt"/>
                <a:ea typeface="+mj-ea"/>
              </a:rPr>
              <a:t>)</a:t>
            </a:r>
            <a:r>
              <a:rPr lang="zh-CN" altLang="en-US" sz="2400" b="1">
                <a:latin typeface="+mj-lt"/>
                <a:ea typeface="+mj-ea"/>
              </a:rPr>
              <a:t>，这表示质量是</a:t>
            </a:r>
            <a:r>
              <a:rPr lang="en-US" altLang="zh-CN" sz="2400" b="1">
                <a:latin typeface="+mj-lt"/>
                <a:ea typeface="+mj-ea"/>
              </a:rPr>
              <a:t>1kg</a:t>
            </a:r>
            <a:r>
              <a:rPr lang="zh-CN" altLang="en-US" sz="2400" b="1">
                <a:latin typeface="+mj-lt"/>
                <a:ea typeface="+mj-ea"/>
              </a:rPr>
              <a:t>的沙子温度升高</a:t>
            </a:r>
            <a:r>
              <a:rPr lang="en-US" altLang="zh-CN" sz="2400" b="1">
                <a:latin typeface="+mj-lt"/>
                <a:ea typeface="+mj-ea"/>
              </a:rPr>
              <a:t>1</a:t>
            </a:r>
            <a:r>
              <a:rPr lang="zh-CN" altLang="en-US" sz="2400" b="1">
                <a:latin typeface="+mj-lt"/>
                <a:ea typeface="+mj-ea"/>
              </a:rPr>
              <a:t>℃时吸收的热量约为</a:t>
            </a:r>
            <a:r>
              <a:rPr lang="en-US" altLang="zh-CN" sz="2400" b="1">
                <a:latin typeface="+mj-lt"/>
                <a:ea typeface="+mj-ea"/>
              </a:rPr>
              <a:t>0.92 ×10</a:t>
            </a:r>
            <a:r>
              <a:rPr lang="en-US" altLang="zh-CN" sz="2400" b="1" baseline="30000">
                <a:latin typeface="+mj-lt"/>
                <a:ea typeface="+mj-ea"/>
              </a:rPr>
              <a:t>3</a:t>
            </a:r>
            <a:r>
              <a:rPr lang="en-US" altLang="zh-CN" sz="2400" b="1">
                <a:latin typeface="+mj-lt"/>
                <a:ea typeface="+mj-ea"/>
              </a:rPr>
              <a:t>J</a:t>
            </a:r>
            <a:r>
              <a:rPr lang="zh-CN" altLang="en-US" sz="2400" b="1">
                <a:latin typeface="+mj-lt"/>
                <a:ea typeface="+mj-ea"/>
              </a:rPr>
              <a:t>。把质量是</a:t>
            </a:r>
            <a:r>
              <a:rPr lang="en-US" altLang="zh-CN" sz="2400" b="1">
                <a:latin typeface="+mj-lt"/>
                <a:ea typeface="+mj-ea"/>
              </a:rPr>
              <a:t>2kg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20</a:t>
            </a:r>
            <a:r>
              <a:rPr lang="zh-CN" altLang="en-US" sz="2400" b="1">
                <a:latin typeface="+mj-lt"/>
                <a:ea typeface="+mj-ea"/>
              </a:rPr>
              <a:t>℃的沙子加热到</a:t>
            </a:r>
            <a:r>
              <a:rPr lang="en-US" altLang="zh-CN" sz="2400" b="1">
                <a:latin typeface="+mj-lt"/>
                <a:ea typeface="+mj-ea"/>
              </a:rPr>
              <a:t>30</a:t>
            </a:r>
            <a:r>
              <a:rPr lang="zh-CN" altLang="en-US" sz="2400" b="1">
                <a:latin typeface="+mj-lt"/>
                <a:ea typeface="+mj-ea"/>
              </a:rPr>
              <a:t>℃ ，沙子吸收的热量约为多少？利用这些热量给质量是</a:t>
            </a:r>
            <a:r>
              <a:rPr lang="en-US" altLang="zh-CN" sz="2400" b="1">
                <a:latin typeface="+mj-lt"/>
                <a:ea typeface="+mj-ea"/>
              </a:rPr>
              <a:t>2kg</a:t>
            </a:r>
            <a:r>
              <a:rPr lang="zh-CN" altLang="en-US" sz="2400" b="1">
                <a:latin typeface="+mj-lt"/>
                <a:ea typeface="+mj-ea"/>
              </a:rPr>
              <a:t>、温度为</a:t>
            </a:r>
            <a:r>
              <a:rPr lang="en-US" altLang="zh-CN" sz="2400" b="1">
                <a:latin typeface="+mj-lt"/>
                <a:ea typeface="+mj-ea"/>
              </a:rPr>
              <a:t>20</a:t>
            </a:r>
            <a:r>
              <a:rPr lang="zh-CN" altLang="en-US" sz="2400" b="1">
                <a:latin typeface="+mj-lt"/>
                <a:ea typeface="+mj-ea"/>
              </a:rPr>
              <a:t>℃的水加热，水的温度会上升到大约多少摄氏度？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"/>
  <p:tag name="KSO_WM_DIAGRAM_VIRTUALLY_FRAME" val="{&quot;height&quot;:213.60395669291339,&quot;left&quot;:40.74496062992125,&quot;top&quot;:96.1875,&quot;width&quot;:691.7436614173228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"/>
  <p:tag name="KSO_WM_DIAGRAM_VIRTUALLY_FRAME" val="{&quot;height&quot;:213.60395669291339,&quot;left&quot;:40.74496062992125,&quot;top&quot;:96.1875,&quot;width&quot;:691.7436614173228}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"/>
  <p:tag name="KSO_WM_DIAGRAM_VIRTUALLY_FRAME" val="{&quot;height&quot;:213.60395669291339,&quot;left&quot;:40.74496062992125,&quot;top&quot;:96.1875,&quot;width&quot;:691.7436614173228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"/>
  <p:tag name="KSO_WM_DIAGRAM_VIRTUALLY_FRAME" val="{&quot;height&quot;:213.60395669291339,&quot;left&quot;:40.74496062992125,&quot;top&quot;:96.1875,&quot;width&quot;:691.7436614173228}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  <p:tag name="KSO_WM_DIAGRAM_VIRTUALLY_FRAME" val="{&quot;height&quot;:213.60395669291339,&quot;left&quot;:40.74496062992125,&quot;top&quot;:96.1875,&quot;width&quot;:691.7436614173228}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"/>
  <p:tag name="KSO_WM_DIAGRAM_VIRTUALLY_FRAME" val="{&quot;height&quot;:213.60395669291339,&quot;left&quot;:40.74496062992125,&quot;top&quot;:96.1875,&quot;width&quot;:691.7436614173228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"/>
  <p:tag name="KSO_WM_DIAGRAM_VIRTUALLY_FRAME" val="{&quot;height&quot;:213.60395669291339,&quot;left&quot;:40.74496062992125,&quot;top&quot;:96.1875,&quot;width&quot;:691.7436614173228}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"/>
  <p:tag name="KSO_WM_DIAGRAM_VIRTUALLY_FRAME" val="{&quot;height&quot;:213.60395669291339,&quot;left&quot;:40.74496062992125,&quot;top&quot;:96.1875,&quot;width&quot;:691.7436614173228}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"/>
  <p:tag name="KSO_WM_DIAGRAM_VIRTUALLY_FRAME" val="{&quot;height&quot;:213.60395669291339,&quot;left&quot;:40.74496062992125,&quot;top&quot;:96.1875,&quot;width&quot;:691.7436614173228}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"/>
  <p:tag name="KSO_WM_DIAGRAM_VIRTUALLY_FRAME" val="{&quot;height&quot;:213.60395669291339,&quot;left&quot;:40.74496062992125,&quot;top&quot;:96.1875,&quot;width&quot;:691.7436614173228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"/>
  <p:tag name="KSO_WM_DIAGRAM_VIRTUALLY_FRAME" val="{&quot;height&quot;:213.60395669291339,&quot;left&quot;:40.74496062992125,&quot;top&quot;:96.1875,&quot;width&quot;:691.7436614173228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0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4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7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9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8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2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3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4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1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9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1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2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3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4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2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3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4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8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3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8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9"/>
  <p:tag name="KSO_WM_DIAGRAM_VIRTUALLY_FRAME" val="{&quot;height&quot;:36.25,&quot;left&quot;:37.95,&quot;top&quot;:153.87503937007872,&quot;width&quot;:454}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7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3"/>
</p:tagLst>
</file>

<file path=ppt/theme/theme1.xml><?xml version="1.0" encoding="utf-8"?>
<a:theme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4405</Words>
  <Application>Microsoft Office PowerPoint</Application>
  <PresentationFormat>全屏显示(16:9)</PresentationFormat>
  <Paragraphs>230</Paragraphs>
  <Slides>26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等线</vt:lpstr>
      <vt:lpstr>汉仪雅酷黑 75W</vt:lpstr>
      <vt:lpstr>黑体</vt:lpstr>
      <vt:lpstr>楷体</vt:lpstr>
      <vt:lpstr>宋体</vt:lpstr>
      <vt:lpstr>Arial</vt:lpstr>
      <vt:lpstr>Calibri</vt:lpstr>
      <vt:lpstr>Times New Roman</vt:lpstr>
      <vt:lpstr>Wingdings</vt:lpstr>
      <vt:lpstr>4_自定义设计方案</vt:lpstr>
      <vt:lpstr>Equation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2026-06-12T13:24:12Z</cp:lastPrinted>
  <dcterms:created xsi:type="dcterms:W3CDTF">2026-06-12T13:24:12Z</dcterms:created>
  <dcterms:modified xsi:type="dcterms:W3CDTF">2026-06-29T19:53:09Z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