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4" r:id="rId37"/>
    <p:sldId id="295" r:id="rId38"/>
    <p:sldId id="291" r:id="rId39"/>
    <p:sldId id="292" r:id="rId40"/>
    <p:sldId id="293" r:id="rId41"/>
  </p:sldIdLst>
  <p:sldSz cx="12192000" cy="6858000"/>
  <p:notesSz cx="6858000" cy="12192000"/>
  <p:custDataLst>
    <p:tags r:id="rId4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tags" Target="tags/tag1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0.jpe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3.jpe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7.png" /><Relationship Id="rId4" Type="http://schemas.openxmlformats.org/officeDocument/2006/relationships/image" Target="../media/image1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6.jpeg" /><Relationship Id="rId4" Type="http://schemas.openxmlformats.org/officeDocument/2006/relationships/image" Target="../media/image1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0.pn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Relationship Id="rId7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6.png" /><Relationship Id="rId4" Type="http://schemas.openxmlformats.org/officeDocument/2006/relationships/image" Target="../media/image27.jpeg" /><Relationship Id="rId5" Type="http://schemas.openxmlformats.org/officeDocument/2006/relationships/image" Target="../media/image2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9.png" /><Relationship Id="rId4" Type="http://schemas.openxmlformats.org/officeDocument/2006/relationships/image" Target="../media/image3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1.png" /><Relationship Id="rId4" Type="http://schemas.openxmlformats.org/officeDocument/2006/relationships/image" Target="../media/image30.jpeg" /><Relationship Id="rId5" Type="http://schemas.openxmlformats.org/officeDocument/2006/relationships/image" Target="../media/image3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8.xml" TargetMode="Internal" /><Relationship Id="rId7" Type="http://schemas.openxmlformats.org/officeDocument/2006/relationships/slide" Target="slide21.xml" TargetMode="Internal" /><Relationship Id="rId8" Type="http://schemas.openxmlformats.org/officeDocument/2006/relationships/slide" Target="slide30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0.jpeg" /><Relationship Id="rId4" Type="http://schemas.openxmlformats.org/officeDocument/2006/relationships/image" Target="../media/image33.png" /><Relationship Id="rId5" Type="http://schemas.openxmlformats.org/officeDocument/2006/relationships/image" Target="../media/image34.png" /><Relationship Id="rId6" Type="http://schemas.openxmlformats.org/officeDocument/2006/relationships/image" Target="../media/image35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6.jpeg" /><Relationship Id="rId4" Type="http://schemas.openxmlformats.org/officeDocument/2006/relationships/image" Target="../media/image37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8.jpeg" /><Relationship Id="rId4" Type="http://schemas.openxmlformats.org/officeDocument/2006/relationships/image" Target="../media/image39.png" /><Relationship Id="rId5" Type="http://schemas.openxmlformats.org/officeDocument/2006/relationships/image" Target="../media/image40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1.jpeg" /><Relationship Id="rId4" Type="http://schemas.openxmlformats.org/officeDocument/2006/relationships/image" Target="../media/image42.png" /><Relationship Id="rId5" Type="http://schemas.openxmlformats.org/officeDocument/2006/relationships/image" Target="../media/image43.png" /><Relationship Id="rId6" Type="http://schemas.openxmlformats.org/officeDocument/2006/relationships/image" Target="../media/image4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5.png" /><Relationship Id="rId4" Type="http://schemas.openxmlformats.org/officeDocument/2006/relationships/image" Target="../media/image4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47.png" /><Relationship Id="rId4" Type="http://schemas.openxmlformats.org/officeDocument/2006/relationships/image" Target="../media/image46.jpeg" /><Relationship Id="rId5" Type="http://schemas.openxmlformats.org/officeDocument/2006/relationships/image" Target="../media/image48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6.jpeg" /><Relationship Id="rId4" Type="http://schemas.openxmlformats.org/officeDocument/2006/relationships/image" Target="../media/image49.png" /><Relationship Id="rId5" Type="http://schemas.openxmlformats.org/officeDocument/2006/relationships/image" Target="../media/image50.png" /><Relationship Id="rId6" Type="http://schemas.openxmlformats.org/officeDocument/2006/relationships/image" Target="../media/image51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52.png" /><Relationship Id="rId4" Type="http://schemas.openxmlformats.org/officeDocument/2006/relationships/image" Target="../media/image46.jpeg" /><Relationship Id="rId5" Type="http://schemas.openxmlformats.org/officeDocument/2006/relationships/image" Target="../media/image53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6.jpeg" /><Relationship Id="rId4" Type="http://schemas.openxmlformats.org/officeDocument/2006/relationships/image" Target="../media/image54.png" /><Relationship Id="rId5" Type="http://schemas.openxmlformats.org/officeDocument/2006/relationships/image" Target="../media/image5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56.jpeg" /><Relationship Id="rId4" Type="http://schemas.openxmlformats.org/officeDocument/2006/relationships/image" Target="../media/image57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58.png" /><Relationship Id="rId4" Type="http://schemas.openxmlformats.org/officeDocument/2006/relationships/image" Target="../media/image59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60.png" /><Relationship Id="rId4" Type="http://schemas.openxmlformats.org/officeDocument/2006/relationships/image" Target="../media/image61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62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3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4.jpeg" /><Relationship Id="rId3" Type="http://schemas.openxmlformats.org/officeDocument/2006/relationships/image" Target="../media/image65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66.png" /><Relationship Id="rId4" Type="http://schemas.openxmlformats.org/officeDocument/2006/relationships/image" Target="../media/image67.png" /><Relationship Id="rId5" Type="http://schemas.openxmlformats.org/officeDocument/2006/relationships/image" Target="../media/image64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68.png" /><Relationship Id="rId4" Type="http://schemas.openxmlformats.org/officeDocument/2006/relationships/image" Target="../media/image64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6.jpeg" /><Relationship Id="rId4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5.jpeg" /><Relationship Id="rId4" Type="http://schemas.openxmlformats.org/officeDocument/2006/relationships/image" Target="../media/image8.jpeg" /><Relationship Id="rId5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1640afe30.fixed?vcp=1&amp;pid=d886613b3&amp;color=0,0,0&amp;vtp=1&amp;bbb=1" title=""/>
          <p:cNvSpPr/>
          <p:nvPr/>
        </p:nvSpPr>
        <p:spPr>
          <a:xfrm>
            <a:off x="3175" y="164604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1640afe30.fixed?vcp=1&amp;pid=d886613b3&amp;color=0,0,0&amp;vtp=1&amp;bbb=1" title=""/>
          <p:cNvSpPr/>
          <p:nvPr/>
        </p:nvSpPr>
        <p:spPr>
          <a:xfrm>
            <a:off x="3175" y="270675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第四部分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电与磁</a:t>
            </a:r>
            <a:endParaRPr lang="en-US" altLang="zh-CN" sz="5500"/>
          </a:p>
        </p:txBody>
      </p:sp>
      <p:sp>
        <p:nvSpPr>
          <p:cNvPr id="4" name="C_3_BD#1640afe30.fixed?vcp=1&amp;pid=d886613b3&amp;color=0,0,0&amp;vtp=1&amp;bbb=1" title=""/>
          <p:cNvSpPr/>
          <p:nvPr/>
        </p:nvSpPr>
        <p:spPr>
          <a:xfrm>
            <a:off x="3175" y="363943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第23讲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电路故障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动态电路分析</a:t>
            </a:r>
            <a:endParaRPr lang="en-US" altLang="zh-CN" sz="5500"/>
          </a:p>
        </p:txBody>
      </p:sp>
      <p:sp>
        <p:nvSpPr>
          <p:cNvPr id="5" name="C_3#1640afe30" title=""/>
          <p:cNvSpPr/>
          <p:nvPr/>
        </p:nvSpPr>
        <p:spPr>
          <a:xfrm>
            <a:off x="1959991" y="467271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3_1#30a20ed66?iti=2&amp;htil=2&amp;vcp=1&amp;vop=1&amp;vis=1&amp;pid=e9e3e5d25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3163" y="1564227"/>
            <a:ext cx="215798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3_2#30a20ed66?iti=2&amp;htil=2&amp;vcp=1&amp;vop=1&amp;vis=1&amp;pid=e9e3e5d25&amp;color=0,0,0&amp;vtp=1&amp;bbb=1" title=""/>
          <p:cNvSpPr/>
          <p:nvPr/>
        </p:nvSpPr>
        <p:spPr>
          <a:xfrm>
            <a:off x="9586849" y="3885787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图23-2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3_3#30a20ed66?htil=2&amp;vcp=1&amp;vop=1&amp;vis=1&amp;pid=e9e3e5d25&amp;color=0,0,0&amp;vtp=1&amp;bt=1&amp;bbb=1&amp;hb=1&amp;hs=1" title=""/>
              <p:cNvSpPr/>
              <p:nvPr/>
            </p:nvSpPr>
            <p:spPr>
              <a:xfrm>
                <a:off x="932688" y="1545939"/>
                <a:ext cx="8028432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（2025·眉山）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如图23-2所示电路中，电源电压恒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，电路正常工作，电压表的示数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。一段时间后，电压表的示数由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电流表示数增大。若电路中仅有一处故障，且只发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生在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上，则电路的故障是(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3_3#30a20ed66?htil=2&amp;vcp=1&amp;vop=1&amp;vis=1&amp;pid=e9e3e5d2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939"/>
                <a:ext cx="8028432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6" t="-11" r="-862" b="-2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4_1#30a20ed66.bracket?vcp=1&amp;vop=1&amp;vis=1&amp;pid=e9e3e5d25&amp;color=0,0,0&amp;vpa=2&amp;vtp=1" title=""/>
          <p:cNvSpPr/>
          <p:nvPr/>
        </p:nvSpPr>
        <p:spPr>
          <a:xfrm>
            <a:off x="6331871" y="4123404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3_4#30a20ed66.choices?htil=2&amp;vcp=1&amp;vop=1&amp;vis=1&amp;pid=e9e3e5d25&amp;color=0,0,0&amp;vtp=1&amp;bbb=1&amp;hs=1" title=""/>
              <p:cNvSpPr/>
              <p:nvPr/>
            </p:nvSpPr>
            <p:spPr>
              <a:xfrm>
                <a:off x="932688" y="4745069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2646680"/>
                    <a:tab pos="5254625"/>
                    <a:tab pos="788860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短路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短路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3_4#30a20ed66.choices?htil=2&amp;vcp=1&amp;vop=1&amp;vis=1&amp;pid=e9e3e5d25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745069"/>
                <a:ext cx="10323576" cy="563182"/>
              </a:xfrm>
              <a:prstGeom prst="rect">
                <a:avLst/>
              </a:prstGeom>
              <a:blipFill rotWithShape="1">
                <a:blip r:embed="rId5"/>
                <a:stretch>
                  <a:fillRect l="-5" t="-62" r="2" b="-12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5_1#ed75c7379?iti=3&amp;htil=3&amp;vcp=1&amp;vop=1&amp;vis=1&amp;pid=e9e3e5d25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1917" y="1006856"/>
            <a:ext cx="3255264" cy="1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5_2#ed75c7379?iti=3&amp;htil=3&amp;vcp=1&amp;vop=1&amp;vis=1&amp;pid=e9e3e5d25&amp;color=0,0,0&amp;vtp=1&amp;bbb=1" title=""/>
          <p:cNvSpPr/>
          <p:nvPr/>
        </p:nvSpPr>
        <p:spPr>
          <a:xfrm>
            <a:off x="9054243" y="3044952"/>
            <a:ext cx="1090612" cy="9773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5_3#ed75c7379?htil=3&amp;vcp=1&amp;vop=1&amp;vis=1&amp;pid=e9e3e5d25&amp;color=0,0,0&amp;vtp=1&amp;bt=1&amp;bbb=1&amp;hb=1&amp;hs=1" title=""/>
              <p:cNvSpPr/>
              <p:nvPr/>
            </p:nvSpPr>
            <p:spPr>
              <a:xfrm>
                <a:off x="932688" y="979424"/>
                <a:ext cx="6931152" cy="37191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（2025·辽宁铁岭模拟）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如图23-3所示电路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中，已知电源电压为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为两个不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同规格的小灯泡，当开关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闭合后两灯都不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亮。用电压表进行测量时，测得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两点之间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的电压为零，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𝑩𝑪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两点之间的电压为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下列判断中正确的是(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5_3#ed75c7379?htil=3&amp;vcp=1&amp;vop=1&amp;vis=1&amp;pid=e9e3e5d2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79424"/>
                <a:ext cx="6931152" cy="3719132"/>
              </a:xfrm>
              <a:prstGeom prst="rect">
                <a:avLst/>
              </a:prstGeom>
              <a:blipFill rotWithShape="1">
                <a:blip r:embed="rId4"/>
                <a:stretch>
                  <a:fillRect l="-7" t="-7" r="-1374" b="-1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6_1#ed75c7379.bracket?vcp=1&amp;vop=1&amp;vis=1&amp;pid=e9e3e5d25&amp;color=0,0,0&amp;vpa=3&amp;vtp=1" title=""/>
          <p:cNvSpPr/>
          <p:nvPr/>
        </p:nvSpPr>
        <p:spPr>
          <a:xfrm>
            <a:off x="4424394" y="4141153"/>
            <a:ext cx="515938" cy="5487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5_4#ed75c7379.choices?vcp=1&amp;vop=1&amp;vis=1&amp;pid=e9e3e5d25&amp;color=0,0,0&amp;vtp=1&amp;bbb=1&amp;hs=1" title=""/>
              <p:cNvSpPr/>
              <p:nvPr/>
            </p:nvSpPr>
            <p:spPr>
              <a:xfrm>
                <a:off x="932688" y="4681220"/>
                <a:ext cx="10323576" cy="11791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的灯丝断了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接触不良</a:t>
                </a:r>
                <a:endParaRPr lang="en-US" altLang="zh-CN" sz="2800"/>
              </a:p>
              <a:p>
                <a:pPr latinLnBrk="1">
                  <a:lnSpc>
                    <a:spcPts val="48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的灯丝断了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被短接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5_4#ed75c7379.choices?vcp=1&amp;vop=1&amp;vis=1&amp;pid=e9e3e5d25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681220"/>
                <a:ext cx="10323576" cy="1179132"/>
              </a:xfrm>
              <a:prstGeom prst="rect">
                <a:avLst/>
              </a:prstGeom>
              <a:blipFill rotWithShape="1">
                <a:blip r:embed="rId5"/>
                <a:stretch>
                  <a:fillRect l="-5" r="2" b="-5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7_1#3512cbf83?iti=4&amp;htil=4&amp;vcp=1&amp;vop=1&amp;vis=1&amp;pid=e9e3e5d25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1156" y="1883632"/>
            <a:ext cx="3127248" cy="22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7_2#3512cbf83?iti=4&amp;htil=4&amp;vcp=1&amp;vop=1&amp;vis=1&amp;pid=e9e3e5d25&amp;color=0,0,0&amp;vtp=1&amp;bbb=1" title=""/>
          <p:cNvSpPr/>
          <p:nvPr/>
        </p:nvSpPr>
        <p:spPr>
          <a:xfrm>
            <a:off x="8999474" y="424176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图23-4</a:t>
            </a:r>
            <a:endParaRPr lang="en-US" altLang="zh-CN" sz="2800"/>
          </a:p>
        </p:txBody>
      </p:sp>
      <p:sp>
        <p:nvSpPr>
          <p:cNvPr id="4" name="QB_6_BD.7_3#3512cbf83?htil=4&amp;vcp=1&amp;vop=1&amp;vis=1&amp;pid=e9e3e5d25&amp;color=0,0,0&amp;vtp=1&amp;bt=1&amp;bbb=1&amp;hb=1" title=""/>
          <p:cNvSpPr/>
          <p:nvPr/>
        </p:nvSpPr>
        <p:spPr>
          <a:xfrm>
            <a:off x="932688" y="1865344"/>
            <a:ext cx="7059168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（2025·连云港改编）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小明在测量小灯泡的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电阻实验中，电路如图23-4所示。连接电路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后闭合开关，发现小灯泡不发光，电压表和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电流表均无示数，产生这一现象的原因可能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5" name="QB_6_AN.8_1#3512cbf83.blank?vcp=1&amp;vop=1&amp;vis=1&amp;pid=e9e3e5d25&amp;color=0,0,0&amp;vpa=4&amp;vtp=1&amp;bbb=1" title=""/>
          <p:cNvSpPr/>
          <p:nvPr/>
        </p:nvSpPr>
        <p:spPr>
          <a:xfrm>
            <a:off x="1300195" y="4404709"/>
            <a:ext cx="34734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滑动变阻器发生断路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9_1#3cc5fbbf9?vcp=1&amp;vop=1&amp;vis=1&amp;pid=e9e3e5d25&amp;color=0,0,0&amp;vtp=1&amp;bt=1&amp;bbb=1&amp;hb=1" title=""/>
              <p:cNvSpPr/>
              <p:nvPr/>
            </p:nvSpPr>
            <p:spPr>
              <a:xfrm>
                <a:off x="932688" y="932402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（2025·清远模拟）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小芳用铅笔芯制作如图23-5所示的“模拟调光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灯”。闭合开关后，左右移动回形针，小灯泡始终不亮，为检查电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路故障，小芳将电压表接到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两点，测得电压为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间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（选填“短路”或“断路”）。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9_1#3cc5fbbf9?vcp=1&amp;vop=1&amp;vis=1&amp;pid=e9e3e5d2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32402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9" r="2"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10_1#3cc5fbbf9.blank?vcp=1&amp;vop=1&amp;vis=1&amp;pid=e9e3e5d25&amp;color=0,0,0&amp;vpa=5&amp;vtp=1&amp;bbb=1" title=""/>
          <p:cNvSpPr/>
          <p:nvPr/>
        </p:nvSpPr>
        <p:spPr>
          <a:xfrm>
            <a:off x="1557369" y="2824067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断路</a:t>
            </a:r>
            <a:endParaRPr lang="en-US" altLang="zh-CN" sz="2800"/>
          </a:p>
        </p:txBody>
      </p:sp>
      <p:pic>
        <p:nvPicPr>
          <p:cNvPr id="4" name="QB_6_BD.9_2#3cc5fbbf9?iti=5&amp;vcp=1&amp;vop=1&amp;vis=1&amp;pid=e9e3e5d25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2896" y="3558254"/>
            <a:ext cx="2423160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9_3#3cc5fbbf9?iti=5&amp;vcp=1&amp;vop=1&amp;vis=1&amp;pid=e9e3e5d25&amp;color=0,0,0&amp;vtp=1&amp;bbb=1" title=""/>
          <p:cNvSpPr/>
          <p:nvPr/>
        </p:nvSpPr>
        <p:spPr>
          <a:xfrm>
            <a:off x="5549170" y="535860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0f2c6cce3?vcp=1&amp;pid=991fd996d&amp;color=0,0,0&amp;tib=255,255,255&amp;iip=4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0f2c6cce3?vcp=1&amp;pid=991fd996d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动态电路分析</a:t>
            </a:r>
            <a:endParaRPr lang="en-US" altLang="zh-CN" sz="100"/>
          </a:p>
        </p:txBody>
      </p:sp>
      <p:pic>
        <p:nvPicPr>
          <p:cNvPr id="4" name="QC_6_BD.11_1#d56794a3a?iti=6&amp;htil=5&amp;vcp=1&amp;vop=1&amp;vis=1&amp;pid=0f2c6cce3&amp;color=0,0,0&amp;tib=255,255,255&amp;vtp=1&amp;hs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2444" y="1369351"/>
            <a:ext cx="3319272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11_2#d56794a3a?iti=6&amp;htil=5&amp;vcp=1&amp;vop=1&amp;vis=1&amp;pid=0f2c6cce3&amp;color=0,0,0&amp;vtp=1&amp;bbb=1" title=""/>
          <p:cNvSpPr/>
          <p:nvPr/>
        </p:nvSpPr>
        <p:spPr>
          <a:xfrm>
            <a:off x="8986774" y="334343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图23-6</a:t>
            </a:r>
            <a:endParaRPr lang="en-US" altLang="zh-CN" sz="2800"/>
          </a:p>
        </p:txBody>
      </p:sp>
      <p:sp>
        <p:nvSpPr>
          <p:cNvPr id="6" name="QC_6_BD.11_3#d56794a3a?htil=5&amp;vcp=1&amp;vop=1&amp;vis=1&amp;pid=0f2c6cce3&amp;color=0,0,0&amp;vtp=1&amp;bbb=1&amp;hb=1&amp;hs=1" title=""/>
          <p:cNvSpPr/>
          <p:nvPr/>
        </p:nvSpPr>
        <p:spPr>
          <a:xfrm>
            <a:off x="932688" y="1351063"/>
            <a:ext cx="6876288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6.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为了减少医护人员与流感病人的接触，科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研人员设计了如图23-6所示的输液提示器，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让护士在护士站就能观察到药液量的变化。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当袋中药液量减少时(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7" name="QC_6_AN.12_1#d56794a3a.bracket?vcp=1&amp;vop=1&amp;vis=1&amp;pid=0f2c6cce3&amp;color=0,0,0&amp;vpa=6&amp;vtp=1" title=""/>
          <p:cNvSpPr/>
          <p:nvPr/>
        </p:nvSpPr>
        <p:spPr>
          <a:xfrm>
            <a:off x="4424394" y="3280828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8" name="QC_6_BD.11_4#d56794a3a.choices?vcp=1&amp;vop=1&amp;vis=1&amp;pid=0f2c6cce3&amp;color=0,0,0&amp;vtp=1&amp;bbb=1&amp;hs=1" title=""/>
          <p:cNvSpPr/>
          <p:nvPr/>
        </p:nvSpPr>
        <p:spPr>
          <a:xfrm>
            <a:off x="932688" y="3987773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A.电路总电阻增大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B.电压表示数增大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C.电路总功率增大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D.灯泡亮度变暗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13_1#40921b7c3?vcp=1&amp;vop=1&amp;vis=1&amp;pid=0f2c6cce3&amp;color=0,0,0&amp;vtp=1&amp;bt=1&amp;bbb=1&amp;hb=1" title=""/>
              <p:cNvSpPr/>
              <p:nvPr/>
            </p:nvSpPr>
            <p:spPr>
              <a:xfrm>
                <a:off x="932688" y="1346390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（2025·乐山）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爱思考的小金设计了一个能检测水流速度变化的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装置，已知电源电压保持不变，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是定值电阻，机翼状的探头始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终浸没在水中，通过连杆带动滑动变阻器的滑片上下移动。下列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能实现水流速度越大，电表示数越大的电路图是(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13_1#40921b7c3?vcp=1&amp;vop=1&amp;vis=1&amp;pid=0f2c6cce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46390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2" b="-2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14_1#40921b7c3.bracket?vcp=1&amp;vop=1&amp;vis=1&amp;pid=0f2c6cce3&amp;color=0,0,0&amp;vpa=7&amp;vtp=1" title=""/>
          <p:cNvSpPr/>
          <p:nvPr/>
        </p:nvSpPr>
        <p:spPr>
          <a:xfrm>
            <a:off x="8710645" y="3276155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4" name="QC_6_BD.13_2#40921b7c3.choices?vcp=1&amp;vop=1&amp;vis=1&amp;pid=0f2c6cce3&amp;color=0,0,0&amp;vtp=1&amp;bbb=1" title=""/>
          <p:cNvSpPr/>
          <p:nvPr/>
        </p:nvSpPr>
        <p:spPr>
          <a:xfrm>
            <a:off x="932689" y="3972242"/>
            <a:ext cx="10323320" cy="1532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3700"/>
              </a:lnSpc>
              <a:tabLst>
                <a:tab pos="2633980"/>
                <a:tab pos="5229225"/>
                <a:tab pos="785050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73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75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75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76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5" name="QC_6_BD.13_2#40921b7c3.choice_image?vcp=1&amp;vop=1&amp;vis=1&amp;pid=0f2c6cce3&amp;color=0,0,0&amp;tib=255,255,255&amp;iip=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368" y="4030282"/>
            <a:ext cx="2048256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6_BD.13_2#40921b7c3.choice_image?vcp=1&amp;vop=1&amp;vis=1&amp;pid=0f2c6cce3&amp;color=0,0,0&amp;tib=255,255,255&amp;iip=6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4999" y="4002849"/>
            <a:ext cx="201168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6_BD.13_2#40921b7c3.choice_image?vcp=1&amp;vop=1&amp;vis=1&amp;pid=0f2c6cce3&amp;color=0,0,0&amp;tib=255,255,255&amp;iip=7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6943" y="4011993"/>
            <a:ext cx="2020824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13_2#40921b7c3.choice_image?vcp=1&amp;vop=1&amp;vis=1&amp;pid=0f2c6cce3&amp;color=0,0,0&amp;tib=255,255,255&amp;iip=8&amp;vtp=1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3939" y="3975417"/>
            <a:ext cx="2066544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15_1#591503d32?iti=7&amp;htil=6&amp;vcp=1&amp;vop=1&amp;vis=1&amp;pid=0f2c6cce3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5791" y="1233932"/>
            <a:ext cx="4892040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15_2#591503d32?iti=7&amp;htil=6&amp;vcp=1&amp;vop=1&amp;vis=1&amp;pid=0f2c6cce3&amp;color=0,0,0&amp;vtp=1&amp;bbb=1" title=""/>
          <p:cNvSpPr/>
          <p:nvPr/>
        </p:nvSpPr>
        <p:spPr>
          <a:xfrm>
            <a:off x="8106505" y="348234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图23-7</a:t>
            </a:r>
            <a:endParaRPr lang="en-US" altLang="zh-CN" sz="2800"/>
          </a:p>
        </p:txBody>
      </p:sp>
      <p:sp>
        <p:nvSpPr>
          <p:cNvPr id="4" name="QC_6_BD.15_3#591503d32?htil=6&amp;vcp=1&amp;vop=1&amp;vis=1&amp;pid=0f2c6cce3&amp;color=0,0,0&amp;vtp=1&amp;bt=1&amp;bbb=1&amp;hb=1&amp;hs=1" title=""/>
          <p:cNvSpPr/>
          <p:nvPr/>
        </p:nvSpPr>
        <p:spPr>
          <a:xfrm>
            <a:off x="932688" y="1215644"/>
            <a:ext cx="5294376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8.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（2025·佛山市禅城区模拟）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体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重是评价人体健康状况的重要指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标。小明同学用图23-7电路设计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电子体重秤，两电表中适合改装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为体重秤表盘的是(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16_1#591503d32.bracket?vcp=1&amp;vop=1&amp;vis=1&amp;pid=0f2c6cce3&amp;color=0,0,0&amp;vpa=8&amp;vtp=1" title=""/>
          <p:cNvSpPr/>
          <p:nvPr/>
        </p:nvSpPr>
        <p:spPr>
          <a:xfrm>
            <a:off x="4067206" y="3793109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6" name="QC_6_BD.15_4#591503d32.choices?vcp=1&amp;vop=1&amp;vis=1&amp;pid=0f2c6cce3&amp;color=0,0,0&amp;vtp=1&amp;bbb=1&amp;hs=1" title=""/>
          <p:cNvSpPr/>
          <p:nvPr/>
        </p:nvSpPr>
        <p:spPr>
          <a:xfrm>
            <a:off x="932688" y="442258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A.只能是电压表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B.只能是电流表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C.两者都适合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D.两者都不适合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17_1#6a8c9f966?vcp=1&amp;vop=1&amp;vis=1&amp;pid=0f2c6cce3&amp;color=0,0,0&amp;vtp=1&amp;bt=1&amp;bbb=1&amp;hb=1" title=""/>
              <p:cNvSpPr/>
              <p:nvPr/>
            </p:nvSpPr>
            <p:spPr>
              <a:xfrm>
                <a:off x="932688" y="1058386"/>
                <a:ext cx="10323576" cy="1569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9.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（2023·江苏）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如图23-8所示是测量货车质量的地磅示意图，货车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的质量可以通过电流表的示数转换测出，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为定值电阻。下列说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法正确的是(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17_1#6a8c9f966?vcp=1&amp;vop=1&amp;vis=1&amp;pid=0f2c6cce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58386"/>
                <a:ext cx="10323576" cy="1569657"/>
              </a:xfrm>
              <a:prstGeom prst="rect">
                <a:avLst/>
              </a:prstGeom>
              <a:blipFill rotWithShape="1">
                <a:blip r:embed="rId3"/>
                <a:stretch>
                  <a:fillRect l="-5" t="-30" r="-1000" b="-2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18_1#6a8c9f966.bracket?vcp=1&amp;vop=1&amp;vis=1&amp;pid=0f2c6cce3&amp;color=0,0,0&amp;vpa=9&amp;vtp=1" title=""/>
          <p:cNvSpPr/>
          <p:nvPr/>
        </p:nvSpPr>
        <p:spPr>
          <a:xfrm>
            <a:off x="2995644" y="2137823"/>
            <a:ext cx="515938" cy="4820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pic>
        <p:nvPicPr>
          <p:cNvPr id="4" name="QC_6_BD.17_2#6a8c9f966?iti=8&amp;htil=7&amp;vcp=1&amp;vop=1&amp;vis=1&amp;pid=0f2c6cce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3902" y="2661633"/>
            <a:ext cx="2743200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17_3#6a8c9f966?iti=8&amp;htil=7&amp;vcp=1&amp;vop=1&amp;vis=1&amp;pid=0f2c6cce3&amp;color=0,0,0&amp;vtp=1&amp;bbb=1" title=""/>
          <p:cNvSpPr/>
          <p:nvPr/>
        </p:nvSpPr>
        <p:spPr>
          <a:xfrm>
            <a:off x="9190196" y="4910041"/>
            <a:ext cx="1090612" cy="8859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图23-8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17_4#6a8c9f966.choices?htil=7&amp;vcp=1&amp;vop=1&amp;vis=1&amp;pid=0f2c6cce3&amp;color=0,0,0&amp;vtp=1&amp;bbb=1&amp;hb=1" title=""/>
              <p:cNvSpPr/>
              <p:nvPr/>
            </p:nvSpPr>
            <p:spPr>
              <a:xfrm>
                <a:off x="932688" y="2634201"/>
                <a:ext cx="744321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A.地磅的测量范围与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大小无关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B.货车的质量变大时，电流表的示数变小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C.将电流表换成电压表也能测量货车的质量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D.仅增大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，称量同一货车质量时，电流表示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数变小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17_4#6a8c9f966.choices?htil=7&amp;vcp=1&amp;vop=1&amp;vis=1&amp;pid=0f2c6cce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634201"/>
                <a:ext cx="7443216" cy="3144457"/>
              </a:xfrm>
              <a:prstGeom prst="rect">
                <a:avLst/>
              </a:prstGeom>
              <a:blipFill rotWithShape="1">
                <a:blip r:embed="rId5"/>
                <a:stretch>
                  <a:fillRect l="-7" t="-7" r="3" b="-2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19_1#a8f595df3?vcp=1&amp;vop=1&amp;vis=1&amp;pid=0f2c6cce3&amp;color=0,0,0&amp;vtp=1&amp;bt=1&amp;bbb=1&amp;hb=1" title=""/>
              <p:cNvSpPr/>
              <p:nvPr/>
            </p:nvSpPr>
            <p:spPr>
              <a:xfrm>
                <a:off x="932688" y="974566"/>
                <a:ext cx="10323576" cy="18377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10.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（2024·广州模拟）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如图23-9甲所示的电路，电源可提供不同的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为定值电阻，其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图像如图23-9乙所示；小灯泡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的额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定电压为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均闭合时，电压表的示数为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19_1#a8f595df3?vcp=1&amp;vop=1&amp;vis=1&amp;pid=0f2c6cce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74566"/>
                <a:ext cx="10323576" cy="1837754"/>
              </a:xfrm>
              <a:prstGeom prst="rect">
                <a:avLst/>
              </a:prstGeom>
              <a:blipFill rotWithShape="1">
                <a:blip r:embed="rId3"/>
                <a:stretch>
                  <a:fillRect l="-5" t="-26" r="2" b="-4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19_2#a8f595df3?iti=9&amp;vcp=1&amp;vop=1&amp;vis=1&amp;pid=0f2c6cce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6784" y="2940018"/>
            <a:ext cx="4215384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19_3#a8f595df3?iti=9&amp;vcp=1&amp;vop=1&amp;vis=1&amp;pid=0f2c6cce3&amp;color=0,0,0&amp;vtp=1&amp;bbb=1" title=""/>
          <p:cNvSpPr/>
          <p:nvPr/>
        </p:nvSpPr>
        <p:spPr>
          <a:xfrm>
            <a:off x="5549170" y="531644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7_BD.20_1#dd42ad995?vcp=1&amp;vop=1&amp;vis=1&amp;pid=a8f595df3&amp;color=0,0,0&amp;vtp=1&amp;bt=1&amp;bbb=1" title=""/>
              <p:cNvSpPr/>
              <p:nvPr/>
            </p:nvSpPr>
            <p:spPr>
              <a:xfrm>
                <a:off x="932688" y="791718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7_BD.20_1#dd42ad995?vcp=1&amp;vop=1&amp;vis=1&amp;pid=a8f595df3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91718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90" r="2" b="-12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7_BD.20_2#dd42ad995?iti=10&amp;vcp=1&amp;vop=1&amp;vis=1&amp;visfb=1&amp;pid=a8f595df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0560" y="1492504"/>
            <a:ext cx="3227832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20_3#dd42ad995?iti=10&amp;vcp=1&amp;vop=1&amp;vis=1&amp;visfb=1&amp;pid=a8f595df3&amp;color=0,0,0&amp;vtp=1&amp;bbb=1" title=""/>
          <p:cNvSpPr/>
          <p:nvPr/>
        </p:nvSpPr>
        <p:spPr>
          <a:xfrm>
            <a:off x="5549170" y="333857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图23-9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7_AN.21_1#dd42ad995?vcp=1&amp;vop=1&amp;vis=1&amp;pid=a8f595df3&amp;color=0,0,0&amp;vtp=1&amp;bbb=1&amp;hb=1" title=""/>
              <p:cNvSpPr/>
              <p:nvPr/>
            </p:nvSpPr>
            <p:spPr>
              <a:xfrm>
                <a:off x="932688" y="3918204"/>
                <a:ext cx="10323576" cy="1887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解：由图乙可得，当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AN.21_1#dd42ad995?vcp=1&amp;vop=1&amp;vis=1&amp;pid=a8f595df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918204"/>
                <a:ext cx="10323576" cy="1887157"/>
              </a:xfrm>
              <a:prstGeom prst="rect">
                <a:avLst/>
              </a:prstGeom>
              <a:blipFill rotWithShape="1">
                <a:blip r:embed="rId5"/>
                <a:stretch>
                  <a:fillRect l="-5" t="-13" r="2" b="-36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1640afe30?lid=e1b664ac4&amp;cid=e1b664ac4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1640afe30?lid=e1b664ac4&amp;cid=e1b664ac4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1640afe30?lid=e1b664ac4&amp;cid=e1b664ac4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1640afe30?lid=acbe35c85&amp;cid=acbe35c85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1640afe30?lid=acbe35c85&amp;cid=acbe35c85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1640afe30?lid=acbe35c85&amp;cid=acbe35c85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1640afe30?lid=991fd996d&amp;cid=991fd996d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1640afe30?lid=991fd996d&amp;cid=991fd996d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1640afe30?lid=991fd996d&amp;cid=991fd996d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1640afe30?lid=c14c4b630&amp;cid=c14c4b630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1640afe30?lid=c14c4b630&amp;cid=c14c4b630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1640afe30?lid=c14c4b630&amp;cid=c14c4b630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1640afe30?lid=4ee6bba55&amp;cid=4ee6bba55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1640afe30?lid=4ee6bba55&amp;cid=4ee6bba55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1640afe30?lid=4ee6bba55&amp;cid=4ee6bba55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1640afe30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1640afe30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1640afe30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BD.22_1#aea016e5e?iti=11&amp;htil=8&amp;vcp=1&amp;vop=1&amp;vis=1&amp;visfb=1&amp;pid=a8f595df3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343" y="848074"/>
            <a:ext cx="4178808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BD.22_2#aea016e5e?iti=11&amp;htil=8&amp;vcp=1&amp;vop=1&amp;vis=1&amp;visfb=1&amp;pid=a8f595df3&amp;color=0,0,0&amp;vtp=1&amp;bbb=1" title=""/>
          <p:cNvSpPr/>
          <p:nvPr/>
        </p:nvSpPr>
        <p:spPr>
          <a:xfrm>
            <a:off x="8481441" y="321878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图23-9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7_BD.22_3#aea016e5e?htil=8&amp;vcp=1&amp;vop=1&amp;vis=1&amp;pid=a8f595df3&amp;color=0,0,0&amp;mp=1&amp;vtp=1&amp;bt=1&amp;bbb=1&amp;hb=1&amp;hs=1" title=""/>
              <p:cNvSpPr/>
              <p:nvPr/>
            </p:nvSpPr>
            <p:spPr>
              <a:xfrm>
                <a:off x="932688" y="820642"/>
                <a:ext cx="6007608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求当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均闭合时，电流表的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7_BD.22_3#aea016e5e?htil=8&amp;vcp=1&amp;vop=1&amp;vis=1&amp;pid=a8f595df3&amp;color=0,0,0&amp;mp=1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20642"/>
                <a:ext cx="6007608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8" t="-18" r="6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AN.23_1#aea016e5e?htil=8&amp;vcp=1&amp;vop=1&amp;vis=1&amp;pid=a8f595df3&amp;color=0,0,0&amp;vtp=1&amp;bbb=1&amp;hb=1&amp;hs=1" title=""/>
              <p:cNvSpPr/>
              <p:nvPr/>
            </p:nvSpPr>
            <p:spPr>
              <a:xfrm>
                <a:off x="932688" y="2027523"/>
                <a:ext cx="6007608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均闭合时，电路为只有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的简单电路，电压表测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两端电压为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，电流表测电路中的电流，电流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AN.23_1#aea016e5e?htil=8&amp;vcp=1&amp;vop=1&amp;vis=1&amp;pid=a8f595df3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027523"/>
                <a:ext cx="6007608" cy="1849057"/>
              </a:xfrm>
              <a:prstGeom prst="rect">
                <a:avLst/>
              </a:prstGeom>
              <a:blipFill rotWithShape="1">
                <a:blip r:embed="rId5"/>
                <a:stretch>
                  <a:fillRect l="-8" t="-33" r="6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7_AN.23_1#aea016e5e?htil=8&amp;vcp=1&amp;vop=1&amp;vis=1&amp;pid=a8f595df3&amp;color=0,0,0&amp;vtp=1&amp;bbb=1&amp;hb=1&amp;hs=1" title=""/>
              <p:cNvSpPr/>
              <p:nvPr/>
            </p:nvSpPr>
            <p:spPr>
              <a:xfrm>
                <a:off x="935991" y="3874675"/>
                <a:ext cx="10320018" cy="1887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表的示数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𝟏𝟓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均闭合时，电流表的示数为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7_AN.23_1#aea016e5e?htil=8&amp;vcp=1&amp;vop=1&amp;vis=1&amp;pid=a8f595df3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3874675"/>
                <a:ext cx="10320018" cy="1887157"/>
              </a:xfrm>
              <a:prstGeom prst="rect">
                <a:avLst/>
              </a:prstGeom>
              <a:blipFill rotWithShape="1">
                <a:blip r:embed="rId6"/>
                <a:stretch>
                  <a:fillRect t="-29" r="6" b="-3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c14c4b630.fixed?vcp=1&amp;pid=1640afe30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c14c4b630.fixed?vcp=1&amp;pid=1640afe30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c14c4b630.fixed?vcp=1&amp;pid=1640afe30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24_1#037fc03a8?iti=12&amp;htil=9&amp;vcp=1&amp;vop=1&amp;vis=1&amp;pid=c14c4b630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5817" y="1607788"/>
            <a:ext cx="3044952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24_2#037fc03a8?iti=12&amp;htil=9&amp;vcp=1&amp;vop=1&amp;vis=1&amp;pid=c14c4b630&amp;color=0,0,0&amp;vtp=1&amp;bbb=1" title=""/>
          <p:cNvSpPr/>
          <p:nvPr/>
        </p:nvSpPr>
        <p:spPr>
          <a:xfrm>
            <a:off x="9074086" y="383790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图23-10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5_BD.24_3#037fc03a8?htil=9&amp;vcp=1&amp;vop=1&amp;vis=1&amp;pid=c14c4b630&amp;color=0,0,0&amp;vtp=1&amp;bt=1&amp;bbb=1&amp;hb=1&amp;hs=1" title=""/>
              <p:cNvSpPr/>
              <p:nvPr/>
            </p:nvSpPr>
            <p:spPr>
              <a:xfrm>
                <a:off x="932688" y="1580356"/>
                <a:ext cx="7141464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（2025·自贡）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如图23-10，闭合开关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，无论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怎样移动滑片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，发现电压表示数始终接近电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源电压，经查灯泡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完好，导致这一现象的原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因是滑动变阻器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。排除故障后，闭合开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正常发光，将滑片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向左滑动，电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5_BD.24_3#037fc03a8?htil=9&amp;vcp=1&amp;vop=1&amp;vis=1&amp;pid=c14c4b63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80356"/>
                <a:ext cx="7141464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7" t="-15" r="-1421" b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25_1#037fc03a8.blank?vcp=1&amp;vop=1&amp;vis=1&amp;pid=c14c4b630&amp;color=0,0,0&amp;vpa=10&amp;vtp=1&amp;bbb=1" title=""/>
          <p:cNvSpPr/>
          <p:nvPr/>
        </p:nvSpPr>
        <p:spPr>
          <a:xfrm>
            <a:off x="3443319" y="349297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断路</a:t>
            </a:r>
            <a:endParaRPr lang="en-US" altLang="zh-CN" sz="2800"/>
          </a:p>
        </p:txBody>
      </p:sp>
      <p:sp>
        <p:nvSpPr>
          <p:cNvPr id="6" name="QB_5_AN.26_1#037fc03a8.blank?vcp=1&amp;vop=1&amp;vis=1&amp;pid=c14c4b630&amp;color=0,0,0&amp;vpa=11&amp;vtp=1&amp;bbb=1" title=""/>
          <p:cNvSpPr/>
          <p:nvPr/>
        </p:nvSpPr>
        <p:spPr>
          <a:xfrm>
            <a:off x="2375059" y="4668742"/>
            <a:ext cx="9731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变大</a:t>
            </a:r>
            <a:endParaRPr lang="en-US" altLang="zh-CN" sz="2800"/>
          </a:p>
        </p:txBody>
      </p:sp>
      <p:sp>
        <p:nvSpPr>
          <p:cNvPr id="7" name="QB_5_BD.24_3#037fc03a8?htil=9&amp;vcp=1&amp;vop=1&amp;vis=1&amp;pid=c14c4b630&amp;color=0,0,0&amp;vtp=1&amp;bt=1&amp;bbb=1&amp;hb=1&amp;hs=1" title=""/>
          <p:cNvSpPr/>
          <p:nvPr/>
        </p:nvSpPr>
        <p:spPr>
          <a:xfrm>
            <a:off x="935991" y="4710652"/>
            <a:ext cx="1032001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压表示数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（选填“变小”“变大”或“不变”）。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27_1#129ddc848?iti=13&amp;htil=10&amp;vcp=1&amp;vop=1&amp;vis=1&amp;pid=c14c4b630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1927" y="738288"/>
            <a:ext cx="1593536" cy="8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27_2#129ddc848?iti=13&amp;htil=10&amp;vcp=1&amp;vop=1&amp;vis=1&amp;pid=c14c4b630&amp;color=0,0,0&amp;vtp=1&amp;bbb=1" title=""/>
          <p:cNvSpPr/>
          <p:nvPr/>
        </p:nvSpPr>
        <p:spPr>
          <a:xfrm>
            <a:off x="9504300" y="1675676"/>
            <a:ext cx="1248791" cy="4709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27_3#129ddc848?htil=10&amp;vcp=1&amp;vop=1&amp;vis=1&amp;pid=c14c4b630&amp;color=0,0,0&amp;vtp=1&amp;bt=1&amp;bbb=1&amp;hb=1&amp;hs=1" title=""/>
              <p:cNvSpPr/>
              <p:nvPr/>
            </p:nvSpPr>
            <p:spPr>
              <a:xfrm>
                <a:off x="932688" y="720000"/>
                <a:ext cx="8046720" cy="150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（2024·深圳模拟）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如图23-11甲所示是某天然气监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测仪的电路原理图，已知电源电压恒为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阻值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的定值电阻，气敏电阻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的阻值与天然气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27_3#129ddc848?htil=10&amp;vcp=1&amp;vop=1&amp;vis=1&amp;pid=c14c4b63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8046720" cy="1509332"/>
              </a:xfrm>
              <a:prstGeom prst="rect">
                <a:avLst/>
              </a:prstGeom>
              <a:blipFill rotWithShape="1">
                <a:blip r:embed="rId4"/>
                <a:stretch>
                  <a:fillRect l="-6" t="-36" r="-443" b="-2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28_1#129ddc848.bracket?vcp=1&amp;vop=1&amp;vis=1&amp;pid=c14c4b630&amp;color=0,0,0&amp;vpa=12&amp;vtp=1" title=""/>
          <p:cNvSpPr/>
          <p:nvPr/>
        </p:nvSpPr>
        <p:spPr>
          <a:xfrm>
            <a:off x="8802848" y="2212504"/>
            <a:ext cx="515938" cy="472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graphicFrame>
        <p:nvGraphicFramePr>
          <p:cNvPr id="25" name="QC_5_BD.27_4#129ddc848?colgroup=8,4,6,6&amp;vcp=1&amp;vop=1&amp;vis=1&amp;pid=c14c4b630&amp;color=0,0,0&amp;vtp=1&amp;bbb=1" title=""/>
          <p:cNvGraphicFramePr>
            <a:graphicFrameLocks noGrp="1"/>
          </p:cNvGraphicFramePr>
          <p:nvPr/>
        </p:nvGraphicFramePr>
        <p:xfrm>
          <a:off x="932688" y="2822104"/>
          <a:ext cx="10277856" cy="1061022"/>
        </p:xfrm>
        <a:graphic>
          <a:graphicData uri="http://schemas.openxmlformats.org/drawingml/2006/table">
            <a:tbl>
              <a:tblPr/>
              <a:tblGrid>
                <a:gridCol w="3209544"/>
                <a:gridCol w="1947672"/>
                <a:gridCol w="2560320"/>
                <a:gridCol w="2560320"/>
              </a:tblGrid>
              <a:tr h="526542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天然气含量指数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～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𝟓𝟎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𝟓𝟏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～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𝟗𝟗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100及以上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53448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天然气泄漏等级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安全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轻微泄漏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危险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>
        <mc:Choice Requires="a14">
          <p:sp>
            <p:nvSpPr>
              <p:cNvPr id="7" name="QC_5_BD.27_5#129ddc848.choices?vcp=1&amp;vop=1&amp;vis=1&amp;pid=c14c4b630&amp;color=0,0,0&amp;vtp=1&amp;bbb=1" title=""/>
              <p:cNvSpPr/>
              <p:nvPr/>
            </p:nvSpPr>
            <p:spPr>
              <a:xfrm>
                <a:off x="932688" y="4015904"/>
                <a:ext cx="10323576" cy="20300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的阻值随天然气含量指数的增大而减小</a:t>
                </a:r>
                <a:endParaRPr lang="en-US" altLang="zh-CN" sz="280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B.天然气含量指数越大，电压表的示数越小</a:t>
                </a:r>
                <a:endParaRPr lang="en-US" altLang="zh-CN" sz="280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C.当天然气含量指数为25时，电压表示数为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D.当电压表示数为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时，天然气泄漏等级为安全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C_5_BD.27_5#129ddc848.choices?vcp=1&amp;vop=1&amp;vis=1&amp;pid=c14c4b63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15904"/>
                <a:ext cx="10323576" cy="2030032"/>
              </a:xfrm>
              <a:prstGeom prst="rect">
                <a:avLst/>
              </a:prstGeom>
              <a:blipFill rotWithShape="1">
                <a:blip r:embed="rId5"/>
                <a:stretch>
                  <a:fillRect l="-5" t="-8" r="2" b="-1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C_5_BD.27_3#129ddc848?htil=10&amp;vcp=1&amp;vop=1&amp;vis=1&amp;pid=c14c4b630&amp;color=0,0,0&amp;vtp=1&amp;bt=1&amp;bbb=1&amp;hb=1&amp;hs=1" title=""/>
          <p:cNvSpPr/>
          <p:nvPr/>
        </p:nvSpPr>
        <p:spPr>
          <a:xfrm>
            <a:off x="935991" y="2215552"/>
            <a:ext cx="10320018" cy="467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含量指数的关系如图乙所示。下列说法正确的是 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29_1#ceba31400?iti=14&amp;htil=11&amp;vcp=1&amp;vop=1&amp;vis=1&amp;pid=c14c4b630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9565" y="738288"/>
            <a:ext cx="2703731" cy="8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29_2#ceba31400?iti=14&amp;htil=11&amp;vcp=1&amp;vop=1&amp;vis=1&amp;pid=c14c4b630&amp;color=0,0,0&amp;vtp=1&amp;bbb=1" title=""/>
          <p:cNvSpPr/>
          <p:nvPr/>
        </p:nvSpPr>
        <p:spPr>
          <a:xfrm>
            <a:off x="8777224" y="1734096"/>
            <a:ext cx="1268412" cy="4933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图23-12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29_3#ceba31400?htil=11&amp;vcp=1&amp;vop=1&amp;vis=1&amp;pid=c14c4b630&amp;color=0,0,0&amp;vtp=1&amp;bt=1&amp;bbb=1&amp;hb=1&amp;hs=1" title=""/>
              <p:cNvSpPr/>
              <p:nvPr/>
            </p:nvSpPr>
            <p:spPr>
              <a:xfrm>
                <a:off x="932688" y="720000"/>
                <a:ext cx="6629400" cy="1569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（2025·泸州）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物理应用无处不在。如图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23-12甲、乙所示是拳击训练中为测量击打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力大小而设计的电路，电源电压恒为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29_3#ceba31400?htil=11&amp;vcp=1&amp;vop=1&amp;vis=1&amp;pid=c14c4b63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6629400" cy="1569657"/>
              </a:xfrm>
              <a:prstGeom prst="rect">
                <a:avLst/>
              </a:prstGeom>
              <a:blipFill rotWithShape="1">
                <a:blip r:embed="rId4"/>
                <a:stretch>
                  <a:fillRect l="-8" t="-35" r="-768" b="-27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30_1#ceba31400.bracket?vcp=1&amp;vop=1&amp;vis=1&amp;pid=c14c4b630&amp;color=0,0,0&amp;vpa=13&amp;vtp=1" title=""/>
          <p:cNvSpPr/>
          <p:nvPr/>
        </p:nvSpPr>
        <p:spPr>
          <a:xfrm>
            <a:off x="1924082" y="3373158"/>
            <a:ext cx="515938" cy="4820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29_4#ceba31400.choices?vcp=1&amp;vop=1&amp;vis=1&amp;pid=c14c4b630&amp;color=0,0,0&amp;vtp=1&amp;bbb=1" title=""/>
              <p:cNvSpPr/>
              <p:nvPr/>
            </p:nvSpPr>
            <p:spPr>
              <a:xfrm>
                <a:off x="932688" y="3876839"/>
                <a:ext cx="10323576" cy="2115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A.用甲电路测试，当击打力为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时，电流表的示数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B.用乙电路测试，当电流表示数为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时，击打力为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C.甲、乙两电路相比，甲电路的击打力测量范围较小</a:t>
                </a:r>
                <a:endParaRPr lang="en-US" altLang="zh-CN" sz="280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D.乙电路中可减小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的阻值来增大击打力测量范围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29_4#ceba31400.choices?vcp=1&amp;vop=1&amp;vis=1&amp;pid=c14c4b63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876839"/>
                <a:ext cx="10323576" cy="2115757"/>
              </a:xfrm>
              <a:prstGeom prst="rect">
                <a:avLst/>
              </a:prstGeom>
              <a:blipFill rotWithShape="1">
                <a:blip r:embed="rId5"/>
                <a:stretch>
                  <a:fillRect l="-5" t="-8" r="2" b="-2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C_5_BD.29_3#ceba31400?htil=11&amp;vcp=1&amp;vop=1&amp;vis=1&amp;pid=c14c4b630&amp;color=0,0,0&amp;vtp=1&amp;bt=1&amp;bbb=1&amp;hb=1&amp;hs=1" title=""/>
              <p:cNvSpPr/>
              <p:nvPr/>
            </p:nvSpPr>
            <p:spPr>
              <a:xfrm>
                <a:off x="932688" y="2296896"/>
                <a:ext cx="10320018" cy="1569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3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的定值电阻，电流表的测量范围为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为压敏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电阻，其电阻值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与击打力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的关系如图丙所示。下列说法中正确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C_5_BD.29_3#ceba31400?htil=11&amp;vcp=1&amp;vop=1&amp;vis=1&amp;pid=c14c4b63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296896"/>
                <a:ext cx="10320018" cy="1569657"/>
              </a:xfrm>
              <a:prstGeom prst="rect">
                <a:avLst/>
              </a:prstGeom>
              <a:blipFill rotWithShape="1">
                <a:blip r:embed="rId6"/>
                <a:stretch>
                  <a:fillRect l="-5" t="-6" r="-764" b="-2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31_1#d90575c21?vcp=1&amp;vop=1&amp;vis=1&amp;pid=c14c4b630&amp;color=0,0,0&amp;vtp=1&amp;bt=1&amp;bbb=1&amp;hb=1" title=""/>
              <p:cNvSpPr/>
              <p:nvPr/>
            </p:nvSpPr>
            <p:spPr>
              <a:xfrm>
                <a:off x="932688" y="720000"/>
                <a:ext cx="10323576" cy="29460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（2025·成都）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教室灯光改造需要检测室内光照强度（简称照度，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单位为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𝐋𝐮𝐱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)。小成利用身边器材设计了一个测量照度的电路，如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图23-13甲所示。电源电压取值范围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；电压表测量范围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为阻值范围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的电阻箱；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为光敏电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阻，其阻值随照度变化的规律如图乙所示。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31_1#d90575c21?vcp=1&amp;vop=1&amp;vis=1&amp;pid=c14c4b63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946083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-1615" b="-3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31_2#d90575c21?iti=15&amp;vcp=1&amp;vop=1&amp;vis=1&amp;pid=c14c4b630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6280" y="3764952"/>
            <a:ext cx="3145536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31_3#d90575c21?iti=15&amp;vcp=1&amp;vop=1&amp;vis=1&amp;pid=c14c4b630&amp;color=0,0,0&amp;vtp=1&amp;bbb=1" title=""/>
          <p:cNvSpPr/>
          <p:nvPr/>
        </p:nvSpPr>
        <p:spPr>
          <a:xfrm>
            <a:off x="5464842" y="5519584"/>
            <a:ext cx="1268412" cy="5382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32_1#7ce0ee326?vcp=1&amp;vop=1&amp;vis=1&amp;pid=d90575c21&amp;color=0,0,0&amp;vtp=1&amp;bt=1&amp;bbb=1&amp;hb=1" title=""/>
              <p:cNvSpPr/>
              <p:nvPr/>
            </p:nvSpPr>
            <p:spPr>
              <a:xfrm>
                <a:off x="932688" y="98726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，电压表读数为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此时的照度大小。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32_1#7ce0ee326?vcp=1&amp;vop=1&amp;vis=1&amp;pid=d90575c2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8726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2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32_2#7ce0ee326?iti=16&amp;vcp=1&amp;vop=1&amp;vis=1&amp;visfb=1&amp;pid=d90575c2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7136" y="2321147"/>
            <a:ext cx="3163824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32_3#7ce0ee326?iti=16&amp;vcp=1&amp;vop=1&amp;vis=1&amp;visfb=1&amp;pid=d90575c21&amp;color=0,0,0&amp;vtp=1&amp;bbb=1" title=""/>
          <p:cNvSpPr/>
          <p:nvPr/>
        </p:nvSpPr>
        <p:spPr>
          <a:xfrm>
            <a:off x="5464842" y="4084923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图23-13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33_1#7ce0ee326?vcp=1&amp;vop=1&amp;vis=1&amp;pid=d90575c21&amp;color=0,0,0&amp;vtp=1&amp;bbb=1&amp;hb=1" title=""/>
              <p:cNvSpPr/>
              <p:nvPr/>
            </p:nvSpPr>
            <p:spPr>
              <a:xfrm>
                <a:off x="932688" y="4657947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解：图中两个用电器串联，电压表测量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的电压；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电压表读数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33_1#7ce0ee326?vcp=1&amp;vop=1&amp;vis=1&amp;pid=d90575c2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657947"/>
                <a:ext cx="10323576" cy="1201357"/>
              </a:xfrm>
              <a:prstGeom prst="rect">
                <a:avLst/>
              </a:prstGeom>
              <a:blipFill rotWithShape="1">
                <a:blip r:embed="rId5"/>
                <a:stretch>
                  <a:fillRect l="-5" t="-18" r="2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AN.33_2#7ce0ee326?iti=17&amp;htil=12&amp;vcp=1&amp;vop=1&amp;vis=1&amp;visfb=1&amp;pid=d90575c21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4174" y="943800"/>
            <a:ext cx="310896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AN.33_3#7ce0ee326?iti=17&amp;htil=12&amp;vcp=1&amp;vop=1&amp;vis=1&amp;visfb=1&amp;pid=d90575c21&amp;color=0,0,0&amp;vtp=1&amp;bbb=1" title=""/>
          <p:cNvSpPr/>
          <p:nvPr/>
        </p:nvSpPr>
        <p:spPr>
          <a:xfrm>
            <a:off x="8924448" y="269843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AN.33_4#7ce0ee326?htil=12&amp;vcp=1&amp;vop=1&amp;vis=1&amp;pid=d90575c21&amp;color=0,0,0&amp;mp=1&amp;vtp=1&amp;bt=1&amp;bbb=1&amp;hb=1&amp;hs=1" title=""/>
              <p:cNvSpPr/>
              <p:nvPr/>
            </p:nvSpPr>
            <p:spPr>
              <a:xfrm>
                <a:off x="932688" y="916368"/>
                <a:ext cx="707745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根据串联电路的特点知，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的电压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串联电路的电流处处相等，根据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知，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电压之比等于电阻之比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AN.33_4#7ce0ee326?htil=12&amp;vcp=1&amp;vop=1&amp;vis=1&amp;pid=d90575c21&amp;color=0,0,0&amp;mp=1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16368"/>
                <a:ext cx="7077456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t="-3" r="4" b="-2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6_AN.33_4#7ce0ee326?htil=12&amp;vcp=1&amp;vop=1&amp;vis=1&amp;pid=d90575c21&amp;color=0,0,0&amp;mp=1&amp;vtp=1&amp;bt=1&amp;bbb=1&amp;hb=1&amp;hs=1" title=""/>
              <p:cNvSpPr/>
              <p:nvPr/>
            </p:nvSpPr>
            <p:spPr>
              <a:xfrm>
                <a:off x="932688" y="3403600"/>
                <a:ext cx="10320018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代入数据有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解得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，根据图像可知，此时的照度大小是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𝐋𝐮𝐱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答：若电源电压为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，电压表读数为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，此时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的照度大小是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𝐋𝐮𝐱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33_4#7ce0ee326?htil=12&amp;vcp=1&amp;vop=1&amp;vis=1&amp;pid=d90575c21&amp;color=0,0,0&amp;mp=1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03600"/>
                <a:ext cx="10320018" cy="2496757"/>
              </a:xfrm>
              <a:prstGeom prst="rect">
                <a:avLst/>
              </a:prstGeom>
              <a:blipFill rotWithShape="1">
                <a:blip r:embed="rId5"/>
                <a:stretch>
                  <a:fillRect l="-5" r="-1029" b="-27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188700" y="11277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34_1#97356a6cd?vcp=1&amp;vop=1&amp;vis=1&amp;pid=d90575c21&amp;color=0,0,0&amp;vtp=1&amp;bt=1&amp;bbb=1&amp;hb=1" title=""/>
              <p:cNvSpPr/>
              <p:nvPr/>
            </p:nvSpPr>
            <p:spPr>
              <a:xfrm>
                <a:off x="932688" y="83232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调节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阻值，使电路能测量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𝐋𝐮𝐱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的照度，求电源电压的最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大值。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34_1#97356a6cd?vcp=1&amp;vop=1&amp;vis=1&amp;pid=d90575c2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3232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2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34_2#97356a6cd?iti=18&amp;vcp=1&amp;vop=1&amp;vis=1&amp;visfb=1&amp;pid=d90575c2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8032" y="2166207"/>
            <a:ext cx="2532888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34_3#97356a6cd?iti=18&amp;vcp=1&amp;vop=1&amp;vis=1&amp;visfb=1&amp;pid=d90575c21&amp;color=0,0,0&amp;vtp=1&amp;bbb=1" title=""/>
          <p:cNvSpPr/>
          <p:nvPr/>
        </p:nvSpPr>
        <p:spPr>
          <a:xfrm>
            <a:off x="5460270" y="3600799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图23-13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35_1#97356a6cd?vcp=1&amp;vop=1&amp;vis=1&amp;pid=d90575c21&amp;color=0,0,0&amp;vtp=1&amp;bbb=1&amp;hb=1" title=""/>
              <p:cNvSpPr/>
              <p:nvPr/>
            </p:nvSpPr>
            <p:spPr>
              <a:xfrm>
                <a:off x="932688" y="4172807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解：当照度为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𝐋𝐮𝐱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，为使电源电压最大，需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取最小值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时，电压表示数最大，此时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35_1#97356a6cd?vcp=1&amp;vop=1&amp;vis=1&amp;pid=d90575c2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172807"/>
                <a:ext cx="10323576" cy="1849057"/>
              </a:xfrm>
              <a:prstGeom prst="rect">
                <a:avLst/>
              </a:prstGeom>
              <a:blipFill rotWithShape="1">
                <a:blip r:embed="rId5"/>
                <a:stretch>
                  <a:fillRect l="-5" t="-12" r="2" b="-3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AN.35_2#97356a6cd?iti=19&amp;htil=13&amp;vcp=1&amp;vop=1&amp;vis=1&amp;visfb=1&amp;pid=d90575c21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4174" y="1590230"/>
            <a:ext cx="310896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AN.35_3#97356a6cd?iti=19&amp;htil=13&amp;vcp=1&amp;vop=1&amp;vis=1&amp;visfb=1&amp;pid=d90575c21&amp;color=0,0,0&amp;vtp=1&amp;bbb=1" title=""/>
          <p:cNvSpPr/>
          <p:nvPr/>
        </p:nvSpPr>
        <p:spPr>
          <a:xfrm>
            <a:off x="8924448" y="334486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AN.35_4#97356a6cd?htil=13&amp;vcp=1&amp;vop=1&amp;vis=1&amp;pid=d90575c21&amp;color=0,0,0&amp;mp=1&amp;vtp=1&amp;bt=1&amp;bbb=1&amp;hb=1&amp;hs=1" title=""/>
              <p:cNvSpPr/>
              <p:nvPr/>
            </p:nvSpPr>
            <p:spPr>
              <a:xfrm>
                <a:off x="932688" y="1562798"/>
                <a:ext cx="707745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串联电路的电流处处相等，根据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知，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电压之比等于电阻之比，代入数据有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解得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AN.35_4#97356a6cd?htil=13&amp;vcp=1&amp;vop=1&amp;vis=1&amp;pid=d90575c21&amp;color=0,0,0&amp;mp=1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62798"/>
                <a:ext cx="7077456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t="-3" r="4" b="-2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6_AN.35_4#97356a6cd?htil=13&amp;vcp=1&amp;vop=1&amp;vis=1&amp;pid=d90575c21&amp;color=0,0,0&amp;mp=1&amp;vtp=1&amp;bt=1&amp;bbb=1&amp;hb=1&amp;hs=1" title=""/>
              <p:cNvSpPr/>
              <p:nvPr/>
            </p:nvSpPr>
            <p:spPr>
              <a:xfrm>
                <a:off x="935991" y="4050030"/>
                <a:ext cx="10320018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答：调节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阻值，使电路能测量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𝐋𝐮𝐱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的照度，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电源电压的最大值是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35_4#97356a6cd?htil=13&amp;vcp=1&amp;vop=1&amp;vis=1&amp;pid=d90575c21&amp;color=0,0,0&amp;mp=1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050030"/>
                <a:ext cx="10320018" cy="1201357"/>
              </a:xfrm>
              <a:prstGeom prst="rect">
                <a:avLst/>
              </a:prstGeom>
              <a:blipFill rotWithShape="1">
                <a:blip r:embed="rId5"/>
                <a:stretch>
                  <a:fillRect r="6"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e1b664ac4.fixed?vcp=1&amp;pid=1640afe30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e1b664ac4.fixed?vcp=1&amp;pid=1640afe30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e1b664ac4.fixed?vcp=1&amp;pid=1640afe30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4ee6bba55.fixed?vcp=1&amp;pid=1640afe30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4ee6bba55.fixed?vcp=1&amp;pid=1640afe30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4ee6bba55.fixed?vcp=1&amp;pid=1640afe30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36_1#3b04115ee?iti=20&amp;htil=14&amp;vcp=1&amp;vop=1&amp;vis=1&amp;pid=4ee6bba55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6216" y="738288"/>
            <a:ext cx="2651760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36_2#3b04115ee?iti=20&amp;htil=14&amp;vcp=1&amp;vop=1&amp;vis=1&amp;pid=4ee6bba55&amp;color=0,0,0&amp;vtp=1&amp;bbb=1" title=""/>
          <p:cNvSpPr/>
          <p:nvPr/>
        </p:nvSpPr>
        <p:spPr>
          <a:xfrm>
            <a:off x="9277890" y="3635920"/>
            <a:ext cx="1268412" cy="5382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图23-14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5_BD.36_3#3b04115ee?htil=14&amp;vcp=1&amp;vop=1&amp;vis=1&amp;pid=4ee6bba55&amp;color=0,0,0&amp;vtp=1&amp;bt=1&amp;bbb=1&amp;hb=1" title=""/>
              <p:cNvSpPr/>
              <p:nvPr/>
            </p:nvSpPr>
            <p:spPr>
              <a:xfrm>
                <a:off x="932688" y="720000"/>
                <a:ext cx="7534656" cy="5401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（2022·广东中考节选）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图23-14是小明用电压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的电源测量小灯泡在不同电压下电阻的实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验电路图。在某次测量中，小明测得电压表和电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流表的示数分别为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，但是小灯泡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不发光，小明断定是灯丝断了。这个判断是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（选填“正确”或“错误”）的，理由是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5_BD.36_3#3b04115ee?htil=14&amp;vcp=1&amp;vop=1&amp;vis=1&amp;pid=4ee6bba5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7534656" cy="5401882"/>
              </a:xfrm>
              <a:prstGeom prst="rect">
                <a:avLst/>
              </a:prstGeom>
              <a:blipFill rotWithShape="1">
                <a:blip r:embed="rId4"/>
                <a:stretch>
                  <a:fillRect l="-7" t="-10" r="-1817" b="-1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37_1#3b04115ee.blank?vcp=1&amp;vop=1&amp;vis=1&amp;pid=4ee6bba55&amp;color=0,0,0&amp;vpa=14&amp;vtp=1&amp;bbb=1" title=""/>
          <p:cNvSpPr/>
          <p:nvPr/>
        </p:nvSpPr>
        <p:spPr>
          <a:xfrm>
            <a:off x="1031907" y="3737838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错误</a:t>
            </a:r>
            <a:endParaRPr lang="en-US" altLang="zh-CN" sz="2800"/>
          </a:p>
        </p:txBody>
      </p:sp>
      <p:sp>
        <p:nvSpPr>
          <p:cNvPr id="6" name="QB_5_AN.38_1#3b04115ee.blank?vcp=1&amp;vop=1&amp;vis=1&amp;pid=4ee6bba55&amp;color=0,0,0&amp;vpa=15&amp;vtp=1&amp;bbb=1&amp;hb=1" title=""/>
          <p:cNvSpPr/>
          <p:nvPr/>
        </p:nvSpPr>
        <p:spPr>
          <a:xfrm>
            <a:off x="932688" y="3737838"/>
            <a:ext cx="7534656" cy="2353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若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灯丝断了，则电压表串联在电路中，电压表的示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数接近电源电压，电流表的示数几乎为零，与所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给数据不符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39_1#0bd02bba8?vcp=1&amp;vop=1&amp;vis=1&amp;pid=4ee6bba55&amp;color=0,0,0&amp;vtp=1&amp;bt=1&amp;bbb=1&amp;hb=1" title=""/>
              <p:cNvSpPr/>
              <p:nvPr/>
            </p:nvSpPr>
            <p:spPr>
              <a:xfrm>
                <a:off x="932688" y="867632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在“探究串联电路中电压的规律”中，按图23-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15正确连接电路后，闭合开关，若灯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断路，则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（选填“有”或“无”）电压。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39_1#0bd02bba8?vcp=1&amp;vop=1&amp;vis=1&amp;pid=4ee6bba5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67632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2" b="-3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40_1#0bd02bba8.blank?vcp=1&amp;vop=1&amp;vis=1&amp;pid=4ee6bba55&amp;color=0,0,0&amp;vpa=16&amp;vtp=1" title=""/>
          <p:cNvSpPr/>
          <p:nvPr/>
        </p:nvSpPr>
        <p:spPr>
          <a:xfrm>
            <a:off x="9543383" y="1484852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无</a:t>
            </a:r>
            <a:endParaRPr lang="en-US" altLang="zh-CN" sz="2800"/>
          </a:p>
        </p:txBody>
      </p:sp>
      <p:pic>
        <p:nvPicPr>
          <p:cNvPr id="4" name="QB_5_BD.39_2#0bd02bba8?iti=21&amp;vcp=1&amp;vop=1&amp;vis=1&amp;pid=4ee6bba55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6320" y="2845784"/>
            <a:ext cx="2505456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BD.39_3#0bd02bba8?iti=21&amp;vcp=1&amp;vop=1&amp;vis=1&amp;pid=4ee6bba55&amp;color=0,0,0&amp;vtp=1&amp;bbb=1" title=""/>
          <p:cNvSpPr/>
          <p:nvPr/>
        </p:nvSpPr>
        <p:spPr>
          <a:xfrm>
            <a:off x="5464842" y="542337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41_1#f12745e56?vcp=1&amp;vop=1&amp;vis=1&amp;pid=4ee6bba55&amp;color=0,0,0&amp;vtp=1&amp;bt=1&amp;bbb=1&amp;hb=1" title=""/>
              <p:cNvSpPr/>
              <p:nvPr/>
            </p:nvSpPr>
            <p:spPr>
              <a:xfrm>
                <a:off x="932688" y="1127474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如图23-16所示，闭合开关，导线夹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在铅笔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芯上向右移动，电流表的示数变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41_1#f12745e56?vcp=1&amp;vop=1&amp;vis=1&amp;pid=4ee6bba5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27474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29" r="2" b="-5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42_1#f12745e56.blank?vcp=1&amp;vop=1&amp;vis=1&amp;pid=4ee6bba55&amp;color=0,0,0&amp;vpa=17&amp;vtp=1" title=""/>
          <p:cNvSpPr/>
          <p:nvPr/>
        </p:nvSpPr>
        <p:spPr>
          <a:xfrm>
            <a:off x="5943631" y="1723739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</a:t>
            </a:r>
            <a:endParaRPr lang="en-US" altLang="zh-CN" sz="2800"/>
          </a:p>
        </p:txBody>
      </p:sp>
      <p:pic>
        <p:nvPicPr>
          <p:cNvPr id="4" name="QB_5_BD.41_2#f12745e56?iti=22&amp;vcp=1&amp;vop=1&amp;vis=1&amp;pid=4ee6bba55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6160" y="2461355"/>
            <a:ext cx="5065776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BD.41_3#f12745e56?iti=22&amp;vcp=1&amp;vop=1&amp;vis=1&amp;pid=4ee6bba55&amp;color=0,0,0&amp;vtp=1&amp;bbb=1" title=""/>
          <p:cNvSpPr/>
          <p:nvPr/>
        </p:nvSpPr>
        <p:spPr>
          <a:xfrm>
            <a:off x="5464842" y="5157819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43_1#37cefa377?vcp=1&amp;vop=1&amp;vis=1&amp;pid=4ee6bba55&amp;color=0,0,0&amp;vtp=1&amp;bt=1&amp;bbb=1&amp;hb=1" title=""/>
              <p:cNvSpPr/>
              <p:nvPr/>
            </p:nvSpPr>
            <p:spPr>
              <a:xfrm>
                <a:off x="932688" y="720000"/>
                <a:ext cx="10323576" cy="5372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阅读短文，回答问题。</a:t>
                </a:r>
                <a:endParaRPr lang="en-US" altLang="zh-CN" sz="2800"/>
              </a:p>
              <a:p>
                <a:pPr algn="ctr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登月服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2025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年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我国望宇登月服进入初样研制阶段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望宇登月服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主体由多层结构组成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包括内衣舒适层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保暖层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通风服和水冷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服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气密限制层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隔热层和外保护层等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某科技小组为检测模拟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登月服的气密性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设计了气压检测装置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其电路如图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23-17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甲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恒流电源输出电流恒为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当气压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≤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压敏电阻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𝐠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的阻值随气压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的变化关系如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图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23-17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乙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为方便计算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图像已作近似处理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）。</a:t>
                </a:r>
                <a:endParaRPr lang="en-US" altLang="zh-CN" sz="2800"/>
              </a:p>
              <a:p>
                <a:pPr latinLnBrk="1">
                  <a:lnSpc>
                    <a:spcPct val="1500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2" name="QO_5_BD.43_1#37cefa377?vcp=1&amp;vop=1&amp;vis=1&amp;pid=4ee6bba5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5372100"/>
              </a:xfrm>
              <a:prstGeom prst="rect">
                <a:avLst/>
              </a:prstGeom>
              <a:blipFill rotWithShape="1">
                <a:blip r:embed="rId3"/>
                <a:stretch>
                  <a:fillRect l="-5" t="-10" r="2"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43_1#37cefa377?vcp=1&amp;vop=1&amp;vis=1&amp;pid=4ee6bba55&amp;color=0,0,0&amp;vtp=1&amp;bt=1&amp;bbb=1&amp;hb=1" title=""/>
              <p:cNvSpPr/>
              <p:nvPr/>
            </p:nvSpPr>
            <p:spPr>
              <a:xfrm>
                <a:off x="932688" y="1218946"/>
                <a:ext cx="10323576" cy="44285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测试时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如图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23-17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丙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将充满空气的模拟登月服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和检测装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置放入空腔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中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抽成真空后密封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不计此过程中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漏气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启动检测装置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开始计时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此时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内的气压为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已知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漏气速度越来越慢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经过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漏出空气的质量小于充气质量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的气密性达标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内的气压与各自内部空气的密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度成正比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且比例系数相同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容积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𝑵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不计检测装置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的体积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的厚度以及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容积的变化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#1.1.2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43_1#37cefa377?vcp=1&amp;vop=1&amp;vis=1&amp;pid=4ee6bba5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18946"/>
                <a:ext cx="10323576" cy="4428554"/>
              </a:xfrm>
              <a:prstGeom prst="rect">
                <a:avLst/>
              </a:prstGeom>
              <a:blipFill rotWithShape="1">
                <a:blip r:embed="rId2"/>
                <a:stretch>
                  <a:fillRect l="-5" t="-9" r="-151" b="-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43_2#37cefa377?iti=23&amp;vcp=1&amp;vop=1&amp;vis=1&amp;pid=4ee6bba55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7288" y="2056815"/>
            <a:ext cx="5303520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43_3#37cefa377?iti=23&amp;vcp=1&amp;vop=1&amp;vis=1&amp;pid=4ee6bba55&amp;color=0,0,0&amp;vtp=1&amp;bbb=1" title=""/>
          <p:cNvSpPr/>
          <p:nvPr/>
        </p:nvSpPr>
        <p:spPr>
          <a:xfrm>
            <a:off x="5464842" y="3601135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44_1#5b996fb16?vcp=1&amp;vop=1&amp;vis=1&amp;pid=37cefa377&amp;color=0,0,0&amp;vtp=1&amp;bbb=1" title=""/>
              <p:cNvSpPr/>
              <p:nvPr/>
            </p:nvSpPr>
            <p:spPr>
              <a:xfrm>
                <a:off x="932688" y="4234193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漏气过程中，电流表示数变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44_1#5b996fb16?vcp=1&amp;vop=1&amp;vis=1&amp;pid=37cefa37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234193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2" r="2" b="-12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45_1#5b996fb16.blank?vcp=1&amp;vop=1&amp;vis=1&amp;pid=37cefa377&amp;color=0,0,0&amp;vpa=18&amp;vtp=1" title=""/>
          <p:cNvSpPr/>
          <p:nvPr/>
        </p:nvSpPr>
        <p:spPr>
          <a:xfrm>
            <a:off x="6446870" y="4192283"/>
            <a:ext cx="61595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6_1#d0a779d33?vcp=1&amp;vop=1&amp;vis=1&amp;pid=37cefa377&amp;color=0,0,0&amp;vtp=1&amp;bt=1&amp;bbb=1&amp;hb=1" title=""/>
              <p:cNvSpPr/>
              <p:nvPr/>
            </p:nvSpPr>
            <p:spPr>
              <a:xfrm>
                <a:off x="932688" y="720000"/>
                <a:ext cx="10323576" cy="29634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开始计时后，经过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，此时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内的气压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漏出空气的质量为充气质量的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%。请判断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气密性是否达标并说明理由：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__________________________________________________________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46_1#d0a779d33?vcp=1&amp;vop=1&amp;vis=1&amp;pid=37cefa37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963482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-1609" b="-1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47_1#d0a779d33.blank?vcp=1&amp;vop=1&amp;vis=1&amp;pid=37cefa377&amp;color=0,0,0&amp;vpa=19&amp;vtp=1&amp;bbb=1" title=""/>
          <p:cNvSpPr/>
          <p:nvPr/>
        </p:nvSpPr>
        <p:spPr>
          <a:xfrm>
            <a:off x="1300195" y="1303692"/>
            <a:ext cx="792163" cy="5487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875</a:t>
            </a:r>
            <a:endParaRPr lang="en-US" altLang="zh-CN" sz="2800"/>
          </a:p>
        </p:txBody>
      </p:sp>
      <p:sp>
        <p:nvSpPr>
          <p:cNvPr id="4" name="QB_6_AN.48_1#d0a779d33.blank?vcp=1&amp;vop=1&amp;vis=1&amp;pid=37cefa377&amp;color=0,0,0&amp;vpa=20&amp;vtp=1&amp;bbb=1" title=""/>
          <p:cNvSpPr/>
          <p:nvPr/>
        </p:nvSpPr>
        <p:spPr>
          <a:xfrm>
            <a:off x="7896257" y="1303692"/>
            <a:ext cx="703263" cy="5487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3.5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B_6_AN.50_1#d0a779d33.blank?vcp=1&amp;vop=1&amp;vis=1&amp;pid=37cefa377&amp;color=0,0,0&amp;vpa=21&amp;vtp=1&amp;bbb=1&amp;hb=1" title=""/>
              <p:cNvSpPr/>
              <p:nvPr/>
            </p:nvSpPr>
            <p:spPr>
              <a:xfrm>
                <a:off x="932689" y="1913292"/>
                <a:ext cx="10323321" cy="171850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ct val="140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               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达标，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漏气速度越来越慢，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ct val="140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漏出的空气质量与充气质量的比例会小于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的漏气比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ct val="140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𝒉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的漏气比例会小于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B_6_AN.50_1#d0a779d33.blank?vcp=1&amp;vop=1&amp;vis=1&amp;pid=37cefa377&amp;color=0,0,0&amp;vpa=21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9" y="1913292"/>
                <a:ext cx="10323321" cy="1718501"/>
              </a:xfrm>
              <a:prstGeom prst="rect">
                <a:avLst/>
              </a:prstGeom>
              <a:blipFill rotWithShape="1">
                <a:blip r:embed="rId4"/>
                <a:stretch>
                  <a:fillRect l="-5" t="-2" r="0" b="-41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QB_6_BD.49_1#d0a779d33?iti=24&amp;vcp=1&amp;vop=1&amp;vis=1&amp;visfb=1&amp;pid=37cefa377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5808" y="3774096"/>
            <a:ext cx="6117336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49_2#d0a779d33?iti=24&amp;vcp=1&amp;vop=1&amp;vis=1&amp;visfb=1&amp;pid=37cefa377&amp;color=0,0,0&amp;vtp=1&amp;bbb=1" title=""/>
          <p:cNvSpPr/>
          <p:nvPr/>
        </p:nvSpPr>
        <p:spPr>
          <a:xfrm>
            <a:off x="5460270" y="5537872"/>
            <a:ext cx="1268412" cy="5349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51_1#368f641cb?vcp=1&amp;vop=1&amp;vis=1&amp;pid=37cefa377&amp;color=0,0,0&amp;mp=1&amp;vtp=1&amp;bt=1&amp;bbb=1&amp;hb=1" title=""/>
              <p:cNvSpPr/>
              <p:nvPr/>
            </p:nvSpPr>
            <p:spPr>
              <a:xfrm>
                <a:off x="932688" y="138426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思考（2）的检测过程，为使电流表示数变化范围最大，可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改变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的阻值，设真空时电流表示数为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，经过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电流表示数为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，要使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的差值最大，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的阻值应为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51_1#368f641cb?vcp=1&amp;vop=1&amp;vis=1&amp;pid=37cefa377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8426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2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52_1#368f641cb.blank?vcp=1&amp;vop=1&amp;vis=1&amp;pid=37cefa377&amp;color=0,0,0&amp;mp=1&amp;vpa=22&amp;vtp=1&amp;bbb=1" title=""/>
          <p:cNvSpPr/>
          <p:nvPr/>
        </p:nvSpPr>
        <p:spPr>
          <a:xfrm>
            <a:off x="7696422" y="2628233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60</a:t>
            </a:r>
            <a:endParaRPr lang="en-US" altLang="zh-CN" sz="2800"/>
          </a:p>
        </p:txBody>
      </p:sp>
      <p:pic>
        <p:nvPicPr>
          <p:cNvPr id="4" name="QB_6_BD.51_2#368f641cb?iti=25&amp;vcp=1&amp;vop=1&amp;vis=1&amp;visfb=1&amp;pid=37cefa377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7288" y="3362420"/>
            <a:ext cx="5303520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51_3#368f641cb?iti=25&amp;vcp=1&amp;vop=1&amp;vis=1&amp;visfb=1&amp;pid=37cefa377&amp;color=0,0,0&amp;vtp=1&amp;bbb=1" title=""/>
          <p:cNvSpPr/>
          <p:nvPr/>
        </p:nvSpPr>
        <p:spPr>
          <a:xfrm>
            <a:off x="5464842" y="490674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3974ad9ce?colgroup=4,23&amp;vcp=1&amp;pid=e1b664ac4&amp;color=0,0,0&amp;vtp=1&amp;bt=1&amp;bbb=1&amp;hb=1" title=""/>
          <p:cNvGraphicFramePr>
            <a:graphicFrameLocks noGrp="1"/>
          </p:cNvGraphicFramePr>
          <p:nvPr/>
        </p:nvGraphicFramePr>
        <p:xfrm>
          <a:off x="932688" y="1466881"/>
          <a:ext cx="10287000" cy="3924238"/>
        </p:xfrm>
        <a:graphic>
          <a:graphicData uri="http://schemas.openxmlformats.org/drawingml/2006/table">
            <a:tbl>
              <a:tblPr/>
              <a:tblGrid>
                <a:gridCol w="1627632"/>
                <a:gridCol w="905256"/>
                <a:gridCol w="1975104"/>
                <a:gridCol w="4873752"/>
                <a:gridCol w="905256"/>
              </a:tblGrid>
              <a:tr h="1121220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标要求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综合运用欧姆定律进行电路故障和动态电路的分析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800" b="1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解决实际问题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东中考考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查情况分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-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-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-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验题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故障分析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动态电路分析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综合能力题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欧姆定律动态分析和综合计算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acbe35c85.fixed?vcp=1&amp;pid=1640afe30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acbe35c85.fixed?vcp=1&amp;pid=1640afe30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acbe35c85.fixed?vcp=1&amp;pid=1640afe30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b2b31a39d?vcp=1&amp;pid=acbe35c85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b2b31a39d?vcp=1&amp;pid=acbe35c85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电路故障分析</a:t>
            </a:r>
            <a:endParaRPr lang="en-US" altLang="zh-CN" sz="100"/>
          </a:p>
        </p:txBody>
      </p:sp>
      <p:sp>
        <p:nvSpPr>
          <p:cNvPr id="4" name="P_6_BD#31c596d5b?vcp=1&amp;pid=b2b31a39d&amp;color=0,0,0&amp;vtp=1&amp;bbb=1&amp;hb=1" title=""/>
          <p:cNvSpPr/>
          <p:nvPr/>
        </p:nvSpPr>
        <p:spPr>
          <a:xfrm>
            <a:off x="932688" y="1351063"/>
            <a:ext cx="10323576" cy="3792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电路故障的判断方法:若电路中接有电流表和电压表，可先通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过观察电流表分析故障的性质（若电流表明显偏转，说明电路短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路；若电流表不偏转，说明电路断路）；接着，通过观察电压表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判断故障的位置（若电压表明显偏转，说明电压表所测部分以外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是接通的，故障只能出现在所测部分且可能是断路;若电压表不偏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转，说明电压表所测部分以外存在断路或所测部分短路）。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478ea22f9?vcp=1&amp;pid=acbe35c85&amp;color=0,0,0&amp;tib=255,255,255&amp;iip=2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478ea22f9?vcp=1&amp;pid=acbe35c85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动态电路分析</a:t>
            </a:r>
            <a:endParaRPr lang="en-US" altLang="zh-CN" sz="100"/>
          </a:p>
        </p:txBody>
      </p:sp>
      <mc:AlternateContent>
        <mc:Choice Requires="a14">
          <p:sp>
            <p:nvSpPr>
              <p:cNvPr id="4" name="P_6_BD#4590e63da?vcp=1&amp;pid=478ea22f9&amp;color=0,0,0&amp;vtp=1&amp;bbb=1&amp;hb=1" title=""/>
              <p:cNvSpPr/>
              <p:nvPr/>
            </p:nvSpPr>
            <p:spPr>
              <a:xfrm>
                <a:off x="932688" y="1351063"/>
                <a:ext cx="1032357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1.对于滑动变阻器型的动态电路，根据欧姆定律，可按照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d>
                        <m:dPr>
                          <m:begChr/>
                          <m:sepChr m:val="|"/>
                          <m:endChr/>
                          <m:grow m:val="on"/>
                          <m:shp m:val="centered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变</m:t>
                              </m:r>
                            </m:sub>
                          </m:s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定</m:t>
                              </m:r>
                            </m:sub>
                          </m:s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的顺序进行分析。注意当滑动变阻器与其他用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电器并联的时候，不影响其他支路的电阻和电流。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2.根据“串联分压和并联分流”的规律进行分析：串联电路中，某电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阻变大了，其两端的电压就会变大，反之亦然。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P_6_BD#4590e63da?vcp=1&amp;pid=478ea22f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5" t="-13" r="-483" b="-2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991fd996d.fixed?vcp=1&amp;pid=1640afe30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991fd996d.fixed?vcp=1&amp;pid=1640afe30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991fd996d.fixed?vcp=1&amp;pid=1640afe30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e9e3e5d25?vcp=1&amp;pid=991fd996d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e9e3e5d25?vcp=1&amp;pid=991fd996d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电路故障分析</a:t>
            </a:r>
            <a:endParaRPr lang="en-US" altLang="zh-CN" sz="100"/>
          </a:p>
        </p:txBody>
      </p:sp>
      <p:sp>
        <p:nvSpPr>
          <p:cNvPr id="4" name="QC_6_BD.1_1#234e3f174?vcp=1&amp;vop=1&amp;vis=1&amp;pid=e9e3e5d25&amp;color=0,0,0&amp;vtp=1&amp;bbb=1&amp;hb=1" title=""/>
          <p:cNvSpPr/>
          <p:nvPr/>
        </p:nvSpPr>
        <p:spPr>
          <a:xfrm>
            <a:off x="932688" y="1285785"/>
            <a:ext cx="10323576" cy="1179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（2025·东莞市模拟）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如图23-1所示电路，下列说法正确的是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2_1#234e3f174.bracket?vcp=1&amp;vop=1&amp;vis=1&amp;pid=e9e3e5d25&amp;color=0,0,0&amp;vpa=1&amp;vtp=1" title=""/>
          <p:cNvSpPr/>
          <p:nvPr/>
        </p:nvSpPr>
        <p:spPr>
          <a:xfrm>
            <a:off x="1209707" y="1907514"/>
            <a:ext cx="515938" cy="5487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6" name="QC_6_BD.1_2#234e3f174?iti=1&amp;htil=1&amp;vcp=1&amp;vop=1&amp;vis=1&amp;pid=e9e3e5d25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7942" y="2510637"/>
            <a:ext cx="2441448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6_BD.1_3#234e3f174?iti=1&amp;htil=1&amp;vcp=1&amp;vop=1&amp;vis=1&amp;pid=e9e3e5d25&amp;color=0,0,0&amp;vtp=1&amp;bbb=1" title=""/>
          <p:cNvSpPr/>
          <p:nvPr/>
        </p:nvSpPr>
        <p:spPr>
          <a:xfrm>
            <a:off x="9353359" y="4987645"/>
            <a:ext cx="1090612" cy="9773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图23-1</a:t>
            </a:r>
            <a:endParaRPr lang="en-US" altLang="zh-CN" sz="2800"/>
          </a:p>
        </p:txBody>
      </p:sp>
      <mc:AlternateContent>
        <mc:Choice Requires="a14">
          <p:sp>
            <p:nvSpPr>
              <p:cNvPr id="8" name="QC_6_BD.1_4#234e3f174.choices?htil=1&amp;vcp=1&amp;vop=1&amp;vis=1&amp;pid=e9e3e5d25&amp;color=0,0,0&amp;vtp=1&amp;bbb=1&amp;hb=1" title=""/>
              <p:cNvSpPr/>
              <p:nvPr/>
            </p:nvSpPr>
            <p:spPr>
              <a:xfrm>
                <a:off x="932688" y="2474061"/>
                <a:ext cx="7744968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A.当断开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时，电路处于短路状态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B.当闭合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，断开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发光，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不会发光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C.当闭合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时，只有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会发光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D.只闭合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，发现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都不发光，则故障可能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短路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C_6_BD.1_4#234e3f174.choices?htil=1&amp;vcp=1&amp;vop=1&amp;vis=1&amp;pid=e9e3e5d2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474061"/>
                <a:ext cx="7744968" cy="3144457"/>
              </a:xfrm>
              <a:prstGeom prst="rect">
                <a:avLst/>
              </a:prstGeom>
              <a:blipFill rotWithShape="1">
                <a:blip r:embed="rId5"/>
                <a:stretch>
                  <a:fillRect l="-7" t="-3" r="5" b="-2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261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2026-02-06T23:37:03Z</cp:lastPrinted>
  <dcterms:created xsi:type="dcterms:W3CDTF">2026-02-06T23:37:03Z</dcterms:created>
  <dcterms:modified xsi:type="dcterms:W3CDTF">2026-02-06T15:37:03Z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