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C2EB-DCB2-44AA-A78B-84568CD4A1BA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54F3-7A12-47BF-BD24-447020140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0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60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tint val="66000"/>
                <a:satMod val="160000"/>
              </a:schemeClr>
            </a:gs>
            <a:gs pos="3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ld\u\&#31532;&#20845;&#31456;\6.5&#29289;&#36136;&#30340;&#29289;&#29702;&#23646;&#24615;\&#30913;&#38081;&#21608;&#22260;&#23384;&#22312;&#30528;&#30913;&#22330;(43).avi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5121"/>
          <p:cNvSpPr>
            <a:spLocks noChangeArrowheads="1"/>
          </p:cNvSpPr>
          <p:nvPr/>
        </p:nvSpPr>
        <p:spPr bwMode="auto">
          <a:xfrm>
            <a:off x="1619250" y="1993107"/>
            <a:ext cx="59055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6000" b="1" dirty="0">
                <a:solidFill>
                  <a:schemeClr val="tx2"/>
                </a:solidFill>
                <a:ea typeface="华文行楷" pitchFamily="2" charset="-122"/>
              </a:rPr>
              <a:t>教学课件</a:t>
            </a:r>
          </a:p>
        </p:txBody>
      </p:sp>
      <p:sp>
        <p:nvSpPr>
          <p:cNvPr id="34819" name="文本框 5122"/>
          <p:cNvSpPr txBox="1">
            <a:spLocks noChangeArrowheads="1"/>
          </p:cNvSpPr>
          <p:nvPr/>
        </p:nvSpPr>
        <p:spPr bwMode="auto">
          <a:xfrm>
            <a:off x="658198" y="2780928"/>
            <a:ext cx="79898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en-US" altLang="zh-CN" sz="6000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/>
            <a:r>
              <a:rPr lang="zh-CN" altLang="en-US" sz="40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物理  八年级下册  江苏科技版</a:t>
            </a:r>
            <a:endParaRPr lang="zh-CN" altLang="zh-CN" sz="4000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buFont typeface="Arial" charset="0"/>
              <a:buNone/>
            </a:pPr>
            <a:endParaRPr lang="en-US" altLang="zh-CN" sz="4000" b="1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862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81000" y="116205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    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将玻璃、水晶、铁、牛奶、水银、白酒按不同的分类方法把它们分为两类，并按照</a:t>
            </a:r>
            <a:r>
              <a:rPr lang="zh-CN" altLang="en-US" sz="2400" b="1" dirty="0">
                <a:solidFill>
                  <a:srgbClr val="CC3300"/>
                </a:solidFill>
                <a:latin typeface="+mn-ea"/>
                <a:ea typeface="+mn-ea"/>
                <a:cs typeface="Times New Roman" pitchFamily="18" charset="0"/>
              </a:rPr>
              <a:t>分类方式</a:t>
            </a:r>
            <a:r>
              <a:rPr lang="en-US" altLang="zh-CN" sz="2400" b="1" dirty="0">
                <a:solidFill>
                  <a:srgbClr val="CC3300"/>
                </a:solidFill>
                <a:latin typeface="+mn-ea"/>
                <a:ea typeface="+mn-ea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（示例）填空。</a:t>
            </a:r>
          </a:p>
        </p:txBody>
      </p:sp>
      <p:graphicFrame>
        <p:nvGraphicFramePr>
          <p:cNvPr id="80920" name="Group 24"/>
          <p:cNvGraphicFramePr>
            <a:graphicFrameLocks noGrp="1"/>
          </p:cNvGraphicFramePr>
          <p:nvPr/>
        </p:nvGraphicFramePr>
        <p:xfrm>
          <a:off x="762000" y="2738438"/>
          <a:ext cx="7543800" cy="1376489"/>
        </p:xfrm>
        <a:graphic>
          <a:graphicData uri="http://schemas.openxmlformats.org/drawingml/2006/table">
            <a:tbl>
              <a:tblPr/>
              <a:tblGrid>
                <a:gridCol w="4084757"/>
                <a:gridCol w="3459043"/>
              </a:tblGrid>
              <a:tr h="46212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400" b="1" dirty="0" smtClean="0">
                          <a:solidFill>
                            <a:srgbClr val="CC33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分类方式</a:t>
                      </a:r>
                      <a:r>
                        <a:rPr lang="en-US" altLang="zh-CN" sz="2400" b="1" dirty="0" smtClean="0">
                          <a:solidFill>
                            <a:srgbClr val="CC33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：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按是否透明来分类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7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透    明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不透明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玻璃、水晶、白酒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铁、牛奶、水银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4048" name="Group 25"/>
          <p:cNvGrpSpPr>
            <a:grpSpLocks/>
          </p:cNvGrpSpPr>
          <p:nvPr/>
        </p:nvGrpSpPr>
        <p:grpSpPr bwMode="auto">
          <a:xfrm>
            <a:off x="8686800" y="6553200"/>
            <a:ext cx="457200" cy="304800"/>
            <a:chOff x="5376" y="4128"/>
            <a:chExt cx="288" cy="192"/>
          </a:xfrm>
        </p:grpSpPr>
        <p:sp>
          <p:nvSpPr>
            <p:cNvPr id="44065" name="AutoShape 2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  <p:sp>
          <p:nvSpPr>
            <p:cNvPr id="44066" name="AutoShape 2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</p:grpSp>
      <p:graphicFrame>
        <p:nvGraphicFramePr>
          <p:cNvPr id="7" name="Group 18"/>
          <p:cNvGraphicFramePr>
            <a:graphicFrameLocks noGrp="1"/>
          </p:cNvGraphicFramePr>
          <p:nvPr/>
        </p:nvGraphicFramePr>
        <p:xfrm>
          <a:off x="762000" y="4413250"/>
          <a:ext cx="7620000" cy="1454150"/>
        </p:xfrm>
        <a:graphic>
          <a:graphicData uri="http://schemas.openxmlformats.org/drawingml/2006/table">
            <a:tbl>
              <a:tblPr/>
              <a:tblGrid>
                <a:gridCol w="3616595"/>
                <a:gridCol w="4003405"/>
              </a:tblGrid>
              <a:tr h="4891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400" b="1" dirty="0" smtClean="0">
                          <a:solidFill>
                            <a:srgbClr val="CC33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分类方式</a:t>
                      </a:r>
                      <a:r>
                        <a:rPr lang="en-US" altLang="zh-CN" sz="2400" b="1" dirty="0" smtClean="0">
                          <a:solidFill>
                            <a:srgbClr val="CC33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：按</a:t>
                      </a:r>
                      <a:r>
                        <a:rPr kumimoji="0" lang="zh-CN" alt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来分类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82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铁、水晶、玻璃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水银、牛奶、白酒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4648200" y="4414838"/>
            <a:ext cx="15240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状态 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905000" y="4876800"/>
            <a:ext cx="152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固态 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6096000" y="4876800"/>
            <a:ext cx="152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液态 </a:t>
            </a:r>
          </a:p>
        </p:txBody>
      </p:sp>
    </p:spTree>
    <p:extLst>
      <p:ext uri="{BB962C8B-B14F-4D97-AF65-F5344CB8AC3E}">
        <p14:creationId xmlns:p14="http://schemas.microsoft.com/office/powerpoint/2010/main" val="260077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33400" y="1357313"/>
            <a:ext cx="312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分类方式</a:t>
            </a:r>
            <a:r>
              <a:rPr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（请填空）</a:t>
            </a:r>
          </a:p>
        </p:txBody>
      </p:sp>
      <p:graphicFrame>
        <p:nvGraphicFramePr>
          <p:cNvPr id="82971" name="Group 27"/>
          <p:cNvGraphicFramePr>
            <a:graphicFrameLocks noGrp="1"/>
          </p:cNvGraphicFramePr>
          <p:nvPr/>
        </p:nvGraphicFramePr>
        <p:xfrm>
          <a:off x="711200" y="2297113"/>
          <a:ext cx="6985000" cy="3270250"/>
        </p:xfrm>
        <a:graphic>
          <a:graphicData uri="http://schemas.openxmlformats.org/drawingml/2006/table">
            <a:tbl>
              <a:tblPr/>
              <a:tblGrid>
                <a:gridCol w="3503612"/>
                <a:gridCol w="3481388"/>
              </a:tblGrid>
              <a:tr h="59900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分类方法：按</a:t>
                      </a:r>
                      <a:r>
                        <a:rPr kumimoji="0" lang="zh-CN" alt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来分类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95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962400" y="2273300"/>
            <a:ext cx="1524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是否导电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1905000" y="3200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导电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5410200" y="3200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不导电</a:t>
            </a:r>
          </a:p>
        </p:txBody>
      </p: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1676400" y="4572000"/>
            <a:ext cx="142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铁、水银</a:t>
            </a:r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4495800" y="43434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玻璃、水晶、牛奶、白酒</a:t>
            </a:r>
          </a:p>
        </p:txBody>
      </p:sp>
      <p:grpSp>
        <p:nvGrpSpPr>
          <p:cNvPr id="45077" name="Group 28"/>
          <p:cNvGrpSpPr>
            <a:grpSpLocks/>
          </p:cNvGrpSpPr>
          <p:nvPr/>
        </p:nvGrpSpPr>
        <p:grpSpPr bwMode="auto">
          <a:xfrm>
            <a:off x="8382000" y="6324600"/>
            <a:ext cx="457200" cy="304800"/>
            <a:chOff x="5376" y="4128"/>
            <a:chExt cx="288" cy="192"/>
          </a:xfrm>
        </p:grpSpPr>
        <p:sp>
          <p:nvSpPr>
            <p:cNvPr id="45078" name="AutoShape 2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  <p:sp>
          <p:nvSpPr>
            <p:cNvPr id="45079" name="AutoShape 3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004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65" grpId="0"/>
      <p:bldP spid="82967" grpId="0"/>
      <p:bldP spid="82968" grpId="0"/>
      <p:bldP spid="82969" grpId="0"/>
      <p:bldP spid="829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6-图片-52南京长江二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57150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3" name="xjhdx5"/>
          <p:cNvGrpSpPr>
            <a:grpSpLocks noChangeAspect="1"/>
          </p:cNvGrpSpPr>
          <p:nvPr/>
        </p:nvGrpSpPr>
        <p:grpSpPr bwMode="auto">
          <a:xfrm>
            <a:off x="685800" y="1447800"/>
            <a:ext cx="673100" cy="1219200"/>
            <a:chOff x="5770" y="1606"/>
            <a:chExt cx="2019" cy="3673"/>
          </a:xfrm>
        </p:grpSpPr>
        <p:grpSp>
          <p:nvGrpSpPr>
            <p:cNvPr id="46093" name="Group 4"/>
            <p:cNvGrpSpPr>
              <a:grpSpLocks noChangeAspect="1"/>
            </p:cNvGrpSpPr>
            <p:nvPr/>
          </p:nvGrpSpPr>
          <p:grpSpPr bwMode="auto">
            <a:xfrm>
              <a:off x="6320" y="4418"/>
              <a:ext cx="913" cy="861"/>
              <a:chOff x="6320" y="4418"/>
              <a:chExt cx="913" cy="861"/>
            </a:xfrm>
          </p:grpSpPr>
          <p:grpSp>
            <p:nvGrpSpPr>
              <p:cNvPr id="46109" name="Group 5"/>
              <p:cNvGrpSpPr>
                <a:grpSpLocks noChangeAspect="1"/>
              </p:cNvGrpSpPr>
              <p:nvPr/>
            </p:nvGrpSpPr>
            <p:grpSpPr bwMode="auto">
              <a:xfrm>
                <a:off x="6320" y="4418"/>
                <a:ext cx="913" cy="861"/>
                <a:chOff x="6320" y="4418"/>
                <a:chExt cx="913" cy="861"/>
              </a:xfrm>
            </p:grpSpPr>
            <p:grpSp>
              <p:nvGrpSpPr>
                <p:cNvPr id="46115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6549" y="5081"/>
                  <a:ext cx="498" cy="198"/>
                  <a:chOff x="6549" y="5081"/>
                  <a:chExt cx="498" cy="198"/>
                </a:xfrm>
              </p:grpSpPr>
              <p:sp>
                <p:nvSpPr>
                  <p:cNvPr id="46124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6549" y="5081"/>
                    <a:ext cx="498" cy="198"/>
                  </a:xfrm>
                  <a:custGeom>
                    <a:avLst/>
                    <a:gdLst>
                      <a:gd name="T0" fmla="*/ 0 w 498"/>
                      <a:gd name="T1" fmla="*/ 0 h 198"/>
                      <a:gd name="T2" fmla="*/ 101 w 498"/>
                      <a:gd name="T3" fmla="*/ 157 h 198"/>
                      <a:gd name="T4" fmla="*/ 110 w 498"/>
                      <a:gd name="T5" fmla="*/ 167 h 198"/>
                      <a:gd name="T6" fmla="*/ 121 w 498"/>
                      <a:gd name="T7" fmla="*/ 173 h 198"/>
                      <a:gd name="T8" fmla="*/ 136 w 498"/>
                      <a:gd name="T9" fmla="*/ 178 h 198"/>
                      <a:gd name="T10" fmla="*/ 153 w 498"/>
                      <a:gd name="T11" fmla="*/ 186 h 198"/>
                      <a:gd name="T12" fmla="*/ 174 w 498"/>
                      <a:gd name="T13" fmla="*/ 190 h 198"/>
                      <a:gd name="T14" fmla="*/ 188 w 498"/>
                      <a:gd name="T15" fmla="*/ 191 h 198"/>
                      <a:gd name="T16" fmla="*/ 205 w 498"/>
                      <a:gd name="T17" fmla="*/ 194 h 198"/>
                      <a:gd name="T18" fmla="*/ 222 w 498"/>
                      <a:gd name="T19" fmla="*/ 195 h 198"/>
                      <a:gd name="T20" fmla="*/ 243 w 498"/>
                      <a:gd name="T21" fmla="*/ 198 h 198"/>
                      <a:gd name="T22" fmla="*/ 257 w 498"/>
                      <a:gd name="T23" fmla="*/ 198 h 198"/>
                      <a:gd name="T24" fmla="*/ 278 w 498"/>
                      <a:gd name="T25" fmla="*/ 195 h 198"/>
                      <a:gd name="T26" fmla="*/ 295 w 498"/>
                      <a:gd name="T27" fmla="*/ 194 h 198"/>
                      <a:gd name="T28" fmla="*/ 315 w 498"/>
                      <a:gd name="T29" fmla="*/ 191 h 198"/>
                      <a:gd name="T30" fmla="*/ 332 w 498"/>
                      <a:gd name="T31" fmla="*/ 190 h 198"/>
                      <a:gd name="T32" fmla="*/ 349 w 498"/>
                      <a:gd name="T33" fmla="*/ 185 h 198"/>
                      <a:gd name="T34" fmla="*/ 366 w 498"/>
                      <a:gd name="T35" fmla="*/ 181 h 198"/>
                      <a:gd name="T36" fmla="*/ 380 w 498"/>
                      <a:gd name="T37" fmla="*/ 173 h 198"/>
                      <a:gd name="T38" fmla="*/ 392 w 498"/>
                      <a:gd name="T39" fmla="*/ 165 h 198"/>
                      <a:gd name="T40" fmla="*/ 397 w 498"/>
                      <a:gd name="T41" fmla="*/ 160 h 198"/>
                      <a:gd name="T42" fmla="*/ 405 w 498"/>
                      <a:gd name="T43" fmla="*/ 152 h 198"/>
                      <a:gd name="T44" fmla="*/ 498 w 498"/>
                      <a:gd name="T45" fmla="*/ 0 h 198"/>
                      <a:gd name="T46" fmla="*/ 0 w 498"/>
                      <a:gd name="T47" fmla="*/ 0 h 19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98"/>
                      <a:gd name="T73" fmla="*/ 0 h 198"/>
                      <a:gd name="T74" fmla="*/ 498 w 498"/>
                      <a:gd name="T75" fmla="*/ 198 h 19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98" h="198">
                        <a:moveTo>
                          <a:pt x="0" y="0"/>
                        </a:moveTo>
                        <a:lnTo>
                          <a:pt x="101" y="157"/>
                        </a:lnTo>
                        <a:lnTo>
                          <a:pt x="110" y="167"/>
                        </a:lnTo>
                        <a:lnTo>
                          <a:pt x="121" y="173"/>
                        </a:lnTo>
                        <a:lnTo>
                          <a:pt x="136" y="178"/>
                        </a:lnTo>
                        <a:lnTo>
                          <a:pt x="153" y="186"/>
                        </a:lnTo>
                        <a:lnTo>
                          <a:pt x="174" y="190"/>
                        </a:lnTo>
                        <a:lnTo>
                          <a:pt x="188" y="191"/>
                        </a:lnTo>
                        <a:lnTo>
                          <a:pt x="205" y="194"/>
                        </a:lnTo>
                        <a:lnTo>
                          <a:pt x="222" y="195"/>
                        </a:lnTo>
                        <a:lnTo>
                          <a:pt x="243" y="198"/>
                        </a:lnTo>
                        <a:lnTo>
                          <a:pt x="257" y="198"/>
                        </a:lnTo>
                        <a:lnTo>
                          <a:pt x="278" y="195"/>
                        </a:lnTo>
                        <a:lnTo>
                          <a:pt x="295" y="194"/>
                        </a:lnTo>
                        <a:lnTo>
                          <a:pt x="315" y="191"/>
                        </a:lnTo>
                        <a:lnTo>
                          <a:pt x="332" y="190"/>
                        </a:lnTo>
                        <a:lnTo>
                          <a:pt x="349" y="185"/>
                        </a:lnTo>
                        <a:lnTo>
                          <a:pt x="366" y="181"/>
                        </a:lnTo>
                        <a:lnTo>
                          <a:pt x="380" y="173"/>
                        </a:lnTo>
                        <a:lnTo>
                          <a:pt x="392" y="165"/>
                        </a:lnTo>
                        <a:lnTo>
                          <a:pt x="397" y="160"/>
                        </a:lnTo>
                        <a:lnTo>
                          <a:pt x="405" y="152"/>
                        </a:lnTo>
                        <a:lnTo>
                          <a:pt x="4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25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6627" y="5081"/>
                    <a:ext cx="222" cy="198"/>
                  </a:xfrm>
                  <a:custGeom>
                    <a:avLst/>
                    <a:gdLst>
                      <a:gd name="T0" fmla="*/ 0 w 222"/>
                      <a:gd name="T1" fmla="*/ 0 h 198"/>
                      <a:gd name="T2" fmla="*/ 62 w 222"/>
                      <a:gd name="T3" fmla="*/ 178 h 198"/>
                      <a:gd name="T4" fmla="*/ 75 w 222"/>
                      <a:gd name="T5" fmla="*/ 186 h 198"/>
                      <a:gd name="T6" fmla="*/ 96 w 222"/>
                      <a:gd name="T7" fmla="*/ 190 h 198"/>
                      <a:gd name="T8" fmla="*/ 110 w 222"/>
                      <a:gd name="T9" fmla="*/ 191 h 198"/>
                      <a:gd name="T10" fmla="*/ 127 w 222"/>
                      <a:gd name="T11" fmla="*/ 194 h 198"/>
                      <a:gd name="T12" fmla="*/ 144 w 222"/>
                      <a:gd name="T13" fmla="*/ 195 h 198"/>
                      <a:gd name="T14" fmla="*/ 165 w 222"/>
                      <a:gd name="T15" fmla="*/ 198 h 198"/>
                      <a:gd name="T16" fmla="*/ 179 w 222"/>
                      <a:gd name="T17" fmla="*/ 198 h 198"/>
                      <a:gd name="T18" fmla="*/ 200 w 222"/>
                      <a:gd name="T19" fmla="*/ 195 h 198"/>
                      <a:gd name="T20" fmla="*/ 222 w 222"/>
                      <a:gd name="T21" fmla="*/ 0 h 198"/>
                      <a:gd name="T22" fmla="*/ 0 w 222"/>
                      <a:gd name="T23" fmla="*/ 0 h 19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2"/>
                      <a:gd name="T37" fmla="*/ 0 h 198"/>
                      <a:gd name="T38" fmla="*/ 222 w 222"/>
                      <a:gd name="T39" fmla="*/ 198 h 19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2" h="198">
                        <a:moveTo>
                          <a:pt x="0" y="0"/>
                        </a:moveTo>
                        <a:lnTo>
                          <a:pt x="62" y="178"/>
                        </a:lnTo>
                        <a:lnTo>
                          <a:pt x="75" y="186"/>
                        </a:lnTo>
                        <a:lnTo>
                          <a:pt x="96" y="190"/>
                        </a:lnTo>
                        <a:lnTo>
                          <a:pt x="110" y="191"/>
                        </a:lnTo>
                        <a:lnTo>
                          <a:pt x="127" y="194"/>
                        </a:lnTo>
                        <a:lnTo>
                          <a:pt x="144" y="195"/>
                        </a:lnTo>
                        <a:lnTo>
                          <a:pt x="165" y="198"/>
                        </a:lnTo>
                        <a:lnTo>
                          <a:pt x="179" y="198"/>
                        </a:lnTo>
                        <a:lnTo>
                          <a:pt x="200" y="195"/>
                        </a:lnTo>
                        <a:lnTo>
                          <a:pt x="22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116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6320" y="4418"/>
                  <a:ext cx="913" cy="718"/>
                  <a:chOff x="6320" y="4418"/>
                  <a:chExt cx="913" cy="718"/>
                </a:xfrm>
              </p:grpSpPr>
              <p:sp>
                <p:nvSpPr>
                  <p:cNvPr id="46117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6320" y="4418"/>
                    <a:ext cx="913" cy="718"/>
                  </a:xfrm>
                  <a:custGeom>
                    <a:avLst/>
                    <a:gdLst>
                      <a:gd name="T0" fmla="*/ 21 w 913"/>
                      <a:gd name="T1" fmla="*/ 20 h 718"/>
                      <a:gd name="T2" fmla="*/ 25 w 913"/>
                      <a:gd name="T3" fmla="*/ 38 h 718"/>
                      <a:gd name="T4" fmla="*/ 23 w 913"/>
                      <a:gd name="T5" fmla="*/ 73 h 718"/>
                      <a:gd name="T6" fmla="*/ 12 w 913"/>
                      <a:gd name="T7" fmla="*/ 96 h 718"/>
                      <a:gd name="T8" fmla="*/ 6 w 913"/>
                      <a:gd name="T9" fmla="*/ 126 h 718"/>
                      <a:gd name="T10" fmla="*/ 17 w 913"/>
                      <a:gd name="T11" fmla="*/ 149 h 718"/>
                      <a:gd name="T12" fmla="*/ 34 w 913"/>
                      <a:gd name="T13" fmla="*/ 176 h 718"/>
                      <a:gd name="T14" fmla="*/ 30 w 913"/>
                      <a:gd name="T15" fmla="*/ 195 h 718"/>
                      <a:gd name="T16" fmla="*/ 13 w 913"/>
                      <a:gd name="T17" fmla="*/ 216 h 718"/>
                      <a:gd name="T18" fmla="*/ 6 w 913"/>
                      <a:gd name="T19" fmla="*/ 236 h 718"/>
                      <a:gd name="T20" fmla="*/ 19 w 913"/>
                      <a:gd name="T21" fmla="*/ 259 h 718"/>
                      <a:gd name="T22" fmla="*/ 30 w 913"/>
                      <a:gd name="T23" fmla="*/ 278 h 718"/>
                      <a:gd name="T24" fmla="*/ 30 w 913"/>
                      <a:gd name="T25" fmla="*/ 301 h 718"/>
                      <a:gd name="T26" fmla="*/ 12 w 913"/>
                      <a:gd name="T27" fmla="*/ 322 h 718"/>
                      <a:gd name="T28" fmla="*/ 0 w 913"/>
                      <a:gd name="T29" fmla="*/ 349 h 718"/>
                      <a:gd name="T30" fmla="*/ 13 w 913"/>
                      <a:gd name="T31" fmla="*/ 372 h 718"/>
                      <a:gd name="T32" fmla="*/ 33 w 913"/>
                      <a:gd name="T33" fmla="*/ 396 h 718"/>
                      <a:gd name="T34" fmla="*/ 33 w 913"/>
                      <a:gd name="T35" fmla="*/ 431 h 718"/>
                      <a:gd name="T36" fmla="*/ 19 w 913"/>
                      <a:gd name="T37" fmla="*/ 455 h 718"/>
                      <a:gd name="T38" fmla="*/ 21 w 913"/>
                      <a:gd name="T39" fmla="*/ 473 h 718"/>
                      <a:gd name="T40" fmla="*/ 42 w 913"/>
                      <a:gd name="T41" fmla="*/ 499 h 718"/>
                      <a:gd name="T42" fmla="*/ 107 w 913"/>
                      <a:gd name="T43" fmla="*/ 573 h 718"/>
                      <a:gd name="T44" fmla="*/ 166 w 913"/>
                      <a:gd name="T45" fmla="*/ 629 h 718"/>
                      <a:gd name="T46" fmla="*/ 217 w 913"/>
                      <a:gd name="T47" fmla="*/ 660 h 718"/>
                      <a:gd name="T48" fmla="*/ 313 w 913"/>
                      <a:gd name="T49" fmla="*/ 701 h 718"/>
                      <a:gd name="T50" fmla="*/ 401 w 913"/>
                      <a:gd name="T51" fmla="*/ 716 h 718"/>
                      <a:gd name="T52" fmla="*/ 523 w 913"/>
                      <a:gd name="T53" fmla="*/ 716 h 718"/>
                      <a:gd name="T54" fmla="*/ 625 w 913"/>
                      <a:gd name="T55" fmla="*/ 706 h 718"/>
                      <a:gd name="T56" fmla="*/ 697 w 913"/>
                      <a:gd name="T57" fmla="*/ 685 h 718"/>
                      <a:gd name="T58" fmla="*/ 744 w 913"/>
                      <a:gd name="T59" fmla="*/ 659 h 718"/>
                      <a:gd name="T60" fmla="*/ 778 w 913"/>
                      <a:gd name="T61" fmla="*/ 629 h 718"/>
                      <a:gd name="T62" fmla="*/ 874 w 913"/>
                      <a:gd name="T63" fmla="*/ 493 h 718"/>
                      <a:gd name="T64" fmla="*/ 894 w 913"/>
                      <a:gd name="T65" fmla="*/ 448 h 718"/>
                      <a:gd name="T66" fmla="*/ 895 w 913"/>
                      <a:gd name="T67" fmla="*/ 427 h 718"/>
                      <a:gd name="T68" fmla="*/ 882 w 913"/>
                      <a:gd name="T69" fmla="*/ 406 h 718"/>
                      <a:gd name="T70" fmla="*/ 882 w 913"/>
                      <a:gd name="T71" fmla="*/ 381 h 718"/>
                      <a:gd name="T72" fmla="*/ 894 w 913"/>
                      <a:gd name="T73" fmla="*/ 362 h 718"/>
                      <a:gd name="T74" fmla="*/ 908 w 913"/>
                      <a:gd name="T75" fmla="*/ 341 h 718"/>
                      <a:gd name="T76" fmla="*/ 912 w 913"/>
                      <a:gd name="T77" fmla="*/ 316 h 718"/>
                      <a:gd name="T78" fmla="*/ 900 w 913"/>
                      <a:gd name="T79" fmla="*/ 295 h 718"/>
                      <a:gd name="T80" fmla="*/ 886 w 913"/>
                      <a:gd name="T81" fmla="*/ 275 h 718"/>
                      <a:gd name="T82" fmla="*/ 886 w 913"/>
                      <a:gd name="T83" fmla="*/ 254 h 718"/>
                      <a:gd name="T84" fmla="*/ 904 w 913"/>
                      <a:gd name="T85" fmla="*/ 229 h 718"/>
                      <a:gd name="T86" fmla="*/ 908 w 913"/>
                      <a:gd name="T87" fmla="*/ 202 h 718"/>
                      <a:gd name="T88" fmla="*/ 894 w 913"/>
                      <a:gd name="T89" fmla="*/ 176 h 718"/>
                      <a:gd name="T90" fmla="*/ 886 w 913"/>
                      <a:gd name="T91" fmla="*/ 155 h 718"/>
                      <a:gd name="T92" fmla="*/ 895 w 913"/>
                      <a:gd name="T93" fmla="*/ 130 h 718"/>
                      <a:gd name="T94" fmla="*/ 908 w 913"/>
                      <a:gd name="T95" fmla="*/ 113 h 718"/>
                      <a:gd name="T96" fmla="*/ 913 w 913"/>
                      <a:gd name="T97" fmla="*/ 88 h 718"/>
                      <a:gd name="T98" fmla="*/ 903 w 913"/>
                      <a:gd name="T99" fmla="*/ 67 h 718"/>
                      <a:gd name="T100" fmla="*/ 890 w 913"/>
                      <a:gd name="T101" fmla="*/ 42 h 718"/>
                      <a:gd name="T102" fmla="*/ 894 w 913"/>
                      <a:gd name="T103" fmla="*/ 18 h 718"/>
                      <a:gd name="T104" fmla="*/ 26 w 913"/>
                      <a:gd name="T105" fmla="*/ 0 h 71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913"/>
                      <a:gd name="T160" fmla="*/ 0 h 718"/>
                      <a:gd name="T161" fmla="*/ 913 w 913"/>
                      <a:gd name="T162" fmla="*/ 718 h 71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913" h="718">
                        <a:moveTo>
                          <a:pt x="26" y="0"/>
                        </a:moveTo>
                        <a:lnTo>
                          <a:pt x="21" y="20"/>
                        </a:lnTo>
                        <a:lnTo>
                          <a:pt x="23" y="29"/>
                        </a:lnTo>
                        <a:lnTo>
                          <a:pt x="25" y="38"/>
                        </a:lnTo>
                        <a:lnTo>
                          <a:pt x="26" y="59"/>
                        </a:lnTo>
                        <a:lnTo>
                          <a:pt x="23" y="73"/>
                        </a:lnTo>
                        <a:lnTo>
                          <a:pt x="17" y="86"/>
                        </a:lnTo>
                        <a:lnTo>
                          <a:pt x="12" y="96"/>
                        </a:lnTo>
                        <a:lnTo>
                          <a:pt x="6" y="113"/>
                        </a:lnTo>
                        <a:lnTo>
                          <a:pt x="6" y="126"/>
                        </a:lnTo>
                        <a:lnTo>
                          <a:pt x="12" y="138"/>
                        </a:lnTo>
                        <a:lnTo>
                          <a:pt x="17" y="149"/>
                        </a:lnTo>
                        <a:lnTo>
                          <a:pt x="29" y="162"/>
                        </a:lnTo>
                        <a:lnTo>
                          <a:pt x="34" y="176"/>
                        </a:lnTo>
                        <a:lnTo>
                          <a:pt x="34" y="185"/>
                        </a:lnTo>
                        <a:lnTo>
                          <a:pt x="30" y="195"/>
                        </a:lnTo>
                        <a:lnTo>
                          <a:pt x="21" y="204"/>
                        </a:lnTo>
                        <a:lnTo>
                          <a:pt x="13" y="216"/>
                        </a:lnTo>
                        <a:lnTo>
                          <a:pt x="8" y="225"/>
                        </a:lnTo>
                        <a:lnTo>
                          <a:pt x="6" y="236"/>
                        </a:lnTo>
                        <a:lnTo>
                          <a:pt x="12" y="248"/>
                        </a:lnTo>
                        <a:lnTo>
                          <a:pt x="19" y="259"/>
                        </a:lnTo>
                        <a:lnTo>
                          <a:pt x="26" y="269"/>
                        </a:lnTo>
                        <a:lnTo>
                          <a:pt x="30" y="278"/>
                        </a:lnTo>
                        <a:lnTo>
                          <a:pt x="34" y="288"/>
                        </a:lnTo>
                        <a:lnTo>
                          <a:pt x="30" y="301"/>
                        </a:lnTo>
                        <a:lnTo>
                          <a:pt x="21" y="313"/>
                        </a:lnTo>
                        <a:lnTo>
                          <a:pt x="12" y="322"/>
                        </a:lnTo>
                        <a:lnTo>
                          <a:pt x="2" y="337"/>
                        </a:lnTo>
                        <a:lnTo>
                          <a:pt x="0" y="349"/>
                        </a:lnTo>
                        <a:lnTo>
                          <a:pt x="4" y="362"/>
                        </a:lnTo>
                        <a:lnTo>
                          <a:pt x="13" y="372"/>
                        </a:lnTo>
                        <a:lnTo>
                          <a:pt x="23" y="383"/>
                        </a:lnTo>
                        <a:lnTo>
                          <a:pt x="33" y="396"/>
                        </a:lnTo>
                        <a:lnTo>
                          <a:pt x="38" y="414"/>
                        </a:lnTo>
                        <a:lnTo>
                          <a:pt x="33" y="431"/>
                        </a:lnTo>
                        <a:lnTo>
                          <a:pt x="23" y="444"/>
                        </a:lnTo>
                        <a:lnTo>
                          <a:pt x="19" y="455"/>
                        </a:lnTo>
                        <a:lnTo>
                          <a:pt x="19" y="466"/>
                        </a:lnTo>
                        <a:lnTo>
                          <a:pt x="21" y="473"/>
                        </a:lnTo>
                        <a:lnTo>
                          <a:pt x="29" y="484"/>
                        </a:lnTo>
                        <a:lnTo>
                          <a:pt x="42" y="499"/>
                        </a:lnTo>
                        <a:lnTo>
                          <a:pt x="64" y="528"/>
                        </a:lnTo>
                        <a:lnTo>
                          <a:pt x="107" y="573"/>
                        </a:lnTo>
                        <a:lnTo>
                          <a:pt x="144" y="609"/>
                        </a:lnTo>
                        <a:lnTo>
                          <a:pt x="166" y="629"/>
                        </a:lnTo>
                        <a:lnTo>
                          <a:pt x="190" y="643"/>
                        </a:lnTo>
                        <a:lnTo>
                          <a:pt x="217" y="660"/>
                        </a:lnTo>
                        <a:lnTo>
                          <a:pt x="255" y="681"/>
                        </a:lnTo>
                        <a:lnTo>
                          <a:pt x="313" y="701"/>
                        </a:lnTo>
                        <a:lnTo>
                          <a:pt x="356" y="710"/>
                        </a:lnTo>
                        <a:lnTo>
                          <a:pt x="401" y="716"/>
                        </a:lnTo>
                        <a:lnTo>
                          <a:pt x="460" y="718"/>
                        </a:lnTo>
                        <a:lnTo>
                          <a:pt x="523" y="716"/>
                        </a:lnTo>
                        <a:lnTo>
                          <a:pt x="578" y="714"/>
                        </a:lnTo>
                        <a:lnTo>
                          <a:pt x="625" y="706"/>
                        </a:lnTo>
                        <a:lnTo>
                          <a:pt x="667" y="697"/>
                        </a:lnTo>
                        <a:lnTo>
                          <a:pt x="697" y="685"/>
                        </a:lnTo>
                        <a:lnTo>
                          <a:pt x="723" y="672"/>
                        </a:lnTo>
                        <a:lnTo>
                          <a:pt x="744" y="659"/>
                        </a:lnTo>
                        <a:lnTo>
                          <a:pt x="761" y="647"/>
                        </a:lnTo>
                        <a:lnTo>
                          <a:pt x="778" y="629"/>
                        </a:lnTo>
                        <a:lnTo>
                          <a:pt x="832" y="556"/>
                        </a:lnTo>
                        <a:lnTo>
                          <a:pt x="874" y="493"/>
                        </a:lnTo>
                        <a:lnTo>
                          <a:pt x="890" y="461"/>
                        </a:lnTo>
                        <a:lnTo>
                          <a:pt x="894" y="448"/>
                        </a:lnTo>
                        <a:lnTo>
                          <a:pt x="895" y="438"/>
                        </a:lnTo>
                        <a:lnTo>
                          <a:pt x="895" y="427"/>
                        </a:lnTo>
                        <a:lnTo>
                          <a:pt x="887" y="414"/>
                        </a:lnTo>
                        <a:lnTo>
                          <a:pt x="882" y="406"/>
                        </a:lnTo>
                        <a:lnTo>
                          <a:pt x="879" y="394"/>
                        </a:lnTo>
                        <a:lnTo>
                          <a:pt x="882" y="381"/>
                        </a:lnTo>
                        <a:lnTo>
                          <a:pt x="887" y="372"/>
                        </a:lnTo>
                        <a:lnTo>
                          <a:pt x="894" y="362"/>
                        </a:lnTo>
                        <a:lnTo>
                          <a:pt x="900" y="352"/>
                        </a:lnTo>
                        <a:lnTo>
                          <a:pt x="908" y="341"/>
                        </a:lnTo>
                        <a:lnTo>
                          <a:pt x="913" y="330"/>
                        </a:lnTo>
                        <a:lnTo>
                          <a:pt x="912" y="316"/>
                        </a:lnTo>
                        <a:lnTo>
                          <a:pt x="907" y="305"/>
                        </a:lnTo>
                        <a:lnTo>
                          <a:pt x="900" y="295"/>
                        </a:lnTo>
                        <a:lnTo>
                          <a:pt x="894" y="286"/>
                        </a:lnTo>
                        <a:lnTo>
                          <a:pt x="886" y="275"/>
                        </a:lnTo>
                        <a:lnTo>
                          <a:pt x="883" y="263"/>
                        </a:lnTo>
                        <a:lnTo>
                          <a:pt x="886" y="254"/>
                        </a:lnTo>
                        <a:lnTo>
                          <a:pt x="895" y="240"/>
                        </a:lnTo>
                        <a:lnTo>
                          <a:pt x="904" y="229"/>
                        </a:lnTo>
                        <a:lnTo>
                          <a:pt x="908" y="217"/>
                        </a:lnTo>
                        <a:lnTo>
                          <a:pt x="908" y="202"/>
                        </a:lnTo>
                        <a:lnTo>
                          <a:pt x="903" y="187"/>
                        </a:lnTo>
                        <a:lnTo>
                          <a:pt x="894" y="176"/>
                        </a:lnTo>
                        <a:lnTo>
                          <a:pt x="890" y="168"/>
                        </a:lnTo>
                        <a:lnTo>
                          <a:pt x="886" y="155"/>
                        </a:lnTo>
                        <a:lnTo>
                          <a:pt x="887" y="141"/>
                        </a:lnTo>
                        <a:lnTo>
                          <a:pt x="895" y="130"/>
                        </a:lnTo>
                        <a:lnTo>
                          <a:pt x="900" y="122"/>
                        </a:lnTo>
                        <a:lnTo>
                          <a:pt x="908" y="113"/>
                        </a:lnTo>
                        <a:lnTo>
                          <a:pt x="912" y="101"/>
                        </a:lnTo>
                        <a:lnTo>
                          <a:pt x="913" y="88"/>
                        </a:lnTo>
                        <a:lnTo>
                          <a:pt x="911" y="80"/>
                        </a:lnTo>
                        <a:lnTo>
                          <a:pt x="903" y="67"/>
                        </a:lnTo>
                        <a:lnTo>
                          <a:pt x="895" y="56"/>
                        </a:lnTo>
                        <a:lnTo>
                          <a:pt x="890" y="42"/>
                        </a:lnTo>
                        <a:lnTo>
                          <a:pt x="890" y="29"/>
                        </a:lnTo>
                        <a:lnTo>
                          <a:pt x="894" y="18"/>
                        </a:lnTo>
                        <a:lnTo>
                          <a:pt x="891" y="0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18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6326" y="4514"/>
                    <a:ext cx="113" cy="99"/>
                  </a:xfrm>
                  <a:custGeom>
                    <a:avLst/>
                    <a:gdLst>
                      <a:gd name="T0" fmla="*/ 6 w 113"/>
                      <a:gd name="T1" fmla="*/ 0 h 99"/>
                      <a:gd name="T2" fmla="*/ 13 w 113"/>
                      <a:gd name="T3" fmla="*/ 13 h 99"/>
                      <a:gd name="T4" fmla="*/ 24 w 113"/>
                      <a:gd name="T5" fmla="*/ 26 h 99"/>
                      <a:gd name="T6" fmla="*/ 44 w 113"/>
                      <a:gd name="T7" fmla="*/ 43 h 99"/>
                      <a:gd name="T8" fmla="*/ 68 w 113"/>
                      <a:gd name="T9" fmla="*/ 57 h 99"/>
                      <a:gd name="T10" fmla="*/ 91 w 113"/>
                      <a:gd name="T11" fmla="*/ 66 h 99"/>
                      <a:gd name="T12" fmla="*/ 113 w 113"/>
                      <a:gd name="T13" fmla="*/ 72 h 99"/>
                      <a:gd name="T14" fmla="*/ 104 w 113"/>
                      <a:gd name="T15" fmla="*/ 89 h 99"/>
                      <a:gd name="T16" fmla="*/ 75 w 113"/>
                      <a:gd name="T17" fmla="*/ 85 h 99"/>
                      <a:gd name="T18" fmla="*/ 44 w 113"/>
                      <a:gd name="T19" fmla="*/ 87 h 99"/>
                      <a:gd name="T20" fmla="*/ 24 w 113"/>
                      <a:gd name="T21" fmla="*/ 99 h 99"/>
                      <a:gd name="T22" fmla="*/ 28 w 113"/>
                      <a:gd name="T23" fmla="*/ 89 h 99"/>
                      <a:gd name="T24" fmla="*/ 27 w 113"/>
                      <a:gd name="T25" fmla="*/ 78 h 99"/>
                      <a:gd name="T26" fmla="*/ 20 w 113"/>
                      <a:gd name="T27" fmla="*/ 62 h 99"/>
                      <a:gd name="T28" fmla="*/ 11 w 113"/>
                      <a:gd name="T29" fmla="*/ 49 h 99"/>
                      <a:gd name="T30" fmla="*/ 2 w 113"/>
                      <a:gd name="T31" fmla="*/ 34 h 99"/>
                      <a:gd name="T32" fmla="*/ 0 w 113"/>
                      <a:gd name="T33" fmla="*/ 17 h 99"/>
                      <a:gd name="T34" fmla="*/ 6 w 113"/>
                      <a:gd name="T35" fmla="*/ 0 h 9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3"/>
                      <a:gd name="T55" fmla="*/ 0 h 99"/>
                      <a:gd name="T56" fmla="*/ 113 w 113"/>
                      <a:gd name="T57" fmla="*/ 99 h 9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3" h="99">
                        <a:moveTo>
                          <a:pt x="6" y="0"/>
                        </a:moveTo>
                        <a:lnTo>
                          <a:pt x="13" y="13"/>
                        </a:lnTo>
                        <a:lnTo>
                          <a:pt x="24" y="26"/>
                        </a:lnTo>
                        <a:lnTo>
                          <a:pt x="44" y="43"/>
                        </a:lnTo>
                        <a:lnTo>
                          <a:pt x="68" y="57"/>
                        </a:lnTo>
                        <a:lnTo>
                          <a:pt x="91" y="66"/>
                        </a:lnTo>
                        <a:lnTo>
                          <a:pt x="113" y="72"/>
                        </a:lnTo>
                        <a:lnTo>
                          <a:pt x="104" y="89"/>
                        </a:lnTo>
                        <a:lnTo>
                          <a:pt x="75" y="85"/>
                        </a:lnTo>
                        <a:lnTo>
                          <a:pt x="44" y="87"/>
                        </a:lnTo>
                        <a:lnTo>
                          <a:pt x="24" y="99"/>
                        </a:lnTo>
                        <a:lnTo>
                          <a:pt x="28" y="89"/>
                        </a:lnTo>
                        <a:lnTo>
                          <a:pt x="27" y="78"/>
                        </a:lnTo>
                        <a:lnTo>
                          <a:pt x="20" y="62"/>
                        </a:lnTo>
                        <a:lnTo>
                          <a:pt x="11" y="49"/>
                        </a:lnTo>
                        <a:lnTo>
                          <a:pt x="2" y="34"/>
                        </a:lnTo>
                        <a:lnTo>
                          <a:pt x="0" y="17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19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6328" y="4637"/>
                    <a:ext cx="149" cy="84"/>
                  </a:xfrm>
                  <a:custGeom>
                    <a:avLst/>
                    <a:gdLst>
                      <a:gd name="T0" fmla="*/ 0 w 149"/>
                      <a:gd name="T1" fmla="*/ 10 h 84"/>
                      <a:gd name="T2" fmla="*/ 4 w 149"/>
                      <a:gd name="T3" fmla="*/ 0 h 84"/>
                      <a:gd name="T4" fmla="*/ 9 w 149"/>
                      <a:gd name="T5" fmla="*/ 10 h 84"/>
                      <a:gd name="T6" fmla="*/ 21 w 149"/>
                      <a:gd name="T7" fmla="*/ 15 h 84"/>
                      <a:gd name="T8" fmla="*/ 42 w 149"/>
                      <a:gd name="T9" fmla="*/ 25 h 84"/>
                      <a:gd name="T10" fmla="*/ 64 w 149"/>
                      <a:gd name="T11" fmla="*/ 31 h 84"/>
                      <a:gd name="T12" fmla="*/ 98 w 149"/>
                      <a:gd name="T13" fmla="*/ 38 h 84"/>
                      <a:gd name="T14" fmla="*/ 137 w 149"/>
                      <a:gd name="T15" fmla="*/ 44 h 84"/>
                      <a:gd name="T16" fmla="*/ 149 w 149"/>
                      <a:gd name="T17" fmla="*/ 80 h 84"/>
                      <a:gd name="T18" fmla="*/ 106 w 149"/>
                      <a:gd name="T19" fmla="*/ 69 h 84"/>
                      <a:gd name="T20" fmla="*/ 72 w 149"/>
                      <a:gd name="T21" fmla="*/ 65 h 84"/>
                      <a:gd name="T22" fmla="*/ 45 w 149"/>
                      <a:gd name="T23" fmla="*/ 71 h 84"/>
                      <a:gd name="T24" fmla="*/ 25 w 149"/>
                      <a:gd name="T25" fmla="*/ 84 h 84"/>
                      <a:gd name="T26" fmla="*/ 25 w 149"/>
                      <a:gd name="T27" fmla="*/ 73 h 84"/>
                      <a:gd name="T28" fmla="*/ 25 w 149"/>
                      <a:gd name="T29" fmla="*/ 63 h 84"/>
                      <a:gd name="T30" fmla="*/ 21 w 149"/>
                      <a:gd name="T31" fmla="*/ 52 h 84"/>
                      <a:gd name="T32" fmla="*/ 9 w 149"/>
                      <a:gd name="T33" fmla="*/ 36 h 84"/>
                      <a:gd name="T34" fmla="*/ 0 w 149"/>
                      <a:gd name="T35" fmla="*/ 23 h 84"/>
                      <a:gd name="T36" fmla="*/ 0 w 149"/>
                      <a:gd name="T37" fmla="*/ 10 h 8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49"/>
                      <a:gd name="T58" fmla="*/ 0 h 84"/>
                      <a:gd name="T59" fmla="*/ 149 w 149"/>
                      <a:gd name="T60" fmla="*/ 84 h 8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49" h="84">
                        <a:moveTo>
                          <a:pt x="0" y="10"/>
                        </a:moveTo>
                        <a:lnTo>
                          <a:pt x="4" y="0"/>
                        </a:lnTo>
                        <a:lnTo>
                          <a:pt x="9" y="10"/>
                        </a:lnTo>
                        <a:lnTo>
                          <a:pt x="21" y="15"/>
                        </a:lnTo>
                        <a:lnTo>
                          <a:pt x="42" y="25"/>
                        </a:lnTo>
                        <a:lnTo>
                          <a:pt x="64" y="31"/>
                        </a:lnTo>
                        <a:lnTo>
                          <a:pt x="98" y="38"/>
                        </a:lnTo>
                        <a:lnTo>
                          <a:pt x="137" y="44"/>
                        </a:lnTo>
                        <a:lnTo>
                          <a:pt x="149" y="80"/>
                        </a:lnTo>
                        <a:lnTo>
                          <a:pt x="106" y="69"/>
                        </a:lnTo>
                        <a:lnTo>
                          <a:pt x="72" y="65"/>
                        </a:lnTo>
                        <a:lnTo>
                          <a:pt x="45" y="71"/>
                        </a:lnTo>
                        <a:lnTo>
                          <a:pt x="25" y="84"/>
                        </a:lnTo>
                        <a:lnTo>
                          <a:pt x="25" y="73"/>
                        </a:lnTo>
                        <a:lnTo>
                          <a:pt x="25" y="63"/>
                        </a:lnTo>
                        <a:lnTo>
                          <a:pt x="21" y="52"/>
                        </a:lnTo>
                        <a:lnTo>
                          <a:pt x="9" y="36"/>
                        </a:lnTo>
                        <a:lnTo>
                          <a:pt x="0" y="23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20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6322" y="4742"/>
                    <a:ext cx="175" cy="104"/>
                  </a:xfrm>
                  <a:custGeom>
                    <a:avLst/>
                    <a:gdLst>
                      <a:gd name="T0" fmla="*/ 2 w 175"/>
                      <a:gd name="T1" fmla="*/ 13 h 104"/>
                      <a:gd name="T2" fmla="*/ 10 w 175"/>
                      <a:gd name="T3" fmla="*/ 0 h 104"/>
                      <a:gd name="T4" fmla="*/ 21 w 175"/>
                      <a:gd name="T5" fmla="*/ 17 h 104"/>
                      <a:gd name="T6" fmla="*/ 32 w 175"/>
                      <a:gd name="T7" fmla="*/ 25 h 104"/>
                      <a:gd name="T8" fmla="*/ 45 w 175"/>
                      <a:gd name="T9" fmla="*/ 34 h 104"/>
                      <a:gd name="T10" fmla="*/ 69 w 175"/>
                      <a:gd name="T11" fmla="*/ 42 h 104"/>
                      <a:gd name="T12" fmla="*/ 96 w 175"/>
                      <a:gd name="T13" fmla="*/ 49 h 104"/>
                      <a:gd name="T14" fmla="*/ 126 w 175"/>
                      <a:gd name="T15" fmla="*/ 59 h 104"/>
                      <a:gd name="T16" fmla="*/ 167 w 175"/>
                      <a:gd name="T17" fmla="*/ 72 h 104"/>
                      <a:gd name="T18" fmla="*/ 175 w 175"/>
                      <a:gd name="T19" fmla="*/ 104 h 104"/>
                      <a:gd name="T20" fmla="*/ 133 w 175"/>
                      <a:gd name="T21" fmla="*/ 87 h 104"/>
                      <a:gd name="T22" fmla="*/ 103 w 175"/>
                      <a:gd name="T23" fmla="*/ 76 h 104"/>
                      <a:gd name="T24" fmla="*/ 78 w 175"/>
                      <a:gd name="T25" fmla="*/ 72 h 104"/>
                      <a:gd name="T26" fmla="*/ 58 w 175"/>
                      <a:gd name="T27" fmla="*/ 72 h 104"/>
                      <a:gd name="T28" fmla="*/ 48 w 175"/>
                      <a:gd name="T29" fmla="*/ 80 h 104"/>
                      <a:gd name="T30" fmla="*/ 36 w 175"/>
                      <a:gd name="T31" fmla="*/ 91 h 104"/>
                      <a:gd name="T32" fmla="*/ 34 w 175"/>
                      <a:gd name="T33" fmla="*/ 78 h 104"/>
                      <a:gd name="T34" fmla="*/ 21 w 175"/>
                      <a:gd name="T35" fmla="*/ 59 h 104"/>
                      <a:gd name="T36" fmla="*/ 10 w 175"/>
                      <a:gd name="T37" fmla="*/ 45 h 104"/>
                      <a:gd name="T38" fmla="*/ 0 w 175"/>
                      <a:gd name="T39" fmla="*/ 31 h 104"/>
                      <a:gd name="T40" fmla="*/ 2 w 175"/>
                      <a:gd name="T41" fmla="*/ 13 h 10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5"/>
                      <a:gd name="T64" fmla="*/ 0 h 104"/>
                      <a:gd name="T65" fmla="*/ 175 w 175"/>
                      <a:gd name="T66" fmla="*/ 104 h 10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5" h="104">
                        <a:moveTo>
                          <a:pt x="2" y="13"/>
                        </a:moveTo>
                        <a:lnTo>
                          <a:pt x="10" y="0"/>
                        </a:lnTo>
                        <a:lnTo>
                          <a:pt x="21" y="17"/>
                        </a:lnTo>
                        <a:lnTo>
                          <a:pt x="32" y="25"/>
                        </a:lnTo>
                        <a:lnTo>
                          <a:pt x="45" y="34"/>
                        </a:lnTo>
                        <a:lnTo>
                          <a:pt x="69" y="42"/>
                        </a:lnTo>
                        <a:lnTo>
                          <a:pt x="96" y="49"/>
                        </a:lnTo>
                        <a:lnTo>
                          <a:pt x="126" y="59"/>
                        </a:lnTo>
                        <a:lnTo>
                          <a:pt x="167" y="72"/>
                        </a:lnTo>
                        <a:lnTo>
                          <a:pt x="175" y="104"/>
                        </a:lnTo>
                        <a:lnTo>
                          <a:pt x="133" y="87"/>
                        </a:lnTo>
                        <a:lnTo>
                          <a:pt x="103" y="76"/>
                        </a:lnTo>
                        <a:lnTo>
                          <a:pt x="78" y="72"/>
                        </a:lnTo>
                        <a:lnTo>
                          <a:pt x="58" y="72"/>
                        </a:lnTo>
                        <a:lnTo>
                          <a:pt x="48" y="80"/>
                        </a:lnTo>
                        <a:lnTo>
                          <a:pt x="36" y="91"/>
                        </a:lnTo>
                        <a:lnTo>
                          <a:pt x="34" y="78"/>
                        </a:lnTo>
                        <a:lnTo>
                          <a:pt x="21" y="59"/>
                        </a:lnTo>
                        <a:lnTo>
                          <a:pt x="10" y="45"/>
                        </a:lnTo>
                        <a:lnTo>
                          <a:pt x="0" y="31"/>
                        </a:lnTo>
                        <a:lnTo>
                          <a:pt x="2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21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6341" y="4856"/>
                    <a:ext cx="208" cy="230"/>
                  </a:xfrm>
                  <a:custGeom>
                    <a:avLst/>
                    <a:gdLst>
                      <a:gd name="T0" fmla="*/ 2 w 208"/>
                      <a:gd name="T1" fmla="*/ 35 h 230"/>
                      <a:gd name="T2" fmla="*/ 0 w 208"/>
                      <a:gd name="T3" fmla="*/ 21 h 230"/>
                      <a:gd name="T4" fmla="*/ 0 w 208"/>
                      <a:gd name="T5" fmla="*/ 11 h 230"/>
                      <a:gd name="T6" fmla="*/ 8 w 208"/>
                      <a:gd name="T7" fmla="*/ 0 h 230"/>
                      <a:gd name="T8" fmla="*/ 22 w 208"/>
                      <a:gd name="T9" fmla="*/ 17 h 230"/>
                      <a:gd name="T10" fmla="*/ 47 w 208"/>
                      <a:gd name="T11" fmla="*/ 32 h 230"/>
                      <a:gd name="T12" fmla="*/ 72 w 208"/>
                      <a:gd name="T13" fmla="*/ 44 h 230"/>
                      <a:gd name="T14" fmla="*/ 106 w 208"/>
                      <a:gd name="T15" fmla="*/ 55 h 230"/>
                      <a:gd name="T16" fmla="*/ 156 w 208"/>
                      <a:gd name="T17" fmla="*/ 65 h 230"/>
                      <a:gd name="T18" fmla="*/ 166 w 208"/>
                      <a:gd name="T19" fmla="*/ 91 h 230"/>
                      <a:gd name="T20" fmla="*/ 140 w 208"/>
                      <a:gd name="T21" fmla="*/ 84 h 230"/>
                      <a:gd name="T22" fmla="*/ 114 w 208"/>
                      <a:gd name="T23" fmla="*/ 80 h 230"/>
                      <a:gd name="T24" fmla="*/ 101 w 208"/>
                      <a:gd name="T25" fmla="*/ 82 h 230"/>
                      <a:gd name="T26" fmla="*/ 97 w 208"/>
                      <a:gd name="T27" fmla="*/ 95 h 230"/>
                      <a:gd name="T28" fmla="*/ 105 w 208"/>
                      <a:gd name="T29" fmla="*/ 112 h 230"/>
                      <a:gd name="T30" fmla="*/ 115 w 208"/>
                      <a:gd name="T31" fmla="*/ 128 h 230"/>
                      <a:gd name="T32" fmla="*/ 136 w 208"/>
                      <a:gd name="T33" fmla="*/ 153 h 230"/>
                      <a:gd name="T34" fmla="*/ 166 w 208"/>
                      <a:gd name="T35" fmla="*/ 179 h 230"/>
                      <a:gd name="T36" fmla="*/ 208 w 208"/>
                      <a:gd name="T37" fmla="*/ 209 h 230"/>
                      <a:gd name="T38" fmla="*/ 208 w 208"/>
                      <a:gd name="T39" fmla="*/ 230 h 230"/>
                      <a:gd name="T40" fmla="*/ 190 w 208"/>
                      <a:gd name="T41" fmla="*/ 219 h 230"/>
                      <a:gd name="T42" fmla="*/ 166 w 208"/>
                      <a:gd name="T43" fmla="*/ 205 h 230"/>
                      <a:gd name="T44" fmla="*/ 132 w 208"/>
                      <a:gd name="T45" fmla="*/ 179 h 230"/>
                      <a:gd name="T46" fmla="*/ 105 w 208"/>
                      <a:gd name="T47" fmla="*/ 150 h 230"/>
                      <a:gd name="T48" fmla="*/ 80 w 208"/>
                      <a:gd name="T49" fmla="*/ 128 h 230"/>
                      <a:gd name="T50" fmla="*/ 56 w 208"/>
                      <a:gd name="T51" fmla="*/ 101 h 230"/>
                      <a:gd name="T52" fmla="*/ 36 w 208"/>
                      <a:gd name="T53" fmla="*/ 78 h 230"/>
                      <a:gd name="T54" fmla="*/ 15 w 208"/>
                      <a:gd name="T55" fmla="*/ 57 h 230"/>
                      <a:gd name="T56" fmla="*/ 2 w 208"/>
                      <a:gd name="T57" fmla="*/ 35 h 23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08"/>
                      <a:gd name="T88" fmla="*/ 0 h 230"/>
                      <a:gd name="T89" fmla="*/ 208 w 208"/>
                      <a:gd name="T90" fmla="*/ 230 h 23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08" h="230">
                        <a:moveTo>
                          <a:pt x="2" y="35"/>
                        </a:moveTo>
                        <a:lnTo>
                          <a:pt x="0" y="21"/>
                        </a:lnTo>
                        <a:lnTo>
                          <a:pt x="0" y="11"/>
                        </a:lnTo>
                        <a:lnTo>
                          <a:pt x="8" y="0"/>
                        </a:lnTo>
                        <a:lnTo>
                          <a:pt x="22" y="17"/>
                        </a:lnTo>
                        <a:lnTo>
                          <a:pt x="47" y="32"/>
                        </a:lnTo>
                        <a:lnTo>
                          <a:pt x="72" y="44"/>
                        </a:lnTo>
                        <a:lnTo>
                          <a:pt x="106" y="55"/>
                        </a:lnTo>
                        <a:lnTo>
                          <a:pt x="156" y="65"/>
                        </a:lnTo>
                        <a:lnTo>
                          <a:pt x="166" y="91"/>
                        </a:lnTo>
                        <a:lnTo>
                          <a:pt x="140" y="84"/>
                        </a:lnTo>
                        <a:lnTo>
                          <a:pt x="114" y="80"/>
                        </a:lnTo>
                        <a:lnTo>
                          <a:pt x="101" y="82"/>
                        </a:lnTo>
                        <a:lnTo>
                          <a:pt x="97" y="95"/>
                        </a:lnTo>
                        <a:lnTo>
                          <a:pt x="105" y="112"/>
                        </a:lnTo>
                        <a:lnTo>
                          <a:pt x="115" y="128"/>
                        </a:lnTo>
                        <a:lnTo>
                          <a:pt x="136" y="153"/>
                        </a:lnTo>
                        <a:lnTo>
                          <a:pt x="166" y="179"/>
                        </a:lnTo>
                        <a:lnTo>
                          <a:pt x="208" y="209"/>
                        </a:lnTo>
                        <a:lnTo>
                          <a:pt x="208" y="230"/>
                        </a:lnTo>
                        <a:lnTo>
                          <a:pt x="190" y="219"/>
                        </a:lnTo>
                        <a:lnTo>
                          <a:pt x="166" y="205"/>
                        </a:lnTo>
                        <a:lnTo>
                          <a:pt x="132" y="179"/>
                        </a:lnTo>
                        <a:lnTo>
                          <a:pt x="105" y="150"/>
                        </a:lnTo>
                        <a:lnTo>
                          <a:pt x="80" y="128"/>
                        </a:lnTo>
                        <a:lnTo>
                          <a:pt x="56" y="101"/>
                        </a:lnTo>
                        <a:lnTo>
                          <a:pt x="36" y="78"/>
                        </a:lnTo>
                        <a:lnTo>
                          <a:pt x="15" y="57"/>
                        </a:lnTo>
                        <a:lnTo>
                          <a:pt x="2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22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6345" y="4443"/>
                    <a:ext cx="86" cy="69"/>
                  </a:xfrm>
                  <a:custGeom>
                    <a:avLst/>
                    <a:gdLst>
                      <a:gd name="T0" fmla="*/ 0 w 86"/>
                      <a:gd name="T1" fmla="*/ 0 h 69"/>
                      <a:gd name="T2" fmla="*/ 11 w 86"/>
                      <a:gd name="T3" fmla="*/ 10 h 69"/>
                      <a:gd name="T4" fmla="*/ 25 w 86"/>
                      <a:gd name="T5" fmla="*/ 21 h 69"/>
                      <a:gd name="T6" fmla="*/ 42 w 86"/>
                      <a:gd name="T7" fmla="*/ 33 h 69"/>
                      <a:gd name="T8" fmla="*/ 60 w 86"/>
                      <a:gd name="T9" fmla="*/ 44 h 69"/>
                      <a:gd name="T10" fmla="*/ 77 w 86"/>
                      <a:gd name="T11" fmla="*/ 54 h 69"/>
                      <a:gd name="T12" fmla="*/ 86 w 86"/>
                      <a:gd name="T13" fmla="*/ 61 h 69"/>
                      <a:gd name="T14" fmla="*/ 65 w 86"/>
                      <a:gd name="T15" fmla="*/ 69 h 69"/>
                      <a:gd name="T16" fmla="*/ 42 w 86"/>
                      <a:gd name="T17" fmla="*/ 61 h 69"/>
                      <a:gd name="T18" fmla="*/ 18 w 86"/>
                      <a:gd name="T19" fmla="*/ 52 h 69"/>
                      <a:gd name="T20" fmla="*/ 0 w 86"/>
                      <a:gd name="T21" fmla="*/ 42 h 69"/>
                      <a:gd name="T22" fmla="*/ 1 w 86"/>
                      <a:gd name="T23" fmla="*/ 33 h 69"/>
                      <a:gd name="T24" fmla="*/ 4 w 86"/>
                      <a:gd name="T25" fmla="*/ 17 h 69"/>
                      <a:gd name="T26" fmla="*/ 0 w 86"/>
                      <a:gd name="T27" fmla="*/ 0 h 6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86"/>
                      <a:gd name="T43" fmla="*/ 0 h 69"/>
                      <a:gd name="T44" fmla="*/ 86 w 86"/>
                      <a:gd name="T45" fmla="*/ 69 h 6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86" h="69">
                        <a:moveTo>
                          <a:pt x="0" y="0"/>
                        </a:moveTo>
                        <a:lnTo>
                          <a:pt x="11" y="10"/>
                        </a:lnTo>
                        <a:lnTo>
                          <a:pt x="25" y="21"/>
                        </a:lnTo>
                        <a:lnTo>
                          <a:pt x="42" y="33"/>
                        </a:lnTo>
                        <a:lnTo>
                          <a:pt x="60" y="44"/>
                        </a:lnTo>
                        <a:lnTo>
                          <a:pt x="77" y="54"/>
                        </a:lnTo>
                        <a:lnTo>
                          <a:pt x="86" y="61"/>
                        </a:lnTo>
                        <a:lnTo>
                          <a:pt x="65" y="69"/>
                        </a:lnTo>
                        <a:lnTo>
                          <a:pt x="42" y="61"/>
                        </a:lnTo>
                        <a:lnTo>
                          <a:pt x="18" y="52"/>
                        </a:lnTo>
                        <a:lnTo>
                          <a:pt x="0" y="42"/>
                        </a:lnTo>
                        <a:lnTo>
                          <a:pt x="1" y="33"/>
                        </a:lnTo>
                        <a:lnTo>
                          <a:pt x="4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23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6501" y="4426"/>
                    <a:ext cx="732" cy="689"/>
                  </a:xfrm>
                  <a:custGeom>
                    <a:avLst/>
                    <a:gdLst>
                      <a:gd name="T0" fmla="*/ 348 w 732"/>
                      <a:gd name="T1" fmla="*/ 158 h 689"/>
                      <a:gd name="T2" fmla="*/ 292 w 732"/>
                      <a:gd name="T3" fmla="*/ 181 h 689"/>
                      <a:gd name="T4" fmla="*/ 175 w 732"/>
                      <a:gd name="T5" fmla="*/ 200 h 689"/>
                      <a:gd name="T6" fmla="*/ 0 w 732"/>
                      <a:gd name="T7" fmla="*/ 209 h 689"/>
                      <a:gd name="T8" fmla="*/ 205 w 732"/>
                      <a:gd name="T9" fmla="*/ 244 h 689"/>
                      <a:gd name="T10" fmla="*/ 435 w 732"/>
                      <a:gd name="T11" fmla="*/ 225 h 689"/>
                      <a:gd name="T12" fmla="*/ 597 w 732"/>
                      <a:gd name="T13" fmla="*/ 177 h 689"/>
                      <a:gd name="T14" fmla="*/ 648 w 732"/>
                      <a:gd name="T15" fmla="*/ 169 h 689"/>
                      <a:gd name="T16" fmla="*/ 625 w 732"/>
                      <a:gd name="T17" fmla="*/ 208 h 689"/>
                      <a:gd name="T18" fmla="*/ 510 w 732"/>
                      <a:gd name="T19" fmla="*/ 263 h 689"/>
                      <a:gd name="T20" fmla="*/ 304 w 732"/>
                      <a:gd name="T21" fmla="*/ 308 h 689"/>
                      <a:gd name="T22" fmla="*/ 177 w 732"/>
                      <a:gd name="T23" fmla="*/ 352 h 689"/>
                      <a:gd name="T24" fmla="*/ 411 w 732"/>
                      <a:gd name="T25" fmla="*/ 347 h 689"/>
                      <a:gd name="T26" fmla="*/ 567 w 732"/>
                      <a:gd name="T27" fmla="*/ 308 h 689"/>
                      <a:gd name="T28" fmla="*/ 659 w 732"/>
                      <a:gd name="T29" fmla="*/ 276 h 689"/>
                      <a:gd name="T30" fmla="*/ 661 w 732"/>
                      <a:gd name="T31" fmla="*/ 299 h 689"/>
                      <a:gd name="T32" fmla="*/ 584 w 732"/>
                      <a:gd name="T33" fmla="*/ 354 h 689"/>
                      <a:gd name="T34" fmla="*/ 439 w 732"/>
                      <a:gd name="T35" fmla="*/ 407 h 689"/>
                      <a:gd name="T36" fmla="*/ 237 w 732"/>
                      <a:gd name="T37" fmla="*/ 444 h 689"/>
                      <a:gd name="T38" fmla="*/ 305 w 732"/>
                      <a:gd name="T39" fmla="*/ 466 h 689"/>
                      <a:gd name="T40" fmla="*/ 482 w 732"/>
                      <a:gd name="T41" fmla="*/ 458 h 689"/>
                      <a:gd name="T42" fmla="*/ 629 w 732"/>
                      <a:gd name="T43" fmla="*/ 413 h 689"/>
                      <a:gd name="T44" fmla="*/ 642 w 732"/>
                      <a:gd name="T45" fmla="*/ 430 h 689"/>
                      <a:gd name="T46" fmla="*/ 599 w 732"/>
                      <a:gd name="T47" fmla="*/ 474 h 689"/>
                      <a:gd name="T48" fmla="*/ 489 w 732"/>
                      <a:gd name="T49" fmla="*/ 521 h 689"/>
                      <a:gd name="T50" fmla="*/ 360 w 732"/>
                      <a:gd name="T51" fmla="*/ 542 h 689"/>
                      <a:gd name="T52" fmla="*/ 166 w 732"/>
                      <a:gd name="T53" fmla="*/ 546 h 689"/>
                      <a:gd name="T54" fmla="*/ 301 w 732"/>
                      <a:gd name="T55" fmla="*/ 579 h 689"/>
                      <a:gd name="T56" fmla="*/ 427 w 732"/>
                      <a:gd name="T57" fmla="*/ 580 h 689"/>
                      <a:gd name="T58" fmla="*/ 540 w 732"/>
                      <a:gd name="T59" fmla="*/ 562 h 689"/>
                      <a:gd name="T60" fmla="*/ 589 w 732"/>
                      <a:gd name="T61" fmla="*/ 565 h 689"/>
                      <a:gd name="T62" fmla="*/ 561 w 732"/>
                      <a:gd name="T63" fmla="*/ 597 h 689"/>
                      <a:gd name="T64" fmla="*/ 495 w 732"/>
                      <a:gd name="T65" fmla="*/ 622 h 689"/>
                      <a:gd name="T66" fmla="*/ 253 w 732"/>
                      <a:gd name="T67" fmla="*/ 649 h 689"/>
                      <a:gd name="T68" fmla="*/ 453 w 732"/>
                      <a:gd name="T69" fmla="*/ 663 h 689"/>
                      <a:gd name="T70" fmla="*/ 466 w 732"/>
                      <a:gd name="T71" fmla="*/ 687 h 689"/>
                      <a:gd name="T72" fmla="*/ 542 w 732"/>
                      <a:gd name="T73" fmla="*/ 664 h 689"/>
                      <a:gd name="T74" fmla="*/ 597 w 732"/>
                      <a:gd name="T75" fmla="*/ 621 h 689"/>
                      <a:gd name="T76" fmla="*/ 709 w 732"/>
                      <a:gd name="T77" fmla="*/ 453 h 689"/>
                      <a:gd name="T78" fmla="*/ 714 w 732"/>
                      <a:gd name="T79" fmla="*/ 419 h 689"/>
                      <a:gd name="T80" fmla="*/ 698 w 732"/>
                      <a:gd name="T81" fmla="*/ 386 h 689"/>
                      <a:gd name="T82" fmla="*/ 713 w 732"/>
                      <a:gd name="T83" fmla="*/ 354 h 689"/>
                      <a:gd name="T84" fmla="*/ 732 w 732"/>
                      <a:gd name="T85" fmla="*/ 322 h 689"/>
                      <a:gd name="T86" fmla="*/ 719 w 732"/>
                      <a:gd name="T87" fmla="*/ 287 h 689"/>
                      <a:gd name="T88" fmla="*/ 702 w 732"/>
                      <a:gd name="T89" fmla="*/ 255 h 689"/>
                      <a:gd name="T90" fmla="*/ 723 w 732"/>
                      <a:gd name="T91" fmla="*/ 221 h 689"/>
                      <a:gd name="T92" fmla="*/ 722 w 732"/>
                      <a:gd name="T93" fmla="*/ 179 h 689"/>
                      <a:gd name="T94" fmla="*/ 705 w 732"/>
                      <a:gd name="T95" fmla="*/ 147 h 689"/>
                      <a:gd name="T96" fmla="*/ 719 w 732"/>
                      <a:gd name="T97" fmla="*/ 114 h 689"/>
                      <a:gd name="T98" fmla="*/ 732 w 732"/>
                      <a:gd name="T99" fmla="*/ 80 h 689"/>
                      <a:gd name="T100" fmla="*/ 714 w 732"/>
                      <a:gd name="T101" fmla="*/ 48 h 689"/>
                      <a:gd name="T102" fmla="*/ 634 w 732"/>
                      <a:gd name="T103" fmla="*/ 50 h 689"/>
                      <a:gd name="T104" fmla="*/ 475 w 732"/>
                      <a:gd name="T105" fmla="*/ 105 h 689"/>
                      <a:gd name="T106" fmla="*/ 294 w 732"/>
                      <a:gd name="T107" fmla="*/ 135 h 68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32"/>
                      <a:gd name="T163" fmla="*/ 0 h 689"/>
                      <a:gd name="T164" fmla="*/ 732 w 732"/>
                      <a:gd name="T165" fmla="*/ 689 h 689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32" h="689">
                        <a:moveTo>
                          <a:pt x="294" y="135"/>
                        </a:moveTo>
                        <a:lnTo>
                          <a:pt x="186" y="143"/>
                        </a:lnTo>
                        <a:lnTo>
                          <a:pt x="348" y="158"/>
                        </a:lnTo>
                        <a:lnTo>
                          <a:pt x="338" y="166"/>
                        </a:lnTo>
                        <a:lnTo>
                          <a:pt x="318" y="173"/>
                        </a:lnTo>
                        <a:lnTo>
                          <a:pt x="292" y="181"/>
                        </a:lnTo>
                        <a:lnTo>
                          <a:pt x="258" y="190"/>
                        </a:lnTo>
                        <a:lnTo>
                          <a:pt x="222" y="196"/>
                        </a:lnTo>
                        <a:lnTo>
                          <a:pt x="175" y="200"/>
                        </a:lnTo>
                        <a:lnTo>
                          <a:pt x="120" y="206"/>
                        </a:lnTo>
                        <a:lnTo>
                          <a:pt x="61" y="209"/>
                        </a:lnTo>
                        <a:lnTo>
                          <a:pt x="0" y="209"/>
                        </a:lnTo>
                        <a:lnTo>
                          <a:pt x="95" y="232"/>
                        </a:lnTo>
                        <a:lnTo>
                          <a:pt x="154" y="244"/>
                        </a:lnTo>
                        <a:lnTo>
                          <a:pt x="205" y="244"/>
                        </a:lnTo>
                        <a:lnTo>
                          <a:pt x="267" y="244"/>
                        </a:lnTo>
                        <a:lnTo>
                          <a:pt x="359" y="236"/>
                        </a:lnTo>
                        <a:lnTo>
                          <a:pt x="435" y="225"/>
                        </a:lnTo>
                        <a:lnTo>
                          <a:pt x="499" y="209"/>
                        </a:lnTo>
                        <a:lnTo>
                          <a:pt x="567" y="188"/>
                        </a:lnTo>
                        <a:lnTo>
                          <a:pt x="597" y="177"/>
                        </a:lnTo>
                        <a:lnTo>
                          <a:pt x="625" y="168"/>
                        </a:lnTo>
                        <a:lnTo>
                          <a:pt x="640" y="164"/>
                        </a:lnTo>
                        <a:lnTo>
                          <a:pt x="648" y="169"/>
                        </a:lnTo>
                        <a:lnTo>
                          <a:pt x="648" y="181"/>
                        </a:lnTo>
                        <a:lnTo>
                          <a:pt x="642" y="194"/>
                        </a:lnTo>
                        <a:lnTo>
                          <a:pt x="625" y="208"/>
                        </a:lnTo>
                        <a:lnTo>
                          <a:pt x="597" y="226"/>
                        </a:lnTo>
                        <a:lnTo>
                          <a:pt x="557" y="244"/>
                        </a:lnTo>
                        <a:lnTo>
                          <a:pt x="510" y="263"/>
                        </a:lnTo>
                        <a:lnTo>
                          <a:pt x="448" y="282"/>
                        </a:lnTo>
                        <a:lnTo>
                          <a:pt x="376" y="297"/>
                        </a:lnTo>
                        <a:lnTo>
                          <a:pt x="304" y="308"/>
                        </a:lnTo>
                        <a:lnTo>
                          <a:pt x="228" y="320"/>
                        </a:lnTo>
                        <a:lnTo>
                          <a:pt x="95" y="333"/>
                        </a:lnTo>
                        <a:lnTo>
                          <a:pt x="177" y="352"/>
                        </a:lnTo>
                        <a:lnTo>
                          <a:pt x="243" y="360"/>
                        </a:lnTo>
                        <a:lnTo>
                          <a:pt x="326" y="358"/>
                        </a:lnTo>
                        <a:lnTo>
                          <a:pt x="411" y="347"/>
                        </a:lnTo>
                        <a:lnTo>
                          <a:pt x="474" y="333"/>
                        </a:lnTo>
                        <a:lnTo>
                          <a:pt x="525" y="320"/>
                        </a:lnTo>
                        <a:lnTo>
                          <a:pt x="567" y="308"/>
                        </a:lnTo>
                        <a:lnTo>
                          <a:pt x="610" y="293"/>
                        </a:lnTo>
                        <a:lnTo>
                          <a:pt x="644" y="280"/>
                        </a:lnTo>
                        <a:lnTo>
                          <a:pt x="659" y="276"/>
                        </a:lnTo>
                        <a:lnTo>
                          <a:pt x="668" y="276"/>
                        </a:lnTo>
                        <a:lnTo>
                          <a:pt x="667" y="287"/>
                        </a:lnTo>
                        <a:lnTo>
                          <a:pt x="661" y="299"/>
                        </a:lnTo>
                        <a:lnTo>
                          <a:pt x="648" y="314"/>
                        </a:lnTo>
                        <a:lnTo>
                          <a:pt x="617" y="335"/>
                        </a:lnTo>
                        <a:lnTo>
                          <a:pt x="584" y="354"/>
                        </a:lnTo>
                        <a:lnTo>
                          <a:pt x="546" y="371"/>
                        </a:lnTo>
                        <a:lnTo>
                          <a:pt x="496" y="390"/>
                        </a:lnTo>
                        <a:lnTo>
                          <a:pt x="439" y="407"/>
                        </a:lnTo>
                        <a:lnTo>
                          <a:pt x="352" y="426"/>
                        </a:lnTo>
                        <a:lnTo>
                          <a:pt x="294" y="438"/>
                        </a:lnTo>
                        <a:lnTo>
                          <a:pt x="237" y="444"/>
                        </a:lnTo>
                        <a:lnTo>
                          <a:pt x="154" y="449"/>
                        </a:lnTo>
                        <a:lnTo>
                          <a:pt x="239" y="461"/>
                        </a:lnTo>
                        <a:lnTo>
                          <a:pt x="305" y="466"/>
                        </a:lnTo>
                        <a:lnTo>
                          <a:pt x="360" y="468"/>
                        </a:lnTo>
                        <a:lnTo>
                          <a:pt x="423" y="466"/>
                        </a:lnTo>
                        <a:lnTo>
                          <a:pt x="482" y="458"/>
                        </a:lnTo>
                        <a:lnTo>
                          <a:pt x="530" y="447"/>
                        </a:lnTo>
                        <a:lnTo>
                          <a:pt x="568" y="434"/>
                        </a:lnTo>
                        <a:lnTo>
                          <a:pt x="629" y="413"/>
                        </a:lnTo>
                        <a:lnTo>
                          <a:pt x="637" y="413"/>
                        </a:lnTo>
                        <a:lnTo>
                          <a:pt x="644" y="417"/>
                        </a:lnTo>
                        <a:lnTo>
                          <a:pt x="642" y="430"/>
                        </a:lnTo>
                        <a:lnTo>
                          <a:pt x="634" y="444"/>
                        </a:lnTo>
                        <a:lnTo>
                          <a:pt x="620" y="458"/>
                        </a:lnTo>
                        <a:lnTo>
                          <a:pt x="599" y="474"/>
                        </a:lnTo>
                        <a:lnTo>
                          <a:pt x="563" y="493"/>
                        </a:lnTo>
                        <a:lnTo>
                          <a:pt x="525" y="510"/>
                        </a:lnTo>
                        <a:lnTo>
                          <a:pt x="489" y="521"/>
                        </a:lnTo>
                        <a:lnTo>
                          <a:pt x="448" y="531"/>
                        </a:lnTo>
                        <a:lnTo>
                          <a:pt x="410" y="537"/>
                        </a:lnTo>
                        <a:lnTo>
                          <a:pt x="360" y="542"/>
                        </a:lnTo>
                        <a:lnTo>
                          <a:pt x="305" y="545"/>
                        </a:lnTo>
                        <a:lnTo>
                          <a:pt x="250" y="546"/>
                        </a:lnTo>
                        <a:lnTo>
                          <a:pt x="166" y="546"/>
                        </a:lnTo>
                        <a:lnTo>
                          <a:pt x="211" y="562"/>
                        </a:lnTo>
                        <a:lnTo>
                          <a:pt x="253" y="573"/>
                        </a:lnTo>
                        <a:lnTo>
                          <a:pt x="301" y="579"/>
                        </a:lnTo>
                        <a:lnTo>
                          <a:pt x="342" y="580"/>
                        </a:lnTo>
                        <a:lnTo>
                          <a:pt x="384" y="583"/>
                        </a:lnTo>
                        <a:lnTo>
                          <a:pt x="427" y="580"/>
                        </a:lnTo>
                        <a:lnTo>
                          <a:pt x="462" y="579"/>
                        </a:lnTo>
                        <a:lnTo>
                          <a:pt x="495" y="573"/>
                        </a:lnTo>
                        <a:lnTo>
                          <a:pt x="540" y="562"/>
                        </a:lnTo>
                        <a:lnTo>
                          <a:pt x="574" y="554"/>
                        </a:lnTo>
                        <a:lnTo>
                          <a:pt x="587" y="555"/>
                        </a:lnTo>
                        <a:lnTo>
                          <a:pt x="589" y="565"/>
                        </a:lnTo>
                        <a:lnTo>
                          <a:pt x="585" y="575"/>
                        </a:lnTo>
                        <a:lnTo>
                          <a:pt x="576" y="586"/>
                        </a:lnTo>
                        <a:lnTo>
                          <a:pt x="561" y="597"/>
                        </a:lnTo>
                        <a:lnTo>
                          <a:pt x="544" y="605"/>
                        </a:lnTo>
                        <a:lnTo>
                          <a:pt x="525" y="614"/>
                        </a:lnTo>
                        <a:lnTo>
                          <a:pt x="495" y="622"/>
                        </a:lnTo>
                        <a:lnTo>
                          <a:pt x="432" y="631"/>
                        </a:lnTo>
                        <a:lnTo>
                          <a:pt x="372" y="639"/>
                        </a:lnTo>
                        <a:lnTo>
                          <a:pt x="253" y="649"/>
                        </a:lnTo>
                        <a:lnTo>
                          <a:pt x="407" y="656"/>
                        </a:lnTo>
                        <a:lnTo>
                          <a:pt x="439" y="656"/>
                        </a:lnTo>
                        <a:lnTo>
                          <a:pt x="453" y="663"/>
                        </a:lnTo>
                        <a:lnTo>
                          <a:pt x="461" y="670"/>
                        </a:lnTo>
                        <a:lnTo>
                          <a:pt x="458" y="681"/>
                        </a:lnTo>
                        <a:lnTo>
                          <a:pt x="466" y="687"/>
                        </a:lnTo>
                        <a:lnTo>
                          <a:pt x="486" y="689"/>
                        </a:lnTo>
                        <a:lnTo>
                          <a:pt x="516" y="677"/>
                        </a:lnTo>
                        <a:lnTo>
                          <a:pt x="542" y="664"/>
                        </a:lnTo>
                        <a:lnTo>
                          <a:pt x="563" y="651"/>
                        </a:lnTo>
                        <a:lnTo>
                          <a:pt x="580" y="639"/>
                        </a:lnTo>
                        <a:lnTo>
                          <a:pt x="597" y="621"/>
                        </a:lnTo>
                        <a:lnTo>
                          <a:pt x="651" y="548"/>
                        </a:lnTo>
                        <a:lnTo>
                          <a:pt x="693" y="485"/>
                        </a:lnTo>
                        <a:lnTo>
                          <a:pt x="709" y="453"/>
                        </a:lnTo>
                        <a:lnTo>
                          <a:pt x="713" y="440"/>
                        </a:lnTo>
                        <a:lnTo>
                          <a:pt x="714" y="430"/>
                        </a:lnTo>
                        <a:lnTo>
                          <a:pt x="714" y="419"/>
                        </a:lnTo>
                        <a:lnTo>
                          <a:pt x="706" y="406"/>
                        </a:lnTo>
                        <a:lnTo>
                          <a:pt x="701" y="398"/>
                        </a:lnTo>
                        <a:lnTo>
                          <a:pt x="698" y="386"/>
                        </a:lnTo>
                        <a:lnTo>
                          <a:pt x="701" y="373"/>
                        </a:lnTo>
                        <a:lnTo>
                          <a:pt x="706" y="364"/>
                        </a:lnTo>
                        <a:lnTo>
                          <a:pt x="713" y="354"/>
                        </a:lnTo>
                        <a:lnTo>
                          <a:pt x="719" y="344"/>
                        </a:lnTo>
                        <a:lnTo>
                          <a:pt x="727" y="333"/>
                        </a:lnTo>
                        <a:lnTo>
                          <a:pt x="732" y="322"/>
                        </a:lnTo>
                        <a:lnTo>
                          <a:pt x="731" y="308"/>
                        </a:lnTo>
                        <a:lnTo>
                          <a:pt x="726" y="297"/>
                        </a:lnTo>
                        <a:lnTo>
                          <a:pt x="719" y="287"/>
                        </a:lnTo>
                        <a:lnTo>
                          <a:pt x="713" y="278"/>
                        </a:lnTo>
                        <a:lnTo>
                          <a:pt x="705" y="267"/>
                        </a:lnTo>
                        <a:lnTo>
                          <a:pt x="702" y="255"/>
                        </a:lnTo>
                        <a:lnTo>
                          <a:pt x="705" y="246"/>
                        </a:lnTo>
                        <a:lnTo>
                          <a:pt x="714" y="232"/>
                        </a:lnTo>
                        <a:lnTo>
                          <a:pt x="723" y="221"/>
                        </a:lnTo>
                        <a:lnTo>
                          <a:pt x="727" y="209"/>
                        </a:lnTo>
                        <a:lnTo>
                          <a:pt x="727" y="194"/>
                        </a:lnTo>
                        <a:lnTo>
                          <a:pt x="722" y="179"/>
                        </a:lnTo>
                        <a:lnTo>
                          <a:pt x="713" y="168"/>
                        </a:lnTo>
                        <a:lnTo>
                          <a:pt x="709" y="160"/>
                        </a:lnTo>
                        <a:lnTo>
                          <a:pt x="705" y="147"/>
                        </a:lnTo>
                        <a:lnTo>
                          <a:pt x="706" y="133"/>
                        </a:lnTo>
                        <a:lnTo>
                          <a:pt x="714" y="122"/>
                        </a:lnTo>
                        <a:lnTo>
                          <a:pt x="719" y="114"/>
                        </a:lnTo>
                        <a:lnTo>
                          <a:pt x="727" y="105"/>
                        </a:lnTo>
                        <a:lnTo>
                          <a:pt x="731" y="93"/>
                        </a:lnTo>
                        <a:lnTo>
                          <a:pt x="732" y="80"/>
                        </a:lnTo>
                        <a:lnTo>
                          <a:pt x="730" y="72"/>
                        </a:lnTo>
                        <a:lnTo>
                          <a:pt x="722" y="59"/>
                        </a:lnTo>
                        <a:lnTo>
                          <a:pt x="714" y="48"/>
                        </a:lnTo>
                        <a:lnTo>
                          <a:pt x="709" y="34"/>
                        </a:lnTo>
                        <a:lnTo>
                          <a:pt x="709" y="0"/>
                        </a:lnTo>
                        <a:lnTo>
                          <a:pt x="634" y="50"/>
                        </a:lnTo>
                        <a:lnTo>
                          <a:pt x="589" y="69"/>
                        </a:lnTo>
                        <a:lnTo>
                          <a:pt x="536" y="86"/>
                        </a:lnTo>
                        <a:lnTo>
                          <a:pt x="475" y="105"/>
                        </a:lnTo>
                        <a:lnTo>
                          <a:pt x="420" y="116"/>
                        </a:lnTo>
                        <a:lnTo>
                          <a:pt x="365" y="126"/>
                        </a:lnTo>
                        <a:lnTo>
                          <a:pt x="294" y="1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6110" name="Group 17"/>
              <p:cNvGrpSpPr>
                <a:grpSpLocks noChangeAspect="1"/>
              </p:cNvGrpSpPr>
              <p:nvPr/>
            </p:nvGrpSpPr>
            <p:grpSpPr bwMode="auto">
              <a:xfrm>
                <a:off x="6929" y="4535"/>
                <a:ext cx="218" cy="436"/>
                <a:chOff x="6929" y="4535"/>
                <a:chExt cx="218" cy="436"/>
              </a:xfrm>
            </p:grpSpPr>
            <p:sp>
              <p:nvSpPr>
                <p:cNvPr id="46111" name="Freeform 18"/>
                <p:cNvSpPr>
                  <a:spLocks noChangeAspect="1"/>
                </p:cNvSpPr>
                <p:nvPr/>
              </p:nvSpPr>
              <p:spPr bwMode="auto">
                <a:xfrm>
                  <a:off x="6971" y="4651"/>
                  <a:ext cx="167" cy="70"/>
                </a:xfrm>
                <a:custGeom>
                  <a:avLst/>
                  <a:gdLst>
                    <a:gd name="T0" fmla="*/ 167 w 167"/>
                    <a:gd name="T1" fmla="*/ 13 h 70"/>
                    <a:gd name="T2" fmla="*/ 151 w 167"/>
                    <a:gd name="T3" fmla="*/ 0 h 70"/>
                    <a:gd name="T4" fmla="*/ 100 w 167"/>
                    <a:gd name="T5" fmla="*/ 26 h 70"/>
                    <a:gd name="T6" fmla="*/ 49 w 167"/>
                    <a:gd name="T7" fmla="*/ 45 h 70"/>
                    <a:gd name="T8" fmla="*/ 0 w 167"/>
                    <a:gd name="T9" fmla="*/ 59 h 70"/>
                    <a:gd name="T10" fmla="*/ 9 w 167"/>
                    <a:gd name="T11" fmla="*/ 70 h 70"/>
                    <a:gd name="T12" fmla="*/ 43 w 167"/>
                    <a:gd name="T13" fmla="*/ 70 h 70"/>
                    <a:gd name="T14" fmla="*/ 89 w 167"/>
                    <a:gd name="T15" fmla="*/ 60 h 70"/>
                    <a:gd name="T16" fmla="*/ 130 w 167"/>
                    <a:gd name="T17" fmla="*/ 40 h 70"/>
                    <a:gd name="T18" fmla="*/ 167 w 167"/>
                    <a:gd name="T19" fmla="*/ 13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7"/>
                    <a:gd name="T31" fmla="*/ 0 h 70"/>
                    <a:gd name="T32" fmla="*/ 167 w 167"/>
                    <a:gd name="T33" fmla="*/ 70 h 7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7" h="70">
                      <a:moveTo>
                        <a:pt x="167" y="13"/>
                      </a:moveTo>
                      <a:lnTo>
                        <a:pt x="151" y="0"/>
                      </a:lnTo>
                      <a:lnTo>
                        <a:pt x="100" y="26"/>
                      </a:lnTo>
                      <a:lnTo>
                        <a:pt x="49" y="45"/>
                      </a:lnTo>
                      <a:lnTo>
                        <a:pt x="0" y="59"/>
                      </a:lnTo>
                      <a:lnTo>
                        <a:pt x="9" y="70"/>
                      </a:lnTo>
                      <a:lnTo>
                        <a:pt x="43" y="70"/>
                      </a:lnTo>
                      <a:lnTo>
                        <a:pt x="89" y="60"/>
                      </a:lnTo>
                      <a:lnTo>
                        <a:pt x="130" y="40"/>
                      </a:lnTo>
                      <a:lnTo>
                        <a:pt x="167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2" name="Freeform 19"/>
                <p:cNvSpPr>
                  <a:spLocks noChangeAspect="1"/>
                </p:cNvSpPr>
                <p:nvPr/>
              </p:nvSpPr>
              <p:spPr bwMode="auto">
                <a:xfrm>
                  <a:off x="7001" y="4763"/>
                  <a:ext cx="146" cy="78"/>
                </a:xfrm>
                <a:custGeom>
                  <a:avLst/>
                  <a:gdLst>
                    <a:gd name="T0" fmla="*/ 146 w 146"/>
                    <a:gd name="T1" fmla="*/ 15 h 78"/>
                    <a:gd name="T2" fmla="*/ 138 w 146"/>
                    <a:gd name="T3" fmla="*/ 0 h 78"/>
                    <a:gd name="T4" fmla="*/ 89 w 146"/>
                    <a:gd name="T5" fmla="*/ 34 h 78"/>
                    <a:gd name="T6" fmla="*/ 50 w 146"/>
                    <a:gd name="T7" fmla="*/ 51 h 78"/>
                    <a:gd name="T8" fmla="*/ 0 w 146"/>
                    <a:gd name="T9" fmla="*/ 66 h 78"/>
                    <a:gd name="T10" fmla="*/ 10 w 146"/>
                    <a:gd name="T11" fmla="*/ 78 h 78"/>
                    <a:gd name="T12" fmla="*/ 42 w 146"/>
                    <a:gd name="T13" fmla="*/ 78 h 78"/>
                    <a:gd name="T14" fmla="*/ 74 w 146"/>
                    <a:gd name="T15" fmla="*/ 69 h 78"/>
                    <a:gd name="T16" fmla="*/ 112 w 146"/>
                    <a:gd name="T17" fmla="*/ 45 h 78"/>
                    <a:gd name="T18" fmla="*/ 146 w 146"/>
                    <a:gd name="T19" fmla="*/ 15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6"/>
                    <a:gd name="T31" fmla="*/ 0 h 78"/>
                    <a:gd name="T32" fmla="*/ 146 w 146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6" h="78">
                      <a:moveTo>
                        <a:pt x="146" y="15"/>
                      </a:moveTo>
                      <a:lnTo>
                        <a:pt x="138" y="0"/>
                      </a:lnTo>
                      <a:lnTo>
                        <a:pt x="89" y="34"/>
                      </a:lnTo>
                      <a:lnTo>
                        <a:pt x="50" y="51"/>
                      </a:lnTo>
                      <a:lnTo>
                        <a:pt x="0" y="66"/>
                      </a:lnTo>
                      <a:lnTo>
                        <a:pt x="10" y="78"/>
                      </a:lnTo>
                      <a:lnTo>
                        <a:pt x="42" y="78"/>
                      </a:lnTo>
                      <a:lnTo>
                        <a:pt x="74" y="69"/>
                      </a:lnTo>
                      <a:lnTo>
                        <a:pt x="112" y="45"/>
                      </a:lnTo>
                      <a:lnTo>
                        <a:pt x="146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3" name="Freeform 20"/>
                <p:cNvSpPr>
                  <a:spLocks noChangeAspect="1"/>
                </p:cNvSpPr>
                <p:nvPr/>
              </p:nvSpPr>
              <p:spPr bwMode="auto">
                <a:xfrm>
                  <a:off x="6992" y="4894"/>
                  <a:ext cx="149" cy="77"/>
                </a:xfrm>
                <a:custGeom>
                  <a:avLst/>
                  <a:gdLst>
                    <a:gd name="T0" fmla="*/ 149 w 149"/>
                    <a:gd name="T1" fmla="*/ 11 h 77"/>
                    <a:gd name="T2" fmla="*/ 138 w 149"/>
                    <a:gd name="T3" fmla="*/ 0 h 77"/>
                    <a:gd name="T4" fmla="*/ 93 w 149"/>
                    <a:gd name="T5" fmla="*/ 31 h 77"/>
                    <a:gd name="T6" fmla="*/ 49 w 149"/>
                    <a:gd name="T7" fmla="*/ 49 h 77"/>
                    <a:gd name="T8" fmla="*/ 0 w 149"/>
                    <a:gd name="T9" fmla="*/ 63 h 77"/>
                    <a:gd name="T10" fmla="*/ 9 w 149"/>
                    <a:gd name="T11" fmla="*/ 77 h 77"/>
                    <a:gd name="T12" fmla="*/ 42 w 149"/>
                    <a:gd name="T13" fmla="*/ 74 h 77"/>
                    <a:gd name="T14" fmla="*/ 81 w 149"/>
                    <a:gd name="T15" fmla="*/ 65 h 77"/>
                    <a:gd name="T16" fmla="*/ 121 w 149"/>
                    <a:gd name="T17" fmla="*/ 40 h 77"/>
                    <a:gd name="T18" fmla="*/ 149 w 149"/>
                    <a:gd name="T19" fmla="*/ 11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9"/>
                    <a:gd name="T31" fmla="*/ 0 h 77"/>
                    <a:gd name="T32" fmla="*/ 149 w 149"/>
                    <a:gd name="T33" fmla="*/ 77 h 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9" h="77">
                      <a:moveTo>
                        <a:pt x="149" y="11"/>
                      </a:moveTo>
                      <a:lnTo>
                        <a:pt x="138" y="0"/>
                      </a:lnTo>
                      <a:lnTo>
                        <a:pt x="93" y="31"/>
                      </a:lnTo>
                      <a:lnTo>
                        <a:pt x="49" y="49"/>
                      </a:lnTo>
                      <a:lnTo>
                        <a:pt x="0" y="63"/>
                      </a:lnTo>
                      <a:lnTo>
                        <a:pt x="9" y="77"/>
                      </a:lnTo>
                      <a:lnTo>
                        <a:pt x="42" y="74"/>
                      </a:lnTo>
                      <a:lnTo>
                        <a:pt x="81" y="65"/>
                      </a:lnTo>
                      <a:lnTo>
                        <a:pt x="121" y="40"/>
                      </a:lnTo>
                      <a:lnTo>
                        <a:pt x="14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4" name="Freeform 21"/>
                <p:cNvSpPr>
                  <a:spLocks noChangeAspect="1"/>
                </p:cNvSpPr>
                <p:nvPr/>
              </p:nvSpPr>
              <p:spPr bwMode="auto">
                <a:xfrm>
                  <a:off x="6929" y="4535"/>
                  <a:ext cx="171" cy="68"/>
                </a:xfrm>
                <a:custGeom>
                  <a:avLst/>
                  <a:gdLst>
                    <a:gd name="T0" fmla="*/ 171 w 171"/>
                    <a:gd name="T1" fmla="*/ 13 h 68"/>
                    <a:gd name="T2" fmla="*/ 154 w 171"/>
                    <a:gd name="T3" fmla="*/ 0 h 68"/>
                    <a:gd name="T4" fmla="*/ 97 w 171"/>
                    <a:gd name="T5" fmla="*/ 26 h 68"/>
                    <a:gd name="T6" fmla="*/ 50 w 171"/>
                    <a:gd name="T7" fmla="*/ 41 h 68"/>
                    <a:gd name="T8" fmla="*/ 0 w 171"/>
                    <a:gd name="T9" fmla="*/ 55 h 68"/>
                    <a:gd name="T10" fmla="*/ 11 w 171"/>
                    <a:gd name="T11" fmla="*/ 68 h 68"/>
                    <a:gd name="T12" fmla="*/ 42 w 171"/>
                    <a:gd name="T13" fmla="*/ 66 h 68"/>
                    <a:gd name="T14" fmla="*/ 82 w 171"/>
                    <a:gd name="T15" fmla="*/ 57 h 68"/>
                    <a:gd name="T16" fmla="*/ 127 w 171"/>
                    <a:gd name="T17" fmla="*/ 40 h 68"/>
                    <a:gd name="T18" fmla="*/ 171 w 171"/>
                    <a:gd name="T19" fmla="*/ 13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1"/>
                    <a:gd name="T31" fmla="*/ 0 h 68"/>
                    <a:gd name="T32" fmla="*/ 171 w 171"/>
                    <a:gd name="T33" fmla="*/ 68 h 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1" h="68">
                      <a:moveTo>
                        <a:pt x="171" y="13"/>
                      </a:moveTo>
                      <a:lnTo>
                        <a:pt x="154" y="0"/>
                      </a:lnTo>
                      <a:lnTo>
                        <a:pt x="97" y="26"/>
                      </a:lnTo>
                      <a:lnTo>
                        <a:pt x="50" y="41"/>
                      </a:lnTo>
                      <a:lnTo>
                        <a:pt x="0" y="55"/>
                      </a:lnTo>
                      <a:lnTo>
                        <a:pt x="11" y="68"/>
                      </a:lnTo>
                      <a:lnTo>
                        <a:pt x="42" y="66"/>
                      </a:lnTo>
                      <a:lnTo>
                        <a:pt x="82" y="57"/>
                      </a:lnTo>
                      <a:lnTo>
                        <a:pt x="127" y="40"/>
                      </a:lnTo>
                      <a:lnTo>
                        <a:pt x="171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6094" name="Freeform 22"/>
            <p:cNvSpPr>
              <a:spLocks noChangeAspect="1"/>
            </p:cNvSpPr>
            <p:nvPr/>
          </p:nvSpPr>
          <p:spPr bwMode="auto">
            <a:xfrm>
              <a:off x="5770" y="1606"/>
              <a:ext cx="2019" cy="2908"/>
            </a:xfrm>
            <a:custGeom>
              <a:avLst/>
              <a:gdLst>
                <a:gd name="T0" fmla="*/ 1445 w 2019"/>
                <a:gd name="T1" fmla="*/ 2807 h 2908"/>
                <a:gd name="T2" fmla="*/ 1463 w 2019"/>
                <a:gd name="T3" fmla="*/ 2784 h 2908"/>
                <a:gd name="T4" fmla="*/ 1471 w 2019"/>
                <a:gd name="T5" fmla="*/ 2765 h 2908"/>
                <a:gd name="T6" fmla="*/ 1484 w 2019"/>
                <a:gd name="T7" fmla="*/ 2698 h 2908"/>
                <a:gd name="T8" fmla="*/ 1563 w 2019"/>
                <a:gd name="T9" fmla="*/ 2229 h 2908"/>
                <a:gd name="T10" fmla="*/ 1619 w 2019"/>
                <a:gd name="T11" fmla="*/ 2062 h 2908"/>
                <a:gd name="T12" fmla="*/ 1672 w 2019"/>
                <a:gd name="T13" fmla="*/ 1943 h 2908"/>
                <a:gd name="T14" fmla="*/ 1773 w 2019"/>
                <a:gd name="T15" fmla="*/ 1766 h 2908"/>
                <a:gd name="T16" fmla="*/ 1879 w 2019"/>
                <a:gd name="T17" fmla="*/ 1590 h 2908"/>
                <a:gd name="T18" fmla="*/ 1952 w 2019"/>
                <a:gd name="T19" fmla="*/ 1429 h 2908"/>
                <a:gd name="T20" fmla="*/ 1995 w 2019"/>
                <a:gd name="T21" fmla="*/ 1267 h 2908"/>
                <a:gd name="T22" fmla="*/ 2019 w 2019"/>
                <a:gd name="T23" fmla="*/ 1062 h 2908"/>
                <a:gd name="T24" fmla="*/ 2003 w 2019"/>
                <a:gd name="T25" fmla="*/ 873 h 2908"/>
                <a:gd name="T26" fmla="*/ 1960 w 2019"/>
                <a:gd name="T27" fmla="*/ 694 h 2908"/>
                <a:gd name="T28" fmla="*/ 1888 w 2019"/>
                <a:gd name="T29" fmla="*/ 529 h 2908"/>
                <a:gd name="T30" fmla="*/ 1765 w 2019"/>
                <a:gd name="T31" fmla="*/ 354 h 2908"/>
                <a:gd name="T32" fmla="*/ 1636 w 2019"/>
                <a:gd name="T33" fmla="*/ 232 h 2908"/>
                <a:gd name="T34" fmla="*/ 1471 w 2019"/>
                <a:gd name="T35" fmla="*/ 120 h 2908"/>
                <a:gd name="T36" fmla="*/ 1277 w 2019"/>
                <a:gd name="T37" fmla="*/ 40 h 2908"/>
                <a:gd name="T38" fmla="*/ 1115 w 2019"/>
                <a:gd name="T39" fmla="*/ 6 h 2908"/>
                <a:gd name="T40" fmla="*/ 936 w 2019"/>
                <a:gd name="T41" fmla="*/ 0 h 2908"/>
                <a:gd name="T42" fmla="*/ 782 w 2019"/>
                <a:gd name="T43" fmla="*/ 28 h 2908"/>
                <a:gd name="T44" fmla="*/ 630 w 2019"/>
                <a:gd name="T45" fmla="*/ 78 h 2908"/>
                <a:gd name="T46" fmla="*/ 501 w 2019"/>
                <a:gd name="T47" fmla="*/ 145 h 2908"/>
                <a:gd name="T48" fmla="*/ 365 w 2019"/>
                <a:gd name="T49" fmla="*/ 242 h 2908"/>
                <a:gd name="T50" fmla="*/ 242 w 2019"/>
                <a:gd name="T51" fmla="*/ 360 h 2908"/>
                <a:gd name="T52" fmla="*/ 140 w 2019"/>
                <a:gd name="T53" fmla="*/ 495 h 2908"/>
                <a:gd name="T54" fmla="*/ 53 w 2019"/>
                <a:gd name="T55" fmla="*/ 685 h 2908"/>
                <a:gd name="T56" fmla="*/ 7 w 2019"/>
                <a:gd name="T57" fmla="*/ 879 h 2908"/>
                <a:gd name="T58" fmla="*/ 0 w 2019"/>
                <a:gd name="T59" fmla="*/ 1052 h 2908"/>
                <a:gd name="T60" fmla="*/ 14 w 2019"/>
                <a:gd name="T61" fmla="*/ 1239 h 2908"/>
                <a:gd name="T62" fmla="*/ 62 w 2019"/>
                <a:gd name="T63" fmla="*/ 1427 h 2908"/>
                <a:gd name="T64" fmla="*/ 144 w 2019"/>
                <a:gd name="T65" fmla="*/ 1602 h 2908"/>
                <a:gd name="T66" fmla="*/ 239 w 2019"/>
                <a:gd name="T67" fmla="*/ 1770 h 2908"/>
                <a:gd name="T68" fmla="*/ 370 w 2019"/>
                <a:gd name="T69" fmla="*/ 2007 h 2908"/>
                <a:gd name="T70" fmla="*/ 429 w 2019"/>
                <a:gd name="T71" fmla="*/ 2138 h 2908"/>
                <a:gd name="T72" fmla="*/ 469 w 2019"/>
                <a:gd name="T73" fmla="*/ 2292 h 2908"/>
                <a:gd name="T74" fmla="*/ 501 w 2019"/>
                <a:gd name="T75" fmla="*/ 2506 h 2908"/>
                <a:gd name="T76" fmla="*/ 526 w 2019"/>
                <a:gd name="T77" fmla="*/ 2693 h 2908"/>
                <a:gd name="T78" fmla="*/ 543 w 2019"/>
                <a:gd name="T79" fmla="*/ 2767 h 2908"/>
                <a:gd name="T80" fmla="*/ 552 w 2019"/>
                <a:gd name="T81" fmla="*/ 2784 h 2908"/>
                <a:gd name="T82" fmla="*/ 576 w 2019"/>
                <a:gd name="T83" fmla="*/ 2812 h 2908"/>
                <a:gd name="T84" fmla="*/ 635 w 2019"/>
                <a:gd name="T85" fmla="*/ 2847 h 2908"/>
                <a:gd name="T86" fmla="*/ 703 w 2019"/>
                <a:gd name="T87" fmla="*/ 2870 h 2908"/>
                <a:gd name="T88" fmla="*/ 778 w 2019"/>
                <a:gd name="T89" fmla="*/ 2889 h 2908"/>
                <a:gd name="T90" fmla="*/ 857 w 2019"/>
                <a:gd name="T91" fmla="*/ 2900 h 2908"/>
                <a:gd name="T92" fmla="*/ 934 w 2019"/>
                <a:gd name="T93" fmla="*/ 2906 h 2908"/>
                <a:gd name="T94" fmla="*/ 1006 w 2019"/>
                <a:gd name="T95" fmla="*/ 2908 h 2908"/>
                <a:gd name="T96" fmla="*/ 1086 w 2019"/>
                <a:gd name="T97" fmla="*/ 2906 h 2908"/>
                <a:gd name="T98" fmla="*/ 1166 w 2019"/>
                <a:gd name="T99" fmla="*/ 2900 h 2908"/>
                <a:gd name="T100" fmla="*/ 1241 w 2019"/>
                <a:gd name="T101" fmla="*/ 2887 h 2908"/>
                <a:gd name="T102" fmla="*/ 1309 w 2019"/>
                <a:gd name="T103" fmla="*/ 2871 h 2908"/>
                <a:gd name="T104" fmla="*/ 1375 w 2019"/>
                <a:gd name="T105" fmla="*/ 2849 h 29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19"/>
                <a:gd name="T160" fmla="*/ 0 h 2908"/>
                <a:gd name="T161" fmla="*/ 2019 w 2019"/>
                <a:gd name="T162" fmla="*/ 2908 h 29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19" h="2908">
                  <a:moveTo>
                    <a:pt x="1415" y="2830"/>
                  </a:moveTo>
                  <a:lnTo>
                    <a:pt x="1432" y="2818"/>
                  </a:lnTo>
                  <a:lnTo>
                    <a:pt x="1445" y="2807"/>
                  </a:lnTo>
                  <a:lnTo>
                    <a:pt x="1453" y="2799"/>
                  </a:lnTo>
                  <a:lnTo>
                    <a:pt x="1458" y="2790"/>
                  </a:lnTo>
                  <a:lnTo>
                    <a:pt x="1463" y="2784"/>
                  </a:lnTo>
                  <a:lnTo>
                    <a:pt x="1466" y="2778"/>
                  </a:lnTo>
                  <a:lnTo>
                    <a:pt x="1470" y="2773"/>
                  </a:lnTo>
                  <a:lnTo>
                    <a:pt x="1471" y="2765"/>
                  </a:lnTo>
                  <a:lnTo>
                    <a:pt x="1474" y="2756"/>
                  </a:lnTo>
                  <a:lnTo>
                    <a:pt x="1475" y="2744"/>
                  </a:lnTo>
                  <a:lnTo>
                    <a:pt x="1484" y="2698"/>
                  </a:lnTo>
                  <a:lnTo>
                    <a:pt x="1543" y="2322"/>
                  </a:lnTo>
                  <a:lnTo>
                    <a:pt x="1554" y="2268"/>
                  </a:lnTo>
                  <a:lnTo>
                    <a:pt x="1563" y="2229"/>
                  </a:lnTo>
                  <a:lnTo>
                    <a:pt x="1577" y="2175"/>
                  </a:lnTo>
                  <a:lnTo>
                    <a:pt x="1598" y="2115"/>
                  </a:lnTo>
                  <a:lnTo>
                    <a:pt x="1619" y="2062"/>
                  </a:lnTo>
                  <a:lnTo>
                    <a:pt x="1638" y="2018"/>
                  </a:lnTo>
                  <a:lnTo>
                    <a:pt x="1655" y="1980"/>
                  </a:lnTo>
                  <a:lnTo>
                    <a:pt x="1672" y="1943"/>
                  </a:lnTo>
                  <a:lnTo>
                    <a:pt x="1706" y="1880"/>
                  </a:lnTo>
                  <a:lnTo>
                    <a:pt x="1740" y="1821"/>
                  </a:lnTo>
                  <a:lnTo>
                    <a:pt x="1773" y="1766"/>
                  </a:lnTo>
                  <a:lnTo>
                    <a:pt x="1799" y="1724"/>
                  </a:lnTo>
                  <a:lnTo>
                    <a:pt x="1846" y="1645"/>
                  </a:lnTo>
                  <a:lnTo>
                    <a:pt x="1879" y="1590"/>
                  </a:lnTo>
                  <a:lnTo>
                    <a:pt x="1905" y="1544"/>
                  </a:lnTo>
                  <a:lnTo>
                    <a:pt x="1927" y="1492"/>
                  </a:lnTo>
                  <a:lnTo>
                    <a:pt x="1952" y="1429"/>
                  </a:lnTo>
                  <a:lnTo>
                    <a:pt x="1969" y="1374"/>
                  </a:lnTo>
                  <a:lnTo>
                    <a:pt x="1985" y="1316"/>
                  </a:lnTo>
                  <a:lnTo>
                    <a:pt x="1995" y="1267"/>
                  </a:lnTo>
                  <a:lnTo>
                    <a:pt x="2007" y="1212"/>
                  </a:lnTo>
                  <a:lnTo>
                    <a:pt x="2015" y="1142"/>
                  </a:lnTo>
                  <a:lnTo>
                    <a:pt x="2019" y="1062"/>
                  </a:lnTo>
                  <a:lnTo>
                    <a:pt x="2019" y="987"/>
                  </a:lnTo>
                  <a:lnTo>
                    <a:pt x="2012" y="928"/>
                  </a:lnTo>
                  <a:lnTo>
                    <a:pt x="2003" y="873"/>
                  </a:lnTo>
                  <a:lnTo>
                    <a:pt x="1994" y="824"/>
                  </a:lnTo>
                  <a:lnTo>
                    <a:pt x="1978" y="759"/>
                  </a:lnTo>
                  <a:lnTo>
                    <a:pt x="1960" y="694"/>
                  </a:lnTo>
                  <a:lnTo>
                    <a:pt x="1940" y="634"/>
                  </a:lnTo>
                  <a:lnTo>
                    <a:pt x="1917" y="578"/>
                  </a:lnTo>
                  <a:lnTo>
                    <a:pt x="1888" y="529"/>
                  </a:lnTo>
                  <a:lnTo>
                    <a:pt x="1850" y="466"/>
                  </a:lnTo>
                  <a:lnTo>
                    <a:pt x="1807" y="403"/>
                  </a:lnTo>
                  <a:lnTo>
                    <a:pt x="1765" y="354"/>
                  </a:lnTo>
                  <a:lnTo>
                    <a:pt x="1727" y="312"/>
                  </a:lnTo>
                  <a:lnTo>
                    <a:pt x="1683" y="272"/>
                  </a:lnTo>
                  <a:lnTo>
                    <a:pt x="1636" y="232"/>
                  </a:lnTo>
                  <a:lnTo>
                    <a:pt x="1590" y="196"/>
                  </a:lnTo>
                  <a:lnTo>
                    <a:pt x="1535" y="159"/>
                  </a:lnTo>
                  <a:lnTo>
                    <a:pt x="1471" y="120"/>
                  </a:lnTo>
                  <a:lnTo>
                    <a:pt x="1411" y="90"/>
                  </a:lnTo>
                  <a:lnTo>
                    <a:pt x="1341" y="61"/>
                  </a:lnTo>
                  <a:lnTo>
                    <a:pt x="1277" y="40"/>
                  </a:lnTo>
                  <a:lnTo>
                    <a:pt x="1224" y="27"/>
                  </a:lnTo>
                  <a:lnTo>
                    <a:pt x="1167" y="14"/>
                  </a:lnTo>
                  <a:lnTo>
                    <a:pt x="1115" y="6"/>
                  </a:lnTo>
                  <a:lnTo>
                    <a:pt x="1053" y="0"/>
                  </a:lnTo>
                  <a:lnTo>
                    <a:pt x="997" y="0"/>
                  </a:lnTo>
                  <a:lnTo>
                    <a:pt x="936" y="0"/>
                  </a:lnTo>
                  <a:lnTo>
                    <a:pt x="885" y="6"/>
                  </a:lnTo>
                  <a:lnTo>
                    <a:pt x="826" y="19"/>
                  </a:lnTo>
                  <a:lnTo>
                    <a:pt x="782" y="28"/>
                  </a:lnTo>
                  <a:lnTo>
                    <a:pt x="727" y="44"/>
                  </a:lnTo>
                  <a:lnTo>
                    <a:pt x="676" y="59"/>
                  </a:lnTo>
                  <a:lnTo>
                    <a:pt x="630" y="78"/>
                  </a:lnTo>
                  <a:lnTo>
                    <a:pt x="586" y="97"/>
                  </a:lnTo>
                  <a:lnTo>
                    <a:pt x="541" y="121"/>
                  </a:lnTo>
                  <a:lnTo>
                    <a:pt x="501" y="145"/>
                  </a:lnTo>
                  <a:lnTo>
                    <a:pt x="456" y="175"/>
                  </a:lnTo>
                  <a:lnTo>
                    <a:pt x="408" y="209"/>
                  </a:lnTo>
                  <a:lnTo>
                    <a:pt x="365" y="242"/>
                  </a:lnTo>
                  <a:lnTo>
                    <a:pt x="326" y="277"/>
                  </a:lnTo>
                  <a:lnTo>
                    <a:pt x="284" y="316"/>
                  </a:lnTo>
                  <a:lnTo>
                    <a:pt x="242" y="360"/>
                  </a:lnTo>
                  <a:lnTo>
                    <a:pt x="206" y="402"/>
                  </a:lnTo>
                  <a:lnTo>
                    <a:pt x="175" y="441"/>
                  </a:lnTo>
                  <a:lnTo>
                    <a:pt x="140" y="495"/>
                  </a:lnTo>
                  <a:lnTo>
                    <a:pt x="106" y="554"/>
                  </a:lnTo>
                  <a:lnTo>
                    <a:pt x="75" y="620"/>
                  </a:lnTo>
                  <a:lnTo>
                    <a:pt x="53" y="685"/>
                  </a:lnTo>
                  <a:lnTo>
                    <a:pt x="34" y="752"/>
                  </a:lnTo>
                  <a:lnTo>
                    <a:pt x="17" y="818"/>
                  </a:lnTo>
                  <a:lnTo>
                    <a:pt x="7" y="879"/>
                  </a:lnTo>
                  <a:lnTo>
                    <a:pt x="0" y="940"/>
                  </a:lnTo>
                  <a:lnTo>
                    <a:pt x="0" y="999"/>
                  </a:lnTo>
                  <a:lnTo>
                    <a:pt x="0" y="1052"/>
                  </a:lnTo>
                  <a:lnTo>
                    <a:pt x="0" y="1115"/>
                  </a:lnTo>
                  <a:lnTo>
                    <a:pt x="3" y="1170"/>
                  </a:lnTo>
                  <a:lnTo>
                    <a:pt x="14" y="1239"/>
                  </a:lnTo>
                  <a:lnTo>
                    <a:pt x="24" y="1299"/>
                  </a:lnTo>
                  <a:lnTo>
                    <a:pt x="40" y="1358"/>
                  </a:lnTo>
                  <a:lnTo>
                    <a:pt x="62" y="1427"/>
                  </a:lnTo>
                  <a:lnTo>
                    <a:pt x="87" y="1488"/>
                  </a:lnTo>
                  <a:lnTo>
                    <a:pt x="113" y="1542"/>
                  </a:lnTo>
                  <a:lnTo>
                    <a:pt x="144" y="1602"/>
                  </a:lnTo>
                  <a:lnTo>
                    <a:pt x="178" y="1660"/>
                  </a:lnTo>
                  <a:lnTo>
                    <a:pt x="208" y="1715"/>
                  </a:lnTo>
                  <a:lnTo>
                    <a:pt x="239" y="1770"/>
                  </a:lnTo>
                  <a:lnTo>
                    <a:pt x="272" y="1830"/>
                  </a:lnTo>
                  <a:lnTo>
                    <a:pt x="323" y="1917"/>
                  </a:lnTo>
                  <a:lnTo>
                    <a:pt x="370" y="2007"/>
                  </a:lnTo>
                  <a:lnTo>
                    <a:pt x="398" y="2053"/>
                  </a:lnTo>
                  <a:lnTo>
                    <a:pt x="412" y="2091"/>
                  </a:lnTo>
                  <a:lnTo>
                    <a:pt x="429" y="2138"/>
                  </a:lnTo>
                  <a:lnTo>
                    <a:pt x="445" y="2192"/>
                  </a:lnTo>
                  <a:lnTo>
                    <a:pt x="458" y="2239"/>
                  </a:lnTo>
                  <a:lnTo>
                    <a:pt x="469" y="2292"/>
                  </a:lnTo>
                  <a:lnTo>
                    <a:pt x="479" y="2365"/>
                  </a:lnTo>
                  <a:lnTo>
                    <a:pt x="492" y="2444"/>
                  </a:lnTo>
                  <a:lnTo>
                    <a:pt x="501" y="2506"/>
                  </a:lnTo>
                  <a:lnTo>
                    <a:pt x="511" y="2586"/>
                  </a:lnTo>
                  <a:lnTo>
                    <a:pt x="518" y="2643"/>
                  </a:lnTo>
                  <a:lnTo>
                    <a:pt x="526" y="2693"/>
                  </a:lnTo>
                  <a:lnTo>
                    <a:pt x="537" y="2742"/>
                  </a:lnTo>
                  <a:lnTo>
                    <a:pt x="541" y="2756"/>
                  </a:lnTo>
                  <a:lnTo>
                    <a:pt x="543" y="2767"/>
                  </a:lnTo>
                  <a:lnTo>
                    <a:pt x="545" y="2773"/>
                  </a:lnTo>
                  <a:lnTo>
                    <a:pt x="546" y="2778"/>
                  </a:lnTo>
                  <a:lnTo>
                    <a:pt x="552" y="2784"/>
                  </a:lnTo>
                  <a:lnTo>
                    <a:pt x="558" y="2794"/>
                  </a:lnTo>
                  <a:lnTo>
                    <a:pt x="567" y="2803"/>
                  </a:lnTo>
                  <a:lnTo>
                    <a:pt x="576" y="2812"/>
                  </a:lnTo>
                  <a:lnTo>
                    <a:pt x="592" y="2824"/>
                  </a:lnTo>
                  <a:lnTo>
                    <a:pt x="610" y="2833"/>
                  </a:lnTo>
                  <a:lnTo>
                    <a:pt x="635" y="2847"/>
                  </a:lnTo>
                  <a:lnTo>
                    <a:pt x="657" y="2856"/>
                  </a:lnTo>
                  <a:lnTo>
                    <a:pt x="681" y="2864"/>
                  </a:lnTo>
                  <a:lnTo>
                    <a:pt x="703" y="2870"/>
                  </a:lnTo>
                  <a:lnTo>
                    <a:pt x="723" y="2875"/>
                  </a:lnTo>
                  <a:lnTo>
                    <a:pt x="753" y="2883"/>
                  </a:lnTo>
                  <a:lnTo>
                    <a:pt x="778" y="2889"/>
                  </a:lnTo>
                  <a:lnTo>
                    <a:pt x="802" y="2892"/>
                  </a:lnTo>
                  <a:lnTo>
                    <a:pt x="829" y="2896"/>
                  </a:lnTo>
                  <a:lnTo>
                    <a:pt x="857" y="2900"/>
                  </a:lnTo>
                  <a:lnTo>
                    <a:pt x="883" y="2902"/>
                  </a:lnTo>
                  <a:lnTo>
                    <a:pt x="906" y="2904"/>
                  </a:lnTo>
                  <a:lnTo>
                    <a:pt x="934" y="2906"/>
                  </a:lnTo>
                  <a:lnTo>
                    <a:pt x="959" y="2908"/>
                  </a:lnTo>
                  <a:lnTo>
                    <a:pt x="984" y="2908"/>
                  </a:lnTo>
                  <a:lnTo>
                    <a:pt x="1006" y="2908"/>
                  </a:lnTo>
                  <a:lnTo>
                    <a:pt x="1031" y="2908"/>
                  </a:lnTo>
                  <a:lnTo>
                    <a:pt x="1061" y="2908"/>
                  </a:lnTo>
                  <a:lnTo>
                    <a:pt x="1086" y="2906"/>
                  </a:lnTo>
                  <a:lnTo>
                    <a:pt x="1108" y="2906"/>
                  </a:lnTo>
                  <a:lnTo>
                    <a:pt x="1134" y="2902"/>
                  </a:lnTo>
                  <a:lnTo>
                    <a:pt x="1166" y="2900"/>
                  </a:lnTo>
                  <a:lnTo>
                    <a:pt x="1188" y="2896"/>
                  </a:lnTo>
                  <a:lnTo>
                    <a:pt x="1217" y="2892"/>
                  </a:lnTo>
                  <a:lnTo>
                    <a:pt x="1241" y="2887"/>
                  </a:lnTo>
                  <a:lnTo>
                    <a:pt x="1265" y="2883"/>
                  </a:lnTo>
                  <a:lnTo>
                    <a:pt x="1288" y="2877"/>
                  </a:lnTo>
                  <a:lnTo>
                    <a:pt x="1309" y="2871"/>
                  </a:lnTo>
                  <a:lnTo>
                    <a:pt x="1334" y="2864"/>
                  </a:lnTo>
                  <a:lnTo>
                    <a:pt x="1354" y="2856"/>
                  </a:lnTo>
                  <a:lnTo>
                    <a:pt x="1375" y="2849"/>
                  </a:lnTo>
                  <a:lnTo>
                    <a:pt x="1395" y="2839"/>
                  </a:lnTo>
                  <a:lnTo>
                    <a:pt x="1415" y="283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5" name="Oval 23"/>
            <p:cNvSpPr>
              <a:spLocks noChangeAspect="1" noChangeArrowheads="1"/>
            </p:cNvSpPr>
            <p:nvPr/>
          </p:nvSpPr>
          <p:spPr bwMode="auto">
            <a:xfrm>
              <a:off x="6337" y="4185"/>
              <a:ext cx="886" cy="2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6096" name="Freeform 24"/>
            <p:cNvSpPr>
              <a:spLocks noChangeAspect="1"/>
            </p:cNvSpPr>
            <p:nvPr/>
          </p:nvSpPr>
          <p:spPr bwMode="auto">
            <a:xfrm>
              <a:off x="7261" y="1899"/>
              <a:ext cx="338" cy="432"/>
            </a:xfrm>
            <a:custGeom>
              <a:avLst/>
              <a:gdLst>
                <a:gd name="T0" fmla="*/ 0 w 338"/>
                <a:gd name="T1" fmla="*/ 0 h 432"/>
                <a:gd name="T2" fmla="*/ 90 w 338"/>
                <a:gd name="T3" fmla="*/ 46 h 432"/>
                <a:gd name="T4" fmla="*/ 172 w 338"/>
                <a:gd name="T5" fmla="*/ 97 h 432"/>
                <a:gd name="T6" fmla="*/ 234 w 338"/>
                <a:gd name="T7" fmla="*/ 148 h 432"/>
                <a:gd name="T8" fmla="*/ 275 w 338"/>
                <a:gd name="T9" fmla="*/ 203 h 432"/>
                <a:gd name="T10" fmla="*/ 304 w 338"/>
                <a:gd name="T11" fmla="*/ 259 h 432"/>
                <a:gd name="T12" fmla="*/ 325 w 338"/>
                <a:gd name="T13" fmla="*/ 308 h 432"/>
                <a:gd name="T14" fmla="*/ 338 w 338"/>
                <a:gd name="T15" fmla="*/ 358 h 432"/>
                <a:gd name="T16" fmla="*/ 219 w 338"/>
                <a:gd name="T17" fmla="*/ 432 h 432"/>
                <a:gd name="T18" fmla="*/ 208 w 338"/>
                <a:gd name="T19" fmla="*/ 362 h 432"/>
                <a:gd name="T20" fmla="*/ 189 w 338"/>
                <a:gd name="T21" fmla="*/ 287 h 432"/>
                <a:gd name="T22" fmla="*/ 161 w 338"/>
                <a:gd name="T23" fmla="*/ 209 h 432"/>
                <a:gd name="T24" fmla="*/ 124 w 338"/>
                <a:gd name="T25" fmla="*/ 144 h 432"/>
                <a:gd name="T26" fmla="*/ 73 w 338"/>
                <a:gd name="T27" fmla="*/ 78 h 432"/>
                <a:gd name="T28" fmla="*/ 0 w 338"/>
                <a:gd name="T29" fmla="*/ 0 h 4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8"/>
                <a:gd name="T46" fmla="*/ 0 h 432"/>
                <a:gd name="T47" fmla="*/ 338 w 338"/>
                <a:gd name="T48" fmla="*/ 432 h 4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8" h="432">
                  <a:moveTo>
                    <a:pt x="0" y="0"/>
                  </a:moveTo>
                  <a:lnTo>
                    <a:pt x="90" y="46"/>
                  </a:lnTo>
                  <a:lnTo>
                    <a:pt x="172" y="97"/>
                  </a:lnTo>
                  <a:lnTo>
                    <a:pt x="234" y="148"/>
                  </a:lnTo>
                  <a:lnTo>
                    <a:pt x="275" y="203"/>
                  </a:lnTo>
                  <a:lnTo>
                    <a:pt x="304" y="259"/>
                  </a:lnTo>
                  <a:lnTo>
                    <a:pt x="325" y="308"/>
                  </a:lnTo>
                  <a:lnTo>
                    <a:pt x="338" y="358"/>
                  </a:lnTo>
                  <a:lnTo>
                    <a:pt x="219" y="432"/>
                  </a:lnTo>
                  <a:lnTo>
                    <a:pt x="208" y="362"/>
                  </a:lnTo>
                  <a:lnTo>
                    <a:pt x="189" y="287"/>
                  </a:lnTo>
                  <a:lnTo>
                    <a:pt x="161" y="209"/>
                  </a:lnTo>
                  <a:lnTo>
                    <a:pt x="124" y="144"/>
                  </a:lnTo>
                  <a:lnTo>
                    <a:pt x="73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6097" name="Group 25"/>
            <p:cNvGrpSpPr>
              <a:grpSpLocks noChangeAspect="1"/>
            </p:cNvGrpSpPr>
            <p:nvPr/>
          </p:nvGrpSpPr>
          <p:grpSpPr bwMode="auto">
            <a:xfrm>
              <a:off x="6498" y="2481"/>
              <a:ext cx="562" cy="1806"/>
              <a:chOff x="6498" y="2481"/>
              <a:chExt cx="562" cy="1806"/>
            </a:xfrm>
          </p:grpSpPr>
          <p:sp>
            <p:nvSpPr>
              <p:cNvPr id="46099" name="Freeform 26"/>
              <p:cNvSpPr>
                <a:spLocks noChangeAspect="1"/>
              </p:cNvSpPr>
              <p:nvPr/>
            </p:nvSpPr>
            <p:spPr bwMode="auto">
              <a:xfrm>
                <a:off x="6604" y="3234"/>
                <a:ext cx="345" cy="1053"/>
              </a:xfrm>
              <a:custGeom>
                <a:avLst/>
                <a:gdLst>
                  <a:gd name="T0" fmla="*/ 0 w 345"/>
                  <a:gd name="T1" fmla="*/ 80 h 1053"/>
                  <a:gd name="T2" fmla="*/ 6 w 345"/>
                  <a:gd name="T3" fmla="*/ 252 h 1053"/>
                  <a:gd name="T4" fmla="*/ 23 w 345"/>
                  <a:gd name="T5" fmla="*/ 274 h 1053"/>
                  <a:gd name="T6" fmla="*/ 17 w 345"/>
                  <a:gd name="T7" fmla="*/ 975 h 1053"/>
                  <a:gd name="T8" fmla="*/ 40 w 345"/>
                  <a:gd name="T9" fmla="*/ 1053 h 1053"/>
                  <a:gd name="T10" fmla="*/ 98 w 345"/>
                  <a:gd name="T11" fmla="*/ 1053 h 1053"/>
                  <a:gd name="T12" fmla="*/ 146 w 345"/>
                  <a:gd name="T13" fmla="*/ 1015 h 1053"/>
                  <a:gd name="T14" fmla="*/ 201 w 345"/>
                  <a:gd name="T15" fmla="*/ 1015 h 1053"/>
                  <a:gd name="T16" fmla="*/ 245 w 345"/>
                  <a:gd name="T17" fmla="*/ 1053 h 1053"/>
                  <a:gd name="T18" fmla="*/ 307 w 345"/>
                  <a:gd name="T19" fmla="*/ 1053 h 1053"/>
                  <a:gd name="T20" fmla="*/ 328 w 345"/>
                  <a:gd name="T21" fmla="*/ 975 h 1053"/>
                  <a:gd name="T22" fmla="*/ 317 w 345"/>
                  <a:gd name="T23" fmla="*/ 274 h 1053"/>
                  <a:gd name="T24" fmla="*/ 333 w 345"/>
                  <a:gd name="T25" fmla="*/ 252 h 1053"/>
                  <a:gd name="T26" fmla="*/ 345 w 345"/>
                  <a:gd name="T27" fmla="*/ 80 h 1053"/>
                  <a:gd name="T28" fmla="*/ 269 w 345"/>
                  <a:gd name="T29" fmla="*/ 17 h 1053"/>
                  <a:gd name="T30" fmla="*/ 231 w 345"/>
                  <a:gd name="T31" fmla="*/ 17 h 1053"/>
                  <a:gd name="T32" fmla="*/ 210 w 345"/>
                  <a:gd name="T33" fmla="*/ 0 h 1053"/>
                  <a:gd name="T34" fmla="*/ 123 w 345"/>
                  <a:gd name="T35" fmla="*/ 0 h 1053"/>
                  <a:gd name="T36" fmla="*/ 104 w 345"/>
                  <a:gd name="T37" fmla="*/ 17 h 1053"/>
                  <a:gd name="T38" fmla="*/ 72 w 345"/>
                  <a:gd name="T39" fmla="*/ 17 h 1053"/>
                  <a:gd name="T40" fmla="*/ 0 w 345"/>
                  <a:gd name="T41" fmla="*/ 80 h 10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5"/>
                  <a:gd name="T64" fmla="*/ 0 h 1053"/>
                  <a:gd name="T65" fmla="*/ 345 w 345"/>
                  <a:gd name="T66" fmla="*/ 1053 h 10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5" h="1053">
                    <a:moveTo>
                      <a:pt x="0" y="80"/>
                    </a:moveTo>
                    <a:lnTo>
                      <a:pt x="6" y="252"/>
                    </a:lnTo>
                    <a:lnTo>
                      <a:pt x="23" y="274"/>
                    </a:lnTo>
                    <a:lnTo>
                      <a:pt x="17" y="975"/>
                    </a:lnTo>
                    <a:lnTo>
                      <a:pt x="40" y="1053"/>
                    </a:lnTo>
                    <a:lnTo>
                      <a:pt x="98" y="1053"/>
                    </a:lnTo>
                    <a:lnTo>
                      <a:pt x="146" y="1015"/>
                    </a:lnTo>
                    <a:lnTo>
                      <a:pt x="201" y="1015"/>
                    </a:lnTo>
                    <a:lnTo>
                      <a:pt x="245" y="1053"/>
                    </a:lnTo>
                    <a:lnTo>
                      <a:pt x="307" y="1053"/>
                    </a:lnTo>
                    <a:lnTo>
                      <a:pt x="328" y="975"/>
                    </a:lnTo>
                    <a:lnTo>
                      <a:pt x="317" y="274"/>
                    </a:lnTo>
                    <a:lnTo>
                      <a:pt x="333" y="252"/>
                    </a:lnTo>
                    <a:lnTo>
                      <a:pt x="345" y="80"/>
                    </a:lnTo>
                    <a:lnTo>
                      <a:pt x="269" y="17"/>
                    </a:lnTo>
                    <a:lnTo>
                      <a:pt x="231" y="17"/>
                    </a:lnTo>
                    <a:lnTo>
                      <a:pt x="210" y="0"/>
                    </a:lnTo>
                    <a:lnTo>
                      <a:pt x="123" y="0"/>
                    </a:lnTo>
                    <a:lnTo>
                      <a:pt x="104" y="17"/>
                    </a:lnTo>
                    <a:lnTo>
                      <a:pt x="72" y="1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0" name="Oval 27"/>
              <p:cNvSpPr>
                <a:spLocks noChangeAspect="1" noChangeArrowheads="1"/>
              </p:cNvSpPr>
              <p:nvPr/>
            </p:nvSpPr>
            <p:spPr bwMode="auto">
              <a:xfrm>
                <a:off x="6781" y="3267"/>
                <a:ext cx="45" cy="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/>
              </a:p>
            </p:txBody>
          </p:sp>
          <p:grpSp>
            <p:nvGrpSpPr>
              <p:cNvPr id="46101" name="Group 28"/>
              <p:cNvGrpSpPr>
                <a:grpSpLocks noChangeAspect="1"/>
              </p:cNvGrpSpPr>
              <p:nvPr/>
            </p:nvGrpSpPr>
            <p:grpSpPr bwMode="auto">
              <a:xfrm>
                <a:off x="6498" y="2481"/>
                <a:ext cx="562" cy="828"/>
                <a:chOff x="6498" y="2481"/>
                <a:chExt cx="562" cy="828"/>
              </a:xfrm>
            </p:grpSpPr>
            <p:sp>
              <p:nvSpPr>
                <p:cNvPr id="46107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6531" y="2481"/>
                  <a:ext cx="514" cy="2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46108" name="Freeform 30"/>
                <p:cNvSpPr>
                  <a:spLocks noChangeAspect="1"/>
                </p:cNvSpPr>
                <p:nvPr/>
              </p:nvSpPr>
              <p:spPr bwMode="auto">
                <a:xfrm>
                  <a:off x="6498" y="2610"/>
                  <a:ext cx="562" cy="699"/>
                </a:xfrm>
                <a:custGeom>
                  <a:avLst/>
                  <a:gdLst>
                    <a:gd name="T0" fmla="*/ 358 w 562"/>
                    <a:gd name="T1" fmla="*/ 699 h 699"/>
                    <a:gd name="T2" fmla="*/ 562 w 562"/>
                    <a:gd name="T3" fmla="*/ 69 h 699"/>
                    <a:gd name="T4" fmla="*/ 526 w 562"/>
                    <a:gd name="T5" fmla="*/ 56 h 699"/>
                    <a:gd name="T6" fmla="*/ 485 w 562"/>
                    <a:gd name="T7" fmla="*/ 38 h 699"/>
                    <a:gd name="T8" fmla="*/ 431 w 562"/>
                    <a:gd name="T9" fmla="*/ 24 h 699"/>
                    <a:gd name="T10" fmla="*/ 384 w 562"/>
                    <a:gd name="T11" fmla="*/ 12 h 699"/>
                    <a:gd name="T12" fmla="*/ 342 w 562"/>
                    <a:gd name="T13" fmla="*/ 4 h 699"/>
                    <a:gd name="T14" fmla="*/ 297 w 562"/>
                    <a:gd name="T15" fmla="*/ 0 h 699"/>
                    <a:gd name="T16" fmla="*/ 248 w 562"/>
                    <a:gd name="T17" fmla="*/ 3 h 699"/>
                    <a:gd name="T18" fmla="*/ 185 w 562"/>
                    <a:gd name="T19" fmla="*/ 10 h 699"/>
                    <a:gd name="T20" fmla="*/ 132 w 562"/>
                    <a:gd name="T21" fmla="*/ 24 h 699"/>
                    <a:gd name="T22" fmla="*/ 80 w 562"/>
                    <a:gd name="T23" fmla="*/ 38 h 699"/>
                    <a:gd name="T24" fmla="*/ 34 w 562"/>
                    <a:gd name="T25" fmla="*/ 58 h 699"/>
                    <a:gd name="T26" fmla="*/ 0 w 562"/>
                    <a:gd name="T27" fmla="*/ 76 h 699"/>
                    <a:gd name="T28" fmla="*/ 197 w 562"/>
                    <a:gd name="T29" fmla="*/ 699 h 6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62"/>
                    <a:gd name="T46" fmla="*/ 0 h 699"/>
                    <a:gd name="T47" fmla="*/ 562 w 562"/>
                    <a:gd name="T48" fmla="*/ 699 h 6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62" h="699">
                      <a:moveTo>
                        <a:pt x="358" y="699"/>
                      </a:moveTo>
                      <a:lnTo>
                        <a:pt x="562" y="69"/>
                      </a:lnTo>
                      <a:lnTo>
                        <a:pt x="526" y="56"/>
                      </a:lnTo>
                      <a:lnTo>
                        <a:pt x="485" y="38"/>
                      </a:lnTo>
                      <a:lnTo>
                        <a:pt x="431" y="24"/>
                      </a:lnTo>
                      <a:lnTo>
                        <a:pt x="384" y="12"/>
                      </a:lnTo>
                      <a:lnTo>
                        <a:pt x="342" y="4"/>
                      </a:lnTo>
                      <a:lnTo>
                        <a:pt x="297" y="0"/>
                      </a:lnTo>
                      <a:lnTo>
                        <a:pt x="248" y="3"/>
                      </a:lnTo>
                      <a:lnTo>
                        <a:pt x="185" y="10"/>
                      </a:lnTo>
                      <a:lnTo>
                        <a:pt x="132" y="24"/>
                      </a:lnTo>
                      <a:lnTo>
                        <a:pt x="80" y="38"/>
                      </a:lnTo>
                      <a:lnTo>
                        <a:pt x="34" y="58"/>
                      </a:lnTo>
                      <a:lnTo>
                        <a:pt x="0" y="76"/>
                      </a:lnTo>
                      <a:lnTo>
                        <a:pt x="197" y="699"/>
                      </a:lnTo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102" name="Group 31"/>
              <p:cNvGrpSpPr>
                <a:grpSpLocks noChangeAspect="1"/>
              </p:cNvGrpSpPr>
              <p:nvPr/>
            </p:nvGrpSpPr>
            <p:grpSpPr bwMode="auto">
              <a:xfrm>
                <a:off x="6676" y="3385"/>
                <a:ext cx="193" cy="804"/>
                <a:chOff x="6676" y="3385"/>
                <a:chExt cx="193" cy="804"/>
              </a:xfrm>
            </p:grpSpPr>
            <p:sp>
              <p:nvSpPr>
                <p:cNvPr id="46103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6708" y="3406"/>
                  <a:ext cx="1" cy="78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4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36" y="3406"/>
                  <a:ext cx="4" cy="77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5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66" y="3385"/>
                  <a:ext cx="3" cy="78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6" name="Line 3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676" y="3385"/>
                  <a:ext cx="2" cy="78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6098" name="Freeform 36"/>
            <p:cNvSpPr>
              <a:spLocks noChangeAspect="1"/>
            </p:cNvSpPr>
            <p:nvPr/>
          </p:nvSpPr>
          <p:spPr bwMode="auto">
            <a:xfrm>
              <a:off x="6740" y="3766"/>
              <a:ext cx="546" cy="681"/>
            </a:xfrm>
            <a:custGeom>
              <a:avLst/>
              <a:gdLst>
                <a:gd name="T0" fmla="*/ 546 w 546"/>
                <a:gd name="T1" fmla="*/ 0 h 681"/>
                <a:gd name="T2" fmla="*/ 523 w 546"/>
                <a:gd name="T3" fmla="*/ 20 h 681"/>
                <a:gd name="T4" fmla="*/ 432 w 546"/>
                <a:gd name="T5" fmla="*/ 441 h 681"/>
                <a:gd name="T6" fmla="*/ 415 w 546"/>
                <a:gd name="T7" fmla="*/ 483 h 681"/>
                <a:gd name="T8" fmla="*/ 388 w 546"/>
                <a:gd name="T9" fmla="*/ 518 h 681"/>
                <a:gd name="T10" fmla="*/ 347 w 546"/>
                <a:gd name="T11" fmla="*/ 550 h 681"/>
                <a:gd name="T12" fmla="*/ 307 w 546"/>
                <a:gd name="T13" fmla="*/ 575 h 681"/>
                <a:gd name="T14" fmla="*/ 262 w 546"/>
                <a:gd name="T15" fmla="*/ 598 h 681"/>
                <a:gd name="T16" fmla="*/ 215 w 546"/>
                <a:gd name="T17" fmla="*/ 618 h 681"/>
                <a:gd name="T18" fmla="*/ 163 w 546"/>
                <a:gd name="T19" fmla="*/ 637 h 681"/>
                <a:gd name="T20" fmla="*/ 119 w 546"/>
                <a:gd name="T21" fmla="*/ 647 h 681"/>
                <a:gd name="T22" fmla="*/ 65 w 546"/>
                <a:gd name="T23" fmla="*/ 656 h 681"/>
                <a:gd name="T24" fmla="*/ 0 w 546"/>
                <a:gd name="T25" fmla="*/ 652 h 681"/>
                <a:gd name="T26" fmla="*/ 10 w 546"/>
                <a:gd name="T27" fmla="*/ 677 h 681"/>
                <a:gd name="T28" fmla="*/ 55 w 546"/>
                <a:gd name="T29" fmla="*/ 681 h 681"/>
                <a:gd name="T30" fmla="*/ 86 w 546"/>
                <a:gd name="T31" fmla="*/ 681 h 681"/>
                <a:gd name="T32" fmla="*/ 134 w 546"/>
                <a:gd name="T33" fmla="*/ 677 h 681"/>
                <a:gd name="T34" fmla="*/ 173 w 546"/>
                <a:gd name="T35" fmla="*/ 674 h 681"/>
                <a:gd name="T36" fmla="*/ 227 w 546"/>
                <a:gd name="T37" fmla="*/ 665 h 681"/>
                <a:gd name="T38" fmla="*/ 269 w 546"/>
                <a:gd name="T39" fmla="*/ 657 h 681"/>
                <a:gd name="T40" fmla="*/ 316 w 546"/>
                <a:gd name="T41" fmla="*/ 643 h 681"/>
                <a:gd name="T42" fmla="*/ 343 w 546"/>
                <a:gd name="T43" fmla="*/ 635 h 681"/>
                <a:gd name="T44" fmla="*/ 384 w 546"/>
                <a:gd name="T45" fmla="*/ 618 h 681"/>
                <a:gd name="T46" fmla="*/ 427 w 546"/>
                <a:gd name="T47" fmla="*/ 590 h 681"/>
                <a:gd name="T48" fmla="*/ 440 w 546"/>
                <a:gd name="T49" fmla="*/ 575 h 681"/>
                <a:gd name="T50" fmla="*/ 452 w 546"/>
                <a:gd name="T51" fmla="*/ 554 h 681"/>
                <a:gd name="T52" fmla="*/ 462 w 546"/>
                <a:gd name="T53" fmla="*/ 512 h 681"/>
                <a:gd name="T54" fmla="*/ 471 w 546"/>
                <a:gd name="T55" fmla="*/ 470 h 681"/>
                <a:gd name="T56" fmla="*/ 546 w 546"/>
                <a:gd name="T57" fmla="*/ 0 h 6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46"/>
                <a:gd name="T88" fmla="*/ 0 h 681"/>
                <a:gd name="T89" fmla="*/ 546 w 546"/>
                <a:gd name="T90" fmla="*/ 681 h 6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46" h="681">
                  <a:moveTo>
                    <a:pt x="546" y="0"/>
                  </a:moveTo>
                  <a:lnTo>
                    <a:pt x="523" y="20"/>
                  </a:lnTo>
                  <a:lnTo>
                    <a:pt x="432" y="441"/>
                  </a:lnTo>
                  <a:lnTo>
                    <a:pt x="415" y="483"/>
                  </a:lnTo>
                  <a:lnTo>
                    <a:pt x="388" y="518"/>
                  </a:lnTo>
                  <a:lnTo>
                    <a:pt x="347" y="550"/>
                  </a:lnTo>
                  <a:lnTo>
                    <a:pt x="307" y="575"/>
                  </a:lnTo>
                  <a:lnTo>
                    <a:pt x="262" y="598"/>
                  </a:lnTo>
                  <a:lnTo>
                    <a:pt x="215" y="618"/>
                  </a:lnTo>
                  <a:lnTo>
                    <a:pt x="163" y="637"/>
                  </a:lnTo>
                  <a:lnTo>
                    <a:pt x="119" y="647"/>
                  </a:lnTo>
                  <a:lnTo>
                    <a:pt x="65" y="656"/>
                  </a:lnTo>
                  <a:lnTo>
                    <a:pt x="0" y="652"/>
                  </a:lnTo>
                  <a:lnTo>
                    <a:pt x="10" y="677"/>
                  </a:lnTo>
                  <a:lnTo>
                    <a:pt x="55" y="681"/>
                  </a:lnTo>
                  <a:lnTo>
                    <a:pt x="86" y="681"/>
                  </a:lnTo>
                  <a:lnTo>
                    <a:pt x="134" y="677"/>
                  </a:lnTo>
                  <a:lnTo>
                    <a:pt x="173" y="674"/>
                  </a:lnTo>
                  <a:lnTo>
                    <a:pt x="227" y="665"/>
                  </a:lnTo>
                  <a:lnTo>
                    <a:pt x="269" y="657"/>
                  </a:lnTo>
                  <a:lnTo>
                    <a:pt x="316" y="643"/>
                  </a:lnTo>
                  <a:lnTo>
                    <a:pt x="343" y="635"/>
                  </a:lnTo>
                  <a:lnTo>
                    <a:pt x="384" y="618"/>
                  </a:lnTo>
                  <a:lnTo>
                    <a:pt x="427" y="590"/>
                  </a:lnTo>
                  <a:lnTo>
                    <a:pt x="440" y="575"/>
                  </a:lnTo>
                  <a:lnTo>
                    <a:pt x="452" y="554"/>
                  </a:lnTo>
                  <a:lnTo>
                    <a:pt x="462" y="512"/>
                  </a:lnTo>
                  <a:lnTo>
                    <a:pt x="471" y="47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5029" name="Text Box 37"/>
          <p:cNvSpPr txBox="1">
            <a:spLocks noChangeArrowheads="1"/>
          </p:cNvSpPr>
          <p:nvPr/>
        </p:nvSpPr>
        <p:spPr bwMode="auto">
          <a:xfrm>
            <a:off x="1600200" y="1371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灯丝</a:t>
            </a:r>
            <a:r>
              <a:rPr kumimoji="1" lang="zh-CN" altLang="en-US" sz="2400" b="1" dirty="0">
                <a:latin typeface="+mn-ea"/>
                <a:ea typeface="+mn-ea"/>
              </a:rPr>
              <a:t>：（</a:t>
            </a: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钨</a:t>
            </a:r>
            <a:r>
              <a:rPr kumimoji="1" lang="zh-CN" altLang="en-US" sz="2400" b="1" dirty="0">
                <a:latin typeface="+mn-ea"/>
                <a:ea typeface="+mn-ea"/>
              </a:rPr>
              <a:t>）熔点高</a:t>
            </a:r>
          </a:p>
        </p:txBody>
      </p:sp>
      <p:sp>
        <p:nvSpPr>
          <p:cNvPr id="85030" name="Text Box 38"/>
          <p:cNvSpPr txBox="1">
            <a:spLocks noChangeArrowheads="1"/>
          </p:cNvSpPr>
          <p:nvPr/>
        </p:nvSpPr>
        <p:spPr bwMode="auto">
          <a:xfrm>
            <a:off x="838200" y="2895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钢索</a:t>
            </a:r>
            <a:r>
              <a:rPr kumimoji="1" lang="zh-CN" altLang="en-US" sz="2400" b="1" dirty="0">
                <a:latin typeface="+mn-ea"/>
                <a:ea typeface="+mn-ea"/>
              </a:rPr>
              <a:t>：</a:t>
            </a: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很坚韧</a:t>
            </a:r>
            <a:endParaRPr kumimoji="1" lang="zh-CN" altLang="en-US" sz="2400" b="1" dirty="0">
              <a:latin typeface="+mn-ea"/>
              <a:ea typeface="+mn-ea"/>
            </a:endParaRPr>
          </a:p>
        </p:txBody>
      </p:sp>
      <p:sp>
        <p:nvSpPr>
          <p:cNvPr id="85032" name="Text Box 40"/>
          <p:cNvSpPr txBox="1">
            <a:spLocks noChangeArrowheads="1"/>
          </p:cNvSpPr>
          <p:nvPr/>
        </p:nvSpPr>
        <p:spPr bwMode="auto">
          <a:xfrm>
            <a:off x="5181600" y="5867400"/>
            <a:ext cx="369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南京长江二桥</a:t>
            </a:r>
            <a:endParaRPr kumimoji="1" lang="zh-CN" altLang="en-US" sz="2400" b="1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5033" name="Text Box 41"/>
          <p:cNvSpPr txBox="1">
            <a:spLocks noChangeArrowheads="1"/>
          </p:cNvSpPr>
          <p:nvPr/>
        </p:nvSpPr>
        <p:spPr bwMode="auto">
          <a:xfrm>
            <a:off x="3962400" y="25146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斜拉索桥</a:t>
            </a:r>
            <a:endParaRPr kumimoji="1" lang="zh-CN" altLang="en-US" sz="2400" b="1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5034" name="Rectangle 42"/>
          <p:cNvSpPr>
            <a:spLocks noChangeArrowheads="1"/>
          </p:cNvSpPr>
          <p:nvPr/>
        </p:nvSpPr>
        <p:spPr bwMode="auto">
          <a:xfrm>
            <a:off x="152400" y="3581400"/>
            <a:ext cx="3200400" cy="2862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环氧沥青桥面经历了</a:t>
            </a:r>
            <a:r>
              <a:rPr kumimoji="1" lang="en-US" altLang="zh-CN" sz="2400" b="1" dirty="0">
                <a:latin typeface="+mn-ea"/>
                <a:ea typeface="+mn-ea"/>
              </a:rPr>
              <a:t>1200</a:t>
            </a:r>
            <a:r>
              <a:rPr kumimoji="1" lang="zh-CN" altLang="en-US" sz="2400" b="1" dirty="0">
                <a:latin typeface="+mn-ea"/>
                <a:ea typeface="+mn-ea"/>
              </a:rPr>
              <a:t>次</a:t>
            </a: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高温、低温</a:t>
            </a:r>
            <a:r>
              <a:rPr kumimoji="1" lang="zh-CN" altLang="en-US" sz="2400" b="1" dirty="0">
                <a:latin typeface="+mn-ea"/>
                <a:ea typeface="+mn-ea"/>
              </a:rPr>
              <a:t>、常温疲劳实验，结果证明环氧沥青具有较好的</a:t>
            </a:r>
          </a:p>
        </p:txBody>
      </p:sp>
      <p:sp>
        <p:nvSpPr>
          <p:cNvPr id="85036" name="Rectangle 44"/>
          <p:cNvSpPr>
            <a:spLocks noChangeArrowheads="1"/>
          </p:cNvSpPr>
          <p:nvPr/>
        </p:nvSpPr>
        <p:spPr bwMode="auto">
          <a:xfrm>
            <a:off x="914400" y="5867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耐温性能</a:t>
            </a:r>
          </a:p>
        </p:txBody>
      </p:sp>
      <p:grpSp>
        <p:nvGrpSpPr>
          <p:cNvPr id="46090" name="Group 45"/>
          <p:cNvGrpSpPr>
            <a:grpSpLocks/>
          </p:cNvGrpSpPr>
          <p:nvPr/>
        </p:nvGrpSpPr>
        <p:grpSpPr bwMode="auto">
          <a:xfrm>
            <a:off x="8458200" y="6172200"/>
            <a:ext cx="457200" cy="304800"/>
            <a:chOff x="5376" y="4128"/>
            <a:chExt cx="288" cy="192"/>
          </a:xfrm>
        </p:grpSpPr>
        <p:sp>
          <p:nvSpPr>
            <p:cNvPr id="46091" name="AutoShape 4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  <p:sp>
          <p:nvSpPr>
            <p:cNvPr id="46092" name="AutoShape 4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624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9" grpId="0" autoUpdateAnimBg="0"/>
      <p:bldP spid="85030" grpId="0" autoUpdateAnimBg="0"/>
      <p:bldP spid="85032" grpId="0" autoUpdateAnimBg="0"/>
      <p:bldP spid="85033" grpId="0" autoUpdateAnimBg="0"/>
      <p:bldP spid="85034" grpId="0"/>
      <p:bldP spid="850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1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3505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914400" y="344805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华文新魏" pitchFamily="2" charset="-122"/>
                <a:ea typeface="华文新魏" pitchFamily="2" charset="-122"/>
              </a:rPr>
              <a:t>说明各部分分别利用了物质的哪一方面的物理属性，能否被替换？替换后有什么利弊？ 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209800" y="4800600"/>
            <a:ext cx="389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钢丝、钢圈利用了钢材坚韧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209800" y="5410200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轮胎利用了橡胶的弹性好 </a:t>
            </a:r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8458200" y="6324600"/>
            <a:ext cx="457200" cy="304800"/>
            <a:chOff x="5376" y="4128"/>
            <a:chExt cx="288" cy="192"/>
          </a:xfrm>
        </p:grpSpPr>
        <p:sp>
          <p:nvSpPr>
            <p:cNvPr id="47111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2" name="AutoShape 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00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/>
      <p:bldP spid="942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28600" y="1214438"/>
            <a:ext cx="4981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提出问题：你能区别下列物质吗？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12750" y="1905000"/>
            <a:ext cx="6064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（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1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）铜块与铝块 ，你区分的依据是什么？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81000" y="3276600"/>
            <a:ext cx="575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（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2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）水与酒精 ，你区分的依据是什么？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12750" y="4648200"/>
            <a:ext cx="6064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chemeClr val="accent2"/>
                </a:solidFill>
                <a:latin typeface="+mn-ea"/>
                <a:ea typeface="+mn-ea"/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3</a:t>
            </a:r>
            <a:r>
              <a:rPr lang="zh-CN" altLang="en-US" sz="2400" b="1">
                <a:solidFill>
                  <a:schemeClr val="accent2"/>
                </a:solidFill>
                <a:latin typeface="+mn-ea"/>
                <a:ea typeface="+mn-ea"/>
              </a:rPr>
              <a:t>）酒精与玻璃 ，你区分的依据是什么？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295400" y="2590800"/>
            <a:ext cx="4052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它们的密度不同、颜色不同 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295400" y="3962400"/>
            <a:ext cx="2505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它们的气味不同 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295400" y="5405438"/>
            <a:ext cx="4052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它们的气味不同、状态不同 </a:t>
            </a:r>
          </a:p>
        </p:txBody>
      </p:sp>
      <p:grpSp>
        <p:nvGrpSpPr>
          <p:cNvPr id="48137" name="Group 12"/>
          <p:cNvGrpSpPr>
            <a:grpSpLocks/>
          </p:cNvGrpSpPr>
          <p:nvPr/>
        </p:nvGrpSpPr>
        <p:grpSpPr bwMode="auto">
          <a:xfrm>
            <a:off x="8229600" y="6248400"/>
            <a:ext cx="457200" cy="304800"/>
            <a:chOff x="5376" y="4128"/>
            <a:chExt cx="288" cy="192"/>
          </a:xfrm>
        </p:grpSpPr>
        <p:sp>
          <p:nvSpPr>
            <p:cNvPr id="48138" name="AutoShape 13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48139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29897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/>
      <p:bldP spid="89092" grpId="0"/>
      <p:bldP spid="89093" grpId="0"/>
      <p:bldP spid="89095" grpId="0"/>
      <p:bldP spid="89096" grpId="0"/>
      <p:bldP spid="890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3030" r="37500" b="68182"/>
          <a:stretch>
            <a:fillRect/>
          </a:stretch>
        </p:blipFill>
        <p:spPr bwMode="auto">
          <a:xfrm>
            <a:off x="6934200" y="1752600"/>
            <a:ext cx="14112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23528" y="836712"/>
            <a:ext cx="6477000" cy="1676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我们生活中用的碗、盘子大部分是用陶瓷制成的，因为陶瓷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838200" y="3751385"/>
            <a:ext cx="35052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导热性好的物质主要有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838200" y="2743200"/>
            <a:ext cx="41148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厨房里导热性差的物质还有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779912" y="1752600"/>
            <a:ext cx="2814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硬度大、导热性差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876800" y="2971800"/>
            <a:ext cx="2197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塑料、木头等 </a:t>
            </a: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4283075" y="3969360"/>
            <a:ext cx="2041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铁、铝等金属</a:t>
            </a:r>
          </a:p>
        </p:txBody>
      </p:sp>
      <p:grpSp>
        <p:nvGrpSpPr>
          <p:cNvPr id="49161" name="Group 11"/>
          <p:cNvGrpSpPr>
            <a:grpSpLocks/>
          </p:cNvGrpSpPr>
          <p:nvPr/>
        </p:nvGrpSpPr>
        <p:grpSpPr bwMode="auto">
          <a:xfrm>
            <a:off x="8305800" y="5943600"/>
            <a:ext cx="457200" cy="304800"/>
            <a:chOff x="5376" y="4128"/>
            <a:chExt cx="288" cy="192"/>
          </a:xfrm>
        </p:grpSpPr>
        <p:sp>
          <p:nvSpPr>
            <p:cNvPr id="49162" name="AutoShape 12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  <p:sp>
          <p:nvSpPr>
            <p:cNvPr id="49163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5635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 autoUpdateAnimBg="0"/>
      <p:bldP spid="90118" grpId="0" animBg="1" autoUpdateAnimBg="0"/>
      <p:bldP spid="90119" grpId="0" animBg="1" autoUpdateAnimBg="0"/>
      <p:bldP spid="90120" grpId="0"/>
      <p:bldP spid="90121" grpId="0"/>
      <p:bldP spid="90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6-图片-31古代弓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2098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51054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弓箭的材料属性是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124200" y="1295400"/>
            <a:ext cx="1731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弓的弹性好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3048000" y="1905000"/>
            <a:ext cx="2041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弓箭的硬度大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381000" y="3657600"/>
            <a:ext cx="8077200" cy="1828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在抗洪抢险中，解放军战士穿的救生背心，里面填充的是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泡沫塑料</a:t>
            </a:r>
            <a:r>
              <a:rPr lang="zh-CN" altLang="en-US" sz="2400" b="1" dirty="0">
                <a:latin typeface="+mn-ea"/>
                <a:ea typeface="+mn-ea"/>
              </a:rPr>
              <a:t>块，这是利用它的        的属性 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267200" y="4643438"/>
            <a:ext cx="11128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密度小</a:t>
            </a: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0" y="2362200"/>
            <a:ext cx="55626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400" b="1" dirty="0">
                <a:latin typeface="+mn-ea"/>
                <a:ea typeface="+mn-ea"/>
              </a:rPr>
              <a:t> “</a:t>
            </a:r>
            <a:r>
              <a:rPr lang="zh-CN" altLang="en-US" sz="2400" b="1" dirty="0">
                <a:latin typeface="+mn-ea"/>
                <a:ea typeface="+mn-ea"/>
              </a:rPr>
              <a:t>百折不挠”这一成语是指物质的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4953000" y="2514600"/>
            <a:ext cx="111283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韧性好</a:t>
            </a:r>
          </a:p>
        </p:txBody>
      </p:sp>
      <p:grpSp>
        <p:nvGrpSpPr>
          <p:cNvPr id="50186" name="Group 12"/>
          <p:cNvGrpSpPr>
            <a:grpSpLocks/>
          </p:cNvGrpSpPr>
          <p:nvPr/>
        </p:nvGrpSpPr>
        <p:grpSpPr bwMode="auto">
          <a:xfrm>
            <a:off x="8077200" y="5943600"/>
            <a:ext cx="457200" cy="304800"/>
            <a:chOff x="5376" y="4128"/>
            <a:chExt cx="288" cy="192"/>
          </a:xfrm>
        </p:grpSpPr>
        <p:sp>
          <p:nvSpPr>
            <p:cNvPr id="50187" name="AutoShape 13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  <p:sp>
          <p:nvSpPr>
            <p:cNvPr id="50188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8651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 autoUpdateAnimBg="0"/>
      <p:bldP spid="92166" grpId="0"/>
      <p:bldP spid="92167" grpId="0"/>
      <p:bldP spid="92168" grpId="0" animBg="1"/>
      <p:bldP spid="92169" grpId="0" autoUpdateAnimBg="0"/>
      <p:bldP spid="92170" grpId="0"/>
      <p:bldP spid="921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4800" y="1709738"/>
            <a:ext cx="88392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俗话说“没有金刚钻，不揽瓷器活”，指的是       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宋体" pitchFamily="2" charset="-122"/>
              </a:rPr>
              <a:t>（   ）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                                           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   </a:t>
            </a:r>
          </a:p>
          <a:p>
            <a:pPr algn="just">
              <a:lnSpc>
                <a:spcPct val="150000"/>
              </a:lnSpc>
              <a:defRPr/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A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、瓷器的硬度大              </a:t>
            </a:r>
          </a:p>
          <a:p>
            <a:pPr algn="just">
              <a:lnSpc>
                <a:spcPct val="150000"/>
              </a:lnSpc>
              <a:defRPr/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B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、瓷器的密度大 </a:t>
            </a:r>
          </a:p>
          <a:p>
            <a:pPr algn="just">
              <a:lnSpc>
                <a:spcPct val="150000"/>
              </a:lnSpc>
              <a:defRPr/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C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、瓷器的价格不菲            </a:t>
            </a:r>
          </a:p>
          <a:p>
            <a:pPr algn="just">
              <a:lnSpc>
                <a:spcPct val="150000"/>
              </a:lnSpc>
              <a:defRPr/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D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、对瓷器加工的技术要求高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924800" y="18288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8305800" y="6019800"/>
            <a:ext cx="457200" cy="304800"/>
            <a:chOff x="5376" y="4128"/>
            <a:chExt cx="288" cy="192"/>
          </a:xfrm>
        </p:grpSpPr>
        <p:sp>
          <p:nvSpPr>
            <p:cNvPr id="51206" name="AutoShape 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07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990600"/>
            <a:ext cx="1219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宋体" pitchFamily="2" charset="-122"/>
              </a:rPr>
              <a:t>例题</a:t>
            </a:r>
          </a:p>
        </p:txBody>
      </p:sp>
    </p:spTree>
    <p:extLst>
      <p:ext uri="{BB962C8B-B14F-4D97-AF65-F5344CB8AC3E}">
        <p14:creationId xmlns:p14="http://schemas.microsoft.com/office/powerpoint/2010/main" val="4004258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219200" y="2819400"/>
            <a:ext cx="6985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    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同学们都有自己的理想。如果你是工程师在设计高楼大厦时，你将用到哪些材料，为什么？</a:t>
            </a:r>
          </a:p>
        </p:txBody>
      </p:sp>
      <p:pic>
        <p:nvPicPr>
          <p:cNvPr id="52227" name="Picture 3" descr="Q_0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6002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7848600" y="5791200"/>
            <a:ext cx="457200" cy="304800"/>
            <a:chOff x="5376" y="4128"/>
            <a:chExt cx="288" cy="192"/>
          </a:xfrm>
        </p:grpSpPr>
        <p:sp>
          <p:nvSpPr>
            <p:cNvPr id="52229" name="AutoShape 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23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3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47800" y="2582210"/>
            <a:ext cx="6840538" cy="128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  <a:ea typeface="+mn-ea"/>
              </a:rPr>
              <a:t>　调查生活、生产中应用的一些新材料，弄清它们的名称、用途、特点和属性 </a:t>
            </a:r>
          </a:p>
        </p:txBody>
      </p:sp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 rot="5400000">
            <a:off x="-457200" y="2895600"/>
            <a:ext cx="2895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zh-CN" altLang="en-US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宋体"/>
                <a:ea typeface="宋体"/>
              </a:rPr>
              <a:t>你想知道吗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8077200" y="5791200"/>
            <a:ext cx="457200" cy="304800"/>
            <a:chOff x="5376" y="4128"/>
            <a:chExt cx="288" cy="192"/>
          </a:xfrm>
        </p:grpSpPr>
        <p:sp>
          <p:nvSpPr>
            <p:cNvPr id="53253" name="AutoShape 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25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58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"/>
          <p:cNvSpPr>
            <a:spLocks noGrp="1"/>
          </p:cNvSpPr>
          <p:nvPr>
            <p:ph idx="4294967295"/>
          </p:nvPr>
        </p:nvSpPr>
        <p:spPr bwMode="auto">
          <a:xfrm>
            <a:off x="-33500" y="2204864"/>
            <a:ext cx="9144000" cy="153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0" algn="ctr" eaLnBrk="1" hangingPunct="1"/>
            <a:r>
              <a:rPr lang="zh-CN" altLang="en-US" sz="3600" b="1" dirty="0" smtClean="0">
                <a:latin typeface="华文新魏" pitchFamily="2" charset="-122"/>
                <a:ea typeface="华文新魏" pitchFamily="2" charset="-122"/>
              </a:rPr>
              <a:t>第六章  物质的物理属性</a:t>
            </a:r>
            <a:endParaRPr lang="en-US" altLang="zh-CN" sz="3600" b="1" dirty="0" smtClean="0">
              <a:latin typeface="华文新魏" pitchFamily="2" charset="-122"/>
              <a:ea typeface="华文新魏" pitchFamily="2" charset="-122"/>
            </a:endParaRPr>
          </a:p>
          <a:p>
            <a:pPr indent="0" algn="ctr" eaLnBrk="1" hangingPunct="1"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sz="4800" b="1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48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物质的物理属性</a:t>
            </a:r>
          </a:p>
        </p:txBody>
      </p:sp>
    </p:spTree>
    <p:extLst>
      <p:ext uri="{BB962C8B-B14F-4D97-AF65-F5344CB8AC3E}">
        <p14:creationId xmlns:p14="http://schemas.microsoft.com/office/powerpoint/2010/main" val="920838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828800" y="1524000"/>
            <a:ext cx="6096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小制作：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  利用硬纸切割出如图所示的桥墩、桥面，再用线代替钢索制成大桥。</a:t>
            </a:r>
          </a:p>
        </p:txBody>
      </p:sp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 rot="5400000">
            <a:off x="40482" y="2016918"/>
            <a:ext cx="2374900" cy="779463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宋体"/>
                <a:ea typeface="宋体"/>
              </a:rPr>
              <a:t>该你动手了</a:t>
            </a:r>
          </a:p>
        </p:txBody>
      </p:sp>
      <p:pic>
        <p:nvPicPr>
          <p:cNvPr id="54276" name="Picture 4" descr="金门大桥图片：星海花树旅游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3925888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8229600" y="6172200"/>
            <a:ext cx="457200" cy="304800"/>
            <a:chOff x="5376" y="4128"/>
            <a:chExt cx="288" cy="192"/>
          </a:xfrm>
        </p:grpSpPr>
        <p:sp>
          <p:nvSpPr>
            <p:cNvPr id="5427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79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3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191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r="53334"/>
          <a:stretch>
            <a:fillRect/>
          </a:stretch>
        </p:blipFill>
        <p:spPr bwMode="auto">
          <a:xfrm>
            <a:off x="533400" y="3581400"/>
            <a:ext cx="3352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6-图片-17玻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3276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733800" y="541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玻璃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28600" y="1857375"/>
            <a:ext cx="4267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400" b="1" dirty="0">
                <a:latin typeface="+mn-ea"/>
                <a:ea typeface="+mn-ea"/>
              </a:rPr>
              <a:t>    </a:t>
            </a:r>
            <a:r>
              <a:rPr kumimoji="1" lang="zh-CN" altLang="en-US" sz="2400" b="1" dirty="0">
                <a:latin typeface="+mn-ea"/>
                <a:ea typeface="+mn-ea"/>
              </a:rPr>
              <a:t>眼镜的</a:t>
            </a:r>
            <a:r>
              <a:rPr kumimoji="1" lang="zh-CN" altLang="en-US" sz="2400" b="1" dirty="0">
                <a:solidFill>
                  <a:srgbClr val="CC3300"/>
                </a:solidFill>
                <a:latin typeface="+mn-ea"/>
                <a:ea typeface="+mn-ea"/>
              </a:rPr>
              <a:t>镜片</a:t>
            </a:r>
            <a:r>
              <a:rPr kumimoji="1" lang="zh-CN" altLang="en-US" sz="2400" b="1" dirty="0">
                <a:latin typeface="+mn-ea"/>
                <a:ea typeface="+mn-ea"/>
              </a:rPr>
              <a:t>和相机的</a:t>
            </a:r>
            <a:r>
              <a:rPr kumimoji="1" lang="zh-CN" altLang="en-US" sz="2400" b="1" dirty="0">
                <a:solidFill>
                  <a:srgbClr val="CC3300"/>
                </a:solidFill>
                <a:latin typeface="+mn-ea"/>
                <a:ea typeface="+mn-ea"/>
              </a:rPr>
              <a:t>镜头</a:t>
            </a:r>
            <a:r>
              <a:rPr kumimoji="1" lang="zh-CN" altLang="en-US" sz="2400" b="1" dirty="0">
                <a:latin typeface="+mn-ea"/>
                <a:ea typeface="+mn-ea"/>
              </a:rPr>
              <a:t>都是用</a:t>
            </a: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透明的玻璃</a:t>
            </a:r>
            <a:r>
              <a:rPr kumimoji="1" lang="zh-CN" altLang="en-US" sz="2400" b="1" dirty="0">
                <a:latin typeface="+mn-ea"/>
                <a:ea typeface="+mn-ea"/>
              </a:rPr>
              <a:t>制成的。</a:t>
            </a:r>
          </a:p>
        </p:txBody>
      </p:sp>
      <p:sp>
        <p:nvSpPr>
          <p:cNvPr id="5530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8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4191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533400" y="3657600"/>
            <a:ext cx="8229600" cy="1371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常见</a:t>
            </a:r>
            <a:r>
              <a:rPr lang="zh-CN" altLang="en-US" sz="2400" b="1" dirty="0">
                <a:solidFill>
                  <a:srgbClr val="CC3300"/>
                </a:solidFill>
                <a:latin typeface="+mn-ea"/>
                <a:ea typeface="+mn-ea"/>
              </a:rPr>
              <a:t>容易导电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物体：各种金属，水银、铅笔芯，</a:t>
            </a:r>
            <a:r>
              <a:rPr lang="zh-CN" altLang="en-US" sz="2400" b="1" dirty="0">
                <a:solidFill>
                  <a:srgbClr val="CC3300"/>
                </a:solidFill>
                <a:latin typeface="+mn-ea"/>
                <a:ea typeface="+mn-ea"/>
              </a:rPr>
              <a:t>酸、碱、盐的水溶液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等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701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常见</a:t>
            </a:r>
            <a:r>
              <a:rPr kumimoji="1" lang="zh-CN" altLang="en-US" sz="2400" b="1" dirty="0">
                <a:solidFill>
                  <a:srgbClr val="CC3300"/>
                </a:solidFill>
                <a:latin typeface="+mn-ea"/>
                <a:ea typeface="+mn-ea"/>
              </a:rPr>
              <a:t>不容易导电</a:t>
            </a:r>
            <a:r>
              <a:rPr kumimoji="1" lang="zh-CN" altLang="en-US" sz="2400" b="1" dirty="0">
                <a:latin typeface="+mn-ea"/>
                <a:ea typeface="+mn-ea"/>
              </a:rPr>
              <a:t>物体：塑料、橡胶、木材、陶瓷等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1865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000" b="1">
                <a:latin typeface="Times New Roman" pitchFamily="18" charset="0"/>
                <a:ea typeface="黑体" pitchFamily="49" charset="-122"/>
              </a:rPr>
              <a:t>导电性</a:t>
            </a:r>
          </a:p>
        </p:txBody>
      </p:sp>
      <p:sp>
        <p:nvSpPr>
          <p:cNvPr id="5632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  <p:bldP spid="1044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505200" y="1143000"/>
            <a:ext cx="1865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400" b="1">
                <a:latin typeface="Times New Roman" pitchFamily="18" charset="0"/>
                <a:ea typeface="黑体" pitchFamily="49" charset="-122"/>
              </a:rPr>
              <a:t>导热性</a:t>
            </a:r>
          </a:p>
        </p:txBody>
      </p:sp>
      <p:pic>
        <p:nvPicPr>
          <p:cNvPr id="573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4191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76200" y="2057400"/>
            <a:ext cx="8839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实验表明：水、玻璃和空气都是导热性差的物质（热的不良导体）</a:t>
            </a:r>
          </a:p>
        </p:txBody>
      </p:sp>
      <p:sp>
        <p:nvSpPr>
          <p:cNvPr id="57350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2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621088" y="1066800"/>
            <a:ext cx="1865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400" b="1">
                <a:latin typeface="Times New Roman" pitchFamily="18" charset="0"/>
                <a:ea typeface="黑体" pitchFamily="49" charset="-122"/>
              </a:rPr>
              <a:t>弹性</a:t>
            </a:r>
          </a:p>
        </p:txBody>
      </p:sp>
      <p:pic>
        <p:nvPicPr>
          <p:cNvPr id="58371" name="Picture 3" descr="6-图片-47弹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4" descr="6-图片-48弹簧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49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6-图片-31古代弓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23907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447800" y="2286000"/>
            <a:ext cx="1752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>
                <a:solidFill>
                  <a:srgbClr val="0000FF"/>
                </a:solidFill>
                <a:latin typeface="+mn-ea"/>
                <a:ea typeface="+mn-ea"/>
              </a:rPr>
              <a:t>弹性的应用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924800" y="25146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弹簧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924800" y="4724400"/>
            <a:ext cx="914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弓</a:t>
            </a:r>
          </a:p>
        </p:txBody>
      </p:sp>
      <p:sp>
        <p:nvSpPr>
          <p:cNvPr id="5837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096000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1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/>
      <p:bldP spid="106503" grpId="0"/>
      <p:bldP spid="1065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磁铁周围存在着磁场(43)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25641" r="23077" b="23077"/>
          <a:stretch>
            <a:fillRect/>
          </a:stretch>
        </p:blipFill>
        <p:spPr bwMode="auto">
          <a:xfrm>
            <a:off x="685800" y="4267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6-图片-42磁悬浮列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8194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2703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1242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3505200" y="5100638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指南针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7696200" y="5029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司南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181600" y="36576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指南针用于航海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990600" y="35814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磁悬浮列车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3657600" y="968375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4000" b="1">
                <a:latin typeface="Times New Roman" pitchFamily="18" charset="0"/>
                <a:ea typeface="黑体" pitchFamily="49" charset="-122"/>
              </a:rPr>
              <a:t>磁性</a:t>
            </a:r>
          </a:p>
        </p:txBody>
      </p:sp>
      <p:sp>
        <p:nvSpPr>
          <p:cNvPr id="59403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8991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2"/>
                </p:tgtEl>
              </p:cMediaNode>
            </p:video>
          </p:childTnLst>
        </p:cTn>
      </p:par>
    </p:tnLst>
    <p:bldLst>
      <p:bldP spid="107526" grpId="0"/>
      <p:bldP spid="107527" grpId="0"/>
      <p:bldP spid="107529" grpId="0"/>
      <p:bldP spid="1075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4000" b="1"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zh-CN" altLang="en-US" sz="4000" b="1">
                <a:latin typeface="黑体" pitchFamily="49" charset="-122"/>
                <a:ea typeface="黑体" pitchFamily="49" charset="-122"/>
              </a:rPr>
              <a:t>金属的延展性好：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57200" y="2667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钢材可以拉成很细的钢丝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57200" y="3576638"/>
            <a:ext cx="502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latin typeface="+mn-ea"/>
                <a:ea typeface="+mn-ea"/>
              </a:rPr>
              <a:t> </a:t>
            </a:r>
            <a:r>
              <a:rPr kumimoji="1" lang="zh-CN" altLang="en-US" sz="2400" b="1" dirty="0">
                <a:latin typeface="+mn-ea"/>
                <a:ea typeface="+mn-ea"/>
              </a:rPr>
              <a:t>铝可以做成很薄的铝箔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457200" y="4491038"/>
            <a:ext cx="541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金、银可以加工成极薄的精美工艺品</a:t>
            </a:r>
          </a:p>
        </p:txBody>
      </p:sp>
      <p:sp>
        <p:nvSpPr>
          <p:cNvPr id="6042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7010400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0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  <p:bldP spid="108547" grpId="0" autoUpdateAnimBg="0"/>
      <p:bldP spid="108548" grpId="0" autoUpdateAnimBg="0"/>
      <p:bldP spid="10854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18402" y="1844824"/>
            <a:ext cx="5791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硬度：</a:t>
            </a:r>
            <a:r>
              <a:rPr kumimoji="1" lang="zh-CN" altLang="en-US" sz="3200" b="1" dirty="0">
                <a:latin typeface="+mn-ea"/>
                <a:ea typeface="+mn-ea"/>
              </a:rPr>
              <a:t>物质的</a:t>
            </a:r>
            <a:r>
              <a:rPr kumimoji="1"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软硬程度</a:t>
            </a:r>
            <a:r>
              <a:rPr kumimoji="1" lang="zh-CN" altLang="en-US" sz="3200" b="1" dirty="0">
                <a:latin typeface="+mn-ea"/>
                <a:ea typeface="+mn-ea"/>
              </a:rPr>
              <a:t>。</a:t>
            </a:r>
          </a:p>
          <a:p>
            <a:pPr>
              <a:spcBef>
                <a:spcPct val="50000"/>
              </a:spcBef>
              <a:defRPr/>
            </a:pPr>
            <a:endParaRPr kumimoji="1" lang="zh-CN" altLang="en-US" sz="3200" b="1" dirty="0">
              <a:latin typeface="+mn-ea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硬度</a:t>
            </a:r>
            <a:r>
              <a:rPr kumimoji="1" lang="zh-CN" altLang="en-US" sz="3200" b="1" dirty="0">
                <a:latin typeface="+mn-ea"/>
                <a:ea typeface="+mn-ea"/>
              </a:rPr>
              <a:t>是</a:t>
            </a:r>
            <a:r>
              <a:rPr kumimoji="1"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物质</a:t>
            </a:r>
            <a:r>
              <a:rPr kumimoji="1" lang="zh-CN" altLang="en-US" sz="3200" b="1" dirty="0">
                <a:latin typeface="+mn-ea"/>
                <a:ea typeface="+mn-ea"/>
              </a:rPr>
              <a:t>的物理</a:t>
            </a:r>
            <a:r>
              <a:rPr kumimoji="1"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属性</a:t>
            </a:r>
            <a:r>
              <a:rPr kumimoji="1" lang="zh-CN" altLang="en-US" sz="3200" b="1" dirty="0">
                <a:latin typeface="+mn-ea"/>
                <a:ea typeface="+mn-ea"/>
              </a:rPr>
              <a:t>之一。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8305800" y="6019800"/>
            <a:ext cx="457200" cy="304800"/>
            <a:chOff x="5376" y="4128"/>
            <a:chExt cx="288" cy="192"/>
          </a:xfrm>
        </p:grpSpPr>
        <p:sp>
          <p:nvSpPr>
            <p:cNvPr id="36868" name="AutoShape 4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6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68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28600" y="712177"/>
            <a:ext cx="8534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请你设计一种方法比较下列图中各种物品的硬度</a:t>
            </a:r>
          </a:p>
        </p:txBody>
      </p:sp>
      <p:grpSp>
        <p:nvGrpSpPr>
          <p:cNvPr id="37891" name="Group 13"/>
          <p:cNvGrpSpPr>
            <a:grpSpLocks/>
          </p:cNvGrpSpPr>
          <p:nvPr/>
        </p:nvGrpSpPr>
        <p:grpSpPr bwMode="auto"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37893" name="AutoShape 14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4" name="AutoShape 1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0723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0081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219325" y="1219200"/>
            <a:ext cx="2505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比较物质的硬度 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087563" y="2141538"/>
            <a:ext cx="5456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比较物质的硬度，并按硬度大小排序。</a:t>
            </a:r>
          </a:p>
          <a:p>
            <a:pPr>
              <a:defRPr/>
            </a:pPr>
            <a:endParaRPr kumimoji="1" lang="en-US" altLang="zh-CN" sz="2400" b="1" dirty="0">
              <a:latin typeface="+mn-ea"/>
              <a:ea typeface="+mn-ea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057400" y="3048000"/>
            <a:ext cx="678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根据你的预测，将这些物质硬度的大小进行排序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52400" y="3886200"/>
            <a:ext cx="219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设计实验</a:t>
            </a:r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kumimoji="1" lang="zh-CN" altLang="en-US" sz="2400" b="1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2057400" y="3894138"/>
            <a:ext cx="5562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比较硬度大小的方法</a:t>
            </a:r>
          </a:p>
          <a:p>
            <a:pPr>
              <a:defRPr/>
            </a:pPr>
            <a:endParaRPr kumimoji="1" lang="en-US" altLang="zh-CN" sz="2400" b="1" dirty="0">
              <a:latin typeface="+mn-ea"/>
              <a:ea typeface="+mn-ea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52400" y="4719638"/>
            <a:ext cx="358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进行实验和收集证据</a:t>
            </a:r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kumimoji="1" lang="zh-CN" altLang="en-US" sz="2400" b="1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8920" name="Group 10"/>
          <p:cNvGrpSpPr>
            <a:grpSpLocks/>
          </p:cNvGrpSpPr>
          <p:nvPr/>
        </p:nvGrpSpPr>
        <p:grpSpPr bwMode="auto">
          <a:xfrm>
            <a:off x="8229600" y="6248400"/>
            <a:ext cx="457200" cy="304800"/>
            <a:chOff x="5376" y="4128"/>
            <a:chExt cx="288" cy="192"/>
          </a:xfrm>
        </p:grpSpPr>
        <p:sp>
          <p:nvSpPr>
            <p:cNvPr id="38924" name="AutoShape 11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  <p:sp>
          <p:nvSpPr>
            <p:cNvPr id="38925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</p:grp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0" y="21336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【</a:t>
            </a:r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探究目的</a:t>
            </a:r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152400" y="30480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猜想</a:t>
            </a:r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923" name="TextBox 12"/>
          <p:cNvSpPr txBox="1">
            <a:spLocks noChangeArrowheads="1"/>
          </p:cNvSpPr>
          <p:nvPr/>
        </p:nvSpPr>
        <p:spPr bwMode="auto">
          <a:xfrm>
            <a:off x="152400" y="12192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kumimoji="1"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探究活动一</a:t>
            </a:r>
            <a:r>
              <a:rPr kumimoji="1"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191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9" grpId="0" autoUpdateAnimBg="0"/>
      <p:bldP spid="67590" grpId="0" autoUpdateAnimBg="0"/>
      <p:bldP spid="67591" grpId="0" autoUpdateAnimBg="0"/>
      <p:bldP spid="67592" grpId="0" autoUpdateAnimBg="0"/>
      <p:bldP spid="6759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>
            <a:hlinkClick r:id="" action="ppaction://noaction">
              <a:snd r:embed="rId2" name="explod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 t="624"/>
          <a:stretch>
            <a:fillRect/>
          </a:stretch>
        </p:blipFill>
        <p:spPr bwMode="auto">
          <a:xfrm>
            <a:off x="1447800" y="1447800"/>
            <a:ext cx="24336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41" name="Group 61"/>
          <p:cNvGraphicFramePr>
            <a:graphicFrameLocks noGrp="1"/>
          </p:cNvGraphicFramePr>
          <p:nvPr>
            <p:ph idx="4294967295"/>
          </p:nvPr>
        </p:nvGraphicFramePr>
        <p:xfrm>
          <a:off x="0" y="1355725"/>
          <a:ext cx="1295400" cy="4816476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7742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玻璃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8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钢锯条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71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塑料尺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粉笔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铁钉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5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铜钥匙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铅笔芯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836" name="Group 156"/>
          <p:cNvGraphicFramePr>
            <a:graphicFrameLocks noGrp="1"/>
          </p:cNvGraphicFramePr>
          <p:nvPr/>
        </p:nvGraphicFramePr>
        <p:xfrm>
          <a:off x="3276600" y="3352800"/>
          <a:ext cx="1295400" cy="2679701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8239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塑料尺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粉笔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铜钥匙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铅笔芯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92" name="Group 112"/>
          <p:cNvGraphicFramePr>
            <a:graphicFrameLocks noGrp="1"/>
          </p:cNvGraphicFramePr>
          <p:nvPr/>
        </p:nvGraphicFramePr>
        <p:xfrm>
          <a:off x="3276600" y="1552575"/>
          <a:ext cx="1143000" cy="119062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6287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钢锯条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铁钉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86" name="Line 106"/>
          <p:cNvSpPr>
            <a:spLocks noChangeShapeType="1"/>
          </p:cNvSpPr>
          <p:nvPr/>
        </p:nvSpPr>
        <p:spPr bwMode="auto">
          <a:xfrm>
            <a:off x="4800600" y="2209800"/>
            <a:ext cx="1371600" cy="0"/>
          </a:xfrm>
          <a:prstGeom prst="lin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1788" name="Text Box 108"/>
          <p:cNvSpPr txBox="1">
            <a:spLocks noChangeArrowheads="1"/>
          </p:cNvSpPr>
          <p:nvPr/>
        </p:nvSpPr>
        <p:spPr bwMode="auto">
          <a:xfrm>
            <a:off x="4876800" y="17637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刻画物</a:t>
            </a:r>
          </a:p>
        </p:txBody>
      </p:sp>
      <p:sp>
        <p:nvSpPr>
          <p:cNvPr id="71789" name="Text Box 109"/>
          <p:cNvSpPr txBox="1">
            <a:spLocks noChangeArrowheads="1"/>
          </p:cNvSpPr>
          <p:nvPr/>
        </p:nvSpPr>
        <p:spPr bwMode="auto">
          <a:xfrm>
            <a:off x="4953000" y="2286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铁钉</a:t>
            </a:r>
          </a:p>
        </p:txBody>
      </p:sp>
      <p:sp>
        <p:nvSpPr>
          <p:cNvPr id="71790" name="Text Box 110"/>
          <p:cNvSpPr txBox="1">
            <a:spLocks noChangeArrowheads="1"/>
          </p:cNvSpPr>
          <p:nvPr/>
        </p:nvSpPr>
        <p:spPr bwMode="auto">
          <a:xfrm>
            <a:off x="6781800" y="1981200"/>
            <a:ext cx="990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钢锯尺</a:t>
            </a:r>
          </a:p>
        </p:txBody>
      </p:sp>
      <p:sp>
        <p:nvSpPr>
          <p:cNvPr id="71791" name="Text Box 111"/>
          <p:cNvSpPr txBox="1">
            <a:spLocks noChangeArrowheads="1"/>
          </p:cNvSpPr>
          <p:nvPr/>
        </p:nvSpPr>
        <p:spPr bwMode="auto">
          <a:xfrm>
            <a:off x="6324600" y="1600200"/>
            <a:ext cx="60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无痕迹</a:t>
            </a:r>
          </a:p>
        </p:txBody>
      </p:sp>
      <p:sp>
        <p:nvSpPr>
          <p:cNvPr id="71793" name="Line 113"/>
          <p:cNvSpPr>
            <a:spLocks noChangeShapeType="1"/>
          </p:cNvSpPr>
          <p:nvPr/>
        </p:nvSpPr>
        <p:spPr bwMode="auto">
          <a:xfrm>
            <a:off x="4648200" y="4933950"/>
            <a:ext cx="137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4" name="Text Box 114"/>
          <p:cNvSpPr txBox="1">
            <a:spLocks noChangeArrowheads="1"/>
          </p:cNvSpPr>
          <p:nvPr/>
        </p:nvSpPr>
        <p:spPr bwMode="auto">
          <a:xfrm>
            <a:off x="4724400" y="45069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刻画物</a:t>
            </a:r>
          </a:p>
        </p:txBody>
      </p:sp>
      <p:sp>
        <p:nvSpPr>
          <p:cNvPr id="71795" name="Text Box 115"/>
          <p:cNvSpPr txBox="1">
            <a:spLocks noChangeArrowheads="1"/>
          </p:cNvSpPr>
          <p:nvPr/>
        </p:nvSpPr>
        <p:spPr bwMode="auto">
          <a:xfrm>
            <a:off x="4724400" y="4964113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塑料尺</a:t>
            </a:r>
          </a:p>
        </p:txBody>
      </p:sp>
      <p:sp>
        <p:nvSpPr>
          <p:cNvPr id="71796" name="Text Box 116"/>
          <p:cNvSpPr txBox="1">
            <a:spLocks noChangeArrowheads="1"/>
          </p:cNvSpPr>
          <p:nvPr/>
        </p:nvSpPr>
        <p:spPr bwMode="auto">
          <a:xfrm>
            <a:off x="6781800" y="3810000"/>
            <a:ext cx="10668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铜钥匙</a:t>
            </a:r>
          </a:p>
        </p:txBody>
      </p:sp>
      <p:sp>
        <p:nvSpPr>
          <p:cNvPr id="71797" name="Text Box 117"/>
          <p:cNvSpPr txBox="1">
            <a:spLocks noChangeArrowheads="1"/>
          </p:cNvSpPr>
          <p:nvPr/>
        </p:nvSpPr>
        <p:spPr bwMode="auto">
          <a:xfrm>
            <a:off x="5867400" y="3311525"/>
            <a:ext cx="60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无痕迹</a:t>
            </a:r>
          </a:p>
        </p:txBody>
      </p:sp>
      <p:sp>
        <p:nvSpPr>
          <p:cNvPr id="71798" name="Line 118"/>
          <p:cNvSpPr>
            <a:spLocks noChangeShapeType="1"/>
          </p:cNvSpPr>
          <p:nvPr/>
        </p:nvSpPr>
        <p:spPr bwMode="auto">
          <a:xfrm flipV="1">
            <a:off x="6019800" y="4067175"/>
            <a:ext cx="53340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1" name="Text Box 121"/>
          <p:cNvSpPr txBox="1">
            <a:spLocks noChangeArrowheads="1"/>
          </p:cNvSpPr>
          <p:nvPr/>
        </p:nvSpPr>
        <p:spPr bwMode="auto">
          <a:xfrm>
            <a:off x="5867400" y="5257800"/>
            <a:ext cx="60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有痕迹</a:t>
            </a:r>
          </a:p>
        </p:txBody>
      </p:sp>
      <p:sp>
        <p:nvSpPr>
          <p:cNvPr id="71802" name="Line 122"/>
          <p:cNvSpPr>
            <a:spLocks noChangeShapeType="1"/>
          </p:cNvSpPr>
          <p:nvPr/>
        </p:nvSpPr>
        <p:spPr bwMode="auto">
          <a:xfrm>
            <a:off x="6019800" y="4905375"/>
            <a:ext cx="6858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71821" name="Group 141"/>
          <p:cNvGraphicFramePr>
            <a:graphicFrameLocks noGrp="1"/>
          </p:cNvGraphicFramePr>
          <p:nvPr/>
        </p:nvGraphicFramePr>
        <p:xfrm>
          <a:off x="6858000" y="5105400"/>
          <a:ext cx="1143000" cy="1250950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625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粉笔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铅笔芯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9998" name="Group 142"/>
          <p:cNvGrpSpPr>
            <a:grpSpLocks/>
          </p:cNvGrpSpPr>
          <p:nvPr/>
        </p:nvGrpSpPr>
        <p:grpSpPr bwMode="auto">
          <a:xfrm>
            <a:off x="8458200" y="6400800"/>
            <a:ext cx="457200" cy="304800"/>
            <a:chOff x="5376" y="4128"/>
            <a:chExt cx="288" cy="192"/>
          </a:xfrm>
        </p:grpSpPr>
        <p:sp>
          <p:nvSpPr>
            <p:cNvPr id="39999" name="AutoShape 143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00" name="AutoShape 14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63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8" grpId="0"/>
      <p:bldP spid="71789" grpId="0"/>
      <p:bldP spid="71790" grpId="0" animBg="1"/>
      <p:bldP spid="71791" grpId="0"/>
      <p:bldP spid="71793" grpId="0" animBg="1"/>
      <p:bldP spid="71794" grpId="0"/>
      <p:bldP spid="71795" grpId="0"/>
      <p:bldP spid="71796" grpId="0" animBg="1"/>
      <p:bldP spid="71797" grpId="0"/>
      <p:bldP spid="71798" grpId="0" animBg="1"/>
      <p:bldP spid="71801" grpId="0"/>
      <p:bldP spid="718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04800" y="990600"/>
            <a:ext cx="3200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ea typeface="黑体" pitchFamily="49" charset="-122"/>
              </a:rPr>
              <a:t>按硬度大小的排序是： 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04800" y="1828800"/>
            <a:ext cx="7696200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rgbClr val="CC3300"/>
                </a:solidFill>
                <a:latin typeface="+mn-ea"/>
                <a:ea typeface="+mn-ea"/>
              </a:rPr>
              <a:t>钢锯条、铁钉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、玻璃、铜钥匙、塑料尺、铅笔芯、粉笔</a:t>
            </a: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2590800" y="2598738"/>
            <a:ext cx="2590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物质的其他属性</a:t>
            </a:r>
          </a:p>
          <a:p>
            <a:pPr>
              <a:defRPr/>
            </a:pPr>
            <a:endParaRPr kumimoji="1" lang="en-US" altLang="zh-CN" sz="2400" b="1" dirty="0">
              <a:latin typeface="+mn-ea"/>
              <a:ea typeface="+mn-ea"/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2513013" y="3352800"/>
            <a:ext cx="327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玻璃板、塑料板、木板</a:t>
            </a:r>
          </a:p>
          <a:p>
            <a:pPr>
              <a:defRPr/>
            </a:pPr>
            <a:endParaRPr kumimoji="1"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6108700" y="3348038"/>
            <a:ext cx="2197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物质的透明度 </a:t>
            </a: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2514600" y="4191000"/>
            <a:ext cx="6553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电池（组）、灯泡（附有灯座）导线（</a:t>
            </a:r>
            <a:r>
              <a:rPr kumimoji="1" lang="en-US" altLang="zh-CN" sz="2400" b="1" dirty="0">
                <a:latin typeface="+mn-ea"/>
                <a:ea typeface="+mn-ea"/>
              </a:rPr>
              <a:t>3</a:t>
            </a:r>
            <a:r>
              <a:rPr kumimoji="1" lang="zh-CN" altLang="en-US" sz="2400" b="1" dirty="0">
                <a:latin typeface="+mn-ea"/>
                <a:ea typeface="+mn-ea"/>
              </a:rPr>
              <a:t>根）、</a:t>
            </a:r>
            <a:r>
              <a:rPr kumimoji="1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铜条、铁条、塑料尺、粉笔等</a:t>
            </a:r>
          </a:p>
          <a:p>
            <a:pPr>
              <a:defRPr/>
            </a:pPr>
            <a:endParaRPr kumimoji="1"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70688" name="Text Box 32"/>
          <p:cNvSpPr txBox="1">
            <a:spLocks noChangeArrowheads="1"/>
          </p:cNvSpPr>
          <p:nvPr/>
        </p:nvSpPr>
        <p:spPr bwMode="auto">
          <a:xfrm>
            <a:off x="3898900" y="5715000"/>
            <a:ext cx="219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物质的导电性 </a:t>
            </a:r>
          </a:p>
        </p:txBody>
      </p:sp>
      <p:sp>
        <p:nvSpPr>
          <p:cNvPr id="40969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34290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40970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57912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3200"/>
          </a:p>
        </p:txBody>
      </p:sp>
      <p:grpSp>
        <p:nvGrpSpPr>
          <p:cNvPr id="40971" name="Group 35"/>
          <p:cNvGrpSpPr>
            <a:grpSpLocks/>
          </p:cNvGrpSpPr>
          <p:nvPr/>
        </p:nvGrpSpPr>
        <p:grpSpPr bwMode="auto">
          <a:xfrm>
            <a:off x="8305800" y="6248400"/>
            <a:ext cx="457200" cy="304800"/>
            <a:chOff x="5376" y="4128"/>
            <a:chExt cx="288" cy="192"/>
          </a:xfrm>
        </p:grpSpPr>
        <p:sp>
          <p:nvSpPr>
            <p:cNvPr id="40975" name="AutoShape 3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  <p:sp>
          <p:nvSpPr>
            <p:cNvPr id="40976" name="AutoShape 3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25908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探究活动二</a:t>
            </a:r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33528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器材</a:t>
            </a:r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5800" y="4267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器材</a:t>
            </a:r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9680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 autoUpdateAnimBg="0"/>
      <p:bldP spid="70668" grpId="0" animBg="1" autoUpdateAnimBg="0"/>
      <p:bldP spid="70682" grpId="0" autoUpdateAnimBg="0"/>
      <p:bldP spid="70685" grpId="0" autoUpdateAnimBg="0"/>
      <p:bldP spid="70686" grpId="0" autoUpdateAnimBg="0"/>
      <p:bldP spid="70687" grpId="0" autoUpdateAnimBg="0"/>
      <p:bldP spid="70688" grpId="0" autoUpdateAnimBg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127250" y="3810000"/>
            <a:ext cx="358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磁体、铁钉、铜块、铝块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019800" y="3810000"/>
            <a:ext cx="1887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物质的磁性 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057400" y="1303338"/>
            <a:ext cx="4206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烧杯、热水、金属勺、塑料勺</a:t>
            </a:r>
          </a:p>
          <a:p>
            <a:pPr>
              <a:defRPr/>
            </a:pPr>
            <a:endParaRPr kumimoji="1" lang="en-US" altLang="zh-CN" sz="2400" b="1" dirty="0">
              <a:latin typeface="+mn-ea"/>
              <a:ea typeface="+mn-ea"/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276600" y="2057400"/>
            <a:ext cx="219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物质的导热性 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2133600" y="2895600"/>
            <a:ext cx="2041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弹簧、橡皮筋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724400" y="28956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物质的弹性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1600200" y="48768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  </a:t>
            </a:r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物质的延展性 </a:t>
            </a:r>
          </a:p>
        </p:txBody>
      </p:sp>
      <p:sp>
        <p:nvSpPr>
          <p:cNvPr id="41993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21336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4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28956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5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38862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6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81800" y="48768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1997" name="Group 18"/>
          <p:cNvGrpSpPr>
            <a:grpSpLocks/>
          </p:cNvGrpSpPr>
          <p:nvPr/>
        </p:nvGrpSpPr>
        <p:grpSpPr bwMode="auto">
          <a:xfrm>
            <a:off x="8229600" y="6248400"/>
            <a:ext cx="457200" cy="304800"/>
            <a:chOff x="5376" y="4128"/>
            <a:chExt cx="288" cy="192"/>
          </a:xfrm>
        </p:grpSpPr>
        <p:sp>
          <p:nvSpPr>
            <p:cNvPr id="42001" name="AutoShape 1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02" name="AutoShape 2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12954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【</a:t>
            </a:r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器材</a:t>
            </a:r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" y="2895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【</a:t>
            </a:r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器材</a:t>
            </a:r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" y="38100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【</a:t>
            </a:r>
            <a:r>
              <a:rPr kumimoji="1"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器材</a:t>
            </a:r>
            <a:r>
              <a:rPr kumimoji="1"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9700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  <p:bldP spid="69636" grpId="0" autoUpdateAnimBg="0"/>
      <p:bldP spid="69641" grpId="0" autoUpdateAnimBg="0"/>
      <p:bldP spid="69642" grpId="0" autoUpdateAnimBg="0"/>
      <p:bldP spid="69643" grpId="0" autoUpdateAnimBg="0"/>
      <p:bldP spid="69644" grpId="0" autoUpdateAnimBg="0"/>
      <p:bldP spid="6964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19100" y="1052736"/>
            <a:ext cx="838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物质的物理属性包括：</a:t>
            </a:r>
            <a:r>
              <a:rPr kumimoji="1" lang="zh-CN" altLang="en-US" sz="2800" b="1" dirty="0" smtClean="0"/>
              <a:t>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kumimoji="1" lang="zh-CN" altLang="en-US" sz="2800" b="1" dirty="0" smtClean="0"/>
              <a:t>          状态、硬度、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密度、透明度、</a:t>
            </a:r>
            <a:r>
              <a:rPr kumimoji="1" lang="zh-CN" altLang="en-US" sz="2800" b="1" dirty="0" smtClean="0">
                <a:solidFill>
                  <a:srgbClr val="CC3300"/>
                </a:solidFill>
              </a:rPr>
              <a:t>导电性、导热性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、磁性、弹性、 </a:t>
            </a:r>
            <a:r>
              <a:rPr kumimoji="1" lang="zh-CN" altLang="en-US" sz="2800" b="1" dirty="0" smtClean="0">
                <a:solidFill>
                  <a:srgbClr val="CC3300"/>
                </a:solidFill>
              </a:rPr>
              <a:t>延展性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、熔点、沸点等。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51520" y="3212976"/>
            <a:ext cx="8001000" cy="131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/>
              <a:t>       还有：</a:t>
            </a:r>
            <a:r>
              <a:rPr lang="zh-CN" altLang="en-US" sz="2800" b="1" dirty="0">
                <a:solidFill>
                  <a:srgbClr val="FF3300"/>
                </a:solidFill>
              </a:rPr>
              <a:t>脆性、抗压性、抗拉性、粘度、颜色、韧性等。</a:t>
            </a:r>
          </a:p>
        </p:txBody>
      </p:sp>
    </p:spTree>
    <p:extLst>
      <p:ext uri="{BB962C8B-B14F-4D97-AF65-F5344CB8AC3E}">
        <p14:creationId xmlns:p14="http://schemas.microsoft.com/office/powerpoint/2010/main" val="23495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1363</Words>
  <Application>Microsoft Office PowerPoint</Application>
  <PresentationFormat>全屏显示(4:3)</PresentationFormat>
  <Paragraphs>146</Paragraphs>
  <Slides>26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12</cp:revision>
  <dcterms:created xsi:type="dcterms:W3CDTF">2020-04-20T03:18:26Z</dcterms:created>
  <dcterms:modified xsi:type="dcterms:W3CDTF">2020-04-21T23:36:55Z</dcterms:modified>
</cp:coreProperties>
</file>