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8" r:id="rId11"/>
    <p:sldId id="266" r:id="rId12"/>
    <p:sldId id="265" r:id="rId13"/>
    <p:sldId id="271" r:id="rId14"/>
    <p:sldId id="269" r:id="rId15"/>
    <p:sldId id="270" r:id="rId16"/>
    <p:sldId id="277" r:id="rId17"/>
    <p:sldId id="278" r:id="rId18"/>
    <p:sldId id="282" r:id="rId19"/>
    <p:sldId id="279" r:id="rId20"/>
    <p:sldId id="281" r:id="rId21"/>
    <p:sldId id="28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12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DF58-A33C-48FD-A1E2-2974D9D8F20B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2875-8C5F-4974-9D63-C66DA607B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907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DF58-A33C-48FD-A1E2-2974D9D8F20B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2875-8C5F-4974-9D63-C66DA607B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315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DF58-A33C-48FD-A1E2-2974D9D8F20B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2875-8C5F-4974-9D63-C66DA607B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295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DF58-A33C-48FD-A1E2-2974D9D8F20B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2875-8C5F-4974-9D63-C66DA607B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972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DF58-A33C-48FD-A1E2-2974D9D8F20B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2875-8C5F-4974-9D63-C66DA607B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825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DF58-A33C-48FD-A1E2-2974D9D8F20B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2875-8C5F-4974-9D63-C66DA607B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051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DF58-A33C-48FD-A1E2-2974D9D8F20B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2875-8C5F-4974-9D63-C66DA607B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702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DF58-A33C-48FD-A1E2-2974D9D8F20B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2875-8C5F-4974-9D63-C66DA607B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866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DF58-A33C-48FD-A1E2-2974D9D8F20B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2875-8C5F-4974-9D63-C66DA607B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522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DF58-A33C-48FD-A1E2-2974D9D8F20B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2875-8C5F-4974-9D63-C66DA607B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755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DF58-A33C-48FD-A1E2-2974D9D8F20B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2875-8C5F-4974-9D63-C66DA607B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384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DF58-A33C-48FD-A1E2-2974D9D8F20B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92875-8C5F-4974-9D63-C66DA607B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628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20154;&#25945;&#25945;&#21442;&#36164;&#28304;\&#23436;&#25104;&#35838;&#20214;\&#23385;&#23567;&#20853;\&#36879;&#38236;\&#20984;&#36879;&#38236;&#20250;&#32858;.MPG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137"/>
            <a:ext cx="12192000" cy="5879940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494943" y="2558006"/>
            <a:ext cx="6878021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9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§5-1   </a:t>
            </a:r>
            <a:r>
              <a:rPr kumimoji="1" lang="zh-CN" altLang="en-US" sz="9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透镜</a:t>
            </a:r>
            <a:endParaRPr kumimoji="1" lang="zh-CN" altLang="en-US" sz="9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0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>
            <a:off x="6561117" y="2435408"/>
            <a:ext cx="5188997" cy="5495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xjhgx3"/>
          <p:cNvSpPr>
            <a:spLocks/>
          </p:cNvSpPr>
          <p:nvPr/>
        </p:nvSpPr>
        <p:spPr bwMode="auto">
          <a:xfrm>
            <a:off x="2835325" y="1467315"/>
            <a:ext cx="434897" cy="1851101"/>
          </a:xfrm>
          <a:custGeom>
            <a:avLst/>
            <a:gdLst>
              <a:gd name="T0" fmla="*/ 323850 w 980"/>
              <a:gd name="T1" fmla="*/ 0 h 4408"/>
              <a:gd name="T2" fmla="*/ 299726 w 980"/>
              <a:gd name="T3" fmla="*/ 66219 h 4408"/>
              <a:gd name="T4" fmla="*/ 279238 w 980"/>
              <a:gd name="T5" fmla="*/ 132929 h 4408"/>
              <a:gd name="T6" fmla="*/ 261393 w 980"/>
              <a:gd name="T7" fmla="*/ 200129 h 4408"/>
              <a:gd name="T8" fmla="*/ 247183 w 980"/>
              <a:gd name="T9" fmla="*/ 267574 h 4408"/>
              <a:gd name="T10" fmla="*/ 235948 w 980"/>
              <a:gd name="T11" fmla="*/ 335510 h 4408"/>
              <a:gd name="T12" fmla="*/ 227686 w 980"/>
              <a:gd name="T13" fmla="*/ 403691 h 4408"/>
              <a:gd name="T14" fmla="*/ 223060 w 980"/>
              <a:gd name="T15" fmla="*/ 472117 h 4408"/>
              <a:gd name="T16" fmla="*/ 221408 w 980"/>
              <a:gd name="T17" fmla="*/ 540544 h 4408"/>
              <a:gd name="T18" fmla="*/ 223060 w 980"/>
              <a:gd name="T19" fmla="*/ 608970 h 4408"/>
              <a:gd name="T20" fmla="*/ 227686 w 980"/>
              <a:gd name="T21" fmla="*/ 677396 h 4408"/>
              <a:gd name="T22" fmla="*/ 235948 w 980"/>
              <a:gd name="T23" fmla="*/ 745577 h 4408"/>
              <a:gd name="T24" fmla="*/ 247183 w 980"/>
              <a:gd name="T25" fmla="*/ 813513 h 4408"/>
              <a:gd name="T26" fmla="*/ 261393 w 980"/>
              <a:gd name="T27" fmla="*/ 880958 h 4408"/>
              <a:gd name="T28" fmla="*/ 279238 w 980"/>
              <a:gd name="T29" fmla="*/ 948158 h 4408"/>
              <a:gd name="T30" fmla="*/ 299726 w 980"/>
              <a:gd name="T31" fmla="*/ 1014868 h 4408"/>
              <a:gd name="T32" fmla="*/ 323850 w 980"/>
              <a:gd name="T33" fmla="*/ 1081087 h 4408"/>
              <a:gd name="T34" fmla="*/ 0 w 980"/>
              <a:gd name="T35" fmla="*/ 1081087 h 4408"/>
              <a:gd name="T36" fmla="*/ 24124 w 980"/>
              <a:gd name="T37" fmla="*/ 1014868 h 4408"/>
              <a:gd name="T38" fmla="*/ 44612 w 980"/>
              <a:gd name="T39" fmla="*/ 948158 h 4408"/>
              <a:gd name="T40" fmla="*/ 62457 w 980"/>
              <a:gd name="T41" fmla="*/ 880958 h 4408"/>
              <a:gd name="T42" fmla="*/ 76667 w 980"/>
              <a:gd name="T43" fmla="*/ 813513 h 4408"/>
              <a:gd name="T44" fmla="*/ 87902 w 980"/>
              <a:gd name="T45" fmla="*/ 745577 h 4408"/>
              <a:gd name="T46" fmla="*/ 96164 w 980"/>
              <a:gd name="T47" fmla="*/ 677396 h 4408"/>
              <a:gd name="T48" fmla="*/ 100790 w 980"/>
              <a:gd name="T49" fmla="*/ 608970 h 4408"/>
              <a:gd name="T50" fmla="*/ 102442 w 980"/>
              <a:gd name="T51" fmla="*/ 540544 h 4408"/>
              <a:gd name="T52" fmla="*/ 100790 w 980"/>
              <a:gd name="T53" fmla="*/ 472117 h 4408"/>
              <a:gd name="T54" fmla="*/ 96164 w 980"/>
              <a:gd name="T55" fmla="*/ 403691 h 4408"/>
              <a:gd name="T56" fmla="*/ 87902 w 980"/>
              <a:gd name="T57" fmla="*/ 335510 h 4408"/>
              <a:gd name="T58" fmla="*/ 76667 w 980"/>
              <a:gd name="T59" fmla="*/ 267574 h 4408"/>
              <a:gd name="T60" fmla="*/ 62457 w 980"/>
              <a:gd name="T61" fmla="*/ 200129 h 4408"/>
              <a:gd name="T62" fmla="*/ 44612 w 980"/>
              <a:gd name="T63" fmla="*/ 132929 h 4408"/>
              <a:gd name="T64" fmla="*/ 24124 w 980"/>
              <a:gd name="T65" fmla="*/ 66219 h 4408"/>
              <a:gd name="T66" fmla="*/ 0 w 980"/>
              <a:gd name="T67" fmla="*/ 0 h 4408"/>
              <a:gd name="T68" fmla="*/ 323850 w 980"/>
              <a:gd name="T69" fmla="*/ 0 h 44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80"/>
              <a:gd name="T106" fmla="*/ 0 h 4408"/>
              <a:gd name="T107" fmla="*/ 980 w 980"/>
              <a:gd name="T108" fmla="*/ 4408 h 44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solidFill>
            <a:srgbClr val="C5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>
            <a:off x="646419" y="2409693"/>
            <a:ext cx="5188997" cy="5495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993615" y="902673"/>
            <a:ext cx="2111434" cy="2954338"/>
            <a:chOff x="2851" y="1451"/>
            <a:chExt cx="1722" cy="1861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2857" y="1451"/>
              <a:ext cx="1667" cy="536"/>
              <a:chOff x="2857" y="1451"/>
              <a:chExt cx="1667" cy="536"/>
            </a:xfrm>
          </p:grpSpPr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857" y="1451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4" name="Line 36"/>
              <p:cNvSpPr>
                <a:spLocks noChangeShapeType="1"/>
              </p:cNvSpPr>
              <p:nvPr/>
            </p:nvSpPr>
            <p:spPr bwMode="auto">
              <a:xfrm flipV="1">
                <a:off x="3356" y="1774"/>
                <a:ext cx="204" cy="6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2906" y="2776"/>
              <a:ext cx="1667" cy="536"/>
              <a:chOff x="2906" y="2776"/>
              <a:chExt cx="1667" cy="536"/>
            </a:xfrm>
          </p:grpSpPr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 flipV="1">
                <a:off x="2906" y="2776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" name="Line 37"/>
              <p:cNvSpPr>
                <a:spLocks noChangeShapeType="1"/>
              </p:cNvSpPr>
              <p:nvPr/>
            </p:nvSpPr>
            <p:spPr bwMode="auto">
              <a:xfrm>
                <a:off x="3447" y="2954"/>
                <a:ext cx="181" cy="6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2851" y="2387"/>
              <a:ext cx="1679" cy="9"/>
              <a:chOff x="2851" y="2387"/>
              <a:chExt cx="1679" cy="9"/>
            </a:xfrm>
          </p:grpSpPr>
          <p:sp>
            <p:nvSpPr>
              <p:cNvPr id="9" name="Line 20"/>
              <p:cNvSpPr>
                <a:spLocks noChangeShapeType="1"/>
              </p:cNvSpPr>
              <p:nvPr/>
            </p:nvSpPr>
            <p:spPr bwMode="auto">
              <a:xfrm>
                <a:off x="2851" y="2396"/>
                <a:ext cx="1679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" name="Line 38"/>
              <p:cNvSpPr>
                <a:spLocks noChangeShapeType="1"/>
              </p:cNvSpPr>
              <p:nvPr/>
            </p:nvSpPr>
            <p:spPr bwMode="auto">
              <a:xfrm flipV="1">
                <a:off x="3583" y="2387"/>
                <a:ext cx="181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775600" y="1677177"/>
            <a:ext cx="2317638" cy="1371601"/>
            <a:chOff x="453" y="934"/>
            <a:chExt cx="2077" cy="864"/>
          </a:xfrm>
          <a:solidFill>
            <a:srgbClr val="FF0000"/>
          </a:solidFill>
        </p:grpSpPr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453" y="934"/>
              <a:ext cx="2064" cy="92"/>
              <a:chOff x="136" y="934"/>
              <a:chExt cx="2381" cy="91"/>
            </a:xfrm>
            <a:grpFill/>
          </p:grpSpPr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 flipV="1">
                <a:off x="136" y="981"/>
                <a:ext cx="2381" cy="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AutoShape 9"/>
              <p:cNvSpPr>
                <a:spLocks noChangeAspect="1" noChangeArrowheads="1"/>
              </p:cNvSpPr>
              <p:nvPr/>
            </p:nvSpPr>
            <p:spPr bwMode="auto">
              <a:xfrm rot="5400000">
                <a:off x="1704" y="844"/>
                <a:ext cx="91" cy="272"/>
              </a:xfrm>
              <a:prstGeom prst="triangle">
                <a:avLst>
                  <a:gd name="adj" fmla="val 50000"/>
                </a:avLst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17" name="Group 44"/>
            <p:cNvGrpSpPr>
              <a:grpSpLocks/>
            </p:cNvGrpSpPr>
            <p:nvPr/>
          </p:nvGrpSpPr>
          <p:grpSpPr bwMode="auto">
            <a:xfrm>
              <a:off x="471" y="1729"/>
              <a:ext cx="2059" cy="69"/>
              <a:chOff x="134" y="1721"/>
              <a:chExt cx="2399" cy="91"/>
            </a:xfrm>
            <a:grpFill/>
          </p:grpSpPr>
          <p:sp>
            <p:nvSpPr>
              <p:cNvPr id="21" name="Line 11"/>
              <p:cNvSpPr>
                <a:spLocks noChangeShapeType="1"/>
              </p:cNvSpPr>
              <p:nvPr/>
            </p:nvSpPr>
            <p:spPr bwMode="auto">
              <a:xfrm>
                <a:off x="134" y="1768"/>
                <a:ext cx="2399" cy="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AutoShape 12"/>
              <p:cNvSpPr>
                <a:spLocks noChangeAspect="1" noChangeArrowheads="1"/>
              </p:cNvSpPr>
              <p:nvPr/>
            </p:nvSpPr>
            <p:spPr bwMode="auto">
              <a:xfrm rot="5400000">
                <a:off x="1695" y="1631"/>
                <a:ext cx="91" cy="272"/>
              </a:xfrm>
              <a:prstGeom prst="triangle">
                <a:avLst>
                  <a:gd name="adj" fmla="val 50000"/>
                </a:avLst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18" name="Group 43"/>
            <p:cNvGrpSpPr>
              <a:grpSpLocks/>
            </p:cNvGrpSpPr>
            <p:nvPr/>
          </p:nvGrpSpPr>
          <p:grpSpPr bwMode="auto">
            <a:xfrm>
              <a:off x="476" y="1344"/>
              <a:ext cx="2054" cy="92"/>
              <a:chOff x="136" y="1342"/>
              <a:chExt cx="2394" cy="91"/>
            </a:xfrm>
            <a:grpFill/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V="1">
                <a:off x="136" y="1388"/>
                <a:ext cx="2394" cy="1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" name="AutoShape 15"/>
              <p:cNvSpPr>
                <a:spLocks noChangeAspect="1" noChangeArrowheads="1"/>
              </p:cNvSpPr>
              <p:nvPr/>
            </p:nvSpPr>
            <p:spPr bwMode="auto">
              <a:xfrm rot="5400000">
                <a:off x="1712" y="1252"/>
                <a:ext cx="91" cy="272"/>
              </a:xfrm>
              <a:prstGeom prst="triangle">
                <a:avLst>
                  <a:gd name="adj" fmla="val 50000"/>
                </a:avLst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</p:grpSp>
      <p:grpSp>
        <p:nvGrpSpPr>
          <p:cNvPr id="25" name="Group 65"/>
          <p:cNvGrpSpPr>
            <a:grpSpLocks/>
          </p:cNvGrpSpPr>
          <p:nvPr/>
        </p:nvGrpSpPr>
        <p:grpSpPr bwMode="auto">
          <a:xfrm>
            <a:off x="2750338" y="2336609"/>
            <a:ext cx="612775" cy="681038"/>
            <a:chOff x="3708" y="2024"/>
            <a:chExt cx="386" cy="429"/>
          </a:xfrm>
          <a:solidFill>
            <a:srgbClr val="0000FF"/>
          </a:solidFill>
        </p:grpSpPr>
        <p:sp>
          <p:nvSpPr>
            <p:cNvPr id="26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3708" y="208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i="1" dirty="0" smtClean="0">
                  <a:solidFill>
                    <a:srgbClr val="FF0000"/>
                  </a:solidFill>
                </a:rPr>
                <a:t>O</a:t>
              </a:r>
              <a:endParaRPr kumimoji="0" lang="en-US" altLang="zh-CN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左大括号 27"/>
          <p:cNvSpPr/>
          <p:nvPr/>
        </p:nvSpPr>
        <p:spPr>
          <a:xfrm rot="5400000">
            <a:off x="1903803" y="1175825"/>
            <a:ext cx="644900" cy="1655387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989199" y="885560"/>
            <a:ext cx="44146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</a:p>
        </p:txBody>
      </p:sp>
      <p:grpSp>
        <p:nvGrpSpPr>
          <p:cNvPr id="30" name="Group 65"/>
          <p:cNvGrpSpPr>
            <a:grpSpLocks/>
          </p:cNvGrpSpPr>
          <p:nvPr/>
        </p:nvGrpSpPr>
        <p:grpSpPr bwMode="auto">
          <a:xfrm>
            <a:off x="3933326" y="2353270"/>
            <a:ext cx="1609725" cy="1136650"/>
            <a:chOff x="3414" y="2024"/>
            <a:chExt cx="1014" cy="716"/>
          </a:xfrm>
          <a:solidFill>
            <a:srgbClr val="0000FF"/>
          </a:solidFill>
        </p:grpSpPr>
        <p:sp>
          <p:nvSpPr>
            <p:cNvPr id="31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3414" y="2061"/>
              <a:ext cx="1014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F</a:t>
              </a:r>
            </a:p>
            <a:p>
              <a:pPr algn="ctr" eaLnBrk="1" hangingPunct="1"/>
              <a:r>
                <a:rPr kumimoji="0" lang="zh-CN" altLang="en-US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虚焦点</a:t>
              </a:r>
              <a:endParaRPr kumimoji="0" lang="en-US" altLang="zh-CN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3" name="左大括号 32"/>
          <p:cNvSpPr/>
          <p:nvPr/>
        </p:nvSpPr>
        <p:spPr>
          <a:xfrm rot="5400000">
            <a:off x="3561302" y="1192320"/>
            <a:ext cx="644900" cy="1655387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646698" y="890904"/>
            <a:ext cx="44146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</a:p>
        </p:txBody>
      </p:sp>
      <p:grpSp>
        <p:nvGrpSpPr>
          <p:cNvPr id="35" name="Group 53"/>
          <p:cNvGrpSpPr>
            <a:grpSpLocks/>
          </p:cNvGrpSpPr>
          <p:nvPr/>
        </p:nvGrpSpPr>
        <p:grpSpPr bwMode="auto">
          <a:xfrm>
            <a:off x="1373446" y="1717060"/>
            <a:ext cx="1908175" cy="1331913"/>
            <a:chOff x="1655" y="1979"/>
            <a:chExt cx="1202" cy="839"/>
          </a:xfrm>
        </p:grpSpPr>
        <p:sp>
          <p:nvSpPr>
            <p:cNvPr id="36" name="Line 49"/>
            <p:cNvSpPr>
              <a:spLocks noChangeShapeType="1"/>
            </p:cNvSpPr>
            <p:nvPr/>
          </p:nvSpPr>
          <p:spPr bwMode="auto">
            <a:xfrm flipH="1" flipV="1">
              <a:off x="1678" y="2409"/>
              <a:ext cx="1179" cy="40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51"/>
            <p:cNvSpPr>
              <a:spLocks noChangeShapeType="1"/>
            </p:cNvSpPr>
            <p:nvPr/>
          </p:nvSpPr>
          <p:spPr bwMode="auto">
            <a:xfrm flipH="1">
              <a:off x="1678" y="1979"/>
              <a:ext cx="1157" cy="40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52"/>
            <p:cNvSpPr>
              <a:spLocks noChangeShapeType="1"/>
            </p:cNvSpPr>
            <p:nvPr/>
          </p:nvSpPr>
          <p:spPr bwMode="auto">
            <a:xfrm flipH="1">
              <a:off x="1655" y="2409"/>
              <a:ext cx="113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" name="Oval 63"/>
          <p:cNvSpPr>
            <a:spLocks noChangeArrowheads="1"/>
          </p:cNvSpPr>
          <p:nvPr/>
        </p:nvSpPr>
        <p:spPr bwMode="auto">
          <a:xfrm>
            <a:off x="1338230" y="2346015"/>
            <a:ext cx="107950" cy="1079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533367" y="2447615"/>
            <a:ext cx="1762126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i="1" dirty="0" smtClean="0">
                <a:solidFill>
                  <a:srgbClr val="0000FF"/>
                </a:solidFill>
              </a:rPr>
              <a:t>F</a:t>
            </a:r>
          </a:p>
          <a:p>
            <a:pPr algn="ctr" eaLnBrk="1" hangingPunct="1"/>
            <a:r>
              <a:rPr kumimoji="0"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虚焦点</a:t>
            </a:r>
            <a:endParaRPr kumimoji="0" lang="en-US" altLang="zh-CN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xjhgx3"/>
          <p:cNvSpPr>
            <a:spLocks/>
          </p:cNvSpPr>
          <p:nvPr/>
        </p:nvSpPr>
        <p:spPr bwMode="auto">
          <a:xfrm>
            <a:off x="9117527" y="1527700"/>
            <a:ext cx="434897" cy="1851101"/>
          </a:xfrm>
          <a:custGeom>
            <a:avLst/>
            <a:gdLst>
              <a:gd name="T0" fmla="*/ 323850 w 980"/>
              <a:gd name="T1" fmla="*/ 0 h 4408"/>
              <a:gd name="T2" fmla="*/ 299726 w 980"/>
              <a:gd name="T3" fmla="*/ 66219 h 4408"/>
              <a:gd name="T4" fmla="*/ 279238 w 980"/>
              <a:gd name="T5" fmla="*/ 132929 h 4408"/>
              <a:gd name="T6" fmla="*/ 261393 w 980"/>
              <a:gd name="T7" fmla="*/ 200129 h 4408"/>
              <a:gd name="T8" fmla="*/ 247183 w 980"/>
              <a:gd name="T9" fmla="*/ 267574 h 4408"/>
              <a:gd name="T10" fmla="*/ 235948 w 980"/>
              <a:gd name="T11" fmla="*/ 335510 h 4408"/>
              <a:gd name="T12" fmla="*/ 227686 w 980"/>
              <a:gd name="T13" fmla="*/ 403691 h 4408"/>
              <a:gd name="T14" fmla="*/ 223060 w 980"/>
              <a:gd name="T15" fmla="*/ 472117 h 4408"/>
              <a:gd name="T16" fmla="*/ 221408 w 980"/>
              <a:gd name="T17" fmla="*/ 540544 h 4408"/>
              <a:gd name="T18" fmla="*/ 223060 w 980"/>
              <a:gd name="T19" fmla="*/ 608970 h 4408"/>
              <a:gd name="T20" fmla="*/ 227686 w 980"/>
              <a:gd name="T21" fmla="*/ 677396 h 4408"/>
              <a:gd name="T22" fmla="*/ 235948 w 980"/>
              <a:gd name="T23" fmla="*/ 745577 h 4408"/>
              <a:gd name="T24" fmla="*/ 247183 w 980"/>
              <a:gd name="T25" fmla="*/ 813513 h 4408"/>
              <a:gd name="T26" fmla="*/ 261393 w 980"/>
              <a:gd name="T27" fmla="*/ 880958 h 4408"/>
              <a:gd name="T28" fmla="*/ 279238 w 980"/>
              <a:gd name="T29" fmla="*/ 948158 h 4408"/>
              <a:gd name="T30" fmla="*/ 299726 w 980"/>
              <a:gd name="T31" fmla="*/ 1014868 h 4408"/>
              <a:gd name="T32" fmla="*/ 323850 w 980"/>
              <a:gd name="T33" fmla="*/ 1081087 h 4408"/>
              <a:gd name="T34" fmla="*/ 0 w 980"/>
              <a:gd name="T35" fmla="*/ 1081087 h 4408"/>
              <a:gd name="T36" fmla="*/ 24124 w 980"/>
              <a:gd name="T37" fmla="*/ 1014868 h 4408"/>
              <a:gd name="T38" fmla="*/ 44612 w 980"/>
              <a:gd name="T39" fmla="*/ 948158 h 4408"/>
              <a:gd name="T40" fmla="*/ 62457 w 980"/>
              <a:gd name="T41" fmla="*/ 880958 h 4408"/>
              <a:gd name="T42" fmla="*/ 76667 w 980"/>
              <a:gd name="T43" fmla="*/ 813513 h 4408"/>
              <a:gd name="T44" fmla="*/ 87902 w 980"/>
              <a:gd name="T45" fmla="*/ 745577 h 4408"/>
              <a:gd name="T46" fmla="*/ 96164 w 980"/>
              <a:gd name="T47" fmla="*/ 677396 h 4408"/>
              <a:gd name="T48" fmla="*/ 100790 w 980"/>
              <a:gd name="T49" fmla="*/ 608970 h 4408"/>
              <a:gd name="T50" fmla="*/ 102442 w 980"/>
              <a:gd name="T51" fmla="*/ 540544 h 4408"/>
              <a:gd name="T52" fmla="*/ 100790 w 980"/>
              <a:gd name="T53" fmla="*/ 472117 h 4408"/>
              <a:gd name="T54" fmla="*/ 96164 w 980"/>
              <a:gd name="T55" fmla="*/ 403691 h 4408"/>
              <a:gd name="T56" fmla="*/ 87902 w 980"/>
              <a:gd name="T57" fmla="*/ 335510 h 4408"/>
              <a:gd name="T58" fmla="*/ 76667 w 980"/>
              <a:gd name="T59" fmla="*/ 267574 h 4408"/>
              <a:gd name="T60" fmla="*/ 62457 w 980"/>
              <a:gd name="T61" fmla="*/ 200129 h 4408"/>
              <a:gd name="T62" fmla="*/ 44612 w 980"/>
              <a:gd name="T63" fmla="*/ 132929 h 4408"/>
              <a:gd name="T64" fmla="*/ 24124 w 980"/>
              <a:gd name="T65" fmla="*/ 66219 h 4408"/>
              <a:gd name="T66" fmla="*/ 0 w 980"/>
              <a:gd name="T67" fmla="*/ 0 h 4408"/>
              <a:gd name="T68" fmla="*/ 323850 w 980"/>
              <a:gd name="T69" fmla="*/ 0 h 44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80"/>
              <a:gd name="T106" fmla="*/ 0 h 4408"/>
              <a:gd name="T107" fmla="*/ 980 w 980"/>
              <a:gd name="T108" fmla="*/ 4408 h 44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solidFill>
            <a:srgbClr val="C5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114273" y="797472"/>
            <a:ext cx="2715212" cy="3246993"/>
            <a:chOff x="8645021" y="3649784"/>
            <a:chExt cx="2715212" cy="3246993"/>
          </a:xfrm>
        </p:grpSpPr>
        <p:grpSp>
          <p:nvGrpSpPr>
            <p:cNvPr id="43" name="Group 40"/>
            <p:cNvGrpSpPr>
              <a:grpSpLocks/>
            </p:cNvGrpSpPr>
            <p:nvPr/>
          </p:nvGrpSpPr>
          <p:grpSpPr bwMode="auto">
            <a:xfrm rot="20702391">
              <a:off x="8645021" y="3649784"/>
              <a:ext cx="1750211" cy="850900"/>
              <a:chOff x="2857" y="1451"/>
              <a:chExt cx="1667" cy="536"/>
            </a:xfrm>
          </p:grpSpPr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2857" y="1451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1" name="Line 36"/>
              <p:cNvSpPr>
                <a:spLocks noChangeShapeType="1"/>
              </p:cNvSpPr>
              <p:nvPr/>
            </p:nvSpPr>
            <p:spPr bwMode="auto">
              <a:xfrm flipV="1">
                <a:off x="3356" y="1774"/>
                <a:ext cx="204" cy="6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" name="Group 41"/>
            <p:cNvGrpSpPr>
              <a:grpSpLocks/>
            </p:cNvGrpSpPr>
            <p:nvPr/>
          </p:nvGrpSpPr>
          <p:grpSpPr bwMode="auto">
            <a:xfrm rot="552165">
              <a:off x="8710979" y="6045877"/>
              <a:ext cx="1725576" cy="850900"/>
              <a:chOff x="2902" y="2803"/>
              <a:chExt cx="1667" cy="536"/>
            </a:xfrm>
          </p:grpSpPr>
          <p:sp>
            <p:nvSpPr>
              <p:cNvPr id="48" name="Freeform 17"/>
              <p:cNvSpPr>
                <a:spLocks/>
              </p:cNvSpPr>
              <p:nvPr/>
            </p:nvSpPr>
            <p:spPr bwMode="auto">
              <a:xfrm flipV="1">
                <a:off x="2902" y="2803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9" name="Line 37"/>
              <p:cNvSpPr>
                <a:spLocks noChangeShapeType="1"/>
              </p:cNvSpPr>
              <p:nvPr/>
            </p:nvSpPr>
            <p:spPr bwMode="auto">
              <a:xfrm>
                <a:off x="3447" y="2954"/>
                <a:ext cx="181" cy="6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" name="Group 39"/>
            <p:cNvGrpSpPr>
              <a:grpSpLocks/>
            </p:cNvGrpSpPr>
            <p:nvPr/>
          </p:nvGrpSpPr>
          <p:grpSpPr bwMode="auto">
            <a:xfrm>
              <a:off x="8802450" y="5272522"/>
              <a:ext cx="2557783" cy="14288"/>
              <a:chOff x="2851" y="2387"/>
              <a:chExt cx="1679" cy="9"/>
            </a:xfrm>
          </p:grpSpPr>
          <p:sp>
            <p:nvSpPr>
              <p:cNvPr id="46" name="Line 20"/>
              <p:cNvSpPr>
                <a:spLocks noChangeShapeType="1"/>
              </p:cNvSpPr>
              <p:nvPr/>
            </p:nvSpPr>
            <p:spPr bwMode="auto">
              <a:xfrm>
                <a:off x="2851" y="2396"/>
                <a:ext cx="1679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7" name="Line 38"/>
              <p:cNvSpPr>
                <a:spLocks noChangeShapeType="1"/>
              </p:cNvSpPr>
              <p:nvPr/>
            </p:nvSpPr>
            <p:spPr bwMode="auto">
              <a:xfrm flipV="1">
                <a:off x="3583" y="2387"/>
                <a:ext cx="181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6961340" y="1792080"/>
            <a:ext cx="2310943" cy="1268413"/>
            <a:chOff x="473" y="991"/>
            <a:chExt cx="2071" cy="799"/>
          </a:xfrm>
          <a:solidFill>
            <a:srgbClr val="FF0000"/>
          </a:solidFill>
        </p:grpSpPr>
        <p:grpSp>
          <p:nvGrpSpPr>
            <p:cNvPr id="53" name="Group 42"/>
            <p:cNvGrpSpPr>
              <a:grpSpLocks/>
            </p:cNvGrpSpPr>
            <p:nvPr/>
          </p:nvGrpSpPr>
          <p:grpSpPr bwMode="auto">
            <a:xfrm>
              <a:off x="480" y="991"/>
              <a:ext cx="2064" cy="92"/>
              <a:chOff x="167" y="990"/>
              <a:chExt cx="2381" cy="91"/>
            </a:xfrm>
            <a:grpFill/>
          </p:grpSpPr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 flipV="1">
                <a:off x="167" y="1040"/>
                <a:ext cx="2381" cy="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" name="AutoShape 9"/>
              <p:cNvSpPr>
                <a:spLocks noChangeAspect="1" noChangeArrowheads="1"/>
              </p:cNvSpPr>
              <p:nvPr/>
            </p:nvSpPr>
            <p:spPr bwMode="auto">
              <a:xfrm rot="5400000">
                <a:off x="1682" y="900"/>
                <a:ext cx="91" cy="272"/>
              </a:xfrm>
              <a:prstGeom prst="triangle">
                <a:avLst>
                  <a:gd name="adj" fmla="val 50000"/>
                </a:avLst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73" y="1745"/>
              <a:ext cx="2059" cy="45"/>
              <a:chOff x="136" y="1734"/>
              <a:chExt cx="2399" cy="59"/>
            </a:xfrm>
            <a:grpFill/>
          </p:grpSpPr>
          <p:sp>
            <p:nvSpPr>
              <p:cNvPr id="58" name="Line 11"/>
              <p:cNvSpPr>
                <a:spLocks noChangeShapeType="1"/>
              </p:cNvSpPr>
              <p:nvPr/>
            </p:nvSpPr>
            <p:spPr bwMode="auto">
              <a:xfrm>
                <a:off x="136" y="1770"/>
                <a:ext cx="2399" cy="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" name="AutoShape 12"/>
              <p:cNvSpPr>
                <a:spLocks noChangeAspect="1" noChangeArrowheads="1"/>
              </p:cNvSpPr>
              <p:nvPr/>
            </p:nvSpPr>
            <p:spPr bwMode="auto">
              <a:xfrm rot="5400000">
                <a:off x="1757" y="1675"/>
                <a:ext cx="59" cy="177"/>
              </a:xfrm>
              <a:prstGeom prst="triangle">
                <a:avLst>
                  <a:gd name="adj" fmla="val 50000"/>
                </a:avLst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55" name="Group 43"/>
            <p:cNvGrpSpPr>
              <a:grpSpLocks/>
            </p:cNvGrpSpPr>
            <p:nvPr/>
          </p:nvGrpSpPr>
          <p:grpSpPr bwMode="auto">
            <a:xfrm>
              <a:off x="476" y="1344"/>
              <a:ext cx="2054" cy="92"/>
              <a:chOff x="136" y="1342"/>
              <a:chExt cx="2394" cy="91"/>
            </a:xfrm>
            <a:grpFill/>
          </p:grpSpPr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136" y="1388"/>
                <a:ext cx="2394" cy="1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AutoShape 15"/>
              <p:cNvSpPr>
                <a:spLocks noChangeAspect="1" noChangeArrowheads="1"/>
              </p:cNvSpPr>
              <p:nvPr/>
            </p:nvSpPr>
            <p:spPr bwMode="auto">
              <a:xfrm rot="5400000">
                <a:off x="1712" y="1252"/>
                <a:ext cx="91" cy="272"/>
              </a:xfrm>
              <a:prstGeom prst="triangle">
                <a:avLst>
                  <a:gd name="adj" fmla="val 50000"/>
                </a:avLst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</p:grpSp>
      <p:grpSp>
        <p:nvGrpSpPr>
          <p:cNvPr id="62" name="Group 65"/>
          <p:cNvGrpSpPr>
            <a:grpSpLocks/>
          </p:cNvGrpSpPr>
          <p:nvPr/>
        </p:nvGrpSpPr>
        <p:grpSpPr bwMode="auto">
          <a:xfrm>
            <a:off x="9032540" y="2396994"/>
            <a:ext cx="612775" cy="681038"/>
            <a:chOff x="3708" y="2024"/>
            <a:chExt cx="386" cy="429"/>
          </a:xfrm>
          <a:solidFill>
            <a:srgbClr val="0000FF"/>
          </a:solidFill>
        </p:grpSpPr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3708" y="208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i="1" dirty="0" smtClean="0">
                  <a:solidFill>
                    <a:srgbClr val="FF0000"/>
                  </a:solidFill>
                </a:rPr>
                <a:t>O</a:t>
              </a:r>
              <a:endParaRPr kumimoji="0" lang="en-US" altLang="zh-CN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53"/>
          <p:cNvGrpSpPr>
            <a:grpSpLocks/>
          </p:cNvGrpSpPr>
          <p:nvPr/>
        </p:nvGrpSpPr>
        <p:grpSpPr bwMode="auto">
          <a:xfrm>
            <a:off x="8600758" y="1790497"/>
            <a:ext cx="808763" cy="1331913"/>
            <a:chOff x="1655" y="1979"/>
            <a:chExt cx="1202" cy="839"/>
          </a:xfrm>
        </p:grpSpPr>
        <p:sp>
          <p:nvSpPr>
            <p:cNvPr id="66" name="Line 49"/>
            <p:cNvSpPr>
              <a:spLocks noChangeShapeType="1"/>
            </p:cNvSpPr>
            <p:nvPr/>
          </p:nvSpPr>
          <p:spPr bwMode="auto">
            <a:xfrm flipH="1" flipV="1">
              <a:off x="1678" y="2409"/>
              <a:ext cx="1179" cy="40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 flipH="1">
              <a:off x="1678" y="1979"/>
              <a:ext cx="1157" cy="40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52"/>
            <p:cNvSpPr>
              <a:spLocks noChangeShapeType="1"/>
            </p:cNvSpPr>
            <p:nvPr/>
          </p:nvSpPr>
          <p:spPr bwMode="auto">
            <a:xfrm flipH="1">
              <a:off x="1655" y="2409"/>
              <a:ext cx="113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9" name="Group 65"/>
          <p:cNvGrpSpPr>
            <a:grpSpLocks/>
          </p:cNvGrpSpPr>
          <p:nvPr/>
        </p:nvGrpSpPr>
        <p:grpSpPr bwMode="auto">
          <a:xfrm>
            <a:off x="8260096" y="2401745"/>
            <a:ext cx="612775" cy="681038"/>
            <a:chOff x="3708" y="2024"/>
            <a:chExt cx="386" cy="429"/>
          </a:xfrm>
          <a:solidFill>
            <a:srgbClr val="0000FF"/>
          </a:solidFill>
        </p:grpSpPr>
        <p:sp>
          <p:nvSpPr>
            <p:cNvPr id="70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3708" y="208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i="1" dirty="0">
                  <a:solidFill>
                    <a:srgbClr val="0000FF"/>
                  </a:solidFill>
                </a:rPr>
                <a:t>F</a:t>
              </a:r>
            </a:p>
          </p:txBody>
        </p:sp>
      </p:grp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273558" y="4960171"/>
            <a:ext cx="905873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凹透镜的焦距越小，对光的发散作用越强。</a:t>
            </a:r>
            <a:endParaRPr kumimoji="1"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8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/>
      <p:bldP spid="33" grpId="0" animBg="1"/>
      <p:bldP spid="34" grpId="0"/>
      <p:bldP spid="39" grpId="0" animBg="1"/>
      <p:bldP spid="40" grpId="0"/>
      <p:bldP spid="41" grpId="0" animBg="1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8459362" y="1593082"/>
            <a:ext cx="3490894" cy="1851101"/>
            <a:chOff x="4573432" y="1502883"/>
            <a:chExt cx="3490894" cy="1851101"/>
          </a:xfrm>
        </p:grpSpPr>
        <p:sp>
          <p:nvSpPr>
            <p:cNvPr id="116" name="xjhgx2"/>
            <p:cNvSpPr>
              <a:spLocks/>
            </p:cNvSpPr>
            <p:nvPr/>
          </p:nvSpPr>
          <p:spPr bwMode="auto">
            <a:xfrm>
              <a:off x="6098915" y="1502883"/>
              <a:ext cx="290395" cy="1851101"/>
            </a:xfrm>
            <a:custGeom>
              <a:avLst/>
              <a:gdLst>
                <a:gd name="T0" fmla="*/ 107950 w 620"/>
                <a:gd name="T1" fmla="*/ 0 h 4408"/>
                <a:gd name="T2" fmla="*/ 82530 w 620"/>
                <a:gd name="T3" fmla="*/ 61746 h 4408"/>
                <a:gd name="T4" fmla="*/ 60940 w 620"/>
                <a:gd name="T5" fmla="*/ 123950 h 4408"/>
                <a:gd name="T6" fmla="*/ 42135 w 620"/>
                <a:gd name="T7" fmla="*/ 186611 h 4408"/>
                <a:gd name="T8" fmla="*/ 27162 w 620"/>
                <a:gd name="T9" fmla="*/ 249500 h 4408"/>
                <a:gd name="T10" fmla="*/ 15322 w 620"/>
                <a:gd name="T11" fmla="*/ 312847 h 4408"/>
                <a:gd name="T12" fmla="*/ 6616 w 620"/>
                <a:gd name="T13" fmla="*/ 376423 h 4408"/>
                <a:gd name="T14" fmla="*/ 1741 w 620"/>
                <a:gd name="T15" fmla="*/ 440227 h 4408"/>
                <a:gd name="T16" fmla="*/ 0 w 620"/>
                <a:gd name="T17" fmla="*/ 504032 h 4408"/>
                <a:gd name="T18" fmla="*/ 1741 w 620"/>
                <a:gd name="T19" fmla="*/ 567836 h 4408"/>
                <a:gd name="T20" fmla="*/ 6616 w 620"/>
                <a:gd name="T21" fmla="*/ 631640 h 4408"/>
                <a:gd name="T22" fmla="*/ 15322 w 620"/>
                <a:gd name="T23" fmla="*/ 695216 h 4408"/>
                <a:gd name="T24" fmla="*/ 27162 w 620"/>
                <a:gd name="T25" fmla="*/ 758563 h 4408"/>
                <a:gd name="T26" fmla="*/ 42135 w 620"/>
                <a:gd name="T27" fmla="*/ 821452 h 4408"/>
                <a:gd name="T28" fmla="*/ 60940 w 620"/>
                <a:gd name="T29" fmla="*/ 884113 h 4408"/>
                <a:gd name="T30" fmla="*/ 82530 w 620"/>
                <a:gd name="T31" fmla="*/ 946317 h 4408"/>
                <a:gd name="T32" fmla="*/ 107950 w 620"/>
                <a:gd name="T33" fmla="*/ 1008063 h 4408"/>
                <a:gd name="T34" fmla="*/ 107950 w 620"/>
                <a:gd name="T35" fmla="*/ 1008063 h 4408"/>
                <a:gd name="T36" fmla="*/ 133370 w 620"/>
                <a:gd name="T37" fmla="*/ 946317 h 4408"/>
                <a:gd name="T38" fmla="*/ 154960 w 620"/>
                <a:gd name="T39" fmla="*/ 884113 h 4408"/>
                <a:gd name="T40" fmla="*/ 173765 w 620"/>
                <a:gd name="T41" fmla="*/ 821452 h 4408"/>
                <a:gd name="T42" fmla="*/ 188738 w 620"/>
                <a:gd name="T43" fmla="*/ 758563 h 4408"/>
                <a:gd name="T44" fmla="*/ 200578 w 620"/>
                <a:gd name="T45" fmla="*/ 695216 h 4408"/>
                <a:gd name="T46" fmla="*/ 209284 w 620"/>
                <a:gd name="T47" fmla="*/ 631640 h 4408"/>
                <a:gd name="T48" fmla="*/ 214159 w 620"/>
                <a:gd name="T49" fmla="*/ 567836 h 4408"/>
                <a:gd name="T50" fmla="*/ 215900 w 620"/>
                <a:gd name="T51" fmla="*/ 504032 h 4408"/>
                <a:gd name="T52" fmla="*/ 214159 w 620"/>
                <a:gd name="T53" fmla="*/ 440227 h 4408"/>
                <a:gd name="T54" fmla="*/ 209284 w 620"/>
                <a:gd name="T55" fmla="*/ 376423 h 4408"/>
                <a:gd name="T56" fmla="*/ 200578 w 620"/>
                <a:gd name="T57" fmla="*/ 312847 h 4408"/>
                <a:gd name="T58" fmla="*/ 188738 w 620"/>
                <a:gd name="T59" fmla="*/ 249500 h 4408"/>
                <a:gd name="T60" fmla="*/ 173765 w 620"/>
                <a:gd name="T61" fmla="*/ 186611 h 4408"/>
                <a:gd name="T62" fmla="*/ 154960 w 620"/>
                <a:gd name="T63" fmla="*/ 123950 h 4408"/>
                <a:gd name="T64" fmla="*/ 133370 w 620"/>
                <a:gd name="T65" fmla="*/ 61746 h 4408"/>
                <a:gd name="T66" fmla="*/ 107950 w 620"/>
                <a:gd name="T67" fmla="*/ 0 h 4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0"/>
                <a:gd name="T103" fmla="*/ 0 h 4408"/>
                <a:gd name="T104" fmla="*/ 620 w 620"/>
                <a:gd name="T105" fmla="*/ 4408 h 4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5FFFF"/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16"/>
            <p:cNvSpPr>
              <a:spLocks noChangeShapeType="1"/>
            </p:cNvSpPr>
            <p:nvPr/>
          </p:nvSpPr>
          <p:spPr bwMode="auto">
            <a:xfrm>
              <a:off x="4573432" y="2435095"/>
              <a:ext cx="3490894" cy="219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8" name="Group 65"/>
            <p:cNvGrpSpPr>
              <a:grpSpLocks/>
            </p:cNvGrpSpPr>
            <p:nvPr/>
          </p:nvGrpSpPr>
          <p:grpSpPr bwMode="auto">
            <a:xfrm>
              <a:off x="5926870" y="2388147"/>
              <a:ext cx="612775" cy="681038"/>
              <a:chOff x="3708" y="2024"/>
              <a:chExt cx="386" cy="429"/>
            </a:xfrm>
            <a:solidFill>
              <a:srgbClr val="0000FF"/>
            </a:solidFill>
          </p:grpSpPr>
          <p:sp>
            <p:nvSpPr>
              <p:cNvPr id="125" name="Oval 63"/>
              <p:cNvSpPr>
                <a:spLocks noChangeArrowheads="1"/>
              </p:cNvSpPr>
              <p:nvPr/>
            </p:nvSpPr>
            <p:spPr bwMode="auto">
              <a:xfrm>
                <a:off x="3878" y="2024"/>
                <a:ext cx="68" cy="68"/>
              </a:xfrm>
              <a:prstGeom prst="ellipse">
                <a:avLst/>
              </a:prstGeom>
              <a:grp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6" name="Text Box 21"/>
              <p:cNvSpPr txBox="1">
                <a:spLocks noChangeArrowheads="1"/>
              </p:cNvSpPr>
              <p:nvPr/>
            </p:nvSpPr>
            <p:spPr bwMode="auto">
              <a:xfrm>
                <a:off x="3708" y="2088"/>
                <a:ext cx="38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0" lang="en-US" altLang="zh-CN" i="1" dirty="0" smtClean="0">
                    <a:solidFill>
                      <a:srgbClr val="FF0000"/>
                    </a:solidFill>
                  </a:rPr>
                  <a:t>O</a:t>
                </a:r>
                <a:endParaRPr kumimoji="0" lang="en-US" altLang="zh-CN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9" name="Group 65"/>
            <p:cNvGrpSpPr>
              <a:grpSpLocks/>
            </p:cNvGrpSpPr>
            <p:nvPr/>
          </p:nvGrpSpPr>
          <p:grpSpPr bwMode="auto">
            <a:xfrm>
              <a:off x="7149128" y="2398790"/>
              <a:ext cx="612775" cy="681038"/>
              <a:chOff x="3708" y="2024"/>
              <a:chExt cx="386" cy="429"/>
            </a:xfrm>
            <a:solidFill>
              <a:srgbClr val="0000FF"/>
            </a:solidFill>
          </p:grpSpPr>
          <p:sp>
            <p:nvSpPr>
              <p:cNvPr id="123" name="Oval 63"/>
              <p:cNvSpPr>
                <a:spLocks noChangeArrowheads="1"/>
              </p:cNvSpPr>
              <p:nvPr/>
            </p:nvSpPr>
            <p:spPr bwMode="auto">
              <a:xfrm>
                <a:off x="3878" y="2024"/>
                <a:ext cx="68" cy="68"/>
              </a:xfrm>
              <a:prstGeom prst="ellipse">
                <a:avLst/>
              </a:prstGeom>
              <a:grp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" name="Text Box 21"/>
              <p:cNvSpPr txBox="1">
                <a:spLocks noChangeArrowheads="1"/>
              </p:cNvSpPr>
              <p:nvPr/>
            </p:nvSpPr>
            <p:spPr bwMode="auto">
              <a:xfrm>
                <a:off x="3708" y="2088"/>
                <a:ext cx="38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0" lang="en-US" altLang="zh-CN" i="1" dirty="0">
                    <a:solidFill>
                      <a:srgbClr val="0000FF"/>
                    </a:solidFill>
                  </a:rPr>
                  <a:t>F</a:t>
                </a:r>
              </a:p>
            </p:txBody>
          </p:sp>
        </p:grpSp>
        <p:grpSp>
          <p:nvGrpSpPr>
            <p:cNvPr id="120" name="Group 65"/>
            <p:cNvGrpSpPr>
              <a:grpSpLocks/>
            </p:cNvGrpSpPr>
            <p:nvPr/>
          </p:nvGrpSpPr>
          <p:grpSpPr bwMode="auto">
            <a:xfrm>
              <a:off x="4627799" y="2385439"/>
              <a:ext cx="612775" cy="681038"/>
              <a:chOff x="3708" y="2024"/>
              <a:chExt cx="386" cy="429"/>
            </a:xfrm>
            <a:solidFill>
              <a:srgbClr val="0000FF"/>
            </a:solidFill>
          </p:grpSpPr>
          <p:sp>
            <p:nvSpPr>
              <p:cNvPr id="121" name="Oval 63"/>
              <p:cNvSpPr>
                <a:spLocks noChangeArrowheads="1"/>
              </p:cNvSpPr>
              <p:nvPr/>
            </p:nvSpPr>
            <p:spPr bwMode="auto">
              <a:xfrm>
                <a:off x="3878" y="2024"/>
                <a:ext cx="68" cy="68"/>
              </a:xfrm>
              <a:prstGeom prst="ellipse">
                <a:avLst/>
              </a:prstGeom>
              <a:grp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2" name="Text Box 21"/>
              <p:cNvSpPr txBox="1">
                <a:spLocks noChangeArrowheads="1"/>
              </p:cNvSpPr>
              <p:nvPr/>
            </p:nvSpPr>
            <p:spPr bwMode="auto">
              <a:xfrm>
                <a:off x="3708" y="2088"/>
                <a:ext cx="38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0" lang="en-US" altLang="zh-CN" i="1" dirty="0">
                    <a:solidFill>
                      <a:srgbClr val="0000FF"/>
                    </a:solidFill>
                  </a:rPr>
                  <a:t>F</a:t>
                </a: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4661408" y="1564432"/>
            <a:ext cx="3490894" cy="1851101"/>
            <a:chOff x="4573432" y="1502883"/>
            <a:chExt cx="3490894" cy="1851101"/>
          </a:xfrm>
        </p:grpSpPr>
        <p:sp>
          <p:nvSpPr>
            <p:cNvPr id="77" name="xjhgx2"/>
            <p:cNvSpPr>
              <a:spLocks/>
            </p:cNvSpPr>
            <p:nvPr/>
          </p:nvSpPr>
          <p:spPr bwMode="auto">
            <a:xfrm>
              <a:off x="6098915" y="1502883"/>
              <a:ext cx="290395" cy="1851101"/>
            </a:xfrm>
            <a:custGeom>
              <a:avLst/>
              <a:gdLst>
                <a:gd name="T0" fmla="*/ 107950 w 620"/>
                <a:gd name="T1" fmla="*/ 0 h 4408"/>
                <a:gd name="T2" fmla="*/ 82530 w 620"/>
                <a:gd name="T3" fmla="*/ 61746 h 4408"/>
                <a:gd name="T4" fmla="*/ 60940 w 620"/>
                <a:gd name="T5" fmla="*/ 123950 h 4408"/>
                <a:gd name="T6" fmla="*/ 42135 w 620"/>
                <a:gd name="T7" fmla="*/ 186611 h 4408"/>
                <a:gd name="T8" fmla="*/ 27162 w 620"/>
                <a:gd name="T9" fmla="*/ 249500 h 4408"/>
                <a:gd name="T10" fmla="*/ 15322 w 620"/>
                <a:gd name="T11" fmla="*/ 312847 h 4408"/>
                <a:gd name="T12" fmla="*/ 6616 w 620"/>
                <a:gd name="T13" fmla="*/ 376423 h 4408"/>
                <a:gd name="T14" fmla="*/ 1741 w 620"/>
                <a:gd name="T15" fmla="*/ 440227 h 4408"/>
                <a:gd name="T16" fmla="*/ 0 w 620"/>
                <a:gd name="T17" fmla="*/ 504032 h 4408"/>
                <a:gd name="T18" fmla="*/ 1741 w 620"/>
                <a:gd name="T19" fmla="*/ 567836 h 4408"/>
                <a:gd name="T20" fmla="*/ 6616 w 620"/>
                <a:gd name="T21" fmla="*/ 631640 h 4408"/>
                <a:gd name="T22" fmla="*/ 15322 w 620"/>
                <a:gd name="T23" fmla="*/ 695216 h 4408"/>
                <a:gd name="T24" fmla="*/ 27162 w 620"/>
                <a:gd name="T25" fmla="*/ 758563 h 4408"/>
                <a:gd name="T26" fmla="*/ 42135 w 620"/>
                <a:gd name="T27" fmla="*/ 821452 h 4408"/>
                <a:gd name="T28" fmla="*/ 60940 w 620"/>
                <a:gd name="T29" fmla="*/ 884113 h 4408"/>
                <a:gd name="T30" fmla="*/ 82530 w 620"/>
                <a:gd name="T31" fmla="*/ 946317 h 4408"/>
                <a:gd name="T32" fmla="*/ 107950 w 620"/>
                <a:gd name="T33" fmla="*/ 1008063 h 4408"/>
                <a:gd name="T34" fmla="*/ 107950 w 620"/>
                <a:gd name="T35" fmla="*/ 1008063 h 4408"/>
                <a:gd name="T36" fmla="*/ 133370 w 620"/>
                <a:gd name="T37" fmla="*/ 946317 h 4408"/>
                <a:gd name="T38" fmla="*/ 154960 w 620"/>
                <a:gd name="T39" fmla="*/ 884113 h 4408"/>
                <a:gd name="T40" fmla="*/ 173765 w 620"/>
                <a:gd name="T41" fmla="*/ 821452 h 4408"/>
                <a:gd name="T42" fmla="*/ 188738 w 620"/>
                <a:gd name="T43" fmla="*/ 758563 h 4408"/>
                <a:gd name="T44" fmla="*/ 200578 w 620"/>
                <a:gd name="T45" fmla="*/ 695216 h 4408"/>
                <a:gd name="T46" fmla="*/ 209284 w 620"/>
                <a:gd name="T47" fmla="*/ 631640 h 4408"/>
                <a:gd name="T48" fmla="*/ 214159 w 620"/>
                <a:gd name="T49" fmla="*/ 567836 h 4408"/>
                <a:gd name="T50" fmla="*/ 215900 w 620"/>
                <a:gd name="T51" fmla="*/ 504032 h 4408"/>
                <a:gd name="T52" fmla="*/ 214159 w 620"/>
                <a:gd name="T53" fmla="*/ 440227 h 4408"/>
                <a:gd name="T54" fmla="*/ 209284 w 620"/>
                <a:gd name="T55" fmla="*/ 376423 h 4408"/>
                <a:gd name="T56" fmla="*/ 200578 w 620"/>
                <a:gd name="T57" fmla="*/ 312847 h 4408"/>
                <a:gd name="T58" fmla="*/ 188738 w 620"/>
                <a:gd name="T59" fmla="*/ 249500 h 4408"/>
                <a:gd name="T60" fmla="*/ 173765 w 620"/>
                <a:gd name="T61" fmla="*/ 186611 h 4408"/>
                <a:gd name="T62" fmla="*/ 154960 w 620"/>
                <a:gd name="T63" fmla="*/ 123950 h 4408"/>
                <a:gd name="T64" fmla="*/ 133370 w 620"/>
                <a:gd name="T65" fmla="*/ 61746 h 4408"/>
                <a:gd name="T66" fmla="*/ 107950 w 620"/>
                <a:gd name="T67" fmla="*/ 0 h 4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0"/>
                <a:gd name="T103" fmla="*/ 0 h 4408"/>
                <a:gd name="T104" fmla="*/ 620 w 620"/>
                <a:gd name="T105" fmla="*/ 4408 h 4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5FFFF"/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16"/>
            <p:cNvSpPr>
              <a:spLocks noChangeShapeType="1"/>
            </p:cNvSpPr>
            <p:nvPr/>
          </p:nvSpPr>
          <p:spPr bwMode="auto">
            <a:xfrm>
              <a:off x="4573432" y="2435095"/>
              <a:ext cx="3490894" cy="219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5" name="Group 65"/>
            <p:cNvGrpSpPr>
              <a:grpSpLocks/>
            </p:cNvGrpSpPr>
            <p:nvPr/>
          </p:nvGrpSpPr>
          <p:grpSpPr bwMode="auto">
            <a:xfrm>
              <a:off x="5926870" y="2388147"/>
              <a:ext cx="612775" cy="681038"/>
              <a:chOff x="3708" y="2024"/>
              <a:chExt cx="386" cy="429"/>
            </a:xfrm>
            <a:solidFill>
              <a:srgbClr val="0000FF"/>
            </a:solidFill>
          </p:grpSpPr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3878" y="2024"/>
                <a:ext cx="68" cy="68"/>
              </a:xfrm>
              <a:prstGeom prst="ellipse">
                <a:avLst/>
              </a:prstGeom>
              <a:grp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7" name="Text Box 21"/>
              <p:cNvSpPr txBox="1">
                <a:spLocks noChangeArrowheads="1"/>
              </p:cNvSpPr>
              <p:nvPr/>
            </p:nvSpPr>
            <p:spPr bwMode="auto">
              <a:xfrm>
                <a:off x="3708" y="2088"/>
                <a:ext cx="38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0" lang="en-US" altLang="zh-CN" i="1" dirty="0" smtClean="0">
                    <a:solidFill>
                      <a:srgbClr val="FF0000"/>
                    </a:solidFill>
                  </a:rPr>
                  <a:t>O</a:t>
                </a:r>
                <a:endParaRPr kumimoji="0" lang="en-US" altLang="zh-CN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8" name="Group 65"/>
            <p:cNvGrpSpPr>
              <a:grpSpLocks/>
            </p:cNvGrpSpPr>
            <p:nvPr/>
          </p:nvGrpSpPr>
          <p:grpSpPr bwMode="auto">
            <a:xfrm>
              <a:off x="7149128" y="2398790"/>
              <a:ext cx="612775" cy="681038"/>
              <a:chOff x="3708" y="2024"/>
              <a:chExt cx="386" cy="429"/>
            </a:xfrm>
            <a:solidFill>
              <a:srgbClr val="0000FF"/>
            </a:solidFill>
          </p:grpSpPr>
          <p:sp>
            <p:nvSpPr>
              <p:cNvPr id="89" name="Oval 63"/>
              <p:cNvSpPr>
                <a:spLocks noChangeArrowheads="1"/>
              </p:cNvSpPr>
              <p:nvPr/>
            </p:nvSpPr>
            <p:spPr bwMode="auto">
              <a:xfrm>
                <a:off x="3878" y="2024"/>
                <a:ext cx="68" cy="68"/>
              </a:xfrm>
              <a:prstGeom prst="ellipse">
                <a:avLst/>
              </a:prstGeom>
              <a:grp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90" name="Text Box 21"/>
              <p:cNvSpPr txBox="1">
                <a:spLocks noChangeArrowheads="1"/>
              </p:cNvSpPr>
              <p:nvPr/>
            </p:nvSpPr>
            <p:spPr bwMode="auto">
              <a:xfrm>
                <a:off x="3708" y="2088"/>
                <a:ext cx="38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0" lang="en-US" altLang="zh-CN" i="1" dirty="0">
                    <a:solidFill>
                      <a:srgbClr val="0000FF"/>
                    </a:solidFill>
                  </a:rPr>
                  <a:t>F</a:t>
                </a:r>
              </a:p>
            </p:txBody>
          </p:sp>
        </p:grpSp>
        <p:grpSp>
          <p:nvGrpSpPr>
            <p:cNvPr id="91" name="Group 65"/>
            <p:cNvGrpSpPr>
              <a:grpSpLocks/>
            </p:cNvGrpSpPr>
            <p:nvPr/>
          </p:nvGrpSpPr>
          <p:grpSpPr bwMode="auto">
            <a:xfrm>
              <a:off x="4627799" y="2385439"/>
              <a:ext cx="612775" cy="681038"/>
              <a:chOff x="3708" y="2024"/>
              <a:chExt cx="386" cy="429"/>
            </a:xfrm>
            <a:solidFill>
              <a:srgbClr val="0000FF"/>
            </a:solidFill>
          </p:grpSpPr>
          <p:sp>
            <p:nvSpPr>
              <p:cNvPr id="92" name="Oval 63"/>
              <p:cNvSpPr>
                <a:spLocks noChangeArrowheads="1"/>
              </p:cNvSpPr>
              <p:nvPr/>
            </p:nvSpPr>
            <p:spPr bwMode="auto">
              <a:xfrm>
                <a:off x="3878" y="2024"/>
                <a:ext cx="68" cy="68"/>
              </a:xfrm>
              <a:prstGeom prst="ellipse">
                <a:avLst/>
              </a:prstGeom>
              <a:grp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93" name="Text Box 21"/>
              <p:cNvSpPr txBox="1">
                <a:spLocks noChangeArrowheads="1"/>
              </p:cNvSpPr>
              <p:nvPr/>
            </p:nvSpPr>
            <p:spPr bwMode="auto">
              <a:xfrm>
                <a:off x="3708" y="2088"/>
                <a:ext cx="38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0" lang="en-US" altLang="zh-CN" i="1" dirty="0">
                    <a:solidFill>
                      <a:srgbClr val="0000FF"/>
                    </a:solidFill>
                  </a:rPr>
                  <a:t>F</a:t>
                </a:r>
              </a:p>
            </p:txBody>
          </p:sp>
        </p:grpSp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5982" y="365916"/>
            <a:ext cx="5389487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凸透镜的三条特殊光线</a:t>
            </a:r>
            <a:endParaRPr kumimoji="1"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7" name="xjhgx2"/>
          <p:cNvSpPr>
            <a:spLocks/>
          </p:cNvSpPr>
          <p:nvPr/>
        </p:nvSpPr>
        <p:spPr bwMode="auto">
          <a:xfrm>
            <a:off x="2119062" y="1506138"/>
            <a:ext cx="290395" cy="1851101"/>
          </a:xfrm>
          <a:custGeom>
            <a:avLst/>
            <a:gdLst>
              <a:gd name="T0" fmla="*/ 107950 w 620"/>
              <a:gd name="T1" fmla="*/ 0 h 4408"/>
              <a:gd name="T2" fmla="*/ 82530 w 620"/>
              <a:gd name="T3" fmla="*/ 61746 h 4408"/>
              <a:gd name="T4" fmla="*/ 60940 w 620"/>
              <a:gd name="T5" fmla="*/ 123950 h 4408"/>
              <a:gd name="T6" fmla="*/ 42135 w 620"/>
              <a:gd name="T7" fmla="*/ 186611 h 4408"/>
              <a:gd name="T8" fmla="*/ 27162 w 620"/>
              <a:gd name="T9" fmla="*/ 249500 h 4408"/>
              <a:gd name="T10" fmla="*/ 15322 w 620"/>
              <a:gd name="T11" fmla="*/ 312847 h 4408"/>
              <a:gd name="T12" fmla="*/ 6616 w 620"/>
              <a:gd name="T13" fmla="*/ 376423 h 4408"/>
              <a:gd name="T14" fmla="*/ 1741 w 620"/>
              <a:gd name="T15" fmla="*/ 440227 h 4408"/>
              <a:gd name="T16" fmla="*/ 0 w 620"/>
              <a:gd name="T17" fmla="*/ 504032 h 4408"/>
              <a:gd name="T18" fmla="*/ 1741 w 620"/>
              <a:gd name="T19" fmla="*/ 567836 h 4408"/>
              <a:gd name="T20" fmla="*/ 6616 w 620"/>
              <a:gd name="T21" fmla="*/ 631640 h 4408"/>
              <a:gd name="T22" fmla="*/ 15322 w 620"/>
              <a:gd name="T23" fmla="*/ 695216 h 4408"/>
              <a:gd name="T24" fmla="*/ 27162 w 620"/>
              <a:gd name="T25" fmla="*/ 758563 h 4408"/>
              <a:gd name="T26" fmla="*/ 42135 w 620"/>
              <a:gd name="T27" fmla="*/ 821452 h 4408"/>
              <a:gd name="T28" fmla="*/ 60940 w 620"/>
              <a:gd name="T29" fmla="*/ 884113 h 4408"/>
              <a:gd name="T30" fmla="*/ 82530 w 620"/>
              <a:gd name="T31" fmla="*/ 946317 h 4408"/>
              <a:gd name="T32" fmla="*/ 107950 w 620"/>
              <a:gd name="T33" fmla="*/ 1008063 h 4408"/>
              <a:gd name="T34" fmla="*/ 107950 w 620"/>
              <a:gd name="T35" fmla="*/ 1008063 h 4408"/>
              <a:gd name="T36" fmla="*/ 133370 w 620"/>
              <a:gd name="T37" fmla="*/ 946317 h 4408"/>
              <a:gd name="T38" fmla="*/ 154960 w 620"/>
              <a:gd name="T39" fmla="*/ 884113 h 4408"/>
              <a:gd name="T40" fmla="*/ 173765 w 620"/>
              <a:gd name="T41" fmla="*/ 821452 h 4408"/>
              <a:gd name="T42" fmla="*/ 188738 w 620"/>
              <a:gd name="T43" fmla="*/ 758563 h 4408"/>
              <a:gd name="T44" fmla="*/ 200578 w 620"/>
              <a:gd name="T45" fmla="*/ 695216 h 4408"/>
              <a:gd name="T46" fmla="*/ 209284 w 620"/>
              <a:gd name="T47" fmla="*/ 631640 h 4408"/>
              <a:gd name="T48" fmla="*/ 214159 w 620"/>
              <a:gd name="T49" fmla="*/ 567836 h 4408"/>
              <a:gd name="T50" fmla="*/ 215900 w 620"/>
              <a:gd name="T51" fmla="*/ 504032 h 4408"/>
              <a:gd name="T52" fmla="*/ 214159 w 620"/>
              <a:gd name="T53" fmla="*/ 440227 h 4408"/>
              <a:gd name="T54" fmla="*/ 209284 w 620"/>
              <a:gd name="T55" fmla="*/ 376423 h 4408"/>
              <a:gd name="T56" fmla="*/ 200578 w 620"/>
              <a:gd name="T57" fmla="*/ 312847 h 4408"/>
              <a:gd name="T58" fmla="*/ 188738 w 620"/>
              <a:gd name="T59" fmla="*/ 249500 h 4408"/>
              <a:gd name="T60" fmla="*/ 173765 w 620"/>
              <a:gd name="T61" fmla="*/ 186611 h 4408"/>
              <a:gd name="T62" fmla="*/ 154960 w 620"/>
              <a:gd name="T63" fmla="*/ 123950 h 4408"/>
              <a:gd name="T64" fmla="*/ 133370 w 620"/>
              <a:gd name="T65" fmla="*/ 61746 h 4408"/>
              <a:gd name="T66" fmla="*/ 107950 w 620"/>
              <a:gd name="T67" fmla="*/ 0 h 44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0"/>
              <a:gd name="T103" fmla="*/ 0 h 4408"/>
              <a:gd name="T104" fmla="*/ 620 w 620"/>
              <a:gd name="T105" fmla="*/ 4408 h 44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solidFill>
            <a:srgbClr val="C5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190366" y="2440882"/>
            <a:ext cx="3894107" cy="1945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2" name="Group 43"/>
          <p:cNvGrpSpPr>
            <a:grpSpLocks/>
          </p:cNvGrpSpPr>
          <p:nvPr/>
        </p:nvGrpSpPr>
        <p:grpSpPr bwMode="auto">
          <a:xfrm rot="2042691">
            <a:off x="697888" y="1908431"/>
            <a:ext cx="1739927" cy="161844"/>
            <a:chOff x="136" y="1348"/>
            <a:chExt cx="2394" cy="71"/>
          </a:xfrm>
          <a:solidFill>
            <a:srgbClr val="0000FF"/>
          </a:solidFill>
        </p:grpSpPr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36" y="1374"/>
              <a:ext cx="2394" cy="1"/>
            </a:xfrm>
            <a:prstGeom prst="line">
              <a:avLst/>
            </a:prstGeom>
            <a:grpFill/>
            <a:ln w="76200">
              <a:solidFill>
                <a:srgbClr val="0000FF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" name="AutoShape 15"/>
            <p:cNvSpPr>
              <a:spLocks noChangeAspect="1" noChangeArrowheads="1"/>
            </p:cNvSpPr>
            <p:nvPr/>
          </p:nvSpPr>
          <p:spPr bwMode="auto">
            <a:xfrm rot="5400000">
              <a:off x="1393" y="1061"/>
              <a:ext cx="71" cy="645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n w="57150">
                  <a:solidFill>
                    <a:schemeClr val="tx1"/>
                  </a:solidFill>
                </a:ln>
                <a:ea typeface="楷体_GB2312" pitchFamily="49" charset="-122"/>
              </a:endParaRPr>
            </a:p>
          </p:txBody>
        </p:sp>
      </p:grpSp>
      <p:grpSp>
        <p:nvGrpSpPr>
          <p:cNvPr id="63" name="Group 46"/>
          <p:cNvGrpSpPr>
            <a:grpSpLocks/>
          </p:cNvGrpSpPr>
          <p:nvPr/>
        </p:nvGrpSpPr>
        <p:grpSpPr bwMode="auto">
          <a:xfrm rot="1995970">
            <a:off x="2123844" y="2888961"/>
            <a:ext cx="1781400" cy="72595"/>
            <a:chOff x="2522" y="1373"/>
            <a:chExt cx="2671" cy="32"/>
          </a:xfrm>
        </p:grpSpPr>
        <p:sp>
          <p:nvSpPr>
            <p:cNvPr id="64" name="Line 23"/>
            <p:cNvSpPr>
              <a:spLocks noChangeShapeType="1"/>
            </p:cNvSpPr>
            <p:nvPr/>
          </p:nvSpPr>
          <p:spPr bwMode="auto">
            <a:xfrm flipV="1">
              <a:off x="2522" y="1389"/>
              <a:ext cx="2671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5" name="AutoShape 24"/>
            <p:cNvSpPr>
              <a:spLocks noChangeAspect="1" noChangeArrowheads="1"/>
            </p:cNvSpPr>
            <p:nvPr/>
          </p:nvSpPr>
          <p:spPr bwMode="auto">
            <a:xfrm rot="5400000">
              <a:off x="3504" y="1178"/>
              <a:ext cx="32" cy="42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itchFamily="49" charset="-122"/>
              </a:endParaRPr>
            </a:p>
          </p:txBody>
        </p:sp>
      </p:grpSp>
      <p:grpSp>
        <p:nvGrpSpPr>
          <p:cNvPr id="68" name="Group 65"/>
          <p:cNvGrpSpPr>
            <a:grpSpLocks/>
          </p:cNvGrpSpPr>
          <p:nvPr/>
        </p:nvGrpSpPr>
        <p:grpSpPr bwMode="auto">
          <a:xfrm>
            <a:off x="1947017" y="2391402"/>
            <a:ext cx="612775" cy="681038"/>
            <a:chOff x="3708" y="2024"/>
            <a:chExt cx="386" cy="429"/>
          </a:xfrm>
          <a:solidFill>
            <a:srgbClr val="0000FF"/>
          </a:solidFill>
        </p:grpSpPr>
        <p:sp>
          <p:nvSpPr>
            <p:cNvPr id="69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708" y="208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i="1" dirty="0" smtClean="0">
                  <a:solidFill>
                    <a:srgbClr val="FF0000"/>
                  </a:solidFill>
                </a:rPr>
                <a:t>O</a:t>
              </a:r>
              <a:endParaRPr kumimoji="0" lang="en-US" altLang="zh-CN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65"/>
          <p:cNvGrpSpPr>
            <a:grpSpLocks/>
          </p:cNvGrpSpPr>
          <p:nvPr/>
        </p:nvGrpSpPr>
        <p:grpSpPr bwMode="auto">
          <a:xfrm>
            <a:off x="3169275" y="2402045"/>
            <a:ext cx="612775" cy="681038"/>
            <a:chOff x="3708" y="2024"/>
            <a:chExt cx="386" cy="429"/>
          </a:xfrm>
          <a:solidFill>
            <a:srgbClr val="0000FF"/>
          </a:solidFill>
        </p:grpSpPr>
        <p:sp>
          <p:nvSpPr>
            <p:cNvPr id="72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3708" y="208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i="1" dirty="0">
                  <a:solidFill>
                    <a:srgbClr val="0000FF"/>
                  </a:solidFill>
                </a:rPr>
                <a:t>F</a:t>
              </a:r>
            </a:p>
          </p:txBody>
        </p:sp>
      </p:grpSp>
      <p:grpSp>
        <p:nvGrpSpPr>
          <p:cNvPr id="74" name="Group 65"/>
          <p:cNvGrpSpPr>
            <a:grpSpLocks/>
          </p:cNvGrpSpPr>
          <p:nvPr/>
        </p:nvGrpSpPr>
        <p:grpSpPr bwMode="auto">
          <a:xfrm>
            <a:off x="647946" y="2388694"/>
            <a:ext cx="612775" cy="681038"/>
            <a:chOff x="3708" y="2024"/>
            <a:chExt cx="386" cy="429"/>
          </a:xfrm>
          <a:solidFill>
            <a:srgbClr val="0000FF"/>
          </a:solidFill>
        </p:grpSpPr>
        <p:sp>
          <p:nvSpPr>
            <p:cNvPr id="75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6" name="Text Box 21"/>
            <p:cNvSpPr txBox="1">
              <a:spLocks noChangeArrowheads="1"/>
            </p:cNvSpPr>
            <p:nvPr/>
          </p:nvSpPr>
          <p:spPr bwMode="auto">
            <a:xfrm>
              <a:off x="3708" y="208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i="1" dirty="0">
                  <a:solidFill>
                    <a:srgbClr val="0000FF"/>
                  </a:solidFill>
                </a:rPr>
                <a:t>F</a:t>
              </a:r>
            </a:p>
          </p:txBody>
        </p:sp>
      </p:grpSp>
      <p:grpSp>
        <p:nvGrpSpPr>
          <p:cNvPr id="79" name="Group 43"/>
          <p:cNvGrpSpPr>
            <a:grpSpLocks/>
          </p:cNvGrpSpPr>
          <p:nvPr/>
        </p:nvGrpSpPr>
        <p:grpSpPr bwMode="auto">
          <a:xfrm>
            <a:off x="4589591" y="1792978"/>
            <a:ext cx="1739927" cy="161844"/>
            <a:chOff x="136" y="1348"/>
            <a:chExt cx="2394" cy="71"/>
          </a:xfrm>
          <a:solidFill>
            <a:srgbClr val="0000FF"/>
          </a:solidFill>
        </p:grpSpPr>
        <p:sp>
          <p:nvSpPr>
            <p:cNvPr id="80" name="Line 14"/>
            <p:cNvSpPr>
              <a:spLocks noChangeShapeType="1"/>
            </p:cNvSpPr>
            <p:nvPr/>
          </p:nvSpPr>
          <p:spPr bwMode="auto">
            <a:xfrm flipV="1">
              <a:off x="136" y="1374"/>
              <a:ext cx="2394" cy="1"/>
            </a:xfrm>
            <a:prstGeom prst="line">
              <a:avLst/>
            </a:prstGeom>
            <a:grpFill/>
            <a:ln w="76200">
              <a:solidFill>
                <a:srgbClr val="0000FF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" name="AutoShape 15"/>
            <p:cNvSpPr>
              <a:spLocks noChangeAspect="1" noChangeArrowheads="1"/>
            </p:cNvSpPr>
            <p:nvPr/>
          </p:nvSpPr>
          <p:spPr bwMode="auto">
            <a:xfrm rot="5400000">
              <a:off x="1393" y="1061"/>
              <a:ext cx="71" cy="645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n w="57150">
                  <a:solidFill>
                    <a:schemeClr val="tx1"/>
                  </a:solidFill>
                </a:ln>
                <a:ea typeface="楷体_GB2312" pitchFamily="49" charset="-122"/>
              </a:endParaRPr>
            </a:p>
          </p:txBody>
        </p:sp>
      </p:grpSp>
      <p:grpSp>
        <p:nvGrpSpPr>
          <p:cNvPr id="82" name="Group 46"/>
          <p:cNvGrpSpPr>
            <a:grpSpLocks/>
          </p:cNvGrpSpPr>
          <p:nvPr/>
        </p:nvGrpSpPr>
        <p:grpSpPr bwMode="auto">
          <a:xfrm rot="12640968">
            <a:off x="10015089" y="2302177"/>
            <a:ext cx="2065833" cy="142485"/>
            <a:chOff x="2522" y="1382"/>
            <a:chExt cx="2671" cy="13"/>
          </a:xfrm>
          <a:solidFill>
            <a:srgbClr val="0000FF"/>
          </a:solidFill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V="1">
              <a:off x="2522" y="1389"/>
              <a:ext cx="2671" cy="0"/>
            </a:xfrm>
            <a:prstGeom prst="line">
              <a:avLst/>
            </a:prstGeom>
            <a:grpFill/>
            <a:ln w="76200">
              <a:solidFill>
                <a:srgbClr val="0000FF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4" name="AutoShape 24"/>
            <p:cNvSpPr>
              <a:spLocks noChangeAspect="1" noChangeArrowheads="1"/>
            </p:cNvSpPr>
            <p:nvPr/>
          </p:nvSpPr>
          <p:spPr bwMode="auto">
            <a:xfrm rot="5400000">
              <a:off x="4223" y="1178"/>
              <a:ext cx="13" cy="422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itchFamily="49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302602" y="1858744"/>
            <a:ext cx="1813772" cy="947591"/>
            <a:chOff x="6214626" y="1797195"/>
            <a:chExt cx="1813772" cy="947591"/>
          </a:xfrm>
        </p:grpSpPr>
        <p:sp>
          <p:nvSpPr>
            <p:cNvPr id="111" name="Freeform 20"/>
            <p:cNvSpPr>
              <a:spLocks/>
            </p:cNvSpPr>
            <p:nvPr/>
          </p:nvSpPr>
          <p:spPr bwMode="auto">
            <a:xfrm flipV="1">
              <a:off x="6214626" y="1797195"/>
              <a:ext cx="1813772" cy="947591"/>
            </a:xfrm>
            <a:custGeom>
              <a:avLst/>
              <a:gdLst>
                <a:gd name="T0" fmla="*/ 0 w 1667"/>
                <a:gd name="T1" fmla="*/ 981 h 536"/>
                <a:gd name="T2" fmla="*/ 228 w 1667"/>
                <a:gd name="T3" fmla="*/ 951 h 536"/>
                <a:gd name="T4" fmla="*/ 2903 w 1667"/>
                <a:gd name="T5" fmla="*/ 0 h 536"/>
                <a:gd name="T6" fmla="*/ 0 60000 65536"/>
                <a:gd name="T7" fmla="*/ 0 60000 65536"/>
                <a:gd name="T8" fmla="*/ 0 60000 65536"/>
                <a:gd name="T9" fmla="*/ 0 w 1667"/>
                <a:gd name="T10" fmla="*/ 0 h 536"/>
                <a:gd name="T11" fmla="*/ 1667 w 1667"/>
                <a:gd name="T12" fmla="*/ 536 h 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7" h="536">
                  <a:moveTo>
                    <a:pt x="0" y="536"/>
                  </a:moveTo>
                  <a:lnTo>
                    <a:pt x="131" y="520"/>
                  </a:lnTo>
                  <a:lnTo>
                    <a:pt x="1667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2" name="AutoShape 24"/>
            <p:cNvSpPr>
              <a:spLocks noChangeAspect="1" noChangeArrowheads="1"/>
            </p:cNvSpPr>
            <p:nvPr/>
          </p:nvSpPr>
          <p:spPr bwMode="auto">
            <a:xfrm rot="7395970" flipH="1">
              <a:off x="6828495" y="1986515"/>
              <a:ext cx="191190" cy="31697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itchFamily="49" charset="-122"/>
              </a:endParaRPr>
            </a:p>
          </p:txBody>
        </p:sp>
      </p:grpSp>
      <p:grpSp>
        <p:nvGrpSpPr>
          <p:cNvPr id="127" name="Group 43"/>
          <p:cNvGrpSpPr>
            <a:grpSpLocks/>
          </p:cNvGrpSpPr>
          <p:nvPr/>
        </p:nvGrpSpPr>
        <p:grpSpPr bwMode="auto">
          <a:xfrm rot="10800000">
            <a:off x="8446348" y="1792591"/>
            <a:ext cx="1739927" cy="120812"/>
            <a:chOff x="136" y="1342"/>
            <a:chExt cx="2394" cy="53"/>
          </a:xfrm>
        </p:grpSpPr>
        <p:sp>
          <p:nvSpPr>
            <p:cNvPr id="128" name="Line 14"/>
            <p:cNvSpPr>
              <a:spLocks noChangeShapeType="1"/>
            </p:cNvSpPr>
            <p:nvPr/>
          </p:nvSpPr>
          <p:spPr bwMode="auto">
            <a:xfrm flipV="1">
              <a:off x="136" y="1374"/>
              <a:ext cx="2394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" name="AutoShape 15"/>
            <p:cNvSpPr>
              <a:spLocks noChangeAspect="1" noChangeArrowheads="1"/>
            </p:cNvSpPr>
            <p:nvPr/>
          </p:nvSpPr>
          <p:spPr bwMode="auto">
            <a:xfrm rot="5400000">
              <a:off x="1188" y="1125"/>
              <a:ext cx="53" cy="48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n w="57150">
                  <a:solidFill>
                    <a:schemeClr val="tx1"/>
                  </a:solidFill>
                </a:ln>
                <a:ea typeface="楷体_GB2312" pitchFamily="49" charset="-122"/>
              </a:endParaRPr>
            </a:p>
          </p:txBody>
        </p:sp>
      </p:grp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216525" y="4040061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光心的光线 传播方向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31" name="Text Box 22"/>
          <p:cNvSpPr txBox="1">
            <a:spLocks noChangeArrowheads="1"/>
          </p:cNvSpPr>
          <p:nvPr/>
        </p:nvSpPr>
        <p:spPr bwMode="auto">
          <a:xfrm>
            <a:off x="190366" y="4783405"/>
            <a:ext cx="92981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于主光轴的光线 经凸透镜折射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后过焦点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32" name="Text Box 25"/>
          <p:cNvSpPr txBox="1">
            <a:spLocks noChangeArrowheads="1"/>
          </p:cNvSpPr>
          <p:nvPr/>
        </p:nvSpPr>
        <p:spPr bwMode="auto">
          <a:xfrm>
            <a:off x="190366" y="5508708"/>
            <a:ext cx="10143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经过焦点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光线经凸透镜折射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后平行于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主光轴。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947017" y="3550993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5997574" y="3585781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9840767" y="3531191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136" name="Group 43"/>
          <p:cNvGrpSpPr>
            <a:grpSpLocks/>
          </p:cNvGrpSpPr>
          <p:nvPr/>
        </p:nvGrpSpPr>
        <p:grpSpPr bwMode="auto">
          <a:xfrm rot="1549850">
            <a:off x="8441525" y="2694613"/>
            <a:ext cx="1739927" cy="120812"/>
            <a:chOff x="136" y="1342"/>
            <a:chExt cx="2394" cy="53"/>
          </a:xfrm>
        </p:grpSpPr>
        <p:sp>
          <p:nvSpPr>
            <p:cNvPr id="137" name="Line 14"/>
            <p:cNvSpPr>
              <a:spLocks noChangeShapeType="1"/>
            </p:cNvSpPr>
            <p:nvPr/>
          </p:nvSpPr>
          <p:spPr bwMode="auto">
            <a:xfrm flipV="1">
              <a:off x="136" y="1374"/>
              <a:ext cx="2394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" name="AutoShape 15"/>
            <p:cNvSpPr>
              <a:spLocks noChangeAspect="1" noChangeArrowheads="1"/>
            </p:cNvSpPr>
            <p:nvPr/>
          </p:nvSpPr>
          <p:spPr bwMode="auto">
            <a:xfrm rot="5400000">
              <a:off x="1188" y="1125"/>
              <a:ext cx="53" cy="48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n w="57150">
                  <a:solidFill>
                    <a:schemeClr val="tx1"/>
                  </a:solidFill>
                </a:ln>
                <a:ea typeface="楷体_GB2312" pitchFamily="49" charset="-122"/>
              </a:endParaRPr>
            </a:p>
          </p:txBody>
        </p:sp>
      </p:grpSp>
      <p:grpSp>
        <p:nvGrpSpPr>
          <p:cNvPr id="139" name="Group 46"/>
          <p:cNvGrpSpPr>
            <a:grpSpLocks/>
          </p:cNvGrpSpPr>
          <p:nvPr/>
        </p:nvGrpSpPr>
        <p:grpSpPr bwMode="auto">
          <a:xfrm>
            <a:off x="10074262" y="3041945"/>
            <a:ext cx="2065833" cy="142485"/>
            <a:chOff x="2522" y="1382"/>
            <a:chExt cx="2671" cy="13"/>
          </a:xfrm>
          <a:solidFill>
            <a:srgbClr val="0000FF"/>
          </a:solidFill>
        </p:grpSpPr>
        <p:sp>
          <p:nvSpPr>
            <p:cNvPr id="140" name="Line 23"/>
            <p:cNvSpPr>
              <a:spLocks noChangeShapeType="1"/>
            </p:cNvSpPr>
            <p:nvPr/>
          </p:nvSpPr>
          <p:spPr bwMode="auto">
            <a:xfrm flipV="1">
              <a:off x="2522" y="1389"/>
              <a:ext cx="2671" cy="0"/>
            </a:xfrm>
            <a:prstGeom prst="line">
              <a:avLst/>
            </a:prstGeom>
            <a:grpFill/>
            <a:ln w="76200">
              <a:solidFill>
                <a:srgbClr val="0000FF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" name="AutoShape 24"/>
            <p:cNvSpPr>
              <a:spLocks noChangeAspect="1" noChangeArrowheads="1"/>
            </p:cNvSpPr>
            <p:nvPr/>
          </p:nvSpPr>
          <p:spPr bwMode="auto">
            <a:xfrm rot="5400000">
              <a:off x="4223" y="1178"/>
              <a:ext cx="13" cy="422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050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0" grpId="0" autoUpdateAnimBg="0"/>
      <p:bldP spid="131" grpId="0" autoUpdateAnimBg="0"/>
      <p:bldP spid="132" grpId="0" autoUpdateAnimBg="0"/>
      <p:bldP spid="134" grpId="0"/>
      <p:bldP spid="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8254403" y="1440411"/>
            <a:ext cx="3817644" cy="1851101"/>
            <a:chOff x="713678" y="1199686"/>
            <a:chExt cx="3817644" cy="1851101"/>
          </a:xfrm>
        </p:grpSpPr>
        <p:sp>
          <p:nvSpPr>
            <p:cNvPr id="76" name="Oval 63"/>
            <p:cNvSpPr>
              <a:spLocks noChangeArrowheads="1"/>
            </p:cNvSpPr>
            <p:nvPr/>
          </p:nvSpPr>
          <p:spPr bwMode="auto">
            <a:xfrm>
              <a:off x="1059449" y="2078386"/>
              <a:ext cx="107950" cy="1079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713678" y="1199686"/>
              <a:ext cx="3817644" cy="1851101"/>
              <a:chOff x="739680" y="1199686"/>
              <a:chExt cx="4033863" cy="1851101"/>
            </a:xfrm>
          </p:grpSpPr>
          <p:sp>
            <p:nvSpPr>
              <p:cNvPr id="78" name="xjhgx3"/>
              <p:cNvSpPr>
                <a:spLocks/>
              </p:cNvSpPr>
              <p:nvPr/>
            </p:nvSpPr>
            <p:spPr bwMode="auto">
              <a:xfrm>
                <a:off x="2556544" y="1199686"/>
                <a:ext cx="434897" cy="1851101"/>
              </a:xfrm>
              <a:custGeom>
                <a:avLst/>
                <a:gdLst>
                  <a:gd name="T0" fmla="*/ 323850 w 980"/>
                  <a:gd name="T1" fmla="*/ 0 h 4408"/>
                  <a:gd name="T2" fmla="*/ 299726 w 980"/>
                  <a:gd name="T3" fmla="*/ 66219 h 4408"/>
                  <a:gd name="T4" fmla="*/ 279238 w 980"/>
                  <a:gd name="T5" fmla="*/ 132929 h 4408"/>
                  <a:gd name="T6" fmla="*/ 261393 w 980"/>
                  <a:gd name="T7" fmla="*/ 200129 h 4408"/>
                  <a:gd name="T8" fmla="*/ 247183 w 980"/>
                  <a:gd name="T9" fmla="*/ 267574 h 4408"/>
                  <a:gd name="T10" fmla="*/ 235948 w 980"/>
                  <a:gd name="T11" fmla="*/ 335510 h 4408"/>
                  <a:gd name="T12" fmla="*/ 227686 w 980"/>
                  <a:gd name="T13" fmla="*/ 403691 h 4408"/>
                  <a:gd name="T14" fmla="*/ 223060 w 980"/>
                  <a:gd name="T15" fmla="*/ 472117 h 4408"/>
                  <a:gd name="T16" fmla="*/ 221408 w 980"/>
                  <a:gd name="T17" fmla="*/ 540544 h 4408"/>
                  <a:gd name="T18" fmla="*/ 223060 w 980"/>
                  <a:gd name="T19" fmla="*/ 608970 h 4408"/>
                  <a:gd name="T20" fmla="*/ 227686 w 980"/>
                  <a:gd name="T21" fmla="*/ 677396 h 4408"/>
                  <a:gd name="T22" fmla="*/ 235948 w 980"/>
                  <a:gd name="T23" fmla="*/ 745577 h 4408"/>
                  <a:gd name="T24" fmla="*/ 247183 w 980"/>
                  <a:gd name="T25" fmla="*/ 813513 h 4408"/>
                  <a:gd name="T26" fmla="*/ 261393 w 980"/>
                  <a:gd name="T27" fmla="*/ 880958 h 4408"/>
                  <a:gd name="T28" fmla="*/ 279238 w 980"/>
                  <a:gd name="T29" fmla="*/ 948158 h 4408"/>
                  <a:gd name="T30" fmla="*/ 299726 w 980"/>
                  <a:gd name="T31" fmla="*/ 1014868 h 4408"/>
                  <a:gd name="T32" fmla="*/ 323850 w 980"/>
                  <a:gd name="T33" fmla="*/ 1081087 h 4408"/>
                  <a:gd name="T34" fmla="*/ 0 w 980"/>
                  <a:gd name="T35" fmla="*/ 1081087 h 4408"/>
                  <a:gd name="T36" fmla="*/ 24124 w 980"/>
                  <a:gd name="T37" fmla="*/ 1014868 h 4408"/>
                  <a:gd name="T38" fmla="*/ 44612 w 980"/>
                  <a:gd name="T39" fmla="*/ 948158 h 4408"/>
                  <a:gd name="T40" fmla="*/ 62457 w 980"/>
                  <a:gd name="T41" fmla="*/ 880958 h 4408"/>
                  <a:gd name="T42" fmla="*/ 76667 w 980"/>
                  <a:gd name="T43" fmla="*/ 813513 h 4408"/>
                  <a:gd name="T44" fmla="*/ 87902 w 980"/>
                  <a:gd name="T45" fmla="*/ 745577 h 4408"/>
                  <a:gd name="T46" fmla="*/ 96164 w 980"/>
                  <a:gd name="T47" fmla="*/ 677396 h 4408"/>
                  <a:gd name="T48" fmla="*/ 100790 w 980"/>
                  <a:gd name="T49" fmla="*/ 608970 h 4408"/>
                  <a:gd name="T50" fmla="*/ 102442 w 980"/>
                  <a:gd name="T51" fmla="*/ 540544 h 4408"/>
                  <a:gd name="T52" fmla="*/ 100790 w 980"/>
                  <a:gd name="T53" fmla="*/ 472117 h 4408"/>
                  <a:gd name="T54" fmla="*/ 96164 w 980"/>
                  <a:gd name="T55" fmla="*/ 403691 h 4408"/>
                  <a:gd name="T56" fmla="*/ 87902 w 980"/>
                  <a:gd name="T57" fmla="*/ 335510 h 4408"/>
                  <a:gd name="T58" fmla="*/ 76667 w 980"/>
                  <a:gd name="T59" fmla="*/ 267574 h 4408"/>
                  <a:gd name="T60" fmla="*/ 62457 w 980"/>
                  <a:gd name="T61" fmla="*/ 200129 h 4408"/>
                  <a:gd name="T62" fmla="*/ 44612 w 980"/>
                  <a:gd name="T63" fmla="*/ 132929 h 4408"/>
                  <a:gd name="T64" fmla="*/ 24124 w 980"/>
                  <a:gd name="T65" fmla="*/ 66219 h 4408"/>
                  <a:gd name="T66" fmla="*/ 0 w 980"/>
                  <a:gd name="T67" fmla="*/ 0 h 4408"/>
                  <a:gd name="T68" fmla="*/ 323850 w 980"/>
                  <a:gd name="T69" fmla="*/ 0 h 44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80"/>
                  <a:gd name="T106" fmla="*/ 0 h 4408"/>
                  <a:gd name="T107" fmla="*/ 980 w 980"/>
                  <a:gd name="T108" fmla="*/ 4408 h 44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80" h="4408">
                    <a:moveTo>
                      <a:pt x="980" y="0"/>
                    </a:moveTo>
                    <a:lnTo>
                      <a:pt x="907" y="270"/>
                    </a:lnTo>
                    <a:lnTo>
                      <a:pt x="845" y="542"/>
                    </a:lnTo>
                    <a:lnTo>
                      <a:pt x="791" y="816"/>
                    </a:lnTo>
                    <a:lnTo>
                      <a:pt x="748" y="1091"/>
                    </a:lnTo>
                    <a:lnTo>
                      <a:pt x="714" y="1368"/>
                    </a:lnTo>
                    <a:lnTo>
                      <a:pt x="689" y="1646"/>
                    </a:lnTo>
                    <a:lnTo>
                      <a:pt x="675" y="1925"/>
                    </a:lnTo>
                    <a:lnTo>
                      <a:pt x="670" y="2204"/>
                    </a:lnTo>
                    <a:lnTo>
                      <a:pt x="675" y="2483"/>
                    </a:lnTo>
                    <a:lnTo>
                      <a:pt x="689" y="2762"/>
                    </a:lnTo>
                    <a:lnTo>
                      <a:pt x="714" y="3040"/>
                    </a:lnTo>
                    <a:lnTo>
                      <a:pt x="748" y="3317"/>
                    </a:lnTo>
                    <a:lnTo>
                      <a:pt x="791" y="3592"/>
                    </a:lnTo>
                    <a:lnTo>
                      <a:pt x="845" y="3866"/>
                    </a:lnTo>
                    <a:lnTo>
                      <a:pt x="907" y="4138"/>
                    </a:lnTo>
                    <a:lnTo>
                      <a:pt x="980" y="4408"/>
                    </a:lnTo>
                    <a:lnTo>
                      <a:pt x="0" y="4408"/>
                    </a:lnTo>
                    <a:lnTo>
                      <a:pt x="73" y="4138"/>
                    </a:lnTo>
                    <a:lnTo>
                      <a:pt x="135" y="3866"/>
                    </a:lnTo>
                    <a:lnTo>
                      <a:pt x="189" y="3592"/>
                    </a:lnTo>
                    <a:lnTo>
                      <a:pt x="232" y="3317"/>
                    </a:lnTo>
                    <a:lnTo>
                      <a:pt x="266" y="3040"/>
                    </a:lnTo>
                    <a:lnTo>
                      <a:pt x="291" y="2762"/>
                    </a:lnTo>
                    <a:lnTo>
                      <a:pt x="305" y="2483"/>
                    </a:lnTo>
                    <a:lnTo>
                      <a:pt x="310" y="2204"/>
                    </a:lnTo>
                    <a:lnTo>
                      <a:pt x="305" y="1925"/>
                    </a:lnTo>
                    <a:lnTo>
                      <a:pt x="291" y="1646"/>
                    </a:lnTo>
                    <a:lnTo>
                      <a:pt x="266" y="1368"/>
                    </a:lnTo>
                    <a:lnTo>
                      <a:pt x="232" y="1091"/>
                    </a:lnTo>
                    <a:lnTo>
                      <a:pt x="189" y="816"/>
                    </a:lnTo>
                    <a:lnTo>
                      <a:pt x="135" y="542"/>
                    </a:lnTo>
                    <a:lnTo>
                      <a:pt x="73" y="270"/>
                    </a:lnTo>
                    <a:lnTo>
                      <a:pt x="0" y="0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C5FFFF"/>
              </a:solidFill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Line 16"/>
              <p:cNvSpPr>
                <a:spLocks noChangeShapeType="1"/>
              </p:cNvSpPr>
              <p:nvPr/>
            </p:nvSpPr>
            <p:spPr bwMode="auto">
              <a:xfrm>
                <a:off x="739680" y="2132361"/>
                <a:ext cx="4033863" cy="344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80" name="Group 65"/>
              <p:cNvGrpSpPr>
                <a:grpSpLocks/>
              </p:cNvGrpSpPr>
              <p:nvPr/>
            </p:nvGrpSpPr>
            <p:grpSpPr bwMode="auto">
              <a:xfrm>
                <a:off x="2471557" y="2068980"/>
                <a:ext cx="612775" cy="681038"/>
                <a:chOff x="3708" y="2024"/>
                <a:chExt cx="386" cy="429"/>
              </a:xfrm>
              <a:solidFill>
                <a:srgbClr val="0000FF"/>
              </a:solidFill>
            </p:grpSpPr>
            <p:sp>
              <p:nvSpPr>
                <p:cNvPr id="85" name="Oval 63"/>
                <p:cNvSpPr>
                  <a:spLocks noChangeArrowheads="1"/>
                </p:cNvSpPr>
                <p:nvPr/>
              </p:nvSpPr>
              <p:spPr bwMode="auto">
                <a:xfrm>
                  <a:off x="3878" y="2024"/>
                  <a:ext cx="68" cy="68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08" y="2088"/>
                  <a:ext cx="386" cy="3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kumimoji="0" lang="en-US" altLang="zh-CN" i="1" dirty="0" smtClean="0">
                      <a:solidFill>
                        <a:srgbClr val="FF0000"/>
                      </a:solidFill>
                    </a:rPr>
                    <a:t>O</a:t>
                  </a:r>
                  <a:endParaRPr kumimoji="0" lang="en-US" altLang="zh-CN" i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81" name="Group 65"/>
              <p:cNvGrpSpPr>
                <a:grpSpLocks/>
              </p:cNvGrpSpPr>
              <p:nvPr/>
            </p:nvGrpSpPr>
            <p:grpSpPr bwMode="auto">
              <a:xfrm>
                <a:off x="3991099" y="2107866"/>
                <a:ext cx="674688" cy="600075"/>
                <a:chOff x="3626" y="2038"/>
                <a:chExt cx="425" cy="378"/>
              </a:xfrm>
              <a:solidFill>
                <a:srgbClr val="0000FF"/>
              </a:solidFill>
            </p:grpSpPr>
            <p:sp>
              <p:nvSpPr>
                <p:cNvPr id="83" name="Oval 63"/>
                <p:cNvSpPr>
                  <a:spLocks noChangeArrowheads="1"/>
                </p:cNvSpPr>
                <p:nvPr/>
              </p:nvSpPr>
              <p:spPr bwMode="auto">
                <a:xfrm>
                  <a:off x="3801" y="2038"/>
                  <a:ext cx="68" cy="68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26" y="2048"/>
                  <a:ext cx="425" cy="36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kumimoji="0" lang="en-US" altLang="zh-CN" dirty="0" smtClean="0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F</a:t>
                  </a:r>
                </a:p>
              </p:txBody>
            </p:sp>
          </p:grpSp>
          <p:sp>
            <p:nvSpPr>
              <p:cNvPr id="82" name="Text Box 21"/>
              <p:cNvSpPr txBox="1">
                <a:spLocks noChangeArrowheads="1"/>
              </p:cNvSpPr>
              <p:nvPr/>
            </p:nvSpPr>
            <p:spPr bwMode="auto">
              <a:xfrm>
                <a:off x="855199" y="2132361"/>
                <a:ext cx="612726" cy="5847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0" lang="en-US" altLang="zh-CN" i="1" dirty="0" smtClean="0">
                    <a:solidFill>
                      <a:srgbClr val="0000FF"/>
                    </a:solidFill>
                  </a:rPr>
                  <a:t>F</a:t>
                </a: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275817" y="1388718"/>
            <a:ext cx="3817644" cy="1851101"/>
            <a:chOff x="713678" y="1199686"/>
            <a:chExt cx="3817644" cy="1851101"/>
          </a:xfrm>
        </p:grpSpPr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059449" y="2078386"/>
              <a:ext cx="107950" cy="1079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713678" y="1199686"/>
              <a:ext cx="3817644" cy="1851101"/>
              <a:chOff x="739680" y="1199686"/>
              <a:chExt cx="4033863" cy="1851101"/>
            </a:xfrm>
          </p:grpSpPr>
          <p:sp>
            <p:nvSpPr>
              <p:cNvPr id="66" name="xjhgx3"/>
              <p:cNvSpPr>
                <a:spLocks/>
              </p:cNvSpPr>
              <p:nvPr/>
            </p:nvSpPr>
            <p:spPr bwMode="auto">
              <a:xfrm>
                <a:off x="2556544" y="1199686"/>
                <a:ext cx="434897" cy="1851101"/>
              </a:xfrm>
              <a:custGeom>
                <a:avLst/>
                <a:gdLst>
                  <a:gd name="T0" fmla="*/ 323850 w 980"/>
                  <a:gd name="T1" fmla="*/ 0 h 4408"/>
                  <a:gd name="T2" fmla="*/ 299726 w 980"/>
                  <a:gd name="T3" fmla="*/ 66219 h 4408"/>
                  <a:gd name="T4" fmla="*/ 279238 w 980"/>
                  <a:gd name="T5" fmla="*/ 132929 h 4408"/>
                  <a:gd name="T6" fmla="*/ 261393 w 980"/>
                  <a:gd name="T7" fmla="*/ 200129 h 4408"/>
                  <a:gd name="T8" fmla="*/ 247183 w 980"/>
                  <a:gd name="T9" fmla="*/ 267574 h 4408"/>
                  <a:gd name="T10" fmla="*/ 235948 w 980"/>
                  <a:gd name="T11" fmla="*/ 335510 h 4408"/>
                  <a:gd name="T12" fmla="*/ 227686 w 980"/>
                  <a:gd name="T13" fmla="*/ 403691 h 4408"/>
                  <a:gd name="T14" fmla="*/ 223060 w 980"/>
                  <a:gd name="T15" fmla="*/ 472117 h 4408"/>
                  <a:gd name="T16" fmla="*/ 221408 w 980"/>
                  <a:gd name="T17" fmla="*/ 540544 h 4408"/>
                  <a:gd name="T18" fmla="*/ 223060 w 980"/>
                  <a:gd name="T19" fmla="*/ 608970 h 4408"/>
                  <a:gd name="T20" fmla="*/ 227686 w 980"/>
                  <a:gd name="T21" fmla="*/ 677396 h 4408"/>
                  <a:gd name="T22" fmla="*/ 235948 w 980"/>
                  <a:gd name="T23" fmla="*/ 745577 h 4408"/>
                  <a:gd name="T24" fmla="*/ 247183 w 980"/>
                  <a:gd name="T25" fmla="*/ 813513 h 4408"/>
                  <a:gd name="T26" fmla="*/ 261393 w 980"/>
                  <a:gd name="T27" fmla="*/ 880958 h 4408"/>
                  <a:gd name="T28" fmla="*/ 279238 w 980"/>
                  <a:gd name="T29" fmla="*/ 948158 h 4408"/>
                  <a:gd name="T30" fmla="*/ 299726 w 980"/>
                  <a:gd name="T31" fmla="*/ 1014868 h 4408"/>
                  <a:gd name="T32" fmla="*/ 323850 w 980"/>
                  <a:gd name="T33" fmla="*/ 1081087 h 4408"/>
                  <a:gd name="T34" fmla="*/ 0 w 980"/>
                  <a:gd name="T35" fmla="*/ 1081087 h 4408"/>
                  <a:gd name="T36" fmla="*/ 24124 w 980"/>
                  <a:gd name="T37" fmla="*/ 1014868 h 4408"/>
                  <a:gd name="T38" fmla="*/ 44612 w 980"/>
                  <a:gd name="T39" fmla="*/ 948158 h 4408"/>
                  <a:gd name="T40" fmla="*/ 62457 w 980"/>
                  <a:gd name="T41" fmla="*/ 880958 h 4408"/>
                  <a:gd name="T42" fmla="*/ 76667 w 980"/>
                  <a:gd name="T43" fmla="*/ 813513 h 4408"/>
                  <a:gd name="T44" fmla="*/ 87902 w 980"/>
                  <a:gd name="T45" fmla="*/ 745577 h 4408"/>
                  <a:gd name="T46" fmla="*/ 96164 w 980"/>
                  <a:gd name="T47" fmla="*/ 677396 h 4408"/>
                  <a:gd name="T48" fmla="*/ 100790 w 980"/>
                  <a:gd name="T49" fmla="*/ 608970 h 4408"/>
                  <a:gd name="T50" fmla="*/ 102442 w 980"/>
                  <a:gd name="T51" fmla="*/ 540544 h 4408"/>
                  <a:gd name="T52" fmla="*/ 100790 w 980"/>
                  <a:gd name="T53" fmla="*/ 472117 h 4408"/>
                  <a:gd name="T54" fmla="*/ 96164 w 980"/>
                  <a:gd name="T55" fmla="*/ 403691 h 4408"/>
                  <a:gd name="T56" fmla="*/ 87902 w 980"/>
                  <a:gd name="T57" fmla="*/ 335510 h 4408"/>
                  <a:gd name="T58" fmla="*/ 76667 w 980"/>
                  <a:gd name="T59" fmla="*/ 267574 h 4408"/>
                  <a:gd name="T60" fmla="*/ 62457 w 980"/>
                  <a:gd name="T61" fmla="*/ 200129 h 4408"/>
                  <a:gd name="T62" fmla="*/ 44612 w 980"/>
                  <a:gd name="T63" fmla="*/ 132929 h 4408"/>
                  <a:gd name="T64" fmla="*/ 24124 w 980"/>
                  <a:gd name="T65" fmla="*/ 66219 h 4408"/>
                  <a:gd name="T66" fmla="*/ 0 w 980"/>
                  <a:gd name="T67" fmla="*/ 0 h 4408"/>
                  <a:gd name="T68" fmla="*/ 323850 w 980"/>
                  <a:gd name="T69" fmla="*/ 0 h 44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80"/>
                  <a:gd name="T106" fmla="*/ 0 h 4408"/>
                  <a:gd name="T107" fmla="*/ 980 w 980"/>
                  <a:gd name="T108" fmla="*/ 4408 h 44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80" h="4408">
                    <a:moveTo>
                      <a:pt x="980" y="0"/>
                    </a:moveTo>
                    <a:lnTo>
                      <a:pt x="907" y="270"/>
                    </a:lnTo>
                    <a:lnTo>
                      <a:pt x="845" y="542"/>
                    </a:lnTo>
                    <a:lnTo>
                      <a:pt x="791" y="816"/>
                    </a:lnTo>
                    <a:lnTo>
                      <a:pt x="748" y="1091"/>
                    </a:lnTo>
                    <a:lnTo>
                      <a:pt x="714" y="1368"/>
                    </a:lnTo>
                    <a:lnTo>
                      <a:pt x="689" y="1646"/>
                    </a:lnTo>
                    <a:lnTo>
                      <a:pt x="675" y="1925"/>
                    </a:lnTo>
                    <a:lnTo>
                      <a:pt x="670" y="2204"/>
                    </a:lnTo>
                    <a:lnTo>
                      <a:pt x="675" y="2483"/>
                    </a:lnTo>
                    <a:lnTo>
                      <a:pt x="689" y="2762"/>
                    </a:lnTo>
                    <a:lnTo>
                      <a:pt x="714" y="3040"/>
                    </a:lnTo>
                    <a:lnTo>
                      <a:pt x="748" y="3317"/>
                    </a:lnTo>
                    <a:lnTo>
                      <a:pt x="791" y="3592"/>
                    </a:lnTo>
                    <a:lnTo>
                      <a:pt x="845" y="3866"/>
                    </a:lnTo>
                    <a:lnTo>
                      <a:pt x="907" y="4138"/>
                    </a:lnTo>
                    <a:lnTo>
                      <a:pt x="980" y="4408"/>
                    </a:lnTo>
                    <a:lnTo>
                      <a:pt x="0" y="4408"/>
                    </a:lnTo>
                    <a:lnTo>
                      <a:pt x="73" y="4138"/>
                    </a:lnTo>
                    <a:lnTo>
                      <a:pt x="135" y="3866"/>
                    </a:lnTo>
                    <a:lnTo>
                      <a:pt x="189" y="3592"/>
                    </a:lnTo>
                    <a:lnTo>
                      <a:pt x="232" y="3317"/>
                    </a:lnTo>
                    <a:lnTo>
                      <a:pt x="266" y="3040"/>
                    </a:lnTo>
                    <a:lnTo>
                      <a:pt x="291" y="2762"/>
                    </a:lnTo>
                    <a:lnTo>
                      <a:pt x="305" y="2483"/>
                    </a:lnTo>
                    <a:lnTo>
                      <a:pt x="310" y="2204"/>
                    </a:lnTo>
                    <a:lnTo>
                      <a:pt x="305" y="1925"/>
                    </a:lnTo>
                    <a:lnTo>
                      <a:pt x="291" y="1646"/>
                    </a:lnTo>
                    <a:lnTo>
                      <a:pt x="266" y="1368"/>
                    </a:lnTo>
                    <a:lnTo>
                      <a:pt x="232" y="1091"/>
                    </a:lnTo>
                    <a:lnTo>
                      <a:pt x="189" y="816"/>
                    </a:lnTo>
                    <a:lnTo>
                      <a:pt x="135" y="542"/>
                    </a:lnTo>
                    <a:lnTo>
                      <a:pt x="73" y="270"/>
                    </a:lnTo>
                    <a:lnTo>
                      <a:pt x="0" y="0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C5FFFF"/>
              </a:solidFill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739680" y="2132361"/>
                <a:ext cx="4033863" cy="344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68" name="Group 65"/>
              <p:cNvGrpSpPr>
                <a:grpSpLocks/>
              </p:cNvGrpSpPr>
              <p:nvPr/>
            </p:nvGrpSpPr>
            <p:grpSpPr bwMode="auto">
              <a:xfrm>
                <a:off x="2471557" y="2068980"/>
                <a:ext cx="612775" cy="681038"/>
                <a:chOff x="3708" y="2024"/>
                <a:chExt cx="386" cy="429"/>
              </a:xfrm>
              <a:solidFill>
                <a:srgbClr val="0000FF"/>
              </a:solidFill>
            </p:grpSpPr>
            <p:sp>
              <p:nvSpPr>
                <p:cNvPr id="73" name="Oval 63"/>
                <p:cNvSpPr>
                  <a:spLocks noChangeArrowheads="1"/>
                </p:cNvSpPr>
                <p:nvPr/>
              </p:nvSpPr>
              <p:spPr bwMode="auto">
                <a:xfrm>
                  <a:off x="3878" y="2024"/>
                  <a:ext cx="68" cy="68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08" y="2088"/>
                  <a:ext cx="386" cy="3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kumimoji="0" lang="en-US" altLang="zh-CN" i="1" dirty="0" smtClean="0">
                      <a:solidFill>
                        <a:srgbClr val="FF0000"/>
                      </a:solidFill>
                    </a:rPr>
                    <a:t>O</a:t>
                  </a:r>
                  <a:endParaRPr kumimoji="0" lang="en-US" altLang="zh-CN" i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69" name="Group 65"/>
              <p:cNvGrpSpPr>
                <a:grpSpLocks/>
              </p:cNvGrpSpPr>
              <p:nvPr/>
            </p:nvGrpSpPr>
            <p:grpSpPr bwMode="auto">
              <a:xfrm>
                <a:off x="3991099" y="2107866"/>
                <a:ext cx="674688" cy="600075"/>
                <a:chOff x="3626" y="2038"/>
                <a:chExt cx="425" cy="378"/>
              </a:xfrm>
              <a:solidFill>
                <a:srgbClr val="0000FF"/>
              </a:solidFill>
            </p:grpSpPr>
            <p:sp>
              <p:nvSpPr>
                <p:cNvPr id="71" name="Oval 63"/>
                <p:cNvSpPr>
                  <a:spLocks noChangeArrowheads="1"/>
                </p:cNvSpPr>
                <p:nvPr/>
              </p:nvSpPr>
              <p:spPr bwMode="auto">
                <a:xfrm>
                  <a:off x="3801" y="2038"/>
                  <a:ext cx="68" cy="68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26" y="2048"/>
                  <a:ext cx="425" cy="36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kumimoji="0" lang="en-US" altLang="zh-CN" dirty="0" smtClean="0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F</a:t>
                  </a:r>
                </a:p>
              </p:txBody>
            </p:sp>
          </p:grpSp>
          <p:sp>
            <p:nvSpPr>
              <p:cNvPr id="70" name="Text Box 21"/>
              <p:cNvSpPr txBox="1">
                <a:spLocks noChangeArrowheads="1"/>
              </p:cNvSpPr>
              <p:nvPr/>
            </p:nvSpPr>
            <p:spPr bwMode="auto">
              <a:xfrm>
                <a:off x="855199" y="2132361"/>
                <a:ext cx="612726" cy="5847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0" lang="en-US" altLang="zh-CN" i="1" dirty="0" smtClean="0">
                    <a:solidFill>
                      <a:srgbClr val="0000FF"/>
                    </a:solidFill>
                  </a:rPr>
                  <a:t>F</a:t>
                </a:r>
              </a:p>
            </p:txBody>
          </p:sp>
        </p:grp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110915" y="773144"/>
            <a:ext cx="2043996" cy="850900"/>
            <a:chOff x="2857" y="1451"/>
            <a:chExt cx="1667" cy="536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857" y="1451"/>
              <a:ext cx="1667" cy="536"/>
            </a:xfrm>
            <a:custGeom>
              <a:avLst/>
              <a:gdLst>
                <a:gd name="T0" fmla="*/ 0 w 1667"/>
                <a:gd name="T1" fmla="*/ 536 h 536"/>
                <a:gd name="T2" fmla="*/ 131 w 1667"/>
                <a:gd name="T3" fmla="*/ 520 h 536"/>
                <a:gd name="T4" fmla="*/ 1667 w 1667"/>
                <a:gd name="T5" fmla="*/ 0 h 536"/>
                <a:gd name="T6" fmla="*/ 0 60000 65536"/>
                <a:gd name="T7" fmla="*/ 0 60000 65536"/>
                <a:gd name="T8" fmla="*/ 0 60000 65536"/>
                <a:gd name="T9" fmla="*/ 0 w 1667"/>
                <a:gd name="T10" fmla="*/ 0 h 536"/>
                <a:gd name="T11" fmla="*/ 1667 w 1667"/>
                <a:gd name="T12" fmla="*/ 536 h 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7" h="536">
                  <a:moveTo>
                    <a:pt x="0" y="536"/>
                  </a:moveTo>
                  <a:lnTo>
                    <a:pt x="131" y="520"/>
                  </a:lnTo>
                  <a:lnTo>
                    <a:pt x="1667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 flipV="1">
              <a:off x="3356" y="1774"/>
              <a:ext cx="204" cy="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 rot="20541221">
            <a:off x="8047190" y="3294146"/>
            <a:ext cx="2058709" cy="14288"/>
            <a:chOff x="2851" y="2387"/>
            <a:chExt cx="1679" cy="9"/>
          </a:xfrm>
        </p:grpSpPr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2851" y="2396"/>
              <a:ext cx="167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" name="Line 38"/>
            <p:cNvSpPr>
              <a:spLocks noChangeShapeType="1"/>
            </p:cNvSpPr>
            <p:nvPr/>
          </p:nvSpPr>
          <p:spPr bwMode="auto">
            <a:xfrm flipV="1">
              <a:off x="3583" y="2387"/>
              <a:ext cx="181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3813362" y="1568673"/>
            <a:ext cx="2297553" cy="109538"/>
            <a:chOff x="134" y="1721"/>
            <a:chExt cx="2399" cy="91"/>
          </a:xfrm>
          <a:solidFill>
            <a:srgbClr val="FF0000"/>
          </a:solidFill>
        </p:grpSpPr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134" y="1768"/>
              <a:ext cx="2399" cy="0"/>
            </a:xfrm>
            <a:prstGeom prst="line">
              <a:avLst/>
            </a:prstGeom>
            <a:grpFill/>
            <a:ln w="76200">
              <a:solidFill>
                <a:srgbClr val="0000FF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AutoShape 12"/>
            <p:cNvSpPr>
              <a:spLocks noChangeAspect="1" noChangeArrowheads="1"/>
            </p:cNvSpPr>
            <p:nvPr/>
          </p:nvSpPr>
          <p:spPr bwMode="auto">
            <a:xfrm rot="5400000">
              <a:off x="1695" y="1631"/>
              <a:ext cx="91" cy="272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n w="57150">
                  <a:solidFill>
                    <a:schemeClr val="tx1"/>
                  </a:solidFill>
                </a:ln>
                <a:ea typeface="楷体_GB2312" pitchFamily="49" charset="-122"/>
              </a:endParaRPr>
            </a:p>
          </p:txBody>
        </p:sp>
      </p:grpSp>
      <p:sp>
        <p:nvSpPr>
          <p:cNvPr id="35" name="Line 49"/>
          <p:cNvSpPr>
            <a:spLocks noChangeShapeType="1"/>
          </p:cNvSpPr>
          <p:nvPr/>
        </p:nvSpPr>
        <p:spPr bwMode="auto">
          <a:xfrm flipV="1">
            <a:off x="10125742" y="2381912"/>
            <a:ext cx="1600541" cy="584671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51"/>
          <p:cNvSpPr>
            <a:spLocks noChangeShapeType="1"/>
          </p:cNvSpPr>
          <p:nvPr/>
        </p:nvSpPr>
        <p:spPr bwMode="auto">
          <a:xfrm flipH="1">
            <a:off x="4651087" y="1569275"/>
            <a:ext cx="1680113" cy="757649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213317" y="1327619"/>
            <a:ext cx="3817644" cy="1851101"/>
            <a:chOff x="713678" y="1199686"/>
            <a:chExt cx="3817644" cy="1851101"/>
          </a:xfrm>
        </p:grpSpPr>
        <p:sp>
          <p:nvSpPr>
            <p:cNvPr id="38" name="Oval 63"/>
            <p:cNvSpPr>
              <a:spLocks noChangeArrowheads="1"/>
            </p:cNvSpPr>
            <p:nvPr/>
          </p:nvSpPr>
          <p:spPr bwMode="auto">
            <a:xfrm>
              <a:off x="1059449" y="2078386"/>
              <a:ext cx="107950" cy="1079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713678" y="1199686"/>
              <a:ext cx="3817644" cy="1851101"/>
              <a:chOff x="739680" y="1199686"/>
              <a:chExt cx="4033863" cy="1851101"/>
            </a:xfrm>
          </p:grpSpPr>
          <p:sp>
            <p:nvSpPr>
              <p:cNvPr id="2" name="xjhgx3"/>
              <p:cNvSpPr>
                <a:spLocks/>
              </p:cNvSpPr>
              <p:nvPr/>
            </p:nvSpPr>
            <p:spPr bwMode="auto">
              <a:xfrm>
                <a:off x="2556544" y="1199686"/>
                <a:ext cx="434897" cy="1851101"/>
              </a:xfrm>
              <a:custGeom>
                <a:avLst/>
                <a:gdLst>
                  <a:gd name="T0" fmla="*/ 323850 w 980"/>
                  <a:gd name="T1" fmla="*/ 0 h 4408"/>
                  <a:gd name="T2" fmla="*/ 299726 w 980"/>
                  <a:gd name="T3" fmla="*/ 66219 h 4408"/>
                  <a:gd name="T4" fmla="*/ 279238 w 980"/>
                  <a:gd name="T5" fmla="*/ 132929 h 4408"/>
                  <a:gd name="T6" fmla="*/ 261393 w 980"/>
                  <a:gd name="T7" fmla="*/ 200129 h 4408"/>
                  <a:gd name="T8" fmla="*/ 247183 w 980"/>
                  <a:gd name="T9" fmla="*/ 267574 h 4408"/>
                  <a:gd name="T10" fmla="*/ 235948 w 980"/>
                  <a:gd name="T11" fmla="*/ 335510 h 4408"/>
                  <a:gd name="T12" fmla="*/ 227686 w 980"/>
                  <a:gd name="T13" fmla="*/ 403691 h 4408"/>
                  <a:gd name="T14" fmla="*/ 223060 w 980"/>
                  <a:gd name="T15" fmla="*/ 472117 h 4408"/>
                  <a:gd name="T16" fmla="*/ 221408 w 980"/>
                  <a:gd name="T17" fmla="*/ 540544 h 4408"/>
                  <a:gd name="T18" fmla="*/ 223060 w 980"/>
                  <a:gd name="T19" fmla="*/ 608970 h 4408"/>
                  <a:gd name="T20" fmla="*/ 227686 w 980"/>
                  <a:gd name="T21" fmla="*/ 677396 h 4408"/>
                  <a:gd name="T22" fmla="*/ 235948 w 980"/>
                  <a:gd name="T23" fmla="*/ 745577 h 4408"/>
                  <a:gd name="T24" fmla="*/ 247183 w 980"/>
                  <a:gd name="T25" fmla="*/ 813513 h 4408"/>
                  <a:gd name="T26" fmla="*/ 261393 w 980"/>
                  <a:gd name="T27" fmla="*/ 880958 h 4408"/>
                  <a:gd name="T28" fmla="*/ 279238 w 980"/>
                  <a:gd name="T29" fmla="*/ 948158 h 4408"/>
                  <a:gd name="T30" fmla="*/ 299726 w 980"/>
                  <a:gd name="T31" fmla="*/ 1014868 h 4408"/>
                  <a:gd name="T32" fmla="*/ 323850 w 980"/>
                  <a:gd name="T33" fmla="*/ 1081087 h 4408"/>
                  <a:gd name="T34" fmla="*/ 0 w 980"/>
                  <a:gd name="T35" fmla="*/ 1081087 h 4408"/>
                  <a:gd name="T36" fmla="*/ 24124 w 980"/>
                  <a:gd name="T37" fmla="*/ 1014868 h 4408"/>
                  <a:gd name="T38" fmla="*/ 44612 w 980"/>
                  <a:gd name="T39" fmla="*/ 948158 h 4408"/>
                  <a:gd name="T40" fmla="*/ 62457 w 980"/>
                  <a:gd name="T41" fmla="*/ 880958 h 4408"/>
                  <a:gd name="T42" fmla="*/ 76667 w 980"/>
                  <a:gd name="T43" fmla="*/ 813513 h 4408"/>
                  <a:gd name="T44" fmla="*/ 87902 w 980"/>
                  <a:gd name="T45" fmla="*/ 745577 h 4408"/>
                  <a:gd name="T46" fmla="*/ 96164 w 980"/>
                  <a:gd name="T47" fmla="*/ 677396 h 4408"/>
                  <a:gd name="T48" fmla="*/ 100790 w 980"/>
                  <a:gd name="T49" fmla="*/ 608970 h 4408"/>
                  <a:gd name="T50" fmla="*/ 102442 w 980"/>
                  <a:gd name="T51" fmla="*/ 540544 h 4408"/>
                  <a:gd name="T52" fmla="*/ 100790 w 980"/>
                  <a:gd name="T53" fmla="*/ 472117 h 4408"/>
                  <a:gd name="T54" fmla="*/ 96164 w 980"/>
                  <a:gd name="T55" fmla="*/ 403691 h 4408"/>
                  <a:gd name="T56" fmla="*/ 87902 w 980"/>
                  <a:gd name="T57" fmla="*/ 335510 h 4408"/>
                  <a:gd name="T58" fmla="*/ 76667 w 980"/>
                  <a:gd name="T59" fmla="*/ 267574 h 4408"/>
                  <a:gd name="T60" fmla="*/ 62457 w 980"/>
                  <a:gd name="T61" fmla="*/ 200129 h 4408"/>
                  <a:gd name="T62" fmla="*/ 44612 w 980"/>
                  <a:gd name="T63" fmla="*/ 132929 h 4408"/>
                  <a:gd name="T64" fmla="*/ 24124 w 980"/>
                  <a:gd name="T65" fmla="*/ 66219 h 4408"/>
                  <a:gd name="T66" fmla="*/ 0 w 980"/>
                  <a:gd name="T67" fmla="*/ 0 h 4408"/>
                  <a:gd name="T68" fmla="*/ 323850 w 980"/>
                  <a:gd name="T69" fmla="*/ 0 h 44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80"/>
                  <a:gd name="T106" fmla="*/ 0 h 4408"/>
                  <a:gd name="T107" fmla="*/ 980 w 980"/>
                  <a:gd name="T108" fmla="*/ 4408 h 44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80" h="4408">
                    <a:moveTo>
                      <a:pt x="980" y="0"/>
                    </a:moveTo>
                    <a:lnTo>
                      <a:pt x="907" y="270"/>
                    </a:lnTo>
                    <a:lnTo>
                      <a:pt x="845" y="542"/>
                    </a:lnTo>
                    <a:lnTo>
                      <a:pt x="791" y="816"/>
                    </a:lnTo>
                    <a:lnTo>
                      <a:pt x="748" y="1091"/>
                    </a:lnTo>
                    <a:lnTo>
                      <a:pt x="714" y="1368"/>
                    </a:lnTo>
                    <a:lnTo>
                      <a:pt x="689" y="1646"/>
                    </a:lnTo>
                    <a:lnTo>
                      <a:pt x="675" y="1925"/>
                    </a:lnTo>
                    <a:lnTo>
                      <a:pt x="670" y="2204"/>
                    </a:lnTo>
                    <a:lnTo>
                      <a:pt x="675" y="2483"/>
                    </a:lnTo>
                    <a:lnTo>
                      <a:pt x="689" y="2762"/>
                    </a:lnTo>
                    <a:lnTo>
                      <a:pt x="714" y="3040"/>
                    </a:lnTo>
                    <a:lnTo>
                      <a:pt x="748" y="3317"/>
                    </a:lnTo>
                    <a:lnTo>
                      <a:pt x="791" y="3592"/>
                    </a:lnTo>
                    <a:lnTo>
                      <a:pt x="845" y="3866"/>
                    </a:lnTo>
                    <a:lnTo>
                      <a:pt x="907" y="4138"/>
                    </a:lnTo>
                    <a:lnTo>
                      <a:pt x="980" y="4408"/>
                    </a:lnTo>
                    <a:lnTo>
                      <a:pt x="0" y="4408"/>
                    </a:lnTo>
                    <a:lnTo>
                      <a:pt x="73" y="4138"/>
                    </a:lnTo>
                    <a:lnTo>
                      <a:pt x="135" y="3866"/>
                    </a:lnTo>
                    <a:lnTo>
                      <a:pt x="189" y="3592"/>
                    </a:lnTo>
                    <a:lnTo>
                      <a:pt x="232" y="3317"/>
                    </a:lnTo>
                    <a:lnTo>
                      <a:pt x="266" y="3040"/>
                    </a:lnTo>
                    <a:lnTo>
                      <a:pt x="291" y="2762"/>
                    </a:lnTo>
                    <a:lnTo>
                      <a:pt x="305" y="2483"/>
                    </a:lnTo>
                    <a:lnTo>
                      <a:pt x="310" y="2204"/>
                    </a:lnTo>
                    <a:lnTo>
                      <a:pt x="305" y="1925"/>
                    </a:lnTo>
                    <a:lnTo>
                      <a:pt x="291" y="1646"/>
                    </a:lnTo>
                    <a:lnTo>
                      <a:pt x="266" y="1368"/>
                    </a:lnTo>
                    <a:lnTo>
                      <a:pt x="232" y="1091"/>
                    </a:lnTo>
                    <a:lnTo>
                      <a:pt x="189" y="816"/>
                    </a:lnTo>
                    <a:lnTo>
                      <a:pt x="135" y="542"/>
                    </a:lnTo>
                    <a:lnTo>
                      <a:pt x="73" y="270"/>
                    </a:lnTo>
                    <a:lnTo>
                      <a:pt x="0" y="0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C5FFFF"/>
              </a:solidFill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" name="Line 16"/>
              <p:cNvSpPr>
                <a:spLocks noChangeShapeType="1"/>
              </p:cNvSpPr>
              <p:nvPr/>
            </p:nvSpPr>
            <p:spPr bwMode="auto">
              <a:xfrm>
                <a:off x="739680" y="2132361"/>
                <a:ext cx="4033863" cy="344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4" name="Group 65"/>
              <p:cNvGrpSpPr>
                <a:grpSpLocks/>
              </p:cNvGrpSpPr>
              <p:nvPr/>
            </p:nvGrpSpPr>
            <p:grpSpPr bwMode="auto">
              <a:xfrm>
                <a:off x="2471557" y="2113430"/>
                <a:ext cx="612775" cy="636588"/>
                <a:chOff x="3708" y="2052"/>
                <a:chExt cx="386" cy="401"/>
              </a:xfrm>
              <a:solidFill>
                <a:srgbClr val="0000FF"/>
              </a:solidFill>
            </p:grpSpPr>
            <p:sp>
              <p:nvSpPr>
                <p:cNvPr id="25" name="Oval 63"/>
                <p:cNvSpPr>
                  <a:spLocks noChangeArrowheads="1"/>
                </p:cNvSpPr>
                <p:nvPr/>
              </p:nvSpPr>
              <p:spPr bwMode="auto">
                <a:xfrm>
                  <a:off x="3857" y="2052"/>
                  <a:ext cx="68" cy="68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08" y="2088"/>
                  <a:ext cx="386" cy="3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kumimoji="0" lang="en-US" altLang="zh-CN" i="1" dirty="0" smtClean="0">
                      <a:solidFill>
                        <a:srgbClr val="FF0000"/>
                      </a:solidFill>
                    </a:rPr>
                    <a:t>O</a:t>
                  </a:r>
                  <a:endParaRPr kumimoji="0" lang="en-US" altLang="zh-CN" i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9" name="Group 65"/>
              <p:cNvGrpSpPr>
                <a:grpSpLocks/>
              </p:cNvGrpSpPr>
              <p:nvPr/>
            </p:nvGrpSpPr>
            <p:grpSpPr bwMode="auto">
              <a:xfrm>
                <a:off x="3991099" y="2107866"/>
                <a:ext cx="674688" cy="600075"/>
                <a:chOff x="3626" y="2038"/>
                <a:chExt cx="425" cy="378"/>
              </a:xfrm>
              <a:solidFill>
                <a:srgbClr val="0000FF"/>
              </a:solidFill>
            </p:grpSpPr>
            <p:sp>
              <p:nvSpPr>
                <p:cNvPr id="30" name="Oval 63"/>
                <p:cNvSpPr>
                  <a:spLocks noChangeArrowheads="1"/>
                </p:cNvSpPr>
                <p:nvPr/>
              </p:nvSpPr>
              <p:spPr bwMode="auto">
                <a:xfrm>
                  <a:off x="3801" y="2038"/>
                  <a:ext cx="68" cy="68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3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26" y="2048"/>
                  <a:ext cx="425" cy="36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kumimoji="0" lang="en-US" altLang="zh-CN" dirty="0" smtClean="0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F</a:t>
                  </a:r>
                </a:p>
              </p:txBody>
            </p:sp>
          </p:grp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855199" y="2132361"/>
                <a:ext cx="612726" cy="5847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0" lang="en-US" altLang="zh-CN" i="1" dirty="0" smtClean="0">
                    <a:solidFill>
                      <a:srgbClr val="0000FF"/>
                    </a:solidFill>
                  </a:rPr>
                  <a:t>F</a:t>
                </a:r>
              </a:p>
            </p:txBody>
          </p:sp>
        </p:grpSp>
      </p:grp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0" y="377041"/>
            <a:ext cx="5389487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凹透镜的三条特殊光线</a:t>
            </a:r>
            <a:endParaRPr kumimoji="1"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5" name="Group 42"/>
          <p:cNvGrpSpPr>
            <a:grpSpLocks/>
          </p:cNvGrpSpPr>
          <p:nvPr/>
        </p:nvGrpSpPr>
        <p:grpSpPr bwMode="auto">
          <a:xfrm rot="2039186">
            <a:off x="19031" y="1566977"/>
            <a:ext cx="2303132" cy="146050"/>
            <a:chOff x="136" y="934"/>
            <a:chExt cx="2381" cy="91"/>
          </a:xfrm>
          <a:solidFill>
            <a:srgbClr val="0000FF"/>
          </a:solidFill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136" y="981"/>
              <a:ext cx="2381" cy="0"/>
            </a:xfrm>
            <a:prstGeom prst="line">
              <a:avLst/>
            </a:prstGeom>
            <a:grpFill/>
            <a:ln w="76200">
              <a:solidFill>
                <a:srgbClr val="0000FF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AutoShape 9"/>
            <p:cNvSpPr>
              <a:spLocks noChangeAspect="1" noChangeArrowheads="1"/>
            </p:cNvSpPr>
            <p:nvPr/>
          </p:nvSpPr>
          <p:spPr bwMode="auto">
            <a:xfrm rot="5400000">
              <a:off x="1704" y="844"/>
              <a:ext cx="91" cy="272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n w="57150">
                  <a:solidFill>
                    <a:schemeClr val="tx1"/>
                  </a:solidFill>
                </a:ln>
                <a:ea typeface="楷体_GB2312" pitchFamily="49" charset="-122"/>
              </a:endParaRPr>
            </a:p>
          </p:txBody>
        </p:sp>
      </p:grpSp>
      <p:grpSp>
        <p:nvGrpSpPr>
          <p:cNvPr id="17" name="Group 43"/>
          <p:cNvGrpSpPr>
            <a:grpSpLocks/>
          </p:cNvGrpSpPr>
          <p:nvPr/>
        </p:nvGrpSpPr>
        <p:grpSpPr bwMode="auto">
          <a:xfrm rot="2004324">
            <a:off x="1962840" y="2761338"/>
            <a:ext cx="1980538" cy="102387"/>
            <a:chOff x="136" y="1342"/>
            <a:chExt cx="2394" cy="91"/>
          </a:xfrm>
          <a:solidFill>
            <a:srgbClr val="FF0000"/>
          </a:solidFill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136" y="1388"/>
              <a:ext cx="2394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AutoShape 15"/>
            <p:cNvSpPr>
              <a:spLocks noChangeAspect="1" noChangeArrowheads="1"/>
            </p:cNvSpPr>
            <p:nvPr/>
          </p:nvSpPr>
          <p:spPr bwMode="auto">
            <a:xfrm rot="5400000">
              <a:off x="1712" y="1252"/>
              <a:ext cx="91" cy="272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n w="57150">
                  <a:solidFill>
                    <a:schemeClr val="tx1"/>
                  </a:solidFill>
                </a:ln>
                <a:ea typeface="楷体_GB2312" pitchFamily="49" charset="-122"/>
              </a:endParaRPr>
            </a:p>
          </p:txBody>
        </p:sp>
      </p:grpSp>
      <p:grpSp>
        <p:nvGrpSpPr>
          <p:cNvPr id="87" name="Group 44"/>
          <p:cNvGrpSpPr>
            <a:grpSpLocks/>
          </p:cNvGrpSpPr>
          <p:nvPr/>
        </p:nvGrpSpPr>
        <p:grpSpPr bwMode="auto">
          <a:xfrm>
            <a:off x="10219871" y="2913345"/>
            <a:ext cx="1852175" cy="98702"/>
            <a:chOff x="134" y="1721"/>
            <a:chExt cx="2399" cy="91"/>
          </a:xfrm>
          <a:solidFill>
            <a:srgbClr val="FF0000"/>
          </a:solidFill>
        </p:grpSpPr>
        <p:sp>
          <p:nvSpPr>
            <p:cNvPr id="88" name="Line 11"/>
            <p:cNvSpPr>
              <a:spLocks noChangeShapeType="1"/>
            </p:cNvSpPr>
            <p:nvPr/>
          </p:nvSpPr>
          <p:spPr bwMode="auto">
            <a:xfrm>
              <a:off x="134" y="1768"/>
              <a:ext cx="2399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" name="AutoShape 12"/>
            <p:cNvSpPr>
              <a:spLocks noChangeAspect="1" noChangeArrowheads="1"/>
            </p:cNvSpPr>
            <p:nvPr/>
          </p:nvSpPr>
          <p:spPr bwMode="auto">
            <a:xfrm rot="5400000">
              <a:off x="1695" y="1631"/>
              <a:ext cx="91" cy="272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n w="57150">
                  <a:solidFill>
                    <a:schemeClr val="tx1"/>
                  </a:solidFill>
                </a:ln>
                <a:ea typeface="楷体_GB2312" pitchFamily="49" charset="-122"/>
              </a:endParaRPr>
            </a:p>
          </p:txBody>
        </p:sp>
      </p:grpSp>
      <p:sp>
        <p:nvSpPr>
          <p:cNvPr id="90" name="Text Box 16"/>
          <p:cNvSpPr txBox="1">
            <a:spLocks noChangeArrowheads="1"/>
          </p:cNvSpPr>
          <p:nvPr/>
        </p:nvSpPr>
        <p:spPr bwMode="auto">
          <a:xfrm>
            <a:off x="201942" y="3813765"/>
            <a:ext cx="89462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光心的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光线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传播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方向不改变。</a:t>
            </a:r>
          </a:p>
        </p:txBody>
      </p:sp>
      <p:sp>
        <p:nvSpPr>
          <p:cNvPr id="91" name="Text Box 22"/>
          <p:cNvSpPr txBox="1">
            <a:spLocks noChangeArrowheads="1"/>
          </p:cNvSpPr>
          <p:nvPr/>
        </p:nvSpPr>
        <p:spPr bwMode="auto">
          <a:xfrm>
            <a:off x="174932" y="4371773"/>
            <a:ext cx="11858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于主光轴的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光线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凹透镜折射后发散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，其反向延长线过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虚焦点。</a:t>
            </a:r>
          </a:p>
        </p:txBody>
      </p:sp>
      <p:sp>
        <p:nvSpPr>
          <p:cNvPr id="92" name="Text Box 25"/>
          <p:cNvSpPr txBox="1">
            <a:spLocks noChangeArrowheads="1"/>
          </p:cNvSpPr>
          <p:nvPr/>
        </p:nvSpPr>
        <p:spPr bwMode="auto">
          <a:xfrm>
            <a:off x="174932" y="5327966"/>
            <a:ext cx="117951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对着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凹透镜异侧虚焦点入射的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光线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经凹透镜折射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后平行于主光轴射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862284" y="3295310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912841" y="3330098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756034" y="3275508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3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0" grpId="0"/>
      <p:bldP spid="90" grpId="0" autoUpdateAnimBg="0"/>
      <p:bldP spid="91" grpId="0"/>
      <p:bldP spid="92" grpId="0" autoUpdateAnimBg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菁优网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86" y="1357233"/>
            <a:ext cx="11653567" cy="49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43555" y="623797"/>
            <a:ext cx="7188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反馈练习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完成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下列各透镜的光路。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3869" y="4094681"/>
            <a:ext cx="4984596" cy="2123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8079" y="1455236"/>
            <a:ext cx="4705814" cy="20350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5268" y="1357233"/>
            <a:ext cx="4895385" cy="22709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86" y="3628228"/>
            <a:ext cx="4583694" cy="283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26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834" y="2878654"/>
            <a:ext cx="5321236" cy="3257200"/>
          </a:xfrm>
          <a:prstGeom prst="rect">
            <a:avLst/>
          </a:prstGeom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93707" y="445683"/>
            <a:ext cx="116152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想想议议</a:t>
            </a:r>
            <a:r>
              <a:rPr lang="en-US" altLang="zh-CN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zh-CN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</a:t>
            </a:r>
            <a:r>
              <a:rPr lang="zh-CN" altLang="zh-CN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本身就是一个巨大的光源，当太阳光射到地面时，我们就可以把它看做平行光。那么同学们能不能想办法利用太阳光粗测凸透镜的焦距呢？</a:t>
            </a:r>
            <a:endParaRPr lang="zh-CN" altLang="en-US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凸透镜会聚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51" y="2878654"/>
            <a:ext cx="5004036" cy="32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 rot="355914" flipH="1">
            <a:off x="8185997" y="4045229"/>
            <a:ext cx="799907" cy="11398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98370" y="4377228"/>
            <a:ext cx="8013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60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f</a:t>
            </a:r>
          </a:p>
        </p:txBody>
      </p:sp>
      <p:sp>
        <p:nvSpPr>
          <p:cNvPr id="3" name="矩形 2"/>
          <p:cNvSpPr/>
          <p:nvPr/>
        </p:nvSpPr>
        <p:spPr>
          <a:xfrm>
            <a:off x="6400799" y="2062811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太阳光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聚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焦粗测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焦距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1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 animBg="1"/>
      <p:bldP spid="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97845" y="468351"/>
            <a:ext cx="4294155" cy="5796236"/>
            <a:chOff x="6063499" y="2754775"/>
            <a:chExt cx="2360339" cy="31788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270" t="2026" r="29416" b="4304"/>
            <a:stretch/>
          </p:blipFill>
          <p:spPr>
            <a:xfrm>
              <a:off x="6063499" y="2754775"/>
              <a:ext cx="2360339" cy="317884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2745" b="97647" l="9804" r="921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419" t="27788" r="8422" b="36471"/>
            <a:stretch/>
          </p:blipFill>
          <p:spPr>
            <a:xfrm>
              <a:off x="6215605" y="4085212"/>
              <a:ext cx="717630" cy="1157469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1878829" y="2913346"/>
            <a:ext cx="3353669" cy="3370346"/>
            <a:chOff x="8505772" y="2475571"/>
            <a:chExt cx="2322603" cy="294362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05772" y="2475571"/>
              <a:ext cx="2322603" cy="294362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772" t="25345" b="12457"/>
            <a:stretch/>
          </p:blipFill>
          <p:spPr>
            <a:xfrm>
              <a:off x="8564456" y="4235881"/>
              <a:ext cx="2219634" cy="1091901"/>
            </a:xfrm>
            <a:prstGeom prst="rect">
              <a:avLst/>
            </a:prstGeom>
          </p:spPr>
        </p:pic>
      </p:grpSp>
      <p:sp>
        <p:nvSpPr>
          <p:cNvPr id="32" name="线形标注 2 31"/>
          <p:cNvSpPr/>
          <p:nvPr/>
        </p:nvSpPr>
        <p:spPr>
          <a:xfrm>
            <a:off x="5568177" y="2132516"/>
            <a:ext cx="1836233" cy="914400"/>
          </a:xfrm>
          <a:prstGeom prst="borderCallout2">
            <a:avLst>
              <a:gd name="adj1" fmla="val 19970"/>
              <a:gd name="adj2" fmla="val -777"/>
              <a:gd name="adj3" fmla="val 18750"/>
              <a:gd name="adj4" fmla="val -16667"/>
              <a:gd name="adj5" fmla="val 103963"/>
              <a:gd name="adj6" fmla="val -67315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凸透镜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2730" b="90303" l="27883" r="73097">
                        <a14:foregroundMark x1="49425" y1="59712" x2="49425" y2="59712"/>
                        <a14:foregroundMark x1="49425" y1="47122" x2="51724" y2="34892"/>
                        <a14:foregroundMark x1="48276" y1="28058" x2="35632" y2="81295"/>
                        <a14:foregroundMark x1="64368" y1="59353" x2="49425" y2="25899"/>
                      </a14:backgroundRemoval>
                    </a14:imgEffect>
                  </a14:imgLayer>
                </a14:imgProps>
              </a:ext>
            </a:extLst>
          </a:blip>
          <a:srcRect l="22231" t="11713" r="21251" b="18287"/>
          <a:stretch/>
        </p:blipFill>
        <p:spPr>
          <a:xfrm rot="5400000">
            <a:off x="3153272" y="1735708"/>
            <a:ext cx="825572" cy="3267308"/>
          </a:xfrm>
          <a:prstGeom prst="rect">
            <a:avLst/>
          </a:prstGeom>
        </p:spPr>
      </p:pic>
      <p:grpSp>
        <p:nvGrpSpPr>
          <p:cNvPr id="33" name="Group 50"/>
          <p:cNvGrpSpPr>
            <a:grpSpLocks/>
          </p:cNvGrpSpPr>
          <p:nvPr/>
        </p:nvGrpSpPr>
        <p:grpSpPr bwMode="auto">
          <a:xfrm rot="5400000">
            <a:off x="2525620" y="1205828"/>
            <a:ext cx="2064853" cy="1428751"/>
            <a:chOff x="453" y="920"/>
            <a:chExt cx="2077" cy="900"/>
          </a:xfrm>
        </p:grpSpPr>
        <p:grpSp>
          <p:nvGrpSpPr>
            <p:cNvPr id="34" name="Group 42"/>
            <p:cNvGrpSpPr>
              <a:grpSpLocks/>
            </p:cNvGrpSpPr>
            <p:nvPr/>
          </p:nvGrpSpPr>
          <p:grpSpPr bwMode="auto">
            <a:xfrm>
              <a:off x="453" y="920"/>
              <a:ext cx="2064" cy="92"/>
              <a:chOff x="136" y="920"/>
              <a:chExt cx="2381" cy="91"/>
            </a:xfrm>
          </p:grpSpPr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 flipV="1">
                <a:off x="136" y="974"/>
                <a:ext cx="2381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" name="AutoShape 9"/>
              <p:cNvSpPr>
                <a:spLocks noChangeAspect="1" noChangeArrowheads="1"/>
              </p:cNvSpPr>
              <p:nvPr/>
            </p:nvSpPr>
            <p:spPr bwMode="auto">
              <a:xfrm rot="5400000">
                <a:off x="1704" y="83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35" name="Group 44"/>
            <p:cNvGrpSpPr>
              <a:grpSpLocks/>
            </p:cNvGrpSpPr>
            <p:nvPr/>
          </p:nvGrpSpPr>
          <p:grpSpPr bwMode="auto">
            <a:xfrm>
              <a:off x="453" y="1751"/>
              <a:ext cx="2059" cy="69"/>
              <a:chOff x="113" y="1751"/>
              <a:chExt cx="2399" cy="91"/>
            </a:xfrm>
          </p:grpSpPr>
          <p:sp>
            <p:nvSpPr>
              <p:cNvPr id="39" name="Line 11"/>
              <p:cNvSpPr>
                <a:spLocks noChangeShapeType="1"/>
              </p:cNvSpPr>
              <p:nvPr/>
            </p:nvSpPr>
            <p:spPr bwMode="auto">
              <a:xfrm>
                <a:off x="113" y="1797"/>
                <a:ext cx="2399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" name="AutoShape 12"/>
              <p:cNvSpPr>
                <a:spLocks noChangeAspect="1" noChangeArrowheads="1"/>
              </p:cNvSpPr>
              <p:nvPr/>
            </p:nvSpPr>
            <p:spPr bwMode="auto">
              <a:xfrm rot="5400000">
                <a:off x="1694" y="1661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36" name="Group 43"/>
            <p:cNvGrpSpPr>
              <a:grpSpLocks/>
            </p:cNvGrpSpPr>
            <p:nvPr/>
          </p:nvGrpSpPr>
          <p:grpSpPr bwMode="auto">
            <a:xfrm>
              <a:off x="476" y="1330"/>
              <a:ext cx="2054" cy="92"/>
              <a:chOff x="136" y="1328"/>
              <a:chExt cx="2394" cy="91"/>
            </a:xfrm>
          </p:grpSpPr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 flipV="1">
                <a:off x="136" y="1374"/>
                <a:ext cx="2394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AutoShape 15"/>
              <p:cNvSpPr>
                <a:spLocks noChangeAspect="1" noChangeArrowheads="1"/>
              </p:cNvSpPr>
              <p:nvPr/>
            </p:nvSpPr>
            <p:spPr bwMode="auto">
              <a:xfrm rot="5400000">
                <a:off x="1712" y="1238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</p:grpSp>
      <p:grpSp>
        <p:nvGrpSpPr>
          <p:cNvPr id="43" name="Group 51"/>
          <p:cNvGrpSpPr>
            <a:grpSpLocks/>
          </p:cNvGrpSpPr>
          <p:nvPr/>
        </p:nvGrpSpPr>
        <p:grpSpPr bwMode="auto">
          <a:xfrm rot="5400000">
            <a:off x="2236499" y="3560167"/>
            <a:ext cx="2620795" cy="1298578"/>
            <a:chOff x="2508" y="980"/>
            <a:chExt cx="1329" cy="817"/>
          </a:xfrm>
        </p:grpSpPr>
        <p:grpSp>
          <p:nvGrpSpPr>
            <p:cNvPr id="44" name="Group 48"/>
            <p:cNvGrpSpPr>
              <a:grpSpLocks/>
            </p:cNvGrpSpPr>
            <p:nvPr/>
          </p:nvGrpSpPr>
          <p:grpSpPr bwMode="auto">
            <a:xfrm>
              <a:off x="2508" y="1390"/>
              <a:ext cx="1329" cy="407"/>
              <a:chOff x="2509" y="1360"/>
              <a:chExt cx="1406" cy="435"/>
            </a:xfrm>
          </p:grpSpPr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2509" y="1360"/>
                <a:ext cx="1406" cy="435"/>
              </a:xfrm>
              <a:custGeom>
                <a:avLst/>
                <a:gdLst>
                  <a:gd name="T0" fmla="*/ 0 w 1667"/>
                  <a:gd name="T1" fmla="*/ 860 h 536"/>
                  <a:gd name="T2" fmla="*/ 203 w 1667"/>
                  <a:gd name="T3" fmla="*/ 835 h 536"/>
                  <a:gd name="T4" fmla="*/ 2578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2" name="AutoShape 18"/>
              <p:cNvSpPr>
                <a:spLocks noChangeAspect="1" noChangeArrowheads="1"/>
              </p:cNvSpPr>
              <p:nvPr/>
            </p:nvSpPr>
            <p:spPr bwMode="auto">
              <a:xfrm rot="4229382">
                <a:off x="3129" y="1502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2517" y="980"/>
              <a:ext cx="1319" cy="409"/>
              <a:chOff x="2517" y="981"/>
              <a:chExt cx="1541" cy="485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flipV="1">
                <a:off x="2517" y="981"/>
                <a:ext cx="1541" cy="485"/>
              </a:xfrm>
              <a:custGeom>
                <a:avLst/>
                <a:gdLst>
                  <a:gd name="T0" fmla="*/ 0 w 1667"/>
                  <a:gd name="T1" fmla="*/ 981 h 536"/>
                  <a:gd name="T2" fmla="*/ 228 w 1667"/>
                  <a:gd name="T3" fmla="*/ 951 h 536"/>
                  <a:gd name="T4" fmla="*/ 2903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0" name="AutoShape 21"/>
              <p:cNvSpPr>
                <a:spLocks noChangeAspect="1" noChangeArrowheads="1"/>
              </p:cNvSpPr>
              <p:nvPr/>
            </p:nvSpPr>
            <p:spPr bwMode="auto">
              <a:xfrm rot="17370618" flipV="1">
                <a:off x="3205" y="1066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  <p:grpSp>
          <p:nvGrpSpPr>
            <p:cNvPr id="46" name="Group 46"/>
            <p:cNvGrpSpPr>
              <a:grpSpLocks/>
            </p:cNvGrpSpPr>
            <p:nvPr/>
          </p:nvGrpSpPr>
          <p:grpSpPr bwMode="auto">
            <a:xfrm>
              <a:off x="2522" y="1343"/>
              <a:ext cx="1314" cy="91"/>
              <a:chOff x="2522" y="1343"/>
              <a:chExt cx="1825" cy="91"/>
            </a:xfrm>
          </p:grpSpPr>
          <p:sp>
            <p:nvSpPr>
              <p:cNvPr id="47" name="Line 23"/>
              <p:cNvSpPr>
                <a:spLocks noChangeShapeType="1"/>
              </p:cNvSpPr>
              <p:nvPr/>
            </p:nvSpPr>
            <p:spPr bwMode="auto">
              <a:xfrm>
                <a:off x="2522" y="1389"/>
                <a:ext cx="1825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8" name="AutoShape 24"/>
              <p:cNvSpPr>
                <a:spLocks noChangeAspect="1" noChangeArrowheads="1"/>
              </p:cNvSpPr>
              <p:nvPr/>
            </p:nvSpPr>
            <p:spPr bwMode="auto">
              <a:xfrm rot="5400000">
                <a:off x="3383" y="1253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</p:grp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46585" y="533833"/>
            <a:ext cx="23527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释疑解惑</a:t>
            </a:r>
            <a:endParaRPr kumimoji="1"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6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16773" y="2069656"/>
            <a:ext cx="60749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80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盘点收获</a:t>
            </a:r>
          </a:p>
        </p:txBody>
      </p:sp>
    </p:spTree>
    <p:extLst>
      <p:ext uri="{BB962C8B-B14F-4D97-AF65-F5344CB8AC3E}">
        <p14:creationId xmlns:p14="http://schemas.microsoft.com/office/powerpoint/2010/main" xmlns="" val="32214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2269" y="590768"/>
            <a:ext cx="4248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一、透镜的种类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83886" y="571006"/>
            <a:ext cx="1439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凸透镜：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655344" y="1171393"/>
            <a:ext cx="1655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凹透镜：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440024" y="583385"/>
            <a:ext cx="51906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中间厚，边缘薄的透镜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440024" y="1093519"/>
            <a:ext cx="5400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中间薄，边缘厚的透镜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2269" y="1771780"/>
            <a:ext cx="4248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二、透镜对光的作用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236314" y="2281914"/>
            <a:ext cx="100249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凸透镜对光有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作用，凹透镜对光有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发散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作用。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72269" y="2838214"/>
            <a:ext cx="50457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三、凸透镜的焦点和焦距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128712" y="3492859"/>
            <a:ext cx="10861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平行于主光轴的光线经凸透镜后将会聚于一个点，这个点就是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焦点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919101" y="4029605"/>
            <a:ext cx="57610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焦点到光心的距离是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焦距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37343" y="4551104"/>
            <a:ext cx="45817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四、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三条特殊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光线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919100" y="5325149"/>
            <a:ext cx="4248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太阳光聚焦法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37343" y="5325150"/>
            <a:ext cx="4392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五、凸透镜焦距的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测量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919702"/>
      </p:ext>
    </p:extLst>
  </p:cSld>
  <p:clrMapOvr>
    <a:masterClrMapping/>
  </p:clrMapOvr>
  <p:transition spd="slow">
    <p:wipe dir="r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5" grpId="0"/>
      <p:bldP spid="20496" grpId="0"/>
      <p:bldP spid="20497" grpId="0"/>
      <p:bldP spid="20498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16773" y="2069656"/>
            <a:ext cx="607498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达标测试</a:t>
            </a:r>
            <a:endParaRPr lang="zh-CN" altLang="en-US" sz="80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1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903" y="2678505"/>
            <a:ext cx="10244254" cy="32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、下列说法正确的是（            ）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、凸透镜对光线有发散作用，所以又叫发散透镜。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、凹透镜对光线有会聚作用，所以又叫会聚透镜。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、凸透镜有两个实焦点，凹透镜有两个虚焦点。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、两个焦点之间的距离叫焦距。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52903" y="634731"/>
            <a:ext cx="115972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、凸透镜对光线有</a:t>
            </a:r>
            <a:r>
              <a:rPr kumimoji="1"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作用</a:t>
            </a:r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。凹透镜对光线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kumimoji="1"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kumimoji="1" lang="zh-CN" altLang="en-US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作用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9183107" y="757841"/>
            <a:ext cx="1371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发散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574762" y="2002948"/>
            <a:ext cx="13468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会聚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871913" y="799171"/>
            <a:ext cx="13468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会聚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728685" y="2839892"/>
            <a:ext cx="5463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" name="矩形 2"/>
          <p:cNvSpPr/>
          <p:nvPr/>
        </p:nvSpPr>
        <p:spPr>
          <a:xfrm>
            <a:off x="156621" y="1394499"/>
            <a:ext cx="11593551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、我国古代有人用冰磨成凸透镜，对着太阳光取火，这是利用了凸透镜对光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作用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11047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autoUpdateAnimBg="0"/>
      <p:bldP spid="58372" grpId="0" autoUpdateAnimBg="0"/>
      <p:bldP spid="58375" grpId="0" autoUpdateAnimBg="0"/>
      <p:bldP spid="583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185" y="411033"/>
            <a:ext cx="7410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一天，大雨过后小狗贝贝趴在自己窝里的干草上。狗窝的上方是用薄塑料搭起来的，以此来遮雨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此时塑料上面已积了一层水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天晴了，阳光透过积水照在狗的身上，暖洋洋的舒服极了，突然，贝贝的身上着起了火，疼得它上窜下跳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   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5902" y="5674012"/>
            <a:ext cx="545203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狗身上为什么会着火呢？</a:t>
            </a:r>
            <a:endParaRPr kumimoji="1"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750098" y="524107"/>
            <a:ext cx="3413886" cy="4726249"/>
            <a:chOff x="8505772" y="2475571"/>
            <a:chExt cx="2322603" cy="29436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05772" y="2475571"/>
              <a:ext cx="2322603" cy="294362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772" t="25345" b="12457"/>
            <a:stretch/>
          </p:blipFill>
          <p:spPr>
            <a:xfrm>
              <a:off x="8568407" y="4239539"/>
              <a:ext cx="2219634" cy="109190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7750098" y="524107"/>
            <a:ext cx="4294155" cy="5796236"/>
            <a:chOff x="6063499" y="2754775"/>
            <a:chExt cx="2360339" cy="31788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270" t="2026" r="29416" b="4304"/>
            <a:stretch/>
          </p:blipFill>
          <p:spPr>
            <a:xfrm>
              <a:off x="6063499" y="2754775"/>
              <a:ext cx="2360339" cy="3178844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2745" b="97647" l="9804" r="921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419" t="27788" r="8422" b="36471"/>
            <a:stretch/>
          </p:blipFill>
          <p:spPr>
            <a:xfrm>
              <a:off x="6215605" y="4085212"/>
              <a:ext cx="717630" cy="1157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866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0321" y="534588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方框重填上适当的透镜。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8733" y="1147018"/>
            <a:ext cx="7549375" cy="4517802"/>
          </a:xfrm>
          <a:prstGeom prst="rect">
            <a:avLst/>
          </a:prstGeom>
        </p:spPr>
      </p:pic>
      <p:sp>
        <p:nvSpPr>
          <p:cNvPr id="4" name="xjhgx2"/>
          <p:cNvSpPr>
            <a:spLocks/>
          </p:cNvSpPr>
          <p:nvPr/>
        </p:nvSpPr>
        <p:spPr bwMode="auto">
          <a:xfrm>
            <a:off x="3223033" y="2855436"/>
            <a:ext cx="290395" cy="1851101"/>
          </a:xfrm>
          <a:custGeom>
            <a:avLst/>
            <a:gdLst>
              <a:gd name="T0" fmla="*/ 107950 w 620"/>
              <a:gd name="T1" fmla="*/ 0 h 4408"/>
              <a:gd name="T2" fmla="*/ 82530 w 620"/>
              <a:gd name="T3" fmla="*/ 61746 h 4408"/>
              <a:gd name="T4" fmla="*/ 60940 w 620"/>
              <a:gd name="T5" fmla="*/ 123950 h 4408"/>
              <a:gd name="T6" fmla="*/ 42135 w 620"/>
              <a:gd name="T7" fmla="*/ 186611 h 4408"/>
              <a:gd name="T8" fmla="*/ 27162 w 620"/>
              <a:gd name="T9" fmla="*/ 249500 h 4408"/>
              <a:gd name="T10" fmla="*/ 15322 w 620"/>
              <a:gd name="T11" fmla="*/ 312847 h 4408"/>
              <a:gd name="T12" fmla="*/ 6616 w 620"/>
              <a:gd name="T13" fmla="*/ 376423 h 4408"/>
              <a:gd name="T14" fmla="*/ 1741 w 620"/>
              <a:gd name="T15" fmla="*/ 440227 h 4408"/>
              <a:gd name="T16" fmla="*/ 0 w 620"/>
              <a:gd name="T17" fmla="*/ 504032 h 4408"/>
              <a:gd name="T18" fmla="*/ 1741 w 620"/>
              <a:gd name="T19" fmla="*/ 567836 h 4408"/>
              <a:gd name="T20" fmla="*/ 6616 w 620"/>
              <a:gd name="T21" fmla="*/ 631640 h 4408"/>
              <a:gd name="T22" fmla="*/ 15322 w 620"/>
              <a:gd name="T23" fmla="*/ 695216 h 4408"/>
              <a:gd name="T24" fmla="*/ 27162 w 620"/>
              <a:gd name="T25" fmla="*/ 758563 h 4408"/>
              <a:gd name="T26" fmla="*/ 42135 w 620"/>
              <a:gd name="T27" fmla="*/ 821452 h 4408"/>
              <a:gd name="T28" fmla="*/ 60940 w 620"/>
              <a:gd name="T29" fmla="*/ 884113 h 4408"/>
              <a:gd name="T30" fmla="*/ 82530 w 620"/>
              <a:gd name="T31" fmla="*/ 946317 h 4408"/>
              <a:gd name="T32" fmla="*/ 107950 w 620"/>
              <a:gd name="T33" fmla="*/ 1008063 h 4408"/>
              <a:gd name="T34" fmla="*/ 107950 w 620"/>
              <a:gd name="T35" fmla="*/ 1008063 h 4408"/>
              <a:gd name="T36" fmla="*/ 133370 w 620"/>
              <a:gd name="T37" fmla="*/ 946317 h 4408"/>
              <a:gd name="T38" fmla="*/ 154960 w 620"/>
              <a:gd name="T39" fmla="*/ 884113 h 4408"/>
              <a:gd name="T40" fmla="*/ 173765 w 620"/>
              <a:gd name="T41" fmla="*/ 821452 h 4408"/>
              <a:gd name="T42" fmla="*/ 188738 w 620"/>
              <a:gd name="T43" fmla="*/ 758563 h 4408"/>
              <a:gd name="T44" fmla="*/ 200578 w 620"/>
              <a:gd name="T45" fmla="*/ 695216 h 4408"/>
              <a:gd name="T46" fmla="*/ 209284 w 620"/>
              <a:gd name="T47" fmla="*/ 631640 h 4408"/>
              <a:gd name="T48" fmla="*/ 214159 w 620"/>
              <a:gd name="T49" fmla="*/ 567836 h 4408"/>
              <a:gd name="T50" fmla="*/ 215900 w 620"/>
              <a:gd name="T51" fmla="*/ 504032 h 4408"/>
              <a:gd name="T52" fmla="*/ 214159 w 620"/>
              <a:gd name="T53" fmla="*/ 440227 h 4408"/>
              <a:gd name="T54" fmla="*/ 209284 w 620"/>
              <a:gd name="T55" fmla="*/ 376423 h 4408"/>
              <a:gd name="T56" fmla="*/ 200578 w 620"/>
              <a:gd name="T57" fmla="*/ 312847 h 4408"/>
              <a:gd name="T58" fmla="*/ 188738 w 620"/>
              <a:gd name="T59" fmla="*/ 249500 h 4408"/>
              <a:gd name="T60" fmla="*/ 173765 w 620"/>
              <a:gd name="T61" fmla="*/ 186611 h 4408"/>
              <a:gd name="T62" fmla="*/ 154960 w 620"/>
              <a:gd name="T63" fmla="*/ 123950 h 4408"/>
              <a:gd name="T64" fmla="*/ 133370 w 620"/>
              <a:gd name="T65" fmla="*/ 61746 h 4408"/>
              <a:gd name="T66" fmla="*/ 107950 w 620"/>
              <a:gd name="T67" fmla="*/ 0 h 44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0"/>
              <a:gd name="T103" fmla="*/ 0 h 4408"/>
              <a:gd name="T104" fmla="*/ 620 w 620"/>
              <a:gd name="T105" fmla="*/ 4408 h 44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solidFill>
            <a:srgbClr val="C5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xjhgx3"/>
          <p:cNvSpPr>
            <a:spLocks/>
          </p:cNvSpPr>
          <p:nvPr/>
        </p:nvSpPr>
        <p:spPr bwMode="auto">
          <a:xfrm>
            <a:off x="7408044" y="2480368"/>
            <a:ext cx="411586" cy="1851101"/>
          </a:xfrm>
          <a:custGeom>
            <a:avLst/>
            <a:gdLst>
              <a:gd name="T0" fmla="*/ 323850 w 980"/>
              <a:gd name="T1" fmla="*/ 0 h 4408"/>
              <a:gd name="T2" fmla="*/ 299726 w 980"/>
              <a:gd name="T3" fmla="*/ 66219 h 4408"/>
              <a:gd name="T4" fmla="*/ 279238 w 980"/>
              <a:gd name="T5" fmla="*/ 132929 h 4408"/>
              <a:gd name="T6" fmla="*/ 261393 w 980"/>
              <a:gd name="T7" fmla="*/ 200129 h 4408"/>
              <a:gd name="T8" fmla="*/ 247183 w 980"/>
              <a:gd name="T9" fmla="*/ 267574 h 4408"/>
              <a:gd name="T10" fmla="*/ 235948 w 980"/>
              <a:gd name="T11" fmla="*/ 335510 h 4408"/>
              <a:gd name="T12" fmla="*/ 227686 w 980"/>
              <a:gd name="T13" fmla="*/ 403691 h 4408"/>
              <a:gd name="T14" fmla="*/ 223060 w 980"/>
              <a:gd name="T15" fmla="*/ 472117 h 4408"/>
              <a:gd name="T16" fmla="*/ 221408 w 980"/>
              <a:gd name="T17" fmla="*/ 540544 h 4408"/>
              <a:gd name="T18" fmla="*/ 223060 w 980"/>
              <a:gd name="T19" fmla="*/ 608970 h 4408"/>
              <a:gd name="T20" fmla="*/ 227686 w 980"/>
              <a:gd name="T21" fmla="*/ 677396 h 4408"/>
              <a:gd name="T22" fmla="*/ 235948 w 980"/>
              <a:gd name="T23" fmla="*/ 745577 h 4408"/>
              <a:gd name="T24" fmla="*/ 247183 w 980"/>
              <a:gd name="T25" fmla="*/ 813513 h 4408"/>
              <a:gd name="T26" fmla="*/ 261393 w 980"/>
              <a:gd name="T27" fmla="*/ 880958 h 4408"/>
              <a:gd name="T28" fmla="*/ 279238 w 980"/>
              <a:gd name="T29" fmla="*/ 948158 h 4408"/>
              <a:gd name="T30" fmla="*/ 299726 w 980"/>
              <a:gd name="T31" fmla="*/ 1014868 h 4408"/>
              <a:gd name="T32" fmla="*/ 323850 w 980"/>
              <a:gd name="T33" fmla="*/ 1081087 h 4408"/>
              <a:gd name="T34" fmla="*/ 0 w 980"/>
              <a:gd name="T35" fmla="*/ 1081087 h 4408"/>
              <a:gd name="T36" fmla="*/ 24124 w 980"/>
              <a:gd name="T37" fmla="*/ 1014868 h 4408"/>
              <a:gd name="T38" fmla="*/ 44612 w 980"/>
              <a:gd name="T39" fmla="*/ 948158 h 4408"/>
              <a:gd name="T40" fmla="*/ 62457 w 980"/>
              <a:gd name="T41" fmla="*/ 880958 h 4408"/>
              <a:gd name="T42" fmla="*/ 76667 w 980"/>
              <a:gd name="T43" fmla="*/ 813513 h 4408"/>
              <a:gd name="T44" fmla="*/ 87902 w 980"/>
              <a:gd name="T45" fmla="*/ 745577 h 4408"/>
              <a:gd name="T46" fmla="*/ 96164 w 980"/>
              <a:gd name="T47" fmla="*/ 677396 h 4408"/>
              <a:gd name="T48" fmla="*/ 100790 w 980"/>
              <a:gd name="T49" fmla="*/ 608970 h 4408"/>
              <a:gd name="T50" fmla="*/ 102442 w 980"/>
              <a:gd name="T51" fmla="*/ 540544 h 4408"/>
              <a:gd name="T52" fmla="*/ 100790 w 980"/>
              <a:gd name="T53" fmla="*/ 472117 h 4408"/>
              <a:gd name="T54" fmla="*/ 96164 w 980"/>
              <a:gd name="T55" fmla="*/ 403691 h 4408"/>
              <a:gd name="T56" fmla="*/ 87902 w 980"/>
              <a:gd name="T57" fmla="*/ 335510 h 4408"/>
              <a:gd name="T58" fmla="*/ 76667 w 980"/>
              <a:gd name="T59" fmla="*/ 267574 h 4408"/>
              <a:gd name="T60" fmla="*/ 62457 w 980"/>
              <a:gd name="T61" fmla="*/ 200129 h 4408"/>
              <a:gd name="T62" fmla="*/ 44612 w 980"/>
              <a:gd name="T63" fmla="*/ 132929 h 4408"/>
              <a:gd name="T64" fmla="*/ 24124 w 980"/>
              <a:gd name="T65" fmla="*/ 66219 h 4408"/>
              <a:gd name="T66" fmla="*/ 0 w 980"/>
              <a:gd name="T67" fmla="*/ 0 h 4408"/>
              <a:gd name="T68" fmla="*/ 323850 w 980"/>
              <a:gd name="T69" fmla="*/ 0 h 44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80"/>
              <a:gd name="T106" fmla="*/ 0 h 4408"/>
              <a:gd name="T107" fmla="*/ 980 w 980"/>
              <a:gd name="T108" fmla="*/ 4408 h 44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solidFill>
            <a:srgbClr val="C5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84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5527288" y="1263805"/>
            <a:ext cx="3509963" cy="2033588"/>
            <a:chOff x="0" y="0"/>
            <a:chExt cx="2211" cy="1281"/>
          </a:xfrm>
        </p:grpSpPr>
        <p:grpSp>
          <p:nvGrpSpPr>
            <p:cNvPr id="50230" name="Group 3"/>
            <p:cNvGrpSpPr>
              <a:grpSpLocks/>
            </p:cNvGrpSpPr>
            <p:nvPr/>
          </p:nvGrpSpPr>
          <p:grpSpPr bwMode="auto">
            <a:xfrm>
              <a:off x="652" y="0"/>
              <a:ext cx="1106" cy="1281"/>
              <a:chOff x="0" y="0"/>
              <a:chExt cx="1106" cy="1281"/>
            </a:xfrm>
          </p:grpSpPr>
          <p:grpSp>
            <p:nvGrpSpPr>
              <p:cNvPr id="5023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1106" cy="1281"/>
                <a:chOff x="0" y="0"/>
                <a:chExt cx="1106" cy="1048"/>
              </a:xfrm>
            </p:grpSpPr>
            <p:grpSp>
              <p:nvGrpSpPr>
                <p:cNvPr id="50239" name="Group 5"/>
                <p:cNvGrpSpPr>
                  <a:grpSpLocks/>
                </p:cNvGrpSpPr>
                <p:nvPr/>
              </p:nvGrpSpPr>
              <p:grpSpPr bwMode="auto">
                <a:xfrm rot="10800000">
                  <a:off x="567" y="0"/>
                  <a:ext cx="539" cy="1020"/>
                  <a:chOff x="0" y="0"/>
                  <a:chExt cx="539" cy="1020"/>
                </a:xfrm>
              </p:grpSpPr>
              <p:sp>
                <p:nvSpPr>
                  <p:cNvPr id="50243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4" y="28"/>
                    <a:ext cx="425" cy="936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024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54" cy="10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grpSp>
              <p:nvGrpSpPr>
                <p:cNvPr id="50240" name="Group 8"/>
                <p:cNvGrpSpPr>
                  <a:grpSpLocks/>
                </p:cNvGrpSpPr>
                <p:nvPr/>
              </p:nvGrpSpPr>
              <p:grpSpPr bwMode="auto">
                <a:xfrm>
                  <a:off x="0" y="28"/>
                  <a:ext cx="539" cy="1020"/>
                  <a:chOff x="0" y="0"/>
                  <a:chExt cx="539" cy="1020"/>
                </a:xfrm>
              </p:grpSpPr>
              <p:sp>
                <p:nvSpPr>
                  <p:cNvPr id="50241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4" y="28"/>
                    <a:ext cx="425" cy="936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02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54" cy="10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</p:grpSp>
          <p:sp>
            <p:nvSpPr>
              <p:cNvPr id="50237" name="Line 11"/>
              <p:cNvSpPr>
                <a:spLocks noChangeShapeType="1"/>
              </p:cNvSpPr>
              <p:nvPr/>
            </p:nvSpPr>
            <p:spPr bwMode="auto">
              <a:xfrm>
                <a:off x="454" y="189"/>
                <a:ext cx="1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8" name="Line 12"/>
              <p:cNvSpPr>
                <a:spLocks noChangeShapeType="1"/>
              </p:cNvSpPr>
              <p:nvPr/>
            </p:nvSpPr>
            <p:spPr bwMode="auto">
              <a:xfrm>
                <a:off x="454" y="1105"/>
                <a:ext cx="1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231" name="Group 13"/>
            <p:cNvGrpSpPr>
              <a:grpSpLocks/>
            </p:cNvGrpSpPr>
            <p:nvPr/>
          </p:nvGrpSpPr>
          <p:grpSpPr bwMode="auto">
            <a:xfrm>
              <a:off x="453" y="312"/>
              <a:ext cx="737" cy="1"/>
              <a:chOff x="0" y="0"/>
              <a:chExt cx="737" cy="1"/>
            </a:xfrm>
          </p:grpSpPr>
          <p:sp>
            <p:nvSpPr>
              <p:cNvPr id="50234" name="Line 14"/>
              <p:cNvSpPr>
                <a:spLocks noChangeShapeType="1"/>
              </p:cNvSpPr>
              <p:nvPr/>
            </p:nvSpPr>
            <p:spPr bwMode="auto">
              <a:xfrm>
                <a:off x="0" y="0"/>
                <a:ext cx="7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5" name="Line 15"/>
              <p:cNvSpPr>
                <a:spLocks noChangeShapeType="1"/>
              </p:cNvSpPr>
              <p:nvPr/>
            </p:nvSpPr>
            <p:spPr bwMode="auto">
              <a:xfrm>
                <a:off x="284" y="1"/>
                <a:ext cx="17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0232" name="Line 16"/>
            <p:cNvSpPr>
              <a:spLocks noChangeShapeType="1"/>
            </p:cNvSpPr>
            <p:nvPr/>
          </p:nvSpPr>
          <p:spPr bwMode="auto">
            <a:xfrm>
              <a:off x="0" y="631"/>
              <a:ext cx="2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3" name="Text Box 17"/>
            <p:cNvSpPr txBox="1">
              <a:spLocks noChangeArrowheads="1"/>
            </p:cNvSpPr>
            <p:nvPr/>
          </p:nvSpPr>
          <p:spPr bwMode="auto">
            <a:xfrm>
              <a:off x="340" y="648"/>
              <a:ext cx="1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3300"/>
                  </a:solidFill>
                </a:rPr>
                <a:t>Ｆ</a:t>
              </a:r>
            </a:p>
          </p:txBody>
        </p:sp>
      </p:grpSp>
      <p:sp>
        <p:nvSpPr>
          <p:cNvPr id="50179" name="Oval 18"/>
          <p:cNvSpPr>
            <a:spLocks noChangeArrowheads="1"/>
          </p:cNvSpPr>
          <p:nvPr/>
        </p:nvSpPr>
        <p:spPr bwMode="auto">
          <a:xfrm>
            <a:off x="3096826" y="1441605"/>
            <a:ext cx="180975" cy="157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180" name="Line 19"/>
          <p:cNvSpPr>
            <a:spLocks noChangeShapeType="1"/>
          </p:cNvSpPr>
          <p:nvPr/>
        </p:nvSpPr>
        <p:spPr bwMode="auto">
          <a:xfrm>
            <a:off x="1260088" y="2262343"/>
            <a:ext cx="39608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0181" name="Group 20"/>
          <p:cNvGrpSpPr>
            <a:grpSpLocks/>
          </p:cNvGrpSpPr>
          <p:nvPr/>
        </p:nvGrpSpPr>
        <p:grpSpPr bwMode="auto">
          <a:xfrm>
            <a:off x="2003037" y="2773519"/>
            <a:ext cx="1169988" cy="1587"/>
            <a:chOff x="0" y="0"/>
            <a:chExt cx="737" cy="1"/>
          </a:xfrm>
        </p:grpSpPr>
        <p:sp>
          <p:nvSpPr>
            <p:cNvPr id="50228" name="Line 21"/>
            <p:cNvSpPr>
              <a:spLocks noChangeShapeType="1"/>
            </p:cNvSpPr>
            <p:nvPr/>
          </p:nvSpPr>
          <p:spPr bwMode="auto">
            <a:xfrm>
              <a:off x="0" y="0"/>
              <a:ext cx="7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9" name="Line 22"/>
            <p:cNvSpPr>
              <a:spLocks noChangeShapeType="1"/>
            </p:cNvSpPr>
            <p:nvPr/>
          </p:nvSpPr>
          <p:spPr bwMode="auto">
            <a:xfrm>
              <a:off x="284" y="1"/>
              <a:ext cx="17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173025" y="1695605"/>
            <a:ext cx="1530350" cy="1079500"/>
            <a:chOff x="0" y="0"/>
            <a:chExt cx="964" cy="680"/>
          </a:xfrm>
        </p:grpSpPr>
        <p:sp>
          <p:nvSpPr>
            <p:cNvPr id="50226" name="Line 24"/>
            <p:cNvSpPr>
              <a:spLocks noChangeShapeType="1"/>
            </p:cNvSpPr>
            <p:nvPr/>
          </p:nvSpPr>
          <p:spPr bwMode="auto">
            <a:xfrm flipV="1">
              <a:off x="0" y="0"/>
              <a:ext cx="964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7" name="Line 25"/>
            <p:cNvSpPr>
              <a:spLocks noChangeShapeType="1"/>
            </p:cNvSpPr>
            <p:nvPr/>
          </p:nvSpPr>
          <p:spPr bwMode="auto">
            <a:xfrm flipV="1">
              <a:off x="567" y="198"/>
              <a:ext cx="114" cy="8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183" name="Text Box 26"/>
          <p:cNvSpPr txBox="1">
            <a:spLocks noChangeArrowheads="1"/>
          </p:cNvSpPr>
          <p:nvPr/>
        </p:nvSpPr>
        <p:spPr bwMode="auto">
          <a:xfrm>
            <a:off x="3636576" y="2273455"/>
            <a:ext cx="31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Ｆ</a:t>
            </a:r>
          </a:p>
        </p:txBody>
      </p:sp>
      <p:sp>
        <p:nvSpPr>
          <p:cNvPr id="50184" name="Text Box 27"/>
          <p:cNvSpPr txBox="1">
            <a:spLocks noChangeArrowheads="1"/>
          </p:cNvSpPr>
          <p:nvPr/>
        </p:nvSpPr>
        <p:spPr bwMode="auto">
          <a:xfrm>
            <a:off x="425605" y="555627"/>
            <a:ext cx="4679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下列光路图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H="1">
            <a:off x="5932100" y="1759105"/>
            <a:ext cx="1395412" cy="6746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7373549" y="932018"/>
            <a:ext cx="1620837" cy="823912"/>
            <a:chOff x="0" y="0"/>
            <a:chExt cx="1021" cy="519"/>
          </a:xfrm>
        </p:grpSpPr>
        <p:sp>
          <p:nvSpPr>
            <p:cNvPr id="50224" name="Line 30"/>
            <p:cNvSpPr>
              <a:spLocks noChangeShapeType="1"/>
            </p:cNvSpPr>
            <p:nvPr/>
          </p:nvSpPr>
          <p:spPr bwMode="auto">
            <a:xfrm flipV="1">
              <a:off x="0" y="0"/>
              <a:ext cx="1021" cy="5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5" name="Line 31"/>
            <p:cNvSpPr>
              <a:spLocks noChangeShapeType="1"/>
            </p:cNvSpPr>
            <p:nvPr/>
          </p:nvSpPr>
          <p:spPr bwMode="auto">
            <a:xfrm flipV="1">
              <a:off x="385" y="237"/>
              <a:ext cx="171" cy="8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187" name="Oval 32"/>
          <p:cNvSpPr>
            <a:spLocks noChangeArrowheads="1"/>
          </p:cNvSpPr>
          <p:nvPr/>
        </p:nvSpPr>
        <p:spPr bwMode="auto">
          <a:xfrm>
            <a:off x="3860412" y="2235355"/>
            <a:ext cx="46038" cy="444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188" name="Oval 33"/>
          <p:cNvSpPr>
            <a:spLocks noChangeArrowheads="1"/>
          </p:cNvSpPr>
          <p:nvPr/>
        </p:nvSpPr>
        <p:spPr bwMode="auto">
          <a:xfrm>
            <a:off x="2403087" y="2233768"/>
            <a:ext cx="46038" cy="444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189" name="Oval 34"/>
          <p:cNvSpPr>
            <a:spLocks noChangeArrowheads="1"/>
          </p:cNvSpPr>
          <p:nvPr/>
        </p:nvSpPr>
        <p:spPr bwMode="auto">
          <a:xfrm>
            <a:off x="6255951" y="2249643"/>
            <a:ext cx="46037" cy="444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190" name="Text Box 35"/>
          <p:cNvSpPr txBox="1">
            <a:spLocks noChangeArrowheads="1"/>
          </p:cNvSpPr>
          <p:nvPr/>
        </p:nvSpPr>
        <p:spPr bwMode="auto">
          <a:xfrm>
            <a:off x="2279263" y="2186143"/>
            <a:ext cx="31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Ｆ</a:t>
            </a:r>
          </a:p>
        </p:txBody>
      </p:sp>
      <p:sp>
        <p:nvSpPr>
          <p:cNvPr id="50191" name="Oval 36"/>
          <p:cNvSpPr>
            <a:spLocks noChangeArrowheads="1"/>
          </p:cNvSpPr>
          <p:nvPr/>
        </p:nvSpPr>
        <p:spPr bwMode="auto">
          <a:xfrm>
            <a:off x="3165088" y="4159405"/>
            <a:ext cx="180975" cy="157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192" name="Line 37"/>
          <p:cNvSpPr>
            <a:spLocks noChangeShapeType="1"/>
          </p:cNvSpPr>
          <p:nvPr/>
        </p:nvSpPr>
        <p:spPr bwMode="auto">
          <a:xfrm>
            <a:off x="1328350" y="4980143"/>
            <a:ext cx="39608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2071301" y="5486400"/>
            <a:ext cx="1169987" cy="4920"/>
            <a:chOff x="0" y="-4919"/>
            <a:chExt cx="737" cy="4920"/>
          </a:xfrm>
        </p:grpSpPr>
        <p:sp>
          <p:nvSpPr>
            <p:cNvPr id="50222" name="Line 39"/>
            <p:cNvSpPr>
              <a:spLocks noChangeShapeType="1"/>
            </p:cNvSpPr>
            <p:nvPr/>
          </p:nvSpPr>
          <p:spPr bwMode="auto">
            <a:xfrm>
              <a:off x="0" y="0"/>
              <a:ext cx="7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3" name="Line 40"/>
            <p:cNvSpPr>
              <a:spLocks noChangeShapeType="1"/>
            </p:cNvSpPr>
            <p:nvPr/>
          </p:nvSpPr>
          <p:spPr bwMode="auto">
            <a:xfrm flipV="1">
              <a:off x="284" y="-4919"/>
              <a:ext cx="104" cy="49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arrow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4" name="Group 41"/>
          <p:cNvGrpSpPr>
            <a:grpSpLocks/>
          </p:cNvGrpSpPr>
          <p:nvPr/>
        </p:nvGrpSpPr>
        <p:grpSpPr bwMode="auto">
          <a:xfrm>
            <a:off x="3241287" y="4413405"/>
            <a:ext cx="1530350" cy="1079500"/>
            <a:chOff x="0" y="0"/>
            <a:chExt cx="964" cy="680"/>
          </a:xfrm>
        </p:grpSpPr>
        <p:sp>
          <p:nvSpPr>
            <p:cNvPr id="50220" name="Line 42"/>
            <p:cNvSpPr>
              <a:spLocks noChangeShapeType="1"/>
            </p:cNvSpPr>
            <p:nvPr/>
          </p:nvSpPr>
          <p:spPr bwMode="auto">
            <a:xfrm flipV="1">
              <a:off x="0" y="0"/>
              <a:ext cx="964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1" name="Line 43"/>
            <p:cNvSpPr>
              <a:spLocks noChangeShapeType="1"/>
            </p:cNvSpPr>
            <p:nvPr/>
          </p:nvSpPr>
          <p:spPr bwMode="auto">
            <a:xfrm flipV="1">
              <a:off x="567" y="198"/>
              <a:ext cx="103" cy="8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arrow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195" name="Text Box 44"/>
          <p:cNvSpPr txBox="1">
            <a:spLocks noChangeArrowheads="1"/>
          </p:cNvSpPr>
          <p:nvPr/>
        </p:nvSpPr>
        <p:spPr bwMode="auto">
          <a:xfrm>
            <a:off x="3704838" y="4991255"/>
            <a:ext cx="31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Ｆ</a:t>
            </a:r>
          </a:p>
        </p:txBody>
      </p:sp>
      <p:sp>
        <p:nvSpPr>
          <p:cNvPr id="50196" name="Oval 45"/>
          <p:cNvSpPr>
            <a:spLocks noChangeArrowheads="1"/>
          </p:cNvSpPr>
          <p:nvPr/>
        </p:nvSpPr>
        <p:spPr bwMode="auto">
          <a:xfrm>
            <a:off x="3928676" y="4953155"/>
            <a:ext cx="46037" cy="444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197" name="Oval 46"/>
          <p:cNvSpPr>
            <a:spLocks noChangeArrowheads="1"/>
          </p:cNvSpPr>
          <p:nvPr/>
        </p:nvSpPr>
        <p:spPr bwMode="auto">
          <a:xfrm>
            <a:off x="2471351" y="4951568"/>
            <a:ext cx="46037" cy="444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198" name="Text Box 47"/>
          <p:cNvSpPr txBox="1">
            <a:spLocks noChangeArrowheads="1"/>
          </p:cNvSpPr>
          <p:nvPr/>
        </p:nvSpPr>
        <p:spPr bwMode="auto">
          <a:xfrm>
            <a:off x="2347526" y="4903943"/>
            <a:ext cx="31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Ｆ</a:t>
            </a:r>
          </a:p>
        </p:txBody>
      </p:sp>
      <p:grpSp>
        <p:nvGrpSpPr>
          <p:cNvPr id="50199" name="Group 48"/>
          <p:cNvGrpSpPr>
            <a:grpSpLocks/>
          </p:cNvGrpSpPr>
          <p:nvPr/>
        </p:nvGrpSpPr>
        <p:grpSpPr bwMode="auto">
          <a:xfrm>
            <a:off x="6709976" y="3995894"/>
            <a:ext cx="1755775" cy="2033587"/>
            <a:chOff x="0" y="0"/>
            <a:chExt cx="1106" cy="1281"/>
          </a:xfrm>
        </p:grpSpPr>
        <p:grpSp>
          <p:nvGrpSpPr>
            <p:cNvPr id="50211" name="Group 49"/>
            <p:cNvGrpSpPr>
              <a:grpSpLocks/>
            </p:cNvGrpSpPr>
            <p:nvPr/>
          </p:nvGrpSpPr>
          <p:grpSpPr bwMode="auto">
            <a:xfrm>
              <a:off x="0" y="0"/>
              <a:ext cx="1106" cy="1281"/>
              <a:chOff x="0" y="0"/>
              <a:chExt cx="1106" cy="1048"/>
            </a:xfrm>
          </p:grpSpPr>
          <p:grpSp>
            <p:nvGrpSpPr>
              <p:cNvPr id="50214" name="Group 50"/>
              <p:cNvGrpSpPr>
                <a:grpSpLocks/>
              </p:cNvGrpSpPr>
              <p:nvPr/>
            </p:nvGrpSpPr>
            <p:grpSpPr bwMode="auto">
              <a:xfrm rot="10800000">
                <a:off x="567" y="0"/>
                <a:ext cx="539" cy="1020"/>
                <a:chOff x="0" y="0"/>
                <a:chExt cx="539" cy="1020"/>
              </a:xfrm>
            </p:grpSpPr>
            <p:sp>
              <p:nvSpPr>
                <p:cNvPr id="50218" name="Oval 51"/>
                <p:cNvSpPr>
                  <a:spLocks noChangeArrowheads="1"/>
                </p:cNvSpPr>
                <p:nvPr/>
              </p:nvSpPr>
              <p:spPr bwMode="auto">
                <a:xfrm>
                  <a:off x="114" y="28"/>
                  <a:ext cx="425" cy="93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0219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4" cy="1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50215" name="Group 53"/>
              <p:cNvGrpSpPr>
                <a:grpSpLocks/>
              </p:cNvGrpSpPr>
              <p:nvPr/>
            </p:nvGrpSpPr>
            <p:grpSpPr bwMode="auto">
              <a:xfrm>
                <a:off x="0" y="28"/>
                <a:ext cx="539" cy="1020"/>
                <a:chOff x="0" y="0"/>
                <a:chExt cx="539" cy="1020"/>
              </a:xfrm>
            </p:grpSpPr>
            <p:sp>
              <p:nvSpPr>
                <p:cNvPr id="50216" name="Oval 54"/>
                <p:cNvSpPr>
                  <a:spLocks noChangeArrowheads="1"/>
                </p:cNvSpPr>
                <p:nvPr/>
              </p:nvSpPr>
              <p:spPr bwMode="auto">
                <a:xfrm>
                  <a:off x="114" y="28"/>
                  <a:ext cx="425" cy="93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0217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4" cy="1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  <p:sp>
          <p:nvSpPr>
            <p:cNvPr id="50212" name="Line 56"/>
            <p:cNvSpPr>
              <a:spLocks noChangeShapeType="1"/>
            </p:cNvSpPr>
            <p:nvPr/>
          </p:nvSpPr>
          <p:spPr bwMode="auto">
            <a:xfrm>
              <a:off x="454" y="189"/>
              <a:ext cx="1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3" name="Line 57"/>
            <p:cNvSpPr>
              <a:spLocks noChangeShapeType="1"/>
            </p:cNvSpPr>
            <p:nvPr/>
          </p:nvSpPr>
          <p:spPr bwMode="auto">
            <a:xfrm>
              <a:off x="454" y="1105"/>
              <a:ext cx="1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Group 58"/>
          <p:cNvGrpSpPr>
            <a:grpSpLocks/>
          </p:cNvGrpSpPr>
          <p:nvPr/>
        </p:nvGrpSpPr>
        <p:grpSpPr bwMode="auto">
          <a:xfrm>
            <a:off x="6394062" y="4488019"/>
            <a:ext cx="1169988" cy="3176"/>
            <a:chOff x="0" y="-3175"/>
            <a:chExt cx="737" cy="3176"/>
          </a:xfrm>
        </p:grpSpPr>
        <p:sp>
          <p:nvSpPr>
            <p:cNvPr id="50209" name="Line 59"/>
            <p:cNvSpPr>
              <a:spLocks noChangeShapeType="1"/>
            </p:cNvSpPr>
            <p:nvPr/>
          </p:nvSpPr>
          <p:spPr bwMode="auto">
            <a:xfrm>
              <a:off x="0" y="0"/>
              <a:ext cx="7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0" name="Line 60"/>
            <p:cNvSpPr>
              <a:spLocks noChangeShapeType="1"/>
            </p:cNvSpPr>
            <p:nvPr/>
          </p:nvSpPr>
          <p:spPr bwMode="auto">
            <a:xfrm flipV="1">
              <a:off x="284" y="-3175"/>
              <a:ext cx="114" cy="317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arrow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201" name="Line 61"/>
          <p:cNvSpPr>
            <a:spLocks noChangeShapeType="1"/>
          </p:cNvSpPr>
          <p:nvPr/>
        </p:nvSpPr>
        <p:spPr bwMode="auto">
          <a:xfrm>
            <a:off x="5674925" y="4997605"/>
            <a:ext cx="35099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202" name="Text Box 62"/>
          <p:cNvSpPr txBox="1">
            <a:spLocks noChangeArrowheads="1"/>
          </p:cNvSpPr>
          <p:nvPr/>
        </p:nvSpPr>
        <p:spPr bwMode="auto">
          <a:xfrm>
            <a:off x="6214676" y="5024593"/>
            <a:ext cx="31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Ｆ</a:t>
            </a:r>
          </a:p>
        </p:txBody>
      </p:sp>
      <p:sp>
        <p:nvSpPr>
          <p:cNvPr id="50203" name="Line 63"/>
          <p:cNvSpPr>
            <a:spLocks noChangeShapeType="1"/>
          </p:cNvSpPr>
          <p:nvPr/>
        </p:nvSpPr>
        <p:spPr bwMode="auto">
          <a:xfrm flipH="1">
            <a:off x="6079738" y="4491194"/>
            <a:ext cx="1395413" cy="6746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0204" name="Group 64"/>
          <p:cNvGrpSpPr>
            <a:grpSpLocks/>
          </p:cNvGrpSpPr>
          <p:nvPr/>
        </p:nvGrpSpPr>
        <p:grpSpPr bwMode="auto">
          <a:xfrm>
            <a:off x="7492612" y="3664106"/>
            <a:ext cx="1620838" cy="823913"/>
            <a:chOff x="0" y="0"/>
            <a:chExt cx="1021" cy="519"/>
          </a:xfrm>
        </p:grpSpPr>
        <p:sp>
          <p:nvSpPr>
            <p:cNvPr id="50207" name="Line 65"/>
            <p:cNvSpPr>
              <a:spLocks noChangeShapeType="1"/>
            </p:cNvSpPr>
            <p:nvPr/>
          </p:nvSpPr>
          <p:spPr bwMode="auto">
            <a:xfrm flipV="1">
              <a:off x="0" y="0"/>
              <a:ext cx="1021" cy="5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8" name="Line 66"/>
            <p:cNvSpPr>
              <a:spLocks noChangeShapeType="1"/>
            </p:cNvSpPr>
            <p:nvPr/>
          </p:nvSpPr>
          <p:spPr bwMode="auto">
            <a:xfrm flipV="1">
              <a:off x="385" y="277"/>
              <a:ext cx="96" cy="4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arrow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205" name="Oval 67"/>
          <p:cNvSpPr>
            <a:spLocks noChangeArrowheads="1"/>
          </p:cNvSpPr>
          <p:nvPr/>
        </p:nvSpPr>
        <p:spPr bwMode="auto">
          <a:xfrm>
            <a:off x="6403587" y="4981730"/>
            <a:ext cx="46038" cy="444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8935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穿衣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17" y="1445877"/>
            <a:ext cx="2665141" cy="316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T5-19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190" y="1434065"/>
            <a:ext cx="3821028" cy="316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8951" y="1445877"/>
            <a:ext cx="3642732" cy="316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83687" y="4619700"/>
            <a:ext cx="168348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凸面镜</a:t>
            </a:r>
            <a:endParaRPr kumimoji="1" lang="zh-CN" altLang="en-US" sz="36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4145" y="4619700"/>
            <a:ext cx="168348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平面镜</a:t>
            </a:r>
            <a:endParaRPr kumimoji="1" lang="zh-CN" altLang="en-US" sz="36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292858" y="4619700"/>
            <a:ext cx="168348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凹面镜</a:t>
            </a:r>
            <a:endParaRPr kumimoji="1" lang="zh-CN" altLang="en-US" sz="36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3317" y="5391789"/>
            <a:ext cx="2341757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共同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特点：</a:t>
            </a:r>
            <a:endParaRPr kumimoji="1"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908361" y="245548"/>
            <a:ext cx="2470483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7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面镜</a:t>
            </a:r>
            <a:endParaRPr kumimoji="1" lang="zh-CN" altLang="en-US" sz="7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77300" y="5400065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光在镜面发生反射，不能透射过去。</a:t>
            </a:r>
          </a:p>
        </p:txBody>
      </p:sp>
    </p:spTree>
    <p:extLst>
      <p:ext uri="{BB962C8B-B14F-4D97-AF65-F5344CB8AC3E}">
        <p14:creationId xmlns:p14="http://schemas.microsoft.com/office/powerpoint/2010/main" xmlns="" val="36108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f11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949" b="91971" l="7870" r="94907">
                        <a14:foregroundMark x1="18981" y1="40876" x2="23611" y2="47445"/>
                        <a14:foregroundMark x1="38889" y1="59124" x2="50463" y2="64234"/>
                        <a14:foregroundMark x1="66204" y1="61314" x2="87037" y2="40876"/>
                        <a14:foregroundMark x1="18981" y1="27737" x2="53704" y2="16788"/>
                        <a14:foregroundMark x1="54167" y1="17518" x2="59722" y2="27737"/>
                        <a14:foregroundMark x1="87037" y1="41606" x2="91667" y2="43066"/>
                        <a14:backgroundMark x1="58796" y1="15328" x2="91204" y2="21898"/>
                        <a14:backgroundMark x1="92130" y1="57664" x2="73611" y2="84672"/>
                        <a14:backgroundMark x1="41204" y1="91971" x2="12037" y2="6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61" y="715423"/>
            <a:ext cx="2303308" cy="139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眼镜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58" b="16805"/>
          <a:stretch/>
        </p:blipFill>
        <p:spPr bwMode="auto">
          <a:xfrm>
            <a:off x="2738701" y="770634"/>
            <a:ext cx="2087563" cy="133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放大镜2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463" y="860274"/>
            <a:ext cx="2133903" cy="146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1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5733" y="853502"/>
            <a:ext cx="1912726" cy="151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16_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726"/>
          <a:stretch/>
        </p:blipFill>
        <p:spPr bwMode="auto">
          <a:xfrm>
            <a:off x="1098721" y="3898958"/>
            <a:ext cx="2166900" cy="198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投影仪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3852" y="3898958"/>
            <a:ext cx="2472899" cy="21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http://www.sh-opt.com/produce/tishi/2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9366" y="3898957"/>
            <a:ext cx="1944687" cy="205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9175" y="2337187"/>
            <a:ext cx="168348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近视镜</a:t>
            </a:r>
            <a:endParaRPr kumimoji="1" lang="zh-CN" altLang="en-US" sz="36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922239" y="2337186"/>
            <a:ext cx="168348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老花</a:t>
            </a: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镜</a:t>
            </a:r>
            <a:endParaRPr kumimoji="1" lang="zh-CN" altLang="en-US" sz="36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117506" y="2380396"/>
            <a:ext cx="168348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放大镜</a:t>
            </a:r>
            <a:endParaRPr kumimoji="1" lang="zh-CN" altLang="en-US" sz="36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493635" y="2380397"/>
            <a:ext cx="248850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照相机镜头</a:t>
            </a:r>
            <a:endParaRPr kumimoji="1" lang="zh-CN" altLang="en-US" sz="36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61988" y="5828694"/>
            <a:ext cx="252906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望远镜镜头</a:t>
            </a:r>
            <a:endParaRPr kumimoji="1" lang="zh-CN" altLang="en-US" sz="36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923852" y="5828694"/>
            <a:ext cx="266156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投影仪</a:t>
            </a:r>
            <a:r>
              <a:rPr kumimoji="1" lang="zh-CN" altLang="en-US" sz="36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镜头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643198" y="5847474"/>
            <a:ext cx="266156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显微镜镜头</a:t>
            </a:r>
            <a:endParaRPr kumimoji="1" lang="zh-CN" altLang="en-US" sz="36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22561" y="3124955"/>
            <a:ext cx="2341757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共同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特点：</a:t>
            </a:r>
            <a:endParaRPr kumimoji="1"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18240" y="3113443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光</a:t>
            </a:r>
            <a:r>
              <a:rPr kumimoji="1"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透射过镜子，发生折射。</a:t>
            </a:r>
            <a:endParaRPr kumimoji="1"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813854" y="329072"/>
            <a:ext cx="2470483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7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透镜</a:t>
            </a:r>
            <a:endParaRPr kumimoji="1" lang="zh-CN" altLang="en-US" sz="7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5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7231" y="2116080"/>
            <a:ext cx="720504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透镜截面图</a:t>
            </a:r>
            <a:endParaRPr kumimoji="1" lang="zh-CN" altLang="en-US" sz="3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84383" y="3224075"/>
            <a:ext cx="173258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凸透镜</a:t>
            </a:r>
            <a:endParaRPr kumimoji="1"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7735" y="5771459"/>
            <a:ext cx="173258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凹透镜</a:t>
            </a:r>
            <a:endParaRPr kumimoji="1" lang="zh-CN" altLang="en-US" sz="36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69272" y="610971"/>
            <a:ext cx="2670718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结构特点</a:t>
            </a:r>
            <a:endParaRPr kumimoji="1" lang="zh-CN" altLang="en-US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49496" y="1797948"/>
            <a:ext cx="2068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中间厚</a:t>
            </a:r>
          </a:p>
          <a:p>
            <a:pPr>
              <a:defRPr/>
            </a:pPr>
            <a:r>
              <a:rPr lang="zh-C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边缘薄</a:t>
            </a:r>
          </a:p>
        </p:txBody>
      </p:sp>
      <p:sp>
        <p:nvSpPr>
          <p:cNvPr id="9" name="矩形 8"/>
          <p:cNvSpPr/>
          <p:nvPr/>
        </p:nvSpPr>
        <p:spPr>
          <a:xfrm>
            <a:off x="2949497" y="4439793"/>
            <a:ext cx="2068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中间薄</a:t>
            </a:r>
            <a:endParaRPr lang="zh-CN" altLang="zh-CN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边缘厚</a:t>
            </a:r>
            <a:endParaRPr lang="zh-CN" altLang="zh-CN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xjhgx2"/>
          <p:cNvSpPr>
            <a:spLocks/>
          </p:cNvSpPr>
          <p:nvPr/>
        </p:nvSpPr>
        <p:spPr bwMode="auto">
          <a:xfrm>
            <a:off x="1359504" y="1416204"/>
            <a:ext cx="458146" cy="1751773"/>
          </a:xfrm>
          <a:custGeom>
            <a:avLst/>
            <a:gdLst>
              <a:gd name="T0" fmla="*/ 107950 w 620"/>
              <a:gd name="T1" fmla="*/ 0 h 4408"/>
              <a:gd name="T2" fmla="*/ 82530 w 620"/>
              <a:gd name="T3" fmla="*/ 61746 h 4408"/>
              <a:gd name="T4" fmla="*/ 60940 w 620"/>
              <a:gd name="T5" fmla="*/ 123950 h 4408"/>
              <a:gd name="T6" fmla="*/ 42135 w 620"/>
              <a:gd name="T7" fmla="*/ 186611 h 4408"/>
              <a:gd name="T8" fmla="*/ 27162 w 620"/>
              <a:gd name="T9" fmla="*/ 249500 h 4408"/>
              <a:gd name="T10" fmla="*/ 15322 w 620"/>
              <a:gd name="T11" fmla="*/ 312847 h 4408"/>
              <a:gd name="T12" fmla="*/ 6616 w 620"/>
              <a:gd name="T13" fmla="*/ 376423 h 4408"/>
              <a:gd name="T14" fmla="*/ 1741 w 620"/>
              <a:gd name="T15" fmla="*/ 440227 h 4408"/>
              <a:gd name="T16" fmla="*/ 0 w 620"/>
              <a:gd name="T17" fmla="*/ 504032 h 4408"/>
              <a:gd name="T18" fmla="*/ 1741 w 620"/>
              <a:gd name="T19" fmla="*/ 567836 h 4408"/>
              <a:gd name="T20" fmla="*/ 6616 w 620"/>
              <a:gd name="T21" fmla="*/ 631640 h 4408"/>
              <a:gd name="T22" fmla="*/ 15322 w 620"/>
              <a:gd name="T23" fmla="*/ 695216 h 4408"/>
              <a:gd name="T24" fmla="*/ 27162 w 620"/>
              <a:gd name="T25" fmla="*/ 758563 h 4408"/>
              <a:gd name="T26" fmla="*/ 42135 w 620"/>
              <a:gd name="T27" fmla="*/ 821452 h 4408"/>
              <a:gd name="T28" fmla="*/ 60940 w 620"/>
              <a:gd name="T29" fmla="*/ 884113 h 4408"/>
              <a:gd name="T30" fmla="*/ 82530 w 620"/>
              <a:gd name="T31" fmla="*/ 946317 h 4408"/>
              <a:gd name="T32" fmla="*/ 107950 w 620"/>
              <a:gd name="T33" fmla="*/ 1008063 h 4408"/>
              <a:gd name="T34" fmla="*/ 107950 w 620"/>
              <a:gd name="T35" fmla="*/ 1008063 h 4408"/>
              <a:gd name="T36" fmla="*/ 133370 w 620"/>
              <a:gd name="T37" fmla="*/ 946317 h 4408"/>
              <a:gd name="T38" fmla="*/ 154960 w 620"/>
              <a:gd name="T39" fmla="*/ 884113 h 4408"/>
              <a:gd name="T40" fmla="*/ 173765 w 620"/>
              <a:gd name="T41" fmla="*/ 821452 h 4408"/>
              <a:gd name="T42" fmla="*/ 188738 w 620"/>
              <a:gd name="T43" fmla="*/ 758563 h 4408"/>
              <a:gd name="T44" fmla="*/ 200578 w 620"/>
              <a:gd name="T45" fmla="*/ 695216 h 4408"/>
              <a:gd name="T46" fmla="*/ 209284 w 620"/>
              <a:gd name="T47" fmla="*/ 631640 h 4408"/>
              <a:gd name="T48" fmla="*/ 214159 w 620"/>
              <a:gd name="T49" fmla="*/ 567836 h 4408"/>
              <a:gd name="T50" fmla="*/ 215900 w 620"/>
              <a:gd name="T51" fmla="*/ 504032 h 4408"/>
              <a:gd name="T52" fmla="*/ 214159 w 620"/>
              <a:gd name="T53" fmla="*/ 440227 h 4408"/>
              <a:gd name="T54" fmla="*/ 209284 w 620"/>
              <a:gd name="T55" fmla="*/ 376423 h 4408"/>
              <a:gd name="T56" fmla="*/ 200578 w 620"/>
              <a:gd name="T57" fmla="*/ 312847 h 4408"/>
              <a:gd name="T58" fmla="*/ 188738 w 620"/>
              <a:gd name="T59" fmla="*/ 249500 h 4408"/>
              <a:gd name="T60" fmla="*/ 173765 w 620"/>
              <a:gd name="T61" fmla="*/ 186611 h 4408"/>
              <a:gd name="T62" fmla="*/ 154960 w 620"/>
              <a:gd name="T63" fmla="*/ 123950 h 4408"/>
              <a:gd name="T64" fmla="*/ 133370 w 620"/>
              <a:gd name="T65" fmla="*/ 61746 h 4408"/>
              <a:gd name="T66" fmla="*/ 107950 w 620"/>
              <a:gd name="T67" fmla="*/ 0 h 44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0"/>
              <a:gd name="T103" fmla="*/ 0 h 4408"/>
              <a:gd name="T104" fmla="*/ 620 w 620"/>
              <a:gd name="T105" fmla="*/ 4408 h 44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solidFill>
            <a:srgbClr val="C5FFFF"/>
          </a:solidFill>
          <a:ln w="28575">
            <a:solidFill>
              <a:srgbClr val="2D5F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xjhgx3"/>
          <p:cNvSpPr>
            <a:spLocks/>
          </p:cNvSpPr>
          <p:nvPr/>
        </p:nvSpPr>
        <p:spPr bwMode="auto">
          <a:xfrm>
            <a:off x="1292596" y="4182134"/>
            <a:ext cx="591961" cy="1523694"/>
          </a:xfrm>
          <a:custGeom>
            <a:avLst/>
            <a:gdLst>
              <a:gd name="T0" fmla="*/ 323850 w 980"/>
              <a:gd name="T1" fmla="*/ 0 h 4408"/>
              <a:gd name="T2" fmla="*/ 299726 w 980"/>
              <a:gd name="T3" fmla="*/ 66219 h 4408"/>
              <a:gd name="T4" fmla="*/ 279238 w 980"/>
              <a:gd name="T5" fmla="*/ 132929 h 4408"/>
              <a:gd name="T6" fmla="*/ 261393 w 980"/>
              <a:gd name="T7" fmla="*/ 200129 h 4408"/>
              <a:gd name="T8" fmla="*/ 247183 w 980"/>
              <a:gd name="T9" fmla="*/ 267574 h 4408"/>
              <a:gd name="T10" fmla="*/ 235948 w 980"/>
              <a:gd name="T11" fmla="*/ 335510 h 4408"/>
              <a:gd name="T12" fmla="*/ 227686 w 980"/>
              <a:gd name="T13" fmla="*/ 403691 h 4408"/>
              <a:gd name="T14" fmla="*/ 223060 w 980"/>
              <a:gd name="T15" fmla="*/ 472117 h 4408"/>
              <a:gd name="T16" fmla="*/ 221408 w 980"/>
              <a:gd name="T17" fmla="*/ 540544 h 4408"/>
              <a:gd name="T18" fmla="*/ 223060 w 980"/>
              <a:gd name="T19" fmla="*/ 608970 h 4408"/>
              <a:gd name="T20" fmla="*/ 227686 w 980"/>
              <a:gd name="T21" fmla="*/ 677396 h 4408"/>
              <a:gd name="T22" fmla="*/ 235948 w 980"/>
              <a:gd name="T23" fmla="*/ 745577 h 4408"/>
              <a:gd name="T24" fmla="*/ 247183 w 980"/>
              <a:gd name="T25" fmla="*/ 813513 h 4408"/>
              <a:gd name="T26" fmla="*/ 261393 w 980"/>
              <a:gd name="T27" fmla="*/ 880958 h 4408"/>
              <a:gd name="T28" fmla="*/ 279238 w 980"/>
              <a:gd name="T29" fmla="*/ 948158 h 4408"/>
              <a:gd name="T30" fmla="*/ 299726 w 980"/>
              <a:gd name="T31" fmla="*/ 1014868 h 4408"/>
              <a:gd name="T32" fmla="*/ 323850 w 980"/>
              <a:gd name="T33" fmla="*/ 1081087 h 4408"/>
              <a:gd name="T34" fmla="*/ 0 w 980"/>
              <a:gd name="T35" fmla="*/ 1081087 h 4408"/>
              <a:gd name="T36" fmla="*/ 24124 w 980"/>
              <a:gd name="T37" fmla="*/ 1014868 h 4408"/>
              <a:gd name="T38" fmla="*/ 44612 w 980"/>
              <a:gd name="T39" fmla="*/ 948158 h 4408"/>
              <a:gd name="T40" fmla="*/ 62457 w 980"/>
              <a:gd name="T41" fmla="*/ 880958 h 4408"/>
              <a:gd name="T42" fmla="*/ 76667 w 980"/>
              <a:gd name="T43" fmla="*/ 813513 h 4408"/>
              <a:gd name="T44" fmla="*/ 87902 w 980"/>
              <a:gd name="T45" fmla="*/ 745577 h 4408"/>
              <a:gd name="T46" fmla="*/ 96164 w 980"/>
              <a:gd name="T47" fmla="*/ 677396 h 4408"/>
              <a:gd name="T48" fmla="*/ 100790 w 980"/>
              <a:gd name="T49" fmla="*/ 608970 h 4408"/>
              <a:gd name="T50" fmla="*/ 102442 w 980"/>
              <a:gd name="T51" fmla="*/ 540544 h 4408"/>
              <a:gd name="T52" fmla="*/ 100790 w 980"/>
              <a:gd name="T53" fmla="*/ 472117 h 4408"/>
              <a:gd name="T54" fmla="*/ 96164 w 980"/>
              <a:gd name="T55" fmla="*/ 403691 h 4408"/>
              <a:gd name="T56" fmla="*/ 87902 w 980"/>
              <a:gd name="T57" fmla="*/ 335510 h 4408"/>
              <a:gd name="T58" fmla="*/ 76667 w 980"/>
              <a:gd name="T59" fmla="*/ 267574 h 4408"/>
              <a:gd name="T60" fmla="*/ 62457 w 980"/>
              <a:gd name="T61" fmla="*/ 200129 h 4408"/>
              <a:gd name="T62" fmla="*/ 44612 w 980"/>
              <a:gd name="T63" fmla="*/ 132929 h 4408"/>
              <a:gd name="T64" fmla="*/ 24124 w 980"/>
              <a:gd name="T65" fmla="*/ 66219 h 4408"/>
              <a:gd name="T66" fmla="*/ 0 w 980"/>
              <a:gd name="T67" fmla="*/ 0 h 4408"/>
              <a:gd name="T68" fmla="*/ 323850 w 980"/>
              <a:gd name="T69" fmla="*/ 0 h 44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80"/>
              <a:gd name="T106" fmla="*/ 0 h 4408"/>
              <a:gd name="T107" fmla="*/ 980 w 980"/>
              <a:gd name="T108" fmla="*/ 4408 h 44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solidFill>
            <a:srgbClr val="C5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67"/>
          <a:stretch/>
        </p:blipFill>
        <p:spPr bwMode="auto">
          <a:xfrm>
            <a:off x="5464527" y="846080"/>
            <a:ext cx="637806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044392" y="3808240"/>
            <a:ext cx="49172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凸透镜（            ）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044392" y="4624458"/>
            <a:ext cx="49172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凹透镜（    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            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028807" y="3746684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 b="1" dirty="0">
                <a:solidFill>
                  <a:srgbClr val="FF0000"/>
                </a:solidFill>
                <a:latin typeface="Tahoma" panose="020B0604030504040204" pitchFamily="34" charset="0"/>
              </a:rPr>
              <a:t>A </a:t>
            </a:r>
            <a:r>
              <a:rPr lang="en-US" altLang="zh-CN" sz="36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zh-CN" altLang="zh-CN" sz="36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B </a:t>
            </a:r>
            <a:r>
              <a:rPr lang="en-US" altLang="zh-CN" sz="36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zh-CN" altLang="zh-CN" sz="36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D</a:t>
            </a:r>
            <a:endParaRPr lang="zh-CN" altLang="zh-CN" sz="36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028807" y="4562902"/>
            <a:ext cx="18372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 b="1" dirty="0">
                <a:solidFill>
                  <a:srgbClr val="FF0000"/>
                </a:solidFill>
                <a:latin typeface="Tahoma" panose="020B0604030504040204" pitchFamily="34" charset="0"/>
              </a:rPr>
              <a:t>C </a:t>
            </a:r>
            <a:r>
              <a:rPr lang="en-US" altLang="zh-CN" sz="36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zh-CN" altLang="zh-CN" sz="36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E </a:t>
            </a:r>
            <a:r>
              <a:rPr lang="en-US" altLang="zh-CN" sz="36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 </a:t>
            </a:r>
            <a:r>
              <a:rPr lang="zh-CN" altLang="zh-CN" sz="36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F</a:t>
            </a:r>
            <a:endParaRPr lang="zh-CN" altLang="zh-CN" sz="36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4186128" y="5694453"/>
            <a:ext cx="7846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透镜的两个表面至少一个是球面的一部分。</a:t>
            </a:r>
            <a:endParaRPr lang="en-US" altLang="zh-CN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8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358867" y="492800"/>
            <a:ext cx="568234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利用球面建构透镜模型</a:t>
            </a:r>
            <a:endParaRPr kumimoji="1"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0" name="Arc 7"/>
          <p:cNvSpPr>
            <a:spLocks/>
          </p:cNvSpPr>
          <p:nvPr/>
        </p:nvSpPr>
        <p:spPr bwMode="auto">
          <a:xfrm>
            <a:off x="3568353" y="2965760"/>
            <a:ext cx="2374900" cy="5048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75749672 h 21600"/>
              <a:gd name="T4" fmla="*/ 0 w 21600"/>
              <a:gd name="T5" fmla="*/ 27574967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544165" y="2868923"/>
            <a:ext cx="2444750" cy="2444750"/>
          </a:xfrm>
          <a:prstGeom prst="ellipse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rgbClr val="C5FF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F8F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en-US" sz="2800">
              <a:solidFill>
                <a:srgbClr val="000099"/>
              </a:solidFill>
              <a:ea typeface="楷体" panose="02010609060101010101" pitchFamily="49" charset="-122"/>
            </a:endParaRPr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2776190" y="2868923"/>
            <a:ext cx="2444750" cy="2444750"/>
          </a:xfrm>
          <a:prstGeom prst="ellipse">
            <a:avLst/>
          </a:prstGeom>
          <a:gradFill rotWithShape="1">
            <a:gsLst>
              <a:gs pos="0">
                <a:schemeClr val="bg1">
                  <a:alpha val="42998"/>
                </a:schemeClr>
              </a:gs>
              <a:gs pos="100000">
                <a:srgbClr val="C5FFFF">
                  <a:alpha val="43999"/>
                </a:srgbClr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F8F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en-US" sz="2800">
              <a:solidFill>
                <a:srgbClr val="000099"/>
              </a:solidFill>
              <a:ea typeface="楷体" panose="02010609060101010101" pitchFamily="49" charset="-122"/>
            </a:endParaRPr>
          </a:p>
        </p:txBody>
      </p:sp>
      <p:grpSp>
        <p:nvGrpSpPr>
          <p:cNvPr id="34" name="Group 24"/>
          <p:cNvGrpSpPr>
            <a:grpSpLocks/>
          </p:cNvGrpSpPr>
          <p:nvPr/>
        </p:nvGrpSpPr>
        <p:grpSpPr bwMode="auto">
          <a:xfrm>
            <a:off x="3806555" y="4077087"/>
            <a:ext cx="576262" cy="534988"/>
            <a:chOff x="3152" y="1343"/>
            <a:chExt cx="363" cy="337"/>
          </a:xfrm>
        </p:grpSpPr>
        <p:sp>
          <p:nvSpPr>
            <p:cNvPr id="35" name="Oval 36"/>
            <p:cNvSpPr>
              <a:spLocks noChangeArrowheads="1"/>
            </p:cNvSpPr>
            <p:nvPr/>
          </p:nvSpPr>
          <p:spPr bwMode="auto">
            <a:xfrm>
              <a:off x="3288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0" lang="zh-CN" altLang="en-US" sz="2800">
                <a:solidFill>
                  <a:srgbClr val="000099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3152" y="1411"/>
              <a:ext cx="3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99"/>
                  </a:solidFill>
                </a:rPr>
                <a:t> </a:t>
              </a:r>
              <a:r>
                <a:rPr lang="en-US" altLang="zh-CN" sz="2800" dirty="0">
                  <a:solidFill>
                    <a:srgbClr val="000099"/>
                  </a:solidFill>
                </a:rPr>
                <a:t>C</a:t>
              </a:r>
              <a:r>
                <a:rPr lang="en-US" altLang="zh-CN" sz="2800" baseline="-25000" dirty="0">
                  <a:solidFill>
                    <a:srgbClr val="000099"/>
                  </a:solidFill>
                </a:rPr>
                <a:t>2</a:t>
              </a:r>
            </a:p>
          </p:txBody>
        </p:sp>
      </p:grpSp>
      <p:grpSp>
        <p:nvGrpSpPr>
          <p:cNvPr id="37" name="Group 27"/>
          <p:cNvGrpSpPr>
            <a:grpSpLocks/>
          </p:cNvGrpSpPr>
          <p:nvPr/>
        </p:nvGrpSpPr>
        <p:grpSpPr bwMode="auto">
          <a:xfrm>
            <a:off x="1515715" y="4077087"/>
            <a:ext cx="647700" cy="571500"/>
            <a:chOff x="1723" y="1343"/>
            <a:chExt cx="408" cy="360"/>
          </a:xfrm>
        </p:grpSpPr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1723" y="1434"/>
              <a:ext cx="4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99"/>
                  </a:solidFill>
                </a:rPr>
                <a:t> </a:t>
              </a:r>
              <a:r>
                <a:rPr lang="en-US" altLang="zh-CN" sz="2800" dirty="0">
                  <a:solidFill>
                    <a:srgbClr val="000099"/>
                  </a:solidFill>
                </a:rPr>
                <a:t>C</a:t>
              </a:r>
              <a:r>
                <a:rPr lang="en-US" altLang="zh-CN" sz="2800" baseline="-25000" dirty="0">
                  <a:solidFill>
                    <a:srgbClr val="000099"/>
                  </a:solidFill>
                </a:rPr>
                <a:t>1</a:t>
              </a:r>
            </a:p>
          </p:txBody>
        </p:sp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1859" y="134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0" lang="zh-CN" altLang="en-US" sz="2800">
                <a:solidFill>
                  <a:srgbClr val="000099"/>
                </a:solidFill>
                <a:ea typeface="楷体" panose="02010609060101010101" pitchFamily="49" charset="-122"/>
              </a:endParaRPr>
            </a:p>
          </p:txBody>
        </p:sp>
      </p:grpSp>
      <p:sp>
        <p:nvSpPr>
          <p:cNvPr id="41" name="xjhgx2"/>
          <p:cNvSpPr>
            <a:spLocks/>
          </p:cNvSpPr>
          <p:nvPr/>
        </p:nvSpPr>
        <p:spPr bwMode="auto">
          <a:xfrm>
            <a:off x="2776190" y="3588060"/>
            <a:ext cx="215900" cy="1008063"/>
          </a:xfrm>
          <a:custGeom>
            <a:avLst/>
            <a:gdLst>
              <a:gd name="T0" fmla="*/ 107950 w 620"/>
              <a:gd name="T1" fmla="*/ 0 h 4408"/>
              <a:gd name="T2" fmla="*/ 82530 w 620"/>
              <a:gd name="T3" fmla="*/ 61746 h 4408"/>
              <a:gd name="T4" fmla="*/ 60940 w 620"/>
              <a:gd name="T5" fmla="*/ 123950 h 4408"/>
              <a:gd name="T6" fmla="*/ 42135 w 620"/>
              <a:gd name="T7" fmla="*/ 186611 h 4408"/>
              <a:gd name="T8" fmla="*/ 27162 w 620"/>
              <a:gd name="T9" fmla="*/ 249500 h 4408"/>
              <a:gd name="T10" fmla="*/ 15322 w 620"/>
              <a:gd name="T11" fmla="*/ 312847 h 4408"/>
              <a:gd name="T12" fmla="*/ 6616 w 620"/>
              <a:gd name="T13" fmla="*/ 376423 h 4408"/>
              <a:gd name="T14" fmla="*/ 1741 w 620"/>
              <a:gd name="T15" fmla="*/ 440227 h 4408"/>
              <a:gd name="T16" fmla="*/ 0 w 620"/>
              <a:gd name="T17" fmla="*/ 504032 h 4408"/>
              <a:gd name="T18" fmla="*/ 1741 w 620"/>
              <a:gd name="T19" fmla="*/ 567836 h 4408"/>
              <a:gd name="T20" fmla="*/ 6616 w 620"/>
              <a:gd name="T21" fmla="*/ 631640 h 4408"/>
              <a:gd name="T22" fmla="*/ 15322 w 620"/>
              <a:gd name="T23" fmla="*/ 695216 h 4408"/>
              <a:gd name="T24" fmla="*/ 27162 w 620"/>
              <a:gd name="T25" fmla="*/ 758563 h 4408"/>
              <a:gd name="T26" fmla="*/ 42135 w 620"/>
              <a:gd name="T27" fmla="*/ 821452 h 4408"/>
              <a:gd name="T28" fmla="*/ 60940 w 620"/>
              <a:gd name="T29" fmla="*/ 884113 h 4408"/>
              <a:gd name="T30" fmla="*/ 82530 w 620"/>
              <a:gd name="T31" fmla="*/ 946317 h 4408"/>
              <a:gd name="T32" fmla="*/ 107950 w 620"/>
              <a:gd name="T33" fmla="*/ 1008063 h 4408"/>
              <a:gd name="T34" fmla="*/ 107950 w 620"/>
              <a:gd name="T35" fmla="*/ 1008063 h 4408"/>
              <a:gd name="T36" fmla="*/ 133370 w 620"/>
              <a:gd name="T37" fmla="*/ 946317 h 4408"/>
              <a:gd name="T38" fmla="*/ 154960 w 620"/>
              <a:gd name="T39" fmla="*/ 884113 h 4408"/>
              <a:gd name="T40" fmla="*/ 173765 w 620"/>
              <a:gd name="T41" fmla="*/ 821452 h 4408"/>
              <a:gd name="T42" fmla="*/ 188738 w 620"/>
              <a:gd name="T43" fmla="*/ 758563 h 4408"/>
              <a:gd name="T44" fmla="*/ 200578 w 620"/>
              <a:gd name="T45" fmla="*/ 695216 h 4408"/>
              <a:gd name="T46" fmla="*/ 209284 w 620"/>
              <a:gd name="T47" fmla="*/ 631640 h 4408"/>
              <a:gd name="T48" fmla="*/ 214159 w 620"/>
              <a:gd name="T49" fmla="*/ 567836 h 4408"/>
              <a:gd name="T50" fmla="*/ 215900 w 620"/>
              <a:gd name="T51" fmla="*/ 504032 h 4408"/>
              <a:gd name="T52" fmla="*/ 214159 w 620"/>
              <a:gd name="T53" fmla="*/ 440227 h 4408"/>
              <a:gd name="T54" fmla="*/ 209284 w 620"/>
              <a:gd name="T55" fmla="*/ 376423 h 4408"/>
              <a:gd name="T56" fmla="*/ 200578 w 620"/>
              <a:gd name="T57" fmla="*/ 312847 h 4408"/>
              <a:gd name="T58" fmla="*/ 188738 w 620"/>
              <a:gd name="T59" fmla="*/ 249500 h 4408"/>
              <a:gd name="T60" fmla="*/ 173765 w 620"/>
              <a:gd name="T61" fmla="*/ 186611 h 4408"/>
              <a:gd name="T62" fmla="*/ 154960 w 620"/>
              <a:gd name="T63" fmla="*/ 123950 h 4408"/>
              <a:gd name="T64" fmla="*/ 133370 w 620"/>
              <a:gd name="T65" fmla="*/ 61746 h 4408"/>
              <a:gd name="T66" fmla="*/ 107950 w 620"/>
              <a:gd name="T67" fmla="*/ 0 h 44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0"/>
              <a:gd name="T103" fmla="*/ 0 h 4408"/>
              <a:gd name="T104" fmla="*/ 620 w 620"/>
              <a:gd name="T105" fmla="*/ 4408 h 44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solidFill>
            <a:srgbClr val="C5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Oval 38"/>
          <p:cNvSpPr>
            <a:spLocks noChangeArrowheads="1"/>
          </p:cNvSpPr>
          <p:nvPr/>
        </p:nvSpPr>
        <p:spPr bwMode="auto">
          <a:xfrm>
            <a:off x="6192490" y="2868923"/>
            <a:ext cx="2444750" cy="2444750"/>
          </a:xfrm>
          <a:prstGeom prst="ellipse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rgbClr val="C5FF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F8F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en-US" sz="2800">
              <a:solidFill>
                <a:srgbClr val="000099"/>
              </a:solidFill>
              <a:ea typeface="楷体" panose="02010609060101010101" pitchFamily="49" charset="-122"/>
            </a:endParaRPr>
          </a:p>
        </p:txBody>
      </p:sp>
      <p:sp>
        <p:nvSpPr>
          <p:cNvPr id="60" name="Oval 39"/>
          <p:cNvSpPr>
            <a:spLocks noChangeArrowheads="1"/>
          </p:cNvSpPr>
          <p:nvPr/>
        </p:nvSpPr>
        <p:spPr bwMode="auto">
          <a:xfrm>
            <a:off x="8748365" y="2868923"/>
            <a:ext cx="2444750" cy="2444750"/>
          </a:xfrm>
          <a:prstGeom prst="ellipse">
            <a:avLst/>
          </a:prstGeom>
          <a:gradFill rotWithShape="1">
            <a:gsLst>
              <a:gs pos="0">
                <a:schemeClr val="bg1">
                  <a:alpha val="42998"/>
                </a:schemeClr>
              </a:gs>
              <a:gs pos="100000">
                <a:srgbClr val="C5FFFF">
                  <a:alpha val="43999"/>
                </a:srgbClr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F8F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en-US" sz="2800">
              <a:solidFill>
                <a:srgbClr val="000099"/>
              </a:solidFill>
              <a:ea typeface="楷体" panose="02010609060101010101" pitchFamily="49" charset="-122"/>
            </a:endParaRPr>
          </a:p>
        </p:txBody>
      </p:sp>
      <p:grpSp>
        <p:nvGrpSpPr>
          <p:cNvPr id="61" name="Group 22"/>
          <p:cNvGrpSpPr>
            <a:grpSpLocks/>
          </p:cNvGrpSpPr>
          <p:nvPr/>
        </p:nvGrpSpPr>
        <p:grpSpPr bwMode="auto">
          <a:xfrm>
            <a:off x="9756428" y="4032483"/>
            <a:ext cx="576262" cy="534988"/>
            <a:chOff x="3152" y="1343"/>
            <a:chExt cx="363" cy="337"/>
          </a:xfrm>
        </p:grpSpPr>
        <p:sp>
          <p:nvSpPr>
            <p:cNvPr id="62" name="Oval 36"/>
            <p:cNvSpPr>
              <a:spLocks noChangeArrowheads="1"/>
            </p:cNvSpPr>
            <p:nvPr/>
          </p:nvSpPr>
          <p:spPr bwMode="auto">
            <a:xfrm>
              <a:off x="3288" y="1343"/>
              <a:ext cx="46" cy="4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0" lang="zh-CN" altLang="en-US" sz="2800">
                <a:solidFill>
                  <a:srgbClr val="000099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63" name="Text Box 43"/>
            <p:cNvSpPr txBox="1">
              <a:spLocks noChangeArrowheads="1"/>
            </p:cNvSpPr>
            <p:nvPr/>
          </p:nvSpPr>
          <p:spPr bwMode="auto">
            <a:xfrm>
              <a:off x="3152" y="1411"/>
              <a:ext cx="36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i="1" dirty="0">
                  <a:solidFill>
                    <a:srgbClr val="000099"/>
                  </a:solidFill>
                </a:rPr>
                <a:t> </a:t>
              </a:r>
              <a:r>
                <a:rPr lang="en-US" altLang="zh-CN" sz="2800" i="1" dirty="0">
                  <a:solidFill>
                    <a:srgbClr val="000099"/>
                  </a:solidFill>
                </a:rPr>
                <a:t>C</a:t>
              </a:r>
              <a:r>
                <a:rPr lang="en-US" altLang="zh-CN" sz="2800" baseline="-25000" dirty="0">
                  <a:solidFill>
                    <a:srgbClr val="000099"/>
                  </a:solidFill>
                </a:rPr>
                <a:t>2</a:t>
              </a:r>
            </a:p>
          </p:txBody>
        </p:sp>
      </p:grpSp>
      <p:grpSp>
        <p:nvGrpSpPr>
          <p:cNvPr id="64" name="Group 25"/>
          <p:cNvGrpSpPr>
            <a:grpSpLocks/>
          </p:cNvGrpSpPr>
          <p:nvPr/>
        </p:nvGrpSpPr>
        <p:grpSpPr bwMode="auto">
          <a:xfrm>
            <a:off x="7164040" y="4054785"/>
            <a:ext cx="647700" cy="571500"/>
            <a:chOff x="1723" y="1343"/>
            <a:chExt cx="408" cy="360"/>
          </a:xfrm>
        </p:grpSpPr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>
              <a:off x="1723" y="1434"/>
              <a:ext cx="4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i="1">
                  <a:solidFill>
                    <a:srgbClr val="000099"/>
                  </a:solidFill>
                </a:rPr>
                <a:t> </a:t>
              </a:r>
              <a:r>
                <a:rPr lang="en-US" altLang="zh-CN" sz="2800" i="1">
                  <a:solidFill>
                    <a:srgbClr val="000099"/>
                  </a:solidFill>
                </a:rPr>
                <a:t>C</a:t>
              </a:r>
              <a:r>
                <a:rPr lang="en-US" altLang="zh-CN" sz="2800" baseline="-25000">
                  <a:solidFill>
                    <a:srgbClr val="000099"/>
                  </a:solidFill>
                </a:rPr>
                <a:t>1</a:t>
              </a:r>
            </a:p>
          </p:txBody>
        </p:sp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1859" y="1343"/>
              <a:ext cx="46" cy="4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0" lang="zh-CN" altLang="en-US" sz="2800">
                <a:solidFill>
                  <a:srgbClr val="000099"/>
                </a:solidFill>
                <a:ea typeface="楷体" panose="02010609060101010101" pitchFamily="49" charset="-122"/>
              </a:endParaRPr>
            </a:p>
          </p:txBody>
        </p:sp>
      </p:grpSp>
      <p:sp>
        <p:nvSpPr>
          <p:cNvPr id="67" name="xjhgx3"/>
          <p:cNvSpPr>
            <a:spLocks/>
          </p:cNvSpPr>
          <p:nvPr/>
        </p:nvSpPr>
        <p:spPr bwMode="auto">
          <a:xfrm>
            <a:off x="8532465" y="3548373"/>
            <a:ext cx="323850" cy="1081087"/>
          </a:xfrm>
          <a:custGeom>
            <a:avLst/>
            <a:gdLst>
              <a:gd name="T0" fmla="*/ 323850 w 980"/>
              <a:gd name="T1" fmla="*/ 0 h 4408"/>
              <a:gd name="T2" fmla="*/ 299726 w 980"/>
              <a:gd name="T3" fmla="*/ 66219 h 4408"/>
              <a:gd name="T4" fmla="*/ 279238 w 980"/>
              <a:gd name="T5" fmla="*/ 132929 h 4408"/>
              <a:gd name="T6" fmla="*/ 261393 w 980"/>
              <a:gd name="T7" fmla="*/ 200129 h 4408"/>
              <a:gd name="T8" fmla="*/ 247183 w 980"/>
              <a:gd name="T9" fmla="*/ 267574 h 4408"/>
              <a:gd name="T10" fmla="*/ 235948 w 980"/>
              <a:gd name="T11" fmla="*/ 335510 h 4408"/>
              <a:gd name="T12" fmla="*/ 227686 w 980"/>
              <a:gd name="T13" fmla="*/ 403691 h 4408"/>
              <a:gd name="T14" fmla="*/ 223060 w 980"/>
              <a:gd name="T15" fmla="*/ 472117 h 4408"/>
              <a:gd name="T16" fmla="*/ 221408 w 980"/>
              <a:gd name="T17" fmla="*/ 540544 h 4408"/>
              <a:gd name="T18" fmla="*/ 223060 w 980"/>
              <a:gd name="T19" fmla="*/ 608970 h 4408"/>
              <a:gd name="T20" fmla="*/ 227686 w 980"/>
              <a:gd name="T21" fmla="*/ 677396 h 4408"/>
              <a:gd name="T22" fmla="*/ 235948 w 980"/>
              <a:gd name="T23" fmla="*/ 745577 h 4408"/>
              <a:gd name="T24" fmla="*/ 247183 w 980"/>
              <a:gd name="T25" fmla="*/ 813513 h 4408"/>
              <a:gd name="T26" fmla="*/ 261393 w 980"/>
              <a:gd name="T27" fmla="*/ 880958 h 4408"/>
              <a:gd name="T28" fmla="*/ 279238 w 980"/>
              <a:gd name="T29" fmla="*/ 948158 h 4408"/>
              <a:gd name="T30" fmla="*/ 299726 w 980"/>
              <a:gd name="T31" fmla="*/ 1014868 h 4408"/>
              <a:gd name="T32" fmla="*/ 323850 w 980"/>
              <a:gd name="T33" fmla="*/ 1081087 h 4408"/>
              <a:gd name="T34" fmla="*/ 0 w 980"/>
              <a:gd name="T35" fmla="*/ 1081087 h 4408"/>
              <a:gd name="T36" fmla="*/ 24124 w 980"/>
              <a:gd name="T37" fmla="*/ 1014868 h 4408"/>
              <a:gd name="T38" fmla="*/ 44612 w 980"/>
              <a:gd name="T39" fmla="*/ 948158 h 4408"/>
              <a:gd name="T40" fmla="*/ 62457 w 980"/>
              <a:gd name="T41" fmla="*/ 880958 h 4408"/>
              <a:gd name="T42" fmla="*/ 76667 w 980"/>
              <a:gd name="T43" fmla="*/ 813513 h 4408"/>
              <a:gd name="T44" fmla="*/ 87902 w 980"/>
              <a:gd name="T45" fmla="*/ 745577 h 4408"/>
              <a:gd name="T46" fmla="*/ 96164 w 980"/>
              <a:gd name="T47" fmla="*/ 677396 h 4408"/>
              <a:gd name="T48" fmla="*/ 100790 w 980"/>
              <a:gd name="T49" fmla="*/ 608970 h 4408"/>
              <a:gd name="T50" fmla="*/ 102442 w 980"/>
              <a:gd name="T51" fmla="*/ 540544 h 4408"/>
              <a:gd name="T52" fmla="*/ 100790 w 980"/>
              <a:gd name="T53" fmla="*/ 472117 h 4408"/>
              <a:gd name="T54" fmla="*/ 96164 w 980"/>
              <a:gd name="T55" fmla="*/ 403691 h 4408"/>
              <a:gd name="T56" fmla="*/ 87902 w 980"/>
              <a:gd name="T57" fmla="*/ 335510 h 4408"/>
              <a:gd name="T58" fmla="*/ 76667 w 980"/>
              <a:gd name="T59" fmla="*/ 267574 h 4408"/>
              <a:gd name="T60" fmla="*/ 62457 w 980"/>
              <a:gd name="T61" fmla="*/ 200129 h 4408"/>
              <a:gd name="T62" fmla="*/ 44612 w 980"/>
              <a:gd name="T63" fmla="*/ 132929 h 4408"/>
              <a:gd name="T64" fmla="*/ 24124 w 980"/>
              <a:gd name="T65" fmla="*/ 66219 h 4408"/>
              <a:gd name="T66" fmla="*/ 0 w 980"/>
              <a:gd name="T67" fmla="*/ 0 h 4408"/>
              <a:gd name="T68" fmla="*/ 323850 w 980"/>
              <a:gd name="T69" fmla="*/ 0 h 44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80"/>
              <a:gd name="T106" fmla="*/ 0 h 4408"/>
              <a:gd name="T107" fmla="*/ 980 w 980"/>
              <a:gd name="T108" fmla="*/ 4408 h 44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solidFill>
            <a:srgbClr val="C5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6" name="Rectangle 5"/>
          <p:cNvSpPr>
            <a:spLocks noChangeArrowheads="1"/>
          </p:cNvSpPr>
          <p:nvPr/>
        </p:nvSpPr>
        <p:spPr bwMode="auto">
          <a:xfrm>
            <a:off x="8023839" y="5367544"/>
            <a:ext cx="173258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凹透镜</a:t>
            </a:r>
            <a:endParaRPr kumimoji="1"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 flipV="1">
            <a:off x="185121" y="4117493"/>
            <a:ext cx="5435094" cy="1206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" name="Line 16"/>
          <p:cNvSpPr>
            <a:spLocks noChangeShapeType="1"/>
          </p:cNvSpPr>
          <p:nvPr/>
        </p:nvSpPr>
        <p:spPr bwMode="auto">
          <a:xfrm flipV="1">
            <a:off x="5951076" y="4070489"/>
            <a:ext cx="5492080" cy="659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" name="AutoShape 125"/>
          <p:cNvSpPr>
            <a:spLocks noChangeArrowheads="1"/>
          </p:cNvSpPr>
          <p:nvPr/>
        </p:nvSpPr>
        <p:spPr bwMode="auto">
          <a:xfrm>
            <a:off x="5177943" y="1593257"/>
            <a:ext cx="1619250" cy="612775"/>
          </a:xfrm>
          <a:prstGeom prst="wedgeRoundRectCallout">
            <a:avLst>
              <a:gd name="adj1" fmla="val -39076"/>
              <a:gd name="adj2" fmla="val 330159"/>
              <a:gd name="adj3" fmla="val 16667"/>
            </a:avLst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8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主光轴</a:t>
            </a:r>
            <a:endParaRPr lang="zh-CN" altLang="en-US" sz="280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1" name="AutoShape 125"/>
          <p:cNvSpPr>
            <a:spLocks noChangeArrowheads="1"/>
          </p:cNvSpPr>
          <p:nvPr/>
        </p:nvSpPr>
        <p:spPr bwMode="auto">
          <a:xfrm>
            <a:off x="5177943" y="1593256"/>
            <a:ext cx="1619250" cy="612775"/>
          </a:xfrm>
          <a:prstGeom prst="wedgeRoundRectCallout">
            <a:avLst>
              <a:gd name="adj1" fmla="val 4999"/>
              <a:gd name="adj2" fmla="val 341078"/>
              <a:gd name="adj3" fmla="val 16667"/>
            </a:avLst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8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主光轴</a:t>
            </a:r>
            <a:endParaRPr lang="zh-CN" altLang="en-US" sz="28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" name="Text Box 124"/>
          <p:cNvSpPr txBox="1">
            <a:spLocks noChangeArrowheads="1"/>
          </p:cNvSpPr>
          <p:nvPr/>
        </p:nvSpPr>
        <p:spPr bwMode="auto">
          <a:xfrm>
            <a:off x="3065213" y="3581440"/>
            <a:ext cx="2571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800" i="1" dirty="0">
                <a:solidFill>
                  <a:srgbClr val="FF0000"/>
                </a:solidFill>
                <a:ea typeface="楷体" panose="02010609060101010101" pitchFamily="49" charset="-122"/>
              </a:rPr>
              <a:t>O</a:t>
            </a:r>
          </a:p>
        </p:txBody>
      </p:sp>
      <p:sp>
        <p:nvSpPr>
          <p:cNvPr id="93" name="Oval 149"/>
          <p:cNvSpPr>
            <a:spLocks noChangeArrowheads="1"/>
          </p:cNvSpPr>
          <p:nvPr/>
        </p:nvSpPr>
        <p:spPr bwMode="auto">
          <a:xfrm>
            <a:off x="2849313" y="4072054"/>
            <a:ext cx="71438" cy="71438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en-US" sz="280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94" name="Group 40"/>
          <p:cNvGrpSpPr>
            <a:grpSpLocks/>
          </p:cNvGrpSpPr>
          <p:nvPr/>
        </p:nvGrpSpPr>
        <p:grpSpPr bwMode="auto">
          <a:xfrm>
            <a:off x="795108" y="4107095"/>
            <a:ext cx="3924764" cy="252934"/>
            <a:chOff x="567" y="3884"/>
            <a:chExt cx="4218" cy="0"/>
          </a:xfrm>
        </p:grpSpPr>
        <p:sp>
          <p:nvSpPr>
            <p:cNvPr id="95" name="Line 41"/>
            <p:cNvSpPr>
              <a:spLocks noChangeShapeType="1"/>
            </p:cNvSpPr>
            <p:nvPr/>
          </p:nvSpPr>
          <p:spPr bwMode="auto">
            <a:xfrm>
              <a:off x="567" y="3884"/>
              <a:ext cx="42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42"/>
            <p:cNvSpPr>
              <a:spLocks noChangeShapeType="1"/>
            </p:cNvSpPr>
            <p:nvPr/>
          </p:nvSpPr>
          <p:spPr bwMode="auto">
            <a:xfrm>
              <a:off x="1315" y="3884"/>
              <a:ext cx="15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43"/>
            <p:cNvSpPr>
              <a:spLocks noChangeShapeType="1"/>
            </p:cNvSpPr>
            <p:nvPr/>
          </p:nvSpPr>
          <p:spPr bwMode="auto">
            <a:xfrm>
              <a:off x="3356" y="3884"/>
              <a:ext cx="15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8" name="Group 32"/>
          <p:cNvGrpSpPr>
            <a:grpSpLocks/>
          </p:cNvGrpSpPr>
          <p:nvPr/>
        </p:nvGrpSpPr>
        <p:grpSpPr bwMode="auto">
          <a:xfrm rot="735886">
            <a:off x="662983" y="4118543"/>
            <a:ext cx="4544944" cy="206012"/>
            <a:chOff x="567" y="3884"/>
            <a:chExt cx="4218" cy="0"/>
          </a:xfrm>
        </p:grpSpPr>
        <p:sp>
          <p:nvSpPr>
            <p:cNvPr id="99" name="Line 33"/>
            <p:cNvSpPr>
              <a:spLocks noChangeShapeType="1"/>
            </p:cNvSpPr>
            <p:nvPr/>
          </p:nvSpPr>
          <p:spPr bwMode="auto">
            <a:xfrm>
              <a:off x="567" y="3884"/>
              <a:ext cx="421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34"/>
            <p:cNvSpPr>
              <a:spLocks noChangeShapeType="1"/>
            </p:cNvSpPr>
            <p:nvPr/>
          </p:nvSpPr>
          <p:spPr bwMode="auto">
            <a:xfrm>
              <a:off x="1315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35"/>
            <p:cNvSpPr>
              <a:spLocks noChangeShapeType="1"/>
            </p:cNvSpPr>
            <p:nvPr/>
          </p:nvSpPr>
          <p:spPr bwMode="auto">
            <a:xfrm>
              <a:off x="3356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" name="Group 36"/>
          <p:cNvGrpSpPr>
            <a:grpSpLocks/>
          </p:cNvGrpSpPr>
          <p:nvPr/>
        </p:nvGrpSpPr>
        <p:grpSpPr bwMode="auto">
          <a:xfrm rot="20864114" flipV="1">
            <a:off x="782200" y="3953061"/>
            <a:ext cx="4169251" cy="158531"/>
            <a:chOff x="567" y="3884"/>
            <a:chExt cx="4218" cy="0"/>
          </a:xfrm>
        </p:grpSpPr>
        <p:sp>
          <p:nvSpPr>
            <p:cNvPr id="103" name="Line 37"/>
            <p:cNvSpPr>
              <a:spLocks noChangeShapeType="1"/>
            </p:cNvSpPr>
            <p:nvPr/>
          </p:nvSpPr>
          <p:spPr bwMode="auto">
            <a:xfrm>
              <a:off x="567" y="3884"/>
              <a:ext cx="421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38"/>
            <p:cNvSpPr>
              <a:spLocks noChangeShapeType="1"/>
            </p:cNvSpPr>
            <p:nvPr/>
          </p:nvSpPr>
          <p:spPr bwMode="auto">
            <a:xfrm>
              <a:off x="1315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Line 39"/>
            <p:cNvSpPr>
              <a:spLocks noChangeShapeType="1"/>
            </p:cNvSpPr>
            <p:nvPr/>
          </p:nvSpPr>
          <p:spPr bwMode="auto">
            <a:xfrm>
              <a:off x="3356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6" name="AutoShape 123"/>
          <p:cNvSpPr>
            <a:spLocks noChangeArrowheads="1"/>
          </p:cNvSpPr>
          <p:nvPr/>
        </p:nvSpPr>
        <p:spPr bwMode="auto">
          <a:xfrm>
            <a:off x="494517" y="5736460"/>
            <a:ext cx="5398566" cy="647700"/>
          </a:xfrm>
          <a:prstGeom prst="wedgeRoundRectCallout">
            <a:avLst>
              <a:gd name="adj1" fmla="val -6039"/>
              <a:gd name="adj2" fmla="val -284861"/>
              <a:gd name="adj3" fmla="val 16667"/>
            </a:avLst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8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光</a:t>
            </a:r>
            <a:r>
              <a:rPr lang="zh-CN" altLang="zh-CN" sz="28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心</a:t>
            </a:r>
            <a:r>
              <a:rPr lang="zh-CN" altLang="en-US" sz="28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过光心的光线传播方向不变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7" name="Text Box 124"/>
          <p:cNvSpPr txBox="1">
            <a:spLocks noChangeArrowheads="1"/>
          </p:cNvSpPr>
          <p:nvPr/>
        </p:nvSpPr>
        <p:spPr bwMode="auto">
          <a:xfrm>
            <a:off x="8886477" y="3553844"/>
            <a:ext cx="2571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800" i="1" dirty="0">
                <a:solidFill>
                  <a:srgbClr val="FF0000"/>
                </a:solidFill>
                <a:ea typeface="楷体" panose="02010609060101010101" pitchFamily="49" charset="-122"/>
              </a:rPr>
              <a:t>O</a:t>
            </a:r>
          </a:p>
        </p:txBody>
      </p:sp>
      <p:sp>
        <p:nvSpPr>
          <p:cNvPr id="108" name="Oval 149"/>
          <p:cNvSpPr>
            <a:spLocks noChangeArrowheads="1"/>
          </p:cNvSpPr>
          <p:nvPr/>
        </p:nvSpPr>
        <p:spPr bwMode="auto">
          <a:xfrm>
            <a:off x="8670577" y="4022156"/>
            <a:ext cx="71438" cy="71438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en-US" sz="2800">
              <a:solidFill>
                <a:srgbClr val="000099"/>
              </a:solidFill>
              <a:ea typeface="楷体" panose="02010609060101010101" pitchFamily="49" charset="-122"/>
            </a:endParaRPr>
          </a:p>
        </p:txBody>
      </p:sp>
      <p:sp>
        <p:nvSpPr>
          <p:cNvPr id="109" name="AutoShape 123"/>
          <p:cNvSpPr>
            <a:spLocks noChangeArrowheads="1"/>
          </p:cNvSpPr>
          <p:nvPr/>
        </p:nvSpPr>
        <p:spPr bwMode="auto">
          <a:xfrm>
            <a:off x="8767940" y="1396509"/>
            <a:ext cx="1403350" cy="576262"/>
          </a:xfrm>
          <a:prstGeom prst="wedgeRoundRectCallout">
            <a:avLst>
              <a:gd name="adj1" fmla="val -53629"/>
              <a:gd name="adj2" fmla="val 379933"/>
              <a:gd name="adj3" fmla="val 16667"/>
            </a:avLst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8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光心</a:t>
            </a:r>
            <a:endParaRPr lang="zh-CN" altLang="en-US" sz="28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10" name="Group 49"/>
          <p:cNvGrpSpPr>
            <a:grpSpLocks/>
          </p:cNvGrpSpPr>
          <p:nvPr/>
        </p:nvGrpSpPr>
        <p:grpSpPr bwMode="auto">
          <a:xfrm rot="735886">
            <a:off x="6374634" y="4066778"/>
            <a:ext cx="4580222" cy="73864"/>
            <a:chOff x="567" y="3884"/>
            <a:chExt cx="4218" cy="0"/>
          </a:xfrm>
        </p:grpSpPr>
        <p:sp>
          <p:nvSpPr>
            <p:cNvPr id="111" name="Line 50"/>
            <p:cNvSpPr>
              <a:spLocks noChangeShapeType="1"/>
            </p:cNvSpPr>
            <p:nvPr/>
          </p:nvSpPr>
          <p:spPr bwMode="auto">
            <a:xfrm>
              <a:off x="567" y="3884"/>
              <a:ext cx="421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51"/>
            <p:cNvSpPr>
              <a:spLocks noChangeShapeType="1"/>
            </p:cNvSpPr>
            <p:nvPr/>
          </p:nvSpPr>
          <p:spPr bwMode="auto">
            <a:xfrm>
              <a:off x="1315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52"/>
            <p:cNvSpPr>
              <a:spLocks noChangeShapeType="1"/>
            </p:cNvSpPr>
            <p:nvPr/>
          </p:nvSpPr>
          <p:spPr bwMode="auto">
            <a:xfrm>
              <a:off x="3356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4" name="Group 53"/>
          <p:cNvGrpSpPr>
            <a:grpSpLocks/>
          </p:cNvGrpSpPr>
          <p:nvPr/>
        </p:nvGrpSpPr>
        <p:grpSpPr bwMode="auto">
          <a:xfrm rot="20864114" flipV="1">
            <a:off x="6448445" y="4024250"/>
            <a:ext cx="4205069" cy="82673"/>
            <a:chOff x="567" y="3884"/>
            <a:chExt cx="4218" cy="0"/>
          </a:xfrm>
        </p:grpSpPr>
        <p:sp>
          <p:nvSpPr>
            <p:cNvPr id="115" name="Line 54"/>
            <p:cNvSpPr>
              <a:spLocks noChangeShapeType="1"/>
            </p:cNvSpPr>
            <p:nvPr/>
          </p:nvSpPr>
          <p:spPr bwMode="auto">
            <a:xfrm>
              <a:off x="567" y="3884"/>
              <a:ext cx="421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1315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3356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8" name="Group 48"/>
          <p:cNvGrpSpPr>
            <a:grpSpLocks/>
          </p:cNvGrpSpPr>
          <p:nvPr/>
        </p:nvGrpSpPr>
        <p:grpSpPr bwMode="auto">
          <a:xfrm>
            <a:off x="6517295" y="4066066"/>
            <a:ext cx="4393138" cy="181694"/>
            <a:chOff x="567" y="3884"/>
            <a:chExt cx="4218" cy="0"/>
          </a:xfrm>
        </p:grpSpPr>
        <p:sp>
          <p:nvSpPr>
            <p:cNvPr id="119" name="Line 45"/>
            <p:cNvSpPr>
              <a:spLocks noChangeShapeType="1"/>
            </p:cNvSpPr>
            <p:nvPr/>
          </p:nvSpPr>
          <p:spPr bwMode="auto">
            <a:xfrm>
              <a:off x="567" y="3884"/>
              <a:ext cx="421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46"/>
            <p:cNvSpPr>
              <a:spLocks noChangeShapeType="1"/>
            </p:cNvSpPr>
            <p:nvPr/>
          </p:nvSpPr>
          <p:spPr bwMode="auto">
            <a:xfrm>
              <a:off x="1315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47"/>
            <p:cNvSpPr>
              <a:spLocks noChangeShapeType="1"/>
            </p:cNvSpPr>
            <p:nvPr/>
          </p:nvSpPr>
          <p:spPr bwMode="auto">
            <a:xfrm>
              <a:off x="3356" y="3884"/>
              <a:ext cx="15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" name="Rectangle 5"/>
          <p:cNvSpPr>
            <a:spLocks noChangeArrowheads="1"/>
          </p:cNvSpPr>
          <p:nvPr/>
        </p:nvSpPr>
        <p:spPr bwMode="auto">
          <a:xfrm>
            <a:off x="2091042" y="1967417"/>
            <a:ext cx="173258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凸透镜</a:t>
            </a:r>
            <a:endParaRPr kumimoji="1"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2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1" grpId="0" animBg="1"/>
      <p:bldP spid="59" grpId="0" animBg="1"/>
      <p:bldP spid="60" grpId="0" animBg="1"/>
      <p:bldP spid="67" grpId="0" animBg="1"/>
      <p:bldP spid="86" grpId="0"/>
      <p:bldP spid="87" grpId="0" animBg="1"/>
      <p:bldP spid="88" grpId="0" animBg="1"/>
      <p:bldP spid="90" grpId="0" animBg="1"/>
      <p:bldP spid="91" grpId="0" animBg="1"/>
      <p:bldP spid="92" grpId="0"/>
      <p:bldP spid="93" grpId="0" animBg="1"/>
      <p:bldP spid="106" grpId="0" animBg="1"/>
      <p:bldP spid="107" grpId="0"/>
      <p:bldP spid="108" grpId="0" animBg="1"/>
      <p:bldP spid="109" grpId="0" animBg="1"/>
      <p:bldP spid="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196476" y="538742"/>
            <a:ext cx="3985555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0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透镜对光的作用</a:t>
            </a:r>
            <a:endParaRPr kumimoji="1" lang="zh-CN" altLang="en-US" sz="40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0" name="xjhgx2"/>
          <p:cNvSpPr>
            <a:spLocks/>
          </p:cNvSpPr>
          <p:nvPr/>
        </p:nvSpPr>
        <p:spPr bwMode="auto">
          <a:xfrm>
            <a:off x="2798491" y="2274849"/>
            <a:ext cx="290395" cy="1851101"/>
          </a:xfrm>
          <a:custGeom>
            <a:avLst/>
            <a:gdLst>
              <a:gd name="T0" fmla="*/ 107950 w 620"/>
              <a:gd name="T1" fmla="*/ 0 h 4408"/>
              <a:gd name="T2" fmla="*/ 82530 w 620"/>
              <a:gd name="T3" fmla="*/ 61746 h 4408"/>
              <a:gd name="T4" fmla="*/ 60940 w 620"/>
              <a:gd name="T5" fmla="*/ 123950 h 4408"/>
              <a:gd name="T6" fmla="*/ 42135 w 620"/>
              <a:gd name="T7" fmla="*/ 186611 h 4408"/>
              <a:gd name="T8" fmla="*/ 27162 w 620"/>
              <a:gd name="T9" fmla="*/ 249500 h 4408"/>
              <a:gd name="T10" fmla="*/ 15322 w 620"/>
              <a:gd name="T11" fmla="*/ 312847 h 4408"/>
              <a:gd name="T12" fmla="*/ 6616 w 620"/>
              <a:gd name="T13" fmla="*/ 376423 h 4408"/>
              <a:gd name="T14" fmla="*/ 1741 w 620"/>
              <a:gd name="T15" fmla="*/ 440227 h 4408"/>
              <a:gd name="T16" fmla="*/ 0 w 620"/>
              <a:gd name="T17" fmla="*/ 504032 h 4408"/>
              <a:gd name="T18" fmla="*/ 1741 w 620"/>
              <a:gd name="T19" fmla="*/ 567836 h 4408"/>
              <a:gd name="T20" fmla="*/ 6616 w 620"/>
              <a:gd name="T21" fmla="*/ 631640 h 4408"/>
              <a:gd name="T22" fmla="*/ 15322 w 620"/>
              <a:gd name="T23" fmla="*/ 695216 h 4408"/>
              <a:gd name="T24" fmla="*/ 27162 w 620"/>
              <a:gd name="T25" fmla="*/ 758563 h 4408"/>
              <a:gd name="T26" fmla="*/ 42135 w 620"/>
              <a:gd name="T27" fmla="*/ 821452 h 4408"/>
              <a:gd name="T28" fmla="*/ 60940 w 620"/>
              <a:gd name="T29" fmla="*/ 884113 h 4408"/>
              <a:gd name="T30" fmla="*/ 82530 w 620"/>
              <a:gd name="T31" fmla="*/ 946317 h 4408"/>
              <a:gd name="T32" fmla="*/ 107950 w 620"/>
              <a:gd name="T33" fmla="*/ 1008063 h 4408"/>
              <a:gd name="T34" fmla="*/ 107950 w 620"/>
              <a:gd name="T35" fmla="*/ 1008063 h 4408"/>
              <a:gd name="T36" fmla="*/ 133370 w 620"/>
              <a:gd name="T37" fmla="*/ 946317 h 4408"/>
              <a:gd name="T38" fmla="*/ 154960 w 620"/>
              <a:gd name="T39" fmla="*/ 884113 h 4408"/>
              <a:gd name="T40" fmla="*/ 173765 w 620"/>
              <a:gd name="T41" fmla="*/ 821452 h 4408"/>
              <a:gd name="T42" fmla="*/ 188738 w 620"/>
              <a:gd name="T43" fmla="*/ 758563 h 4408"/>
              <a:gd name="T44" fmla="*/ 200578 w 620"/>
              <a:gd name="T45" fmla="*/ 695216 h 4408"/>
              <a:gd name="T46" fmla="*/ 209284 w 620"/>
              <a:gd name="T47" fmla="*/ 631640 h 4408"/>
              <a:gd name="T48" fmla="*/ 214159 w 620"/>
              <a:gd name="T49" fmla="*/ 567836 h 4408"/>
              <a:gd name="T50" fmla="*/ 215900 w 620"/>
              <a:gd name="T51" fmla="*/ 504032 h 4408"/>
              <a:gd name="T52" fmla="*/ 214159 w 620"/>
              <a:gd name="T53" fmla="*/ 440227 h 4408"/>
              <a:gd name="T54" fmla="*/ 209284 w 620"/>
              <a:gd name="T55" fmla="*/ 376423 h 4408"/>
              <a:gd name="T56" fmla="*/ 200578 w 620"/>
              <a:gd name="T57" fmla="*/ 312847 h 4408"/>
              <a:gd name="T58" fmla="*/ 188738 w 620"/>
              <a:gd name="T59" fmla="*/ 249500 h 4408"/>
              <a:gd name="T60" fmla="*/ 173765 w 620"/>
              <a:gd name="T61" fmla="*/ 186611 h 4408"/>
              <a:gd name="T62" fmla="*/ 154960 w 620"/>
              <a:gd name="T63" fmla="*/ 123950 h 4408"/>
              <a:gd name="T64" fmla="*/ 133370 w 620"/>
              <a:gd name="T65" fmla="*/ 61746 h 4408"/>
              <a:gd name="T66" fmla="*/ 107950 w 620"/>
              <a:gd name="T67" fmla="*/ 0 h 44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0"/>
              <a:gd name="T103" fmla="*/ 0 h 4408"/>
              <a:gd name="T104" fmla="*/ 620 w 620"/>
              <a:gd name="T105" fmla="*/ 4408 h 44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solidFill>
            <a:srgbClr val="C5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 flipV="1">
            <a:off x="869795" y="3208807"/>
            <a:ext cx="4571998" cy="78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xjhgx3"/>
          <p:cNvSpPr>
            <a:spLocks/>
          </p:cNvSpPr>
          <p:nvPr/>
        </p:nvSpPr>
        <p:spPr bwMode="auto">
          <a:xfrm>
            <a:off x="8854068" y="2274849"/>
            <a:ext cx="434897" cy="1851101"/>
          </a:xfrm>
          <a:custGeom>
            <a:avLst/>
            <a:gdLst>
              <a:gd name="T0" fmla="*/ 323850 w 980"/>
              <a:gd name="T1" fmla="*/ 0 h 4408"/>
              <a:gd name="T2" fmla="*/ 299726 w 980"/>
              <a:gd name="T3" fmla="*/ 66219 h 4408"/>
              <a:gd name="T4" fmla="*/ 279238 w 980"/>
              <a:gd name="T5" fmla="*/ 132929 h 4408"/>
              <a:gd name="T6" fmla="*/ 261393 w 980"/>
              <a:gd name="T7" fmla="*/ 200129 h 4408"/>
              <a:gd name="T8" fmla="*/ 247183 w 980"/>
              <a:gd name="T9" fmla="*/ 267574 h 4408"/>
              <a:gd name="T10" fmla="*/ 235948 w 980"/>
              <a:gd name="T11" fmla="*/ 335510 h 4408"/>
              <a:gd name="T12" fmla="*/ 227686 w 980"/>
              <a:gd name="T13" fmla="*/ 403691 h 4408"/>
              <a:gd name="T14" fmla="*/ 223060 w 980"/>
              <a:gd name="T15" fmla="*/ 472117 h 4408"/>
              <a:gd name="T16" fmla="*/ 221408 w 980"/>
              <a:gd name="T17" fmla="*/ 540544 h 4408"/>
              <a:gd name="T18" fmla="*/ 223060 w 980"/>
              <a:gd name="T19" fmla="*/ 608970 h 4408"/>
              <a:gd name="T20" fmla="*/ 227686 w 980"/>
              <a:gd name="T21" fmla="*/ 677396 h 4408"/>
              <a:gd name="T22" fmla="*/ 235948 w 980"/>
              <a:gd name="T23" fmla="*/ 745577 h 4408"/>
              <a:gd name="T24" fmla="*/ 247183 w 980"/>
              <a:gd name="T25" fmla="*/ 813513 h 4408"/>
              <a:gd name="T26" fmla="*/ 261393 w 980"/>
              <a:gd name="T27" fmla="*/ 880958 h 4408"/>
              <a:gd name="T28" fmla="*/ 279238 w 980"/>
              <a:gd name="T29" fmla="*/ 948158 h 4408"/>
              <a:gd name="T30" fmla="*/ 299726 w 980"/>
              <a:gd name="T31" fmla="*/ 1014868 h 4408"/>
              <a:gd name="T32" fmla="*/ 323850 w 980"/>
              <a:gd name="T33" fmla="*/ 1081087 h 4408"/>
              <a:gd name="T34" fmla="*/ 0 w 980"/>
              <a:gd name="T35" fmla="*/ 1081087 h 4408"/>
              <a:gd name="T36" fmla="*/ 24124 w 980"/>
              <a:gd name="T37" fmla="*/ 1014868 h 4408"/>
              <a:gd name="T38" fmla="*/ 44612 w 980"/>
              <a:gd name="T39" fmla="*/ 948158 h 4408"/>
              <a:gd name="T40" fmla="*/ 62457 w 980"/>
              <a:gd name="T41" fmla="*/ 880958 h 4408"/>
              <a:gd name="T42" fmla="*/ 76667 w 980"/>
              <a:gd name="T43" fmla="*/ 813513 h 4408"/>
              <a:gd name="T44" fmla="*/ 87902 w 980"/>
              <a:gd name="T45" fmla="*/ 745577 h 4408"/>
              <a:gd name="T46" fmla="*/ 96164 w 980"/>
              <a:gd name="T47" fmla="*/ 677396 h 4408"/>
              <a:gd name="T48" fmla="*/ 100790 w 980"/>
              <a:gd name="T49" fmla="*/ 608970 h 4408"/>
              <a:gd name="T50" fmla="*/ 102442 w 980"/>
              <a:gd name="T51" fmla="*/ 540544 h 4408"/>
              <a:gd name="T52" fmla="*/ 100790 w 980"/>
              <a:gd name="T53" fmla="*/ 472117 h 4408"/>
              <a:gd name="T54" fmla="*/ 96164 w 980"/>
              <a:gd name="T55" fmla="*/ 403691 h 4408"/>
              <a:gd name="T56" fmla="*/ 87902 w 980"/>
              <a:gd name="T57" fmla="*/ 335510 h 4408"/>
              <a:gd name="T58" fmla="*/ 76667 w 980"/>
              <a:gd name="T59" fmla="*/ 267574 h 4408"/>
              <a:gd name="T60" fmla="*/ 62457 w 980"/>
              <a:gd name="T61" fmla="*/ 200129 h 4408"/>
              <a:gd name="T62" fmla="*/ 44612 w 980"/>
              <a:gd name="T63" fmla="*/ 132929 h 4408"/>
              <a:gd name="T64" fmla="*/ 24124 w 980"/>
              <a:gd name="T65" fmla="*/ 66219 h 4408"/>
              <a:gd name="T66" fmla="*/ 0 w 980"/>
              <a:gd name="T67" fmla="*/ 0 h 4408"/>
              <a:gd name="T68" fmla="*/ 323850 w 980"/>
              <a:gd name="T69" fmla="*/ 0 h 44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80"/>
              <a:gd name="T106" fmla="*/ 0 h 4408"/>
              <a:gd name="T107" fmla="*/ 980 w 980"/>
              <a:gd name="T108" fmla="*/ 4408 h 44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solidFill>
            <a:srgbClr val="C5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6665162" y="3217227"/>
            <a:ext cx="5188997" cy="5495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845953" y="2483320"/>
            <a:ext cx="2064853" cy="1428751"/>
            <a:chOff x="453" y="920"/>
            <a:chExt cx="2077" cy="900"/>
          </a:xfrm>
        </p:grpSpPr>
        <p:grpSp>
          <p:nvGrpSpPr>
            <p:cNvPr id="31" name="Group 42"/>
            <p:cNvGrpSpPr>
              <a:grpSpLocks/>
            </p:cNvGrpSpPr>
            <p:nvPr/>
          </p:nvGrpSpPr>
          <p:grpSpPr bwMode="auto">
            <a:xfrm>
              <a:off x="453" y="920"/>
              <a:ext cx="2064" cy="92"/>
              <a:chOff x="136" y="920"/>
              <a:chExt cx="2381" cy="91"/>
            </a:xfrm>
          </p:grpSpPr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 flipV="1">
                <a:off x="136" y="974"/>
                <a:ext cx="2381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" name="AutoShape 9"/>
              <p:cNvSpPr>
                <a:spLocks noChangeAspect="1" noChangeArrowheads="1"/>
              </p:cNvSpPr>
              <p:nvPr/>
            </p:nvSpPr>
            <p:spPr bwMode="auto">
              <a:xfrm rot="5400000">
                <a:off x="1704" y="83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32" name="Group 44"/>
            <p:cNvGrpSpPr>
              <a:grpSpLocks/>
            </p:cNvGrpSpPr>
            <p:nvPr/>
          </p:nvGrpSpPr>
          <p:grpSpPr bwMode="auto">
            <a:xfrm>
              <a:off x="453" y="1751"/>
              <a:ext cx="2059" cy="69"/>
              <a:chOff x="113" y="1751"/>
              <a:chExt cx="2399" cy="91"/>
            </a:xfrm>
          </p:grpSpPr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>
                <a:off x="113" y="1797"/>
                <a:ext cx="2399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AutoShape 12"/>
              <p:cNvSpPr>
                <a:spLocks noChangeAspect="1" noChangeArrowheads="1"/>
              </p:cNvSpPr>
              <p:nvPr/>
            </p:nvSpPr>
            <p:spPr bwMode="auto">
              <a:xfrm rot="5400000">
                <a:off x="1694" y="1661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33" name="Group 43"/>
            <p:cNvGrpSpPr>
              <a:grpSpLocks/>
            </p:cNvGrpSpPr>
            <p:nvPr/>
          </p:nvGrpSpPr>
          <p:grpSpPr bwMode="auto">
            <a:xfrm>
              <a:off x="476" y="1330"/>
              <a:ext cx="2054" cy="92"/>
              <a:chOff x="136" y="1328"/>
              <a:chExt cx="2394" cy="91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V="1">
                <a:off x="136" y="1374"/>
                <a:ext cx="2394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AutoShape 15"/>
              <p:cNvSpPr>
                <a:spLocks noChangeAspect="1" noChangeArrowheads="1"/>
              </p:cNvSpPr>
              <p:nvPr/>
            </p:nvSpPr>
            <p:spPr bwMode="auto">
              <a:xfrm rot="5400000">
                <a:off x="1712" y="1238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</p:grpSp>
      <p:grpSp>
        <p:nvGrpSpPr>
          <p:cNvPr id="54" name="Group 51"/>
          <p:cNvGrpSpPr>
            <a:grpSpLocks/>
          </p:cNvGrpSpPr>
          <p:nvPr/>
        </p:nvGrpSpPr>
        <p:grpSpPr bwMode="auto">
          <a:xfrm>
            <a:off x="2888104" y="2561107"/>
            <a:ext cx="3111500" cy="1295400"/>
            <a:chOff x="2508" y="981"/>
            <a:chExt cx="1960" cy="816"/>
          </a:xfrm>
        </p:grpSpPr>
        <p:grpSp>
          <p:nvGrpSpPr>
            <p:cNvPr id="55" name="Group 48"/>
            <p:cNvGrpSpPr>
              <a:grpSpLocks/>
            </p:cNvGrpSpPr>
            <p:nvPr/>
          </p:nvGrpSpPr>
          <p:grpSpPr bwMode="auto">
            <a:xfrm>
              <a:off x="2508" y="1162"/>
              <a:ext cx="1960" cy="635"/>
              <a:chOff x="2508" y="1117"/>
              <a:chExt cx="2073" cy="679"/>
            </a:xfrm>
          </p:grpSpPr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2508" y="1117"/>
                <a:ext cx="2073" cy="679"/>
              </a:xfrm>
              <a:custGeom>
                <a:avLst/>
                <a:gdLst>
                  <a:gd name="T0" fmla="*/ 0 w 1667"/>
                  <a:gd name="T1" fmla="*/ 860 h 536"/>
                  <a:gd name="T2" fmla="*/ 203 w 1667"/>
                  <a:gd name="T3" fmla="*/ 835 h 536"/>
                  <a:gd name="T4" fmla="*/ 2578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3" name="AutoShape 18"/>
              <p:cNvSpPr>
                <a:spLocks noChangeAspect="1" noChangeArrowheads="1"/>
              </p:cNvSpPr>
              <p:nvPr/>
            </p:nvSpPr>
            <p:spPr bwMode="auto">
              <a:xfrm rot="4229382">
                <a:off x="3129" y="1502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  <p:grpSp>
          <p:nvGrpSpPr>
            <p:cNvPr id="56" name="Group 45"/>
            <p:cNvGrpSpPr>
              <a:grpSpLocks/>
            </p:cNvGrpSpPr>
            <p:nvPr/>
          </p:nvGrpSpPr>
          <p:grpSpPr bwMode="auto">
            <a:xfrm>
              <a:off x="2517" y="981"/>
              <a:ext cx="1883" cy="612"/>
              <a:chOff x="2517" y="981"/>
              <a:chExt cx="2200" cy="725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flipV="1">
                <a:off x="2517" y="981"/>
                <a:ext cx="2200" cy="725"/>
              </a:xfrm>
              <a:custGeom>
                <a:avLst/>
                <a:gdLst>
                  <a:gd name="T0" fmla="*/ 0 w 1667"/>
                  <a:gd name="T1" fmla="*/ 981 h 536"/>
                  <a:gd name="T2" fmla="*/ 228 w 1667"/>
                  <a:gd name="T3" fmla="*/ 951 h 536"/>
                  <a:gd name="T4" fmla="*/ 2903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1" name="AutoShape 21"/>
              <p:cNvSpPr>
                <a:spLocks noChangeAspect="1" noChangeArrowheads="1"/>
              </p:cNvSpPr>
              <p:nvPr/>
            </p:nvSpPr>
            <p:spPr bwMode="auto">
              <a:xfrm rot="17370618" flipV="1">
                <a:off x="3205" y="1066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  <p:grpSp>
          <p:nvGrpSpPr>
            <p:cNvPr id="57" name="Group 46"/>
            <p:cNvGrpSpPr>
              <a:grpSpLocks/>
            </p:cNvGrpSpPr>
            <p:nvPr/>
          </p:nvGrpSpPr>
          <p:grpSpPr bwMode="auto">
            <a:xfrm>
              <a:off x="2522" y="1343"/>
              <a:ext cx="1923" cy="91"/>
              <a:chOff x="2522" y="1343"/>
              <a:chExt cx="2671" cy="91"/>
            </a:xfrm>
          </p:grpSpPr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 flipV="1">
                <a:off x="2522" y="1389"/>
                <a:ext cx="2671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9" name="AutoShape 24"/>
              <p:cNvSpPr>
                <a:spLocks noChangeAspect="1" noChangeArrowheads="1"/>
              </p:cNvSpPr>
              <p:nvPr/>
            </p:nvSpPr>
            <p:spPr bwMode="auto">
              <a:xfrm rot="5400000">
                <a:off x="3383" y="1253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</p:grpSp>
      <p:grpSp>
        <p:nvGrpSpPr>
          <p:cNvPr id="64" name="Group 45"/>
          <p:cNvGrpSpPr>
            <a:grpSpLocks/>
          </p:cNvGrpSpPr>
          <p:nvPr/>
        </p:nvGrpSpPr>
        <p:grpSpPr bwMode="auto">
          <a:xfrm>
            <a:off x="9012357" y="1710207"/>
            <a:ext cx="2617195" cy="2997200"/>
            <a:chOff x="2851" y="1451"/>
            <a:chExt cx="1718" cy="1888"/>
          </a:xfrm>
        </p:grpSpPr>
        <p:grpSp>
          <p:nvGrpSpPr>
            <p:cNvPr id="68" name="Group 40"/>
            <p:cNvGrpSpPr>
              <a:grpSpLocks/>
            </p:cNvGrpSpPr>
            <p:nvPr/>
          </p:nvGrpSpPr>
          <p:grpSpPr bwMode="auto">
            <a:xfrm>
              <a:off x="2857" y="1451"/>
              <a:ext cx="1667" cy="536"/>
              <a:chOff x="2857" y="1451"/>
              <a:chExt cx="1667" cy="536"/>
            </a:xfrm>
          </p:grpSpPr>
          <p:sp>
            <p:nvSpPr>
              <p:cNvPr id="75" name="Freeform 14"/>
              <p:cNvSpPr>
                <a:spLocks/>
              </p:cNvSpPr>
              <p:nvPr/>
            </p:nvSpPr>
            <p:spPr bwMode="auto">
              <a:xfrm>
                <a:off x="2857" y="1451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6" name="Line 36"/>
              <p:cNvSpPr>
                <a:spLocks noChangeShapeType="1"/>
              </p:cNvSpPr>
              <p:nvPr/>
            </p:nvSpPr>
            <p:spPr bwMode="auto">
              <a:xfrm flipV="1">
                <a:off x="3356" y="1774"/>
                <a:ext cx="204" cy="6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" name="Group 41"/>
            <p:cNvGrpSpPr>
              <a:grpSpLocks/>
            </p:cNvGrpSpPr>
            <p:nvPr/>
          </p:nvGrpSpPr>
          <p:grpSpPr bwMode="auto">
            <a:xfrm>
              <a:off x="2902" y="2803"/>
              <a:ext cx="1667" cy="536"/>
              <a:chOff x="2902" y="2803"/>
              <a:chExt cx="1667" cy="536"/>
            </a:xfrm>
          </p:grpSpPr>
          <p:sp>
            <p:nvSpPr>
              <p:cNvPr id="73" name="Freeform 17"/>
              <p:cNvSpPr>
                <a:spLocks/>
              </p:cNvSpPr>
              <p:nvPr/>
            </p:nvSpPr>
            <p:spPr bwMode="auto">
              <a:xfrm flipV="1">
                <a:off x="2902" y="2803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4" name="Line 37"/>
              <p:cNvSpPr>
                <a:spLocks noChangeShapeType="1"/>
              </p:cNvSpPr>
              <p:nvPr/>
            </p:nvSpPr>
            <p:spPr bwMode="auto">
              <a:xfrm>
                <a:off x="3447" y="2954"/>
                <a:ext cx="181" cy="6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0" name="Group 39"/>
            <p:cNvGrpSpPr>
              <a:grpSpLocks/>
            </p:cNvGrpSpPr>
            <p:nvPr/>
          </p:nvGrpSpPr>
          <p:grpSpPr bwMode="auto">
            <a:xfrm>
              <a:off x="2851" y="2387"/>
              <a:ext cx="1679" cy="9"/>
              <a:chOff x="2851" y="2387"/>
              <a:chExt cx="1679" cy="9"/>
            </a:xfrm>
          </p:grpSpPr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2851" y="2396"/>
                <a:ext cx="1679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2" name="Line 38"/>
              <p:cNvSpPr>
                <a:spLocks noChangeShapeType="1"/>
              </p:cNvSpPr>
              <p:nvPr/>
            </p:nvSpPr>
            <p:spPr bwMode="auto">
              <a:xfrm flipV="1">
                <a:off x="3583" y="2387"/>
                <a:ext cx="181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4" name="Group 50"/>
          <p:cNvGrpSpPr>
            <a:grpSpLocks/>
          </p:cNvGrpSpPr>
          <p:nvPr/>
        </p:nvGrpSpPr>
        <p:grpSpPr bwMode="auto">
          <a:xfrm>
            <a:off x="6794343" y="2484710"/>
            <a:ext cx="2317638" cy="1428751"/>
            <a:chOff x="453" y="934"/>
            <a:chExt cx="2077" cy="900"/>
          </a:xfrm>
          <a:solidFill>
            <a:srgbClr val="FF0000"/>
          </a:solidFill>
        </p:grpSpPr>
        <p:grpSp>
          <p:nvGrpSpPr>
            <p:cNvPr id="45" name="Group 42"/>
            <p:cNvGrpSpPr>
              <a:grpSpLocks/>
            </p:cNvGrpSpPr>
            <p:nvPr/>
          </p:nvGrpSpPr>
          <p:grpSpPr bwMode="auto">
            <a:xfrm>
              <a:off x="453" y="934"/>
              <a:ext cx="2064" cy="92"/>
              <a:chOff x="136" y="934"/>
              <a:chExt cx="2381" cy="91"/>
            </a:xfrm>
            <a:grpFill/>
          </p:grpSpPr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 flipV="1">
                <a:off x="136" y="981"/>
                <a:ext cx="2381" cy="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" name="AutoShape 9"/>
              <p:cNvSpPr>
                <a:spLocks noChangeAspect="1" noChangeArrowheads="1"/>
              </p:cNvSpPr>
              <p:nvPr/>
            </p:nvSpPr>
            <p:spPr bwMode="auto">
              <a:xfrm rot="5400000">
                <a:off x="1704" y="844"/>
                <a:ext cx="91" cy="272"/>
              </a:xfrm>
              <a:prstGeom prst="triangle">
                <a:avLst>
                  <a:gd name="adj" fmla="val 50000"/>
                </a:avLst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46" name="Group 44"/>
            <p:cNvGrpSpPr>
              <a:grpSpLocks/>
            </p:cNvGrpSpPr>
            <p:nvPr/>
          </p:nvGrpSpPr>
          <p:grpSpPr bwMode="auto">
            <a:xfrm>
              <a:off x="453" y="1765"/>
              <a:ext cx="2059" cy="69"/>
              <a:chOff x="113" y="1769"/>
              <a:chExt cx="2399" cy="91"/>
            </a:xfrm>
            <a:grpFill/>
          </p:grpSpPr>
          <p:sp>
            <p:nvSpPr>
              <p:cNvPr id="50" name="Line 11"/>
              <p:cNvSpPr>
                <a:spLocks noChangeShapeType="1"/>
              </p:cNvSpPr>
              <p:nvPr/>
            </p:nvSpPr>
            <p:spPr bwMode="auto">
              <a:xfrm>
                <a:off x="113" y="1815"/>
                <a:ext cx="2399" cy="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" name="AutoShape 12"/>
              <p:cNvSpPr>
                <a:spLocks noChangeAspect="1" noChangeArrowheads="1"/>
              </p:cNvSpPr>
              <p:nvPr/>
            </p:nvSpPr>
            <p:spPr bwMode="auto">
              <a:xfrm rot="5400000">
                <a:off x="1694" y="1679"/>
                <a:ext cx="91" cy="272"/>
              </a:xfrm>
              <a:prstGeom prst="triangle">
                <a:avLst>
                  <a:gd name="adj" fmla="val 50000"/>
                </a:avLst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47" name="Group 43"/>
            <p:cNvGrpSpPr>
              <a:grpSpLocks/>
            </p:cNvGrpSpPr>
            <p:nvPr/>
          </p:nvGrpSpPr>
          <p:grpSpPr bwMode="auto">
            <a:xfrm>
              <a:off x="476" y="1344"/>
              <a:ext cx="2054" cy="92"/>
              <a:chOff x="136" y="1342"/>
              <a:chExt cx="2394" cy="91"/>
            </a:xfrm>
            <a:grpFill/>
          </p:grpSpPr>
          <p:sp>
            <p:nvSpPr>
              <p:cNvPr id="48" name="Line 14"/>
              <p:cNvSpPr>
                <a:spLocks noChangeShapeType="1"/>
              </p:cNvSpPr>
              <p:nvPr/>
            </p:nvSpPr>
            <p:spPr bwMode="auto">
              <a:xfrm flipV="1">
                <a:off x="136" y="1388"/>
                <a:ext cx="2394" cy="1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" name="AutoShape 15"/>
              <p:cNvSpPr>
                <a:spLocks noChangeAspect="1" noChangeArrowheads="1"/>
              </p:cNvSpPr>
              <p:nvPr/>
            </p:nvSpPr>
            <p:spPr bwMode="auto">
              <a:xfrm rot="5400000">
                <a:off x="1712" y="1252"/>
                <a:ext cx="91" cy="272"/>
              </a:xfrm>
              <a:prstGeom prst="triangle">
                <a:avLst>
                  <a:gd name="adj" fmla="val 50000"/>
                </a:avLst>
              </a:prstGeom>
              <a:grpFill/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</p:grpSp>
      <p:grpSp>
        <p:nvGrpSpPr>
          <p:cNvPr id="97" name="Group 50"/>
          <p:cNvGrpSpPr>
            <a:grpSpLocks/>
          </p:cNvGrpSpPr>
          <p:nvPr/>
        </p:nvGrpSpPr>
        <p:grpSpPr bwMode="auto">
          <a:xfrm>
            <a:off x="3096822" y="2576038"/>
            <a:ext cx="2802769" cy="1235076"/>
            <a:chOff x="453" y="964"/>
            <a:chExt cx="2082" cy="778"/>
          </a:xfrm>
        </p:grpSpPr>
        <p:sp>
          <p:nvSpPr>
            <p:cNvPr id="105" name="Line 8"/>
            <p:cNvSpPr>
              <a:spLocks noChangeShapeType="1"/>
            </p:cNvSpPr>
            <p:nvPr/>
          </p:nvSpPr>
          <p:spPr bwMode="auto">
            <a:xfrm flipV="1">
              <a:off x="453" y="964"/>
              <a:ext cx="206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" name="Line 11"/>
            <p:cNvSpPr>
              <a:spLocks noChangeShapeType="1"/>
            </p:cNvSpPr>
            <p:nvPr/>
          </p:nvSpPr>
          <p:spPr bwMode="auto">
            <a:xfrm>
              <a:off x="476" y="1742"/>
              <a:ext cx="205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" name="Line 14"/>
            <p:cNvSpPr>
              <a:spLocks noChangeShapeType="1"/>
            </p:cNvSpPr>
            <p:nvPr/>
          </p:nvSpPr>
          <p:spPr bwMode="auto">
            <a:xfrm flipV="1">
              <a:off x="476" y="1361"/>
              <a:ext cx="2054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12" name="右弧形箭头 111"/>
          <p:cNvSpPr/>
          <p:nvPr/>
        </p:nvSpPr>
        <p:spPr>
          <a:xfrm>
            <a:off x="5424314" y="2207285"/>
            <a:ext cx="323386" cy="791737"/>
          </a:xfrm>
          <a:prstGeom prst="curvedLeft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3" name="左弧形箭头 112"/>
          <p:cNvSpPr/>
          <p:nvPr/>
        </p:nvSpPr>
        <p:spPr>
          <a:xfrm rot="10800000">
            <a:off x="5521052" y="3412434"/>
            <a:ext cx="379142" cy="791736"/>
          </a:xfrm>
          <a:prstGeom prst="curvedRightArrow">
            <a:avLst>
              <a:gd name="adj1" fmla="val 25000"/>
              <a:gd name="adj2" fmla="val 91506"/>
              <a:gd name="adj3" fmla="val 25000"/>
            </a:avLst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4" name="Rectangle 5"/>
          <p:cNvSpPr>
            <a:spLocks noChangeArrowheads="1"/>
          </p:cNvSpPr>
          <p:nvPr/>
        </p:nvSpPr>
        <p:spPr bwMode="auto">
          <a:xfrm>
            <a:off x="1830454" y="4477177"/>
            <a:ext cx="222949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会聚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作用</a:t>
            </a:r>
            <a:endParaRPr kumimoji="1"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5" name="Rectangle 5"/>
          <p:cNvSpPr>
            <a:spLocks noChangeArrowheads="1"/>
          </p:cNvSpPr>
          <p:nvPr/>
        </p:nvSpPr>
        <p:spPr bwMode="auto">
          <a:xfrm>
            <a:off x="1773358" y="5364846"/>
            <a:ext cx="222949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会聚透镜</a:t>
            </a:r>
            <a:endParaRPr kumimoji="1"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19" name="Group 65"/>
          <p:cNvGrpSpPr>
            <a:grpSpLocks/>
          </p:cNvGrpSpPr>
          <p:nvPr/>
        </p:nvGrpSpPr>
        <p:grpSpPr bwMode="auto">
          <a:xfrm>
            <a:off x="2626446" y="3160113"/>
            <a:ext cx="612775" cy="681038"/>
            <a:chOff x="3708" y="2024"/>
            <a:chExt cx="386" cy="429"/>
          </a:xfrm>
          <a:solidFill>
            <a:srgbClr val="0000FF"/>
          </a:solidFill>
        </p:grpSpPr>
        <p:sp>
          <p:nvSpPr>
            <p:cNvPr id="120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1" name="Text Box 21"/>
            <p:cNvSpPr txBox="1">
              <a:spLocks noChangeArrowheads="1"/>
            </p:cNvSpPr>
            <p:nvPr/>
          </p:nvSpPr>
          <p:spPr bwMode="auto">
            <a:xfrm>
              <a:off x="3708" y="208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i="1" dirty="0" smtClean="0">
                  <a:solidFill>
                    <a:srgbClr val="FF0000"/>
                  </a:solidFill>
                </a:rPr>
                <a:t>O</a:t>
              </a:r>
              <a:endParaRPr kumimoji="0" lang="en-US" altLang="zh-CN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" name="Group 50"/>
          <p:cNvGrpSpPr>
            <a:grpSpLocks/>
          </p:cNvGrpSpPr>
          <p:nvPr/>
        </p:nvGrpSpPr>
        <p:grpSpPr bwMode="auto">
          <a:xfrm>
            <a:off x="9200811" y="2526584"/>
            <a:ext cx="2418744" cy="1339046"/>
            <a:chOff x="453" y="964"/>
            <a:chExt cx="2082" cy="778"/>
          </a:xfrm>
        </p:grpSpPr>
        <p:sp>
          <p:nvSpPr>
            <p:cNvPr id="130" name="Line 8"/>
            <p:cNvSpPr>
              <a:spLocks noChangeShapeType="1"/>
            </p:cNvSpPr>
            <p:nvPr/>
          </p:nvSpPr>
          <p:spPr bwMode="auto">
            <a:xfrm flipV="1">
              <a:off x="453" y="964"/>
              <a:ext cx="206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" name="Line 11"/>
            <p:cNvSpPr>
              <a:spLocks noChangeShapeType="1"/>
            </p:cNvSpPr>
            <p:nvPr/>
          </p:nvSpPr>
          <p:spPr bwMode="auto">
            <a:xfrm>
              <a:off x="476" y="1742"/>
              <a:ext cx="205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" name="Line 14"/>
            <p:cNvSpPr>
              <a:spLocks noChangeShapeType="1"/>
            </p:cNvSpPr>
            <p:nvPr/>
          </p:nvSpPr>
          <p:spPr bwMode="auto">
            <a:xfrm flipV="1">
              <a:off x="476" y="1361"/>
              <a:ext cx="2054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33" name="右弧形箭头 132"/>
          <p:cNvSpPr/>
          <p:nvPr/>
        </p:nvSpPr>
        <p:spPr>
          <a:xfrm>
            <a:off x="11275258" y="4008309"/>
            <a:ext cx="323386" cy="791737"/>
          </a:xfrm>
          <a:prstGeom prst="curvedLeft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4" name="左弧形箭头 133"/>
          <p:cNvSpPr/>
          <p:nvPr/>
        </p:nvSpPr>
        <p:spPr>
          <a:xfrm rot="10800000">
            <a:off x="11158214" y="1479618"/>
            <a:ext cx="379142" cy="791736"/>
          </a:xfrm>
          <a:prstGeom prst="curvedRightArrow">
            <a:avLst>
              <a:gd name="adj1" fmla="val 25000"/>
              <a:gd name="adj2" fmla="val 91506"/>
              <a:gd name="adj3" fmla="val 25000"/>
            </a:avLst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5" name="Rectangle 5"/>
          <p:cNvSpPr>
            <a:spLocks noChangeArrowheads="1"/>
          </p:cNvSpPr>
          <p:nvPr/>
        </p:nvSpPr>
        <p:spPr bwMode="auto">
          <a:xfrm>
            <a:off x="8012198" y="4409898"/>
            <a:ext cx="222949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发散作用</a:t>
            </a:r>
            <a:endParaRPr kumimoji="1"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6" name="Rectangle 5"/>
          <p:cNvSpPr>
            <a:spLocks noChangeArrowheads="1"/>
          </p:cNvSpPr>
          <p:nvPr/>
        </p:nvSpPr>
        <p:spPr bwMode="auto">
          <a:xfrm>
            <a:off x="8012198" y="5364846"/>
            <a:ext cx="222949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发散透镜</a:t>
            </a:r>
            <a:endParaRPr kumimoji="1"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49" name="Group 65"/>
          <p:cNvGrpSpPr>
            <a:grpSpLocks/>
          </p:cNvGrpSpPr>
          <p:nvPr/>
        </p:nvGrpSpPr>
        <p:grpSpPr bwMode="auto">
          <a:xfrm>
            <a:off x="8769081" y="3144143"/>
            <a:ext cx="612775" cy="681038"/>
            <a:chOff x="3708" y="2024"/>
            <a:chExt cx="386" cy="429"/>
          </a:xfrm>
          <a:solidFill>
            <a:srgbClr val="0000FF"/>
          </a:solidFill>
        </p:grpSpPr>
        <p:sp>
          <p:nvSpPr>
            <p:cNvPr id="150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1" name="Text Box 21"/>
            <p:cNvSpPr txBox="1">
              <a:spLocks noChangeArrowheads="1"/>
            </p:cNvSpPr>
            <p:nvPr/>
          </p:nvSpPr>
          <p:spPr bwMode="auto">
            <a:xfrm>
              <a:off x="3708" y="208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i="1" dirty="0" smtClean="0">
                  <a:solidFill>
                    <a:srgbClr val="FF0000"/>
                  </a:solidFill>
                </a:rPr>
                <a:t>O</a:t>
              </a:r>
              <a:endParaRPr kumimoji="0" lang="en-US" altLang="zh-CN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14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/>
      <p:bldP spid="115" grpId="0"/>
      <p:bldP spid="133" grpId="0" animBg="1"/>
      <p:bldP spid="134" grpId="0" animBg="1"/>
      <p:bldP spid="135" grpId="0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3328344"/>
              </p:ext>
            </p:extLst>
          </p:nvPr>
        </p:nvGraphicFramePr>
        <p:xfrm>
          <a:off x="10091854" y="1562699"/>
          <a:ext cx="422662" cy="1981200"/>
        </p:xfrm>
        <a:graphic>
          <a:graphicData uri="http://schemas.openxmlformats.org/presentationml/2006/ole">
            <p:oleObj spid="_x0000_s1071" name="BMP 图象" r:id="rId3" imgW="276117" imgH="781159" progId="PBrush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5238312"/>
              </p:ext>
            </p:extLst>
          </p:nvPr>
        </p:nvGraphicFramePr>
        <p:xfrm>
          <a:off x="5216524" y="1689244"/>
          <a:ext cx="731839" cy="1828800"/>
        </p:xfrm>
        <a:graphic>
          <a:graphicData uri="http://schemas.openxmlformats.org/presentationml/2006/ole">
            <p:oleObj spid="_x0000_s1072" name="BMP 图象" r:id="rId4" imgW="400000" imgH="885949" progId="PBrush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782723"/>
              </p:ext>
            </p:extLst>
          </p:nvPr>
        </p:nvGraphicFramePr>
        <p:xfrm>
          <a:off x="1276352" y="1581449"/>
          <a:ext cx="625474" cy="2286000"/>
        </p:xfrm>
        <a:graphic>
          <a:graphicData uri="http://schemas.openxmlformats.org/presentationml/2006/ole">
            <p:oleObj spid="_x0000_s1073" name="BMP 图象" r:id="rId5" imgW="276117" imgH="781159" progId="PBrush">
              <p:embed/>
            </p:oleObj>
          </a:graphicData>
        </a:graphic>
      </p:graphicFrame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1516062" y="2038649"/>
            <a:ext cx="1082675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1516062" y="3562649"/>
            <a:ext cx="1387475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5586413" y="2298844"/>
            <a:ext cx="1271587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>
            <a:off x="5586413" y="2908444"/>
            <a:ext cx="1271587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465136" y="2038649"/>
            <a:ext cx="1066800" cy="7620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65136" y="2800649"/>
            <a:ext cx="1066800" cy="7620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4533899" y="2908444"/>
            <a:ext cx="1066800" cy="8382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4533899" y="1536844"/>
            <a:ext cx="1066800" cy="7620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H="1">
            <a:off x="9441366" y="2096099"/>
            <a:ext cx="92075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H="1">
            <a:off x="9441366" y="3162899"/>
            <a:ext cx="92075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V="1">
            <a:off x="10362116" y="2400899"/>
            <a:ext cx="762000" cy="7620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10362116" y="2096099"/>
            <a:ext cx="762000" cy="8382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21" name="Rectangle 38"/>
          <p:cNvSpPr>
            <a:spLocks noChangeArrowheads="1"/>
          </p:cNvSpPr>
          <p:nvPr/>
        </p:nvSpPr>
        <p:spPr bwMode="auto">
          <a:xfrm>
            <a:off x="189996" y="520724"/>
            <a:ext cx="8230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kumimoji="1"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反馈练习</a:t>
            </a:r>
            <a:r>
              <a:rPr kumimoji="1"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下图中填入合适的光具</a:t>
            </a:r>
          </a:p>
        </p:txBody>
      </p:sp>
      <p:sp>
        <p:nvSpPr>
          <p:cNvPr id="47125" name="Line 83"/>
          <p:cNvSpPr>
            <a:spLocks noChangeShapeType="1"/>
          </p:cNvSpPr>
          <p:nvPr/>
        </p:nvSpPr>
        <p:spPr bwMode="auto">
          <a:xfrm flipV="1">
            <a:off x="1724044" y="4309781"/>
            <a:ext cx="1066800" cy="9144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6" name="Line 84"/>
          <p:cNvSpPr>
            <a:spLocks noChangeShapeType="1"/>
          </p:cNvSpPr>
          <p:nvPr/>
        </p:nvSpPr>
        <p:spPr bwMode="auto">
          <a:xfrm>
            <a:off x="1724044" y="5224181"/>
            <a:ext cx="1066800" cy="7620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7" name="Line 85"/>
          <p:cNvSpPr>
            <a:spLocks noChangeShapeType="1"/>
          </p:cNvSpPr>
          <p:nvPr/>
        </p:nvSpPr>
        <p:spPr bwMode="auto">
          <a:xfrm flipV="1">
            <a:off x="3171844" y="3928781"/>
            <a:ext cx="1371600" cy="3810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8" name="Line 86"/>
          <p:cNvSpPr>
            <a:spLocks noChangeShapeType="1"/>
          </p:cNvSpPr>
          <p:nvPr/>
        </p:nvSpPr>
        <p:spPr bwMode="auto">
          <a:xfrm>
            <a:off x="3171844" y="6062381"/>
            <a:ext cx="1600200" cy="2286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9" name="Line 87"/>
          <p:cNvSpPr>
            <a:spLocks noChangeShapeType="1"/>
          </p:cNvSpPr>
          <p:nvPr/>
        </p:nvSpPr>
        <p:spPr bwMode="auto">
          <a:xfrm>
            <a:off x="6636874" y="3889153"/>
            <a:ext cx="1371600" cy="838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0" name="Line 88"/>
          <p:cNvSpPr>
            <a:spLocks noChangeShapeType="1"/>
          </p:cNvSpPr>
          <p:nvPr/>
        </p:nvSpPr>
        <p:spPr bwMode="auto">
          <a:xfrm flipV="1">
            <a:off x="6457386" y="5413153"/>
            <a:ext cx="1551088" cy="516839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1" name="Line 89"/>
          <p:cNvSpPr>
            <a:spLocks noChangeShapeType="1"/>
          </p:cNvSpPr>
          <p:nvPr/>
        </p:nvSpPr>
        <p:spPr bwMode="auto">
          <a:xfrm>
            <a:off x="8618074" y="4803553"/>
            <a:ext cx="1470102" cy="301248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2" name="Line 90"/>
          <p:cNvSpPr>
            <a:spLocks noChangeShapeType="1"/>
          </p:cNvSpPr>
          <p:nvPr/>
        </p:nvSpPr>
        <p:spPr bwMode="auto">
          <a:xfrm flipV="1">
            <a:off x="8618074" y="5104801"/>
            <a:ext cx="1470102" cy="232152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54367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0512868"/>
              </p:ext>
            </p:extLst>
          </p:nvPr>
        </p:nvGraphicFramePr>
        <p:xfrm>
          <a:off x="2598737" y="4081181"/>
          <a:ext cx="756695" cy="2286000"/>
        </p:xfrm>
        <a:graphic>
          <a:graphicData uri="http://schemas.openxmlformats.org/presentationml/2006/ole">
            <p:oleObj spid="_x0000_s1074" name="BMP 图象" r:id="rId6" imgW="276117" imgH="781159" progId="PBrush">
              <p:embed/>
            </p:oleObj>
          </a:graphicData>
        </a:graphic>
      </p:graphicFrame>
      <p:graphicFrame>
        <p:nvGraphicFramePr>
          <p:cNvPr id="54369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759640"/>
              </p:ext>
            </p:extLst>
          </p:nvPr>
        </p:nvGraphicFramePr>
        <p:xfrm>
          <a:off x="7858144" y="4270153"/>
          <a:ext cx="759929" cy="1828800"/>
        </p:xfrm>
        <a:graphic>
          <a:graphicData uri="http://schemas.openxmlformats.org/presentationml/2006/ole">
            <p:oleObj spid="_x0000_s1075" name="BMP 图象" r:id="rId7" imgW="400000" imgH="885949" progId="PBrush">
              <p:embed/>
            </p:oleObj>
          </a:graphicData>
        </a:graphic>
      </p:graphicFrame>
      <p:sp>
        <p:nvSpPr>
          <p:cNvPr id="2" name="矩形 1"/>
          <p:cNvSpPr/>
          <p:nvPr/>
        </p:nvSpPr>
        <p:spPr>
          <a:xfrm>
            <a:off x="1193800" y="1469090"/>
            <a:ext cx="806449" cy="2510717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141914" y="1293046"/>
            <a:ext cx="806449" cy="2510717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564837" y="3937228"/>
            <a:ext cx="806449" cy="2510717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947778" y="1460222"/>
            <a:ext cx="806449" cy="2468559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858144" y="3856464"/>
            <a:ext cx="806449" cy="2510717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76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xjhgx2"/>
          <p:cNvSpPr>
            <a:spLocks/>
          </p:cNvSpPr>
          <p:nvPr/>
        </p:nvSpPr>
        <p:spPr bwMode="auto">
          <a:xfrm>
            <a:off x="2573136" y="1689043"/>
            <a:ext cx="290395" cy="1851101"/>
          </a:xfrm>
          <a:custGeom>
            <a:avLst/>
            <a:gdLst>
              <a:gd name="T0" fmla="*/ 107950 w 620"/>
              <a:gd name="T1" fmla="*/ 0 h 4408"/>
              <a:gd name="T2" fmla="*/ 82530 w 620"/>
              <a:gd name="T3" fmla="*/ 61746 h 4408"/>
              <a:gd name="T4" fmla="*/ 60940 w 620"/>
              <a:gd name="T5" fmla="*/ 123950 h 4408"/>
              <a:gd name="T6" fmla="*/ 42135 w 620"/>
              <a:gd name="T7" fmla="*/ 186611 h 4408"/>
              <a:gd name="T8" fmla="*/ 27162 w 620"/>
              <a:gd name="T9" fmla="*/ 249500 h 4408"/>
              <a:gd name="T10" fmla="*/ 15322 w 620"/>
              <a:gd name="T11" fmla="*/ 312847 h 4408"/>
              <a:gd name="T12" fmla="*/ 6616 w 620"/>
              <a:gd name="T13" fmla="*/ 376423 h 4408"/>
              <a:gd name="T14" fmla="*/ 1741 w 620"/>
              <a:gd name="T15" fmla="*/ 440227 h 4408"/>
              <a:gd name="T16" fmla="*/ 0 w 620"/>
              <a:gd name="T17" fmla="*/ 504032 h 4408"/>
              <a:gd name="T18" fmla="*/ 1741 w 620"/>
              <a:gd name="T19" fmla="*/ 567836 h 4408"/>
              <a:gd name="T20" fmla="*/ 6616 w 620"/>
              <a:gd name="T21" fmla="*/ 631640 h 4408"/>
              <a:gd name="T22" fmla="*/ 15322 w 620"/>
              <a:gd name="T23" fmla="*/ 695216 h 4408"/>
              <a:gd name="T24" fmla="*/ 27162 w 620"/>
              <a:gd name="T25" fmla="*/ 758563 h 4408"/>
              <a:gd name="T26" fmla="*/ 42135 w 620"/>
              <a:gd name="T27" fmla="*/ 821452 h 4408"/>
              <a:gd name="T28" fmla="*/ 60940 w 620"/>
              <a:gd name="T29" fmla="*/ 884113 h 4408"/>
              <a:gd name="T30" fmla="*/ 82530 w 620"/>
              <a:gd name="T31" fmla="*/ 946317 h 4408"/>
              <a:gd name="T32" fmla="*/ 107950 w 620"/>
              <a:gd name="T33" fmla="*/ 1008063 h 4408"/>
              <a:gd name="T34" fmla="*/ 107950 w 620"/>
              <a:gd name="T35" fmla="*/ 1008063 h 4408"/>
              <a:gd name="T36" fmla="*/ 133370 w 620"/>
              <a:gd name="T37" fmla="*/ 946317 h 4408"/>
              <a:gd name="T38" fmla="*/ 154960 w 620"/>
              <a:gd name="T39" fmla="*/ 884113 h 4408"/>
              <a:gd name="T40" fmla="*/ 173765 w 620"/>
              <a:gd name="T41" fmla="*/ 821452 h 4408"/>
              <a:gd name="T42" fmla="*/ 188738 w 620"/>
              <a:gd name="T43" fmla="*/ 758563 h 4408"/>
              <a:gd name="T44" fmla="*/ 200578 w 620"/>
              <a:gd name="T45" fmla="*/ 695216 h 4408"/>
              <a:gd name="T46" fmla="*/ 209284 w 620"/>
              <a:gd name="T47" fmla="*/ 631640 h 4408"/>
              <a:gd name="T48" fmla="*/ 214159 w 620"/>
              <a:gd name="T49" fmla="*/ 567836 h 4408"/>
              <a:gd name="T50" fmla="*/ 215900 w 620"/>
              <a:gd name="T51" fmla="*/ 504032 h 4408"/>
              <a:gd name="T52" fmla="*/ 214159 w 620"/>
              <a:gd name="T53" fmla="*/ 440227 h 4408"/>
              <a:gd name="T54" fmla="*/ 209284 w 620"/>
              <a:gd name="T55" fmla="*/ 376423 h 4408"/>
              <a:gd name="T56" fmla="*/ 200578 w 620"/>
              <a:gd name="T57" fmla="*/ 312847 h 4408"/>
              <a:gd name="T58" fmla="*/ 188738 w 620"/>
              <a:gd name="T59" fmla="*/ 249500 h 4408"/>
              <a:gd name="T60" fmla="*/ 173765 w 620"/>
              <a:gd name="T61" fmla="*/ 186611 h 4408"/>
              <a:gd name="T62" fmla="*/ 154960 w 620"/>
              <a:gd name="T63" fmla="*/ 123950 h 4408"/>
              <a:gd name="T64" fmla="*/ 133370 w 620"/>
              <a:gd name="T65" fmla="*/ 61746 h 4408"/>
              <a:gd name="T66" fmla="*/ 107950 w 620"/>
              <a:gd name="T67" fmla="*/ 0 h 44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0"/>
              <a:gd name="T103" fmla="*/ 0 h 4408"/>
              <a:gd name="T104" fmla="*/ 620 w 620"/>
              <a:gd name="T105" fmla="*/ 4408 h 44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solidFill>
            <a:srgbClr val="C5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 flipV="1">
            <a:off x="644440" y="2623001"/>
            <a:ext cx="4571998" cy="78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1" name="Group 50"/>
          <p:cNvGrpSpPr>
            <a:grpSpLocks/>
          </p:cNvGrpSpPr>
          <p:nvPr/>
        </p:nvGrpSpPr>
        <p:grpSpPr bwMode="auto">
          <a:xfrm>
            <a:off x="620598" y="1897514"/>
            <a:ext cx="2064853" cy="1428751"/>
            <a:chOff x="453" y="920"/>
            <a:chExt cx="2077" cy="900"/>
          </a:xfrm>
        </p:grpSpPr>
        <p:grpSp>
          <p:nvGrpSpPr>
            <p:cNvPr id="72" name="Group 42"/>
            <p:cNvGrpSpPr>
              <a:grpSpLocks/>
            </p:cNvGrpSpPr>
            <p:nvPr/>
          </p:nvGrpSpPr>
          <p:grpSpPr bwMode="auto">
            <a:xfrm>
              <a:off x="453" y="920"/>
              <a:ext cx="2064" cy="92"/>
              <a:chOff x="136" y="920"/>
              <a:chExt cx="2381" cy="91"/>
            </a:xfrm>
          </p:grpSpPr>
          <p:sp>
            <p:nvSpPr>
              <p:cNvPr id="79" name="Line 8"/>
              <p:cNvSpPr>
                <a:spLocks noChangeShapeType="1"/>
              </p:cNvSpPr>
              <p:nvPr/>
            </p:nvSpPr>
            <p:spPr bwMode="auto">
              <a:xfrm flipV="1">
                <a:off x="136" y="974"/>
                <a:ext cx="2381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AutoShape 9"/>
              <p:cNvSpPr>
                <a:spLocks noChangeAspect="1" noChangeArrowheads="1"/>
              </p:cNvSpPr>
              <p:nvPr/>
            </p:nvSpPr>
            <p:spPr bwMode="auto">
              <a:xfrm rot="5400000">
                <a:off x="1704" y="83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73" name="Group 44"/>
            <p:cNvGrpSpPr>
              <a:grpSpLocks/>
            </p:cNvGrpSpPr>
            <p:nvPr/>
          </p:nvGrpSpPr>
          <p:grpSpPr bwMode="auto">
            <a:xfrm>
              <a:off x="453" y="1751"/>
              <a:ext cx="2059" cy="69"/>
              <a:chOff x="113" y="1751"/>
              <a:chExt cx="2399" cy="91"/>
            </a:xfrm>
          </p:grpSpPr>
          <p:sp>
            <p:nvSpPr>
              <p:cNvPr id="77" name="Line 11"/>
              <p:cNvSpPr>
                <a:spLocks noChangeShapeType="1"/>
              </p:cNvSpPr>
              <p:nvPr/>
            </p:nvSpPr>
            <p:spPr bwMode="auto">
              <a:xfrm>
                <a:off x="113" y="1797"/>
                <a:ext cx="2399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AutoShape 12"/>
              <p:cNvSpPr>
                <a:spLocks noChangeAspect="1" noChangeArrowheads="1"/>
              </p:cNvSpPr>
              <p:nvPr/>
            </p:nvSpPr>
            <p:spPr bwMode="auto">
              <a:xfrm rot="5400000">
                <a:off x="1694" y="1661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74" name="Group 43"/>
            <p:cNvGrpSpPr>
              <a:grpSpLocks/>
            </p:cNvGrpSpPr>
            <p:nvPr/>
          </p:nvGrpSpPr>
          <p:grpSpPr bwMode="auto">
            <a:xfrm>
              <a:off x="476" y="1330"/>
              <a:ext cx="2054" cy="92"/>
              <a:chOff x="136" y="1328"/>
              <a:chExt cx="2394" cy="91"/>
            </a:xfrm>
          </p:grpSpPr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136" y="1374"/>
                <a:ext cx="2394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AutoShape 15"/>
              <p:cNvSpPr>
                <a:spLocks noChangeAspect="1" noChangeArrowheads="1"/>
              </p:cNvSpPr>
              <p:nvPr/>
            </p:nvSpPr>
            <p:spPr bwMode="auto">
              <a:xfrm rot="5400000">
                <a:off x="1712" y="1238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</p:grpSp>
      <p:grpSp>
        <p:nvGrpSpPr>
          <p:cNvPr id="81" name="Group 51"/>
          <p:cNvGrpSpPr>
            <a:grpSpLocks/>
          </p:cNvGrpSpPr>
          <p:nvPr/>
        </p:nvGrpSpPr>
        <p:grpSpPr bwMode="auto">
          <a:xfrm>
            <a:off x="2662749" y="1975301"/>
            <a:ext cx="3111500" cy="1295400"/>
            <a:chOff x="2508" y="981"/>
            <a:chExt cx="1960" cy="816"/>
          </a:xfrm>
        </p:grpSpPr>
        <p:grpSp>
          <p:nvGrpSpPr>
            <p:cNvPr id="82" name="Group 48"/>
            <p:cNvGrpSpPr>
              <a:grpSpLocks/>
            </p:cNvGrpSpPr>
            <p:nvPr/>
          </p:nvGrpSpPr>
          <p:grpSpPr bwMode="auto">
            <a:xfrm>
              <a:off x="2508" y="1162"/>
              <a:ext cx="1960" cy="635"/>
              <a:chOff x="2508" y="1117"/>
              <a:chExt cx="2073" cy="679"/>
            </a:xfrm>
          </p:grpSpPr>
          <p:sp>
            <p:nvSpPr>
              <p:cNvPr id="89" name="Freeform 17"/>
              <p:cNvSpPr>
                <a:spLocks/>
              </p:cNvSpPr>
              <p:nvPr/>
            </p:nvSpPr>
            <p:spPr bwMode="auto">
              <a:xfrm>
                <a:off x="2508" y="1117"/>
                <a:ext cx="2073" cy="679"/>
              </a:xfrm>
              <a:custGeom>
                <a:avLst/>
                <a:gdLst>
                  <a:gd name="T0" fmla="*/ 0 w 1667"/>
                  <a:gd name="T1" fmla="*/ 860 h 536"/>
                  <a:gd name="T2" fmla="*/ 203 w 1667"/>
                  <a:gd name="T3" fmla="*/ 835 h 536"/>
                  <a:gd name="T4" fmla="*/ 2578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90" name="AutoShape 18"/>
              <p:cNvSpPr>
                <a:spLocks noChangeAspect="1" noChangeArrowheads="1"/>
              </p:cNvSpPr>
              <p:nvPr/>
            </p:nvSpPr>
            <p:spPr bwMode="auto">
              <a:xfrm rot="4229382">
                <a:off x="3129" y="1502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  <p:grpSp>
          <p:nvGrpSpPr>
            <p:cNvPr id="83" name="Group 45"/>
            <p:cNvGrpSpPr>
              <a:grpSpLocks/>
            </p:cNvGrpSpPr>
            <p:nvPr/>
          </p:nvGrpSpPr>
          <p:grpSpPr bwMode="auto">
            <a:xfrm>
              <a:off x="2517" y="981"/>
              <a:ext cx="1883" cy="612"/>
              <a:chOff x="2517" y="981"/>
              <a:chExt cx="2200" cy="725"/>
            </a:xfrm>
          </p:grpSpPr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 flipV="1">
                <a:off x="2517" y="981"/>
                <a:ext cx="2200" cy="725"/>
              </a:xfrm>
              <a:custGeom>
                <a:avLst/>
                <a:gdLst>
                  <a:gd name="T0" fmla="*/ 0 w 1667"/>
                  <a:gd name="T1" fmla="*/ 981 h 536"/>
                  <a:gd name="T2" fmla="*/ 228 w 1667"/>
                  <a:gd name="T3" fmla="*/ 951 h 536"/>
                  <a:gd name="T4" fmla="*/ 2903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8" name="AutoShape 21"/>
              <p:cNvSpPr>
                <a:spLocks noChangeAspect="1" noChangeArrowheads="1"/>
              </p:cNvSpPr>
              <p:nvPr/>
            </p:nvSpPr>
            <p:spPr bwMode="auto">
              <a:xfrm rot="17370618" flipV="1">
                <a:off x="3205" y="1066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  <p:grpSp>
          <p:nvGrpSpPr>
            <p:cNvPr id="84" name="Group 46"/>
            <p:cNvGrpSpPr>
              <a:grpSpLocks/>
            </p:cNvGrpSpPr>
            <p:nvPr/>
          </p:nvGrpSpPr>
          <p:grpSpPr bwMode="auto">
            <a:xfrm>
              <a:off x="2522" y="1343"/>
              <a:ext cx="1923" cy="91"/>
              <a:chOff x="2522" y="1343"/>
              <a:chExt cx="2671" cy="91"/>
            </a:xfrm>
          </p:grpSpPr>
          <p:sp>
            <p:nvSpPr>
              <p:cNvPr id="85" name="Line 23"/>
              <p:cNvSpPr>
                <a:spLocks noChangeShapeType="1"/>
              </p:cNvSpPr>
              <p:nvPr/>
            </p:nvSpPr>
            <p:spPr bwMode="auto">
              <a:xfrm flipV="1">
                <a:off x="2522" y="1389"/>
                <a:ext cx="2671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6" name="AutoShape 24"/>
              <p:cNvSpPr>
                <a:spLocks noChangeAspect="1" noChangeArrowheads="1"/>
              </p:cNvSpPr>
              <p:nvPr/>
            </p:nvSpPr>
            <p:spPr bwMode="auto">
              <a:xfrm rot="5400000">
                <a:off x="3383" y="1253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</p:grpSp>
      <p:sp>
        <p:nvSpPr>
          <p:cNvPr id="120" name="Oval 63"/>
          <p:cNvSpPr>
            <a:spLocks noChangeArrowheads="1"/>
          </p:cNvSpPr>
          <p:nvPr/>
        </p:nvSpPr>
        <p:spPr bwMode="auto">
          <a:xfrm>
            <a:off x="4672037" y="2563106"/>
            <a:ext cx="107950" cy="1079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1" name="Text Box 21"/>
          <p:cNvSpPr txBox="1">
            <a:spLocks noChangeArrowheads="1"/>
          </p:cNvSpPr>
          <p:nvPr/>
        </p:nvSpPr>
        <p:spPr bwMode="auto">
          <a:xfrm>
            <a:off x="4167212" y="2648831"/>
            <a:ext cx="1109663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i="1" dirty="0" smtClean="0">
                <a:solidFill>
                  <a:srgbClr val="0000FF"/>
                </a:solidFill>
              </a:rPr>
              <a:t>F</a:t>
            </a:r>
          </a:p>
          <a:p>
            <a:pPr algn="ctr" eaLnBrk="1" hangingPunct="1"/>
            <a:r>
              <a:rPr kumimoji="0"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焦点</a:t>
            </a:r>
            <a:endParaRPr kumimoji="0" lang="en-US" altLang="zh-CN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2" name="Group 65"/>
          <p:cNvGrpSpPr>
            <a:grpSpLocks/>
          </p:cNvGrpSpPr>
          <p:nvPr/>
        </p:nvGrpSpPr>
        <p:grpSpPr bwMode="auto">
          <a:xfrm>
            <a:off x="2401091" y="2574307"/>
            <a:ext cx="612775" cy="681038"/>
            <a:chOff x="3708" y="2024"/>
            <a:chExt cx="386" cy="429"/>
          </a:xfrm>
          <a:solidFill>
            <a:srgbClr val="0000FF"/>
          </a:solidFill>
        </p:grpSpPr>
        <p:sp>
          <p:nvSpPr>
            <p:cNvPr id="123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4" name="Text Box 21"/>
            <p:cNvSpPr txBox="1">
              <a:spLocks noChangeArrowheads="1"/>
            </p:cNvSpPr>
            <p:nvPr/>
          </p:nvSpPr>
          <p:spPr bwMode="auto">
            <a:xfrm>
              <a:off x="3708" y="208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i="1" dirty="0" smtClean="0">
                  <a:solidFill>
                    <a:srgbClr val="FF0000"/>
                  </a:solidFill>
                </a:rPr>
                <a:t>O</a:t>
              </a:r>
              <a:endParaRPr kumimoji="0" lang="en-US" altLang="zh-CN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5" name="左大括号 124"/>
          <p:cNvSpPr/>
          <p:nvPr/>
        </p:nvSpPr>
        <p:spPr>
          <a:xfrm rot="5400000">
            <a:off x="3395465" y="1210129"/>
            <a:ext cx="644900" cy="2021278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Rectangle 5"/>
          <p:cNvSpPr>
            <a:spLocks noChangeArrowheads="1"/>
          </p:cNvSpPr>
          <p:nvPr/>
        </p:nvSpPr>
        <p:spPr bwMode="auto">
          <a:xfrm>
            <a:off x="3532291" y="1105845"/>
            <a:ext cx="1684147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f(</a:t>
            </a: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焦距）</a:t>
            </a:r>
            <a:endParaRPr kumimoji="1" lang="en-US" altLang="zh-CN" sz="3600" b="1" dirty="0" smtClean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27" name="Group 65"/>
          <p:cNvGrpSpPr>
            <a:grpSpLocks/>
          </p:cNvGrpSpPr>
          <p:nvPr/>
        </p:nvGrpSpPr>
        <p:grpSpPr bwMode="auto">
          <a:xfrm>
            <a:off x="93985" y="2582684"/>
            <a:ext cx="1144588" cy="1104901"/>
            <a:chOff x="3533" y="2024"/>
            <a:chExt cx="721" cy="696"/>
          </a:xfrm>
          <a:solidFill>
            <a:srgbClr val="0000FF"/>
          </a:solidFill>
        </p:grpSpPr>
        <p:sp>
          <p:nvSpPr>
            <p:cNvPr id="128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9" name="Text Box 21"/>
            <p:cNvSpPr txBox="1">
              <a:spLocks noChangeArrowheads="1"/>
            </p:cNvSpPr>
            <p:nvPr/>
          </p:nvSpPr>
          <p:spPr bwMode="auto">
            <a:xfrm>
              <a:off x="3533" y="2041"/>
              <a:ext cx="721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i="1" dirty="0" smtClean="0">
                  <a:solidFill>
                    <a:srgbClr val="0000FF"/>
                  </a:solidFill>
                </a:rPr>
                <a:t>F</a:t>
              </a:r>
            </a:p>
            <a:p>
              <a:pPr algn="ctr" eaLnBrk="1" hangingPunct="1"/>
              <a:r>
                <a:rPr kumimoji="0" lang="zh-CN" altLang="en-US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焦点</a:t>
              </a:r>
              <a:endParaRPr kumimoji="0" lang="en-US" altLang="zh-CN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0" name="左大括号 129"/>
          <p:cNvSpPr/>
          <p:nvPr/>
        </p:nvSpPr>
        <p:spPr>
          <a:xfrm rot="5400000">
            <a:off x="1385244" y="1239822"/>
            <a:ext cx="644900" cy="2021278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Rectangle 5"/>
          <p:cNvSpPr>
            <a:spLocks noChangeArrowheads="1"/>
          </p:cNvSpPr>
          <p:nvPr/>
        </p:nvSpPr>
        <p:spPr bwMode="auto">
          <a:xfrm>
            <a:off x="1180579" y="1098764"/>
            <a:ext cx="208926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r>
              <a:rPr kumimoji="1" lang="zh-CN" altLang="en-US" sz="36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（焦距）</a:t>
            </a:r>
            <a:endParaRPr kumimoji="1" lang="en-US" altLang="zh-CN" sz="3600" b="1" dirty="0" smtClean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1" name="Rectangle 5"/>
          <p:cNvSpPr>
            <a:spLocks noChangeArrowheads="1"/>
          </p:cNvSpPr>
          <p:nvPr/>
        </p:nvSpPr>
        <p:spPr bwMode="auto">
          <a:xfrm>
            <a:off x="3492378" y="390878"/>
            <a:ext cx="4279058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透镜的焦点和焦距</a:t>
            </a:r>
            <a:endParaRPr kumimoji="1"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2" name="xjhgx2"/>
          <p:cNvSpPr>
            <a:spLocks/>
          </p:cNvSpPr>
          <p:nvPr/>
        </p:nvSpPr>
        <p:spPr bwMode="auto">
          <a:xfrm>
            <a:off x="2573136" y="4143414"/>
            <a:ext cx="290395" cy="1851101"/>
          </a:xfrm>
          <a:custGeom>
            <a:avLst/>
            <a:gdLst>
              <a:gd name="T0" fmla="*/ 107950 w 620"/>
              <a:gd name="T1" fmla="*/ 0 h 4408"/>
              <a:gd name="T2" fmla="*/ 82530 w 620"/>
              <a:gd name="T3" fmla="*/ 61746 h 4408"/>
              <a:gd name="T4" fmla="*/ 60940 w 620"/>
              <a:gd name="T5" fmla="*/ 123950 h 4408"/>
              <a:gd name="T6" fmla="*/ 42135 w 620"/>
              <a:gd name="T7" fmla="*/ 186611 h 4408"/>
              <a:gd name="T8" fmla="*/ 27162 w 620"/>
              <a:gd name="T9" fmla="*/ 249500 h 4408"/>
              <a:gd name="T10" fmla="*/ 15322 w 620"/>
              <a:gd name="T11" fmla="*/ 312847 h 4408"/>
              <a:gd name="T12" fmla="*/ 6616 w 620"/>
              <a:gd name="T13" fmla="*/ 376423 h 4408"/>
              <a:gd name="T14" fmla="*/ 1741 w 620"/>
              <a:gd name="T15" fmla="*/ 440227 h 4408"/>
              <a:gd name="T16" fmla="*/ 0 w 620"/>
              <a:gd name="T17" fmla="*/ 504032 h 4408"/>
              <a:gd name="T18" fmla="*/ 1741 w 620"/>
              <a:gd name="T19" fmla="*/ 567836 h 4408"/>
              <a:gd name="T20" fmla="*/ 6616 w 620"/>
              <a:gd name="T21" fmla="*/ 631640 h 4408"/>
              <a:gd name="T22" fmla="*/ 15322 w 620"/>
              <a:gd name="T23" fmla="*/ 695216 h 4408"/>
              <a:gd name="T24" fmla="*/ 27162 w 620"/>
              <a:gd name="T25" fmla="*/ 758563 h 4408"/>
              <a:gd name="T26" fmla="*/ 42135 w 620"/>
              <a:gd name="T27" fmla="*/ 821452 h 4408"/>
              <a:gd name="T28" fmla="*/ 60940 w 620"/>
              <a:gd name="T29" fmla="*/ 884113 h 4408"/>
              <a:gd name="T30" fmla="*/ 82530 w 620"/>
              <a:gd name="T31" fmla="*/ 946317 h 4408"/>
              <a:gd name="T32" fmla="*/ 107950 w 620"/>
              <a:gd name="T33" fmla="*/ 1008063 h 4408"/>
              <a:gd name="T34" fmla="*/ 107950 w 620"/>
              <a:gd name="T35" fmla="*/ 1008063 h 4408"/>
              <a:gd name="T36" fmla="*/ 133370 w 620"/>
              <a:gd name="T37" fmla="*/ 946317 h 4408"/>
              <a:gd name="T38" fmla="*/ 154960 w 620"/>
              <a:gd name="T39" fmla="*/ 884113 h 4408"/>
              <a:gd name="T40" fmla="*/ 173765 w 620"/>
              <a:gd name="T41" fmla="*/ 821452 h 4408"/>
              <a:gd name="T42" fmla="*/ 188738 w 620"/>
              <a:gd name="T43" fmla="*/ 758563 h 4408"/>
              <a:gd name="T44" fmla="*/ 200578 w 620"/>
              <a:gd name="T45" fmla="*/ 695216 h 4408"/>
              <a:gd name="T46" fmla="*/ 209284 w 620"/>
              <a:gd name="T47" fmla="*/ 631640 h 4408"/>
              <a:gd name="T48" fmla="*/ 214159 w 620"/>
              <a:gd name="T49" fmla="*/ 567836 h 4408"/>
              <a:gd name="T50" fmla="*/ 215900 w 620"/>
              <a:gd name="T51" fmla="*/ 504032 h 4408"/>
              <a:gd name="T52" fmla="*/ 214159 w 620"/>
              <a:gd name="T53" fmla="*/ 440227 h 4408"/>
              <a:gd name="T54" fmla="*/ 209284 w 620"/>
              <a:gd name="T55" fmla="*/ 376423 h 4408"/>
              <a:gd name="T56" fmla="*/ 200578 w 620"/>
              <a:gd name="T57" fmla="*/ 312847 h 4408"/>
              <a:gd name="T58" fmla="*/ 188738 w 620"/>
              <a:gd name="T59" fmla="*/ 249500 h 4408"/>
              <a:gd name="T60" fmla="*/ 173765 w 620"/>
              <a:gd name="T61" fmla="*/ 186611 h 4408"/>
              <a:gd name="T62" fmla="*/ 154960 w 620"/>
              <a:gd name="T63" fmla="*/ 123950 h 4408"/>
              <a:gd name="T64" fmla="*/ 133370 w 620"/>
              <a:gd name="T65" fmla="*/ 61746 h 4408"/>
              <a:gd name="T66" fmla="*/ 107950 w 620"/>
              <a:gd name="T67" fmla="*/ 0 h 44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0"/>
              <a:gd name="T103" fmla="*/ 0 h 4408"/>
              <a:gd name="T104" fmla="*/ 620 w 620"/>
              <a:gd name="T105" fmla="*/ 4408 h 44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solidFill>
            <a:srgbClr val="C5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" name="Line 16"/>
          <p:cNvSpPr>
            <a:spLocks noChangeShapeType="1"/>
          </p:cNvSpPr>
          <p:nvPr/>
        </p:nvSpPr>
        <p:spPr bwMode="auto">
          <a:xfrm flipV="1">
            <a:off x="644440" y="5077372"/>
            <a:ext cx="4571998" cy="78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4" name="Group 50"/>
          <p:cNvGrpSpPr>
            <a:grpSpLocks/>
          </p:cNvGrpSpPr>
          <p:nvPr/>
        </p:nvGrpSpPr>
        <p:grpSpPr bwMode="auto">
          <a:xfrm>
            <a:off x="620598" y="4351885"/>
            <a:ext cx="2064853" cy="1428751"/>
            <a:chOff x="453" y="920"/>
            <a:chExt cx="2077" cy="900"/>
          </a:xfrm>
        </p:grpSpPr>
        <p:grpSp>
          <p:nvGrpSpPr>
            <p:cNvPr id="165" name="Group 42"/>
            <p:cNvGrpSpPr>
              <a:grpSpLocks/>
            </p:cNvGrpSpPr>
            <p:nvPr/>
          </p:nvGrpSpPr>
          <p:grpSpPr bwMode="auto">
            <a:xfrm>
              <a:off x="453" y="920"/>
              <a:ext cx="2064" cy="92"/>
              <a:chOff x="136" y="920"/>
              <a:chExt cx="2381" cy="91"/>
            </a:xfrm>
          </p:grpSpPr>
          <p:sp>
            <p:nvSpPr>
              <p:cNvPr id="172" name="Line 8"/>
              <p:cNvSpPr>
                <a:spLocks noChangeShapeType="1"/>
              </p:cNvSpPr>
              <p:nvPr/>
            </p:nvSpPr>
            <p:spPr bwMode="auto">
              <a:xfrm flipV="1">
                <a:off x="136" y="974"/>
                <a:ext cx="2381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AutoShape 9"/>
              <p:cNvSpPr>
                <a:spLocks noChangeAspect="1" noChangeArrowheads="1"/>
              </p:cNvSpPr>
              <p:nvPr/>
            </p:nvSpPr>
            <p:spPr bwMode="auto">
              <a:xfrm rot="5400000">
                <a:off x="1704" y="83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166" name="Group 44"/>
            <p:cNvGrpSpPr>
              <a:grpSpLocks/>
            </p:cNvGrpSpPr>
            <p:nvPr/>
          </p:nvGrpSpPr>
          <p:grpSpPr bwMode="auto">
            <a:xfrm>
              <a:off x="453" y="1751"/>
              <a:ext cx="2059" cy="69"/>
              <a:chOff x="113" y="1751"/>
              <a:chExt cx="2399" cy="91"/>
            </a:xfrm>
          </p:grpSpPr>
          <p:sp>
            <p:nvSpPr>
              <p:cNvPr id="170" name="Line 11"/>
              <p:cNvSpPr>
                <a:spLocks noChangeShapeType="1"/>
              </p:cNvSpPr>
              <p:nvPr/>
            </p:nvSpPr>
            <p:spPr bwMode="auto">
              <a:xfrm>
                <a:off x="113" y="1797"/>
                <a:ext cx="2399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" name="AutoShape 12"/>
              <p:cNvSpPr>
                <a:spLocks noChangeAspect="1" noChangeArrowheads="1"/>
              </p:cNvSpPr>
              <p:nvPr/>
            </p:nvSpPr>
            <p:spPr bwMode="auto">
              <a:xfrm rot="5400000">
                <a:off x="1694" y="1661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167" name="Group 43"/>
            <p:cNvGrpSpPr>
              <a:grpSpLocks/>
            </p:cNvGrpSpPr>
            <p:nvPr/>
          </p:nvGrpSpPr>
          <p:grpSpPr bwMode="auto">
            <a:xfrm>
              <a:off x="476" y="1330"/>
              <a:ext cx="2054" cy="92"/>
              <a:chOff x="136" y="1328"/>
              <a:chExt cx="2394" cy="91"/>
            </a:xfrm>
          </p:grpSpPr>
          <p:sp>
            <p:nvSpPr>
              <p:cNvPr id="168" name="Line 14"/>
              <p:cNvSpPr>
                <a:spLocks noChangeShapeType="1"/>
              </p:cNvSpPr>
              <p:nvPr/>
            </p:nvSpPr>
            <p:spPr bwMode="auto">
              <a:xfrm flipV="1">
                <a:off x="136" y="1374"/>
                <a:ext cx="2394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" name="AutoShape 15"/>
              <p:cNvSpPr>
                <a:spLocks noChangeAspect="1" noChangeArrowheads="1"/>
              </p:cNvSpPr>
              <p:nvPr/>
            </p:nvSpPr>
            <p:spPr bwMode="auto">
              <a:xfrm rot="5400000">
                <a:off x="1712" y="1238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525113" y="4706597"/>
            <a:ext cx="3186356" cy="971551"/>
            <a:chOff x="2595460" y="5082578"/>
            <a:chExt cx="3186356" cy="971551"/>
          </a:xfrm>
        </p:grpSpPr>
        <p:sp>
          <p:nvSpPr>
            <p:cNvPr id="132" name="Freeform 17"/>
            <p:cNvSpPr>
              <a:spLocks/>
            </p:cNvSpPr>
            <p:nvPr/>
          </p:nvSpPr>
          <p:spPr bwMode="auto">
            <a:xfrm rot="20742122">
              <a:off x="2608103" y="5122277"/>
              <a:ext cx="2846110" cy="645341"/>
            </a:xfrm>
            <a:custGeom>
              <a:avLst/>
              <a:gdLst>
                <a:gd name="T0" fmla="*/ 0 w 1667"/>
                <a:gd name="T1" fmla="*/ 860 h 536"/>
                <a:gd name="T2" fmla="*/ 203 w 1667"/>
                <a:gd name="T3" fmla="*/ 835 h 536"/>
                <a:gd name="T4" fmla="*/ 2578 w 1667"/>
                <a:gd name="T5" fmla="*/ 0 h 536"/>
                <a:gd name="T6" fmla="*/ 0 60000 65536"/>
                <a:gd name="T7" fmla="*/ 0 60000 65536"/>
                <a:gd name="T8" fmla="*/ 0 60000 65536"/>
                <a:gd name="T9" fmla="*/ 0 w 1667"/>
                <a:gd name="T10" fmla="*/ 0 h 536"/>
                <a:gd name="T11" fmla="*/ 1667 w 1667"/>
                <a:gd name="T12" fmla="*/ 536 h 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7" h="536">
                  <a:moveTo>
                    <a:pt x="0" y="536"/>
                  </a:moveTo>
                  <a:lnTo>
                    <a:pt x="131" y="520"/>
                  </a:lnTo>
                  <a:lnTo>
                    <a:pt x="1667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3" name="AutoShape 18"/>
            <p:cNvSpPr>
              <a:spLocks noChangeAspect="1" noChangeArrowheads="1"/>
            </p:cNvSpPr>
            <p:nvPr/>
          </p:nvSpPr>
          <p:spPr bwMode="auto">
            <a:xfrm rot="3371504">
              <a:off x="3582464" y="5550409"/>
              <a:ext cx="132095" cy="23513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ea typeface="楷体_GB2312" pitchFamily="49" charset="-122"/>
              </a:endParaRPr>
            </a:p>
          </p:txBody>
        </p:sp>
        <p:grpSp>
          <p:nvGrpSpPr>
            <p:cNvPr id="113" name="Group 45"/>
            <p:cNvGrpSpPr>
              <a:grpSpLocks/>
            </p:cNvGrpSpPr>
            <p:nvPr/>
          </p:nvGrpSpPr>
          <p:grpSpPr bwMode="auto">
            <a:xfrm rot="629608">
              <a:off x="2595460" y="5082578"/>
              <a:ext cx="2989263" cy="971551"/>
              <a:chOff x="2517" y="981"/>
              <a:chExt cx="2200" cy="725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flipV="1">
                <a:off x="2517" y="981"/>
                <a:ext cx="2200" cy="725"/>
              </a:xfrm>
              <a:custGeom>
                <a:avLst/>
                <a:gdLst>
                  <a:gd name="T0" fmla="*/ 0 w 1667"/>
                  <a:gd name="T1" fmla="*/ 981 h 536"/>
                  <a:gd name="T2" fmla="*/ 228 w 1667"/>
                  <a:gd name="T3" fmla="*/ 951 h 536"/>
                  <a:gd name="T4" fmla="*/ 2903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18" name="AutoShape 21"/>
              <p:cNvSpPr>
                <a:spLocks noChangeAspect="1" noChangeArrowheads="1"/>
              </p:cNvSpPr>
              <p:nvPr/>
            </p:nvSpPr>
            <p:spPr bwMode="auto">
              <a:xfrm rot="17370618" flipV="1">
                <a:off x="3205" y="1066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  <p:grpSp>
          <p:nvGrpSpPr>
            <p:cNvPr id="114" name="Group 46"/>
            <p:cNvGrpSpPr>
              <a:grpSpLocks/>
            </p:cNvGrpSpPr>
            <p:nvPr/>
          </p:nvGrpSpPr>
          <p:grpSpPr bwMode="auto">
            <a:xfrm>
              <a:off x="2729053" y="5416971"/>
              <a:ext cx="3052763" cy="144463"/>
              <a:chOff x="2522" y="1343"/>
              <a:chExt cx="2671" cy="91"/>
            </a:xfrm>
          </p:grpSpPr>
          <p:sp>
            <p:nvSpPr>
              <p:cNvPr id="115" name="Line 23"/>
              <p:cNvSpPr>
                <a:spLocks noChangeShapeType="1"/>
              </p:cNvSpPr>
              <p:nvPr/>
            </p:nvSpPr>
            <p:spPr bwMode="auto">
              <a:xfrm flipV="1">
                <a:off x="2522" y="1389"/>
                <a:ext cx="2671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16" name="AutoShape 24"/>
              <p:cNvSpPr>
                <a:spLocks noChangeAspect="1" noChangeArrowheads="1"/>
              </p:cNvSpPr>
              <p:nvPr/>
            </p:nvSpPr>
            <p:spPr bwMode="auto">
              <a:xfrm rot="5400000">
                <a:off x="2972" y="1253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</p:grpSp>
      <p:grpSp>
        <p:nvGrpSpPr>
          <p:cNvPr id="190" name="Group 65"/>
          <p:cNvGrpSpPr>
            <a:grpSpLocks/>
          </p:cNvGrpSpPr>
          <p:nvPr/>
        </p:nvGrpSpPr>
        <p:grpSpPr bwMode="auto">
          <a:xfrm>
            <a:off x="2401091" y="5028678"/>
            <a:ext cx="612775" cy="681038"/>
            <a:chOff x="3708" y="2024"/>
            <a:chExt cx="386" cy="429"/>
          </a:xfrm>
          <a:solidFill>
            <a:srgbClr val="0000FF"/>
          </a:solidFill>
        </p:grpSpPr>
        <p:sp>
          <p:nvSpPr>
            <p:cNvPr id="191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2" name="Text Box 21"/>
            <p:cNvSpPr txBox="1">
              <a:spLocks noChangeArrowheads="1"/>
            </p:cNvSpPr>
            <p:nvPr/>
          </p:nvSpPr>
          <p:spPr bwMode="auto">
            <a:xfrm>
              <a:off x="3708" y="208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i="1" dirty="0" smtClean="0">
                  <a:solidFill>
                    <a:srgbClr val="FF0000"/>
                  </a:solidFill>
                </a:rPr>
                <a:t>O</a:t>
              </a:r>
              <a:endParaRPr kumimoji="0" lang="en-US" altLang="zh-CN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3" name="Group 65"/>
          <p:cNvGrpSpPr>
            <a:grpSpLocks/>
          </p:cNvGrpSpPr>
          <p:nvPr/>
        </p:nvGrpSpPr>
        <p:grpSpPr bwMode="auto">
          <a:xfrm>
            <a:off x="3623349" y="5039321"/>
            <a:ext cx="612775" cy="681038"/>
            <a:chOff x="3708" y="2024"/>
            <a:chExt cx="386" cy="429"/>
          </a:xfrm>
          <a:solidFill>
            <a:srgbClr val="0000FF"/>
          </a:solidFill>
        </p:grpSpPr>
        <p:sp>
          <p:nvSpPr>
            <p:cNvPr id="194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" name="Text Box 21"/>
            <p:cNvSpPr txBox="1">
              <a:spLocks noChangeArrowheads="1"/>
            </p:cNvSpPr>
            <p:nvPr/>
          </p:nvSpPr>
          <p:spPr bwMode="auto">
            <a:xfrm>
              <a:off x="3708" y="208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i="1" dirty="0">
                  <a:solidFill>
                    <a:srgbClr val="0000FF"/>
                  </a:solidFill>
                </a:rPr>
                <a:t>F</a:t>
              </a:r>
            </a:p>
          </p:txBody>
        </p:sp>
      </p:grpSp>
      <p:sp>
        <p:nvSpPr>
          <p:cNvPr id="219" name="xjhgx2"/>
          <p:cNvSpPr>
            <a:spLocks/>
          </p:cNvSpPr>
          <p:nvPr/>
        </p:nvSpPr>
        <p:spPr bwMode="auto">
          <a:xfrm>
            <a:off x="8735105" y="1641752"/>
            <a:ext cx="290395" cy="1851101"/>
          </a:xfrm>
          <a:custGeom>
            <a:avLst/>
            <a:gdLst>
              <a:gd name="T0" fmla="*/ 107950 w 620"/>
              <a:gd name="T1" fmla="*/ 0 h 4408"/>
              <a:gd name="T2" fmla="*/ 82530 w 620"/>
              <a:gd name="T3" fmla="*/ 61746 h 4408"/>
              <a:gd name="T4" fmla="*/ 60940 w 620"/>
              <a:gd name="T5" fmla="*/ 123950 h 4408"/>
              <a:gd name="T6" fmla="*/ 42135 w 620"/>
              <a:gd name="T7" fmla="*/ 186611 h 4408"/>
              <a:gd name="T8" fmla="*/ 27162 w 620"/>
              <a:gd name="T9" fmla="*/ 249500 h 4408"/>
              <a:gd name="T10" fmla="*/ 15322 w 620"/>
              <a:gd name="T11" fmla="*/ 312847 h 4408"/>
              <a:gd name="T12" fmla="*/ 6616 w 620"/>
              <a:gd name="T13" fmla="*/ 376423 h 4408"/>
              <a:gd name="T14" fmla="*/ 1741 w 620"/>
              <a:gd name="T15" fmla="*/ 440227 h 4408"/>
              <a:gd name="T16" fmla="*/ 0 w 620"/>
              <a:gd name="T17" fmla="*/ 504032 h 4408"/>
              <a:gd name="T18" fmla="*/ 1741 w 620"/>
              <a:gd name="T19" fmla="*/ 567836 h 4408"/>
              <a:gd name="T20" fmla="*/ 6616 w 620"/>
              <a:gd name="T21" fmla="*/ 631640 h 4408"/>
              <a:gd name="T22" fmla="*/ 15322 w 620"/>
              <a:gd name="T23" fmla="*/ 695216 h 4408"/>
              <a:gd name="T24" fmla="*/ 27162 w 620"/>
              <a:gd name="T25" fmla="*/ 758563 h 4408"/>
              <a:gd name="T26" fmla="*/ 42135 w 620"/>
              <a:gd name="T27" fmla="*/ 821452 h 4408"/>
              <a:gd name="T28" fmla="*/ 60940 w 620"/>
              <a:gd name="T29" fmla="*/ 884113 h 4408"/>
              <a:gd name="T30" fmla="*/ 82530 w 620"/>
              <a:gd name="T31" fmla="*/ 946317 h 4408"/>
              <a:gd name="T32" fmla="*/ 107950 w 620"/>
              <a:gd name="T33" fmla="*/ 1008063 h 4408"/>
              <a:gd name="T34" fmla="*/ 107950 w 620"/>
              <a:gd name="T35" fmla="*/ 1008063 h 4408"/>
              <a:gd name="T36" fmla="*/ 133370 w 620"/>
              <a:gd name="T37" fmla="*/ 946317 h 4408"/>
              <a:gd name="T38" fmla="*/ 154960 w 620"/>
              <a:gd name="T39" fmla="*/ 884113 h 4408"/>
              <a:gd name="T40" fmla="*/ 173765 w 620"/>
              <a:gd name="T41" fmla="*/ 821452 h 4408"/>
              <a:gd name="T42" fmla="*/ 188738 w 620"/>
              <a:gd name="T43" fmla="*/ 758563 h 4408"/>
              <a:gd name="T44" fmla="*/ 200578 w 620"/>
              <a:gd name="T45" fmla="*/ 695216 h 4408"/>
              <a:gd name="T46" fmla="*/ 209284 w 620"/>
              <a:gd name="T47" fmla="*/ 631640 h 4408"/>
              <a:gd name="T48" fmla="*/ 214159 w 620"/>
              <a:gd name="T49" fmla="*/ 567836 h 4408"/>
              <a:gd name="T50" fmla="*/ 215900 w 620"/>
              <a:gd name="T51" fmla="*/ 504032 h 4408"/>
              <a:gd name="T52" fmla="*/ 214159 w 620"/>
              <a:gd name="T53" fmla="*/ 440227 h 4408"/>
              <a:gd name="T54" fmla="*/ 209284 w 620"/>
              <a:gd name="T55" fmla="*/ 376423 h 4408"/>
              <a:gd name="T56" fmla="*/ 200578 w 620"/>
              <a:gd name="T57" fmla="*/ 312847 h 4408"/>
              <a:gd name="T58" fmla="*/ 188738 w 620"/>
              <a:gd name="T59" fmla="*/ 249500 h 4408"/>
              <a:gd name="T60" fmla="*/ 173765 w 620"/>
              <a:gd name="T61" fmla="*/ 186611 h 4408"/>
              <a:gd name="T62" fmla="*/ 154960 w 620"/>
              <a:gd name="T63" fmla="*/ 123950 h 4408"/>
              <a:gd name="T64" fmla="*/ 133370 w 620"/>
              <a:gd name="T65" fmla="*/ 61746 h 4408"/>
              <a:gd name="T66" fmla="*/ 107950 w 620"/>
              <a:gd name="T67" fmla="*/ 0 h 44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0"/>
              <a:gd name="T103" fmla="*/ 0 h 4408"/>
              <a:gd name="T104" fmla="*/ 620 w 620"/>
              <a:gd name="T105" fmla="*/ 4408 h 44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solidFill>
            <a:srgbClr val="C5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0" name="Line 16"/>
          <p:cNvSpPr>
            <a:spLocks noChangeShapeType="1"/>
          </p:cNvSpPr>
          <p:nvPr/>
        </p:nvSpPr>
        <p:spPr bwMode="auto">
          <a:xfrm flipV="1">
            <a:off x="6806409" y="2575710"/>
            <a:ext cx="4571998" cy="78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1" name="Group 50"/>
          <p:cNvGrpSpPr>
            <a:grpSpLocks/>
          </p:cNvGrpSpPr>
          <p:nvPr/>
        </p:nvGrpSpPr>
        <p:grpSpPr bwMode="auto">
          <a:xfrm rot="10800000">
            <a:off x="8882018" y="1855413"/>
            <a:ext cx="2266430" cy="1428751"/>
            <a:chOff x="453" y="920"/>
            <a:chExt cx="2077" cy="900"/>
          </a:xfrm>
        </p:grpSpPr>
        <p:grpSp>
          <p:nvGrpSpPr>
            <p:cNvPr id="222" name="Group 42"/>
            <p:cNvGrpSpPr>
              <a:grpSpLocks/>
            </p:cNvGrpSpPr>
            <p:nvPr/>
          </p:nvGrpSpPr>
          <p:grpSpPr bwMode="auto">
            <a:xfrm>
              <a:off x="453" y="920"/>
              <a:ext cx="2064" cy="92"/>
              <a:chOff x="136" y="920"/>
              <a:chExt cx="2381" cy="91"/>
            </a:xfrm>
          </p:grpSpPr>
          <p:sp>
            <p:nvSpPr>
              <p:cNvPr id="229" name="Line 8"/>
              <p:cNvSpPr>
                <a:spLocks noChangeShapeType="1"/>
              </p:cNvSpPr>
              <p:nvPr/>
            </p:nvSpPr>
            <p:spPr bwMode="auto">
              <a:xfrm flipV="1">
                <a:off x="136" y="974"/>
                <a:ext cx="2381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" name="AutoShape 9"/>
              <p:cNvSpPr>
                <a:spLocks noChangeAspect="1" noChangeArrowheads="1"/>
              </p:cNvSpPr>
              <p:nvPr/>
            </p:nvSpPr>
            <p:spPr bwMode="auto">
              <a:xfrm rot="5400000">
                <a:off x="1704" y="83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223" name="Group 44"/>
            <p:cNvGrpSpPr>
              <a:grpSpLocks/>
            </p:cNvGrpSpPr>
            <p:nvPr/>
          </p:nvGrpSpPr>
          <p:grpSpPr bwMode="auto">
            <a:xfrm>
              <a:off x="453" y="1751"/>
              <a:ext cx="2059" cy="69"/>
              <a:chOff x="113" y="1751"/>
              <a:chExt cx="2399" cy="91"/>
            </a:xfrm>
          </p:grpSpPr>
          <p:sp>
            <p:nvSpPr>
              <p:cNvPr id="227" name="Line 11"/>
              <p:cNvSpPr>
                <a:spLocks noChangeShapeType="1"/>
              </p:cNvSpPr>
              <p:nvPr/>
            </p:nvSpPr>
            <p:spPr bwMode="auto">
              <a:xfrm>
                <a:off x="113" y="1797"/>
                <a:ext cx="2399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" name="AutoShape 12"/>
              <p:cNvSpPr>
                <a:spLocks noChangeAspect="1" noChangeArrowheads="1"/>
              </p:cNvSpPr>
              <p:nvPr/>
            </p:nvSpPr>
            <p:spPr bwMode="auto">
              <a:xfrm rot="5400000">
                <a:off x="1694" y="1661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  <p:grpSp>
          <p:nvGrpSpPr>
            <p:cNvPr id="224" name="Group 43"/>
            <p:cNvGrpSpPr>
              <a:grpSpLocks/>
            </p:cNvGrpSpPr>
            <p:nvPr/>
          </p:nvGrpSpPr>
          <p:grpSpPr bwMode="auto">
            <a:xfrm>
              <a:off x="476" y="1330"/>
              <a:ext cx="2054" cy="92"/>
              <a:chOff x="136" y="1328"/>
              <a:chExt cx="2394" cy="91"/>
            </a:xfrm>
          </p:grpSpPr>
          <p:sp>
            <p:nvSpPr>
              <p:cNvPr id="225" name="Line 14"/>
              <p:cNvSpPr>
                <a:spLocks noChangeShapeType="1"/>
              </p:cNvSpPr>
              <p:nvPr/>
            </p:nvSpPr>
            <p:spPr bwMode="auto">
              <a:xfrm flipV="1">
                <a:off x="136" y="1374"/>
                <a:ext cx="2394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" name="AutoShape 15"/>
              <p:cNvSpPr>
                <a:spLocks noChangeAspect="1" noChangeArrowheads="1"/>
              </p:cNvSpPr>
              <p:nvPr/>
            </p:nvSpPr>
            <p:spPr bwMode="auto">
              <a:xfrm rot="5400000">
                <a:off x="1712" y="1238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ln w="57150">
                    <a:solidFill>
                      <a:schemeClr val="tx1"/>
                    </a:solidFill>
                  </a:ln>
                  <a:ea typeface="楷体_GB2312" pitchFamily="49" charset="-122"/>
                </a:endParaRPr>
              </a:p>
            </p:txBody>
          </p:sp>
        </p:grpSp>
      </p:grpSp>
      <p:grpSp>
        <p:nvGrpSpPr>
          <p:cNvPr id="231" name="Group 51"/>
          <p:cNvGrpSpPr>
            <a:grpSpLocks/>
          </p:cNvGrpSpPr>
          <p:nvPr/>
        </p:nvGrpSpPr>
        <p:grpSpPr bwMode="auto">
          <a:xfrm rot="10800000">
            <a:off x="5819971" y="1902097"/>
            <a:ext cx="3111500" cy="1295400"/>
            <a:chOff x="2508" y="981"/>
            <a:chExt cx="1960" cy="816"/>
          </a:xfrm>
        </p:grpSpPr>
        <p:grpSp>
          <p:nvGrpSpPr>
            <p:cNvPr id="232" name="Group 48"/>
            <p:cNvGrpSpPr>
              <a:grpSpLocks/>
            </p:cNvGrpSpPr>
            <p:nvPr/>
          </p:nvGrpSpPr>
          <p:grpSpPr bwMode="auto">
            <a:xfrm>
              <a:off x="2508" y="1162"/>
              <a:ext cx="1960" cy="635"/>
              <a:chOff x="2508" y="1117"/>
              <a:chExt cx="2073" cy="679"/>
            </a:xfrm>
          </p:grpSpPr>
          <p:sp>
            <p:nvSpPr>
              <p:cNvPr id="239" name="Freeform 17"/>
              <p:cNvSpPr>
                <a:spLocks/>
              </p:cNvSpPr>
              <p:nvPr/>
            </p:nvSpPr>
            <p:spPr bwMode="auto">
              <a:xfrm>
                <a:off x="2508" y="1117"/>
                <a:ext cx="2073" cy="679"/>
              </a:xfrm>
              <a:custGeom>
                <a:avLst/>
                <a:gdLst>
                  <a:gd name="T0" fmla="*/ 0 w 1667"/>
                  <a:gd name="T1" fmla="*/ 860 h 536"/>
                  <a:gd name="T2" fmla="*/ 203 w 1667"/>
                  <a:gd name="T3" fmla="*/ 835 h 536"/>
                  <a:gd name="T4" fmla="*/ 2578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40" name="AutoShape 18"/>
              <p:cNvSpPr>
                <a:spLocks noChangeAspect="1" noChangeArrowheads="1"/>
              </p:cNvSpPr>
              <p:nvPr/>
            </p:nvSpPr>
            <p:spPr bwMode="auto">
              <a:xfrm rot="4229382">
                <a:off x="3129" y="1502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  <p:grpSp>
          <p:nvGrpSpPr>
            <p:cNvPr id="233" name="Group 45"/>
            <p:cNvGrpSpPr>
              <a:grpSpLocks/>
            </p:cNvGrpSpPr>
            <p:nvPr/>
          </p:nvGrpSpPr>
          <p:grpSpPr bwMode="auto">
            <a:xfrm>
              <a:off x="2517" y="981"/>
              <a:ext cx="1883" cy="612"/>
              <a:chOff x="2517" y="981"/>
              <a:chExt cx="2200" cy="725"/>
            </a:xfrm>
          </p:grpSpPr>
          <p:sp>
            <p:nvSpPr>
              <p:cNvPr id="237" name="Freeform 20"/>
              <p:cNvSpPr>
                <a:spLocks/>
              </p:cNvSpPr>
              <p:nvPr/>
            </p:nvSpPr>
            <p:spPr bwMode="auto">
              <a:xfrm flipV="1">
                <a:off x="2517" y="981"/>
                <a:ext cx="2200" cy="725"/>
              </a:xfrm>
              <a:custGeom>
                <a:avLst/>
                <a:gdLst>
                  <a:gd name="T0" fmla="*/ 0 w 1667"/>
                  <a:gd name="T1" fmla="*/ 981 h 536"/>
                  <a:gd name="T2" fmla="*/ 228 w 1667"/>
                  <a:gd name="T3" fmla="*/ 951 h 536"/>
                  <a:gd name="T4" fmla="*/ 2903 w 1667"/>
                  <a:gd name="T5" fmla="*/ 0 h 536"/>
                  <a:gd name="T6" fmla="*/ 0 60000 65536"/>
                  <a:gd name="T7" fmla="*/ 0 60000 65536"/>
                  <a:gd name="T8" fmla="*/ 0 60000 65536"/>
                  <a:gd name="T9" fmla="*/ 0 w 1667"/>
                  <a:gd name="T10" fmla="*/ 0 h 536"/>
                  <a:gd name="T11" fmla="*/ 1667 w 1667"/>
                  <a:gd name="T12" fmla="*/ 536 h 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38" name="AutoShape 21"/>
              <p:cNvSpPr>
                <a:spLocks noChangeAspect="1" noChangeArrowheads="1"/>
              </p:cNvSpPr>
              <p:nvPr/>
            </p:nvSpPr>
            <p:spPr bwMode="auto">
              <a:xfrm rot="17370618" flipV="1">
                <a:off x="3205" y="1066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  <p:grpSp>
          <p:nvGrpSpPr>
            <p:cNvPr id="234" name="Group 46"/>
            <p:cNvGrpSpPr>
              <a:grpSpLocks/>
            </p:cNvGrpSpPr>
            <p:nvPr/>
          </p:nvGrpSpPr>
          <p:grpSpPr bwMode="auto">
            <a:xfrm>
              <a:off x="2522" y="1343"/>
              <a:ext cx="1923" cy="91"/>
              <a:chOff x="2522" y="1343"/>
              <a:chExt cx="2671" cy="91"/>
            </a:xfrm>
          </p:grpSpPr>
          <p:sp>
            <p:nvSpPr>
              <p:cNvPr id="235" name="Line 23"/>
              <p:cNvSpPr>
                <a:spLocks noChangeShapeType="1"/>
              </p:cNvSpPr>
              <p:nvPr/>
            </p:nvSpPr>
            <p:spPr bwMode="auto">
              <a:xfrm flipV="1">
                <a:off x="2522" y="1389"/>
                <a:ext cx="2671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36" name="AutoShape 24"/>
              <p:cNvSpPr>
                <a:spLocks noChangeAspect="1" noChangeArrowheads="1"/>
              </p:cNvSpPr>
              <p:nvPr/>
            </p:nvSpPr>
            <p:spPr bwMode="auto">
              <a:xfrm rot="5400000">
                <a:off x="3383" y="1253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>
                  <a:ea typeface="楷体_GB2312" pitchFamily="49" charset="-122"/>
                </a:endParaRPr>
              </a:p>
            </p:txBody>
          </p:sp>
        </p:grpSp>
      </p:grpSp>
      <p:sp>
        <p:nvSpPr>
          <p:cNvPr id="241" name="Oval 63"/>
          <p:cNvSpPr>
            <a:spLocks noChangeArrowheads="1"/>
          </p:cNvSpPr>
          <p:nvPr/>
        </p:nvSpPr>
        <p:spPr bwMode="auto">
          <a:xfrm>
            <a:off x="10834006" y="2515815"/>
            <a:ext cx="107950" cy="1079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42" name="Text Box 21"/>
          <p:cNvSpPr txBox="1">
            <a:spLocks noChangeArrowheads="1"/>
          </p:cNvSpPr>
          <p:nvPr/>
        </p:nvSpPr>
        <p:spPr bwMode="auto">
          <a:xfrm>
            <a:off x="10354580" y="2675907"/>
            <a:ext cx="11096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i="1" dirty="0" smtClean="0">
                <a:solidFill>
                  <a:srgbClr val="0000FF"/>
                </a:solidFill>
              </a:rPr>
              <a:t>F</a:t>
            </a:r>
          </a:p>
        </p:txBody>
      </p:sp>
      <p:grpSp>
        <p:nvGrpSpPr>
          <p:cNvPr id="243" name="Group 65"/>
          <p:cNvGrpSpPr>
            <a:grpSpLocks/>
          </p:cNvGrpSpPr>
          <p:nvPr/>
        </p:nvGrpSpPr>
        <p:grpSpPr bwMode="auto">
          <a:xfrm>
            <a:off x="8563060" y="2527016"/>
            <a:ext cx="612775" cy="681038"/>
            <a:chOff x="3708" y="2024"/>
            <a:chExt cx="386" cy="429"/>
          </a:xfrm>
          <a:solidFill>
            <a:srgbClr val="0000FF"/>
          </a:solidFill>
        </p:grpSpPr>
        <p:sp>
          <p:nvSpPr>
            <p:cNvPr id="244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" name="Text Box 21"/>
            <p:cNvSpPr txBox="1">
              <a:spLocks noChangeArrowheads="1"/>
            </p:cNvSpPr>
            <p:nvPr/>
          </p:nvSpPr>
          <p:spPr bwMode="auto">
            <a:xfrm>
              <a:off x="3708" y="2088"/>
              <a:ext cx="38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zh-CN" i="1" dirty="0" smtClean="0">
                  <a:solidFill>
                    <a:srgbClr val="FF0000"/>
                  </a:solidFill>
                </a:rPr>
                <a:t>O</a:t>
              </a:r>
              <a:endParaRPr kumimoji="0" lang="en-US" altLang="zh-CN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8" name="Group 65"/>
          <p:cNvGrpSpPr>
            <a:grpSpLocks/>
          </p:cNvGrpSpPr>
          <p:nvPr/>
        </p:nvGrpSpPr>
        <p:grpSpPr bwMode="auto">
          <a:xfrm>
            <a:off x="6324062" y="2527355"/>
            <a:ext cx="1144588" cy="688976"/>
            <a:chOff x="3569" y="2024"/>
            <a:chExt cx="721" cy="434"/>
          </a:xfrm>
          <a:solidFill>
            <a:srgbClr val="0000FF"/>
          </a:solidFill>
        </p:grpSpPr>
        <p:sp>
          <p:nvSpPr>
            <p:cNvPr id="249" name="Oval 63"/>
            <p:cNvSpPr>
              <a:spLocks noChangeArrowheads="1"/>
            </p:cNvSpPr>
            <p:nvPr/>
          </p:nvSpPr>
          <p:spPr bwMode="auto">
            <a:xfrm>
              <a:off x="3878" y="2024"/>
              <a:ext cx="68" cy="68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0" name="Text Box 21"/>
            <p:cNvSpPr txBox="1">
              <a:spLocks noChangeArrowheads="1"/>
            </p:cNvSpPr>
            <p:nvPr/>
          </p:nvSpPr>
          <p:spPr bwMode="auto">
            <a:xfrm>
              <a:off x="3569" y="2090"/>
              <a:ext cx="72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i="1" dirty="0" smtClean="0">
                  <a:solidFill>
                    <a:srgbClr val="0000FF"/>
                  </a:solidFill>
                </a:rPr>
                <a:t>F</a:t>
              </a:r>
            </a:p>
          </p:txBody>
        </p:sp>
      </p:grpSp>
      <p:sp>
        <p:nvSpPr>
          <p:cNvPr id="253" name="Rectangle 5"/>
          <p:cNvSpPr>
            <a:spLocks noChangeArrowheads="1"/>
          </p:cNvSpPr>
          <p:nvPr/>
        </p:nvSpPr>
        <p:spPr bwMode="auto">
          <a:xfrm>
            <a:off x="6482534" y="4546727"/>
            <a:ext cx="5343725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凸透镜的焦距越小，对光的会聚作用越强。</a:t>
            </a:r>
            <a:endParaRPr kumimoji="1"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64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/>
      <p:bldP spid="125" grpId="0" animBg="1"/>
      <p:bldP spid="126" grpId="0"/>
      <p:bldP spid="130" grpId="0" animBg="1"/>
      <p:bldP spid="131" grpId="0"/>
      <p:bldP spid="162" grpId="0" animBg="1"/>
      <p:bldP spid="163" grpId="0" animBg="1"/>
      <p:bldP spid="219" grpId="0" animBg="1"/>
      <p:bldP spid="220" grpId="0" animBg="1"/>
      <p:bldP spid="241" grpId="0" animBg="1"/>
      <p:bldP spid="242" grpId="0"/>
      <p:bldP spid="25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717</Words>
  <Application>Microsoft Office PowerPoint</Application>
  <PresentationFormat>自定义</PresentationFormat>
  <Paragraphs>149</Paragraphs>
  <Slides>21</Slides>
  <Notes>0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主题​​</vt:lpstr>
      <vt:lpstr>BMP 图象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lt8099</dc:creator>
  <cp:lastModifiedBy>China</cp:lastModifiedBy>
  <cp:revision>62</cp:revision>
  <dcterms:created xsi:type="dcterms:W3CDTF">2018-11-19T06:08:58Z</dcterms:created>
  <dcterms:modified xsi:type="dcterms:W3CDTF">2018-11-22T08:51:14Z</dcterms:modified>
</cp:coreProperties>
</file>