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5529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r>
              <a:rPr lang="en-US" altLang="zh-CN">
                <a:latin typeface="Calibri" panose="020F0502020204030204" pitchFamily="34" charset="0"/>
              </a:rPr>
              <a:t>……</a:t>
            </a:r>
            <a:r>
              <a:rPr lang="zh-CN" altLang="en-US" dirty="0"/>
              <a:t>声音的传播需要怎样的条件，我们来看一个实验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幻灯片图像占位符 74753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4755" name="文本占位符 7475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r>
              <a:rPr lang="zh-CN" altLang="en-US" dirty="0"/>
              <a:t>算算看要想听到回声我们要离墙有多远，也就是声音由这里到这里在反射回来的时间要大于等于</a:t>
            </a:r>
            <a:r>
              <a:rPr lang="en-US" altLang="zh-CN"/>
              <a:t>0.1s</a:t>
            </a:r>
            <a:r>
              <a:rPr lang="zh-CN" altLang="en-US" dirty="0"/>
              <a:t>，所以利用</a:t>
            </a:r>
            <a:r>
              <a:rPr lang="zh-CN" altLang="en-US" sz="1400" b="1" dirty="0">
                <a:latin typeface="宋体" panose="02010600030101010101" pitchFamily="2" charset="-122"/>
              </a:rPr>
              <a:t>回声可以加强原声，可以</a:t>
            </a:r>
            <a:r>
              <a:rPr lang="zh-CN" altLang="en-US" sz="1400" b="1" dirty="0">
                <a:solidFill>
                  <a:srgbClr val="CC3300"/>
                </a:solidFill>
                <a:latin typeface="宋体" panose="02010600030101010101" pitchFamily="2" charset="-122"/>
              </a:rPr>
              <a:t>测量距离</a:t>
            </a:r>
            <a:endParaRPr lang="zh-CN" altLang="en-US" sz="1400" b="1" dirty="0">
              <a:solidFill>
                <a:srgbClr val="CC33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8.png"/><Relationship Id="rId7" Type="http://schemas.openxmlformats.org/officeDocument/2006/relationships/audio" Target="../media/audio1.wav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5" Type="http://schemas.openxmlformats.org/officeDocument/2006/relationships/slideLayout" Target="../slideLayouts/slideLayout17.xml"/><Relationship Id="rId14" Type="http://schemas.openxmlformats.org/officeDocument/2006/relationships/audio" Target="../media/audio6.wav"/><Relationship Id="rId13" Type="http://schemas.openxmlformats.org/officeDocument/2006/relationships/audio" Target="../media/audio5.wav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image" Target="../media/image9.png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4.jpeg"/><Relationship Id="rId2" Type="http://schemas.openxmlformats.org/officeDocument/2006/relationships/hyperlink" Target="../2.1/&#35753;&#23376;&#24377;&#39134;.mpg" TargetMode="External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hyperlink" Target="&#22768;&#27874;&#26159;&#24590;&#26679;&#30340;&#24418;&#25104;.swf" TargetMode="External"/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1.jpe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3.wmf"/><Relationship Id="rId1" Type="http://schemas.openxmlformats.org/officeDocument/2006/relationships/control" Target="../activeX/activeX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35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2.pn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1" Type="http://schemas.openxmlformats.org/officeDocument/2006/relationships/hyperlink" Target="&#22768;&#38899;&#20256;&#25773;&#38656;&#35201;&#20171;&#36136;_&#23558;&#38393;&#38047;&#25918;&#20837;&#30495;&#31354;&#32617;&#20013;_&#26631;&#28165;.flv" TargetMode="Externa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2.jpe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29" name="图片 25628" descr="U10746P1333DT201505130927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75" y="3500438"/>
            <a:ext cx="2376488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7" name="图片 25626" descr="c3005bfa513d269793158eb955fbb2fb4116d8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3525838"/>
            <a:ext cx="223202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49" name="图片 25648" descr="u_20130115072436074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175" y="1312863"/>
            <a:ext cx="2449513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54" name="图片 25653" descr="timg?image&amp;quality=80&amp;size=b10000_10000&amp;sec=1474514004157&amp;di=acd10e09ebf2f8fa2bfff3b1bcac5358&amp;imgtype=jpg&amp;src=http%3A%2F%2Fimg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13" y="1296988"/>
            <a:ext cx="2514600" cy="219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47" name="图片 25646" descr="singing-bir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388" y="1268413"/>
            <a:ext cx="2220912" cy="223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25603" descr="MCj03554010000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263" y="3500438"/>
            <a:ext cx="2016125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7" name="文本框 25606"/>
          <p:cNvSpPr txBox="1"/>
          <p:nvPr/>
        </p:nvSpPr>
        <p:spPr>
          <a:xfrm>
            <a:off x="1703388" y="115888"/>
            <a:ext cx="878522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</a:rPr>
              <a:t>在我们生活的世界里有着各种各样的声音</a:t>
            </a:r>
            <a:r>
              <a:rPr lang="en-US" altLang="zh-CN" sz="2800" b="1">
                <a:latin typeface="宋体" panose="02010600030101010101" pitchFamily="2" charset="-122"/>
              </a:rPr>
              <a:t>……</a:t>
            </a:r>
            <a:endParaRPr lang="en-US" altLang="zh-CN" sz="2800" b="1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800" b="1">
                <a:latin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宋体" panose="02010600030101010101" pitchFamily="2" charset="-122"/>
              </a:rPr>
              <a:t>请同学们仔细听一听下面的声音是哪些物体发出的</a:t>
            </a:r>
            <a:r>
              <a:rPr lang="en-US" altLang="zh-CN" sz="2800" b="1">
                <a:latin typeface="宋体" panose="02010600030101010101" pitchFamily="2" charset="-122"/>
              </a:rPr>
              <a:t>?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pic>
        <p:nvPicPr>
          <p:cNvPr id="25611" name="风声.wav">
            <a:hlinkClick r:id="" action="ppaction://media"/>
          </p:cNvPr>
          <p:cNvPicPr>
            <a:picLocks noRot="1" noChangeAspect="1"/>
          </p:cNvPicPr>
          <p:nvPr>
            <a:wavAudioFile r:embed="rId7" name="风声.wav"/>
          </p:nvPr>
        </p:nvPicPr>
        <p:blipFill>
          <a:blip r:embed="rId8"/>
          <a:stretch>
            <a:fillRect/>
          </a:stretch>
        </p:blipFill>
        <p:spPr>
          <a:xfrm>
            <a:off x="6218238" y="3530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35" name="雷声.wav">
            <a:hlinkClick r:id="" action="ppaction://media"/>
          </p:cNvPr>
          <p:cNvPicPr>
            <a:picLocks noRot="1" noChangeAspect="1"/>
          </p:cNvPicPr>
          <p:nvPr>
            <a:wavAudioFile r:embed="rId9" name="雷声.wav"/>
          </p:nvPr>
        </p:nvPicPr>
        <p:blipFill>
          <a:blip r:embed="rId10"/>
          <a:stretch>
            <a:fillRect/>
          </a:stretch>
        </p:blipFill>
        <p:spPr>
          <a:xfrm>
            <a:off x="3503613" y="3525838"/>
            <a:ext cx="352425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43" name="SN00560A.wav">
            <a:hlinkClick r:id="" action="ppaction://media"/>
          </p:cNvPr>
          <p:cNvPicPr>
            <a:picLocks noRot="1" noChangeAspect="1"/>
          </p:cNvPicPr>
          <p:nvPr>
            <a:wavAudioFile r:embed="rId11" name="SN00560A.wav"/>
          </p:nvPr>
        </p:nvPicPr>
        <p:blipFill>
          <a:blip r:embed="rId8"/>
          <a:stretch>
            <a:fillRect/>
          </a:stretch>
        </p:blipFill>
        <p:spPr>
          <a:xfrm>
            <a:off x="3575050" y="1268413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44" name="HORN8.WAV">
            <a:hlinkClick r:id="" action="ppaction://media"/>
          </p:cNvPr>
          <p:cNvPicPr>
            <a:picLocks noRot="1" noChangeAspect="1"/>
          </p:cNvPicPr>
          <p:nvPr>
            <a:wavAudioFile r:embed="rId12" name="HORN8.WAV"/>
          </p:nvPr>
        </p:nvPicPr>
        <p:blipFill>
          <a:blip r:embed="rId8"/>
          <a:stretch>
            <a:fillRect/>
          </a:stretch>
        </p:blipFill>
        <p:spPr>
          <a:xfrm>
            <a:off x="8607425" y="12842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45" name="文本框 25644"/>
          <p:cNvSpPr txBox="1"/>
          <p:nvPr/>
        </p:nvSpPr>
        <p:spPr>
          <a:xfrm>
            <a:off x="3287713" y="5321300"/>
            <a:ext cx="661987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你听到了哪些声音</a:t>
            </a:r>
            <a:r>
              <a:rPr lang="en-US" altLang="zh-CN" sz="2800" b="1">
                <a:latin typeface="宋体" panose="02010600030101010101" pitchFamily="2" charset="-122"/>
              </a:rPr>
              <a:t>?</a:t>
            </a:r>
            <a:r>
              <a:rPr lang="zh-CN" altLang="en-US" sz="2800" b="1" dirty="0">
                <a:latin typeface="宋体" panose="02010600030101010101" pitchFamily="2" charset="-122"/>
              </a:rPr>
              <a:t>又是哪些物体发出的</a:t>
            </a:r>
            <a:r>
              <a:rPr lang="en-US" altLang="zh-CN" sz="2800" b="1">
                <a:latin typeface="宋体" panose="02010600030101010101" pitchFamily="2" charset="-122"/>
              </a:rPr>
              <a:t>?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5646" name="文本框 25645"/>
          <p:cNvSpPr txBox="1"/>
          <p:nvPr/>
        </p:nvSpPr>
        <p:spPr>
          <a:xfrm>
            <a:off x="3306763" y="5959475"/>
            <a:ext cx="59067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问题</a:t>
            </a:r>
            <a:r>
              <a:rPr lang="en-US" altLang="zh-CN" sz="2800" b="1">
                <a:latin typeface="宋体" panose="02010600030101010101" pitchFamily="2" charset="-122"/>
              </a:rPr>
              <a:t>2:</a:t>
            </a:r>
            <a:r>
              <a:rPr lang="zh-CN" altLang="en-US" sz="2800" b="1" dirty="0">
                <a:latin typeface="宋体" panose="02010600030101010101" pitchFamily="2" charset="-122"/>
              </a:rPr>
              <a:t>关于声音</a:t>
            </a:r>
            <a:r>
              <a:rPr lang="en-US" altLang="zh-CN" sz="2800" b="1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你想知道哪些问题</a:t>
            </a:r>
            <a:r>
              <a:rPr lang="en-US" altLang="zh-CN" sz="2800" b="1">
                <a:latin typeface="宋体" panose="02010600030101010101" pitchFamily="2" charset="-122"/>
              </a:rPr>
              <a:t>?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pic>
        <p:nvPicPr>
          <p:cNvPr id="25651" name="DOG02.WAV">
            <a:hlinkClick r:id="" action="ppaction://media"/>
          </p:cNvPr>
          <p:cNvPicPr>
            <a:picLocks noRot="1" noChangeAspect="1"/>
          </p:cNvPicPr>
          <p:nvPr>
            <a:wavAudioFile r:embed="rId13" name="DOG02.WAV"/>
          </p:nvPr>
        </p:nvPicPr>
        <p:blipFill>
          <a:blip r:embed="rId8"/>
          <a:stretch>
            <a:fillRect/>
          </a:stretch>
        </p:blipFill>
        <p:spPr>
          <a:xfrm>
            <a:off x="6234113" y="1265238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52" name="掌声01.wav">
            <a:hlinkClick r:id="" action="ppaction://media"/>
          </p:cNvPr>
          <p:cNvPicPr>
            <a:picLocks noRot="1" noChangeAspect="1"/>
          </p:cNvPicPr>
          <p:nvPr>
            <a:wavAudioFile r:embed="rId14" name="掌声01.wav"/>
          </p:nvPr>
        </p:nvPicPr>
        <p:blipFill>
          <a:blip r:embed="rId8"/>
          <a:stretch>
            <a:fillRect/>
          </a:stretch>
        </p:blipFill>
        <p:spPr>
          <a:xfrm>
            <a:off x="8591550" y="35782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1715579" y="5355575"/>
            <a:ext cx="1551688" cy="55853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问题</a:t>
            </a:r>
            <a:r>
              <a:rPr lang="en-US" altLang="zh-CN" sz="2800" b="1">
                <a:solidFill>
                  <a:srgbClr val="FFFF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：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圆角矩形 1"/>
          <p:cNvSpPr/>
          <p:nvPr/>
        </p:nvSpPr>
        <p:spPr>
          <a:xfrm>
            <a:off x="1721929" y="5938187"/>
            <a:ext cx="1551688" cy="55853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问题</a:t>
            </a:r>
            <a:r>
              <a:rPr lang="en-US" altLang="zh-CN" sz="2800" b="1">
                <a:solidFill>
                  <a:srgbClr val="FFFF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：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1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35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43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44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51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5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4" name="图片 9223" descr="桌子能否传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1813" y="2128838"/>
            <a:ext cx="5761037" cy="2308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30" name="组合 9229"/>
          <p:cNvGrpSpPr/>
          <p:nvPr/>
        </p:nvGrpSpPr>
        <p:grpSpPr>
          <a:xfrm>
            <a:off x="1703388" y="260350"/>
            <a:ext cx="2017712" cy="673100"/>
            <a:chOff x="112" y="148"/>
            <a:chExt cx="1271" cy="571"/>
          </a:xfrm>
        </p:grpSpPr>
        <p:sp>
          <p:nvSpPr>
            <p:cNvPr id="9228" name="Oval 7"/>
            <p:cNvSpPr/>
            <p:nvPr/>
          </p:nvSpPr>
          <p:spPr>
            <a:xfrm>
              <a:off x="112" y="148"/>
              <a:ext cx="1271" cy="571"/>
            </a:xfrm>
            <a:prstGeom prst="ellipse">
              <a:avLst/>
            </a:prstGeom>
            <a:solidFill>
              <a:srgbClr val="FF9900"/>
            </a:solidFill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229" name="Text Box 8"/>
            <p:cNvSpPr txBox="1"/>
            <p:nvPr/>
          </p:nvSpPr>
          <p:spPr>
            <a:xfrm>
              <a:off x="222" y="260"/>
              <a:ext cx="1043" cy="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Arial" panose="020B0604020202020204" pitchFamily="34" charset="0"/>
                </a:rPr>
                <a:t>想想做做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9231" name="文本框 9230"/>
          <p:cNvSpPr txBox="1"/>
          <p:nvPr/>
        </p:nvSpPr>
        <p:spPr>
          <a:xfrm>
            <a:off x="1882775" y="836613"/>
            <a:ext cx="8605838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    同桌之间相互合作，一个同学轻敲桌子，（不要使附近的同学听到敲击声），另 一个同学把耳朵贴在桌面上。由实验能得出什么结论？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9232" name="文本框 9231"/>
          <p:cNvSpPr txBox="1"/>
          <p:nvPr/>
        </p:nvSpPr>
        <p:spPr>
          <a:xfrm>
            <a:off x="3287713" y="4584700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Calibri" panose="020F0502020204030204" pitchFamily="34" charset="0"/>
              </a:rPr>
              <a:t>固体能传声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728559" y="4536411"/>
            <a:ext cx="1250226" cy="6468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结论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9237" name="矩形 9236"/>
          <p:cNvSpPr/>
          <p:nvPr/>
        </p:nvSpPr>
        <p:spPr>
          <a:xfrm>
            <a:off x="2640013" y="5229225"/>
            <a:ext cx="460851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latin typeface="Calibri" panose="020F0502020204030204" pitchFamily="34" charset="0"/>
              </a:rPr>
              <a:t>铁路工人为了听见远处的火车，将耳朵贴在铁轨上，这是为什么地？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pic>
        <p:nvPicPr>
          <p:cNvPr id="9238" name="Picture 10" descr="C9@J}OF}F[F_)SVNRP4S8RQ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963" y="4652963"/>
            <a:ext cx="3097212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9" name="文本框 9238"/>
          <p:cNvSpPr txBox="1"/>
          <p:nvPr/>
        </p:nvSpPr>
        <p:spPr>
          <a:xfrm>
            <a:off x="1703388" y="5229225"/>
            <a:ext cx="14398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Calibri" panose="020F0502020204030204" pitchFamily="34" charset="0"/>
              </a:rPr>
              <a:t>应用：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7" grpId="0"/>
      <p:bldP spid="92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6" name="矩形 58375"/>
          <p:cNvSpPr/>
          <p:nvPr/>
        </p:nvSpPr>
        <p:spPr>
          <a:xfrm>
            <a:off x="3140075" y="295275"/>
            <a:ext cx="74517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在我们的生活中液体传播声音的例子有哪些？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pSp>
        <p:nvGrpSpPr>
          <p:cNvPr id="58377" name="Group 7"/>
          <p:cNvGrpSpPr/>
          <p:nvPr/>
        </p:nvGrpSpPr>
        <p:grpSpPr>
          <a:xfrm>
            <a:off x="1703388" y="112713"/>
            <a:ext cx="1439862" cy="693737"/>
            <a:chOff x="0" y="0"/>
            <a:chExt cx="2231" cy="580"/>
          </a:xfrm>
        </p:grpSpPr>
        <p:pic>
          <p:nvPicPr>
            <p:cNvPr id="58378" name="圆角矩形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8379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想一想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58383" name="图片 58382" descr="5d660beftc553912a68c5&amp;6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75" y="823913"/>
            <a:ext cx="3176588" cy="2676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4" name="矩形 58383"/>
          <p:cNvSpPr/>
          <p:nvPr/>
        </p:nvSpPr>
        <p:spPr>
          <a:xfrm>
            <a:off x="4800600" y="3411538"/>
            <a:ext cx="280828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Calibri" panose="020F0502020204030204" pitchFamily="34" charset="0"/>
                <a:sym typeface="微软雅黑" panose="020B0503020204020204" pitchFamily="34" charset="-122"/>
              </a:rPr>
              <a:t>花样游泳运动员在水下也能听到音乐</a:t>
            </a:r>
            <a:endParaRPr lang="zh-CN" altLang="en-US" sz="2400" b="1" dirty="0"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58388" name="图片 58387" descr="userid197492time201109011230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836613"/>
            <a:ext cx="2881313" cy="266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9" name="矩形 58388"/>
          <p:cNvSpPr/>
          <p:nvPr/>
        </p:nvSpPr>
        <p:spPr>
          <a:xfrm>
            <a:off x="1703388" y="3429000"/>
            <a:ext cx="302577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latin typeface="Calibri" panose="020F0502020204030204" pitchFamily="34" charset="0"/>
              </a:rPr>
              <a:t>水中的鱼会被岸上的说话声或脚步声吓跑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58393" name="矩形 58392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95" name="矩形 58394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8397" name="文本框 58396"/>
          <p:cNvSpPr txBox="1"/>
          <p:nvPr/>
        </p:nvSpPr>
        <p:spPr>
          <a:xfrm>
            <a:off x="7824788" y="3429000"/>
            <a:ext cx="25209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Calibri" panose="020F0502020204030204" pitchFamily="34" charset="0"/>
              </a:rPr>
              <a:t>敲击玻璃缸里面的鱼会受到惊吓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grpSp>
        <p:nvGrpSpPr>
          <p:cNvPr id="58399" name="Group 7"/>
          <p:cNvGrpSpPr/>
          <p:nvPr/>
        </p:nvGrpSpPr>
        <p:grpSpPr>
          <a:xfrm>
            <a:off x="1774825" y="4221163"/>
            <a:ext cx="1439863" cy="693737"/>
            <a:chOff x="0" y="0"/>
            <a:chExt cx="2231" cy="580"/>
          </a:xfrm>
        </p:grpSpPr>
        <p:pic>
          <p:nvPicPr>
            <p:cNvPr id="58400" name="圆角矩形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8401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应 用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58402" name="矩形 58401"/>
          <p:cNvSpPr/>
          <p:nvPr/>
        </p:nvSpPr>
        <p:spPr>
          <a:xfrm>
            <a:off x="1774825" y="5157788"/>
            <a:ext cx="212407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990099"/>
                </a:solidFill>
                <a:latin typeface="Calibri" panose="020F0502020204030204" pitchFamily="34" charset="0"/>
              </a:rPr>
              <a:t>渔民利用电子发声器捕鱼</a:t>
            </a:r>
            <a:endParaRPr lang="zh-CN" altLang="en-US" sz="2400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pic>
        <p:nvPicPr>
          <p:cNvPr id="58403" name="图片 58402" descr="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763" y="836613"/>
            <a:ext cx="2628900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405" name="图片 584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938" y="4221163"/>
            <a:ext cx="4968875" cy="244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4" grpId="0"/>
      <p:bldP spid="58389" grpId="0"/>
      <p:bldP spid="58397" grpId="0"/>
      <p:bldP spid="584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742288" y="205711"/>
            <a:ext cx="3193663" cy="6468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总结声音的传播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61448" name="文本框 61447"/>
          <p:cNvSpPr txBox="1"/>
          <p:nvPr/>
        </p:nvSpPr>
        <p:spPr>
          <a:xfrm>
            <a:off x="1784350" y="917575"/>
            <a:ext cx="8704263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Calibri" panose="020F0502020204030204" pitchFamily="34" charset="0"/>
              </a:rPr>
              <a:t>       </a:t>
            </a:r>
            <a:r>
              <a:rPr lang="zh-CN" altLang="en-US" sz="2800" b="1" dirty="0">
                <a:latin typeface="Calibri" panose="020F0502020204030204" pitchFamily="34" charset="0"/>
              </a:rPr>
              <a:t>声音的传播需要物质，物理学中把这样的物质叫做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介质</a:t>
            </a:r>
            <a:r>
              <a:rPr lang="zh-CN" altLang="en-US" sz="2800" b="1" dirty="0">
                <a:latin typeface="Calibri" panose="020F0502020204030204" pitchFamily="34" charset="0"/>
              </a:rPr>
              <a:t>；传声的介质可以是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气体、固体、液体</a:t>
            </a:r>
            <a:r>
              <a:rPr lang="zh-CN" altLang="en-US" sz="2800" b="1" dirty="0">
                <a:latin typeface="Calibri" panose="020F0502020204030204" pitchFamily="34" charset="0"/>
              </a:rPr>
              <a:t>；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真空</a:t>
            </a:r>
            <a:r>
              <a:rPr lang="zh-CN" altLang="en-US" sz="2800" b="1" dirty="0">
                <a:latin typeface="Calibri" panose="020F0502020204030204" pitchFamily="34" charset="0"/>
              </a:rPr>
              <a:t>不能传声。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61452" name="对象 61451"/>
          <p:cNvGraphicFramePr/>
          <p:nvPr/>
        </p:nvGraphicFramePr>
        <p:xfrm>
          <a:off x="7391400" y="2492375"/>
          <a:ext cx="2573338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933700" imgH="2124075" progId="Paint.Picture">
                  <p:embed/>
                </p:oleObj>
              </mc:Choice>
              <mc:Fallback>
                <p:oleObj name="" r:id="rId1" imgW="2933700" imgH="21240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91400" y="2492375"/>
                        <a:ext cx="2573338" cy="295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3" name="文本框 61452"/>
          <p:cNvSpPr txBox="1"/>
          <p:nvPr/>
        </p:nvSpPr>
        <p:spPr>
          <a:xfrm>
            <a:off x="3287713" y="2349500"/>
            <a:ext cx="63373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</a:rPr>
              <a:t>声音在介质中是以什么形式传播的呢？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grpSp>
        <p:nvGrpSpPr>
          <p:cNvPr id="61454" name="Group 7"/>
          <p:cNvGrpSpPr/>
          <p:nvPr/>
        </p:nvGrpSpPr>
        <p:grpSpPr>
          <a:xfrm>
            <a:off x="1703388" y="2276475"/>
            <a:ext cx="1584325" cy="693738"/>
            <a:chOff x="0" y="0"/>
            <a:chExt cx="2231" cy="580"/>
          </a:xfrm>
        </p:grpSpPr>
        <p:pic>
          <p:nvPicPr>
            <p:cNvPr id="61455" name="圆角矩形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56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  <a:hlinkClick r:id="rId4" action="ppaction://hlinkfile"/>
                </a:rPr>
                <a:t>想一想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61466" name="文本框 61465"/>
          <p:cNvSpPr txBox="1"/>
          <p:nvPr/>
        </p:nvSpPr>
        <p:spPr>
          <a:xfrm>
            <a:off x="3143250" y="5718175"/>
            <a:ext cx="63373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宋体" panose="02010600030101010101" pitchFamily="2" charset="-122"/>
              </a:rPr>
              <a:t>声音在介质中以声波形式传播。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3" name="圆角矩形 1"/>
          <p:cNvSpPr/>
          <p:nvPr/>
        </p:nvSpPr>
        <p:spPr>
          <a:xfrm>
            <a:off x="1728559" y="5539711"/>
            <a:ext cx="1250226" cy="6468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结论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pic>
        <p:nvPicPr>
          <p:cNvPr id="61477" name="Picture 6" descr="暴风截屏201204240127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538" y="2852738"/>
            <a:ext cx="2405062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8" name="文本框 61477"/>
          <p:cNvSpPr txBox="1"/>
          <p:nvPr/>
        </p:nvSpPr>
        <p:spPr>
          <a:xfrm>
            <a:off x="4583113" y="5006975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水波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3" grpId="0"/>
      <p:bldP spid="61466" grpId="0"/>
      <p:bldP spid="614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6" name="文本框 44035"/>
          <p:cNvSpPr txBox="1"/>
          <p:nvPr/>
        </p:nvSpPr>
        <p:spPr>
          <a:xfrm>
            <a:off x="2424113" y="5661025"/>
            <a:ext cx="5545137" cy="951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声速：声音在每秒内传播的距离。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声速用来表示声音传播的快慢。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739743" y="4964985"/>
            <a:ext cx="1805712" cy="6454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三、声速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44040" name="Group 7"/>
          <p:cNvGrpSpPr/>
          <p:nvPr/>
        </p:nvGrpSpPr>
        <p:grpSpPr>
          <a:xfrm>
            <a:off x="1703388" y="112713"/>
            <a:ext cx="1439862" cy="693737"/>
            <a:chOff x="0" y="0"/>
            <a:chExt cx="2231" cy="580"/>
          </a:xfrm>
        </p:grpSpPr>
        <p:pic>
          <p:nvPicPr>
            <p:cNvPr id="44041" name="圆角矩形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2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想一想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44043" name="文本框 44042"/>
          <p:cNvSpPr txBox="1"/>
          <p:nvPr/>
        </p:nvSpPr>
        <p:spPr>
          <a:xfrm>
            <a:off x="3340100" y="4095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4044" name="文本框 44043"/>
          <p:cNvSpPr txBox="1"/>
          <p:nvPr/>
        </p:nvSpPr>
        <p:spPr>
          <a:xfrm>
            <a:off x="2424113" y="260350"/>
            <a:ext cx="7993062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    老师一开口说话，你们就可以听到声音，是不是因为声音的传播不需要时间吗？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44047" name="图片 44046" descr="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0" y="1196975"/>
            <a:ext cx="6840538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8" name="文本框 44047"/>
          <p:cNvSpPr txBox="1"/>
          <p:nvPr/>
        </p:nvSpPr>
        <p:spPr>
          <a:xfrm>
            <a:off x="1774825" y="4005263"/>
            <a:ext cx="86423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    我们在日常生活中总是先看见闪电，过一会儿才听到雷声，这个现象表明了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44049" name="矩形 44048"/>
          <p:cNvSpPr/>
          <p:nvPr/>
        </p:nvSpPr>
        <p:spPr>
          <a:xfrm>
            <a:off x="6167438" y="4437063"/>
            <a:ext cx="37579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声音的传播需要时间。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62" name="图片 45061" descr="2934349b033b5bb5397576c235d3d539b600bc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0" y="0"/>
            <a:ext cx="8353425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4" name="文本框 45063"/>
          <p:cNvSpPr txBox="1"/>
          <p:nvPr/>
        </p:nvSpPr>
        <p:spPr>
          <a:xfrm>
            <a:off x="1703388" y="2708275"/>
            <a:ext cx="47529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80808"/>
                </a:solidFill>
                <a:latin typeface="Arial" panose="020B0604020202020204" pitchFamily="34" charset="0"/>
              </a:rPr>
              <a:t>通过上表你获得的信息是：</a:t>
            </a:r>
            <a:endParaRPr lang="zh-CN" altLang="en-US" sz="2800" b="1" dirty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sp>
        <p:nvSpPr>
          <p:cNvPr id="45065" name="文本框 45064"/>
          <p:cNvSpPr txBox="1"/>
          <p:nvPr/>
        </p:nvSpPr>
        <p:spPr>
          <a:xfrm>
            <a:off x="1703388" y="3213100"/>
            <a:ext cx="37449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、声速与温度有关：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5066" name="文本框 45065"/>
          <p:cNvSpPr txBox="1"/>
          <p:nvPr/>
        </p:nvSpPr>
        <p:spPr>
          <a:xfrm>
            <a:off x="5140325" y="321786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5067" name="文本框 45066"/>
          <p:cNvSpPr txBox="1"/>
          <p:nvPr/>
        </p:nvSpPr>
        <p:spPr>
          <a:xfrm>
            <a:off x="4943475" y="3213100"/>
            <a:ext cx="554545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同种物质，温度越高，声速越快。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5068" name="文本框 45067"/>
          <p:cNvSpPr txBox="1"/>
          <p:nvPr/>
        </p:nvSpPr>
        <p:spPr>
          <a:xfrm>
            <a:off x="1703388" y="3644900"/>
            <a:ext cx="51847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、声速大小与介质种类有关：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5069" name="文本框 45068"/>
          <p:cNvSpPr txBox="1"/>
          <p:nvPr/>
        </p:nvSpPr>
        <p:spPr>
          <a:xfrm>
            <a:off x="1703388" y="4170363"/>
            <a:ext cx="87852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、一般情况下，声音在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固体</a:t>
            </a:r>
            <a:r>
              <a:rPr lang="zh-CN" altLang="en-US" sz="2800" b="1" dirty="0">
                <a:latin typeface="宋体" panose="02010600030101010101" pitchFamily="2" charset="-122"/>
              </a:rPr>
              <a:t>中的传播速度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最快</a:t>
            </a:r>
            <a:r>
              <a:rPr lang="zh-CN" altLang="en-US" sz="2800" b="1" dirty="0">
                <a:latin typeface="宋体" panose="02010600030101010101" pitchFamily="2" charset="-122"/>
              </a:rPr>
              <a:t>，其次是在液体，在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气体</a:t>
            </a:r>
            <a:r>
              <a:rPr lang="zh-CN" altLang="en-US" sz="2800" b="1" dirty="0">
                <a:latin typeface="宋体" panose="02010600030101010101" pitchFamily="2" charset="-122"/>
              </a:rPr>
              <a:t>中传播的速度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最慢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45070" name="矩形 45069"/>
          <p:cNvSpPr/>
          <p:nvPr/>
        </p:nvSpPr>
        <p:spPr>
          <a:xfrm>
            <a:off x="4171950" y="4806950"/>
            <a:ext cx="357981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>
                <a:latin typeface="宋体" panose="02010600030101010101" pitchFamily="2" charset="-122"/>
              </a:rPr>
              <a:t>V</a:t>
            </a:r>
            <a:r>
              <a:rPr lang="zh-CN" altLang="en-US" sz="2800" b="1" baseline="-25000" dirty="0">
                <a:latin typeface="宋体" panose="02010600030101010101" pitchFamily="2" charset="-122"/>
              </a:rPr>
              <a:t>固</a:t>
            </a:r>
            <a:r>
              <a:rPr lang="zh-CN" altLang="en-US" sz="6000" dirty="0">
                <a:latin typeface="宋体" panose="02010600030101010101" pitchFamily="2" charset="-122"/>
              </a:rPr>
              <a:t> </a:t>
            </a:r>
            <a:r>
              <a:rPr lang="en-US" altLang="zh-CN" sz="4000">
                <a:latin typeface="宋体" panose="02010600030101010101" pitchFamily="2" charset="-122"/>
              </a:rPr>
              <a:t>&gt; </a:t>
            </a:r>
            <a:r>
              <a:rPr lang="en-US" altLang="zh-CN" sz="6000">
                <a:latin typeface="宋体" panose="02010600030101010101" pitchFamily="2" charset="-122"/>
              </a:rPr>
              <a:t>v</a:t>
            </a:r>
            <a:r>
              <a:rPr lang="zh-CN" altLang="en-US" sz="2800" b="1" baseline="-25000" dirty="0">
                <a:latin typeface="宋体" panose="02010600030101010101" pitchFamily="2" charset="-122"/>
              </a:rPr>
              <a:t>液</a:t>
            </a:r>
            <a:r>
              <a:rPr lang="zh-CN" altLang="en-US" sz="4000" dirty="0">
                <a:latin typeface="宋体" panose="02010600030101010101" pitchFamily="2" charset="-122"/>
              </a:rPr>
              <a:t> </a:t>
            </a:r>
            <a:r>
              <a:rPr lang="en-US" altLang="zh-CN" sz="4000">
                <a:latin typeface="宋体" panose="02010600030101010101" pitchFamily="2" charset="-122"/>
              </a:rPr>
              <a:t>&gt; </a:t>
            </a:r>
            <a:r>
              <a:rPr lang="en-US" altLang="zh-CN" sz="6000">
                <a:latin typeface="宋体" panose="02010600030101010101" pitchFamily="2" charset="-122"/>
              </a:rPr>
              <a:t>v</a:t>
            </a:r>
            <a:r>
              <a:rPr lang="zh-CN" altLang="en-US" sz="2800" b="1" baseline="-25000" dirty="0">
                <a:latin typeface="宋体" panose="02010600030101010101" pitchFamily="2" charset="-122"/>
              </a:rPr>
              <a:t>气</a:t>
            </a:r>
            <a:endParaRPr lang="zh-CN" altLang="en-US" sz="2800" b="1" baseline="-25000" dirty="0">
              <a:latin typeface="宋体" panose="02010600030101010101" pitchFamily="2" charset="-122"/>
            </a:endParaRPr>
          </a:p>
        </p:txBody>
      </p:sp>
      <p:sp>
        <p:nvSpPr>
          <p:cNvPr id="45071" name="矩形 45070"/>
          <p:cNvSpPr/>
          <p:nvPr/>
        </p:nvSpPr>
        <p:spPr>
          <a:xfrm>
            <a:off x="1703388" y="5165725"/>
            <a:ext cx="23279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Calibri" panose="020F0502020204030204" pitchFamily="34" charset="0"/>
              </a:rPr>
              <a:t>一般情况下：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45072" name="文本框 45071"/>
          <p:cNvSpPr txBox="1"/>
          <p:nvPr/>
        </p:nvSpPr>
        <p:spPr>
          <a:xfrm>
            <a:off x="1703388" y="6021388"/>
            <a:ext cx="79216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dirty="0">
                <a:latin typeface="宋体" panose="02010600030101010101" pitchFamily="2" charset="-122"/>
              </a:rPr>
              <a:t>声音在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15</a:t>
            </a:r>
            <a:r>
              <a:rPr lang="en-US" altLang="zh-CN" sz="3200" b="1" baseline="40000">
                <a:solidFill>
                  <a:srgbClr val="FF0000"/>
                </a:solidFill>
                <a:latin typeface="宋体" panose="02010600030101010101" pitchFamily="2" charset="-122"/>
              </a:rPr>
              <a:t>o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空气</a:t>
            </a:r>
            <a:r>
              <a:rPr lang="zh-CN" altLang="en-US" sz="3200" b="1" dirty="0">
                <a:latin typeface="宋体" panose="02010600030101010101" pitchFamily="2" charset="-122"/>
              </a:rPr>
              <a:t>中传播的速度为</a:t>
            </a:r>
            <a:r>
              <a:rPr lang="en-US" altLang="zh-CN" sz="3200" b="1">
                <a:solidFill>
                  <a:srgbClr val="FF3300"/>
                </a:solidFill>
                <a:latin typeface="宋体" panose="02010600030101010101" pitchFamily="2" charset="-122"/>
              </a:rPr>
              <a:t>340m/s</a:t>
            </a:r>
            <a:endParaRPr lang="zh-CN" altLang="en-US" sz="3200" b="1" dirty="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  <p:bldP spid="45067" grpId="0"/>
      <p:bldP spid="45068" grpId="0"/>
      <p:bldP spid="45069" grpId="0"/>
      <p:bldP spid="45070" grpId="0"/>
      <p:bldP spid="45071" grpId="0"/>
      <p:bldP spid="450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文本框 93185"/>
          <p:cNvSpPr txBox="1"/>
          <p:nvPr/>
        </p:nvSpPr>
        <p:spPr>
          <a:xfrm>
            <a:off x="1847850" y="836613"/>
            <a:ext cx="8640763" cy="1599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在一根充满水的长铁管的一端敲击一下，在另一端能够听到几次声音（      ）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A.</a:t>
            </a:r>
            <a:r>
              <a:rPr lang="zh-CN" altLang="en-US" sz="2800" b="1" dirty="0">
                <a:latin typeface="宋体" panose="02010600030101010101" pitchFamily="2" charset="-122"/>
              </a:rPr>
              <a:t>一次     </a:t>
            </a:r>
            <a:r>
              <a:rPr lang="en-US" altLang="zh-CN" sz="2800" b="1">
                <a:latin typeface="宋体" panose="02010600030101010101" pitchFamily="2" charset="-122"/>
              </a:rPr>
              <a:t>B.</a:t>
            </a:r>
            <a:r>
              <a:rPr lang="zh-CN" altLang="en-US" sz="2800" b="1" dirty="0">
                <a:latin typeface="宋体" panose="02010600030101010101" pitchFamily="2" charset="-122"/>
              </a:rPr>
              <a:t>两次     </a:t>
            </a:r>
            <a:r>
              <a:rPr lang="en-US" altLang="zh-CN" sz="2800" b="1">
                <a:latin typeface="宋体" panose="02010600030101010101" pitchFamily="2" charset="-122"/>
              </a:rPr>
              <a:t>C.</a:t>
            </a:r>
            <a:r>
              <a:rPr lang="zh-CN" altLang="en-US" sz="2800" b="1" dirty="0">
                <a:latin typeface="宋体" panose="02010600030101010101" pitchFamily="2" charset="-122"/>
              </a:rPr>
              <a:t>三次      </a:t>
            </a:r>
            <a:r>
              <a:rPr lang="en-US" altLang="zh-CN" sz="2800" b="1">
                <a:latin typeface="宋体" panose="02010600030101010101" pitchFamily="2" charset="-122"/>
              </a:rPr>
              <a:t>D.</a:t>
            </a:r>
            <a:r>
              <a:rPr lang="zh-CN" altLang="en-US" sz="2800" b="1" dirty="0">
                <a:latin typeface="宋体" panose="02010600030101010101" pitchFamily="2" charset="-122"/>
              </a:rPr>
              <a:t>四次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pSp>
        <p:nvGrpSpPr>
          <p:cNvPr id="93187" name="Group 7"/>
          <p:cNvGrpSpPr/>
          <p:nvPr/>
        </p:nvGrpSpPr>
        <p:grpSpPr>
          <a:xfrm>
            <a:off x="1703388" y="115888"/>
            <a:ext cx="1584325" cy="649287"/>
            <a:chOff x="0" y="0"/>
            <a:chExt cx="2231" cy="580"/>
          </a:xfrm>
        </p:grpSpPr>
        <p:pic>
          <p:nvPicPr>
            <p:cNvPr id="93188" name="圆角矩形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3189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想一想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93190" name="文本框 93189"/>
          <p:cNvSpPr txBox="1"/>
          <p:nvPr/>
        </p:nvSpPr>
        <p:spPr>
          <a:xfrm>
            <a:off x="5159375" y="1268413"/>
            <a:ext cx="3625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C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739743" y="212010"/>
            <a:ext cx="1805712" cy="6454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四、回声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94217" name="文本框 94216"/>
          <p:cNvSpPr txBox="1"/>
          <p:nvPr/>
        </p:nvSpPr>
        <p:spPr>
          <a:xfrm>
            <a:off x="1703388" y="958850"/>
            <a:ext cx="4897437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Calibri" panose="020F0502020204030204" pitchFamily="34" charset="0"/>
              </a:rPr>
              <a:t>       有时我们对着高山喊话，会产生回声现象，在什么情况下会产生回声呢？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94218" name="矩形 94217"/>
          <p:cNvSpPr/>
          <p:nvPr/>
        </p:nvSpPr>
        <p:spPr>
          <a:xfrm>
            <a:off x="1703388" y="2413000"/>
            <a:ext cx="4679950" cy="1079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>
              <a:buClr>
                <a:schemeClr val="bg1"/>
              </a:buClr>
            </a:pP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、回声：声音在传播中遇到障碍物反射回来的现象。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94219" name="文本框 94218"/>
          <p:cNvSpPr txBox="1"/>
          <p:nvPr/>
        </p:nvSpPr>
        <p:spPr>
          <a:xfrm>
            <a:off x="1703388" y="5357813"/>
            <a:ext cx="66976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宋体" panose="02010600030101010101" pitchFamily="2" charset="-122"/>
              </a:rPr>
              <a:t>原声和回声时间间隔至少要在</a:t>
            </a:r>
            <a:r>
              <a:rPr lang="en-US" altLang="zh-CN" sz="2800" b="1" dirty="0">
                <a:latin typeface="宋体" panose="02010600030101010101" pitchFamily="2" charset="-122"/>
              </a:rPr>
              <a:t>0.1s</a:t>
            </a:r>
            <a:r>
              <a:rPr lang="zh-CN" altLang="en-US" sz="2800" b="1" dirty="0">
                <a:latin typeface="宋体" panose="02010600030101010101" pitchFamily="2" charset="-122"/>
              </a:rPr>
              <a:t>以上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94220" name="矩形 94219"/>
          <p:cNvSpPr/>
          <p:nvPr/>
        </p:nvSpPr>
        <p:spPr>
          <a:xfrm>
            <a:off x="1703388" y="3429000"/>
            <a:ext cx="465264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、听到回声的条件是什么？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4221" name="矩形 94220"/>
          <p:cNvSpPr/>
          <p:nvPr/>
        </p:nvSpPr>
        <p:spPr>
          <a:xfrm>
            <a:off x="1703388" y="4354513"/>
            <a:ext cx="84963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        回声到达人耳的时间比原声晚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0.1s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以上，人耳才能把回声和原声分开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1" imgW="4249736" imgH="4508500"/>
        </mc:Choice>
        <mc:Fallback>
          <p:control name="ShockwaveFlash1" r:id="rId1" imgW="4249736" imgH="4508500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18263" y="0"/>
                  <a:ext cx="4249737" cy="45085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/>
      <p:bldP spid="94219" grpId="0"/>
      <p:bldP spid="94220" grpId="0"/>
      <p:bldP spid="942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1" name="文本框 73730"/>
          <p:cNvSpPr txBox="1"/>
          <p:nvPr/>
        </p:nvSpPr>
        <p:spPr>
          <a:xfrm>
            <a:off x="2208213" y="1052513"/>
            <a:ext cx="8153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</a:rPr>
              <a:t>解：要区别出原声和回声，两者时间必须间隔</a:t>
            </a:r>
            <a:r>
              <a:rPr lang="en-US" altLang="zh-CN" sz="2400" b="1">
                <a:solidFill>
                  <a:srgbClr val="CC3300"/>
                </a:solidFill>
                <a:latin typeface="宋体" panose="02010600030101010101" pitchFamily="2" charset="-122"/>
              </a:rPr>
              <a:t>0.1s</a:t>
            </a:r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</a:rPr>
              <a:t>以上</a:t>
            </a:r>
            <a:endParaRPr lang="zh-CN" altLang="en-US" sz="2400" b="1" dirty="0">
              <a:solidFill>
                <a:srgbClr val="CC3300"/>
              </a:solidFill>
              <a:latin typeface="宋体" panose="02010600030101010101" pitchFamily="2" charset="-122"/>
            </a:endParaRPr>
          </a:p>
        </p:txBody>
      </p:sp>
      <p:grpSp>
        <p:nvGrpSpPr>
          <p:cNvPr id="73732" name="组合 73731"/>
          <p:cNvGrpSpPr/>
          <p:nvPr/>
        </p:nvGrpSpPr>
        <p:grpSpPr>
          <a:xfrm>
            <a:off x="2209800" y="2852738"/>
            <a:ext cx="7696200" cy="2895600"/>
            <a:chOff x="432" y="2352"/>
            <a:chExt cx="4848" cy="1824"/>
          </a:xfrm>
        </p:grpSpPr>
        <p:pic>
          <p:nvPicPr>
            <p:cNvPr id="73733" name="图片 73732" descr="068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CF400"/>
                </a:clrFrom>
                <a:clrTo>
                  <a:srgbClr val="FCF4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" y="3120"/>
              <a:ext cx="912" cy="9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3734" name="矩形 73733"/>
            <p:cNvSpPr/>
            <p:nvPr/>
          </p:nvSpPr>
          <p:spPr>
            <a:xfrm>
              <a:off x="4944" y="2352"/>
              <a:ext cx="336" cy="1824"/>
            </a:xfrm>
            <a:prstGeom prst="rect">
              <a:avLst/>
            </a:prstGeom>
            <a:pattFill prst="horzBrick">
              <a:fgClr>
                <a:srgbClr val="A50021"/>
              </a:fgClr>
              <a:bgClr>
                <a:schemeClr val="bg1"/>
              </a:bgClr>
            </a:pattFill>
            <a:ln w="9525" cap="flat" cmpd="sng">
              <a:solidFill>
                <a:srgbClr val="A5002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3735" name="组合 73734"/>
          <p:cNvGrpSpPr/>
          <p:nvPr/>
        </p:nvGrpSpPr>
        <p:grpSpPr>
          <a:xfrm>
            <a:off x="3657600" y="4833938"/>
            <a:ext cx="5715000" cy="152400"/>
            <a:chOff x="1344" y="3696"/>
            <a:chExt cx="3600" cy="96"/>
          </a:xfrm>
        </p:grpSpPr>
        <p:sp>
          <p:nvSpPr>
            <p:cNvPr id="73736" name="直接连接符 73735"/>
            <p:cNvSpPr/>
            <p:nvPr/>
          </p:nvSpPr>
          <p:spPr>
            <a:xfrm>
              <a:off x="1392" y="3792"/>
              <a:ext cx="3552" cy="0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3737" name="直接连接符 73736"/>
            <p:cNvSpPr/>
            <p:nvPr/>
          </p:nvSpPr>
          <p:spPr>
            <a:xfrm flipH="1">
              <a:off x="1344" y="3696"/>
              <a:ext cx="3600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73738" name="文本框 73737"/>
          <p:cNvSpPr txBox="1"/>
          <p:nvPr/>
        </p:nvSpPr>
        <p:spPr>
          <a:xfrm>
            <a:off x="5943600" y="4376738"/>
            <a:ext cx="1143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000" b="1">
                <a:solidFill>
                  <a:srgbClr val="3333FF"/>
                </a:solidFill>
                <a:latin typeface="Arial" panose="020B0604020202020204" pitchFamily="34" charset="0"/>
              </a:rPr>
              <a:t>t</a:t>
            </a:r>
            <a:r>
              <a:rPr lang="zh-CN" altLang="en-US" sz="2000" b="1" dirty="0">
                <a:solidFill>
                  <a:srgbClr val="3333FF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2000" b="1">
                <a:solidFill>
                  <a:srgbClr val="3333FF"/>
                </a:solidFill>
                <a:latin typeface="Arial" panose="020B0604020202020204" pitchFamily="34" charset="0"/>
              </a:rPr>
              <a:t>0.1s</a:t>
            </a:r>
            <a:endParaRPr lang="en-US" altLang="zh-CN" sz="2000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73739" name="文本框 73738"/>
          <p:cNvSpPr txBox="1"/>
          <p:nvPr/>
        </p:nvSpPr>
        <p:spPr>
          <a:xfrm>
            <a:off x="2770188" y="2200275"/>
            <a:ext cx="48561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</a:rPr>
              <a:t>空气中的声速可取 </a:t>
            </a:r>
            <a:r>
              <a:rPr lang="en-US" altLang="zh-CN" sz="2400" b="1">
                <a:solidFill>
                  <a:srgbClr val="CC3300"/>
                </a:solidFill>
                <a:latin typeface="宋体" panose="02010600030101010101" pitchFamily="2" charset="-122"/>
              </a:rPr>
              <a:t>v</a:t>
            </a:r>
            <a:r>
              <a:rPr lang="zh-CN" altLang="en-US" sz="2400" b="1" dirty="0">
                <a:solidFill>
                  <a:srgbClr val="CC33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400" b="1">
                <a:solidFill>
                  <a:srgbClr val="CC3300"/>
                </a:solidFill>
                <a:latin typeface="宋体" panose="02010600030101010101" pitchFamily="2" charset="-122"/>
              </a:rPr>
              <a:t>340m/s</a:t>
            </a:r>
            <a:endParaRPr lang="en-US" altLang="zh-CN" sz="2400" b="1">
              <a:solidFill>
                <a:srgbClr val="CC33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73740" name="对象 73739"/>
          <p:cNvGraphicFramePr/>
          <p:nvPr/>
        </p:nvGraphicFramePr>
        <p:xfrm>
          <a:off x="3124200" y="3125788"/>
          <a:ext cx="79851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444500" imgH="368300" progId="Equation.3">
                  <p:embed/>
                </p:oleObj>
              </mc:Choice>
              <mc:Fallback>
                <p:oleObj name="" r:id="rId2" imgW="444500" imgH="3683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>
                        <a:clrChange>
                          <a:clrFrom>
                            <a:srgbClr val="000000"/>
                          </a:clrFrom>
                          <a:clrTo>
                            <a:srgbClr val="CC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124200" y="3125788"/>
                        <a:ext cx="798513" cy="661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对象 73740"/>
          <p:cNvGraphicFramePr/>
          <p:nvPr/>
        </p:nvGraphicFramePr>
        <p:xfrm>
          <a:off x="3962400" y="3125788"/>
          <a:ext cx="19685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4" imgW="1091565" imgH="368300" progId="Equation.3">
                  <p:embed/>
                </p:oleObj>
              </mc:Choice>
              <mc:Fallback>
                <p:oleObj name="" r:id="rId4" imgW="1091565" imgH="3683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CC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962400" y="3125788"/>
                        <a:ext cx="1968500" cy="663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2" name="文本框 73741"/>
          <p:cNvSpPr txBox="1"/>
          <p:nvPr/>
        </p:nvSpPr>
        <p:spPr>
          <a:xfrm>
            <a:off x="5943600" y="3278188"/>
            <a:ext cx="1600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b="1" dirty="0">
                <a:solidFill>
                  <a:srgbClr val="CC3300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2000" b="1">
                <a:solidFill>
                  <a:srgbClr val="CC3300"/>
                </a:solidFill>
                <a:latin typeface="Arial" panose="020B0604020202020204" pitchFamily="34" charset="0"/>
              </a:rPr>
              <a:t>17m</a:t>
            </a:r>
            <a:endParaRPr lang="en-US" altLang="zh-CN" sz="2000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73744" name="矩形 73743"/>
          <p:cNvSpPr/>
          <p:nvPr/>
        </p:nvSpPr>
        <p:spPr>
          <a:xfrm>
            <a:off x="3432175" y="260350"/>
            <a:ext cx="69119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人要想听到回声离障碍物至少要多远？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73745" name="Group 7"/>
          <p:cNvGrpSpPr/>
          <p:nvPr/>
        </p:nvGrpSpPr>
        <p:grpSpPr>
          <a:xfrm>
            <a:off x="1774825" y="188913"/>
            <a:ext cx="1439863" cy="693737"/>
            <a:chOff x="0" y="0"/>
            <a:chExt cx="2231" cy="580"/>
          </a:xfrm>
        </p:grpSpPr>
        <p:pic>
          <p:nvPicPr>
            <p:cNvPr id="73746" name="圆角矩形 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3747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想一想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8" grpId="0"/>
      <p:bldP spid="73739" grpId="0"/>
      <p:bldP spid="737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2706" name="组合 72705"/>
          <p:cNvGrpSpPr/>
          <p:nvPr/>
        </p:nvGrpSpPr>
        <p:grpSpPr>
          <a:xfrm>
            <a:off x="2063750" y="1341438"/>
            <a:ext cx="8305800" cy="4286250"/>
            <a:chOff x="144" y="1200"/>
            <a:chExt cx="5232" cy="2700"/>
          </a:xfrm>
        </p:grpSpPr>
        <p:pic>
          <p:nvPicPr>
            <p:cNvPr id="72707" name="图片 72706" descr="053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A302"/>
                </a:clrFrom>
                <a:clrTo>
                  <a:srgbClr val="FFA30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12" y="3024"/>
              <a:ext cx="864" cy="8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708" name="任意多边形 72707" descr="纸袋"/>
            <p:cNvSpPr/>
            <p:nvPr/>
          </p:nvSpPr>
          <p:spPr>
            <a:xfrm>
              <a:off x="144" y="1200"/>
              <a:ext cx="1975" cy="2700"/>
            </a:xfrm>
            <a:custGeom>
              <a:avLst/>
              <a:gdLst/>
              <a:ahLst/>
              <a:cxnLst/>
              <a:pathLst>
                <a:path w="2825" h="3228">
                  <a:moveTo>
                    <a:pt x="43" y="2760"/>
                  </a:moveTo>
                  <a:cubicBezTo>
                    <a:pt x="74" y="2409"/>
                    <a:pt x="117" y="2074"/>
                    <a:pt x="175" y="1728"/>
                  </a:cubicBezTo>
                  <a:cubicBezTo>
                    <a:pt x="191" y="1632"/>
                    <a:pt x="207" y="1536"/>
                    <a:pt x="223" y="1440"/>
                  </a:cubicBezTo>
                  <a:cubicBezTo>
                    <a:pt x="231" y="1392"/>
                    <a:pt x="225" y="1340"/>
                    <a:pt x="247" y="1296"/>
                  </a:cubicBezTo>
                  <a:cubicBezTo>
                    <a:pt x="340" y="1110"/>
                    <a:pt x="291" y="1198"/>
                    <a:pt x="391" y="1032"/>
                  </a:cubicBezTo>
                  <a:cubicBezTo>
                    <a:pt x="423" y="871"/>
                    <a:pt x="446" y="857"/>
                    <a:pt x="559" y="744"/>
                  </a:cubicBezTo>
                  <a:cubicBezTo>
                    <a:pt x="565" y="725"/>
                    <a:pt x="575" y="648"/>
                    <a:pt x="619" y="648"/>
                  </a:cubicBezTo>
                  <a:cubicBezTo>
                    <a:pt x="633" y="648"/>
                    <a:pt x="643" y="664"/>
                    <a:pt x="655" y="672"/>
                  </a:cubicBezTo>
                  <a:cubicBezTo>
                    <a:pt x="663" y="704"/>
                    <a:pt x="666" y="738"/>
                    <a:pt x="679" y="768"/>
                  </a:cubicBezTo>
                  <a:cubicBezTo>
                    <a:pt x="704" y="827"/>
                    <a:pt x="747" y="859"/>
                    <a:pt x="763" y="924"/>
                  </a:cubicBezTo>
                  <a:cubicBezTo>
                    <a:pt x="772" y="960"/>
                    <a:pt x="779" y="996"/>
                    <a:pt x="787" y="1032"/>
                  </a:cubicBezTo>
                  <a:cubicBezTo>
                    <a:pt x="791" y="1048"/>
                    <a:pt x="788" y="1067"/>
                    <a:pt x="799" y="1080"/>
                  </a:cubicBezTo>
                  <a:cubicBezTo>
                    <a:pt x="810" y="1094"/>
                    <a:pt x="831" y="1096"/>
                    <a:pt x="847" y="1104"/>
                  </a:cubicBezTo>
                  <a:cubicBezTo>
                    <a:pt x="927" y="1100"/>
                    <a:pt x="1008" y="1106"/>
                    <a:pt x="1087" y="1092"/>
                  </a:cubicBezTo>
                  <a:cubicBezTo>
                    <a:pt x="1118" y="1086"/>
                    <a:pt x="1122" y="978"/>
                    <a:pt x="1135" y="936"/>
                  </a:cubicBezTo>
                  <a:cubicBezTo>
                    <a:pt x="1191" y="755"/>
                    <a:pt x="1194" y="766"/>
                    <a:pt x="1279" y="624"/>
                  </a:cubicBezTo>
                  <a:cubicBezTo>
                    <a:pt x="1287" y="592"/>
                    <a:pt x="1292" y="559"/>
                    <a:pt x="1303" y="528"/>
                  </a:cubicBezTo>
                  <a:cubicBezTo>
                    <a:pt x="1308" y="514"/>
                    <a:pt x="1313" y="496"/>
                    <a:pt x="1327" y="492"/>
                  </a:cubicBezTo>
                  <a:cubicBezTo>
                    <a:pt x="1347" y="486"/>
                    <a:pt x="1367" y="500"/>
                    <a:pt x="1387" y="504"/>
                  </a:cubicBezTo>
                  <a:cubicBezTo>
                    <a:pt x="1553" y="495"/>
                    <a:pt x="1614" y="534"/>
                    <a:pt x="1699" y="420"/>
                  </a:cubicBezTo>
                  <a:cubicBezTo>
                    <a:pt x="1711" y="428"/>
                    <a:pt x="1730" y="430"/>
                    <a:pt x="1735" y="444"/>
                  </a:cubicBezTo>
                  <a:cubicBezTo>
                    <a:pt x="1751" y="490"/>
                    <a:pt x="1737" y="632"/>
                    <a:pt x="1759" y="588"/>
                  </a:cubicBezTo>
                  <a:cubicBezTo>
                    <a:pt x="1791" y="524"/>
                    <a:pt x="1766" y="444"/>
                    <a:pt x="1771" y="372"/>
                  </a:cubicBezTo>
                  <a:cubicBezTo>
                    <a:pt x="1793" y="31"/>
                    <a:pt x="1760" y="142"/>
                    <a:pt x="1807" y="0"/>
                  </a:cubicBezTo>
                  <a:cubicBezTo>
                    <a:pt x="1916" y="54"/>
                    <a:pt x="1974" y="187"/>
                    <a:pt x="2035" y="288"/>
                  </a:cubicBezTo>
                  <a:cubicBezTo>
                    <a:pt x="2075" y="528"/>
                    <a:pt x="2095" y="765"/>
                    <a:pt x="2119" y="1008"/>
                  </a:cubicBezTo>
                  <a:cubicBezTo>
                    <a:pt x="2127" y="1256"/>
                    <a:pt x="2121" y="1528"/>
                    <a:pt x="2155" y="1776"/>
                  </a:cubicBezTo>
                  <a:cubicBezTo>
                    <a:pt x="2159" y="1807"/>
                    <a:pt x="2200" y="1849"/>
                    <a:pt x="2215" y="1872"/>
                  </a:cubicBezTo>
                  <a:cubicBezTo>
                    <a:pt x="2257" y="1939"/>
                    <a:pt x="2275" y="2015"/>
                    <a:pt x="2299" y="2088"/>
                  </a:cubicBezTo>
                  <a:cubicBezTo>
                    <a:pt x="2321" y="2239"/>
                    <a:pt x="2299" y="2413"/>
                    <a:pt x="2359" y="2556"/>
                  </a:cubicBezTo>
                  <a:cubicBezTo>
                    <a:pt x="2380" y="2606"/>
                    <a:pt x="2438" y="2642"/>
                    <a:pt x="2467" y="2688"/>
                  </a:cubicBezTo>
                  <a:cubicBezTo>
                    <a:pt x="2518" y="2770"/>
                    <a:pt x="2554" y="2881"/>
                    <a:pt x="2647" y="2928"/>
                  </a:cubicBezTo>
                  <a:cubicBezTo>
                    <a:pt x="2686" y="2947"/>
                    <a:pt x="2727" y="2960"/>
                    <a:pt x="2767" y="2976"/>
                  </a:cubicBezTo>
                  <a:cubicBezTo>
                    <a:pt x="2779" y="2992"/>
                    <a:pt x="2794" y="3006"/>
                    <a:pt x="2803" y="3024"/>
                  </a:cubicBezTo>
                  <a:cubicBezTo>
                    <a:pt x="2825" y="3067"/>
                    <a:pt x="2806" y="3120"/>
                    <a:pt x="2755" y="3132"/>
                  </a:cubicBezTo>
                  <a:cubicBezTo>
                    <a:pt x="2714" y="3142"/>
                    <a:pt x="2448" y="3156"/>
                    <a:pt x="2443" y="3156"/>
                  </a:cubicBezTo>
                  <a:cubicBezTo>
                    <a:pt x="2411" y="3159"/>
                    <a:pt x="2379" y="3166"/>
                    <a:pt x="2347" y="3168"/>
                  </a:cubicBezTo>
                  <a:cubicBezTo>
                    <a:pt x="2195" y="3178"/>
                    <a:pt x="1891" y="3192"/>
                    <a:pt x="1891" y="3192"/>
                  </a:cubicBezTo>
                  <a:cubicBezTo>
                    <a:pt x="1807" y="3203"/>
                    <a:pt x="1721" y="3207"/>
                    <a:pt x="1639" y="3228"/>
                  </a:cubicBezTo>
                  <a:cubicBezTo>
                    <a:pt x="1155" y="3217"/>
                    <a:pt x="671" y="3193"/>
                    <a:pt x="187" y="3180"/>
                  </a:cubicBezTo>
                  <a:cubicBezTo>
                    <a:pt x="163" y="3176"/>
                    <a:pt x="139" y="3174"/>
                    <a:pt x="115" y="3168"/>
                  </a:cubicBezTo>
                  <a:cubicBezTo>
                    <a:pt x="90" y="3162"/>
                    <a:pt x="43" y="3144"/>
                    <a:pt x="43" y="3144"/>
                  </a:cubicBezTo>
                  <a:cubicBezTo>
                    <a:pt x="0" y="3016"/>
                    <a:pt x="25" y="2889"/>
                    <a:pt x="43" y="2760"/>
                  </a:cubicBezTo>
                  <a:close/>
                </a:path>
              </a:pathLst>
            </a:custGeom>
            <a:blipFill rotWithShape="0">
              <a:blip r:embed="rId2"/>
            </a:blip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2709" name="组合 72708"/>
          <p:cNvGrpSpPr/>
          <p:nvPr/>
        </p:nvGrpSpPr>
        <p:grpSpPr>
          <a:xfrm>
            <a:off x="4114800" y="3152775"/>
            <a:ext cx="5029200" cy="1981200"/>
            <a:chOff x="1632" y="2304"/>
            <a:chExt cx="3168" cy="1248"/>
          </a:xfrm>
        </p:grpSpPr>
        <p:sp>
          <p:nvSpPr>
            <p:cNvPr id="72710" name="直接连接符 72709"/>
            <p:cNvSpPr/>
            <p:nvPr/>
          </p:nvSpPr>
          <p:spPr>
            <a:xfrm flipH="1" flipV="1">
              <a:off x="1632" y="2304"/>
              <a:ext cx="3168" cy="1248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72711" name="文本框 72710"/>
            <p:cNvSpPr txBox="1"/>
            <p:nvPr/>
          </p:nvSpPr>
          <p:spPr>
            <a:xfrm>
              <a:off x="2592" y="2832"/>
              <a:ext cx="52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2400" b="1" dirty="0">
                  <a:solidFill>
                    <a:srgbClr val="CC3300"/>
                  </a:solidFill>
                  <a:latin typeface="Tahoma" panose="020B0604030504040204" pitchFamily="34" charset="0"/>
                  <a:ea typeface="幼圆" panose="02010509060101010101" pitchFamily="49" charset="-122"/>
                </a:rPr>
                <a:t>原声</a:t>
              </a:r>
              <a:endParaRPr lang="zh-CN" altLang="en-US" sz="2400" b="1" dirty="0">
                <a:solidFill>
                  <a:srgbClr val="CC3300"/>
                </a:solidFill>
                <a:latin typeface="Tahoma" panose="020B060403050404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72712" name="组合 72711"/>
          <p:cNvGrpSpPr/>
          <p:nvPr/>
        </p:nvGrpSpPr>
        <p:grpSpPr>
          <a:xfrm>
            <a:off x="4114800" y="3076575"/>
            <a:ext cx="4876800" cy="1752600"/>
            <a:chOff x="1632" y="2256"/>
            <a:chExt cx="3072" cy="1104"/>
          </a:xfrm>
        </p:grpSpPr>
        <p:sp>
          <p:nvSpPr>
            <p:cNvPr id="72713" name="直接连接符 72712"/>
            <p:cNvSpPr/>
            <p:nvPr/>
          </p:nvSpPr>
          <p:spPr>
            <a:xfrm>
              <a:off x="1632" y="2256"/>
              <a:ext cx="3072" cy="110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72714" name="文本框 72713"/>
            <p:cNvSpPr txBox="1"/>
            <p:nvPr/>
          </p:nvSpPr>
          <p:spPr>
            <a:xfrm>
              <a:off x="3552" y="2640"/>
              <a:ext cx="52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2400" b="1" dirty="0">
                  <a:solidFill>
                    <a:srgbClr val="3333FF"/>
                  </a:solidFill>
                  <a:latin typeface="Tahoma" panose="020B0604030504040204" pitchFamily="34" charset="0"/>
                  <a:ea typeface="幼圆" panose="02010509060101010101" pitchFamily="49" charset="-122"/>
                </a:rPr>
                <a:t>回声</a:t>
              </a:r>
              <a:endParaRPr lang="zh-CN" altLang="en-US" sz="2400" b="1" dirty="0">
                <a:solidFill>
                  <a:srgbClr val="3333FF"/>
                </a:solidFill>
                <a:latin typeface="Tahoma" panose="020B060403050404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72715" name="文本框 72714"/>
          <p:cNvSpPr txBox="1"/>
          <p:nvPr/>
        </p:nvSpPr>
        <p:spPr>
          <a:xfrm>
            <a:off x="1703388" y="188913"/>
            <a:ext cx="86423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宋体" panose="02010600030101010101" pitchFamily="2" charset="-122"/>
              </a:rPr>
              <a:t>    如果</a:t>
            </a:r>
            <a:r>
              <a:rPr lang="zh-CN" altLang="en-US" sz="2800" b="1" dirty="0">
                <a:latin typeface="Calibri" panose="020F0502020204030204" pitchFamily="34" charset="0"/>
              </a:rPr>
              <a:t>原声和回声，两者时间间隔</a:t>
            </a:r>
            <a:r>
              <a:rPr lang="zh-CN" altLang="en-US" sz="2800" b="1" dirty="0">
                <a:latin typeface="宋体" panose="02010600030101010101" pitchFamily="2" charset="-122"/>
              </a:rPr>
              <a:t>不到</a:t>
            </a:r>
            <a:r>
              <a:rPr lang="en-US" altLang="zh-CN" sz="2800" b="1">
                <a:latin typeface="宋体" panose="02010600030101010101" pitchFamily="2" charset="-122"/>
              </a:rPr>
              <a:t>0.1s</a:t>
            </a:r>
            <a:r>
              <a:rPr lang="zh-CN" altLang="en-US" sz="2800" b="1" dirty="0">
                <a:latin typeface="宋体" panose="02010600030101010101" pitchFamily="2" charset="-122"/>
              </a:rPr>
              <a:t>，则回声跟原声混合在一起，使原声加强。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Oval 3"/>
          <p:cNvSpPr/>
          <p:nvPr/>
        </p:nvSpPr>
        <p:spPr>
          <a:xfrm>
            <a:off x="1919288" y="925513"/>
            <a:ext cx="914400" cy="4648200"/>
          </a:xfrm>
          <a:prstGeom prst="ellipse">
            <a:avLst/>
          </a:prstGeom>
          <a:solidFill>
            <a:srgbClr val="BBE0E3"/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/>
          <a:p>
            <a:pPr algn="ctr"/>
            <a:r>
              <a:rPr lang="zh-CN" altLang="en-US" sz="2800" b="1" dirty="0">
                <a:latin typeface="宋体" panose="02010600030101010101" pitchFamily="2" charset="-122"/>
              </a:rPr>
              <a:t>声音的产生和传播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3316" name="Oval 4"/>
          <p:cNvSpPr/>
          <p:nvPr/>
        </p:nvSpPr>
        <p:spPr>
          <a:xfrm>
            <a:off x="3465513" y="1392238"/>
            <a:ext cx="1981200" cy="914400"/>
          </a:xfrm>
          <a:prstGeom prst="ellipse">
            <a:avLst/>
          </a:prstGeom>
          <a:solidFill>
            <a:srgbClr val="BBE0E3"/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latin typeface="宋体" panose="02010600030101010101" pitchFamily="2" charset="-122"/>
              </a:rPr>
              <a:t>产生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3317" name="Oval 6"/>
          <p:cNvSpPr/>
          <p:nvPr/>
        </p:nvSpPr>
        <p:spPr>
          <a:xfrm>
            <a:off x="3389313" y="3830638"/>
            <a:ext cx="1914525" cy="914400"/>
          </a:xfrm>
          <a:prstGeom prst="ellipse">
            <a:avLst/>
          </a:prstGeom>
          <a:solidFill>
            <a:srgbClr val="BBE0E3"/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latin typeface="宋体" panose="02010600030101010101" pitchFamily="2" charset="-122"/>
              </a:rPr>
              <a:t>传播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3318" name="Oval 7"/>
          <p:cNvSpPr/>
          <p:nvPr/>
        </p:nvSpPr>
        <p:spPr>
          <a:xfrm>
            <a:off x="7123113" y="1392238"/>
            <a:ext cx="1905000" cy="838200"/>
          </a:xfrm>
          <a:prstGeom prst="ellipse">
            <a:avLst/>
          </a:prstGeom>
          <a:solidFill>
            <a:srgbClr val="BBE0E3"/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振动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19" name="Oval 8"/>
          <p:cNvSpPr/>
          <p:nvPr/>
        </p:nvSpPr>
        <p:spPr>
          <a:xfrm>
            <a:off x="5591175" y="2255838"/>
            <a:ext cx="4752975" cy="1008062"/>
          </a:xfrm>
          <a:prstGeom prst="ellipse">
            <a:avLst/>
          </a:prstGeom>
          <a:solidFill>
            <a:srgbClr val="BBE0E3"/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需要介质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固体、液体或气体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20" name="Oval 9"/>
          <p:cNvSpPr/>
          <p:nvPr/>
        </p:nvSpPr>
        <p:spPr>
          <a:xfrm>
            <a:off x="5591175" y="3408363"/>
            <a:ext cx="3810000" cy="609600"/>
          </a:xfrm>
          <a:prstGeom prst="ellipse">
            <a:avLst/>
          </a:prstGeom>
          <a:solidFill>
            <a:srgbClr val="BBE0E3"/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以声波的形式传播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21" name="AutoShape 10"/>
          <p:cNvSpPr/>
          <p:nvPr/>
        </p:nvSpPr>
        <p:spPr>
          <a:xfrm rot="10800000">
            <a:off x="5603875" y="1789113"/>
            <a:ext cx="1371600" cy="152400"/>
          </a:xfrm>
          <a:prstGeom prst="leftArrow">
            <a:avLst>
              <a:gd name="adj1" fmla="val 50000"/>
              <a:gd name="adj2" fmla="val 225000"/>
            </a:avLst>
          </a:prstGeom>
          <a:solidFill>
            <a:srgbClr val="BBE0E3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p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22" name="AutoShape 13"/>
          <p:cNvSpPr/>
          <p:nvPr/>
        </p:nvSpPr>
        <p:spPr>
          <a:xfrm>
            <a:off x="2855913" y="1849438"/>
            <a:ext cx="457200" cy="2667000"/>
          </a:xfrm>
          <a:prstGeom prst="leftBrace">
            <a:avLst>
              <a:gd name="adj1" fmla="val 48611"/>
              <a:gd name="adj2" fmla="val 50000"/>
            </a:avLst>
          </a:prstGeom>
          <a:noFill/>
          <a:ln w="2857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23" name="Oval 14"/>
          <p:cNvSpPr/>
          <p:nvPr/>
        </p:nvSpPr>
        <p:spPr>
          <a:xfrm>
            <a:off x="5519738" y="4127500"/>
            <a:ext cx="3810000" cy="609600"/>
          </a:xfrm>
          <a:prstGeom prst="ellipse">
            <a:avLst/>
          </a:prstGeom>
          <a:solidFill>
            <a:srgbClr val="BBE0E3"/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声速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24" name="AutoShape 15"/>
          <p:cNvSpPr/>
          <p:nvPr/>
        </p:nvSpPr>
        <p:spPr>
          <a:xfrm>
            <a:off x="5141913" y="2543175"/>
            <a:ext cx="457200" cy="2887663"/>
          </a:xfrm>
          <a:prstGeom prst="leftBrace">
            <a:avLst>
              <a:gd name="adj1" fmla="val 52633"/>
              <a:gd name="adj2" fmla="val 50000"/>
            </a:avLst>
          </a:prstGeom>
          <a:noFill/>
          <a:ln w="2857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27" name="Oval 14"/>
          <p:cNvSpPr/>
          <p:nvPr/>
        </p:nvSpPr>
        <p:spPr>
          <a:xfrm>
            <a:off x="5519738" y="4992688"/>
            <a:ext cx="3810000" cy="609600"/>
          </a:xfrm>
          <a:prstGeom prst="ellipse">
            <a:avLst/>
          </a:prstGeom>
          <a:solidFill>
            <a:srgbClr val="BBE0E3"/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回声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3328" name="Group 7"/>
          <p:cNvGrpSpPr/>
          <p:nvPr/>
        </p:nvGrpSpPr>
        <p:grpSpPr>
          <a:xfrm>
            <a:off x="1774825" y="188913"/>
            <a:ext cx="1439863" cy="693737"/>
            <a:chOff x="0" y="0"/>
            <a:chExt cx="2231" cy="580"/>
          </a:xfrm>
        </p:grpSpPr>
        <p:pic>
          <p:nvPicPr>
            <p:cNvPr id="13329" name="圆角矩形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0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小 结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3331" name="文本框 13330"/>
          <p:cNvSpPr txBox="1"/>
          <p:nvPr/>
        </p:nvSpPr>
        <p:spPr>
          <a:xfrm>
            <a:off x="1774825" y="5876925"/>
            <a:ext cx="394144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作业：课本</a:t>
            </a:r>
            <a:r>
              <a:rPr lang="en-US" altLang="zh-CN" sz="2800" b="1">
                <a:latin typeface="宋体" panose="02010600030101010101" pitchFamily="2" charset="-122"/>
              </a:rPr>
              <a:t>31</a:t>
            </a:r>
            <a:r>
              <a:rPr lang="zh-CN" altLang="en-US" sz="2800" b="1" dirty="0">
                <a:latin typeface="宋体" panose="02010600030101010101" pitchFamily="2" charset="-122"/>
              </a:rPr>
              <a:t>页</a:t>
            </a:r>
            <a:r>
              <a:rPr lang="en-US" altLang="zh-CN" sz="2800" b="1"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</a:rPr>
              <a:t>5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/>
      <p:bldP spid="13316" grpId="0" bldLvl="0" animBg="1"/>
      <p:bldP spid="13317" grpId="0" bldLvl="0" animBg="1"/>
      <p:bldP spid="13318" grpId="0" bldLvl="0" animBg="1"/>
      <p:bldP spid="13319" grpId="0" bldLvl="0" animBg="1"/>
      <p:bldP spid="13320" grpId="0" bldLvl="0" animBg="1"/>
      <p:bldP spid="13321" grpId="0" bldLvl="0" animBg="1"/>
      <p:bldP spid="13322" grpId="0" bldLvl="0" animBg="1"/>
      <p:bldP spid="13323" grpId="0" bldLvl="0" animBg="1"/>
      <p:bldP spid="13324" grpId="0" bldLvl="0" animBg="1"/>
      <p:bldP spid="13327" grpId="0" bldLvl="0" animBg="1"/>
      <p:bldP spid="133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4994" name="文本框 84993"/>
          <p:cNvSpPr txBox="1"/>
          <p:nvPr/>
        </p:nvSpPr>
        <p:spPr>
          <a:xfrm>
            <a:off x="2547938" y="6254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4995" name="矩形 84994"/>
          <p:cNvSpPr/>
          <p:nvPr/>
        </p:nvSpPr>
        <p:spPr>
          <a:xfrm rot="463282">
            <a:off x="1847850" y="-171450"/>
            <a:ext cx="6318250" cy="224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426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第二章  第1节 声音的产生与传播</a:t>
            </a:r>
            <a:endParaRPr lang="zh-CN" altLang="en-US" sz="36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98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741130" y="208900"/>
            <a:ext cx="1874574" cy="55853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学习目标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95239" name="文本框 95238"/>
          <p:cNvSpPr txBox="1"/>
          <p:nvPr/>
        </p:nvSpPr>
        <p:spPr>
          <a:xfrm>
            <a:off x="1774825" y="1196975"/>
            <a:ext cx="8588375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、通过观察和实验初步认识声音产生和传播的条件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、通过探究活动，培养学生初步的观察能力和掌握初步研究问题的方法。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、通过教师、学生双边的教学活动，激发学生的学习兴趣和对科学的未知欲望。使学生乐于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</a:rPr>
              <a:t>探索自然现象和日常生活中的物理道理。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100" name="Picture 2" descr="E:\七年级下册\第二章\2-1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825" y="3284538"/>
            <a:ext cx="3097213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标题 46082"/>
          <p:cNvSpPr>
            <a:spLocks noGrp="1"/>
          </p:cNvSpPr>
          <p:nvPr>
            <p:ph type="title"/>
          </p:nvPr>
        </p:nvSpPr>
        <p:spPr>
          <a:xfrm>
            <a:off x="5087938" y="4005263"/>
            <a:ext cx="5400675" cy="1512887"/>
          </a:xfrm>
        </p:spPr>
        <p:txBody>
          <a:bodyPr anchor="ctr"/>
          <a:p>
            <a:pPr algn="l"/>
            <a:r>
              <a:rPr lang="zh-CN" altLang="en-US" sz="2800" b="1" dirty="0">
                <a:latin typeface="宋体" panose="02010600030101010101" pitchFamily="2" charset="-122"/>
              </a:rPr>
              <a:t>    把手指轻轻放在喉部，然后发出声音，仔细体会当我们发出声音时</a:t>
            </a:r>
            <a:r>
              <a:rPr lang="zh-CN" altLang="en-US" sz="2800" b="1" dirty="0">
                <a:solidFill>
                  <a:srgbClr val="990099"/>
                </a:solidFill>
                <a:latin typeface="宋体" panose="02010600030101010101" pitchFamily="2" charset="-122"/>
              </a:rPr>
              <a:t>我们的声带在振动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730157" y="209716"/>
            <a:ext cx="3300781" cy="5813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一、声音的产生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6099" name="PubRRectCallout"/>
          <p:cNvSpPr>
            <a:spLocks noEditPoints="1"/>
          </p:cNvSpPr>
          <p:nvPr/>
        </p:nvSpPr>
        <p:spPr>
          <a:xfrm>
            <a:off x="1703388" y="2636838"/>
            <a:ext cx="1800225" cy="647700"/>
          </a:xfrm>
          <a:custGeom>
            <a:avLst/>
            <a:gdLst>
              <a:gd name="txL" fmla="*/ 145 w 21600"/>
              <a:gd name="txT" fmla="*/ 145 h 21600"/>
              <a:gd name="txR" fmla="*/ 21409 w 21600"/>
              <a:gd name="txB" fmla="*/ 17106 h 21600"/>
            </a:gdLst>
            <a:ahLst/>
            <a:cxnLst>
              <a:cxn ang="17694720">
                <a:pos x="723900" y="0"/>
              </a:cxn>
              <a:cxn ang="11796480">
                <a:pos x="0" y="396148"/>
              </a:cxn>
              <a:cxn ang="5898240">
                <a:pos x="576908" y="990600"/>
              </a:cxn>
              <a:cxn ang="5898240">
                <a:pos x="723900" y="792342"/>
              </a:cxn>
              <a:cxn ang="0">
                <a:pos x="1447800" y="396148"/>
              </a:cxn>
            </a:cxnLst>
            <a:rect l="txL" t="txT" r="txR" b="txB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p>
            <a:r>
              <a:rPr lang="zh-CN" altLang="en-US" sz="2800" b="1" dirty="0">
                <a:latin typeface="Times New Roman" panose="02020603050405020304" pitchFamily="18" charset="0"/>
              </a:rPr>
              <a:t>做一做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grpSp>
        <p:nvGrpSpPr>
          <p:cNvPr id="46101" name="Group 7"/>
          <p:cNvGrpSpPr/>
          <p:nvPr/>
        </p:nvGrpSpPr>
        <p:grpSpPr>
          <a:xfrm>
            <a:off x="1774825" y="5949950"/>
            <a:ext cx="1657350" cy="704850"/>
            <a:chOff x="0" y="0"/>
            <a:chExt cx="2231" cy="580"/>
          </a:xfrm>
        </p:grpSpPr>
        <p:pic>
          <p:nvPicPr>
            <p:cNvPr id="46102" name="圆角矩形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103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想一想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46104" name="文本框 46103"/>
          <p:cNvSpPr txBox="1"/>
          <p:nvPr/>
        </p:nvSpPr>
        <p:spPr>
          <a:xfrm>
            <a:off x="3990975" y="6092825"/>
            <a:ext cx="66770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Calibri" panose="020F0502020204030204" pitchFamily="34" charset="0"/>
              </a:rPr>
              <a:t>是不是所有的物体在发声时都在振动呢？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grpSp>
        <p:nvGrpSpPr>
          <p:cNvPr id="46108" name="组合 46107"/>
          <p:cNvGrpSpPr/>
          <p:nvPr/>
        </p:nvGrpSpPr>
        <p:grpSpPr>
          <a:xfrm>
            <a:off x="6743700" y="333375"/>
            <a:ext cx="3600450" cy="2951163"/>
            <a:chOff x="0" y="0"/>
            <a:chExt cx="3265" cy="1769"/>
          </a:xfrm>
        </p:grpSpPr>
        <p:sp>
          <p:nvSpPr>
            <p:cNvPr id="46109" name="矩形 46108"/>
            <p:cNvSpPr/>
            <p:nvPr/>
          </p:nvSpPr>
          <p:spPr>
            <a:xfrm>
              <a:off x="0" y="0"/>
              <a:ext cx="3265" cy="1769"/>
            </a:xfrm>
            <a:prstGeom prst="rect">
              <a:avLst/>
            </a:prstGeom>
            <a:solidFill>
              <a:srgbClr val="EA69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6110" name="图片 46109" descr="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" y="45"/>
              <a:ext cx="3186" cy="167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6115" name="组合 46114"/>
          <p:cNvGrpSpPr/>
          <p:nvPr/>
        </p:nvGrpSpPr>
        <p:grpSpPr>
          <a:xfrm>
            <a:off x="1717675" y="831850"/>
            <a:ext cx="2089150" cy="642938"/>
            <a:chOff x="158" y="497"/>
            <a:chExt cx="1316" cy="480"/>
          </a:xfrm>
        </p:grpSpPr>
        <p:sp>
          <p:nvSpPr>
            <p:cNvPr id="46112" name="椭圆 46111"/>
            <p:cNvSpPr/>
            <p:nvPr/>
          </p:nvSpPr>
          <p:spPr>
            <a:xfrm>
              <a:off x="158" y="497"/>
              <a:ext cx="1316" cy="480"/>
            </a:xfrm>
            <a:prstGeom prst="ellipse">
              <a:avLst/>
            </a:prstGeom>
            <a:solidFill>
              <a:srgbClr val="FFCC00">
                <a:alpha val="52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6113" name="文本框 46112"/>
            <p:cNvSpPr txBox="1"/>
            <p:nvPr/>
          </p:nvSpPr>
          <p:spPr>
            <a:xfrm>
              <a:off x="383" y="533"/>
              <a:ext cx="848" cy="38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小实验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6114" name="矩形 46113"/>
          <p:cNvSpPr/>
          <p:nvPr/>
        </p:nvSpPr>
        <p:spPr>
          <a:xfrm>
            <a:off x="1703388" y="1446213"/>
            <a:ext cx="518477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</a:rPr>
              <a:t>    将一把尺子紧按在桌面上，一端伸出桌边</a:t>
            </a:r>
            <a:r>
              <a:rPr lang="en-US" altLang="zh-CN" sz="2400" b="1">
                <a:latin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</a:rPr>
              <a:t>拨动尺子，听它发出的声音，同时注意尺子的变化</a:t>
            </a:r>
            <a:endParaRPr lang="en-US" altLang="zh-CN" sz="24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99" grpId="0" bldLvl="0" animBg="1"/>
      <p:bldP spid="46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6051" name="图片 86050" descr="091619283lg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0" y="3644900"/>
            <a:ext cx="3492500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0" name="Picture 6" descr="512Hz音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525" y="188913"/>
            <a:ext cx="3241675" cy="336391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86041" name="组合 86040"/>
          <p:cNvGrpSpPr/>
          <p:nvPr/>
        </p:nvGrpSpPr>
        <p:grpSpPr>
          <a:xfrm>
            <a:off x="1774825" y="173038"/>
            <a:ext cx="1944688" cy="663575"/>
            <a:chOff x="158" y="109"/>
            <a:chExt cx="1225" cy="418"/>
          </a:xfrm>
        </p:grpSpPr>
        <p:sp>
          <p:nvSpPr>
            <p:cNvPr id="86021" name="Oval 7"/>
            <p:cNvSpPr/>
            <p:nvPr/>
          </p:nvSpPr>
          <p:spPr>
            <a:xfrm>
              <a:off x="158" y="119"/>
              <a:ext cx="1225" cy="408"/>
            </a:xfrm>
            <a:prstGeom prst="ellipse">
              <a:avLst/>
            </a:prstGeom>
            <a:solidFill>
              <a:srgbClr val="FF9900"/>
            </a:solidFill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6022" name="Text Box 8"/>
            <p:cNvSpPr txBox="1"/>
            <p:nvPr/>
          </p:nvSpPr>
          <p:spPr>
            <a:xfrm>
              <a:off x="319" y="109"/>
              <a:ext cx="90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Arial" panose="020B0604020202020204" pitchFamily="34" charset="0"/>
                </a:rPr>
                <a:t>小实验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3561" name="Text Box 9"/>
          <p:cNvSpPr txBox="1"/>
          <p:nvPr/>
        </p:nvSpPr>
        <p:spPr>
          <a:xfrm>
            <a:off x="1690688" y="862013"/>
            <a:ext cx="5257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    用小锤敲击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音叉</a:t>
            </a:r>
            <a:r>
              <a:rPr lang="zh-CN" altLang="en-US" sz="2400" b="1" dirty="0">
                <a:latin typeface="宋体" panose="02010600030101010101" pitchFamily="2" charset="-122"/>
              </a:rPr>
              <a:t>，聆听音叉发出的声音，观察音叉的振动。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23562" name="Text Box 10"/>
          <p:cNvSpPr txBox="1"/>
          <p:nvPr/>
        </p:nvSpPr>
        <p:spPr>
          <a:xfrm>
            <a:off x="2584450" y="5759450"/>
            <a:ext cx="496887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       当用手握住音叉时音叉停止发声音，为什么？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grpSp>
        <p:nvGrpSpPr>
          <p:cNvPr id="86027" name="Group 7"/>
          <p:cNvGrpSpPr/>
          <p:nvPr/>
        </p:nvGrpSpPr>
        <p:grpSpPr>
          <a:xfrm>
            <a:off x="1703388" y="1557338"/>
            <a:ext cx="1512887" cy="647700"/>
            <a:chOff x="0" y="0"/>
            <a:chExt cx="2231" cy="580"/>
          </a:xfrm>
        </p:grpSpPr>
        <p:pic>
          <p:nvPicPr>
            <p:cNvPr id="86028" name="圆角矩形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6029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想一想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86030" name="文本框 86029"/>
          <p:cNvSpPr txBox="1"/>
          <p:nvPr/>
        </p:nvSpPr>
        <p:spPr>
          <a:xfrm>
            <a:off x="1703388" y="2205038"/>
            <a:ext cx="540067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</a:rPr>
              <a:t>    有什么方法可以把音叉的振动更明显的显示出来呢？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741130" y="2944162"/>
            <a:ext cx="1874574" cy="55853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实验现象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86035" name="矩形 86034"/>
          <p:cNvSpPr/>
          <p:nvPr/>
        </p:nvSpPr>
        <p:spPr>
          <a:xfrm>
            <a:off x="3805238" y="2997200"/>
            <a:ext cx="21605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乒乓球被弹开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6037" name="Group 7"/>
          <p:cNvGrpSpPr/>
          <p:nvPr/>
        </p:nvGrpSpPr>
        <p:grpSpPr>
          <a:xfrm>
            <a:off x="1703388" y="3590925"/>
            <a:ext cx="1584325" cy="630238"/>
            <a:chOff x="0" y="0"/>
            <a:chExt cx="2231" cy="580"/>
          </a:xfrm>
        </p:grpSpPr>
        <p:pic>
          <p:nvPicPr>
            <p:cNvPr id="86038" name="圆角矩形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6039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想一想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86040" name="文本框 86039"/>
          <p:cNvSpPr txBox="1"/>
          <p:nvPr/>
        </p:nvSpPr>
        <p:spPr>
          <a:xfrm>
            <a:off x="3203575" y="3619500"/>
            <a:ext cx="39608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</a:rPr>
              <a:t>    乒乓球在实验中起到什么作用？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6042" name="文本框 86041"/>
          <p:cNvSpPr txBox="1"/>
          <p:nvPr/>
        </p:nvSpPr>
        <p:spPr>
          <a:xfrm>
            <a:off x="4295775" y="49418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86043" name="文本框 86042"/>
          <p:cNvSpPr txBox="1"/>
          <p:nvPr/>
        </p:nvSpPr>
        <p:spPr>
          <a:xfrm>
            <a:off x="4062413" y="3954463"/>
            <a:ext cx="29375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990099"/>
                </a:solidFill>
                <a:latin typeface="Calibri" panose="020F0502020204030204" pitchFamily="34" charset="0"/>
              </a:rPr>
              <a:t>放大音叉的振动效果</a:t>
            </a:r>
            <a:endParaRPr lang="zh-CN" altLang="en-US" sz="2400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86044" name="矩形 86043"/>
          <p:cNvSpPr/>
          <p:nvPr/>
        </p:nvSpPr>
        <p:spPr>
          <a:xfrm>
            <a:off x="1703388" y="4864100"/>
            <a:ext cx="54721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Calibri" panose="020F0502020204030204" pitchFamily="34" charset="0"/>
                <a:sym typeface="微软雅黑" panose="020B0503020204020204" pitchFamily="34" charset="-122"/>
              </a:rPr>
              <a:t>       把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不易观察</a:t>
            </a:r>
            <a:r>
              <a:rPr lang="zh-CN" altLang="en-US" sz="2400" b="1" dirty="0">
                <a:latin typeface="Calibri" panose="020F0502020204030204" pitchFamily="34" charset="0"/>
                <a:sym typeface="微软雅黑" panose="020B0503020204020204" pitchFamily="34" charset="-122"/>
              </a:rPr>
              <a:t>的物理现象转换为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容易观察</a:t>
            </a:r>
            <a:r>
              <a:rPr lang="zh-CN" altLang="en-US" sz="2400" b="1" dirty="0">
                <a:latin typeface="Calibri" panose="020F0502020204030204" pitchFamily="34" charset="0"/>
                <a:sym typeface="微软雅黑" panose="020B0503020204020204" pitchFamily="34" charset="-122"/>
              </a:rPr>
              <a:t>的物理现象的方法。</a:t>
            </a:r>
            <a:endParaRPr lang="zh-CN" altLang="en-US" sz="2400" b="1" dirty="0"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6045" name="矩形 86044"/>
          <p:cNvSpPr/>
          <p:nvPr/>
        </p:nvSpPr>
        <p:spPr>
          <a:xfrm>
            <a:off x="1703388" y="4424363"/>
            <a:ext cx="26314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Calibri" panose="020F0502020204030204" pitchFamily="34" charset="0"/>
                <a:sym typeface="微软雅黑" panose="020B0503020204020204" pitchFamily="34" charset="-122"/>
              </a:rPr>
              <a:t>实验方法：</a:t>
            </a:r>
            <a:r>
              <a:rPr lang="zh-CN" altLang="en-US" sz="2400" b="1" dirty="0">
                <a:solidFill>
                  <a:srgbClr val="990099"/>
                </a:solidFill>
                <a:latin typeface="Calibri" panose="020F0502020204030204" pitchFamily="34" charset="0"/>
                <a:sym typeface="微软雅黑" panose="020B0503020204020204" pitchFamily="34" charset="-122"/>
              </a:rPr>
              <a:t>转换法</a:t>
            </a:r>
            <a:endParaRPr lang="zh-CN" altLang="en-US" sz="2400" b="1" dirty="0">
              <a:solidFill>
                <a:srgbClr val="990099"/>
              </a:solidFill>
              <a:latin typeface="Calibri" panose="020F050202020403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86046" name="Group 7"/>
          <p:cNvGrpSpPr/>
          <p:nvPr/>
        </p:nvGrpSpPr>
        <p:grpSpPr>
          <a:xfrm>
            <a:off x="1703388" y="5592763"/>
            <a:ext cx="1584325" cy="644525"/>
            <a:chOff x="0" y="0"/>
            <a:chExt cx="2231" cy="580"/>
          </a:xfrm>
        </p:grpSpPr>
        <p:pic>
          <p:nvPicPr>
            <p:cNvPr id="86047" name="圆角矩形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6048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想一想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86049" name="文本框 86048"/>
          <p:cNvSpPr txBox="1"/>
          <p:nvPr/>
        </p:nvSpPr>
        <p:spPr>
          <a:xfrm>
            <a:off x="7146925" y="3060700"/>
            <a:ext cx="14398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Calibri" panose="020F0502020204030204" pitchFamily="34" charset="0"/>
              </a:rPr>
              <a:t>共鸣箱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86030" grpId="0"/>
      <p:bldP spid="86035" grpId="0"/>
      <p:bldP spid="86040" grpId="0"/>
      <p:bldP spid="86043" grpId="0"/>
      <p:bldP spid="86044" grpId="0"/>
      <p:bldP spid="860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1" name="文本占位符 37890"/>
          <p:cNvSpPr>
            <a:spLocks noGrp="1"/>
          </p:cNvSpPr>
          <p:nvPr>
            <p:ph type="body" idx="1"/>
          </p:nvPr>
        </p:nvSpPr>
        <p:spPr>
          <a:xfrm>
            <a:off x="1703388" y="908050"/>
            <a:ext cx="8785225" cy="865188"/>
          </a:xfrm>
        </p:spPr>
        <p:txBody>
          <a:bodyPr/>
          <a:p>
            <a:pPr>
              <a:lnSpc>
                <a:spcPct val="80000"/>
              </a:lnSpc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、声音是由物体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振动</a:t>
            </a:r>
            <a:r>
              <a:rPr lang="zh-CN" altLang="en-US" sz="2800" b="1" dirty="0">
                <a:latin typeface="宋体" panose="02010600030101010101" pitchFamily="2" charset="-122"/>
              </a:rPr>
              <a:t>产生的。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振动</a:t>
            </a:r>
            <a:r>
              <a:rPr lang="zh-CN" altLang="en-US" sz="2400" b="1" dirty="0">
                <a:latin typeface="宋体" panose="02010600030101010101" pitchFamily="2" charset="-122"/>
              </a:rPr>
              <a:t>停止，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发声</a:t>
            </a:r>
            <a:r>
              <a:rPr lang="zh-CN" altLang="en-US" sz="2400" b="1" dirty="0">
                <a:latin typeface="宋体" panose="02010600030101010101" pitchFamily="2" charset="-122"/>
              </a:rPr>
              <a:t>也停止。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37893" name="矩形 37892"/>
          <p:cNvSpPr>
            <a:spLocks noRot="1"/>
          </p:cNvSpPr>
          <p:nvPr/>
        </p:nvSpPr>
        <p:spPr>
          <a:xfrm>
            <a:off x="1717675" y="1768475"/>
            <a:ext cx="6337300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、声源：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正在</a:t>
            </a:r>
            <a:r>
              <a:rPr lang="zh-CN" altLang="en-US" sz="2800" b="1" dirty="0">
                <a:latin typeface="宋体" panose="02010600030101010101" pitchFamily="2" charset="-122"/>
              </a:rPr>
              <a:t>发声的物体叫做声源。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37894" name="矩形 37893"/>
          <p:cNvSpPr/>
          <p:nvPr/>
        </p:nvSpPr>
        <p:spPr>
          <a:xfrm>
            <a:off x="6771958" y="1668622"/>
            <a:ext cx="675005" cy="204470"/>
          </a:xfrm>
          <a:prstGeom prst="rect">
            <a:avLst/>
          </a:prstGeom>
          <a:noFill/>
          <a:ln w="19050">
            <a:noFill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vert="eaVert" wrap="non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730157" y="212010"/>
            <a:ext cx="3300781" cy="6454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一、声音的产生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pic>
        <p:nvPicPr>
          <p:cNvPr id="37914" name="图片 37913" descr="3420027_181036844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0413" y="2928938"/>
            <a:ext cx="3529012" cy="331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20" name="矩形 37919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929" name="矩形 37928"/>
          <p:cNvSpPr/>
          <p:nvPr/>
        </p:nvSpPr>
        <p:spPr>
          <a:xfrm>
            <a:off x="3546475" y="2276475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Calibri" panose="020F0502020204030204" pitchFamily="34" charset="0"/>
              </a:rPr>
              <a:t>声带振动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grpSp>
        <p:nvGrpSpPr>
          <p:cNvPr id="37937" name="组合 37936"/>
          <p:cNvGrpSpPr/>
          <p:nvPr/>
        </p:nvGrpSpPr>
        <p:grpSpPr>
          <a:xfrm>
            <a:off x="1703388" y="2263775"/>
            <a:ext cx="3816350" cy="3960813"/>
            <a:chOff x="113" y="1422"/>
            <a:chExt cx="1860" cy="1827"/>
          </a:xfrm>
        </p:grpSpPr>
        <p:pic>
          <p:nvPicPr>
            <p:cNvPr id="37910" name="图片 37909" descr="0023fAjMgy6LdivHEyO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" y="1752"/>
              <a:ext cx="1724" cy="1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930" name="矩形 37929"/>
            <p:cNvSpPr/>
            <p:nvPr/>
          </p:nvSpPr>
          <p:spPr>
            <a:xfrm>
              <a:off x="113" y="1422"/>
              <a:ext cx="984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 dirty="0">
                  <a:latin typeface="Calibri" panose="020F0502020204030204" pitchFamily="34" charset="0"/>
                </a:rPr>
                <a:t>例如：人</a:t>
              </a:r>
              <a:r>
                <a:rPr lang="en-US" altLang="zh-CN" sz="2400" b="1">
                  <a:latin typeface="宋体" panose="02010600030101010101" pitchFamily="2" charset="-122"/>
                </a:rPr>
                <a:t>——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37931" name="矩形 37930"/>
          <p:cNvSpPr/>
          <p:nvPr/>
        </p:nvSpPr>
        <p:spPr>
          <a:xfrm>
            <a:off x="6242050" y="2387600"/>
            <a:ext cx="13474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Calibri" panose="020F0502020204030204" pitchFamily="34" charset="0"/>
              </a:rPr>
              <a:t>蟋蟀</a:t>
            </a:r>
            <a:r>
              <a:rPr lang="en-US" altLang="zh-CN" sz="2400" b="1">
                <a:latin typeface="Calibri" panose="020F0502020204030204" pitchFamily="34" charset="0"/>
              </a:rPr>
              <a:t>——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37932" name="矩形 37931"/>
          <p:cNvSpPr/>
          <p:nvPr/>
        </p:nvSpPr>
        <p:spPr>
          <a:xfrm>
            <a:off x="7429500" y="2374900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Calibri" panose="020F0502020204030204" pitchFamily="34" charset="0"/>
              </a:rPr>
              <a:t>翅膀振动</a:t>
            </a:r>
            <a:endParaRPr lang="en-US" altLang="zh-CN" sz="24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89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9" grpId="0"/>
      <p:bldP spid="37931" grpId="0"/>
      <p:bldP spid="379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Text Box 2"/>
          <p:cNvSpPr txBox="1"/>
          <p:nvPr/>
        </p:nvSpPr>
        <p:spPr>
          <a:xfrm>
            <a:off x="1703388" y="3784600"/>
            <a:ext cx="8713787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</a:rPr>
              <a:t>振动可以发声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宋体" panose="02010600030101010101" pitchFamily="2" charset="-122"/>
              </a:rPr>
              <a:t>如果将发声的振动记录下来，需要时再让物体按照记录下来的振动规律去振动，就会产生与原来一样的声音，这样就可以将声音保存下来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pic>
        <p:nvPicPr>
          <p:cNvPr id="90115" name="Picture 3" descr="声音沟槽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872038" y="1244600"/>
            <a:ext cx="2879725" cy="2089150"/>
          </a:xfrm>
          <a:ln w="25400">
            <a:solidFill>
              <a:srgbClr val="FF0000">
                <a:alpha val="100000"/>
              </a:srgbClr>
            </a:solidFill>
            <a:miter/>
          </a:ln>
        </p:spPr>
      </p:pic>
      <p:sp>
        <p:nvSpPr>
          <p:cNvPr id="90116" name="Text Box 4"/>
          <p:cNvSpPr txBox="1"/>
          <p:nvPr/>
        </p:nvSpPr>
        <p:spPr>
          <a:xfrm>
            <a:off x="5880100" y="3244850"/>
            <a:ext cx="936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唱片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0121" name="文本框 90120"/>
          <p:cNvSpPr txBox="1"/>
          <p:nvPr/>
        </p:nvSpPr>
        <p:spPr>
          <a:xfrm>
            <a:off x="2351088" y="5275263"/>
            <a:ext cx="7993062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     在我们的生活中，我们所听到的声音往往距发声的物体有一定的距离，那么声音是怎样从发声的物体传播到远处的呢？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pSp>
        <p:nvGrpSpPr>
          <p:cNvPr id="90127" name="组合 90126"/>
          <p:cNvGrpSpPr/>
          <p:nvPr/>
        </p:nvGrpSpPr>
        <p:grpSpPr>
          <a:xfrm>
            <a:off x="1703388" y="1212850"/>
            <a:ext cx="3119437" cy="2579688"/>
            <a:chOff x="113" y="709"/>
            <a:chExt cx="1965" cy="1625"/>
          </a:xfrm>
        </p:grpSpPr>
        <p:pic>
          <p:nvPicPr>
            <p:cNvPr id="90118" name="图片 90117" descr="2313295srXwr0_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" y="709"/>
              <a:ext cx="1965" cy="13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0125" name="Text Box 4"/>
            <p:cNvSpPr txBox="1"/>
            <p:nvPr/>
          </p:nvSpPr>
          <p:spPr>
            <a:xfrm>
              <a:off x="748" y="2005"/>
              <a:ext cx="63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磁带</a:t>
              </a:r>
              <a:endPara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0128" name="组合 90127"/>
          <p:cNvGrpSpPr/>
          <p:nvPr/>
        </p:nvGrpSpPr>
        <p:grpSpPr>
          <a:xfrm>
            <a:off x="7442200" y="1020763"/>
            <a:ext cx="3419475" cy="2700337"/>
            <a:chOff x="3728" y="588"/>
            <a:chExt cx="2154" cy="1701"/>
          </a:xfrm>
        </p:grpSpPr>
        <p:pic>
          <p:nvPicPr>
            <p:cNvPr id="90120" name="图片 90119" descr="48N58PICtbj_1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8" y="588"/>
              <a:ext cx="2154" cy="1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0126" name="Text Box 4"/>
            <p:cNvSpPr txBox="1"/>
            <p:nvPr/>
          </p:nvSpPr>
          <p:spPr>
            <a:xfrm>
              <a:off x="4558" y="1960"/>
              <a:ext cx="59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光盘</a:t>
              </a:r>
              <a:endPara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0129" name="矩形 90128"/>
          <p:cNvSpPr/>
          <p:nvPr/>
        </p:nvSpPr>
        <p:spPr>
          <a:xfrm rot="692341">
            <a:off x="2135188" y="188913"/>
            <a:ext cx="2735262" cy="1104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74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你知道吗？</a:t>
            </a:r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74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90130" name="Group 7"/>
          <p:cNvGrpSpPr/>
          <p:nvPr/>
        </p:nvGrpSpPr>
        <p:grpSpPr>
          <a:xfrm>
            <a:off x="1703388" y="5164138"/>
            <a:ext cx="1584325" cy="644525"/>
            <a:chOff x="0" y="0"/>
            <a:chExt cx="2231" cy="580"/>
          </a:xfrm>
        </p:grpSpPr>
        <p:pic>
          <p:nvPicPr>
            <p:cNvPr id="90131" name="圆角矩形 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0132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想一想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90133" name="文本框 90132"/>
          <p:cNvSpPr txBox="1"/>
          <p:nvPr/>
        </p:nvSpPr>
        <p:spPr>
          <a:xfrm>
            <a:off x="5087938" y="404813"/>
            <a:ext cx="411543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Calibri" panose="020F0502020204030204" pitchFamily="34" charset="0"/>
              </a:rPr>
              <a:t>它们是如何保存声音的？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1"/>
      <p:bldP spid="90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7057" name="图片 87056" descr="W020140910343443387699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0" y="2060575"/>
            <a:ext cx="3492500" cy="417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48" name="矩形 87047"/>
          <p:cNvSpPr>
            <a:spLocks noRot="1"/>
          </p:cNvSpPr>
          <p:nvPr/>
        </p:nvSpPr>
        <p:spPr>
          <a:xfrm>
            <a:off x="3503613" y="836613"/>
            <a:ext cx="7021512" cy="14398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</a:rPr>
              <a:t>把正在响铃的闹钟放在玻璃罩内，逐渐抽出其中的空气</a:t>
            </a:r>
            <a:r>
              <a:rPr lang="en-US" altLang="zh-CN" sz="2800" b="1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注意声音的变化，再让空气逐渐进入玻璃罩，注意声音的变化。</a:t>
            </a:r>
            <a:r>
              <a:rPr lang="en-US" altLang="zh-CN" sz="2800" b="1">
                <a:latin typeface="宋体" panose="02010600030101010101" pitchFamily="2" charset="-122"/>
              </a:rPr>
              <a:t>          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769844" y="212010"/>
            <a:ext cx="3300781" cy="6454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二、声音的传播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87053" name="组合 87052"/>
          <p:cNvGrpSpPr/>
          <p:nvPr/>
        </p:nvGrpSpPr>
        <p:grpSpPr>
          <a:xfrm>
            <a:off x="1703388" y="917575"/>
            <a:ext cx="2279650" cy="635000"/>
            <a:chOff x="158" y="109"/>
            <a:chExt cx="1225" cy="418"/>
          </a:xfrm>
        </p:grpSpPr>
        <p:sp>
          <p:nvSpPr>
            <p:cNvPr id="87054" name="Oval 7"/>
            <p:cNvSpPr/>
            <p:nvPr/>
          </p:nvSpPr>
          <p:spPr>
            <a:xfrm>
              <a:off x="158" y="119"/>
              <a:ext cx="1225" cy="408"/>
            </a:xfrm>
            <a:prstGeom prst="ellipse">
              <a:avLst/>
            </a:prstGeom>
            <a:solidFill>
              <a:srgbClr val="FF9900"/>
            </a:solidFill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7055" name="Text Box 8"/>
            <p:cNvSpPr txBox="1"/>
            <p:nvPr/>
          </p:nvSpPr>
          <p:spPr>
            <a:xfrm>
              <a:off x="319" y="109"/>
              <a:ext cx="905" cy="3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Arial" panose="020B0604020202020204" pitchFamily="34" charset="0"/>
                </a:rPr>
                <a:t>演示实验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87058" name="矩形 87057"/>
          <p:cNvSpPr/>
          <p:nvPr/>
        </p:nvSpPr>
        <p:spPr>
          <a:xfrm>
            <a:off x="1992313" y="2339340"/>
            <a:ext cx="6119812" cy="19380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</a:rPr>
              <a:t>       随着玻璃罩内空气不断抽出</a:t>
            </a:r>
            <a:r>
              <a:rPr lang="en-US" altLang="zh-CN" sz="2400" b="1">
                <a:latin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</a:rPr>
              <a:t>听到的声音（          ）。（</a:t>
            </a:r>
            <a:r>
              <a:rPr lang="zh-CN" altLang="en-US" sz="2400" b="1" dirty="0">
                <a:solidFill>
                  <a:srgbClr val="FF3300"/>
                </a:solidFill>
                <a:latin typeface="宋体" panose="02010600030101010101" pitchFamily="2" charset="-122"/>
              </a:rPr>
              <a:t>空气越来越少</a:t>
            </a:r>
            <a:r>
              <a:rPr lang="zh-CN" altLang="en-US" sz="2400" b="1" dirty="0">
                <a:latin typeface="宋体" panose="02010600030101010101" pitchFamily="2" charset="-122"/>
              </a:rPr>
              <a:t>）可以推理：如果玻璃罩内空气全部抽出，被抽成真空</a:t>
            </a:r>
            <a:r>
              <a:rPr lang="en-US" altLang="zh-CN" sz="2400" b="1">
                <a:latin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</a:rPr>
              <a:t>将</a:t>
            </a:r>
            <a:r>
              <a:rPr lang="en-US" altLang="zh-CN" sz="2400" b="1">
                <a:latin typeface="宋体" panose="02010600030101010101" pitchFamily="2" charset="-122"/>
              </a:rPr>
              <a:t>(           ),</a:t>
            </a:r>
            <a:r>
              <a:rPr lang="zh-CN" altLang="en-US" sz="2400" b="1" dirty="0">
                <a:latin typeface="Calibri" panose="020F0502020204030204" pitchFamily="34" charset="0"/>
              </a:rPr>
              <a:t>再让空气逐渐进入玻璃罩内时听到的声音（                 ）。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87059" name="矩形 87058"/>
          <p:cNvSpPr/>
          <p:nvPr/>
        </p:nvSpPr>
        <p:spPr>
          <a:xfrm>
            <a:off x="8401050" y="5872163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Calibri" panose="020F0502020204030204" pitchFamily="34" charset="0"/>
              </a:rPr>
              <a:t>科学推理法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3" name="圆角矩形 1"/>
          <p:cNvSpPr/>
          <p:nvPr/>
        </p:nvSpPr>
        <p:spPr>
          <a:xfrm>
            <a:off x="1725755" y="2083673"/>
            <a:ext cx="1110972" cy="6454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现象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87065" name="文本框 87064"/>
          <p:cNvSpPr txBox="1"/>
          <p:nvPr/>
        </p:nvSpPr>
        <p:spPr>
          <a:xfrm>
            <a:off x="3071813" y="4221163"/>
            <a:ext cx="37579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r>
              <a:rPr lang="zh-CN" altLang="en-US" sz="2800" b="1" dirty="0">
                <a:latin typeface="宋体" panose="02010600030101010101" pitchFamily="2" charset="-122"/>
              </a:rPr>
              <a:t>声音不能在真空中传播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4" name="圆角矩形 1"/>
          <p:cNvSpPr/>
          <p:nvPr/>
        </p:nvSpPr>
        <p:spPr>
          <a:xfrm>
            <a:off x="1728559" y="4315749"/>
            <a:ext cx="1250226" cy="6468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rPr>
              <a:t>结论</a:t>
            </a:r>
            <a:endParaRPr lang="zh-CN" altLang="en-US" sz="2800" b="1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87069" name="矩形 87068"/>
          <p:cNvSpPr/>
          <p:nvPr/>
        </p:nvSpPr>
        <p:spPr>
          <a:xfrm>
            <a:off x="1774825" y="5805488"/>
            <a:ext cx="34004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r>
              <a:rPr lang="zh-CN" altLang="en-US" sz="2800" b="1" dirty="0">
                <a:latin typeface="Calibri" panose="020F0502020204030204" pitchFamily="34" charset="0"/>
              </a:rPr>
              <a:t>声音能在空气中传播</a:t>
            </a:r>
            <a:endParaRPr lang="en-US" altLang="zh-CN" sz="2800" b="1">
              <a:latin typeface="Calibri" panose="020F0502020204030204" pitchFamily="34" charset="0"/>
            </a:endParaRPr>
          </a:p>
        </p:txBody>
      </p:sp>
      <p:sp>
        <p:nvSpPr>
          <p:cNvPr id="87070" name="文本框 87069"/>
          <p:cNvSpPr txBox="1"/>
          <p:nvPr/>
        </p:nvSpPr>
        <p:spPr>
          <a:xfrm>
            <a:off x="1774825" y="5300663"/>
            <a:ext cx="411543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990099"/>
                </a:solidFill>
                <a:latin typeface="Calibri" panose="020F0502020204030204" pitchFamily="34" charset="0"/>
              </a:rPr>
              <a:t>介质：</a:t>
            </a:r>
            <a:r>
              <a:rPr lang="zh-CN" altLang="en-US" sz="2800" b="1" dirty="0">
                <a:latin typeface="Calibri" panose="020F0502020204030204" pitchFamily="34" charset="0"/>
              </a:rPr>
              <a:t>传播声音的物质。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87071" name="矩形 87070"/>
          <p:cNvSpPr/>
          <p:nvPr/>
        </p:nvSpPr>
        <p:spPr>
          <a:xfrm>
            <a:off x="3117850" y="2720975"/>
            <a:ext cx="14398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990099"/>
                </a:solidFill>
                <a:latin typeface="Calibri" panose="020F0502020204030204" pitchFamily="34" charset="0"/>
              </a:rPr>
              <a:t>逐渐变小  </a:t>
            </a:r>
            <a:endParaRPr lang="zh-CN" altLang="en-US" sz="2400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87072" name="矩形 87071"/>
          <p:cNvSpPr/>
          <p:nvPr/>
        </p:nvSpPr>
        <p:spPr>
          <a:xfrm>
            <a:off x="3656013" y="3436938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990099"/>
                </a:solidFill>
                <a:latin typeface="Calibri" panose="020F0502020204030204" pitchFamily="34" charset="0"/>
              </a:rPr>
              <a:t>听不到声音</a:t>
            </a:r>
            <a:endParaRPr lang="zh-CN" altLang="en-US" sz="2400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87073" name="矩形 87072"/>
          <p:cNvSpPr/>
          <p:nvPr/>
        </p:nvSpPr>
        <p:spPr>
          <a:xfrm>
            <a:off x="5664200" y="3808413"/>
            <a:ext cx="14398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990099"/>
                </a:solidFill>
                <a:latin typeface="Calibri" panose="020F0502020204030204" pitchFamily="34" charset="0"/>
              </a:rPr>
              <a:t>逐渐变大  </a:t>
            </a:r>
            <a:endParaRPr lang="zh-CN" altLang="en-US" sz="2400" b="1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87074" name="矩形 87073"/>
          <p:cNvSpPr/>
          <p:nvPr/>
        </p:nvSpPr>
        <p:spPr>
          <a:xfrm>
            <a:off x="3084513" y="4737100"/>
            <a:ext cx="34004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r>
              <a:rPr lang="zh-CN" altLang="en-US" sz="2800" b="1" dirty="0">
                <a:latin typeface="Calibri" panose="020F0502020204030204" pitchFamily="34" charset="0"/>
              </a:rPr>
              <a:t>声音的传播需要物质</a:t>
            </a:r>
            <a:endParaRPr lang="en-US" altLang="zh-CN" sz="28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8" grpId="0"/>
      <p:bldP spid="87065" grpId="0"/>
      <p:bldP spid="87069" grpId="0"/>
      <p:bldP spid="87070" grpId="0"/>
      <p:bldP spid="87071" grpId="1"/>
      <p:bldP spid="87072" grpId="0"/>
      <p:bldP spid="87073" grpId="0"/>
      <p:bldP spid="87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5" name="文本框 54274"/>
          <p:cNvSpPr txBox="1"/>
          <p:nvPr/>
        </p:nvSpPr>
        <p:spPr>
          <a:xfrm>
            <a:off x="1703388" y="692150"/>
            <a:ext cx="85693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、为什么在月球上宇航员之间即使离得很近，宇航员只能通过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无线电交谈</a:t>
            </a:r>
            <a:r>
              <a:rPr lang="zh-CN" altLang="en-US" sz="2800" b="1" dirty="0">
                <a:latin typeface="宋体" panose="02010600030101010101" pitchFamily="2" charset="-122"/>
              </a:rPr>
              <a:t>？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pSp>
        <p:nvGrpSpPr>
          <p:cNvPr id="54276" name="Group 7"/>
          <p:cNvGrpSpPr/>
          <p:nvPr/>
        </p:nvGrpSpPr>
        <p:grpSpPr>
          <a:xfrm>
            <a:off x="1703388" y="115888"/>
            <a:ext cx="1584325" cy="649287"/>
            <a:chOff x="0" y="0"/>
            <a:chExt cx="2231" cy="580"/>
          </a:xfrm>
        </p:grpSpPr>
        <p:pic>
          <p:nvPicPr>
            <p:cNvPr id="54277" name="圆角矩形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78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想一想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54280" name="图片 54279" descr="524eb809gd5fa8d4920e8&amp;6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628775"/>
            <a:ext cx="4895850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81" name="矩形 54280"/>
          <p:cNvSpPr/>
          <p:nvPr/>
        </p:nvSpPr>
        <p:spPr>
          <a:xfrm>
            <a:off x="1774825" y="3987800"/>
            <a:ext cx="8713788" cy="8655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 </a:t>
            </a:r>
            <a:r>
              <a:rPr lang="en-US" altLang="zh-CN" sz="2800" b="1">
                <a:latin typeface="Calibri" panose="020F0502020204030204" pitchFamily="34" charset="0"/>
              </a:rPr>
              <a:t>2</a:t>
            </a:r>
            <a:r>
              <a:rPr lang="zh-CN" altLang="en-US" sz="2800" b="1" dirty="0">
                <a:latin typeface="Calibri" panose="020F0502020204030204" pitchFamily="34" charset="0"/>
              </a:rPr>
              <a:t>、 一宇航员在太空中远远的看到星体发生了爆炸，感到其声“震耳欲聋”。这种说法真实吗？为什么？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54282" name="文本框 54281"/>
          <p:cNvSpPr txBox="1"/>
          <p:nvPr/>
        </p:nvSpPr>
        <p:spPr>
          <a:xfrm>
            <a:off x="6600825" y="2708275"/>
            <a:ext cx="38163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月球表面是真空，声音不能在真空中传播。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4283" name="矩形 54282"/>
          <p:cNvSpPr/>
          <p:nvPr/>
        </p:nvSpPr>
        <p:spPr>
          <a:xfrm>
            <a:off x="3863975" y="4868863"/>
            <a:ext cx="411543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声音不能在真空中传播。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4284" name="Group 7"/>
          <p:cNvGrpSpPr/>
          <p:nvPr/>
        </p:nvGrpSpPr>
        <p:grpSpPr>
          <a:xfrm>
            <a:off x="1690688" y="5170488"/>
            <a:ext cx="1584325" cy="693737"/>
            <a:chOff x="0" y="0"/>
            <a:chExt cx="2231" cy="580"/>
          </a:xfrm>
        </p:grpSpPr>
        <p:pic>
          <p:nvPicPr>
            <p:cNvPr id="54285" name="圆角矩形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86" name="Text Box 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想一想</a:t>
              </a:r>
              <a:endPara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54287" name="文本框 54286"/>
          <p:cNvSpPr txBox="1"/>
          <p:nvPr/>
        </p:nvSpPr>
        <p:spPr>
          <a:xfrm>
            <a:off x="3000375" y="5300663"/>
            <a:ext cx="7416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Calibri" panose="020F0502020204030204" pitchFamily="34" charset="0"/>
              </a:rPr>
              <a:t>       我们在生活中所听到的声音大多数都是通过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空气</a:t>
            </a:r>
            <a:r>
              <a:rPr lang="zh-CN" altLang="en-US" sz="2800" b="1" dirty="0">
                <a:latin typeface="Calibri" panose="020F0502020204030204" pitchFamily="34" charset="0"/>
              </a:rPr>
              <a:t>传声的，说明气体可以传声，那么固体和液体可以传声吗？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  <p:bldP spid="54282" grpId="0"/>
      <p:bldP spid="54283" grpId="0"/>
      <p:bldP spid="54287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2129</Words>
  <Application>WPS 演示</Application>
  <PresentationFormat>宽屏</PresentationFormat>
  <Paragraphs>263</Paragraphs>
  <Slides>19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Times New Roman</vt:lpstr>
      <vt:lpstr>Tahoma</vt:lpstr>
      <vt:lpstr>幼圆</vt:lpstr>
      <vt:lpstr>楷体_GB2312</vt:lpstr>
      <vt:lpstr>新宋体</vt:lpstr>
      <vt:lpstr>Office 主题</vt:lpstr>
      <vt:lpstr>1_Office 主题</vt:lpstr>
      <vt:lpstr>Paint.Picture</vt:lpstr>
      <vt:lpstr>Equation.3</vt:lpstr>
      <vt:lpstr>Equation.3</vt:lpstr>
      <vt:lpstr>PowerPoint 演示文稿</vt:lpstr>
      <vt:lpstr>PowerPoint 演示文稿</vt:lpstr>
      <vt:lpstr>PowerPoint 演示文稿</vt:lpstr>
      <vt:lpstr>    把手指轻轻放在喉部，然后发出声音，仔细体会当我们发出声音时我们的声带在振动。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1</cp:lastModifiedBy>
  <cp:revision>3</cp:revision>
  <dcterms:created xsi:type="dcterms:W3CDTF">2018-03-01T02:03:00Z</dcterms:created>
  <dcterms:modified xsi:type="dcterms:W3CDTF">2018-09-14T00:42:08Z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