
<file path=[Content_Types].xml><?xml version="1.0" encoding="utf-8"?>
<Types xmlns="http://schemas.openxmlformats.org/package/2006/content-types">
  <Default Extension="jpeg" ContentType="image/jpeg"/>
  <Default Extension="vml" ContentType="application/vnd.openxmlformats-officedocument.vmlDrawing"/>
  <Default Extension="bin" ContentType="application/vnd.openxmlformats-officedocument.oleObject"/>
  <Default Extension="wav" ContentType="audio/x-wav"/>
  <Default Extension="png" ContentType="image/png"/>
  <Default Extension="gif" ContentType="image/gif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activeX/activeX1.bin" ContentType="application/vnd.ms-office.activeX"/>
  <Override PartName="/ppt/activeX/activeX1.xml" ContentType="application/vnd.ms-office.activeX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  <p:sldMasterId id="2147483659" r:id="rId3"/>
  </p:sldMasterIdLst>
  <p:notesMasterIdLst>
    <p:notesMasterId r:id="rId13"/>
  </p:notesMasterIdLst>
  <p:sldIdLst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86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61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notesMaster" Target="notesMasters/notesMaster1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6.wmf"/><Relationship Id="rId1" Type="http://schemas.openxmlformats.org/officeDocument/2006/relationships/image" Target="../media/image3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25A8C7-CC1A-4A08-9B4B-31F43B054C7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E1B693-632D-4080-9CF6-EA28B66DC80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5298" name="幻灯片图像占位符 55297"/>
          <p:cNvSpPr>
            <a:spLocks noRot="1" noTextEdit="1"/>
          </p:cNvSpPr>
          <p:nvPr>
            <p:ph type="sldImg"/>
          </p:nvPr>
        </p:nvSpPr>
        <p:spPr/>
      </p:sp>
      <p:sp>
        <p:nvSpPr>
          <p:cNvPr id="55299" name="文本占位符 55298"/>
          <p:cNvSpPr>
            <a:spLocks noGrp="1"/>
          </p:cNvSpPr>
          <p:nvPr>
            <p:ph type="body" idx="1"/>
          </p:nvPr>
        </p:nvSpPr>
        <p:spPr/>
        <p:txBody>
          <a:bodyPr/>
          <a:p>
            <a:pPr lvl="0"/>
            <a:r>
              <a:rPr lang="en-US" altLang="zh-CN">
                <a:latin typeface="Calibri" panose="020F0502020204030204" pitchFamily="34" charset="0"/>
              </a:rPr>
              <a:t>……</a:t>
            </a:r>
            <a:r>
              <a:rPr lang="zh-CN" altLang="en-US" dirty="0"/>
              <a:t>声音的传播需要怎样的条件，我们来看一个实验</a:t>
            </a:r>
            <a:endParaRPr lang="zh-CN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4754" name="幻灯片图像占位符 74753"/>
          <p:cNvSpPr>
            <a:spLocks noRot="1" noTextEdit="1"/>
          </p:cNvSpPr>
          <p:nvPr>
            <p:ph type="sldImg"/>
          </p:nvPr>
        </p:nvSpPr>
        <p:spPr/>
      </p:sp>
      <p:sp>
        <p:nvSpPr>
          <p:cNvPr id="74755" name="文本占位符 74754"/>
          <p:cNvSpPr>
            <a:spLocks noGrp="1"/>
          </p:cNvSpPr>
          <p:nvPr>
            <p:ph type="body" idx="1"/>
          </p:nvPr>
        </p:nvSpPr>
        <p:spPr/>
        <p:txBody>
          <a:bodyPr/>
          <a:p>
            <a:pPr lvl="0"/>
            <a:r>
              <a:rPr lang="zh-CN" altLang="en-US" dirty="0"/>
              <a:t>算算看要想听到回声我们要离墙有多远，也就是声音由这里到这里在反射回来的时间要大于等于</a:t>
            </a:r>
            <a:r>
              <a:rPr lang="en-US" altLang="zh-CN"/>
              <a:t>0.1s</a:t>
            </a:r>
            <a:r>
              <a:rPr lang="zh-CN" altLang="en-US" dirty="0"/>
              <a:t>，所以利用</a:t>
            </a:r>
            <a:r>
              <a:rPr lang="zh-CN" altLang="en-US" sz="1400" b="1" dirty="0">
                <a:latin typeface="宋体" panose="02010600030101010101" pitchFamily="2" charset="-122"/>
              </a:rPr>
              <a:t>回声可以加强原声，可以</a:t>
            </a:r>
            <a:r>
              <a:rPr lang="zh-CN" altLang="en-US" sz="1400" b="1" dirty="0">
                <a:solidFill>
                  <a:srgbClr val="CC3300"/>
                </a:solidFill>
                <a:latin typeface="宋体" panose="02010600030101010101" pitchFamily="2" charset="-122"/>
              </a:rPr>
              <a:t>测量距离</a:t>
            </a:r>
            <a:endParaRPr lang="zh-CN" altLang="en-US" sz="1400" b="1" dirty="0">
              <a:solidFill>
                <a:srgbClr val="CC3300"/>
              </a:solidFill>
              <a:latin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854199"/>
            <a:ext cx="9144000" cy="1655763"/>
          </a:xfrm>
        </p:spPr>
        <p:txBody>
          <a:bodyPr anchor="b">
            <a:normAutofit/>
          </a:bodyPr>
          <a:lstStyle>
            <a:lvl1pPr algn="ctr">
              <a:defRPr sz="7200" b="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zh-CN" altLang="en-US" dirty="0">
                <a:latin typeface="Calibri" panose="020F0502020204030204" pitchFamily="34" charset="0"/>
              </a:rPr>
            </a:fld>
            <a:endParaRPr lang="zh-CN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zh-CN" altLang="en-US" dirty="0">
                <a:latin typeface="Calibri" panose="020F0502020204030204" pitchFamily="34" charset="0"/>
              </a:rPr>
            </a:fld>
            <a:endParaRPr lang="zh-CN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zh-CN" altLang="en-US" dirty="0">
                <a:latin typeface="Calibri" panose="020F0502020204030204" pitchFamily="34" charset="0"/>
              </a:rPr>
            </a:fld>
            <a:endParaRPr lang="zh-CN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zh-CN" altLang="en-US" dirty="0">
                <a:latin typeface="Calibri" panose="020F0502020204030204" pitchFamily="34" charset="0"/>
              </a:rPr>
            </a:fld>
            <a:endParaRPr lang="zh-CN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zh-CN" altLang="en-US" dirty="0">
                <a:latin typeface="Calibri" panose="020F0502020204030204" pitchFamily="34" charset="0"/>
              </a:rPr>
            </a:fld>
            <a:endParaRPr lang="zh-CN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zh-CN" altLang="en-US" dirty="0">
                <a:latin typeface="Calibri" panose="020F0502020204030204" pitchFamily="34" charset="0"/>
              </a:rPr>
            </a:fld>
            <a:endParaRPr lang="zh-CN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zh-CN" altLang="en-US" dirty="0">
                <a:latin typeface="Calibri" panose="020F0502020204030204" pitchFamily="34" charset="0"/>
              </a:rPr>
            </a:fld>
            <a:endParaRPr lang="zh-CN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zh-CN" altLang="en-US" dirty="0">
                <a:latin typeface="Calibri" panose="020F0502020204030204" pitchFamily="34" charset="0"/>
              </a:rPr>
            </a:fld>
            <a:endParaRPr lang="zh-CN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zh-CN" altLang="en-US" dirty="0">
                <a:latin typeface="Calibri" panose="020F0502020204030204" pitchFamily="34" charset="0"/>
              </a:rPr>
            </a:fld>
            <a:endParaRPr lang="zh-CN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zh-CN" altLang="en-US" dirty="0">
                <a:latin typeface="Calibri" panose="020F0502020204030204" pitchFamily="34" charset="0"/>
              </a:rPr>
            </a:fld>
            <a:endParaRPr lang="zh-CN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zh-CN" altLang="en-US" dirty="0">
                <a:latin typeface="Calibri" panose="020F0502020204030204" pitchFamily="34" charset="0"/>
              </a:rPr>
            </a:fld>
            <a:endParaRPr lang="zh-CN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D7636-5BE1-44BC-BB5F-15739D9E18E1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0E1D-24C4-406F-9615-DBDA8D2D1F93}" type="slidenum">
              <a:rPr lang="zh-CN" altLang="en-US" smtClean="0"/>
            </a:fld>
            <a:endParaRPr lang="zh-CN" altLang="en-US"/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838200" y="2187443"/>
            <a:ext cx="10515600" cy="2483115"/>
          </a:xfrm>
        </p:spPr>
        <p:txBody>
          <a:bodyPr>
            <a:normAutofit/>
          </a:bodyPr>
          <a:lstStyle>
            <a:lvl1pPr algn="ctr">
              <a:defRPr sz="6000" b="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anchor="ctr" anchorCtr="0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3238500" y="2159000"/>
            <a:ext cx="5715000" cy="1382450"/>
          </a:xfrm>
        </p:spPr>
        <p:txBody>
          <a:bodyPr anchor="b" anchorCtr="0">
            <a:normAutofit/>
          </a:bodyPr>
          <a:lstStyle>
            <a:lvl1pPr algn="ctr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D7636-5BE1-44BC-BB5F-15739D9E18E1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0E1D-24C4-406F-9615-DBDA8D2D1F93}" type="slidenum">
              <a:rPr lang="zh-CN" altLang="en-US" smtClean="0"/>
            </a:fld>
            <a:endParaRPr lang="zh-CN" altLang="en-US"/>
          </a:p>
        </p:txBody>
      </p:sp>
      <p:sp>
        <p:nvSpPr>
          <p:cNvPr id="37" name="内容占位符 36"/>
          <p:cNvSpPr>
            <a:spLocks noGrp="1"/>
          </p:cNvSpPr>
          <p:nvPr>
            <p:ph sz="quarter" idx="13" hasCustomPrompt="1"/>
          </p:nvPr>
        </p:nvSpPr>
        <p:spPr>
          <a:xfrm>
            <a:off x="3238500" y="3733201"/>
            <a:ext cx="5715000" cy="118593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dirty="0"/>
              <a:t>编辑文本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8200" y="713673"/>
            <a:ext cx="4681654" cy="1428161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642517" y="713673"/>
            <a:ext cx="5711882" cy="540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8200" y="2313873"/>
            <a:ext cx="4681654" cy="381158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10444898" y="365125"/>
            <a:ext cx="908901" cy="5811838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9446443" cy="5811838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tags" Target="../tags/tag3.xml"/><Relationship Id="rId12" Type="http://schemas.openxmlformats.org/officeDocument/2006/relationships/tags" Target="../tags/tag2.xml"/><Relationship Id="rId11" Type="http://schemas.openxmlformats.org/officeDocument/2006/relationships/tags" Target="../tags/tag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9.xml"/><Relationship Id="rId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3" Type="http://schemas.openxmlformats.org/officeDocument/2006/relationships/theme" Target="../theme/theme2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占位符 1"/>
          <p:cNvSpPr>
            <a:spLocks noGrp="1"/>
          </p:cNvSpPr>
          <p:nvPr>
            <p:ph type="title"/>
            <p:custDataLst>
              <p:tags r:id="rId11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8" name="文本占位符 2"/>
          <p:cNvSpPr>
            <a:spLocks noGrp="1"/>
          </p:cNvSpPr>
          <p:nvPr>
            <p:ph type="body" idx="1"/>
            <p:custDataLst>
              <p:tags r:id="rId12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10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11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  <p:sp>
        <p:nvSpPr>
          <p:cNvPr id="2" name="KSO_TEMPLATE" hidden="1"/>
          <p:cNvSpPr/>
          <p:nvPr userDrawn="1">
            <p:custDataLst>
              <p:tags r:id="rId13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lvl="0"/>
            <a:fld id="{9A0DB2DC-4C9A-4742-B13C-FB6460FD3503}" type="slidenum">
              <a:rPr lang="zh-CN" altLang="en-US" dirty="0">
                <a:latin typeface="Calibri" panose="020F0502020204030204" pitchFamily="34" charset="0"/>
              </a:rPr>
            </a:fld>
            <a:endParaRPr lang="zh-CN" altLang="en-US" dirty="0"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audio" Target="../media/audio2.wav"/><Relationship Id="rId8" Type="http://schemas.openxmlformats.org/officeDocument/2006/relationships/image" Target="../media/image8.png"/><Relationship Id="rId7" Type="http://schemas.openxmlformats.org/officeDocument/2006/relationships/audio" Target="../media/audio1.wav"/><Relationship Id="rId6" Type="http://schemas.openxmlformats.org/officeDocument/2006/relationships/image" Target="../media/image7.wmf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5" Type="http://schemas.openxmlformats.org/officeDocument/2006/relationships/slideLayout" Target="../slideLayouts/slideLayout17.xml"/><Relationship Id="rId14" Type="http://schemas.openxmlformats.org/officeDocument/2006/relationships/audio" Target="../media/audio6.wav"/><Relationship Id="rId13" Type="http://schemas.openxmlformats.org/officeDocument/2006/relationships/audio" Target="../media/audio5.wav"/><Relationship Id="rId12" Type="http://schemas.openxmlformats.org/officeDocument/2006/relationships/audio" Target="../media/audio4.wav"/><Relationship Id="rId11" Type="http://schemas.openxmlformats.org/officeDocument/2006/relationships/audio" Target="../media/audio3.wav"/><Relationship Id="rId10" Type="http://schemas.openxmlformats.org/officeDocument/2006/relationships/image" Target="../media/image9.png"/><Relationship Id="rId1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24.jpeg"/><Relationship Id="rId2" Type="http://schemas.openxmlformats.org/officeDocument/2006/relationships/hyperlink" Target="../2.1/&#35753;&#23376;&#24377;&#39134;.mpg" TargetMode="External"/><Relationship Id="rId1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1.vml"/><Relationship Id="rId6" Type="http://schemas.openxmlformats.org/officeDocument/2006/relationships/slideLayout" Target="../slideLayouts/slideLayout17.xml"/><Relationship Id="rId5" Type="http://schemas.openxmlformats.org/officeDocument/2006/relationships/image" Target="../media/image30.png"/><Relationship Id="rId4" Type="http://schemas.openxmlformats.org/officeDocument/2006/relationships/hyperlink" Target="&#22768;&#27874;&#26159;&#24590;&#26679;&#30340;&#24418;&#25104;.swf" TargetMode="External"/><Relationship Id="rId3" Type="http://schemas.openxmlformats.org/officeDocument/2006/relationships/image" Target="../media/image12.png"/><Relationship Id="rId2" Type="http://schemas.openxmlformats.org/officeDocument/2006/relationships/image" Target="../media/image29.png"/><Relationship Id="rId1" Type="http://schemas.openxmlformats.org/officeDocument/2006/relationships/oleObject" Target="../embeddings/oleObject1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31.jpeg"/><Relationship Id="rId1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2.vml"/><Relationship Id="rId3" Type="http://schemas.openxmlformats.org/officeDocument/2006/relationships/slideLayout" Target="../slideLayouts/slideLayout17.xml"/><Relationship Id="rId2" Type="http://schemas.openxmlformats.org/officeDocument/2006/relationships/image" Target="../media/image33.wmf"/><Relationship Id="rId1" Type="http://schemas.openxmlformats.org/officeDocument/2006/relationships/control" Target="../activeX/activeX1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2.xml"/><Relationship Id="rId8" Type="http://schemas.openxmlformats.org/officeDocument/2006/relationships/vmlDrawing" Target="../drawings/vmlDrawing3.vml"/><Relationship Id="rId7" Type="http://schemas.openxmlformats.org/officeDocument/2006/relationships/slideLayout" Target="../slideLayouts/slideLayout17.xml"/><Relationship Id="rId6" Type="http://schemas.openxmlformats.org/officeDocument/2006/relationships/image" Target="../media/image12.png"/><Relationship Id="rId5" Type="http://schemas.openxmlformats.org/officeDocument/2006/relationships/image" Target="../media/image36.wmf"/><Relationship Id="rId4" Type="http://schemas.openxmlformats.org/officeDocument/2006/relationships/oleObject" Target="../embeddings/oleObject3.bin"/><Relationship Id="rId3" Type="http://schemas.openxmlformats.org/officeDocument/2006/relationships/image" Target="../media/image35.wmf"/><Relationship Id="rId2" Type="http://schemas.openxmlformats.org/officeDocument/2006/relationships/oleObject" Target="../embeddings/oleObject2.bin"/><Relationship Id="rId1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image" Target="../media/image38.jpeg"/><Relationship Id="rId1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7.xml"/><Relationship Id="rId3" Type="http://schemas.openxmlformats.org/officeDocument/2006/relationships/image" Target="../media/image12.png"/><Relationship Id="rId2" Type="http://schemas.openxmlformats.org/officeDocument/2006/relationships/image" Target="../media/image15.jpeg"/><Relationship Id="rId1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7.jpeg"/><Relationship Id="rId1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7.xml"/><Relationship Id="rId4" Type="http://schemas.openxmlformats.org/officeDocument/2006/relationships/image" Target="../media/image12.png"/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1.jpeg"/><Relationship Id="rId1" Type="http://schemas.openxmlformats.org/officeDocument/2006/relationships/hyperlink" Target="&#22768;&#38899;&#20256;&#25773;&#38656;&#35201;&#20171;&#36136;_&#23558;&#38393;&#38047;&#25918;&#20837;&#30495;&#31354;&#32617;&#20013;_&#26631;&#28165;.flv" TargetMode="Externa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7.xml"/><Relationship Id="rId2" Type="http://schemas.openxmlformats.org/officeDocument/2006/relationships/image" Target="../media/image22.jpeg"/><Relationship Id="rId1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5629" name="图片 25628" descr="U10746P1333DT2015051309273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79875" y="3500438"/>
            <a:ext cx="2376488" cy="18002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27" name="图片 25626" descr="c3005bfa513d269793158eb955fbb2fb4116d87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3388" y="3525838"/>
            <a:ext cx="2232025" cy="18002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49" name="图片 25648" descr="u_2013011507243607426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0175" y="1312863"/>
            <a:ext cx="2449513" cy="2159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54" name="图片 25653" descr="timg?image&amp;quality=80&amp;size=b10000_10000&amp;sec=1474514004157&amp;di=acd10e09ebf2f8fa2bfff3b1bcac5358&amp;imgtype=jpg&amp;src=http%3A%2F%2Fimg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5413" y="1296988"/>
            <a:ext cx="2514600" cy="21939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47" name="图片 25646" descr="singing-bird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03388" y="1268413"/>
            <a:ext cx="2220912" cy="2235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04" name="图片 25603" descr="MCj03554010000[1]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72263" y="3500438"/>
            <a:ext cx="2016125" cy="18002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5607" name="文本框 25606"/>
          <p:cNvSpPr txBox="1"/>
          <p:nvPr/>
        </p:nvSpPr>
        <p:spPr>
          <a:xfrm>
            <a:off x="1703388" y="115888"/>
            <a:ext cx="8785225" cy="11684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zh-CN" altLang="en-US" sz="2400" b="1" dirty="0">
                <a:latin typeface="宋体" panose="02010600030101010101" pitchFamily="2" charset="-122"/>
              </a:rPr>
              <a:t>    </a:t>
            </a:r>
            <a:r>
              <a:rPr lang="zh-CN" altLang="en-US" sz="2800" b="1" dirty="0">
                <a:latin typeface="宋体" panose="02010600030101010101" pitchFamily="2" charset="-122"/>
              </a:rPr>
              <a:t>在我们生活的世界里有着各种各样的声音</a:t>
            </a:r>
            <a:r>
              <a:rPr lang="en-US" altLang="zh-CN" sz="2800" b="1">
                <a:latin typeface="宋体" panose="02010600030101010101" pitchFamily="2" charset="-122"/>
              </a:rPr>
              <a:t>……</a:t>
            </a:r>
            <a:endParaRPr lang="en-US" altLang="zh-CN" sz="2800" b="1">
              <a:latin typeface="宋体" panose="02010600030101010101" pitchFamily="2" charset="-122"/>
            </a:endParaRPr>
          </a:p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en-US" altLang="zh-CN" sz="2800" b="1">
                <a:latin typeface="宋体" panose="02010600030101010101" pitchFamily="2" charset="-122"/>
              </a:rPr>
              <a:t>   </a:t>
            </a:r>
            <a:r>
              <a:rPr lang="zh-CN" altLang="en-US" sz="2800" b="1" dirty="0">
                <a:latin typeface="宋体" panose="02010600030101010101" pitchFamily="2" charset="-122"/>
              </a:rPr>
              <a:t>请同学们仔细听一听下面的声音是哪些物体发出的</a:t>
            </a:r>
            <a:r>
              <a:rPr lang="en-US" altLang="zh-CN" sz="2800" b="1">
                <a:latin typeface="宋体" panose="02010600030101010101" pitchFamily="2" charset="-122"/>
              </a:rPr>
              <a:t>?</a:t>
            </a:r>
            <a:endParaRPr lang="en-US" altLang="zh-CN" sz="2800" b="1">
              <a:latin typeface="宋体" panose="02010600030101010101" pitchFamily="2" charset="-122"/>
            </a:endParaRPr>
          </a:p>
        </p:txBody>
      </p:sp>
      <p:pic>
        <p:nvPicPr>
          <p:cNvPr id="25611" name="风声.wav">
            <a:hlinkClick r:id="" action="ppaction://media"/>
          </p:cNvPr>
          <p:cNvPicPr>
            <a:picLocks noRot="1" noChangeAspect="1"/>
          </p:cNvPicPr>
          <p:nvPr>
            <a:wavAudioFile r:embed="rId7" name="风声.wav"/>
          </p:nvPr>
        </p:nvPicPr>
        <p:blipFill>
          <a:blip r:embed="rId8"/>
          <a:stretch>
            <a:fillRect/>
          </a:stretch>
        </p:blipFill>
        <p:spPr>
          <a:xfrm>
            <a:off x="6218238" y="3530600"/>
            <a:ext cx="304800" cy="304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35" name="雷声.wav">
            <a:hlinkClick r:id="" action="ppaction://media"/>
          </p:cNvPr>
          <p:cNvPicPr>
            <a:picLocks noRot="1" noChangeAspect="1"/>
          </p:cNvPicPr>
          <p:nvPr>
            <a:wavAudioFile r:embed="rId9" name="雷声.wav"/>
          </p:nvPr>
        </p:nvPicPr>
        <p:blipFill>
          <a:blip r:embed="rId10"/>
          <a:stretch>
            <a:fillRect/>
          </a:stretch>
        </p:blipFill>
        <p:spPr>
          <a:xfrm>
            <a:off x="3503613" y="3525838"/>
            <a:ext cx="352425" cy="3603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43" name="SN00560A.wav">
            <a:hlinkClick r:id="" action="ppaction://media"/>
          </p:cNvPr>
          <p:cNvPicPr>
            <a:picLocks noRot="1" noChangeAspect="1"/>
          </p:cNvPicPr>
          <p:nvPr>
            <a:wavAudioFile r:embed="rId11" name="SN00560A.wav"/>
          </p:nvPr>
        </p:nvPicPr>
        <p:blipFill>
          <a:blip r:embed="rId8"/>
          <a:stretch>
            <a:fillRect/>
          </a:stretch>
        </p:blipFill>
        <p:spPr>
          <a:xfrm>
            <a:off x="3575050" y="1268413"/>
            <a:ext cx="304800" cy="304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44" name="HORN8.WAV">
            <a:hlinkClick r:id="" action="ppaction://media"/>
          </p:cNvPr>
          <p:cNvPicPr>
            <a:picLocks noRot="1" noChangeAspect="1"/>
          </p:cNvPicPr>
          <p:nvPr>
            <a:wavAudioFile r:embed="rId12" name="HORN8.WAV"/>
          </p:nvPr>
        </p:nvPicPr>
        <p:blipFill>
          <a:blip r:embed="rId8"/>
          <a:stretch>
            <a:fillRect/>
          </a:stretch>
        </p:blipFill>
        <p:spPr>
          <a:xfrm>
            <a:off x="8607425" y="1284288"/>
            <a:ext cx="304800" cy="304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5645" name="文本框 25644"/>
          <p:cNvSpPr txBox="1"/>
          <p:nvPr/>
        </p:nvSpPr>
        <p:spPr>
          <a:xfrm>
            <a:off x="3287713" y="5321300"/>
            <a:ext cx="6619875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2800" b="1" dirty="0">
                <a:latin typeface="宋体" panose="02010600030101010101" pitchFamily="2" charset="-122"/>
              </a:rPr>
              <a:t>你听到了哪些声音</a:t>
            </a:r>
            <a:r>
              <a:rPr lang="en-US" altLang="zh-CN" sz="2800" b="1">
                <a:latin typeface="宋体" panose="02010600030101010101" pitchFamily="2" charset="-122"/>
              </a:rPr>
              <a:t>?</a:t>
            </a:r>
            <a:r>
              <a:rPr lang="zh-CN" altLang="en-US" sz="2800" b="1" dirty="0">
                <a:latin typeface="宋体" panose="02010600030101010101" pitchFamily="2" charset="-122"/>
              </a:rPr>
              <a:t>又是哪些物体发出的</a:t>
            </a:r>
            <a:r>
              <a:rPr lang="en-US" altLang="zh-CN" sz="2800" b="1">
                <a:latin typeface="宋体" panose="02010600030101010101" pitchFamily="2" charset="-122"/>
              </a:rPr>
              <a:t>?</a:t>
            </a:r>
            <a:endParaRPr lang="en-US" altLang="zh-CN" sz="2800" b="1">
              <a:latin typeface="宋体" panose="02010600030101010101" pitchFamily="2" charset="-122"/>
            </a:endParaRPr>
          </a:p>
        </p:txBody>
      </p:sp>
      <p:sp>
        <p:nvSpPr>
          <p:cNvPr id="25646" name="文本框 25645"/>
          <p:cNvSpPr txBox="1"/>
          <p:nvPr/>
        </p:nvSpPr>
        <p:spPr>
          <a:xfrm>
            <a:off x="3306763" y="5959475"/>
            <a:ext cx="590677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2800" b="1" dirty="0">
                <a:latin typeface="宋体" panose="02010600030101010101" pitchFamily="2" charset="-122"/>
              </a:rPr>
              <a:t>问题</a:t>
            </a:r>
            <a:r>
              <a:rPr lang="en-US" altLang="zh-CN" sz="2800" b="1">
                <a:latin typeface="宋体" panose="02010600030101010101" pitchFamily="2" charset="-122"/>
              </a:rPr>
              <a:t>2:</a:t>
            </a:r>
            <a:r>
              <a:rPr lang="zh-CN" altLang="en-US" sz="2800" b="1" dirty="0">
                <a:latin typeface="宋体" panose="02010600030101010101" pitchFamily="2" charset="-122"/>
              </a:rPr>
              <a:t>关于声音</a:t>
            </a:r>
            <a:r>
              <a:rPr lang="en-US" altLang="zh-CN" sz="2800" b="1">
                <a:latin typeface="宋体" panose="02010600030101010101" pitchFamily="2" charset="-122"/>
              </a:rPr>
              <a:t>,</a:t>
            </a:r>
            <a:r>
              <a:rPr lang="zh-CN" altLang="en-US" sz="2800" b="1" dirty="0">
                <a:latin typeface="宋体" panose="02010600030101010101" pitchFamily="2" charset="-122"/>
              </a:rPr>
              <a:t>你想知道哪些问题</a:t>
            </a:r>
            <a:r>
              <a:rPr lang="en-US" altLang="zh-CN" sz="2800" b="1">
                <a:latin typeface="宋体" panose="02010600030101010101" pitchFamily="2" charset="-122"/>
              </a:rPr>
              <a:t>?</a:t>
            </a:r>
            <a:endParaRPr lang="en-US" altLang="zh-CN" sz="2800" b="1">
              <a:latin typeface="宋体" panose="02010600030101010101" pitchFamily="2" charset="-122"/>
            </a:endParaRPr>
          </a:p>
        </p:txBody>
      </p:sp>
      <p:pic>
        <p:nvPicPr>
          <p:cNvPr id="25651" name="DOG02.WAV">
            <a:hlinkClick r:id="" action="ppaction://media"/>
          </p:cNvPr>
          <p:cNvPicPr>
            <a:picLocks noRot="1" noChangeAspect="1"/>
          </p:cNvPicPr>
          <p:nvPr>
            <a:wavAudioFile r:embed="rId13" name="DOG02.WAV"/>
          </p:nvPr>
        </p:nvPicPr>
        <p:blipFill>
          <a:blip r:embed="rId8"/>
          <a:stretch>
            <a:fillRect/>
          </a:stretch>
        </p:blipFill>
        <p:spPr>
          <a:xfrm>
            <a:off x="6234113" y="1265238"/>
            <a:ext cx="304800" cy="304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52" name="掌声01.wav">
            <a:hlinkClick r:id="" action="ppaction://media"/>
          </p:cNvPr>
          <p:cNvPicPr>
            <a:picLocks noRot="1" noChangeAspect="1"/>
          </p:cNvPicPr>
          <p:nvPr>
            <a:wavAudioFile r:embed="rId14" name="掌声01.wav"/>
          </p:nvPr>
        </p:nvPicPr>
        <p:blipFill>
          <a:blip r:embed="rId8"/>
          <a:stretch>
            <a:fillRect/>
          </a:stretch>
        </p:blipFill>
        <p:spPr>
          <a:xfrm>
            <a:off x="8591550" y="3578225"/>
            <a:ext cx="304800" cy="304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圆角矩形 1"/>
          <p:cNvSpPr/>
          <p:nvPr/>
        </p:nvSpPr>
        <p:spPr>
          <a:xfrm>
            <a:off x="1715579" y="5355575"/>
            <a:ext cx="1551688" cy="55853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ctr"/>
            <a:r>
              <a:rPr lang="zh-CN" altLang="en-US" sz="2800" b="1" dirty="0">
                <a:solidFill>
                  <a:srgbClr val="FFFFFF"/>
                </a:solidFill>
                <a:latin typeface="宋体" panose="02010600030101010101" pitchFamily="2" charset="-122"/>
              </a:rPr>
              <a:t>问题</a:t>
            </a:r>
            <a:r>
              <a:rPr lang="en-US" altLang="zh-CN" sz="2800" b="1">
                <a:solidFill>
                  <a:srgbClr val="FFFFFF"/>
                </a:solidFill>
                <a:latin typeface="宋体" panose="02010600030101010101" pitchFamily="2" charset="-122"/>
              </a:rPr>
              <a:t>1</a:t>
            </a:r>
            <a:r>
              <a:rPr lang="zh-CN" altLang="en-US" sz="2800" b="1" dirty="0">
                <a:solidFill>
                  <a:srgbClr val="FFFFFF"/>
                </a:solidFill>
                <a:latin typeface="宋体" panose="02010600030101010101" pitchFamily="2" charset="-122"/>
              </a:rPr>
              <a:t>：</a:t>
            </a:r>
            <a:endParaRPr lang="zh-CN" altLang="en-US" sz="2800" b="1" dirty="0">
              <a:solidFill>
                <a:srgbClr val="FFFFFF"/>
              </a:solidFill>
              <a:latin typeface="宋体" panose="02010600030101010101" pitchFamily="2" charset="-122"/>
            </a:endParaRPr>
          </a:p>
        </p:txBody>
      </p:sp>
      <p:sp>
        <p:nvSpPr>
          <p:cNvPr id="3" name="圆角矩形 1"/>
          <p:cNvSpPr/>
          <p:nvPr/>
        </p:nvSpPr>
        <p:spPr>
          <a:xfrm>
            <a:off x="1721929" y="5938187"/>
            <a:ext cx="1551688" cy="55853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ctr"/>
            <a:r>
              <a:rPr lang="zh-CN" altLang="en-US" sz="2800" b="1" dirty="0">
                <a:solidFill>
                  <a:srgbClr val="FFFFFF"/>
                </a:solidFill>
                <a:latin typeface="宋体" panose="02010600030101010101" pitchFamily="2" charset="-122"/>
              </a:rPr>
              <a:t>问题</a:t>
            </a:r>
            <a:r>
              <a:rPr lang="en-US" altLang="zh-CN" sz="2800" b="1">
                <a:solidFill>
                  <a:srgbClr val="FFFFFF"/>
                </a:solidFill>
                <a:latin typeface="宋体" panose="02010600030101010101" pitchFamily="2" charset="-122"/>
              </a:rPr>
              <a:t>2</a:t>
            </a:r>
            <a:r>
              <a:rPr lang="zh-CN" altLang="en-US" sz="2800" b="1" dirty="0">
                <a:solidFill>
                  <a:srgbClr val="FFFFFF"/>
                </a:solidFill>
                <a:latin typeface="宋体" panose="02010600030101010101" pitchFamily="2" charset="-122"/>
              </a:rPr>
              <a:t>：</a:t>
            </a:r>
            <a:endParaRPr lang="zh-CN" altLang="en-US" sz="2800" b="1" dirty="0">
              <a:solidFill>
                <a:srgbClr val="FFFFFF"/>
              </a:solidFill>
              <a:latin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611"/>
                </p:tgtEl>
              </p:cMediaNode>
            </p:audio>
            <p:audio>
              <p:cMediaNode>
                <p:cTn id="2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635"/>
                </p:tgtEl>
              </p:cMediaNode>
            </p:audio>
            <p:audio>
              <p:cMediaNode>
                <p:cTn id="2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643"/>
                </p:tgtEl>
              </p:cMediaNode>
            </p:audio>
            <p:audio>
              <p:cMediaNode>
                <p:cTn id="3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644"/>
                </p:tgtEl>
              </p:cMediaNode>
            </p:audio>
            <p:audio>
              <p:cMediaNode>
                <p:cTn id="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651"/>
                </p:tgtEl>
              </p:cMediaNode>
            </p:audio>
            <p:audio>
              <p:cMediaNode>
                <p:cTn id="3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65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9224" name="图片 9223" descr="桌子能否传声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71813" y="2128838"/>
            <a:ext cx="5761037" cy="230822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9230" name="组合 9229"/>
          <p:cNvGrpSpPr/>
          <p:nvPr/>
        </p:nvGrpSpPr>
        <p:grpSpPr>
          <a:xfrm>
            <a:off x="1703388" y="260350"/>
            <a:ext cx="2017712" cy="673100"/>
            <a:chOff x="112" y="148"/>
            <a:chExt cx="1271" cy="571"/>
          </a:xfrm>
        </p:grpSpPr>
        <p:sp>
          <p:nvSpPr>
            <p:cNvPr id="9228" name="Oval 7"/>
            <p:cNvSpPr/>
            <p:nvPr/>
          </p:nvSpPr>
          <p:spPr>
            <a:xfrm>
              <a:off x="112" y="148"/>
              <a:ext cx="1271" cy="571"/>
            </a:xfrm>
            <a:prstGeom prst="ellipse">
              <a:avLst/>
            </a:prstGeom>
            <a:solidFill>
              <a:srgbClr val="FF9900"/>
            </a:solidFill>
            <a:ln w="9525" cap="flat" cmpd="sng">
              <a:solidFill>
                <a:srgbClr val="FFFFFF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en-US" sz="2800" b="1" dirty="0">
                <a:latin typeface="Arial" panose="020B0604020202020204" pitchFamily="34" charset="0"/>
              </a:endParaRPr>
            </a:p>
          </p:txBody>
        </p:sp>
        <p:sp>
          <p:nvSpPr>
            <p:cNvPr id="9229" name="Text Box 8"/>
            <p:cNvSpPr txBox="1"/>
            <p:nvPr/>
          </p:nvSpPr>
          <p:spPr>
            <a:xfrm>
              <a:off x="222" y="260"/>
              <a:ext cx="1043" cy="443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>
                <a:spcBef>
                  <a:spcPct val="50000"/>
                </a:spcBef>
              </a:pPr>
              <a:r>
                <a:rPr lang="zh-CN" altLang="en-US" sz="2800" b="1" dirty="0">
                  <a:latin typeface="Arial" panose="020B0604020202020204" pitchFamily="34" charset="0"/>
                </a:rPr>
                <a:t>想想做做</a:t>
              </a:r>
              <a:endParaRPr lang="zh-CN" altLang="en-US" sz="2800" b="1" dirty="0">
                <a:latin typeface="Arial" panose="020B0604020202020204" pitchFamily="34" charset="0"/>
              </a:endParaRPr>
            </a:p>
          </p:txBody>
        </p:sp>
      </p:grpSp>
      <p:sp>
        <p:nvSpPr>
          <p:cNvPr id="9231" name="文本框 9230"/>
          <p:cNvSpPr txBox="1"/>
          <p:nvPr/>
        </p:nvSpPr>
        <p:spPr>
          <a:xfrm>
            <a:off x="1882775" y="836613"/>
            <a:ext cx="8605838" cy="13836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800" b="1" dirty="0">
                <a:latin typeface="宋体" panose="02010600030101010101" pitchFamily="2" charset="-122"/>
              </a:rPr>
              <a:t>    同桌之间相互合作，一个同学轻敲桌子，（不要使附近的同学听到敲击声），另 一个同学把耳朵贴在桌面上。由实验能得出什么结论？</a:t>
            </a:r>
            <a:endParaRPr lang="zh-CN" altLang="en-US" sz="2800" b="1" dirty="0">
              <a:latin typeface="宋体" panose="02010600030101010101" pitchFamily="2" charset="-122"/>
            </a:endParaRPr>
          </a:p>
        </p:txBody>
      </p:sp>
      <p:sp>
        <p:nvSpPr>
          <p:cNvPr id="9232" name="文本框 9231"/>
          <p:cNvSpPr txBox="1"/>
          <p:nvPr/>
        </p:nvSpPr>
        <p:spPr>
          <a:xfrm>
            <a:off x="3287713" y="4584700"/>
            <a:ext cx="1970405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2800" b="1" dirty="0">
                <a:latin typeface="Calibri" panose="020F0502020204030204" pitchFamily="34" charset="0"/>
              </a:rPr>
              <a:t>固体能传声</a:t>
            </a:r>
            <a:endParaRPr lang="zh-CN" altLang="en-US" sz="2800" b="1" dirty="0">
              <a:latin typeface="Calibri" panose="020F0502020204030204" pitchFamily="34" charset="0"/>
            </a:endParaRPr>
          </a:p>
        </p:txBody>
      </p:sp>
      <p:sp>
        <p:nvSpPr>
          <p:cNvPr id="2" name="圆角矩形 1"/>
          <p:cNvSpPr/>
          <p:nvPr/>
        </p:nvSpPr>
        <p:spPr>
          <a:xfrm>
            <a:off x="1728559" y="4536411"/>
            <a:ext cx="1250226" cy="64687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ctr"/>
            <a:r>
              <a:rPr lang="zh-CN" altLang="en-US" sz="2800" b="1" dirty="0">
                <a:solidFill>
                  <a:srgbClr val="FFFFFF"/>
                </a:solidFill>
                <a:latin typeface="宋体" panose="02010600030101010101" pitchFamily="2" charset="-122"/>
              </a:rPr>
              <a:t>结论</a:t>
            </a:r>
            <a:endParaRPr lang="zh-CN" altLang="en-US" sz="2800" b="1" dirty="0">
              <a:solidFill>
                <a:srgbClr val="FFFFFF"/>
              </a:solidFill>
              <a:latin typeface="宋体" panose="02010600030101010101" pitchFamily="2" charset="-122"/>
            </a:endParaRPr>
          </a:p>
        </p:txBody>
      </p:sp>
      <p:sp>
        <p:nvSpPr>
          <p:cNvPr id="9237" name="矩形 9236"/>
          <p:cNvSpPr/>
          <p:nvPr/>
        </p:nvSpPr>
        <p:spPr>
          <a:xfrm>
            <a:off x="2640013" y="5229225"/>
            <a:ext cx="4608512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zh-CN" altLang="en-US" sz="2400" b="1" dirty="0">
                <a:latin typeface="Calibri" panose="020F0502020204030204" pitchFamily="34" charset="0"/>
              </a:rPr>
              <a:t>铁路工人为了听见远处的火车，将耳朵贴在铁轨上，这是为什么地？</a:t>
            </a:r>
            <a:endParaRPr lang="zh-CN" altLang="en-US" sz="2400" b="1" dirty="0">
              <a:latin typeface="Calibri" panose="020F0502020204030204" pitchFamily="34" charset="0"/>
            </a:endParaRPr>
          </a:p>
        </p:txBody>
      </p:sp>
      <p:pic>
        <p:nvPicPr>
          <p:cNvPr id="9238" name="Picture 10" descr="C9@J}OF}F[F_)SVNRP4S8RQ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9963" y="4652963"/>
            <a:ext cx="3097212" cy="20891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39" name="文本框 9238"/>
          <p:cNvSpPr txBox="1"/>
          <p:nvPr/>
        </p:nvSpPr>
        <p:spPr>
          <a:xfrm>
            <a:off x="1703388" y="5229225"/>
            <a:ext cx="1439862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800" b="1" dirty="0">
                <a:latin typeface="Calibri" panose="020F0502020204030204" pitchFamily="34" charset="0"/>
              </a:rPr>
              <a:t>应用：</a:t>
            </a:r>
            <a:endParaRPr lang="zh-CN" altLang="en-US" sz="2800" b="1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9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32" grpId="0"/>
      <p:bldP spid="9237" grpId="0"/>
      <p:bldP spid="923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8376" name="矩形 58375"/>
          <p:cNvSpPr/>
          <p:nvPr/>
        </p:nvSpPr>
        <p:spPr>
          <a:xfrm>
            <a:off x="3140075" y="295275"/>
            <a:ext cx="7451725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800" b="1" dirty="0">
                <a:latin typeface="Arial" panose="020B0604020202020204" pitchFamily="34" charset="0"/>
              </a:rPr>
              <a:t>在我们的生活中液体传播声音的例子有哪些？</a:t>
            </a:r>
            <a:endParaRPr lang="zh-CN" altLang="en-US" sz="2800" b="1" dirty="0">
              <a:latin typeface="Arial" panose="020B0604020202020204" pitchFamily="34" charset="0"/>
            </a:endParaRPr>
          </a:p>
        </p:txBody>
      </p:sp>
      <p:grpSp>
        <p:nvGrpSpPr>
          <p:cNvPr id="58377" name="Group 7"/>
          <p:cNvGrpSpPr/>
          <p:nvPr/>
        </p:nvGrpSpPr>
        <p:grpSpPr>
          <a:xfrm>
            <a:off x="1703388" y="112713"/>
            <a:ext cx="1439862" cy="693737"/>
            <a:chOff x="0" y="0"/>
            <a:chExt cx="2231" cy="580"/>
          </a:xfrm>
        </p:grpSpPr>
        <p:pic>
          <p:nvPicPr>
            <p:cNvPr id="58378" name="圆角矩形 1"/>
            <p:cNvPicPr/>
            <p:nvPr/>
          </p:nvPicPr>
          <p:blipFill>
            <a:blip r:embed="rId1"/>
            <a:stretch>
              <a:fillRect/>
            </a:stretch>
          </p:blipFill>
          <p:spPr>
            <a:xfrm>
              <a:off x="0" y="0"/>
              <a:ext cx="2231" cy="58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58379" name="Text Box 9"/>
            <p:cNvSpPr txBox="1"/>
            <p:nvPr/>
          </p:nvSpPr>
          <p:spPr>
            <a:xfrm>
              <a:off x="59" y="105"/>
              <a:ext cx="2116" cy="406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p>
              <a:pPr algn="ctr">
                <a:buFont typeface="Arial" panose="020B0604020202020204" pitchFamily="34" charset="0"/>
                <a:buNone/>
              </a:pPr>
              <a:r>
                <a:rPr lang="zh-CN" altLang="en-US" sz="2800" b="1" dirty="0">
                  <a:solidFill>
                    <a:schemeClr val="bg1"/>
                  </a:solidFill>
                  <a:latin typeface="宋体" panose="02010600030101010101" pitchFamily="2" charset="-122"/>
                </a:rPr>
                <a:t>想一想</a:t>
              </a:r>
              <a:endParaRPr lang="zh-CN" altLang="en-US" sz="2800" b="1" dirty="0">
                <a:solidFill>
                  <a:schemeClr val="bg1"/>
                </a:solidFill>
                <a:latin typeface="宋体" panose="02010600030101010101" pitchFamily="2" charset="-122"/>
              </a:endParaRPr>
            </a:p>
          </p:txBody>
        </p:sp>
      </p:grpSp>
      <p:pic>
        <p:nvPicPr>
          <p:cNvPr id="58383" name="图片 58382" descr="5d660beftc553912a68c5&amp;69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7875" y="823913"/>
            <a:ext cx="3176588" cy="26765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8384" name="矩形 58383"/>
          <p:cNvSpPr/>
          <p:nvPr/>
        </p:nvSpPr>
        <p:spPr>
          <a:xfrm>
            <a:off x="4800600" y="3411538"/>
            <a:ext cx="2808288" cy="82994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400" b="1" dirty="0">
                <a:latin typeface="Calibri" panose="020F0502020204030204" pitchFamily="34" charset="0"/>
                <a:sym typeface="微软雅黑" panose="020B0503020204020204" pitchFamily="34" charset="-122"/>
              </a:rPr>
              <a:t>花样游泳运动员在水下也能听到音乐</a:t>
            </a:r>
            <a:endParaRPr lang="zh-CN" altLang="en-US" sz="2400" b="1" dirty="0">
              <a:latin typeface="Calibri" panose="020F0502020204030204" pitchFamily="34" charset="0"/>
              <a:sym typeface="微软雅黑" panose="020B0503020204020204" pitchFamily="34" charset="-122"/>
            </a:endParaRPr>
          </a:p>
        </p:txBody>
      </p:sp>
      <p:pic>
        <p:nvPicPr>
          <p:cNvPr id="58388" name="图片 58387" descr="userid197492time2011090112305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5925" y="836613"/>
            <a:ext cx="2881313" cy="26638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8389" name="矩形 58388"/>
          <p:cNvSpPr/>
          <p:nvPr/>
        </p:nvSpPr>
        <p:spPr>
          <a:xfrm>
            <a:off x="1703388" y="3429000"/>
            <a:ext cx="3025775" cy="82994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zh-CN" altLang="en-US" sz="2400" b="1" dirty="0">
                <a:latin typeface="Calibri" panose="020F0502020204030204" pitchFamily="34" charset="0"/>
              </a:rPr>
              <a:t>水中的鱼会被岸上的说话声或脚步声吓跑</a:t>
            </a:r>
            <a:endParaRPr lang="zh-CN" altLang="en-US" sz="2400" b="1" dirty="0">
              <a:latin typeface="Calibri" panose="020F0502020204030204" pitchFamily="34" charset="0"/>
            </a:endParaRPr>
          </a:p>
        </p:txBody>
      </p:sp>
      <p:sp>
        <p:nvSpPr>
          <p:cNvPr id="58393" name="矩形 58392"/>
          <p:cNvSpPr>
            <a:spLocks noChangeAspect="1"/>
          </p:cNvSpPr>
          <p:nvPr/>
        </p:nvSpPr>
        <p:spPr>
          <a:xfrm>
            <a:off x="5943600" y="3276600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58395" name="矩形 58394"/>
          <p:cNvSpPr>
            <a:spLocks noChangeAspect="1"/>
          </p:cNvSpPr>
          <p:nvPr/>
        </p:nvSpPr>
        <p:spPr>
          <a:xfrm>
            <a:off x="5943600" y="3276600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58397" name="文本框 58396"/>
          <p:cNvSpPr txBox="1"/>
          <p:nvPr/>
        </p:nvSpPr>
        <p:spPr>
          <a:xfrm>
            <a:off x="7824788" y="3429000"/>
            <a:ext cx="2520950" cy="82994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400" b="1" dirty="0">
                <a:latin typeface="Calibri" panose="020F0502020204030204" pitchFamily="34" charset="0"/>
              </a:rPr>
              <a:t>敲击玻璃缸里面的鱼会受到惊吓</a:t>
            </a:r>
            <a:endParaRPr lang="zh-CN" altLang="en-US" sz="2400" b="1" dirty="0">
              <a:latin typeface="Calibri" panose="020F0502020204030204" pitchFamily="34" charset="0"/>
            </a:endParaRPr>
          </a:p>
        </p:txBody>
      </p:sp>
      <p:grpSp>
        <p:nvGrpSpPr>
          <p:cNvPr id="58399" name="Group 7"/>
          <p:cNvGrpSpPr/>
          <p:nvPr/>
        </p:nvGrpSpPr>
        <p:grpSpPr>
          <a:xfrm>
            <a:off x="1774825" y="4221163"/>
            <a:ext cx="1439863" cy="693737"/>
            <a:chOff x="0" y="0"/>
            <a:chExt cx="2231" cy="580"/>
          </a:xfrm>
        </p:grpSpPr>
        <p:pic>
          <p:nvPicPr>
            <p:cNvPr id="58400" name="圆角矩形 1"/>
            <p:cNvPicPr/>
            <p:nvPr/>
          </p:nvPicPr>
          <p:blipFill>
            <a:blip r:embed="rId1"/>
            <a:stretch>
              <a:fillRect/>
            </a:stretch>
          </p:blipFill>
          <p:spPr>
            <a:xfrm>
              <a:off x="0" y="0"/>
              <a:ext cx="2231" cy="58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58401" name="Text Box 9"/>
            <p:cNvSpPr txBox="1"/>
            <p:nvPr/>
          </p:nvSpPr>
          <p:spPr>
            <a:xfrm>
              <a:off x="59" y="105"/>
              <a:ext cx="2116" cy="406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p>
              <a:pPr algn="ctr">
                <a:buFont typeface="Arial" panose="020B0604020202020204" pitchFamily="34" charset="0"/>
                <a:buNone/>
              </a:pPr>
              <a:r>
                <a:rPr lang="zh-CN" altLang="en-US" sz="2800" b="1" dirty="0">
                  <a:solidFill>
                    <a:schemeClr val="bg1"/>
                  </a:solidFill>
                  <a:latin typeface="宋体" panose="02010600030101010101" pitchFamily="2" charset="-122"/>
                </a:rPr>
                <a:t>应 用</a:t>
              </a:r>
              <a:endParaRPr lang="zh-CN" altLang="en-US" sz="2800" b="1" dirty="0">
                <a:solidFill>
                  <a:schemeClr val="bg1"/>
                </a:solidFill>
                <a:latin typeface="宋体" panose="02010600030101010101" pitchFamily="2" charset="-122"/>
              </a:endParaRPr>
            </a:p>
          </p:txBody>
        </p:sp>
      </p:grpSp>
      <p:sp>
        <p:nvSpPr>
          <p:cNvPr id="58402" name="矩形 58401"/>
          <p:cNvSpPr/>
          <p:nvPr/>
        </p:nvSpPr>
        <p:spPr>
          <a:xfrm>
            <a:off x="1774825" y="5157788"/>
            <a:ext cx="2124075" cy="82994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400" b="1" dirty="0">
                <a:solidFill>
                  <a:srgbClr val="990099"/>
                </a:solidFill>
                <a:latin typeface="Calibri" panose="020F0502020204030204" pitchFamily="34" charset="0"/>
              </a:rPr>
              <a:t>渔民利用电子发声器捕鱼</a:t>
            </a:r>
            <a:endParaRPr lang="zh-CN" altLang="en-US" sz="2400" b="1" dirty="0">
              <a:solidFill>
                <a:srgbClr val="990099"/>
              </a:solidFill>
              <a:latin typeface="Calibri" panose="020F0502020204030204" pitchFamily="34" charset="0"/>
            </a:endParaRPr>
          </a:p>
        </p:txBody>
      </p:sp>
      <p:pic>
        <p:nvPicPr>
          <p:cNvPr id="58403" name="图片 58402" descr="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1763" y="836613"/>
            <a:ext cx="2628900" cy="26638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8405" name="图片 5840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87938" y="4221163"/>
            <a:ext cx="4968875" cy="24479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84" grpId="0"/>
      <p:bldP spid="58389" grpId="0"/>
      <p:bldP spid="58397" grpId="0"/>
      <p:bldP spid="5840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圆角矩形 1"/>
          <p:cNvSpPr/>
          <p:nvPr/>
        </p:nvSpPr>
        <p:spPr>
          <a:xfrm>
            <a:off x="1742288" y="205711"/>
            <a:ext cx="3193663" cy="64687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ctr"/>
            <a:r>
              <a:rPr lang="zh-CN" altLang="en-US" sz="2800" b="1" dirty="0">
                <a:solidFill>
                  <a:srgbClr val="FFFFFF"/>
                </a:solidFill>
                <a:latin typeface="宋体" panose="02010600030101010101" pitchFamily="2" charset="-122"/>
              </a:rPr>
              <a:t>总结声音的传播</a:t>
            </a:r>
            <a:endParaRPr lang="zh-CN" altLang="en-US" sz="2800" b="1" dirty="0">
              <a:solidFill>
                <a:srgbClr val="FFFFFF"/>
              </a:solidFill>
              <a:latin typeface="宋体" panose="02010600030101010101" pitchFamily="2" charset="-122"/>
            </a:endParaRPr>
          </a:p>
        </p:txBody>
      </p:sp>
      <p:sp>
        <p:nvSpPr>
          <p:cNvPr id="61448" name="文本框 61447"/>
          <p:cNvSpPr txBox="1"/>
          <p:nvPr/>
        </p:nvSpPr>
        <p:spPr>
          <a:xfrm>
            <a:off x="1784350" y="917575"/>
            <a:ext cx="8704263" cy="13836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800" dirty="0">
                <a:latin typeface="Calibri" panose="020F0502020204030204" pitchFamily="34" charset="0"/>
              </a:rPr>
              <a:t>       </a:t>
            </a:r>
            <a:r>
              <a:rPr lang="zh-CN" altLang="en-US" sz="2800" b="1" dirty="0">
                <a:latin typeface="Calibri" panose="020F0502020204030204" pitchFamily="34" charset="0"/>
              </a:rPr>
              <a:t>声音的传播需要物质，物理学中把这样的物质叫做</a:t>
            </a:r>
            <a:r>
              <a:rPr lang="zh-CN" altLang="en-US" sz="2800" b="1" dirty="0">
                <a:solidFill>
                  <a:srgbClr val="FF0000"/>
                </a:solidFill>
                <a:latin typeface="Calibri" panose="020F0502020204030204" pitchFamily="34" charset="0"/>
              </a:rPr>
              <a:t>介质</a:t>
            </a:r>
            <a:r>
              <a:rPr lang="zh-CN" altLang="en-US" sz="2800" b="1" dirty="0">
                <a:latin typeface="Calibri" panose="020F0502020204030204" pitchFamily="34" charset="0"/>
              </a:rPr>
              <a:t>；传声的介质可以是</a:t>
            </a:r>
            <a:r>
              <a:rPr lang="zh-CN" altLang="en-US" sz="2800" b="1" dirty="0">
                <a:solidFill>
                  <a:srgbClr val="FF0000"/>
                </a:solidFill>
                <a:latin typeface="Calibri" panose="020F0502020204030204" pitchFamily="34" charset="0"/>
              </a:rPr>
              <a:t>气体、固体、液体</a:t>
            </a:r>
            <a:r>
              <a:rPr lang="zh-CN" altLang="en-US" sz="2800" b="1" dirty="0">
                <a:latin typeface="Calibri" panose="020F0502020204030204" pitchFamily="34" charset="0"/>
              </a:rPr>
              <a:t>；</a:t>
            </a:r>
            <a:r>
              <a:rPr lang="zh-CN" altLang="en-US" sz="2800" b="1" dirty="0">
                <a:solidFill>
                  <a:srgbClr val="FF0000"/>
                </a:solidFill>
                <a:latin typeface="Calibri" panose="020F0502020204030204" pitchFamily="34" charset="0"/>
              </a:rPr>
              <a:t>真空</a:t>
            </a:r>
            <a:r>
              <a:rPr lang="zh-CN" altLang="en-US" sz="2800" b="1" dirty="0">
                <a:latin typeface="Calibri" panose="020F0502020204030204" pitchFamily="34" charset="0"/>
              </a:rPr>
              <a:t>不能传声。</a:t>
            </a:r>
            <a:endParaRPr lang="zh-CN" altLang="en-US" sz="2800" b="1" dirty="0">
              <a:latin typeface="Calibri" panose="020F0502020204030204" pitchFamily="34" charset="0"/>
            </a:endParaRPr>
          </a:p>
        </p:txBody>
      </p:sp>
      <p:graphicFrame>
        <p:nvGraphicFramePr>
          <p:cNvPr id="61452" name="对象 61451"/>
          <p:cNvGraphicFramePr/>
          <p:nvPr/>
        </p:nvGraphicFramePr>
        <p:xfrm>
          <a:off x="7391400" y="2492375"/>
          <a:ext cx="2573338" cy="295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" r:id="rId1" imgW="2933700" imgH="2124075" progId="Paint.Picture">
                  <p:embed/>
                </p:oleObj>
              </mc:Choice>
              <mc:Fallback>
                <p:oleObj name="" r:id="rId1" imgW="2933700" imgH="2124075" progId="Paint.Picture">
                  <p:embed/>
                  <p:pic>
                    <p:nvPicPr>
                      <p:cNvPr id="0" name="图片 3075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7391400" y="2492375"/>
                        <a:ext cx="2573338" cy="29591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53" name="文本框 61452"/>
          <p:cNvSpPr txBox="1"/>
          <p:nvPr/>
        </p:nvSpPr>
        <p:spPr>
          <a:xfrm>
            <a:off x="3287713" y="2349500"/>
            <a:ext cx="633730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zh-CN" altLang="en-US" sz="2800" b="1" dirty="0">
                <a:latin typeface="Times New Roman" panose="02020603050405020304" pitchFamily="18" charset="0"/>
              </a:rPr>
              <a:t>声音在介质中是以什么形式传播的呢？</a:t>
            </a:r>
            <a:endParaRPr lang="zh-CN" altLang="en-US" sz="2800" b="1" dirty="0">
              <a:latin typeface="Times New Roman" panose="02020603050405020304" pitchFamily="18" charset="0"/>
            </a:endParaRPr>
          </a:p>
        </p:txBody>
      </p:sp>
      <p:grpSp>
        <p:nvGrpSpPr>
          <p:cNvPr id="61454" name="Group 7"/>
          <p:cNvGrpSpPr/>
          <p:nvPr/>
        </p:nvGrpSpPr>
        <p:grpSpPr>
          <a:xfrm>
            <a:off x="1703388" y="2276475"/>
            <a:ext cx="1584325" cy="693738"/>
            <a:chOff x="0" y="0"/>
            <a:chExt cx="2231" cy="580"/>
          </a:xfrm>
        </p:grpSpPr>
        <p:pic>
          <p:nvPicPr>
            <p:cNvPr id="61455" name="圆角矩形 1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2231" cy="58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61456" name="Text Box 9"/>
            <p:cNvSpPr txBox="1"/>
            <p:nvPr/>
          </p:nvSpPr>
          <p:spPr>
            <a:xfrm>
              <a:off x="59" y="105"/>
              <a:ext cx="2116" cy="406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p>
              <a:pPr algn="ctr">
                <a:buFont typeface="Arial" panose="020B0604020202020204" pitchFamily="34" charset="0"/>
                <a:buNone/>
              </a:pPr>
              <a:r>
                <a:rPr lang="zh-CN" altLang="en-US" sz="2800" b="1" dirty="0">
                  <a:solidFill>
                    <a:schemeClr val="bg1"/>
                  </a:solidFill>
                  <a:latin typeface="宋体" panose="02010600030101010101" pitchFamily="2" charset="-122"/>
                  <a:hlinkClick r:id="rId4" action="ppaction://hlinkfile"/>
                </a:rPr>
                <a:t>想一想</a:t>
              </a:r>
              <a:endParaRPr lang="zh-CN" altLang="en-US" sz="2800" b="1" dirty="0">
                <a:solidFill>
                  <a:schemeClr val="bg1"/>
                </a:solidFill>
                <a:latin typeface="宋体" panose="02010600030101010101" pitchFamily="2" charset="-122"/>
              </a:endParaRPr>
            </a:p>
          </p:txBody>
        </p:sp>
      </p:grpSp>
      <p:sp>
        <p:nvSpPr>
          <p:cNvPr id="61466" name="文本框 61465"/>
          <p:cNvSpPr txBox="1"/>
          <p:nvPr/>
        </p:nvSpPr>
        <p:spPr>
          <a:xfrm>
            <a:off x="3143250" y="5718175"/>
            <a:ext cx="633730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zh-CN" altLang="en-US" sz="2800" b="1" dirty="0">
                <a:latin typeface="宋体" panose="02010600030101010101" pitchFamily="2" charset="-122"/>
              </a:rPr>
              <a:t>声音在介质中以声波形式传播。</a:t>
            </a:r>
            <a:endParaRPr lang="zh-CN" altLang="en-US" sz="2800" b="1" dirty="0">
              <a:latin typeface="宋体" panose="02010600030101010101" pitchFamily="2" charset="-122"/>
            </a:endParaRPr>
          </a:p>
        </p:txBody>
      </p:sp>
      <p:sp>
        <p:nvSpPr>
          <p:cNvPr id="3" name="圆角矩形 1"/>
          <p:cNvSpPr/>
          <p:nvPr/>
        </p:nvSpPr>
        <p:spPr>
          <a:xfrm>
            <a:off x="1728559" y="5539711"/>
            <a:ext cx="1250226" cy="64687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ctr"/>
            <a:r>
              <a:rPr lang="zh-CN" altLang="en-US" sz="2800" b="1" dirty="0">
                <a:solidFill>
                  <a:srgbClr val="FFFFFF"/>
                </a:solidFill>
                <a:latin typeface="宋体" panose="02010600030101010101" pitchFamily="2" charset="-122"/>
              </a:rPr>
              <a:t>结论</a:t>
            </a:r>
            <a:endParaRPr lang="zh-CN" altLang="en-US" sz="2800" b="1" dirty="0">
              <a:solidFill>
                <a:srgbClr val="FFFFFF"/>
              </a:solidFill>
              <a:latin typeface="宋体" panose="02010600030101010101" pitchFamily="2" charset="-122"/>
            </a:endParaRPr>
          </a:p>
        </p:txBody>
      </p:sp>
      <p:pic>
        <p:nvPicPr>
          <p:cNvPr id="61477" name="Picture 6" descr="暴风截屏201204240127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92538" y="2852738"/>
            <a:ext cx="2405062" cy="23050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1478" name="文本框 61477"/>
          <p:cNvSpPr txBox="1"/>
          <p:nvPr/>
        </p:nvSpPr>
        <p:spPr>
          <a:xfrm>
            <a:off x="4583113" y="5006975"/>
            <a:ext cx="79502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水波</a:t>
            </a:r>
            <a:endParaRPr lang="zh-CN" altLang="en-US" sz="2400" b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53" grpId="0"/>
      <p:bldP spid="61466" grpId="0"/>
      <p:bldP spid="6147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4036" name="文本框 44035"/>
          <p:cNvSpPr txBox="1"/>
          <p:nvPr/>
        </p:nvSpPr>
        <p:spPr>
          <a:xfrm>
            <a:off x="2424113" y="5661025"/>
            <a:ext cx="5545137" cy="9518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zh-CN" altLang="en-US" sz="2800" b="1" dirty="0">
                <a:latin typeface="宋体" panose="02010600030101010101" pitchFamily="2" charset="-122"/>
              </a:rPr>
              <a:t>声速：声音在每秒内传播的距离。</a:t>
            </a:r>
            <a:endParaRPr lang="zh-CN" altLang="en-US" sz="2800" b="1" dirty="0">
              <a:latin typeface="宋体" panose="02010600030101010101" pitchFamily="2" charset="-122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zh-CN" altLang="en-US" sz="2800" b="1" dirty="0">
                <a:latin typeface="宋体" panose="02010600030101010101" pitchFamily="2" charset="-122"/>
              </a:rPr>
              <a:t>声速用来表示声音传播的快慢。</a:t>
            </a:r>
            <a:endParaRPr lang="zh-CN" altLang="en-US" sz="2800" b="1" dirty="0">
              <a:latin typeface="宋体" panose="02010600030101010101" pitchFamily="2" charset="-122"/>
            </a:endParaRPr>
          </a:p>
        </p:txBody>
      </p:sp>
      <p:sp>
        <p:nvSpPr>
          <p:cNvPr id="2" name="圆角矩形 1"/>
          <p:cNvSpPr/>
          <p:nvPr/>
        </p:nvSpPr>
        <p:spPr>
          <a:xfrm>
            <a:off x="1739743" y="4964985"/>
            <a:ext cx="1805712" cy="645449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ctr"/>
            <a:r>
              <a:rPr lang="zh-CN" altLang="en-US" sz="2800" b="1" dirty="0">
                <a:solidFill>
                  <a:srgbClr val="FFFFFF"/>
                </a:solidFill>
                <a:latin typeface="宋体" panose="02010600030101010101" pitchFamily="2" charset="-122"/>
              </a:rPr>
              <a:t>三、声速</a:t>
            </a:r>
            <a:endParaRPr lang="zh-CN" altLang="en-US" sz="2800" b="1" dirty="0">
              <a:solidFill>
                <a:srgbClr val="FFFFFF"/>
              </a:solidFill>
              <a:latin typeface="宋体" panose="02010600030101010101" pitchFamily="2" charset="-122"/>
            </a:endParaRPr>
          </a:p>
        </p:txBody>
      </p:sp>
      <p:grpSp>
        <p:nvGrpSpPr>
          <p:cNvPr id="44040" name="Group 7"/>
          <p:cNvGrpSpPr/>
          <p:nvPr/>
        </p:nvGrpSpPr>
        <p:grpSpPr>
          <a:xfrm>
            <a:off x="1703388" y="112713"/>
            <a:ext cx="1439862" cy="693737"/>
            <a:chOff x="0" y="0"/>
            <a:chExt cx="2231" cy="580"/>
          </a:xfrm>
        </p:grpSpPr>
        <p:pic>
          <p:nvPicPr>
            <p:cNvPr id="44041" name="圆角矩形 1"/>
            <p:cNvPicPr/>
            <p:nvPr/>
          </p:nvPicPr>
          <p:blipFill>
            <a:blip r:embed="rId1"/>
            <a:stretch>
              <a:fillRect/>
            </a:stretch>
          </p:blipFill>
          <p:spPr>
            <a:xfrm>
              <a:off x="0" y="0"/>
              <a:ext cx="2231" cy="58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4042" name="Text Box 9"/>
            <p:cNvSpPr txBox="1"/>
            <p:nvPr/>
          </p:nvSpPr>
          <p:spPr>
            <a:xfrm>
              <a:off x="59" y="105"/>
              <a:ext cx="2116" cy="406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p>
              <a:pPr algn="ctr">
                <a:buFont typeface="Arial" panose="020B0604020202020204" pitchFamily="34" charset="0"/>
                <a:buNone/>
              </a:pPr>
              <a:r>
                <a:rPr lang="zh-CN" altLang="en-US" sz="2800" b="1" dirty="0">
                  <a:solidFill>
                    <a:schemeClr val="bg1"/>
                  </a:solidFill>
                  <a:latin typeface="宋体" panose="02010600030101010101" pitchFamily="2" charset="-122"/>
                </a:rPr>
                <a:t>想一想</a:t>
              </a:r>
              <a:endParaRPr lang="zh-CN" altLang="en-US" sz="2800" b="1" dirty="0">
                <a:solidFill>
                  <a:schemeClr val="bg1"/>
                </a:solidFill>
                <a:latin typeface="宋体" panose="02010600030101010101" pitchFamily="2" charset="-122"/>
              </a:endParaRPr>
            </a:p>
          </p:txBody>
        </p:sp>
      </p:grpSp>
      <p:sp>
        <p:nvSpPr>
          <p:cNvPr id="44043" name="文本框 44042"/>
          <p:cNvSpPr txBox="1"/>
          <p:nvPr/>
        </p:nvSpPr>
        <p:spPr>
          <a:xfrm>
            <a:off x="3340100" y="409575"/>
            <a:ext cx="30988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endParaRPr lang="zh-CN" altLang="en-US" dirty="0">
              <a:latin typeface="Calibri" panose="020F0502020204030204" pitchFamily="34" charset="0"/>
            </a:endParaRPr>
          </a:p>
        </p:txBody>
      </p:sp>
      <p:sp>
        <p:nvSpPr>
          <p:cNvPr id="44044" name="文本框 44043"/>
          <p:cNvSpPr txBox="1"/>
          <p:nvPr/>
        </p:nvSpPr>
        <p:spPr>
          <a:xfrm>
            <a:off x="2424113" y="260350"/>
            <a:ext cx="7993062" cy="95313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800" b="1" dirty="0">
                <a:latin typeface="宋体" panose="02010600030101010101" pitchFamily="2" charset="-122"/>
              </a:rPr>
              <a:t>    老师一开口说话，你们就可以听到声音，是不是因为声音的传播不需要时间吗？</a:t>
            </a:r>
            <a:endParaRPr lang="zh-CN" altLang="en-US" sz="2800" b="1" dirty="0">
              <a:latin typeface="宋体" panose="02010600030101010101" pitchFamily="2" charset="-122"/>
            </a:endParaRPr>
          </a:p>
        </p:txBody>
      </p:sp>
      <p:pic>
        <p:nvPicPr>
          <p:cNvPr id="44047" name="图片 44046" descr="1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7350" y="1196975"/>
            <a:ext cx="6840538" cy="28082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4048" name="文本框 44047"/>
          <p:cNvSpPr txBox="1"/>
          <p:nvPr/>
        </p:nvSpPr>
        <p:spPr>
          <a:xfrm>
            <a:off x="1774825" y="4005263"/>
            <a:ext cx="8642350" cy="95313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800" b="1" dirty="0">
                <a:latin typeface="宋体" panose="02010600030101010101" pitchFamily="2" charset="-122"/>
              </a:rPr>
              <a:t>    我们在日常生活中总是先看见闪电，过一会儿才听到雷声，这个现象表明了</a:t>
            </a:r>
            <a:endParaRPr lang="zh-CN" altLang="en-US" sz="2800" b="1" dirty="0">
              <a:latin typeface="宋体" panose="02010600030101010101" pitchFamily="2" charset="-122"/>
            </a:endParaRPr>
          </a:p>
        </p:txBody>
      </p:sp>
      <p:sp>
        <p:nvSpPr>
          <p:cNvPr id="44049" name="矩形 44048"/>
          <p:cNvSpPr/>
          <p:nvPr/>
        </p:nvSpPr>
        <p:spPr>
          <a:xfrm>
            <a:off x="6167438" y="4437063"/>
            <a:ext cx="375793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2800" b="1" dirty="0">
                <a:solidFill>
                  <a:srgbClr val="FF0000"/>
                </a:solidFill>
                <a:latin typeface="Calibri" panose="020F0502020204030204" pitchFamily="34" charset="0"/>
              </a:rPr>
              <a:t>声音的传播需要时间。</a:t>
            </a:r>
            <a:endParaRPr lang="zh-CN" altLang="en-US" sz="2800" b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6" grpId="0"/>
      <p:bldP spid="4404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5062" name="图片 45061" descr="2934349b033b5bb5397576c235d3d539b600bc6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47850" y="0"/>
            <a:ext cx="8353425" cy="28797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5064" name="文本框 45063"/>
          <p:cNvSpPr txBox="1"/>
          <p:nvPr/>
        </p:nvSpPr>
        <p:spPr>
          <a:xfrm>
            <a:off x="1703388" y="2708275"/>
            <a:ext cx="4752975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080808"/>
                </a:solidFill>
                <a:latin typeface="Arial" panose="020B0604020202020204" pitchFamily="34" charset="0"/>
              </a:rPr>
              <a:t>通过上表你获得的信息是：</a:t>
            </a:r>
            <a:endParaRPr lang="zh-CN" altLang="en-US" sz="2800" b="1" dirty="0">
              <a:solidFill>
                <a:srgbClr val="080808"/>
              </a:solidFill>
              <a:latin typeface="Arial" panose="020B0604020202020204" pitchFamily="34" charset="0"/>
            </a:endParaRPr>
          </a:p>
        </p:txBody>
      </p:sp>
      <p:sp>
        <p:nvSpPr>
          <p:cNvPr id="45065" name="文本框 45064"/>
          <p:cNvSpPr txBox="1"/>
          <p:nvPr/>
        </p:nvSpPr>
        <p:spPr>
          <a:xfrm>
            <a:off x="1703388" y="3213100"/>
            <a:ext cx="3744912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en-US" altLang="zh-CN" sz="2800" b="1">
                <a:latin typeface="Arial" panose="020B0604020202020204" pitchFamily="34" charset="0"/>
              </a:rPr>
              <a:t>1</a:t>
            </a:r>
            <a:r>
              <a:rPr lang="zh-CN" altLang="en-US" sz="2800" b="1" dirty="0">
                <a:latin typeface="Arial" panose="020B0604020202020204" pitchFamily="34" charset="0"/>
              </a:rPr>
              <a:t>、声速与温度有关：</a:t>
            </a:r>
            <a:endParaRPr lang="zh-CN" altLang="en-US" sz="2800" b="1" dirty="0">
              <a:latin typeface="Arial" panose="020B0604020202020204" pitchFamily="34" charset="0"/>
            </a:endParaRPr>
          </a:p>
        </p:txBody>
      </p:sp>
      <p:sp>
        <p:nvSpPr>
          <p:cNvPr id="45066" name="文本框 45065"/>
          <p:cNvSpPr txBox="1"/>
          <p:nvPr/>
        </p:nvSpPr>
        <p:spPr>
          <a:xfrm>
            <a:off x="5140325" y="3217863"/>
            <a:ext cx="30988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endParaRPr lang="zh-CN" altLang="en-US" dirty="0">
              <a:latin typeface="Calibri" panose="020F0502020204030204" pitchFamily="34" charset="0"/>
            </a:endParaRPr>
          </a:p>
        </p:txBody>
      </p:sp>
      <p:sp>
        <p:nvSpPr>
          <p:cNvPr id="45067" name="文本框 45066"/>
          <p:cNvSpPr txBox="1"/>
          <p:nvPr/>
        </p:nvSpPr>
        <p:spPr>
          <a:xfrm>
            <a:off x="4943475" y="3213100"/>
            <a:ext cx="5545455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2800" b="1" dirty="0">
                <a:solidFill>
                  <a:srgbClr val="FF0000"/>
                </a:solidFill>
                <a:latin typeface="Calibri" panose="020F0502020204030204" pitchFamily="34" charset="0"/>
              </a:rPr>
              <a:t>同种物质，温度越高，声速越快。</a:t>
            </a:r>
            <a:endParaRPr lang="zh-CN" altLang="en-US" sz="2800" b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45068" name="文本框 45067"/>
          <p:cNvSpPr txBox="1"/>
          <p:nvPr/>
        </p:nvSpPr>
        <p:spPr>
          <a:xfrm>
            <a:off x="1703388" y="3644900"/>
            <a:ext cx="5184775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en-US" altLang="zh-CN" sz="2800" b="1">
                <a:latin typeface="Arial" panose="020B0604020202020204" pitchFamily="34" charset="0"/>
              </a:rPr>
              <a:t>2</a:t>
            </a:r>
            <a:r>
              <a:rPr lang="zh-CN" altLang="en-US" sz="2800" b="1" dirty="0">
                <a:latin typeface="Arial" panose="020B0604020202020204" pitchFamily="34" charset="0"/>
              </a:rPr>
              <a:t>、声速大小与介质种类有关：</a:t>
            </a:r>
            <a:endParaRPr lang="zh-CN" altLang="en-US" sz="2800" b="1" dirty="0">
              <a:latin typeface="Arial" panose="020B0604020202020204" pitchFamily="34" charset="0"/>
            </a:endParaRPr>
          </a:p>
        </p:txBody>
      </p:sp>
      <p:sp>
        <p:nvSpPr>
          <p:cNvPr id="45069" name="文本框 45068"/>
          <p:cNvSpPr txBox="1"/>
          <p:nvPr/>
        </p:nvSpPr>
        <p:spPr>
          <a:xfrm>
            <a:off x="1703388" y="4170363"/>
            <a:ext cx="8785225" cy="95313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2800" b="1">
                <a:latin typeface="宋体" panose="02010600030101010101" pitchFamily="2" charset="-122"/>
              </a:rPr>
              <a:t>3</a:t>
            </a:r>
            <a:r>
              <a:rPr lang="zh-CN" altLang="en-US" sz="2800" b="1" dirty="0">
                <a:latin typeface="宋体" panose="02010600030101010101" pitchFamily="2" charset="-122"/>
              </a:rPr>
              <a:t>、一般情况下，声音在</a:t>
            </a: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</a:rPr>
              <a:t>固体</a:t>
            </a:r>
            <a:r>
              <a:rPr lang="zh-CN" altLang="en-US" sz="2800" b="1" dirty="0">
                <a:latin typeface="宋体" panose="02010600030101010101" pitchFamily="2" charset="-122"/>
              </a:rPr>
              <a:t>中的传播速度</a:t>
            </a: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</a:rPr>
              <a:t>最快</a:t>
            </a:r>
            <a:r>
              <a:rPr lang="zh-CN" altLang="en-US" sz="2800" b="1" dirty="0">
                <a:latin typeface="宋体" panose="02010600030101010101" pitchFamily="2" charset="-122"/>
              </a:rPr>
              <a:t>，其次是在液体，在</a:t>
            </a: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</a:rPr>
              <a:t>气体</a:t>
            </a:r>
            <a:r>
              <a:rPr lang="zh-CN" altLang="en-US" sz="2800" b="1" dirty="0">
                <a:latin typeface="宋体" panose="02010600030101010101" pitchFamily="2" charset="-122"/>
              </a:rPr>
              <a:t>中传播的速度</a:t>
            </a: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</a:rPr>
              <a:t>最慢</a:t>
            </a:r>
            <a:r>
              <a:rPr lang="zh-CN" altLang="en-US" sz="2800" b="1" dirty="0">
                <a:latin typeface="宋体" panose="02010600030101010101" pitchFamily="2" charset="-122"/>
              </a:rPr>
              <a:t>。</a:t>
            </a:r>
            <a:endParaRPr lang="zh-CN" altLang="en-US" sz="2800" b="1" dirty="0">
              <a:latin typeface="宋体" panose="02010600030101010101" pitchFamily="2" charset="-122"/>
            </a:endParaRPr>
          </a:p>
        </p:txBody>
      </p:sp>
      <p:sp>
        <p:nvSpPr>
          <p:cNvPr id="45070" name="矩形 45069"/>
          <p:cNvSpPr/>
          <p:nvPr/>
        </p:nvSpPr>
        <p:spPr>
          <a:xfrm>
            <a:off x="4171950" y="4806950"/>
            <a:ext cx="3579813" cy="1014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4000">
                <a:latin typeface="宋体" panose="02010600030101010101" pitchFamily="2" charset="-122"/>
              </a:rPr>
              <a:t>V</a:t>
            </a:r>
            <a:r>
              <a:rPr lang="zh-CN" altLang="en-US" sz="2800" b="1" baseline="-25000" dirty="0">
                <a:latin typeface="宋体" panose="02010600030101010101" pitchFamily="2" charset="-122"/>
              </a:rPr>
              <a:t>固</a:t>
            </a:r>
            <a:r>
              <a:rPr lang="zh-CN" altLang="en-US" sz="6000" dirty="0">
                <a:latin typeface="宋体" panose="02010600030101010101" pitchFamily="2" charset="-122"/>
              </a:rPr>
              <a:t> </a:t>
            </a:r>
            <a:r>
              <a:rPr lang="en-US" altLang="zh-CN" sz="4000">
                <a:latin typeface="宋体" panose="02010600030101010101" pitchFamily="2" charset="-122"/>
              </a:rPr>
              <a:t>&gt; </a:t>
            </a:r>
            <a:r>
              <a:rPr lang="en-US" altLang="zh-CN" sz="6000">
                <a:latin typeface="宋体" panose="02010600030101010101" pitchFamily="2" charset="-122"/>
              </a:rPr>
              <a:t>v</a:t>
            </a:r>
            <a:r>
              <a:rPr lang="zh-CN" altLang="en-US" sz="2800" b="1" baseline="-25000" dirty="0">
                <a:latin typeface="宋体" panose="02010600030101010101" pitchFamily="2" charset="-122"/>
              </a:rPr>
              <a:t>液</a:t>
            </a:r>
            <a:r>
              <a:rPr lang="zh-CN" altLang="en-US" sz="4000" dirty="0">
                <a:latin typeface="宋体" panose="02010600030101010101" pitchFamily="2" charset="-122"/>
              </a:rPr>
              <a:t> </a:t>
            </a:r>
            <a:r>
              <a:rPr lang="en-US" altLang="zh-CN" sz="4000">
                <a:latin typeface="宋体" panose="02010600030101010101" pitchFamily="2" charset="-122"/>
              </a:rPr>
              <a:t>&gt; </a:t>
            </a:r>
            <a:r>
              <a:rPr lang="en-US" altLang="zh-CN" sz="6000">
                <a:latin typeface="宋体" panose="02010600030101010101" pitchFamily="2" charset="-122"/>
              </a:rPr>
              <a:t>v</a:t>
            </a:r>
            <a:r>
              <a:rPr lang="zh-CN" altLang="en-US" sz="2800" b="1" baseline="-25000" dirty="0">
                <a:latin typeface="宋体" panose="02010600030101010101" pitchFamily="2" charset="-122"/>
              </a:rPr>
              <a:t>气</a:t>
            </a:r>
            <a:endParaRPr lang="zh-CN" altLang="en-US" sz="2800" b="1" baseline="-25000" dirty="0">
              <a:latin typeface="宋体" panose="02010600030101010101" pitchFamily="2" charset="-122"/>
            </a:endParaRPr>
          </a:p>
        </p:txBody>
      </p:sp>
      <p:sp>
        <p:nvSpPr>
          <p:cNvPr id="45071" name="矩形 45070"/>
          <p:cNvSpPr/>
          <p:nvPr/>
        </p:nvSpPr>
        <p:spPr>
          <a:xfrm>
            <a:off x="1703388" y="5165725"/>
            <a:ext cx="232791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2800" b="1" dirty="0">
                <a:latin typeface="Calibri" panose="020F0502020204030204" pitchFamily="34" charset="0"/>
              </a:rPr>
              <a:t>一般情况下：</a:t>
            </a:r>
            <a:endParaRPr lang="zh-CN" altLang="en-US" sz="2800" b="1" dirty="0">
              <a:latin typeface="Calibri" panose="020F0502020204030204" pitchFamily="34" charset="0"/>
            </a:endParaRPr>
          </a:p>
        </p:txBody>
      </p:sp>
      <p:sp>
        <p:nvSpPr>
          <p:cNvPr id="45072" name="文本框 45071"/>
          <p:cNvSpPr txBox="1"/>
          <p:nvPr/>
        </p:nvSpPr>
        <p:spPr>
          <a:xfrm>
            <a:off x="1703388" y="6021388"/>
            <a:ext cx="7921625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zh-CN" altLang="en-US" sz="3200" b="1" dirty="0">
                <a:latin typeface="宋体" panose="02010600030101010101" pitchFamily="2" charset="-122"/>
              </a:rPr>
              <a:t>声音在</a:t>
            </a:r>
            <a:r>
              <a:rPr lang="en-US" altLang="zh-CN" sz="3200" b="1">
                <a:solidFill>
                  <a:srgbClr val="FF0000"/>
                </a:solidFill>
                <a:latin typeface="宋体" panose="02010600030101010101" pitchFamily="2" charset="-122"/>
              </a:rPr>
              <a:t>15</a:t>
            </a:r>
            <a:r>
              <a:rPr lang="en-US" altLang="zh-CN" sz="3200" b="1" baseline="40000">
                <a:solidFill>
                  <a:srgbClr val="FF0000"/>
                </a:solidFill>
                <a:latin typeface="宋体" panose="02010600030101010101" pitchFamily="2" charset="-122"/>
              </a:rPr>
              <a:t>o</a:t>
            </a:r>
            <a:r>
              <a:rPr lang="en-US" altLang="zh-CN" sz="3200" b="1">
                <a:solidFill>
                  <a:srgbClr val="FF0000"/>
                </a:solidFill>
                <a:latin typeface="宋体" panose="02010600030101010101" pitchFamily="2" charset="-122"/>
              </a:rPr>
              <a:t>C</a:t>
            </a:r>
            <a:r>
              <a:rPr lang="zh-CN" altLang="en-US" sz="3200" b="1" dirty="0">
                <a:solidFill>
                  <a:srgbClr val="FF0000"/>
                </a:solidFill>
                <a:latin typeface="宋体" panose="02010600030101010101" pitchFamily="2" charset="-122"/>
              </a:rPr>
              <a:t>空气</a:t>
            </a:r>
            <a:r>
              <a:rPr lang="zh-CN" altLang="en-US" sz="3200" b="1" dirty="0">
                <a:latin typeface="宋体" panose="02010600030101010101" pitchFamily="2" charset="-122"/>
              </a:rPr>
              <a:t>中传播的速度为</a:t>
            </a:r>
            <a:r>
              <a:rPr lang="en-US" altLang="zh-CN" sz="3200" b="1">
                <a:solidFill>
                  <a:srgbClr val="FF3300"/>
                </a:solidFill>
                <a:latin typeface="宋体" panose="02010600030101010101" pitchFamily="2" charset="-122"/>
              </a:rPr>
              <a:t>340m/s</a:t>
            </a:r>
            <a:endParaRPr lang="zh-CN" altLang="en-US" sz="3200" b="1" dirty="0">
              <a:solidFill>
                <a:srgbClr val="FF3300"/>
              </a:solidFill>
              <a:latin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45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5" grpId="0"/>
      <p:bldP spid="45067" grpId="0"/>
      <p:bldP spid="45068" grpId="0"/>
      <p:bldP spid="45069" grpId="0"/>
      <p:bldP spid="45070" grpId="0"/>
      <p:bldP spid="45071" grpId="0"/>
      <p:bldP spid="4507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3186" name="文本框 93185"/>
          <p:cNvSpPr txBox="1"/>
          <p:nvPr/>
        </p:nvSpPr>
        <p:spPr>
          <a:xfrm>
            <a:off x="1847850" y="836613"/>
            <a:ext cx="8640763" cy="1599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宋体" panose="02010600030101010101" pitchFamily="2" charset="-122"/>
              </a:rPr>
              <a:t>在一根充满水的长铁管的一端敲击一下，在另一端能够听到几次声音（      ）</a:t>
            </a:r>
            <a:endParaRPr lang="zh-CN" altLang="en-US" sz="2800" b="1" dirty="0">
              <a:latin typeface="宋体" panose="02010600030101010101" pitchFamily="2" charset="-122"/>
            </a:endParaRPr>
          </a:p>
          <a:p>
            <a:pPr>
              <a:spcBef>
                <a:spcPct val="50000"/>
              </a:spcBef>
            </a:pPr>
            <a:r>
              <a:rPr lang="en-US" altLang="zh-CN" sz="2800" b="1">
                <a:latin typeface="宋体" panose="02010600030101010101" pitchFamily="2" charset="-122"/>
              </a:rPr>
              <a:t>A.</a:t>
            </a:r>
            <a:r>
              <a:rPr lang="zh-CN" altLang="en-US" sz="2800" b="1" dirty="0">
                <a:latin typeface="宋体" panose="02010600030101010101" pitchFamily="2" charset="-122"/>
              </a:rPr>
              <a:t>一次     </a:t>
            </a:r>
            <a:r>
              <a:rPr lang="en-US" altLang="zh-CN" sz="2800" b="1">
                <a:latin typeface="宋体" panose="02010600030101010101" pitchFamily="2" charset="-122"/>
              </a:rPr>
              <a:t>B.</a:t>
            </a:r>
            <a:r>
              <a:rPr lang="zh-CN" altLang="en-US" sz="2800" b="1" dirty="0">
                <a:latin typeface="宋体" panose="02010600030101010101" pitchFamily="2" charset="-122"/>
              </a:rPr>
              <a:t>两次     </a:t>
            </a:r>
            <a:r>
              <a:rPr lang="en-US" altLang="zh-CN" sz="2800" b="1">
                <a:latin typeface="宋体" panose="02010600030101010101" pitchFamily="2" charset="-122"/>
              </a:rPr>
              <a:t>C.</a:t>
            </a:r>
            <a:r>
              <a:rPr lang="zh-CN" altLang="en-US" sz="2800" b="1" dirty="0">
                <a:latin typeface="宋体" panose="02010600030101010101" pitchFamily="2" charset="-122"/>
              </a:rPr>
              <a:t>三次      </a:t>
            </a:r>
            <a:r>
              <a:rPr lang="en-US" altLang="zh-CN" sz="2800" b="1">
                <a:latin typeface="宋体" panose="02010600030101010101" pitchFamily="2" charset="-122"/>
              </a:rPr>
              <a:t>D.</a:t>
            </a:r>
            <a:r>
              <a:rPr lang="zh-CN" altLang="en-US" sz="2800" b="1" dirty="0">
                <a:latin typeface="宋体" panose="02010600030101010101" pitchFamily="2" charset="-122"/>
              </a:rPr>
              <a:t>四次</a:t>
            </a:r>
            <a:endParaRPr lang="zh-CN" altLang="en-US" sz="2800" b="1" dirty="0">
              <a:latin typeface="宋体" panose="02010600030101010101" pitchFamily="2" charset="-122"/>
            </a:endParaRPr>
          </a:p>
        </p:txBody>
      </p:sp>
      <p:grpSp>
        <p:nvGrpSpPr>
          <p:cNvPr id="93187" name="Group 7"/>
          <p:cNvGrpSpPr/>
          <p:nvPr/>
        </p:nvGrpSpPr>
        <p:grpSpPr>
          <a:xfrm>
            <a:off x="1703388" y="115888"/>
            <a:ext cx="1584325" cy="649287"/>
            <a:chOff x="0" y="0"/>
            <a:chExt cx="2231" cy="580"/>
          </a:xfrm>
        </p:grpSpPr>
        <p:pic>
          <p:nvPicPr>
            <p:cNvPr id="93188" name="圆角矩形 1"/>
            <p:cNvPicPr/>
            <p:nvPr/>
          </p:nvPicPr>
          <p:blipFill>
            <a:blip r:embed="rId1"/>
            <a:stretch>
              <a:fillRect/>
            </a:stretch>
          </p:blipFill>
          <p:spPr>
            <a:xfrm>
              <a:off x="0" y="0"/>
              <a:ext cx="2231" cy="58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93189" name="Text Box 9"/>
            <p:cNvSpPr txBox="1"/>
            <p:nvPr/>
          </p:nvSpPr>
          <p:spPr>
            <a:xfrm>
              <a:off x="59" y="105"/>
              <a:ext cx="2116" cy="406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p>
              <a:pPr algn="ctr">
                <a:buFont typeface="Arial" panose="020B0604020202020204" pitchFamily="34" charset="0"/>
                <a:buNone/>
              </a:pPr>
              <a:r>
                <a:rPr lang="zh-CN" altLang="en-US" sz="2800" b="1" dirty="0">
                  <a:solidFill>
                    <a:schemeClr val="bg1"/>
                  </a:solidFill>
                  <a:latin typeface="宋体" panose="02010600030101010101" pitchFamily="2" charset="-122"/>
                </a:rPr>
                <a:t>想一想</a:t>
              </a:r>
              <a:endParaRPr lang="zh-CN" altLang="en-US" sz="2800" b="1" dirty="0">
                <a:solidFill>
                  <a:schemeClr val="bg1"/>
                </a:solidFill>
                <a:latin typeface="宋体" panose="02010600030101010101" pitchFamily="2" charset="-122"/>
              </a:endParaRPr>
            </a:p>
          </p:txBody>
        </p:sp>
      </p:grpSp>
      <p:sp>
        <p:nvSpPr>
          <p:cNvPr id="93190" name="文本框 93189"/>
          <p:cNvSpPr txBox="1"/>
          <p:nvPr/>
        </p:nvSpPr>
        <p:spPr>
          <a:xfrm>
            <a:off x="5159375" y="1268413"/>
            <a:ext cx="362585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en-US" altLang="zh-CN" sz="2800" b="1">
                <a:solidFill>
                  <a:srgbClr val="FF0000"/>
                </a:solidFill>
                <a:latin typeface="宋体" panose="02010600030101010101" pitchFamily="2" charset="-122"/>
              </a:rPr>
              <a:t>C</a:t>
            </a:r>
            <a:endParaRPr lang="en-US" altLang="zh-CN" sz="28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圆角矩形 1"/>
          <p:cNvSpPr/>
          <p:nvPr/>
        </p:nvSpPr>
        <p:spPr>
          <a:xfrm>
            <a:off x="1739743" y="212010"/>
            <a:ext cx="1805712" cy="645449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ctr"/>
            <a:r>
              <a:rPr lang="zh-CN" altLang="en-US" sz="2800" b="1" dirty="0">
                <a:solidFill>
                  <a:srgbClr val="FFFFFF"/>
                </a:solidFill>
                <a:latin typeface="宋体" panose="02010600030101010101" pitchFamily="2" charset="-122"/>
              </a:rPr>
              <a:t>四、回声</a:t>
            </a:r>
            <a:endParaRPr lang="zh-CN" altLang="en-US" sz="2800" b="1" dirty="0">
              <a:solidFill>
                <a:srgbClr val="FFFFFF"/>
              </a:solidFill>
              <a:latin typeface="宋体" panose="02010600030101010101" pitchFamily="2" charset="-122"/>
            </a:endParaRPr>
          </a:p>
        </p:txBody>
      </p:sp>
      <p:sp>
        <p:nvSpPr>
          <p:cNvPr id="94217" name="文本框 94216"/>
          <p:cNvSpPr txBox="1"/>
          <p:nvPr/>
        </p:nvSpPr>
        <p:spPr>
          <a:xfrm>
            <a:off x="1703388" y="958850"/>
            <a:ext cx="4897437" cy="13836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800" b="1" dirty="0">
                <a:latin typeface="Calibri" panose="020F0502020204030204" pitchFamily="34" charset="0"/>
              </a:rPr>
              <a:t>       有时我们对着高山喊话，会产生回声现象，在什么情况下会产生回声呢？</a:t>
            </a:r>
            <a:endParaRPr lang="zh-CN" altLang="en-US" sz="2800" b="1" dirty="0">
              <a:latin typeface="Calibri" panose="020F0502020204030204" pitchFamily="34" charset="0"/>
            </a:endParaRPr>
          </a:p>
        </p:txBody>
      </p:sp>
      <p:sp>
        <p:nvSpPr>
          <p:cNvPr id="94218" name="矩形 94217"/>
          <p:cNvSpPr/>
          <p:nvPr/>
        </p:nvSpPr>
        <p:spPr>
          <a:xfrm>
            <a:off x="1703388" y="2413000"/>
            <a:ext cx="4679950" cy="10795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algn="just">
              <a:buClr>
                <a:schemeClr val="bg1"/>
              </a:buClr>
            </a:pPr>
            <a:r>
              <a:rPr lang="en-US" altLang="zh-CN" sz="2800" b="1">
                <a:latin typeface="宋体" panose="02010600030101010101" pitchFamily="2" charset="-122"/>
              </a:rPr>
              <a:t>1</a:t>
            </a:r>
            <a:r>
              <a:rPr lang="zh-CN" altLang="en-US" sz="2800" b="1" dirty="0">
                <a:latin typeface="宋体" panose="02010600030101010101" pitchFamily="2" charset="-122"/>
              </a:rPr>
              <a:t>、回声：声音在传播中遇到障碍物反射回来的现象。</a:t>
            </a:r>
            <a:endParaRPr lang="zh-CN" altLang="en-US" sz="2800" b="1" dirty="0">
              <a:latin typeface="宋体" panose="02010600030101010101" pitchFamily="2" charset="-122"/>
            </a:endParaRPr>
          </a:p>
        </p:txBody>
      </p:sp>
      <p:sp>
        <p:nvSpPr>
          <p:cNvPr id="94219" name="文本框 94218"/>
          <p:cNvSpPr txBox="1"/>
          <p:nvPr/>
        </p:nvSpPr>
        <p:spPr>
          <a:xfrm>
            <a:off x="1703388" y="5357813"/>
            <a:ext cx="6697662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zh-CN" altLang="en-US" sz="2800" b="1" dirty="0">
                <a:latin typeface="宋体" panose="02010600030101010101" pitchFamily="2" charset="-122"/>
              </a:rPr>
              <a:t>原声和回声时间间隔至少要在</a:t>
            </a:r>
            <a:r>
              <a:rPr lang="en-US" altLang="zh-CN" sz="2800" b="1" dirty="0">
                <a:latin typeface="宋体" panose="02010600030101010101" pitchFamily="2" charset="-122"/>
              </a:rPr>
              <a:t>0.1s</a:t>
            </a:r>
            <a:r>
              <a:rPr lang="zh-CN" altLang="en-US" sz="2800" b="1" dirty="0">
                <a:latin typeface="宋体" panose="02010600030101010101" pitchFamily="2" charset="-122"/>
              </a:rPr>
              <a:t>以上</a:t>
            </a:r>
            <a:endParaRPr lang="zh-CN" altLang="en-US" sz="2800" b="1" dirty="0">
              <a:latin typeface="宋体" panose="02010600030101010101" pitchFamily="2" charset="-122"/>
            </a:endParaRPr>
          </a:p>
        </p:txBody>
      </p:sp>
      <p:sp>
        <p:nvSpPr>
          <p:cNvPr id="94220" name="矩形 94219"/>
          <p:cNvSpPr/>
          <p:nvPr/>
        </p:nvSpPr>
        <p:spPr>
          <a:xfrm>
            <a:off x="1703388" y="3429000"/>
            <a:ext cx="4652645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en-US" altLang="zh-CN" sz="2800" b="1">
                <a:solidFill>
                  <a:srgbClr val="000000"/>
                </a:solidFill>
                <a:latin typeface="宋体" panose="02010600030101010101" pitchFamily="2" charset="-122"/>
              </a:rPr>
              <a:t>2</a:t>
            </a:r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</a:rPr>
              <a:t>、听到回声的条件是什么？</a:t>
            </a:r>
            <a:endParaRPr lang="zh-CN" altLang="en-US" sz="2800" b="1" dirty="0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94221" name="矩形 94220"/>
          <p:cNvSpPr/>
          <p:nvPr/>
        </p:nvSpPr>
        <p:spPr>
          <a:xfrm>
            <a:off x="1703388" y="4354513"/>
            <a:ext cx="8496300" cy="95313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zh-CN" altLang="en-US" sz="2800" b="1" dirty="0">
                <a:solidFill>
                  <a:srgbClr val="FF0000"/>
                </a:solidFill>
                <a:latin typeface="Calibri" panose="020F0502020204030204" pitchFamily="34" charset="0"/>
              </a:rPr>
              <a:t>         回声到达人耳的时间比原声晚</a:t>
            </a:r>
            <a:r>
              <a:rPr lang="en-US" altLang="zh-CN" sz="2800" b="1" dirty="0">
                <a:solidFill>
                  <a:srgbClr val="FF0000"/>
                </a:solidFill>
                <a:latin typeface="Calibri" panose="020F0502020204030204" pitchFamily="34" charset="0"/>
              </a:rPr>
              <a:t>0.1s</a:t>
            </a:r>
            <a:r>
              <a:rPr lang="zh-CN" altLang="en-US" sz="2800" b="1" dirty="0">
                <a:solidFill>
                  <a:srgbClr val="FF0000"/>
                </a:solidFill>
                <a:latin typeface="Calibri" panose="020F0502020204030204" pitchFamily="34" charset="0"/>
              </a:rPr>
              <a:t>以上，人耳才能把回声和原声分开</a:t>
            </a:r>
            <a:endParaRPr lang="zh-CN" altLang="en-US" sz="2800" b="1" dirty="0">
              <a:latin typeface="Calibri" panose="020F0502020204030204" pitchFamily="34" charset="0"/>
            </a:endParaRP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1027" name="ShockwaveFlash1" r:id="rId1" imgW="4249736" imgH="4508500"/>
        </mc:Choice>
        <mc:Fallback>
          <p:control name="ShockwaveFlash1" r:id="rId1" imgW="4249736" imgH="4508500">
            <p:pic>
              <p:nvPicPr>
                <p:cNvPr id="0" name="ShockwaveFlash1"/>
                <p:cNvPicPr/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6418263" y="0"/>
                  <a:ext cx="4249737" cy="450850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8" grpId="0"/>
      <p:bldP spid="94219" grpId="0"/>
      <p:bldP spid="94220" grpId="0"/>
      <p:bldP spid="9422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3731" name="文本框 73730"/>
          <p:cNvSpPr txBox="1"/>
          <p:nvPr/>
        </p:nvSpPr>
        <p:spPr>
          <a:xfrm>
            <a:off x="2208213" y="1052513"/>
            <a:ext cx="81534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zh-CN" altLang="en-US" sz="2400" b="1" dirty="0">
                <a:solidFill>
                  <a:srgbClr val="CC3300"/>
                </a:solidFill>
                <a:latin typeface="宋体" panose="02010600030101010101" pitchFamily="2" charset="-122"/>
              </a:rPr>
              <a:t>解：要区别出原声和回声，两者时间必须间隔</a:t>
            </a:r>
            <a:r>
              <a:rPr lang="en-US" altLang="zh-CN" sz="2400" b="1">
                <a:solidFill>
                  <a:srgbClr val="CC3300"/>
                </a:solidFill>
                <a:latin typeface="宋体" panose="02010600030101010101" pitchFamily="2" charset="-122"/>
              </a:rPr>
              <a:t>0.1s</a:t>
            </a:r>
            <a:r>
              <a:rPr lang="zh-CN" altLang="en-US" sz="2400" b="1" dirty="0">
                <a:solidFill>
                  <a:srgbClr val="CC3300"/>
                </a:solidFill>
                <a:latin typeface="宋体" panose="02010600030101010101" pitchFamily="2" charset="-122"/>
              </a:rPr>
              <a:t>以上</a:t>
            </a:r>
            <a:endParaRPr lang="zh-CN" altLang="en-US" sz="2400" b="1" dirty="0">
              <a:solidFill>
                <a:srgbClr val="CC3300"/>
              </a:solidFill>
              <a:latin typeface="宋体" panose="02010600030101010101" pitchFamily="2" charset="-122"/>
            </a:endParaRPr>
          </a:p>
        </p:txBody>
      </p:sp>
      <p:grpSp>
        <p:nvGrpSpPr>
          <p:cNvPr id="73732" name="组合 73731"/>
          <p:cNvGrpSpPr/>
          <p:nvPr/>
        </p:nvGrpSpPr>
        <p:grpSpPr>
          <a:xfrm>
            <a:off x="2209800" y="2852738"/>
            <a:ext cx="7696200" cy="2895600"/>
            <a:chOff x="432" y="2352"/>
            <a:chExt cx="4848" cy="1824"/>
          </a:xfrm>
        </p:grpSpPr>
        <p:pic>
          <p:nvPicPr>
            <p:cNvPr id="73733" name="图片 73732" descr="0685"/>
            <p:cNvPicPr>
              <a:picLocks noChangeAspect="1"/>
            </p:cNvPicPr>
            <p:nvPr/>
          </p:nvPicPr>
          <p:blipFill>
            <a:blip r:embed="rId1">
              <a:clrChange>
                <a:clrFrom>
                  <a:srgbClr val="FCF400"/>
                </a:clrFrom>
                <a:clrTo>
                  <a:srgbClr val="FCF4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32" y="3120"/>
              <a:ext cx="912" cy="912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73734" name="矩形 73733"/>
            <p:cNvSpPr/>
            <p:nvPr/>
          </p:nvSpPr>
          <p:spPr>
            <a:xfrm>
              <a:off x="4944" y="2352"/>
              <a:ext cx="336" cy="1824"/>
            </a:xfrm>
            <a:prstGeom prst="rect">
              <a:avLst/>
            </a:prstGeom>
            <a:pattFill prst="horzBrick">
              <a:fgClr>
                <a:srgbClr val="A50021"/>
              </a:fgClr>
              <a:bgClr>
                <a:schemeClr val="bg1"/>
              </a:bgClr>
            </a:pattFill>
            <a:ln w="9525" cap="flat" cmpd="sng">
              <a:solidFill>
                <a:srgbClr val="A5002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</p:grpSp>
      <p:grpSp>
        <p:nvGrpSpPr>
          <p:cNvPr id="73735" name="组合 73734"/>
          <p:cNvGrpSpPr/>
          <p:nvPr/>
        </p:nvGrpSpPr>
        <p:grpSpPr>
          <a:xfrm>
            <a:off x="3657600" y="4833938"/>
            <a:ext cx="5715000" cy="152400"/>
            <a:chOff x="1344" y="3696"/>
            <a:chExt cx="3600" cy="96"/>
          </a:xfrm>
        </p:grpSpPr>
        <p:sp>
          <p:nvSpPr>
            <p:cNvPr id="73736" name="直接连接符 73735"/>
            <p:cNvSpPr/>
            <p:nvPr/>
          </p:nvSpPr>
          <p:spPr>
            <a:xfrm>
              <a:off x="1392" y="3792"/>
              <a:ext cx="3552" cy="0"/>
            </a:xfrm>
            <a:prstGeom prst="line">
              <a:avLst/>
            </a:prstGeom>
            <a:ln w="38100" cap="flat" cmpd="sng">
              <a:solidFill>
                <a:srgbClr val="3333FF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73737" name="直接连接符 73736"/>
            <p:cNvSpPr/>
            <p:nvPr/>
          </p:nvSpPr>
          <p:spPr>
            <a:xfrm flipH="1">
              <a:off x="1344" y="3696"/>
              <a:ext cx="3600" cy="0"/>
            </a:xfrm>
            <a:prstGeom prst="line">
              <a:avLst/>
            </a:prstGeom>
            <a:ln w="38100" cap="flat" cmpd="sng">
              <a:solidFill>
                <a:schemeClr val="hlink"/>
              </a:solidFill>
              <a:prstDash val="solid"/>
              <a:headEnd type="none" w="med" len="med"/>
              <a:tailEnd type="triangle" w="med" len="med"/>
            </a:ln>
          </p:spPr>
        </p:sp>
      </p:grpSp>
      <p:sp>
        <p:nvSpPr>
          <p:cNvPr id="73738" name="文本框 73737"/>
          <p:cNvSpPr txBox="1"/>
          <p:nvPr/>
        </p:nvSpPr>
        <p:spPr>
          <a:xfrm>
            <a:off x="5943600" y="4376738"/>
            <a:ext cx="1143000" cy="3987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en-US" altLang="zh-CN" sz="2000" b="1">
                <a:solidFill>
                  <a:srgbClr val="3333FF"/>
                </a:solidFill>
                <a:latin typeface="Arial" panose="020B0604020202020204" pitchFamily="34" charset="0"/>
              </a:rPr>
              <a:t>t</a:t>
            </a:r>
            <a:r>
              <a:rPr lang="zh-CN" altLang="en-US" sz="2000" b="1" dirty="0">
                <a:solidFill>
                  <a:srgbClr val="3333FF"/>
                </a:solidFill>
                <a:latin typeface="Arial" panose="020B0604020202020204" pitchFamily="34" charset="0"/>
              </a:rPr>
              <a:t>＝</a:t>
            </a:r>
            <a:r>
              <a:rPr lang="en-US" altLang="zh-CN" sz="2000" b="1">
                <a:solidFill>
                  <a:srgbClr val="3333FF"/>
                </a:solidFill>
                <a:latin typeface="Arial" panose="020B0604020202020204" pitchFamily="34" charset="0"/>
              </a:rPr>
              <a:t>0.1s</a:t>
            </a:r>
            <a:endParaRPr lang="en-US" altLang="zh-CN" sz="2000" b="1">
              <a:solidFill>
                <a:srgbClr val="3333FF"/>
              </a:solidFill>
              <a:latin typeface="Arial" panose="020B0604020202020204" pitchFamily="34" charset="0"/>
            </a:endParaRPr>
          </a:p>
        </p:txBody>
      </p:sp>
      <p:sp>
        <p:nvSpPr>
          <p:cNvPr id="73739" name="文本框 73738"/>
          <p:cNvSpPr txBox="1"/>
          <p:nvPr/>
        </p:nvSpPr>
        <p:spPr>
          <a:xfrm>
            <a:off x="2770188" y="2200275"/>
            <a:ext cx="4856162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zh-CN" altLang="en-US" sz="2400" b="1" dirty="0">
                <a:solidFill>
                  <a:srgbClr val="CC3300"/>
                </a:solidFill>
                <a:latin typeface="宋体" panose="02010600030101010101" pitchFamily="2" charset="-122"/>
              </a:rPr>
              <a:t>空气中的声速可取 </a:t>
            </a:r>
            <a:r>
              <a:rPr lang="en-US" altLang="zh-CN" sz="2400" b="1">
                <a:solidFill>
                  <a:srgbClr val="CC3300"/>
                </a:solidFill>
                <a:latin typeface="宋体" panose="02010600030101010101" pitchFamily="2" charset="-122"/>
              </a:rPr>
              <a:t>v</a:t>
            </a:r>
            <a:r>
              <a:rPr lang="zh-CN" altLang="en-US" sz="2400" b="1" dirty="0">
                <a:solidFill>
                  <a:srgbClr val="CC3300"/>
                </a:solidFill>
                <a:latin typeface="宋体" panose="02010600030101010101" pitchFamily="2" charset="-122"/>
              </a:rPr>
              <a:t>＝</a:t>
            </a:r>
            <a:r>
              <a:rPr lang="en-US" altLang="zh-CN" sz="2400" b="1">
                <a:solidFill>
                  <a:srgbClr val="CC3300"/>
                </a:solidFill>
                <a:latin typeface="宋体" panose="02010600030101010101" pitchFamily="2" charset="-122"/>
              </a:rPr>
              <a:t>340m/s</a:t>
            </a:r>
            <a:endParaRPr lang="en-US" altLang="zh-CN" sz="2400" b="1">
              <a:solidFill>
                <a:srgbClr val="CC3300"/>
              </a:solidFill>
              <a:latin typeface="宋体" panose="02010600030101010101" pitchFamily="2" charset="-122"/>
            </a:endParaRPr>
          </a:p>
        </p:txBody>
      </p:sp>
      <p:graphicFrame>
        <p:nvGraphicFramePr>
          <p:cNvPr id="73740" name="对象 73739"/>
          <p:cNvGraphicFramePr/>
          <p:nvPr/>
        </p:nvGraphicFramePr>
        <p:xfrm>
          <a:off x="3124200" y="3125788"/>
          <a:ext cx="798513" cy="661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" r:id="rId2" imgW="444500" imgH="368300" progId="Equation.3">
                  <p:embed/>
                </p:oleObj>
              </mc:Choice>
              <mc:Fallback>
                <p:oleObj name="" r:id="rId2" imgW="444500" imgH="368300" progId="Equation.3">
                  <p:embed/>
                  <p:pic>
                    <p:nvPicPr>
                      <p:cNvPr id="0" name="图片 3076"/>
                      <p:cNvPicPr/>
                      <p:nvPr/>
                    </p:nvPicPr>
                    <p:blipFill>
                      <a:blip r:embed="rId3">
                        <a:clrChange>
                          <a:clrFrom>
                            <a:srgbClr val="000000"/>
                          </a:clrFrom>
                          <a:clrTo>
                            <a:srgbClr val="CC3300"/>
                          </a:clrTo>
                        </a:clrChange>
                      </a:blip>
                      <a:stretch>
                        <a:fillRect/>
                      </a:stretch>
                    </p:blipFill>
                    <p:spPr>
                      <a:xfrm>
                        <a:off x="3124200" y="3125788"/>
                        <a:ext cx="798513" cy="661987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741" name="对象 73740"/>
          <p:cNvGraphicFramePr/>
          <p:nvPr/>
        </p:nvGraphicFramePr>
        <p:xfrm>
          <a:off x="3962400" y="3125788"/>
          <a:ext cx="1968500" cy="663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" r:id="rId4" imgW="1091565" imgH="368300" progId="Equation.3">
                  <p:embed/>
                </p:oleObj>
              </mc:Choice>
              <mc:Fallback>
                <p:oleObj name="" r:id="rId4" imgW="1091565" imgH="368300" progId="Equation.3">
                  <p:embed/>
                  <p:pic>
                    <p:nvPicPr>
                      <p:cNvPr id="0" name="图片 3077"/>
                      <p:cNvPicPr/>
                      <p:nvPr/>
                    </p:nvPicPr>
                    <p:blipFill>
                      <a:blip r:embed="rId5">
                        <a:clrChange>
                          <a:clrFrom>
                            <a:srgbClr val="000000"/>
                          </a:clrFrom>
                          <a:clrTo>
                            <a:srgbClr val="CC3300"/>
                          </a:clrTo>
                        </a:clrChange>
                      </a:blip>
                      <a:stretch>
                        <a:fillRect/>
                      </a:stretch>
                    </p:blipFill>
                    <p:spPr>
                      <a:xfrm>
                        <a:off x="3962400" y="3125788"/>
                        <a:ext cx="1968500" cy="66357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42" name="文本框 73741"/>
          <p:cNvSpPr txBox="1"/>
          <p:nvPr/>
        </p:nvSpPr>
        <p:spPr>
          <a:xfrm>
            <a:off x="5943600" y="3278188"/>
            <a:ext cx="1600200" cy="3987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zh-CN" altLang="en-US" sz="2000" b="1" dirty="0">
                <a:solidFill>
                  <a:srgbClr val="CC3300"/>
                </a:solidFill>
                <a:latin typeface="Arial" panose="020B0604020202020204" pitchFamily="34" charset="0"/>
              </a:rPr>
              <a:t>＝</a:t>
            </a:r>
            <a:r>
              <a:rPr lang="en-US" altLang="zh-CN" sz="2000" b="1">
                <a:solidFill>
                  <a:srgbClr val="CC3300"/>
                </a:solidFill>
                <a:latin typeface="Arial" panose="020B0604020202020204" pitchFamily="34" charset="0"/>
              </a:rPr>
              <a:t>17m</a:t>
            </a:r>
            <a:endParaRPr lang="en-US" altLang="zh-CN" sz="2000" b="1">
              <a:solidFill>
                <a:srgbClr val="CC3300"/>
              </a:solidFill>
              <a:latin typeface="Arial" panose="020B0604020202020204" pitchFamily="34" charset="0"/>
            </a:endParaRPr>
          </a:p>
        </p:txBody>
      </p:sp>
      <p:sp>
        <p:nvSpPr>
          <p:cNvPr id="73744" name="矩形 73743"/>
          <p:cNvSpPr/>
          <p:nvPr/>
        </p:nvSpPr>
        <p:spPr>
          <a:xfrm>
            <a:off x="3432175" y="260350"/>
            <a:ext cx="6911975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just">
              <a:spcBef>
                <a:spcPct val="20000"/>
              </a:spcBef>
            </a:pPr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</a:rPr>
              <a:t>人要想听到回声离障碍物至少要多远？</a:t>
            </a:r>
            <a:endParaRPr lang="zh-CN" altLang="en-US" sz="2800" b="1" dirty="0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grpSp>
        <p:nvGrpSpPr>
          <p:cNvPr id="73745" name="Group 7"/>
          <p:cNvGrpSpPr/>
          <p:nvPr/>
        </p:nvGrpSpPr>
        <p:grpSpPr>
          <a:xfrm>
            <a:off x="1774825" y="188913"/>
            <a:ext cx="1439863" cy="693737"/>
            <a:chOff x="0" y="0"/>
            <a:chExt cx="2231" cy="580"/>
          </a:xfrm>
        </p:grpSpPr>
        <p:pic>
          <p:nvPicPr>
            <p:cNvPr id="73746" name="圆角矩形 1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0"/>
              <a:ext cx="2231" cy="58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73747" name="Text Box 9"/>
            <p:cNvSpPr txBox="1"/>
            <p:nvPr/>
          </p:nvSpPr>
          <p:spPr>
            <a:xfrm>
              <a:off x="59" y="105"/>
              <a:ext cx="2116" cy="406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p>
              <a:pPr algn="ctr">
                <a:buFont typeface="Arial" panose="020B0604020202020204" pitchFamily="34" charset="0"/>
                <a:buNone/>
              </a:pPr>
              <a:r>
                <a:rPr lang="zh-CN" altLang="en-US" sz="2800" b="1" dirty="0">
                  <a:solidFill>
                    <a:schemeClr val="bg1"/>
                  </a:solidFill>
                  <a:latin typeface="宋体" panose="02010600030101010101" pitchFamily="2" charset="-122"/>
                </a:rPr>
                <a:t>想一想</a:t>
              </a:r>
              <a:endParaRPr lang="zh-CN" altLang="en-US" sz="2800" b="1" dirty="0">
                <a:solidFill>
                  <a:schemeClr val="bg1"/>
                </a:solidFill>
                <a:latin typeface="宋体" panose="02010600030101010101" pitchFamily="2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3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3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3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3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3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73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73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1" grpId="0"/>
      <p:bldP spid="73738" grpId="0"/>
      <p:bldP spid="73739" grpId="0"/>
      <p:bldP spid="7374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72706" name="组合 72705"/>
          <p:cNvGrpSpPr/>
          <p:nvPr/>
        </p:nvGrpSpPr>
        <p:grpSpPr>
          <a:xfrm>
            <a:off x="2063750" y="1341438"/>
            <a:ext cx="8305800" cy="4286250"/>
            <a:chOff x="144" y="1200"/>
            <a:chExt cx="5232" cy="2700"/>
          </a:xfrm>
        </p:grpSpPr>
        <p:pic>
          <p:nvPicPr>
            <p:cNvPr id="72707" name="图片 72706" descr="0530"/>
            <p:cNvPicPr>
              <a:picLocks noChangeAspect="1"/>
            </p:cNvPicPr>
            <p:nvPr/>
          </p:nvPicPr>
          <p:blipFill>
            <a:blip r:embed="rId1">
              <a:clrChange>
                <a:clrFrom>
                  <a:srgbClr val="FFA302"/>
                </a:clrFrom>
                <a:clrTo>
                  <a:srgbClr val="FFA302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512" y="3024"/>
              <a:ext cx="864" cy="864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72708" name="任意多边形 72707" descr="纸袋"/>
            <p:cNvSpPr/>
            <p:nvPr/>
          </p:nvSpPr>
          <p:spPr>
            <a:xfrm>
              <a:off x="144" y="1200"/>
              <a:ext cx="1975" cy="2700"/>
            </a:xfrm>
            <a:custGeom>
              <a:avLst/>
              <a:gdLst/>
              <a:ahLst/>
              <a:cxnLst/>
              <a:pathLst>
                <a:path w="2825" h="3228">
                  <a:moveTo>
                    <a:pt x="43" y="2760"/>
                  </a:moveTo>
                  <a:cubicBezTo>
                    <a:pt x="74" y="2409"/>
                    <a:pt x="117" y="2074"/>
                    <a:pt x="175" y="1728"/>
                  </a:cubicBezTo>
                  <a:cubicBezTo>
                    <a:pt x="191" y="1632"/>
                    <a:pt x="207" y="1536"/>
                    <a:pt x="223" y="1440"/>
                  </a:cubicBezTo>
                  <a:cubicBezTo>
                    <a:pt x="231" y="1392"/>
                    <a:pt x="225" y="1340"/>
                    <a:pt x="247" y="1296"/>
                  </a:cubicBezTo>
                  <a:cubicBezTo>
                    <a:pt x="340" y="1110"/>
                    <a:pt x="291" y="1198"/>
                    <a:pt x="391" y="1032"/>
                  </a:cubicBezTo>
                  <a:cubicBezTo>
                    <a:pt x="423" y="871"/>
                    <a:pt x="446" y="857"/>
                    <a:pt x="559" y="744"/>
                  </a:cubicBezTo>
                  <a:cubicBezTo>
                    <a:pt x="565" y="725"/>
                    <a:pt x="575" y="648"/>
                    <a:pt x="619" y="648"/>
                  </a:cubicBezTo>
                  <a:cubicBezTo>
                    <a:pt x="633" y="648"/>
                    <a:pt x="643" y="664"/>
                    <a:pt x="655" y="672"/>
                  </a:cubicBezTo>
                  <a:cubicBezTo>
                    <a:pt x="663" y="704"/>
                    <a:pt x="666" y="738"/>
                    <a:pt x="679" y="768"/>
                  </a:cubicBezTo>
                  <a:cubicBezTo>
                    <a:pt x="704" y="827"/>
                    <a:pt x="747" y="859"/>
                    <a:pt x="763" y="924"/>
                  </a:cubicBezTo>
                  <a:cubicBezTo>
                    <a:pt x="772" y="960"/>
                    <a:pt x="779" y="996"/>
                    <a:pt x="787" y="1032"/>
                  </a:cubicBezTo>
                  <a:cubicBezTo>
                    <a:pt x="791" y="1048"/>
                    <a:pt x="788" y="1067"/>
                    <a:pt x="799" y="1080"/>
                  </a:cubicBezTo>
                  <a:cubicBezTo>
                    <a:pt x="810" y="1094"/>
                    <a:pt x="831" y="1096"/>
                    <a:pt x="847" y="1104"/>
                  </a:cubicBezTo>
                  <a:cubicBezTo>
                    <a:pt x="927" y="1100"/>
                    <a:pt x="1008" y="1106"/>
                    <a:pt x="1087" y="1092"/>
                  </a:cubicBezTo>
                  <a:cubicBezTo>
                    <a:pt x="1118" y="1086"/>
                    <a:pt x="1122" y="978"/>
                    <a:pt x="1135" y="936"/>
                  </a:cubicBezTo>
                  <a:cubicBezTo>
                    <a:pt x="1191" y="755"/>
                    <a:pt x="1194" y="766"/>
                    <a:pt x="1279" y="624"/>
                  </a:cubicBezTo>
                  <a:cubicBezTo>
                    <a:pt x="1287" y="592"/>
                    <a:pt x="1292" y="559"/>
                    <a:pt x="1303" y="528"/>
                  </a:cubicBezTo>
                  <a:cubicBezTo>
                    <a:pt x="1308" y="514"/>
                    <a:pt x="1313" y="496"/>
                    <a:pt x="1327" y="492"/>
                  </a:cubicBezTo>
                  <a:cubicBezTo>
                    <a:pt x="1347" y="486"/>
                    <a:pt x="1367" y="500"/>
                    <a:pt x="1387" y="504"/>
                  </a:cubicBezTo>
                  <a:cubicBezTo>
                    <a:pt x="1553" y="495"/>
                    <a:pt x="1614" y="534"/>
                    <a:pt x="1699" y="420"/>
                  </a:cubicBezTo>
                  <a:cubicBezTo>
                    <a:pt x="1711" y="428"/>
                    <a:pt x="1730" y="430"/>
                    <a:pt x="1735" y="444"/>
                  </a:cubicBezTo>
                  <a:cubicBezTo>
                    <a:pt x="1751" y="490"/>
                    <a:pt x="1737" y="632"/>
                    <a:pt x="1759" y="588"/>
                  </a:cubicBezTo>
                  <a:cubicBezTo>
                    <a:pt x="1791" y="524"/>
                    <a:pt x="1766" y="444"/>
                    <a:pt x="1771" y="372"/>
                  </a:cubicBezTo>
                  <a:cubicBezTo>
                    <a:pt x="1793" y="31"/>
                    <a:pt x="1760" y="142"/>
                    <a:pt x="1807" y="0"/>
                  </a:cubicBezTo>
                  <a:cubicBezTo>
                    <a:pt x="1916" y="54"/>
                    <a:pt x="1974" y="187"/>
                    <a:pt x="2035" y="288"/>
                  </a:cubicBezTo>
                  <a:cubicBezTo>
                    <a:pt x="2075" y="528"/>
                    <a:pt x="2095" y="765"/>
                    <a:pt x="2119" y="1008"/>
                  </a:cubicBezTo>
                  <a:cubicBezTo>
                    <a:pt x="2127" y="1256"/>
                    <a:pt x="2121" y="1528"/>
                    <a:pt x="2155" y="1776"/>
                  </a:cubicBezTo>
                  <a:cubicBezTo>
                    <a:pt x="2159" y="1807"/>
                    <a:pt x="2200" y="1849"/>
                    <a:pt x="2215" y="1872"/>
                  </a:cubicBezTo>
                  <a:cubicBezTo>
                    <a:pt x="2257" y="1939"/>
                    <a:pt x="2275" y="2015"/>
                    <a:pt x="2299" y="2088"/>
                  </a:cubicBezTo>
                  <a:cubicBezTo>
                    <a:pt x="2321" y="2239"/>
                    <a:pt x="2299" y="2413"/>
                    <a:pt x="2359" y="2556"/>
                  </a:cubicBezTo>
                  <a:cubicBezTo>
                    <a:pt x="2380" y="2606"/>
                    <a:pt x="2438" y="2642"/>
                    <a:pt x="2467" y="2688"/>
                  </a:cubicBezTo>
                  <a:cubicBezTo>
                    <a:pt x="2518" y="2770"/>
                    <a:pt x="2554" y="2881"/>
                    <a:pt x="2647" y="2928"/>
                  </a:cubicBezTo>
                  <a:cubicBezTo>
                    <a:pt x="2686" y="2947"/>
                    <a:pt x="2727" y="2960"/>
                    <a:pt x="2767" y="2976"/>
                  </a:cubicBezTo>
                  <a:cubicBezTo>
                    <a:pt x="2779" y="2992"/>
                    <a:pt x="2794" y="3006"/>
                    <a:pt x="2803" y="3024"/>
                  </a:cubicBezTo>
                  <a:cubicBezTo>
                    <a:pt x="2825" y="3067"/>
                    <a:pt x="2806" y="3120"/>
                    <a:pt x="2755" y="3132"/>
                  </a:cubicBezTo>
                  <a:cubicBezTo>
                    <a:pt x="2714" y="3142"/>
                    <a:pt x="2448" y="3156"/>
                    <a:pt x="2443" y="3156"/>
                  </a:cubicBezTo>
                  <a:cubicBezTo>
                    <a:pt x="2411" y="3159"/>
                    <a:pt x="2379" y="3166"/>
                    <a:pt x="2347" y="3168"/>
                  </a:cubicBezTo>
                  <a:cubicBezTo>
                    <a:pt x="2195" y="3178"/>
                    <a:pt x="1891" y="3192"/>
                    <a:pt x="1891" y="3192"/>
                  </a:cubicBezTo>
                  <a:cubicBezTo>
                    <a:pt x="1807" y="3203"/>
                    <a:pt x="1721" y="3207"/>
                    <a:pt x="1639" y="3228"/>
                  </a:cubicBezTo>
                  <a:cubicBezTo>
                    <a:pt x="1155" y="3217"/>
                    <a:pt x="671" y="3193"/>
                    <a:pt x="187" y="3180"/>
                  </a:cubicBezTo>
                  <a:cubicBezTo>
                    <a:pt x="163" y="3176"/>
                    <a:pt x="139" y="3174"/>
                    <a:pt x="115" y="3168"/>
                  </a:cubicBezTo>
                  <a:cubicBezTo>
                    <a:pt x="90" y="3162"/>
                    <a:pt x="43" y="3144"/>
                    <a:pt x="43" y="3144"/>
                  </a:cubicBezTo>
                  <a:cubicBezTo>
                    <a:pt x="0" y="3016"/>
                    <a:pt x="25" y="2889"/>
                    <a:pt x="43" y="2760"/>
                  </a:cubicBezTo>
                  <a:close/>
                </a:path>
              </a:pathLst>
            </a:custGeom>
            <a:blipFill rotWithShape="0">
              <a:blip r:embed="rId2"/>
            </a:blip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</p:grpSp>
      <p:grpSp>
        <p:nvGrpSpPr>
          <p:cNvPr id="72709" name="组合 72708"/>
          <p:cNvGrpSpPr/>
          <p:nvPr/>
        </p:nvGrpSpPr>
        <p:grpSpPr>
          <a:xfrm>
            <a:off x="4114800" y="3152775"/>
            <a:ext cx="5029200" cy="1981200"/>
            <a:chOff x="1632" y="2304"/>
            <a:chExt cx="3168" cy="1248"/>
          </a:xfrm>
        </p:grpSpPr>
        <p:sp>
          <p:nvSpPr>
            <p:cNvPr id="72710" name="直接连接符 72709"/>
            <p:cNvSpPr/>
            <p:nvPr/>
          </p:nvSpPr>
          <p:spPr>
            <a:xfrm flipH="1" flipV="1">
              <a:off x="1632" y="2304"/>
              <a:ext cx="3168" cy="1248"/>
            </a:xfrm>
            <a:prstGeom prst="line">
              <a:avLst/>
            </a:prstGeom>
            <a:ln w="38100" cap="flat" cmpd="sng">
              <a:solidFill>
                <a:schemeClr val="hlink"/>
              </a:solidFill>
              <a:prstDash val="solid"/>
              <a:headEnd type="none" w="med" len="med"/>
              <a:tailEnd type="arrow" w="med" len="med"/>
            </a:ln>
          </p:spPr>
        </p:sp>
        <p:sp>
          <p:nvSpPr>
            <p:cNvPr id="72711" name="文本框 72710"/>
            <p:cNvSpPr txBox="1"/>
            <p:nvPr/>
          </p:nvSpPr>
          <p:spPr>
            <a:xfrm>
              <a:off x="2592" y="2832"/>
              <a:ext cx="528" cy="29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>
                <a:spcBef>
                  <a:spcPct val="50000"/>
                </a:spcBef>
                <a:buClr>
                  <a:schemeClr val="bg1"/>
                </a:buClr>
              </a:pPr>
              <a:r>
                <a:rPr lang="zh-CN" altLang="en-US" sz="2400" b="1" dirty="0">
                  <a:solidFill>
                    <a:srgbClr val="CC3300"/>
                  </a:solidFill>
                  <a:latin typeface="Tahoma" panose="020B0604030504040204" pitchFamily="34" charset="0"/>
                  <a:ea typeface="幼圆" panose="02010509060101010101" pitchFamily="49" charset="-122"/>
                </a:rPr>
                <a:t>原声</a:t>
              </a:r>
              <a:endParaRPr lang="zh-CN" altLang="en-US" sz="2400" b="1" dirty="0">
                <a:solidFill>
                  <a:srgbClr val="CC3300"/>
                </a:solidFill>
                <a:latin typeface="Tahoma" panose="020B0604030504040204" pitchFamily="34" charset="0"/>
                <a:ea typeface="幼圆" panose="02010509060101010101" pitchFamily="49" charset="-122"/>
              </a:endParaRPr>
            </a:p>
          </p:txBody>
        </p:sp>
      </p:grpSp>
      <p:grpSp>
        <p:nvGrpSpPr>
          <p:cNvPr id="72712" name="组合 72711"/>
          <p:cNvGrpSpPr/>
          <p:nvPr/>
        </p:nvGrpSpPr>
        <p:grpSpPr>
          <a:xfrm>
            <a:off x="4114800" y="3076575"/>
            <a:ext cx="4876800" cy="1752600"/>
            <a:chOff x="1632" y="2256"/>
            <a:chExt cx="3072" cy="1104"/>
          </a:xfrm>
        </p:grpSpPr>
        <p:sp>
          <p:nvSpPr>
            <p:cNvPr id="72713" name="直接连接符 72712"/>
            <p:cNvSpPr/>
            <p:nvPr/>
          </p:nvSpPr>
          <p:spPr>
            <a:xfrm>
              <a:off x="1632" y="2256"/>
              <a:ext cx="3072" cy="1104"/>
            </a:xfrm>
            <a:prstGeom prst="line">
              <a:avLst/>
            </a:prstGeom>
            <a:ln w="38100" cap="flat" cmpd="sng">
              <a:solidFill>
                <a:srgbClr val="3333FF"/>
              </a:solidFill>
              <a:prstDash val="solid"/>
              <a:headEnd type="none" w="med" len="med"/>
              <a:tailEnd type="arrow" w="med" len="med"/>
            </a:ln>
          </p:spPr>
        </p:sp>
        <p:sp>
          <p:nvSpPr>
            <p:cNvPr id="72714" name="文本框 72713"/>
            <p:cNvSpPr txBox="1"/>
            <p:nvPr/>
          </p:nvSpPr>
          <p:spPr>
            <a:xfrm>
              <a:off x="3552" y="2640"/>
              <a:ext cx="528" cy="29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>
                <a:spcBef>
                  <a:spcPct val="50000"/>
                </a:spcBef>
                <a:buClr>
                  <a:schemeClr val="bg1"/>
                </a:buClr>
              </a:pPr>
              <a:r>
                <a:rPr lang="zh-CN" altLang="en-US" sz="2400" b="1" dirty="0">
                  <a:solidFill>
                    <a:srgbClr val="3333FF"/>
                  </a:solidFill>
                  <a:latin typeface="Tahoma" panose="020B0604030504040204" pitchFamily="34" charset="0"/>
                  <a:ea typeface="幼圆" panose="02010509060101010101" pitchFamily="49" charset="-122"/>
                </a:rPr>
                <a:t>回声</a:t>
              </a:r>
              <a:endParaRPr lang="zh-CN" altLang="en-US" sz="2400" b="1" dirty="0">
                <a:solidFill>
                  <a:srgbClr val="3333FF"/>
                </a:solidFill>
                <a:latin typeface="Tahoma" panose="020B0604030504040204" pitchFamily="34" charset="0"/>
                <a:ea typeface="幼圆" panose="02010509060101010101" pitchFamily="49" charset="-122"/>
              </a:endParaRPr>
            </a:p>
          </p:txBody>
        </p:sp>
      </p:grpSp>
      <p:sp>
        <p:nvSpPr>
          <p:cNvPr id="72715" name="文本框 72714"/>
          <p:cNvSpPr txBox="1"/>
          <p:nvPr/>
        </p:nvSpPr>
        <p:spPr>
          <a:xfrm>
            <a:off x="1703388" y="188913"/>
            <a:ext cx="8642350" cy="95313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just">
              <a:spcBef>
                <a:spcPct val="50000"/>
              </a:spcBef>
              <a:buClr>
                <a:schemeClr val="bg1"/>
              </a:buClr>
            </a:pPr>
            <a:r>
              <a:rPr lang="zh-CN" altLang="en-US" sz="2800" b="1" dirty="0">
                <a:latin typeface="宋体" panose="02010600030101010101" pitchFamily="2" charset="-122"/>
              </a:rPr>
              <a:t>    如果</a:t>
            </a:r>
            <a:r>
              <a:rPr lang="zh-CN" altLang="en-US" sz="2800" b="1" dirty="0">
                <a:latin typeface="Calibri" panose="020F0502020204030204" pitchFamily="34" charset="0"/>
              </a:rPr>
              <a:t>原声和回声，两者时间间隔</a:t>
            </a:r>
            <a:r>
              <a:rPr lang="zh-CN" altLang="en-US" sz="2800" b="1" dirty="0">
                <a:latin typeface="宋体" panose="02010600030101010101" pitchFamily="2" charset="-122"/>
              </a:rPr>
              <a:t>不到</a:t>
            </a:r>
            <a:r>
              <a:rPr lang="en-US" altLang="zh-CN" sz="2800" b="1">
                <a:latin typeface="宋体" panose="02010600030101010101" pitchFamily="2" charset="-122"/>
              </a:rPr>
              <a:t>0.1s</a:t>
            </a:r>
            <a:r>
              <a:rPr lang="zh-CN" altLang="en-US" sz="2800" b="1" dirty="0">
                <a:latin typeface="宋体" panose="02010600030101010101" pitchFamily="2" charset="-122"/>
              </a:rPr>
              <a:t>，则回声跟原声混合在一起，使原声加强。</a:t>
            </a:r>
            <a:endParaRPr lang="zh-CN" altLang="en-US" sz="2800" b="1" dirty="0">
              <a:latin typeface="宋体" panose="02010600030101010101" pitchFamily="2" charset="-122"/>
            </a:endParaRP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315" name="Oval 3"/>
          <p:cNvSpPr/>
          <p:nvPr/>
        </p:nvSpPr>
        <p:spPr>
          <a:xfrm>
            <a:off x="1919288" y="925513"/>
            <a:ext cx="914400" cy="4648200"/>
          </a:xfrm>
          <a:prstGeom prst="ellipse">
            <a:avLst/>
          </a:prstGeom>
          <a:solidFill>
            <a:srgbClr val="BBE0E3"/>
          </a:solidFill>
          <a:ln w="9525" cap="flat" cmpd="sng">
            <a:solidFill>
              <a:srgbClr val="3D8F95"/>
            </a:solidFill>
            <a:prstDash val="solid"/>
            <a:headEnd type="none" w="med" len="med"/>
            <a:tailEnd type="none" w="med" len="med"/>
          </a:ln>
        </p:spPr>
        <p:txBody>
          <a:bodyPr vert="eaVert" wrap="none" anchor="ctr"/>
          <a:p>
            <a:pPr algn="ctr"/>
            <a:r>
              <a:rPr lang="zh-CN" altLang="en-US" sz="2800" b="1" dirty="0">
                <a:latin typeface="宋体" panose="02010600030101010101" pitchFamily="2" charset="-122"/>
              </a:rPr>
              <a:t>声音的产生和传播</a:t>
            </a:r>
            <a:endParaRPr lang="zh-CN" altLang="en-US" sz="2800" b="1" dirty="0">
              <a:latin typeface="宋体" panose="02010600030101010101" pitchFamily="2" charset="-122"/>
            </a:endParaRPr>
          </a:p>
        </p:txBody>
      </p:sp>
      <p:sp>
        <p:nvSpPr>
          <p:cNvPr id="13316" name="Oval 4"/>
          <p:cNvSpPr/>
          <p:nvPr/>
        </p:nvSpPr>
        <p:spPr>
          <a:xfrm>
            <a:off x="3465513" y="1392238"/>
            <a:ext cx="1981200" cy="914400"/>
          </a:xfrm>
          <a:prstGeom prst="ellipse">
            <a:avLst/>
          </a:prstGeom>
          <a:solidFill>
            <a:srgbClr val="BBE0E3"/>
          </a:solidFill>
          <a:ln w="9525" cap="flat" cmpd="sng">
            <a:solidFill>
              <a:srgbClr val="3D8F95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p>
            <a:pPr algn="ctr"/>
            <a:r>
              <a:rPr lang="zh-CN" altLang="en-US" sz="2800" b="1" dirty="0">
                <a:latin typeface="宋体" panose="02010600030101010101" pitchFamily="2" charset="-122"/>
              </a:rPr>
              <a:t>产生</a:t>
            </a:r>
            <a:endParaRPr lang="zh-CN" altLang="en-US" sz="2800" b="1" dirty="0">
              <a:latin typeface="宋体" panose="02010600030101010101" pitchFamily="2" charset="-122"/>
            </a:endParaRPr>
          </a:p>
        </p:txBody>
      </p:sp>
      <p:sp>
        <p:nvSpPr>
          <p:cNvPr id="13317" name="Oval 6"/>
          <p:cNvSpPr/>
          <p:nvPr/>
        </p:nvSpPr>
        <p:spPr>
          <a:xfrm>
            <a:off x="3389313" y="3830638"/>
            <a:ext cx="1914525" cy="914400"/>
          </a:xfrm>
          <a:prstGeom prst="ellipse">
            <a:avLst/>
          </a:prstGeom>
          <a:solidFill>
            <a:srgbClr val="BBE0E3"/>
          </a:solidFill>
          <a:ln w="9525" cap="flat" cmpd="sng">
            <a:solidFill>
              <a:srgbClr val="3D8F95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p>
            <a:pPr algn="ctr"/>
            <a:r>
              <a:rPr lang="zh-CN" altLang="en-US" sz="2800" b="1" dirty="0">
                <a:latin typeface="宋体" panose="02010600030101010101" pitchFamily="2" charset="-122"/>
              </a:rPr>
              <a:t>传播</a:t>
            </a:r>
            <a:endParaRPr lang="zh-CN" altLang="en-US" sz="2800" b="1" dirty="0">
              <a:latin typeface="宋体" panose="02010600030101010101" pitchFamily="2" charset="-122"/>
            </a:endParaRPr>
          </a:p>
        </p:txBody>
      </p:sp>
      <p:sp>
        <p:nvSpPr>
          <p:cNvPr id="13318" name="Oval 7"/>
          <p:cNvSpPr/>
          <p:nvPr/>
        </p:nvSpPr>
        <p:spPr>
          <a:xfrm>
            <a:off x="7123113" y="1392238"/>
            <a:ext cx="1905000" cy="838200"/>
          </a:xfrm>
          <a:prstGeom prst="ellipse">
            <a:avLst/>
          </a:prstGeom>
          <a:solidFill>
            <a:srgbClr val="BBE0E3"/>
          </a:solidFill>
          <a:ln w="9525" cap="flat" cmpd="sng">
            <a:solidFill>
              <a:srgbClr val="3D8F95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p>
            <a:pPr algn="ctr"/>
            <a:r>
              <a:rPr lang="zh-CN" altLang="en-US" sz="2800" b="1" dirty="0">
                <a:latin typeface="楷体_GB2312" pitchFamily="49" charset="-122"/>
                <a:ea typeface="楷体_GB2312" pitchFamily="49" charset="-122"/>
              </a:rPr>
              <a:t>振动</a:t>
            </a:r>
            <a:endParaRPr lang="zh-CN" altLang="en-US" sz="2800" b="1" dirty="0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13319" name="Oval 8"/>
          <p:cNvSpPr/>
          <p:nvPr/>
        </p:nvSpPr>
        <p:spPr>
          <a:xfrm>
            <a:off x="5591175" y="2255838"/>
            <a:ext cx="4752975" cy="1008062"/>
          </a:xfrm>
          <a:prstGeom prst="ellipse">
            <a:avLst/>
          </a:prstGeom>
          <a:solidFill>
            <a:srgbClr val="BBE0E3"/>
          </a:solidFill>
          <a:ln w="9525" cap="flat" cmpd="sng">
            <a:solidFill>
              <a:srgbClr val="3D8F95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p>
            <a:pPr algn="ctr"/>
            <a:r>
              <a:rPr lang="zh-CN" altLang="en-US" sz="2800" b="1" dirty="0">
                <a:latin typeface="楷体_GB2312" pitchFamily="49" charset="-122"/>
                <a:ea typeface="楷体_GB2312" pitchFamily="49" charset="-122"/>
              </a:rPr>
              <a:t>需要介质</a:t>
            </a:r>
            <a:r>
              <a:rPr lang="en-US" altLang="zh-CN" sz="2800" b="1">
                <a:latin typeface="楷体_GB2312" pitchFamily="49" charset="-122"/>
                <a:ea typeface="楷体_GB2312" pitchFamily="49" charset="-122"/>
              </a:rPr>
              <a:t>:</a:t>
            </a:r>
            <a:r>
              <a:rPr lang="zh-CN" altLang="en-US" sz="2800" b="1" dirty="0">
                <a:latin typeface="楷体_GB2312" pitchFamily="49" charset="-122"/>
                <a:ea typeface="楷体_GB2312" pitchFamily="49" charset="-122"/>
              </a:rPr>
              <a:t>固体、液体或气体</a:t>
            </a:r>
            <a:endParaRPr lang="zh-CN" altLang="en-US" sz="2800" b="1" dirty="0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13320" name="Oval 9"/>
          <p:cNvSpPr/>
          <p:nvPr/>
        </p:nvSpPr>
        <p:spPr>
          <a:xfrm>
            <a:off x="5591175" y="3408363"/>
            <a:ext cx="3810000" cy="609600"/>
          </a:xfrm>
          <a:prstGeom prst="ellipse">
            <a:avLst/>
          </a:prstGeom>
          <a:solidFill>
            <a:srgbClr val="BBE0E3"/>
          </a:solidFill>
          <a:ln w="9525" cap="flat" cmpd="sng">
            <a:solidFill>
              <a:srgbClr val="3D8F95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p>
            <a:pPr algn="ctr"/>
            <a:r>
              <a:rPr lang="zh-CN" altLang="en-US" sz="2800" b="1" dirty="0">
                <a:latin typeface="楷体_GB2312" pitchFamily="49" charset="-122"/>
                <a:ea typeface="楷体_GB2312" pitchFamily="49" charset="-122"/>
              </a:rPr>
              <a:t>以声波的形式传播</a:t>
            </a:r>
            <a:endParaRPr lang="zh-CN" altLang="en-US" sz="2800" b="1" dirty="0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13321" name="AutoShape 10"/>
          <p:cNvSpPr/>
          <p:nvPr/>
        </p:nvSpPr>
        <p:spPr>
          <a:xfrm rot="10800000">
            <a:off x="5603875" y="1789113"/>
            <a:ext cx="1371600" cy="152400"/>
          </a:xfrm>
          <a:prstGeom prst="leftArrow">
            <a:avLst>
              <a:gd name="adj1" fmla="val 50000"/>
              <a:gd name="adj2" fmla="val 225000"/>
            </a:avLst>
          </a:prstGeom>
          <a:solidFill>
            <a:srgbClr val="BBE0E3"/>
          </a:solidFill>
          <a:ln w="9525" cap="flat" cmpd="sng">
            <a:solidFill>
              <a:srgbClr val="3D8F95"/>
            </a:solidFill>
            <a:prstDash val="solid"/>
            <a:miter/>
            <a:headEnd type="none" w="med" len="med"/>
            <a:tailEnd type="none" w="med" len="med"/>
          </a:ln>
        </p:spPr>
        <p:txBody>
          <a:bodyPr rot="10800000" wrap="none" anchor="ctr"/>
          <a:p>
            <a:endParaRPr lang="zh-CN" altLang="en-US" sz="2800" dirty="0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13322" name="AutoShape 13"/>
          <p:cNvSpPr/>
          <p:nvPr/>
        </p:nvSpPr>
        <p:spPr>
          <a:xfrm>
            <a:off x="2855913" y="1849438"/>
            <a:ext cx="457200" cy="2667000"/>
          </a:xfrm>
          <a:prstGeom prst="leftBrace">
            <a:avLst>
              <a:gd name="adj1" fmla="val 48611"/>
              <a:gd name="adj2" fmla="val 50000"/>
            </a:avLst>
          </a:prstGeom>
          <a:noFill/>
          <a:ln w="28575" cap="flat" cmpd="sng">
            <a:solidFill>
              <a:srgbClr val="3D8F95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sz="2800" dirty="0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13323" name="Oval 14"/>
          <p:cNvSpPr/>
          <p:nvPr/>
        </p:nvSpPr>
        <p:spPr>
          <a:xfrm>
            <a:off x="5519738" y="4127500"/>
            <a:ext cx="3810000" cy="609600"/>
          </a:xfrm>
          <a:prstGeom prst="ellipse">
            <a:avLst/>
          </a:prstGeom>
          <a:solidFill>
            <a:srgbClr val="BBE0E3"/>
          </a:solidFill>
          <a:ln w="9525" cap="flat" cmpd="sng">
            <a:solidFill>
              <a:srgbClr val="3D8F95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p>
            <a:pPr algn="ctr"/>
            <a:r>
              <a:rPr lang="zh-CN" altLang="en-US" sz="2800" b="1" dirty="0">
                <a:latin typeface="楷体_GB2312" pitchFamily="49" charset="-122"/>
                <a:ea typeface="楷体_GB2312" pitchFamily="49" charset="-122"/>
              </a:rPr>
              <a:t>声速</a:t>
            </a:r>
            <a:endParaRPr lang="zh-CN" altLang="en-US" sz="2800" b="1" dirty="0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13324" name="AutoShape 15"/>
          <p:cNvSpPr/>
          <p:nvPr/>
        </p:nvSpPr>
        <p:spPr>
          <a:xfrm>
            <a:off x="5141913" y="2543175"/>
            <a:ext cx="457200" cy="2887663"/>
          </a:xfrm>
          <a:prstGeom prst="leftBrace">
            <a:avLst>
              <a:gd name="adj1" fmla="val 52633"/>
              <a:gd name="adj2" fmla="val 50000"/>
            </a:avLst>
          </a:prstGeom>
          <a:noFill/>
          <a:ln w="28575" cap="flat" cmpd="sng">
            <a:solidFill>
              <a:srgbClr val="3D8F95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sz="2800" dirty="0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13327" name="Oval 14"/>
          <p:cNvSpPr/>
          <p:nvPr/>
        </p:nvSpPr>
        <p:spPr>
          <a:xfrm>
            <a:off x="5519738" y="4992688"/>
            <a:ext cx="3810000" cy="609600"/>
          </a:xfrm>
          <a:prstGeom prst="ellipse">
            <a:avLst/>
          </a:prstGeom>
          <a:solidFill>
            <a:srgbClr val="BBE0E3"/>
          </a:solidFill>
          <a:ln w="9525" cap="flat" cmpd="sng">
            <a:solidFill>
              <a:srgbClr val="3D8F95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p>
            <a:pPr algn="ctr"/>
            <a:r>
              <a:rPr lang="zh-CN" altLang="en-US" sz="2800" b="1" dirty="0">
                <a:latin typeface="楷体_GB2312" pitchFamily="49" charset="-122"/>
                <a:ea typeface="楷体_GB2312" pitchFamily="49" charset="-122"/>
              </a:rPr>
              <a:t>回声</a:t>
            </a:r>
            <a:endParaRPr lang="zh-CN" altLang="en-US" sz="2800" b="1" dirty="0">
              <a:latin typeface="楷体_GB2312" pitchFamily="49" charset="-122"/>
              <a:ea typeface="楷体_GB2312" pitchFamily="49" charset="-122"/>
            </a:endParaRPr>
          </a:p>
        </p:txBody>
      </p:sp>
      <p:grpSp>
        <p:nvGrpSpPr>
          <p:cNvPr id="13328" name="Group 7"/>
          <p:cNvGrpSpPr/>
          <p:nvPr/>
        </p:nvGrpSpPr>
        <p:grpSpPr>
          <a:xfrm>
            <a:off x="1774825" y="188913"/>
            <a:ext cx="1439863" cy="693737"/>
            <a:chOff x="0" y="0"/>
            <a:chExt cx="2231" cy="580"/>
          </a:xfrm>
        </p:grpSpPr>
        <p:pic>
          <p:nvPicPr>
            <p:cNvPr id="13329" name="圆角矩形 1"/>
            <p:cNvPicPr/>
            <p:nvPr/>
          </p:nvPicPr>
          <p:blipFill>
            <a:blip r:embed="rId1"/>
            <a:stretch>
              <a:fillRect/>
            </a:stretch>
          </p:blipFill>
          <p:spPr>
            <a:xfrm>
              <a:off x="0" y="0"/>
              <a:ext cx="2231" cy="58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3330" name="Text Box 9"/>
            <p:cNvSpPr txBox="1"/>
            <p:nvPr/>
          </p:nvSpPr>
          <p:spPr>
            <a:xfrm>
              <a:off x="59" y="105"/>
              <a:ext cx="2116" cy="406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p>
              <a:pPr algn="ctr">
                <a:buFont typeface="Arial" panose="020B0604020202020204" pitchFamily="34" charset="0"/>
                <a:buNone/>
              </a:pPr>
              <a:r>
                <a:rPr lang="zh-CN" altLang="en-US" sz="2800" b="1" dirty="0">
                  <a:solidFill>
                    <a:schemeClr val="bg1"/>
                  </a:solidFill>
                  <a:latin typeface="宋体" panose="02010600030101010101" pitchFamily="2" charset="-122"/>
                </a:rPr>
                <a:t>小 结</a:t>
              </a:r>
              <a:endParaRPr lang="zh-CN" altLang="en-US" sz="2800" b="1" dirty="0">
                <a:solidFill>
                  <a:schemeClr val="bg1"/>
                </a:solidFill>
                <a:latin typeface="宋体" panose="02010600030101010101" pitchFamily="2" charset="-122"/>
              </a:endParaRPr>
            </a:p>
          </p:txBody>
        </p:sp>
      </p:grpSp>
      <p:sp>
        <p:nvSpPr>
          <p:cNvPr id="13331" name="文本框 13330"/>
          <p:cNvSpPr txBox="1"/>
          <p:nvPr/>
        </p:nvSpPr>
        <p:spPr>
          <a:xfrm>
            <a:off x="1774825" y="5876925"/>
            <a:ext cx="3941445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2800" b="1" dirty="0">
                <a:latin typeface="宋体" panose="02010600030101010101" pitchFamily="2" charset="-122"/>
              </a:rPr>
              <a:t>作业：课本</a:t>
            </a:r>
            <a:r>
              <a:rPr lang="en-US" altLang="zh-CN" sz="2800" b="1">
                <a:latin typeface="宋体" panose="02010600030101010101" pitchFamily="2" charset="-122"/>
              </a:rPr>
              <a:t>31</a:t>
            </a:r>
            <a:r>
              <a:rPr lang="zh-CN" altLang="en-US" sz="2800" b="1" dirty="0">
                <a:latin typeface="宋体" panose="02010600030101010101" pitchFamily="2" charset="-122"/>
              </a:rPr>
              <a:t>页</a:t>
            </a:r>
            <a:r>
              <a:rPr lang="en-US" altLang="zh-CN" sz="2800" b="1">
                <a:latin typeface="宋体" panose="02010600030101010101" pitchFamily="2" charset="-122"/>
              </a:rPr>
              <a:t>3</a:t>
            </a:r>
            <a:r>
              <a:rPr lang="zh-CN" altLang="en-US" sz="2800" b="1" dirty="0">
                <a:latin typeface="宋体" panose="02010600030101010101" pitchFamily="2" charset="-122"/>
              </a:rPr>
              <a:t>、</a:t>
            </a:r>
            <a:r>
              <a:rPr lang="en-US" altLang="zh-CN" sz="2800" b="1">
                <a:latin typeface="宋体" panose="02010600030101010101" pitchFamily="2" charset="-122"/>
              </a:rPr>
              <a:t>4</a:t>
            </a:r>
            <a:r>
              <a:rPr lang="zh-CN" altLang="en-US" sz="2800" b="1" dirty="0">
                <a:latin typeface="宋体" panose="02010600030101010101" pitchFamily="2" charset="-122"/>
              </a:rPr>
              <a:t>、</a:t>
            </a:r>
            <a:r>
              <a:rPr lang="en-US" altLang="zh-CN" sz="2800" b="1">
                <a:latin typeface="宋体" panose="02010600030101010101" pitchFamily="2" charset="-122"/>
              </a:rPr>
              <a:t>5</a:t>
            </a:r>
            <a:endParaRPr lang="en-US" altLang="zh-CN" sz="2800" b="1">
              <a:latin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3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3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ldLvl="0" animBg="1"/>
      <p:bldP spid="13316" grpId="0" bldLvl="0" animBg="1"/>
      <p:bldP spid="13317" grpId="0" bldLvl="0" animBg="1"/>
      <p:bldP spid="13318" grpId="0" bldLvl="0" animBg="1"/>
      <p:bldP spid="13319" grpId="0" bldLvl="0" animBg="1"/>
      <p:bldP spid="13320" grpId="0" bldLvl="0" animBg="1"/>
      <p:bldP spid="13321" grpId="0" bldLvl="0" animBg="1"/>
      <p:bldP spid="13322" grpId="0" bldLvl="0" animBg="1"/>
      <p:bldP spid="13323" grpId="0" bldLvl="0" animBg="1"/>
      <p:bldP spid="13324" grpId="0" bldLvl="0" animBg="1"/>
      <p:bldP spid="13327" grpId="0" bldLvl="0" animBg="1"/>
      <p:bldP spid="1333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84994" name="文本框 84993"/>
          <p:cNvSpPr txBox="1"/>
          <p:nvPr/>
        </p:nvSpPr>
        <p:spPr>
          <a:xfrm>
            <a:off x="2547938" y="625475"/>
            <a:ext cx="30988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84995" name="矩形 84994"/>
          <p:cNvSpPr/>
          <p:nvPr/>
        </p:nvSpPr>
        <p:spPr>
          <a:xfrm rot="463282">
            <a:off x="1847850" y="-171450"/>
            <a:ext cx="6318250" cy="22479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66426"/>
              </a:avLst>
            </a:prstTxWarp>
            <a:normAutofit/>
            <a:scene3d>
              <a:camera prst="legacyPerspectiveFront">
                <a:rot lat="20520000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p>
            <a:pPr algn="ctr"/>
            <a:r>
              <a:rPr lang="zh-CN" altLang="en-US" sz="3600" b="1"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4980000" scaled="1"/>
                  <a:tileRect/>
                </a:gradFill>
                <a:latin typeface="宋体" panose="02010600030101010101" pitchFamily="2" charset="-122"/>
                <a:ea typeface="宋体" panose="02010600030101010101" pitchFamily="2" charset="-122"/>
              </a:rPr>
              <a:t>第二章  第1节 声音的产生与传播</a:t>
            </a:r>
            <a:endParaRPr lang="zh-CN" altLang="en-US" sz="3600" b="1">
              <a:gradFill rotWithShape="0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4980000" scaled="1"/>
                <a:tileRect/>
              </a:gra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49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49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49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圆角矩形 1"/>
          <p:cNvSpPr/>
          <p:nvPr/>
        </p:nvSpPr>
        <p:spPr>
          <a:xfrm>
            <a:off x="1741130" y="208900"/>
            <a:ext cx="1874574" cy="55853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ctr"/>
            <a:r>
              <a:rPr lang="zh-CN" altLang="en-US" sz="2800" b="1" dirty="0">
                <a:solidFill>
                  <a:srgbClr val="FFFFFF"/>
                </a:solidFill>
                <a:latin typeface="宋体" panose="02010600030101010101" pitchFamily="2" charset="-122"/>
              </a:rPr>
              <a:t>学习目标</a:t>
            </a:r>
            <a:endParaRPr lang="zh-CN" altLang="en-US" sz="2800" b="1" dirty="0">
              <a:solidFill>
                <a:srgbClr val="FFFFFF"/>
              </a:solidFill>
              <a:latin typeface="宋体" panose="02010600030101010101" pitchFamily="2" charset="-122"/>
            </a:endParaRPr>
          </a:p>
        </p:txBody>
      </p:sp>
      <p:sp>
        <p:nvSpPr>
          <p:cNvPr id="95239" name="文本框 95238"/>
          <p:cNvSpPr txBox="1"/>
          <p:nvPr/>
        </p:nvSpPr>
        <p:spPr>
          <a:xfrm>
            <a:off x="1774825" y="1196975"/>
            <a:ext cx="8588375" cy="26765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2800" b="1" dirty="0">
                <a:latin typeface="宋体" panose="02010600030101010101" pitchFamily="2" charset="-122"/>
              </a:rPr>
              <a:t>1</a:t>
            </a:r>
            <a:r>
              <a:rPr lang="zh-CN" altLang="en-US" sz="2800" b="1" dirty="0">
                <a:latin typeface="宋体" panose="02010600030101010101" pitchFamily="2" charset="-122"/>
              </a:rPr>
              <a:t>、通过观察和实验初步认识声音产生和传播的条件</a:t>
            </a:r>
            <a:endParaRPr lang="zh-CN" altLang="en-US" sz="2800" b="1" dirty="0">
              <a:latin typeface="宋体" panose="02010600030101010101" pitchFamily="2" charset="-122"/>
            </a:endParaRPr>
          </a:p>
          <a:p>
            <a:r>
              <a:rPr lang="en-US" altLang="zh-CN" sz="2800" b="1" dirty="0">
                <a:latin typeface="宋体" panose="02010600030101010101" pitchFamily="2" charset="-122"/>
              </a:rPr>
              <a:t>2</a:t>
            </a:r>
            <a:r>
              <a:rPr lang="zh-CN" altLang="en-US" sz="2800" b="1" dirty="0">
                <a:latin typeface="宋体" panose="02010600030101010101" pitchFamily="2" charset="-122"/>
              </a:rPr>
              <a:t>、通过探究活动，培养学生初步的观察能力和掌握初步研究问题的方法。</a:t>
            </a:r>
            <a:endParaRPr lang="zh-CN" altLang="en-US" sz="2800" b="1" dirty="0">
              <a:latin typeface="宋体" panose="02010600030101010101" pitchFamily="2" charset="-122"/>
            </a:endParaRPr>
          </a:p>
          <a:p>
            <a:r>
              <a:rPr lang="en-US" altLang="zh-CN" sz="2800" b="1" dirty="0">
                <a:latin typeface="宋体" panose="02010600030101010101" pitchFamily="2" charset="-122"/>
              </a:rPr>
              <a:t>3</a:t>
            </a:r>
            <a:r>
              <a:rPr lang="zh-CN" altLang="en-US" sz="2800" b="1" dirty="0">
                <a:latin typeface="宋体" panose="02010600030101010101" pitchFamily="2" charset="-122"/>
              </a:rPr>
              <a:t>、通过教师、学生双边的教学活动，激发学生的学习兴趣和对科学的未知欲望。使学生乐于</a:t>
            </a:r>
            <a:endParaRPr lang="zh-CN" altLang="en-US" sz="2800" b="1" dirty="0">
              <a:latin typeface="宋体" panose="02010600030101010101" pitchFamily="2" charset="-122"/>
            </a:endParaRPr>
          </a:p>
          <a:p>
            <a:r>
              <a:rPr lang="zh-CN" altLang="en-US" sz="2800" b="1" dirty="0">
                <a:latin typeface="宋体" panose="02010600030101010101" pitchFamily="2" charset="-122"/>
              </a:rPr>
              <a:t>探索自然现象和日常生活中的物理道理。</a:t>
            </a:r>
            <a:endParaRPr lang="en-US" altLang="zh-CN" sz="2800" b="1" dirty="0">
              <a:latin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6100" name="Picture 2" descr="E:\七年级下册\第二章\2-10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74825" y="3284538"/>
            <a:ext cx="3097213" cy="27368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6083" name="标题 46082"/>
          <p:cNvSpPr>
            <a:spLocks noGrp="1"/>
          </p:cNvSpPr>
          <p:nvPr>
            <p:ph type="title"/>
          </p:nvPr>
        </p:nvSpPr>
        <p:spPr>
          <a:xfrm>
            <a:off x="5087938" y="4005263"/>
            <a:ext cx="5400675" cy="1512887"/>
          </a:xfrm>
        </p:spPr>
        <p:txBody>
          <a:bodyPr anchor="ctr"/>
          <a:p>
            <a:pPr algn="l"/>
            <a:r>
              <a:rPr lang="zh-CN" altLang="en-US" sz="2800" b="1" dirty="0">
                <a:latin typeface="宋体" panose="02010600030101010101" pitchFamily="2" charset="-122"/>
              </a:rPr>
              <a:t>    把手指轻轻放在喉部，然后发出声音，仔细体会当我们发出声音时</a:t>
            </a:r>
            <a:r>
              <a:rPr lang="zh-CN" altLang="en-US" sz="2800" b="1" dirty="0">
                <a:solidFill>
                  <a:srgbClr val="990099"/>
                </a:solidFill>
                <a:latin typeface="宋体" panose="02010600030101010101" pitchFamily="2" charset="-122"/>
              </a:rPr>
              <a:t>我们的声带在振动</a:t>
            </a:r>
            <a:r>
              <a:rPr lang="zh-CN" altLang="en-US" sz="2800" b="1" dirty="0">
                <a:latin typeface="宋体" panose="02010600030101010101" pitchFamily="2" charset="-122"/>
              </a:rPr>
              <a:t>。</a:t>
            </a:r>
            <a:endParaRPr lang="en-US" altLang="zh-CN" sz="2800" b="1">
              <a:latin typeface="宋体" panose="02010600030101010101" pitchFamily="2" charset="-122"/>
            </a:endParaRPr>
          </a:p>
        </p:txBody>
      </p:sp>
      <p:sp>
        <p:nvSpPr>
          <p:cNvPr id="2" name="圆角矩形 1"/>
          <p:cNvSpPr/>
          <p:nvPr/>
        </p:nvSpPr>
        <p:spPr>
          <a:xfrm>
            <a:off x="1730157" y="209716"/>
            <a:ext cx="3300781" cy="581332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ctr"/>
            <a:r>
              <a:rPr lang="zh-CN" altLang="en-US" sz="2800" b="1" dirty="0">
                <a:solidFill>
                  <a:srgbClr val="FFFFFF"/>
                </a:solidFill>
                <a:latin typeface="宋体" panose="02010600030101010101" pitchFamily="2" charset="-122"/>
              </a:rPr>
              <a:t>一、声音的产生</a:t>
            </a:r>
            <a:endParaRPr lang="zh-CN" altLang="en-US" sz="2800" b="1" dirty="0">
              <a:solidFill>
                <a:srgbClr val="FFFFFF"/>
              </a:solidFill>
              <a:latin typeface="宋体" panose="02010600030101010101" pitchFamily="2" charset="-122"/>
            </a:endParaRPr>
          </a:p>
        </p:txBody>
      </p:sp>
      <p:sp>
        <p:nvSpPr>
          <p:cNvPr id="46099" name="PubRRectCallout"/>
          <p:cNvSpPr>
            <a:spLocks noEditPoints="1"/>
          </p:cNvSpPr>
          <p:nvPr/>
        </p:nvSpPr>
        <p:spPr>
          <a:xfrm>
            <a:off x="1703388" y="2636838"/>
            <a:ext cx="1800225" cy="647700"/>
          </a:xfrm>
          <a:custGeom>
            <a:avLst/>
            <a:gdLst>
              <a:gd name="txL" fmla="*/ 145 w 21600"/>
              <a:gd name="txT" fmla="*/ 145 h 21600"/>
              <a:gd name="txR" fmla="*/ 21409 w 21600"/>
              <a:gd name="txB" fmla="*/ 17106 h 21600"/>
            </a:gdLst>
            <a:ahLst/>
            <a:cxnLst>
              <a:cxn ang="17694720">
                <a:pos x="723900" y="0"/>
              </a:cxn>
              <a:cxn ang="11796480">
                <a:pos x="0" y="396148"/>
              </a:cxn>
              <a:cxn ang="5898240">
                <a:pos x="576908" y="990600"/>
              </a:cxn>
              <a:cxn ang="5898240">
                <a:pos x="723900" y="792342"/>
              </a:cxn>
              <a:cxn ang="0">
                <a:pos x="1447800" y="396148"/>
              </a:cxn>
            </a:cxnLst>
            <a:rect l="txL" t="txT" r="txR" b="txB"/>
            <a:pathLst>
              <a:path w="21600" h="21600">
                <a:moveTo>
                  <a:pt x="532" y="0"/>
                </a:moveTo>
                <a:cubicBezTo>
                  <a:pt x="238" y="0"/>
                  <a:pt x="0" y="238"/>
                  <a:pt x="0" y="532"/>
                </a:cubicBezTo>
                <a:lnTo>
                  <a:pt x="0" y="16745"/>
                </a:lnTo>
                <a:cubicBezTo>
                  <a:pt x="0" y="17039"/>
                  <a:pt x="238" y="17277"/>
                  <a:pt x="532" y="17277"/>
                </a:cubicBezTo>
                <a:lnTo>
                  <a:pt x="2623" y="17277"/>
                </a:lnTo>
                <a:lnTo>
                  <a:pt x="8607" y="21600"/>
                </a:lnTo>
                <a:lnTo>
                  <a:pt x="6515" y="17277"/>
                </a:lnTo>
                <a:lnTo>
                  <a:pt x="21016" y="17277"/>
                </a:lnTo>
                <a:cubicBezTo>
                  <a:pt x="21339" y="17277"/>
                  <a:pt x="21600" y="17039"/>
                  <a:pt x="21600" y="16745"/>
                </a:cubicBezTo>
                <a:lnTo>
                  <a:pt x="21600" y="532"/>
                </a:lnTo>
                <a:cubicBezTo>
                  <a:pt x="21600" y="238"/>
                  <a:pt x="21339" y="0"/>
                  <a:pt x="21016" y="0"/>
                </a:cubicBezTo>
                <a:close/>
              </a:path>
            </a:pathLst>
          </a:custGeom>
          <a:solidFill>
            <a:srgbClr val="FF0000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  <a:effectLst>
            <a:outerShdw dist="107763" dir="2699999" algn="ctr" rotWithShape="0">
              <a:srgbClr val="808080"/>
            </a:outerShdw>
          </a:effectLst>
        </p:spPr>
        <p:txBody>
          <a:bodyPr/>
          <a:p>
            <a:r>
              <a:rPr lang="zh-CN" altLang="en-US" sz="2800" b="1" dirty="0">
                <a:latin typeface="Times New Roman" panose="02020603050405020304" pitchFamily="18" charset="0"/>
              </a:rPr>
              <a:t>做一做</a:t>
            </a:r>
            <a:endParaRPr lang="zh-CN" altLang="en-US" sz="2800" b="1" dirty="0">
              <a:latin typeface="Times New Roman" panose="02020603050405020304" pitchFamily="18" charset="0"/>
            </a:endParaRPr>
          </a:p>
        </p:txBody>
      </p:sp>
      <p:grpSp>
        <p:nvGrpSpPr>
          <p:cNvPr id="46101" name="Group 7"/>
          <p:cNvGrpSpPr/>
          <p:nvPr/>
        </p:nvGrpSpPr>
        <p:grpSpPr>
          <a:xfrm>
            <a:off x="1774825" y="5949950"/>
            <a:ext cx="1657350" cy="704850"/>
            <a:chOff x="0" y="0"/>
            <a:chExt cx="2231" cy="580"/>
          </a:xfrm>
        </p:grpSpPr>
        <p:pic>
          <p:nvPicPr>
            <p:cNvPr id="46102" name="圆角矩形 1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2231" cy="58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6103" name="Text Box 9"/>
            <p:cNvSpPr txBox="1"/>
            <p:nvPr/>
          </p:nvSpPr>
          <p:spPr>
            <a:xfrm>
              <a:off x="59" y="105"/>
              <a:ext cx="2116" cy="406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p>
              <a:pPr algn="ctr">
                <a:buFont typeface="Arial" panose="020B0604020202020204" pitchFamily="34" charset="0"/>
                <a:buNone/>
              </a:pPr>
              <a:r>
                <a:rPr lang="zh-CN" altLang="en-US" sz="2800" b="1" dirty="0">
                  <a:solidFill>
                    <a:schemeClr val="bg1"/>
                  </a:solidFill>
                  <a:latin typeface="宋体" panose="02010600030101010101" pitchFamily="2" charset="-122"/>
                </a:rPr>
                <a:t>想一想</a:t>
              </a:r>
              <a:endParaRPr lang="zh-CN" altLang="en-US" sz="2800" b="1" dirty="0">
                <a:solidFill>
                  <a:schemeClr val="bg1"/>
                </a:solidFill>
                <a:latin typeface="宋体" panose="02010600030101010101" pitchFamily="2" charset="-122"/>
              </a:endParaRPr>
            </a:p>
          </p:txBody>
        </p:sp>
      </p:grpSp>
      <p:sp>
        <p:nvSpPr>
          <p:cNvPr id="46104" name="文本框 46103"/>
          <p:cNvSpPr txBox="1"/>
          <p:nvPr/>
        </p:nvSpPr>
        <p:spPr>
          <a:xfrm>
            <a:off x="3990975" y="6092825"/>
            <a:ext cx="6677025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800" b="1" dirty="0">
                <a:latin typeface="Calibri" panose="020F0502020204030204" pitchFamily="34" charset="0"/>
              </a:rPr>
              <a:t>是不是所有的物体在发声时都在振动呢？</a:t>
            </a:r>
            <a:endParaRPr lang="zh-CN" altLang="en-US" sz="2800" b="1" dirty="0">
              <a:latin typeface="Calibri" panose="020F0502020204030204" pitchFamily="34" charset="0"/>
            </a:endParaRPr>
          </a:p>
        </p:txBody>
      </p:sp>
      <p:grpSp>
        <p:nvGrpSpPr>
          <p:cNvPr id="46108" name="组合 46107"/>
          <p:cNvGrpSpPr/>
          <p:nvPr/>
        </p:nvGrpSpPr>
        <p:grpSpPr>
          <a:xfrm>
            <a:off x="6743700" y="333375"/>
            <a:ext cx="3600450" cy="2951163"/>
            <a:chOff x="0" y="0"/>
            <a:chExt cx="3265" cy="1769"/>
          </a:xfrm>
        </p:grpSpPr>
        <p:sp>
          <p:nvSpPr>
            <p:cNvPr id="46109" name="矩形 46108"/>
            <p:cNvSpPr/>
            <p:nvPr/>
          </p:nvSpPr>
          <p:spPr>
            <a:xfrm>
              <a:off x="0" y="0"/>
              <a:ext cx="3265" cy="1769"/>
            </a:xfrm>
            <a:prstGeom prst="rect">
              <a:avLst/>
            </a:prstGeom>
            <a:solidFill>
              <a:srgbClr val="EA6922"/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pic>
          <p:nvPicPr>
            <p:cNvPr id="46110" name="图片 46109" descr="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" y="45"/>
              <a:ext cx="3186" cy="1679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46115" name="组合 46114"/>
          <p:cNvGrpSpPr/>
          <p:nvPr/>
        </p:nvGrpSpPr>
        <p:grpSpPr>
          <a:xfrm>
            <a:off x="1717675" y="831850"/>
            <a:ext cx="2089150" cy="642938"/>
            <a:chOff x="158" y="497"/>
            <a:chExt cx="1316" cy="480"/>
          </a:xfrm>
        </p:grpSpPr>
        <p:sp>
          <p:nvSpPr>
            <p:cNvPr id="46112" name="椭圆 46111"/>
            <p:cNvSpPr/>
            <p:nvPr/>
          </p:nvSpPr>
          <p:spPr>
            <a:xfrm>
              <a:off x="158" y="497"/>
              <a:ext cx="1316" cy="480"/>
            </a:xfrm>
            <a:prstGeom prst="ellipse">
              <a:avLst/>
            </a:prstGeom>
            <a:solidFill>
              <a:srgbClr val="FFCC00">
                <a:alpha val="52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6113" name="文本框 46112"/>
            <p:cNvSpPr txBox="1"/>
            <p:nvPr/>
          </p:nvSpPr>
          <p:spPr>
            <a:xfrm>
              <a:off x="383" y="533"/>
              <a:ext cx="848" cy="389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1431" tIns="45716" rIns="91431" bIns="45716">
              <a:spAutoFit/>
            </a:bodyPr>
            <a:p>
              <a:pPr>
                <a:spcBef>
                  <a:spcPct val="50000"/>
                </a:spcBef>
                <a:buClr>
                  <a:schemeClr val="bg1"/>
                </a:buClr>
              </a:pPr>
              <a:r>
                <a:rPr lang="zh-CN" altLang="en-US" sz="2800" b="1" dirty="0">
                  <a:latin typeface="Times New Roman" panose="02020603050405020304" pitchFamily="18" charset="0"/>
                </a:rPr>
                <a:t>小实验</a:t>
              </a:r>
              <a:endParaRPr lang="zh-CN" altLang="en-US" sz="2800" b="1" dirty="0">
                <a:latin typeface="Times New Roman" panose="02020603050405020304" pitchFamily="18" charset="0"/>
              </a:endParaRPr>
            </a:p>
          </p:txBody>
        </p:sp>
      </p:grpSp>
      <p:sp>
        <p:nvSpPr>
          <p:cNvPr id="46114" name="矩形 46113"/>
          <p:cNvSpPr/>
          <p:nvPr/>
        </p:nvSpPr>
        <p:spPr>
          <a:xfrm>
            <a:off x="1703388" y="1446213"/>
            <a:ext cx="5184775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400" b="1" dirty="0">
                <a:latin typeface="宋体" panose="02010600030101010101" pitchFamily="2" charset="-122"/>
              </a:rPr>
              <a:t>    将一把尺子紧按在桌面上，一端伸出桌边</a:t>
            </a:r>
            <a:r>
              <a:rPr lang="en-US" altLang="zh-CN" sz="2400" b="1">
                <a:latin typeface="宋体" panose="02010600030101010101" pitchFamily="2" charset="-122"/>
              </a:rPr>
              <a:t>.</a:t>
            </a:r>
            <a:r>
              <a:rPr lang="zh-CN" altLang="en-US" sz="2400" b="1" dirty="0">
                <a:latin typeface="宋体" panose="02010600030101010101" pitchFamily="2" charset="-122"/>
              </a:rPr>
              <a:t>拨动尺子，听它发出的声音，同时注意尺子的变化</a:t>
            </a:r>
            <a:endParaRPr lang="en-US" altLang="zh-CN" sz="2400" b="1">
              <a:latin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46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/>
      <p:bldP spid="46099" grpId="0" bldLvl="0" animBg="1"/>
      <p:bldP spid="4610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6051" name="图片 86050" descr="091619283lg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75500" y="3644900"/>
            <a:ext cx="3492500" cy="32131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6020" name="Picture 6" descr="512Hz音叉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8525" y="188913"/>
            <a:ext cx="3241675" cy="3363912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</p:pic>
      <p:grpSp>
        <p:nvGrpSpPr>
          <p:cNvPr id="86041" name="组合 86040"/>
          <p:cNvGrpSpPr/>
          <p:nvPr/>
        </p:nvGrpSpPr>
        <p:grpSpPr>
          <a:xfrm>
            <a:off x="1774825" y="173038"/>
            <a:ext cx="1944688" cy="663575"/>
            <a:chOff x="158" y="109"/>
            <a:chExt cx="1225" cy="418"/>
          </a:xfrm>
        </p:grpSpPr>
        <p:sp>
          <p:nvSpPr>
            <p:cNvPr id="86021" name="Oval 7"/>
            <p:cNvSpPr/>
            <p:nvPr/>
          </p:nvSpPr>
          <p:spPr>
            <a:xfrm>
              <a:off x="158" y="119"/>
              <a:ext cx="1225" cy="408"/>
            </a:xfrm>
            <a:prstGeom prst="ellipse">
              <a:avLst/>
            </a:prstGeom>
            <a:solidFill>
              <a:srgbClr val="FF9900"/>
            </a:solidFill>
            <a:ln w="9525" cap="flat" cmpd="sng">
              <a:solidFill>
                <a:srgbClr val="FFFFFF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en-US" b="1" dirty="0">
                <a:latin typeface="Arial" panose="020B0604020202020204" pitchFamily="34" charset="0"/>
              </a:endParaRPr>
            </a:p>
          </p:txBody>
        </p:sp>
        <p:sp>
          <p:nvSpPr>
            <p:cNvPr id="86022" name="Text Box 8"/>
            <p:cNvSpPr txBox="1"/>
            <p:nvPr/>
          </p:nvSpPr>
          <p:spPr>
            <a:xfrm>
              <a:off x="319" y="109"/>
              <a:ext cx="905" cy="36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>
                <a:spcBef>
                  <a:spcPct val="50000"/>
                </a:spcBef>
              </a:pPr>
              <a:r>
                <a:rPr lang="zh-CN" altLang="en-US" sz="3200" b="1" dirty="0">
                  <a:latin typeface="Arial" panose="020B0604020202020204" pitchFamily="34" charset="0"/>
                </a:rPr>
                <a:t>小实验</a:t>
              </a:r>
              <a:endParaRPr lang="zh-CN" altLang="en-US" sz="3200" b="1" dirty="0">
                <a:latin typeface="Arial" panose="020B0604020202020204" pitchFamily="34" charset="0"/>
              </a:endParaRPr>
            </a:p>
          </p:txBody>
        </p:sp>
      </p:grpSp>
      <p:sp>
        <p:nvSpPr>
          <p:cNvPr id="23561" name="Text Box 9"/>
          <p:cNvSpPr txBox="1"/>
          <p:nvPr/>
        </p:nvSpPr>
        <p:spPr>
          <a:xfrm>
            <a:off x="1690688" y="862013"/>
            <a:ext cx="5257800" cy="82994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2400" b="1" dirty="0">
                <a:latin typeface="宋体" panose="02010600030101010101" pitchFamily="2" charset="-122"/>
              </a:rPr>
              <a:t>    用小锤敲击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</a:rPr>
              <a:t>音叉</a:t>
            </a:r>
            <a:r>
              <a:rPr lang="zh-CN" altLang="en-US" sz="2400" b="1" dirty="0">
                <a:latin typeface="宋体" panose="02010600030101010101" pitchFamily="2" charset="-122"/>
              </a:rPr>
              <a:t>，聆听音叉发出的声音，观察音叉的振动。</a:t>
            </a:r>
            <a:endParaRPr lang="zh-CN" altLang="en-US" sz="2400" b="1" dirty="0">
              <a:latin typeface="宋体" panose="02010600030101010101" pitchFamily="2" charset="-122"/>
            </a:endParaRPr>
          </a:p>
        </p:txBody>
      </p:sp>
      <p:sp>
        <p:nvSpPr>
          <p:cNvPr id="23562" name="Text Box 10"/>
          <p:cNvSpPr txBox="1"/>
          <p:nvPr/>
        </p:nvSpPr>
        <p:spPr>
          <a:xfrm>
            <a:off x="2584450" y="5759450"/>
            <a:ext cx="4968875" cy="82994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2400" b="1" dirty="0">
                <a:latin typeface="Arial" panose="020B0604020202020204" pitchFamily="34" charset="0"/>
              </a:rPr>
              <a:t>       当用手握住音叉时音叉停止发声音，为什么？</a:t>
            </a:r>
            <a:endParaRPr lang="en-US" altLang="zh-CN" sz="2400" b="1">
              <a:latin typeface="Arial" panose="020B0604020202020204" pitchFamily="34" charset="0"/>
            </a:endParaRPr>
          </a:p>
        </p:txBody>
      </p:sp>
      <p:grpSp>
        <p:nvGrpSpPr>
          <p:cNvPr id="86027" name="Group 7"/>
          <p:cNvGrpSpPr/>
          <p:nvPr/>
        </p:nvGrpSpPr>
        <p:grpSpPr>
          <a:xfrm>
            <a:off x="1703388" y="1557338"/>
            <a:ext cx="1512887" cy="647700"/>
            <a:chOff x="0" y="0"/>
            <a:chExt cx="2231" cy="580"/>
          </a:xfrm>
        </p:grpSpPr>
        <p:pic>
          <p:nvPicPr>
            <p:cNvPr id="86028" name="圆角矩形 1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2231" cy="58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86029" name="Text Box 9"/>
            <p:cNvSpPr txBox="1"/>
            <p:nvPr/>
          </p:nvSpPr>
          <p:spPr>
            <a:xfrm>
              <a:off x="59" y="105"/>
              <a:ext cx="2116" cy="406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p>
              <a:pPr algn="ctr">
                <a:buFont typeface="Arial" panose="020B0604020202020204" pitchFamily="34" charset="0"/>
                <a:buNone/>
              </a:pPr>
              <a:r>
                <a:rPr lang="zh-CN" altLang="en-US" sz="2800" b="1" dirty="0">
                  <a:solidFill>
                    <a:schemeClr val="bg1"/>
                  </a:solidFill>
                  <a:latin typeface="宋体" panose="02010600030101010101" pitchFamily="2" charset="-122"/>
                </a:rPr>
                <a:t>想一想</a:t>
              </a:r>
              <a:endParaRPr lang="zh-CN" altLang="en-US" sz="2800" b="1" dirty="0">
                <a:solidFill>
                  <a:schemeClr val="bg1"/>
                </a:solidFill>
                <a:latin typeface="宋体" panose="02010600030101010101" pitchFamily="2" charset="-122"/>
              </a:endParaRPr>
            </a:p>
          </p:txBody>
        </p:sp>
      </p:grpSp>
      <p:sp>
        <p:nvSpPr>
          <p:cNvPr id="86030" name="文本框 86029"/>
          <p:cNvSpPr txBox="1"/>
          <p:nvPr/>
        </p:nvSpPr>
        <p:spPr>
          <a:xfrm>
            <a:off x="1703388" y="2205038"/>
            <a:ext cx="5400675" cy="82994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400" b="1" dirty="0">
                <a:latin typeface="宋体" panose="02010600030101010101" pitchFamily="2" charset="-122"/>
              </a:rPr>
              <a:t>    有什么方法可以把音叉的振动更明显的显示出来呢？</a:t>
            </a:r>
            <a:endParaRPr lang="zh-CN" altLang="en-US" sz="2400" b="1" dirty="0">
              <a:latin typeface="宋体" panose="02010600030101010101" pitchFamily="2" charset="-122"/>
            </a:endParaRPr>
          </a:p>
        </p:txBody>
      </p:sp>
      <p:sp>
        <p:nvSpPr>
          <p:cNvPr id="2" name="圆角矩形 1"/>
          <p:cNvSpPr/>
          <p:nvPr/>
        </p:nvSpPr>
        <p:spPr>
          <a:xfrm>
            <a:off x="1741130" y="2944162"/>
            <a:ext cx="1874574" cy="55853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ctr"/>
            <a:r>
              <a:rPr lang="zh-CN" altLang="en-US" sz="2800" b="1" dirty="0">
                <a:solidFill>
                  <a:srgbClr val="FFFFFF"/>
                </a:solidFill>
                <a:latin typeface="宋体" panose="02010600030101010101" pitchFamily="2" charset="-122"/>
              </a:rPr>
              <a:t>实验现象</a:t>
            </a:r>
            <a:endParaRPr lang="zh-CN" altLang="en-US" sz="2800" b="1" dirty="0">
              <a:solidFill>
                <a:srgbClr val="FFFFFF"/>
              </a:solidFill>
              <a:latin typeface="宋体" panose="02010600030101010101" pitchFamily="2" charset="-122"/>
            </a:endParaRPr>
          </a:p>
        </p:txBody>
      </p:sp>
      <p:sp>
        <p:nvSpPr>
          <p:cNvPr id="86035" name="矩形 86034"/>
          <p:cNvSpPr/>
          <p:nvPr/>
        </p:nvSpPr>
        <p:spPr>
          <a:xfrm>
            <a:off x="3805238" y="2997200"/>
            <a:ext cx="2160587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乒乓球被弹开</a:t>
            </a:r>
            <a:endParaRPr lang="zh-CN" altLang="en-US" b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grpSp>
        <p:nvGrpSpPr>
          <p:cNvPr id="86037" name="Group 7"/>
          <p:cNvGrpSpPr/>
          <p:nvPr/>
        </p:nvGrpSpPr>
        <p:grpSpPr>
          <a:xfrm>
            <a:off x="1703388" y="3590925"/>
            <a:ext cx="1584325" cy="630238"/>
            <a:chOff x="0" y="0"/>
            <a:chExt cx="2231" cy="580"/>
          </a:xfrm>
        </p:grpSpPr>
        <p:pic>
          <p:nvPicPr>
            <p:cNvPr id="86038" name="圆角矩形 1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2231" cy="58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86039" name="Text Box 9"/>
            <p:cNvSpPr txBox="1"/>
            <p:nvPr/>
          </p:nvSpPr>
          <p:spPr>
            <a:xfrm>
              <a:off x="59" y="105"/>
              <a:ext cx="2116" cy="406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p>
              <a:pPr algn="ctr">
                <a:buFont typeface="Arial" panose="020B0604020202020204" pitchFamily="34" charset="0"/>
                <a:buNone/>
              </a:pPr>
              <a:r>
                <a:rPr lang="zh-CN" altLang="en-US" sz="2800" b="1" dirty="0">
                  <a:solidFill>
                    <a:schemeClr val="bg1"/>
                  </a:solidFill>
                  <a:latin typeface="宋体" panose="02010600030101010101" pitchFamily="2" charset="-122"/>
                </a:rPr>
                <a:t>想一想</a:t>
              </a:r>
              <a:endParaRPr lang="zh-CN" altLang="en-US" sz="2800" b="1" dirty="0">
                <a:solidFill>
                  <a:schemeClr val="bg1"/>
                </a:solidFill>
                <a:latin typeface="宋体" panose="02010600030101010101" pitchFamily="2" charset="-122"/>
              </a:endParaRPr>
            </a:p>
          </p:txBody>
        </p:sp>
      </p:grpSp>
      <p:sp>
        <p:nvSpPr>
          <p:cNvPr id="86040" name="文本框 86039"/>
          <p:cNvSpPr txBox="1"/>
          <p:nvPr/>
        </p:nvSpPr>
        <p:spPr>
          <a:xfrm>
            <a:off x="3203575" y="3619500"/>
            <a:ext cx="3960813" cy="82994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2400" b="1" dirty="0">
                <a:latin typeface="Times New Roman" panose="02020603050405020304" pitchFamily="18" charset="0"/>
              </a:rPr>
              <a:t>    乒乓球在实验中起到什么作用？</a:t>
            </a:r>
            <a:endParaRPr lang="zh-CN" altLang="en-US" sz="2400" b="1">
              <a:latin typeface="Times New Roman" panose="02020603050405020304" pitchFamily="18" charset="0"/>
            </a:endParaRPr>
          </a:p>
        </p:txBody>
      </p:sp>
      <p:sp>
        <p:nvSpPr>
          <p:cNvPr id="86042" name="文本框 86041"/>
          <p:cNvSpPr txBox="1"/>
          <p:nvPr/>
        </p:nvSpPr>
        <p:spPr>
          <a:xfrm>
            <a:off x="4295775" y="4941888"/>
            <a:ext cx="30988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endParaRPr lang="zh-CN" altLang="en-US" dirty="0">
              <a:latin typeface="Calibri" panose="020F0502020204030204" pitchFamily="34" charset="0"/>
            </a:endParaRPr>
          </a:p>
        </p:txBody>
      </p:sp>
      <p:sp>
        <p:nvSpPr>
          <p:cNvPr id="86043" name="文本框 86042"/>
          <p:cNvSpPr txBox="1"/>
          <p:nvPr/>
        </p:nvSpPr>
        <p:spPr>
          <a:xfrm>
            <a:off x="4062413" y="3954463"/>
            <a:ext cx="293751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2400" b="1" dirty="0">
                <a:solidFill>
                  <a:srgbClr val="990099"/>
                </a:solidFill>
                <a:latin typeface="Calibri" panose="020F0502020204030204" pitchFamily="34" charset="0"/>
              </a:rPr>
              <a:t>放大音叉的振动效果</a:t>
            </a:r>
            <a:endParaRPr lang="zh-CN" altLang="en-US" sz="2400" b="1" dirty="0">
              <a:solidFill>
                <a:srgbClr val="990099"/>
              </a:solidFill>
              <a:latin typeface="Calibri" panose="020F0502020204030204" pitchFamily="34" charset="0"/>
            </a:endParaRPr>
          </a:p>
        </p:txBody>
      </p:sp>
      <p:sp>
        <p:nvSpPr>
          <p:cNvPr id="86044" name="矩形 86043"/>
          <p:cNvSpPr/>
          <p:nvPr/>
        </p:nvSpPr>
        <p:spPr>
          <a:xfrm>
            <a:off x="1703388" y="4864100"/>
            <a:ext cx="5472112" cy="82994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400" b="1" dirty="0">
                <a:latin typeface="Calibri" panose="020F0502020204030204" pitchFamily="34" charset="0"/>
                <a:sym typeface="微软雅黑" panose="020B0503020204020204" pitchFamily="34" charset="-122"/>
              </a:rPr>
              <a:t>       把</a:t>
            </a:r>
            <a:r>
              <a:rPr lang="zh-CN" altLang="en-US" sz="2400" b="1" dirty="0">
                <a:solidFill>
                  <a:srgbClr val="FF0000"/>
                </a:solidFill>
                <a:latin typeface="Calibri" panose="020F0502020204030204" pitchFamily="34" charset="0"/>
                <a:sym typeface="微软雅黑" panose="020B0503020204020204" pitchFamily="34" charset="-122"/>
              </a:rPr>
              <a:t>不易观察</a:t>
            </a:r>
            <a:r>
              <a:rPr lang="zh-CN" altLang="en-US" sz="2400" b="1" dirty="0">
                <a:latin typeface="Calibri" panose="020F0502020204030204" pitchFamily="34" charset="0"/>
                <a:sym typeface="微软雅黑" panose="020B0503020204020204" pitchFamily="34" charset="-122"/>
              </a:rPr>
              <a:t>的物理现象转换为</a:t>
            </a:r>
            <a:r>
              <a:rPr lang="zh-CN" altLang="en-US" sz="2400" b="1" dirty="0">
                <a:solidFill>
                  <a:srgbClr val="FF0000"/>
                </a:solidFill>
                <a:latin typeface="Calibri" panose="020F0502020204030204" pitchFamily="34" charset="0"/>
                <a:sym typeface="微软雅黑" panose="020B0503020204020204" pitchFamily="34" charset="-122"/>
              </a:rPr>
              <a:t>容易观察</a:t>
            </a:r>
            <a:r>
              <a:rPr lang="zh-CN" altLang="en-US" sz="2400" b="1" dirty="0">
                <a:latin typeface="Calibri" panose="020F0502020204030204" pitchFamily="34" charset="0"/>
                <a:sym typeface="微软雅黑" panose="020B0503020204020204" pitchFamily="34" charset="-122"/>
              </a:rPr>
              <a:t>的物理现象的方法。</a:t>
            </a:r>
            <a:endParaRPr lang="zh-CN" altLang="en-US" sz="2400" b="1" dirty="0">
              <a:latin typeface="Calibri" panose="020F0502020204030204" pitchFamily="34" charset="0"/>
              <a:sym typeface="微软雅黑" panose="020B0503020204020204" pitchFamily="34" charset="-122"/>
            </a:endParaRPr>
          </a:p>
        </p:txBody>
      </p:sp>
      <p:sp>
        <p:nvSpPr>
          <p:cNvPr id="86045" name="矩形 86044"/>
          <p:cNvSpPr/>
          <p:nvPr/>
        </p:nvSpPr>
        <p:spPr>
          <a:xfrm>
            <a:off x="1703388" y="4424363"/>
            <a:ext cx="263144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 eaLnBrk="0" hangingPunct="0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zh-CN" altLang="en-US" sz="2400" b="1" dirty="0">
                <a:latin typeface="Calibri" panose="020F0502020204030204" pitchFamily="34" charset="0"/>
                <a:sym typeface="微软雅黑" panose="020B0503020204020204" pitchFamily="34" charset="-122"/>
              </a:rPr>
              <a:t>实验方法：</a:t>
            </a:r>
            <a:r>
              <a:rPr lang="zh-CN" altLang="en-US" sz="2400" b="1" dirty="0">
                <a:solidFill>
                  <a:srgbClr val="990099"/>
                </a:solidFill>
                <a:latin typeface="Calibri" panose="020F0502020204030204" pitchFamily="34" charset="0"/>
                <a:sym typeface="微软雅黑" panose="020B0503020204020204" pitchFamily="34" charset="-122"/>
              </a:rPr>
              <a:t>转换法</a:t>
            </a:r>
            <a:endParaRPr lang="zh-CN" altLang="en-US" sz="2400" b="1" dirty="0">
              <a:solidFill>
                <a:srgbClr val="990099"/>
              </a:solidFill>
              <a:latin typeface="Calibri" panose="020F0502020204030204" pitchFamily="34" charset="0"/>
              <a:sym typeface="微软雅黑" panose="020B0503020204020204" pitchFamily="34" charset="-122"/>
            </a:endParaRPr>
          </a:p>
        </p:txBody>
      </p:sp>
      <p:grpSp>
        <p:nvGrpSpPr>
          <p:cNvPr id="86046" name="Group 7"/>
          <p:cNvGrpSpPr/>
          <p:nvPr/>
        </p:nvGrpSpPr>
        <p:grpSpPr>
          <a:xfrm>
            <a:off x="1703388" y="5592763"/>
            <a:ext cx="1584325" cy="644525"/>
            <a:chOff x="0" y="0"/>
            <a:chExt cx="2231" cy="580"/>
          </a:xfrm>
        </p:grpSpPr>
        <p:pic>
          <p:nvPicPr>
            <p:cNvPr id="86047" name="圆角矩形 1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2231" cy="58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86048" name="Text Box 9"/>
            <p:cNvSpPr txBox="1"/>
            <p:nvPr/>
          </p:nvSpPr>
          <p:spPr>
            <a:xfrm>
              <a:off x="59" y="105"/>
              <a:ext cx="2116" cy="406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p>
              <a:pPr algn="ctr">
                <a:buFont typeface="Arial" panose="020B0604020202020204" pitchFamily="34" charset="0"/>
                <a:buNone/>
              </a:pPr>
              <a:r>
                <a:rPr lang="zh-CN" altLang="en-US" sz="2800" b="1" dirty="0">
                  <a:solidFill>
                    <a:schemeClr val="bg1"/>
                  </a:solidFill>
                  <a:latin typeface="宋体" panose="02010600030101010101" pitchFamily="2" charset="-122"/>
                </a:rPr>
                <a:t>想一想</a:t>
              </a:r>
              <a:endParaRPr lang="zh-CN" altLang="en-US" sz="2800" b="1" dirty="0">
                <a:solidFill>
                  <a:schemeClr val="bg1"/>
                </a:solidFill>
                <a:latin typeface="宋体" panose="02010600030101010101" pitchFamily="2" charset="-122"/>
              </a:endParaRPr>
            </a:p>
          </p:txBody>
        </p:sp>
      </p:grpSp>
      <p:sp>
        <p:nvSpPr>
          <p:cNvPr id="86049" name="文本框 86048"/>
          <p:cNvSpPr txBox="1"/>
          <p:nvPr/>
        </p:nvSpPr>
        <p:spPr>
          <a:xfrm>
            <a:off x="7146925" y="3060700"/>
            <a:ext cx="1439863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800" b="1" dirty="0">
                <a:latin typeface="Calibri" panose="020F0502020204030204" pitchFamily="34" charset="0"/>
              </a:rPr>
              <a:t>共鸣箱</a:t>
            </a:r>
            <a:endParaRPr lang="zh-CN" altLang="en-US" sz="2800" b="1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86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2" grpId="0"/>
      <p:bldP spid="86030" grpId="0"/>
      <p:bldP spid="86035" grpId="0"/>
      <p:bldP spid="86040" grpId="0"/>
      <p:bldP spid="86043" grpId="0"/>
      <p:bldP spid="86044" grpId="0"/>
      <p:bldP spid="8604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7891" name="文本占位符 37890"/>
          <p:cNvSpPr>
            <a:spLocks noGrp="1"/>
          </p:cNvSpPr>
          <p:nvPr>
            <p:ph type="body" idx="1"/>
          </p:nvPr>
        </p:nvSpPr>
        <p:spPr>
          <a:xfrm>
            <a:off x="1703388" y="908050"/>
            <a:ext cx="8785225" cy="865188"/>
          </a:xfrm>
        </p:spPr>
        <p:txBody>
          <a:bodyPr/>
          <a:p>
            <a:pPr>
              <a:lnSpc>
                <a:spcPct val="80000"/>
              </a:lnSpc>
              <a:buNone/>
            </a:pPr>
            <a:r>
              <a:rPr lang="en-US" altLang="zh-CN" sz="2800" b="1">
                <a:latin typeface="宋体" panose="02010600030101010101" pitchFamily="2" charset="-122"/>
              </a:rPr>
              <a:t>1</a:t>
            </a:r>
            <a:r>
              <a:rPr lang="zh-CN" altLang="en-US" sz="2800" b="1" dirty="0">
                <a:latin typeface="宋体" panose="02010600030101010101" pitchFamily="2" charset="-122"/>
              </a:rPr>
              <a:t>、声音是由物体</a:t>
            </a: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</a:rPr>
              <a:t>振动</a:t>
            </a:r>
            <a:r>
              <a:rPr lang="zh-CN" altLang="en-US" sz="2800" b="1" dirty="0">
                <a:latin typeface="宋体" panose="02010600030101010101" pitchFamily="2" charset="-122"/>
              </a:rPr>
              <a:t>产生的。</a:t>
            </a:r>
            <a:endParaRPr lang="zh-CN" altLang="en-US" sz="2800" b="1" dirty="0">
              <a:latin typeface="宋体" panose="02010600030101010101" pitchFamily="2" charset="-122"/>
            </a:endParaRPr>
          </a:p>
          <a:p>
            <a:pPr>
              <a:lnSpc>
                <a:spcPct val="80000"/>
              </a:lnSpc>
              <a:buNone/>
            </a:pPr>
            <a:r>
              <a:rPr lang="zh-CN" altLang="en-US" sz="2800" b="1" dirty="0">
                <a:latin typeface="宋体" panose="02010600030101010101" pitchFamily="2" charset="-122"/>
              </a:rPr>
              <a:t>   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</a:rPr>
              <a:t>振动</a:t>
            </a:r>
            <a:r>
              <a:rPr lang="zh-CN" altLang="en-US" sz="2400" b="1" dirty="0">
                <a:latin typeface="宋体" panose="02010600030101010101" pitchFamily="2" charset="-122"/>
              </a:rPr>
              <a:t>停止，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</a:rPr>
              <a:t>发声</a:t>
            </a:r>
            <a:r>
              <a:rPr lang="zh-CN" altLang="en-US" sz="2400" b="1" dirty="0">
                <a:latin typeface="宋体" panose="02010600030101010101" pitchFamily="2" charset="-122"/>
              </a:rPr>
              <a:t>也停止。</a:t>
            </a:r>
            <a:endParaRPr lang="zh-CN" altLang="en-US" sz="2400" b="1" dirty="0">
              <a:latin typeface="宋体" panose="02010600030101010101" pitchFamily="2" charset="-122"/>
            </a:endParaRPr>
          </a:p>
        </p:txBody>
      </p:sp>
      <p:sp>
        <p:nvSpPr>
          <p:cNvPr id="37893" name="矩形 37892"/>
          <p:cNvSpPr>
            <a:spLocks noRot="1"/>
          </p:cNvSpPr>
          <p:nvPr/>
        </p:nvSpPr>
        <p:spPr>
          <a:xfrm>
            <a:off x="1717675" y="1768475"/>
            <a:ext cx="6337300" cy="57626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lang="en-US" altLang="zh-CN" sz="2800" b="1">
                <a:latin typeface="宋体" panose="02010600030101010101" pitchFamily="2" charset="-122"/>
              </a:rPr>
              <a:t>2</a:t>
            </a:r>
            <a:r>
              <a:rPr lang="zh-CN" altLang="en-US" sz="2800" b="1" dirty="0">
                <a:latin typeface="宋体" panose="02010600030101010101" pitchFamily="2" charset="-122"/>
              </a:rPr>
              <a:t>、声源：</a:t>
            </a: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</a:rPr>
              <a:t>正在</a:t>
            </a:r>
            <a:r>
              <a:rPr lang="zh-CN" altLang="en-US" sz="2800" b="1" dirty="0">
                <a:latin typeface="宋体" panose="02010600030101010101" pitchFamily="2" charset="-122"/>
              </a:rPr>
              <a:t>发声的物体叫做声源。</a:t>
            </a:r>
            <a:endParaRPr lang="zh-CN" altLang="en-US" sz="2800" b="1" dirty="0">
              <a:latin typeface="宋体" panose="02010600030101010101" pitchFamily="2" charset="-122"/>
            </a:endParaRPr>
          </a:p>
        </p:txBody>
      </p:sp>
      <p:sp>
        <p:nvSpPr>
          <p:cNvPr id="37894" name="矩形 37893"/>
          <p:cNvSpPr/>
          <p:nvPr/>
        </p:nvSpPr>
        <p:spPr>
          <a:xfrm>
            <a:off x="6771958" y="1668622"/>
            <a:ext cx="675005" cy="204470"/>
          </a:xfrm>
          <a:prstGeom prst="rect">
            <a:avLst/>
          </a:prstGeom>
          <a:noFill/>
          <a:ln w="19050">
            <a:noFill/>
          </a:ln>
          <a:effectLst>
            <a:outerShdw dist="99190" dir="2388334" algn="ctr" rotWithShape="0">
              <a:srgbClr val="333333">
                <a:alpha val="50000"/>
              </a:srgbClr>
            </a:outerShdw>
          </a:effectLst>
        </p:spPr>
        <p:txBody>
          <a:bodyPr vert="eaVert" wrap="none" anchor="t">
            <a:spAutoFit/>
          </a:bodyPr>
          <a:p>
            <a:pPr algn="ctr">
              <a:spcBef>
                <a:spcPct val="50000"/>
              </a:spcBef>
            </a:pPr>
            <a:r>
              <a:rPr lang="zh-CN" altLang="en-US" sz="3200" b="1" dirty="0">
                <a:latin typeface="Arial" panose="020B0604020202020204" pitchFamily="34" charset="0"/>
                <a:ea typeface="黑体" panose="02010609060101010101" pitchFamily="49" charset="-122"/>
              </a:rPr>
              <a:t> </a:t>
            </a:r>
            <a:endParaRPr lang="zh-CN" altLang="en-US" sz="3200" b="1" dirty="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2" name="圆角矩形 1"/>
          <p:cNvSpPr/>
          <p:nvPr/>
        </p:nvSpPr>
        <p:spPr>
          <a:xfrm>
            <a:off x="1730157" y="212010"/>
            <a:ext cx="3300781" cy="645449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ctr"/>
            <a:r>
              <a:rPr lang="zh-CN" altLang="en-US" sz="2800" b="1" dirty="0">
                <a:solidFill>
                  <a:srgbClr val="FFFFFF"/>
                </a:solidFill>
                <a:latin typeface="宋体" panose="02010600030101010101" pitchFamily="2" charset="-122"/>
              </a:rPr>
              <a:t>一、声音的产生</a:t>
            </a:r>
            <a:endParaRPr lang="zh-CN" altLang="en-US" sz="2800" b="1" dirty="0">
              <a:solidFill>
                <a:srgbClr val="FFFFFF"/>
              </a:solidFill>
              <a:latin typeface="宋体" panose="02010600030101010101" pitchFamily="2" charset="-122"/>
            </a:endParaRPr>
          </a:p>
        </p:txBody>
      </p:sp>
      <p:pic>
        <p:nvPicPr>
          <p:cNvPr id="37914" name="图片 37913" descr="3420027_181036844000_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40413" y="2928938"/>
            <a:ext cx="3529012" cy="33131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7920" name="矩形 37919"/>
          <p:cNvSpPr>
            <a:spLocks noChangeAspect="1"/>
          </p:cNvSpPr>
          <p:nvPr/>
        </p:nvSpPr>
        <p:spPr>
          <a:xfrm>
            <a:off x="5943600" y="3276600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37929" name="矩形 37928"/>
          <p:cNvSpPr/>
          <p:nvPr/>
        </p:nvSpPr>
        <p:spPr>
          <a:xfrm>
            <a:off x="3546475" y="2276475"/>
            <a:ext cx="140716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2400" b="1" dirty="0">
                <a:latin typeface="Calibri" panose="020F0502020204030204" pitchFamily="34" charset="0"/>
              </a:rPr>
              <a:t>声带振动</a:t>
            </a:r>
            <a:endParaRPr lang="zh-CN" altLang="en-US" sz="2400" b="1" dirty="0">
              <a:latin typeface="Calibri" panose="020F0502020204030204" pitchFamily="34" charset="0"/>
            </a:endParaRPr>
          </a:p>
        </p:txBody>
      </p:sp>
      <p:grpSp>
        <p:nvGrpSpPr>
          <p:cNvPr id="37937" name="组合 37936"/>
          <p:cNvGrpSpPr/>
          <p:nvPr/>
        </p:nvGrpSpPr>
        <p:grpSpPr>
          <a:xfrm>
            <a:off x="1703388" y="2263775"/>
            <a:ext cx="3816350" cy="3960813"/>
            <a:chOff x="113" y="1422"/>
            <a:chExt cx="1860" cy="1827"/>
          </a:xfrm>
        </p:grpSpPr>
        <p:pic>
          <p:nvPicPr>
            <p:cNvPr id="37910" name="图片 37909" descr="0023fAjMgy6LdivHEyO2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9" y="1752"/>
              <a:ext cx="1724" cy="1497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7930" name="矩形 37929"/>
            <p:cNvSpPr/>
            <p:nvPr/>
          </p:nvSpPr>
          <p:spPr>
            <a:xfrm>
              <a:off x="113" y="1422"/>
              <a:ext cx="984" cy="21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p>
              <a:r>
                <a:rPr lang="zh-CN" altLang="en-US" sz="2400" b="1" dirty="0">
                  <a:latin typeface="Calibri" panose="020F0502020204030204" pitchFamily="34" charset="0"/>
                </a:rPr>
                <a:t>例如：人</a:t>
              </a:r>
              <a:r>
                <a:rPr lang="en-US" altLang="zh-CN" sz="2400" b="1">
                  <a:latin typeface="宋体" panose="02010600030101010101" pitchFamily="2" charset="-122"/>
                </a:rPr>
                <a:t>——</a:t>
              </a:r>
              <a:endParaRPr lang="zh-CN" altLang="en-US" sz="2400" b="1" dirty="0">
                <a:latin typeface="Calibri" panose="020F0502020204030204" pitchFamily="34" charset="0"/>
              </a:endParaRPr>
            </a:p>
          </p:txBody>
        </p:sp>
      </p:grpSp>
      <p:sp>
        <p:nvSpPr>
          <p:cNvPr id="37931" name="矩形 37930"/>
          <p:cNvSpPr/>
          <p:nvPr/>
        </p:nvSpPr>
        <p:spPr>
          <a:xfrm>
            <a:off x="6242050" y="2387600"/>
            <a:ext cx="134747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2400" b="1" dirty="0">
                <a:latin typeface="Calibri" panose="020F0502020204030204" pitchFamily="34" charset="0"/>
              </a:rPr>
              <a:t>蟋蟀</a:t>
            </a:r>
            <a:r>
              <a:rPr lang="en-US" altLang="zh-CN" sz="2400" b="1">
                <a:latin typeface="Calibri" panose="020F0502020204030204" pitchFamily="34" charset="0"/>
              </a:rPr>
              <a:t>——</a:t>
            </a:r>
            <a:endParaRPr lang="zh-CN" altLang="en-US" sz="2400" b="1" dirty="0">
              <a:latin typeface="Calibri" panose="020F0502020204030204" pitchFamily="34" charset="0"/>
            </a:endParaRPr>
          </a:p>
        </p:txBody>
      </p:sp>
      <p:sp>
        <p:nvSpPr>
          <p:cNvPr id="37932" name="矩形 37931"/>
          <p:cNvSpPr/>
          <p:nvPr/>
        </p:nvSpPr>
        <p:spPr>
          <a:xfrm>
            <a:off x="7429500" y="2374900"/>
            <a:ext cx="140716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2400" b="1" dirty="0">
                <a:latin typeface="Calibri" panose="020F0502020204030204" pitchFamily="34" charset="0"/>
              </a:rPr>
              <a:t>翅膀振动</a:t>
            </a:r>
            <a:endParaRPr lang="en-US" altLang="zh-CN" sz="2400" b="1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charRg st="0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charRg st="15" end="3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37891">
                                            <p:txEl>
                                              <p:charRg st="15" end="3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>
                                            <p:txEl>
                                              <p:charRg st="0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37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37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29" grpId="0"/>
      <p:bldP spid="37931" grpId="0"/>
      <p:bldP spid="3793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0114" name="Text Box 2"/>
          <p:cNvSpPr txBox="1"/>
          <p:nvPr/>
        </p:nvSpPr>
        <p:spPr>
          <a:xfrm>
            <a:off x="1703388" y="3784600"/>
            <a:ext cx="8713787" cy="13836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en-US" altLang="zh-CN" sz="2800" b="1">
                <a:latin typeface="宋体" panose="02010600030101010101" pitchFamily="2" charset="-122"/>
              </a:rPr>
              <a:t>    </a:t>
            </a:r>
            <a:r>
              <a:rPr lang="zh-CN" altLang="en-US" sz="2800" b="1" dirty="0">
                <a:latin typeface="宋体" panose="02010600030101010101" pitchFamily="2" charset="-122"/>
              </a:rPr>
              <a:t>振动可以发声</a:t>
            </a:r>
            <a:r>
              <a:rPr lang="en-US" altLang="zh-CN" sz="2800" b="1">
                <a:latin typeface="宋体" panose="02010600030101010101" pitchFamily="2" charset="-122"/>
              </a:rPr>
              <a:t>.</a:t>
            </a:r>
            <a:r>
              <a:rPr lang="zh-CN" altLang="en-US" sz="2800" b="1" dirty="0">
                <a:latin typeface="宋体" panose="02010600030101010101" pitchFamily="2" charset="-122"/>
              </a:rPr>
              <a:t>如果将发声的振动记录下来，需要时再让物体按照记录下来的振动规律去振动，就会产生与原来一样的声音，这样就可以将声音保存下来</a:t>
            </a:r>
            <a:r>
              <a:rPr lang="en-US" altLang="zh-CN" sz="2800" b="1">
                <a:latin typeface="宋体" panose="02010600030101010101" pitchFamily="2" charset="-122"/>
              </a:rPr>
              <a:t>.</a:t>
            </a:r>
            <a:endParaRPr lang="en-US" altLang="zh-CN" sz="2800" b="1">
              <a:latin typeface="宋体" panose="02010600030101010101" pitchFamily="2" charset="-122"/>
            </a:endParaRPr>
          </a:p>
        </p:txBody>
      </p:sp>
      <p:pic>
        <p:nvPicPr>
          <p:cNvPr id="90115" name="Picture 3" descr="声音沟槽"/>
          <p:cNvPicPr>
            <a:picLocks noGrp="1" noChangeAspect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4872038" y="1244600"/>
            <a:ext cx="2879725" cy="2089150"/>
          </a:xfrm>
          <a:ln w="25400">
            <a:solidFill>
              <a:srgbClr val="FF0000">
                <a:alpha val="100000"/>
              </a:srgbClr>
            </a:solidFill>
            <a:miter/>
          </a:ln>
        </p:spPr>
      </p:pic>
      <p:sp>
        <p:nvSpPr>
          <p:cNvPr id="90116" name="Text Box 4"/>
          <p:cNvSpPr txBox="1"/>
          <p:nvPr/>
        </p:nvSpPr>
        <p:spPr>
          <a:xfrm>
            <a:off x="5880100" y="3244850"/>
            <a:ext cx="936625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唱片</a:t>
            </a:r>
            <a:endParaRPr lang="zh-CN" altLang="en-US" sz="28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90121" name="文本框 90120"/>
          <p:cNvSpPr txBox="1"/>
          <p:nvPr/>
        </p:nvSpPr>
        <p:spPr>
          <a:xfrm>
            <a:off x="2351088" y="5275263"/>
            <a:ext cx="7993062" cy="13836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800" b="1" dirty="0">
                <a:latin typeface="宋体" panose="02010600030101010101" pitchFamily="2" charset="-122"/>
              </a:rPr>
              <a:t>     在我们的生活中，我们所听到的声音往往距发声的物体有一定的距离，那么声音是怎样从发声的物体传播到远处的呢？</a:t>
            </a:r>
            <a:endParaRPr lang="zh-CN" altLang="en-US" sz="2800" b="1" dirty="0">
              <a:latin typeface="宋体" panose="02010600030101010101" pitchFamily="2" charset="-122"/>
            </a:endParaRPr>
          </a:p>
        </p:txBody>
      </p:sp>
      <p:grpSp>
        <p:nvGrpSpPr>
          <p:cNvPr id="90127" name="组合 90126"/>
          <p:cNvGrpSpPr/>
          <p:nvPr/>
        </p:nvGrpSpPr>
        <p:grpSpPr>
          <a:xfrm>
            <a:off x="1703388" y="1212850"/>
            <a:ext cx="3119437" cy="2579688"/>
            <a:chOff x="113" y="709"/>
            <a:chExt cx="1965" cy="1625"/>
          </a:xfrm>
        </p:grpSpPr>
        <p:pic>
          <p:nvPicPr>
            <p:cNvPr id="90118" name="图片 90117" descr="2313295srXwr0_b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3" y="709"/>
              <a:ext cx="1965" cy="1349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90125" name="Text Box 4"/>
            <p:cNvSpPr txBox="1"/>
            <p:nvPr/>
          </p:nvSpPr>
          <p:spPr>
            <a:xfrm>
              <a:off x="748" y="2005"/>
              <a:ext cx="635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>
                <a:spcBef>
                  <a:spcPct val="50000"/>
                </a:spcBef>
              </a:pPr>
              <a:r>
                <a:rPr lang="zh-CN" altLang="en-US" sz="2800" b="1" dirty="0">
                  <a:solidFill>
                    <a:srgbClr val="FF0000"/>
                  </a:solidFill>
                  <a:latin typeface="Arial" panose="020B0604020202020204" pitchFamily="34" charset="0"/>
                </a:rPr>
                <a:t>磁带</a:t>
              </a:r>
              <a:endPara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90128" name="组合 90127"/>
          <p:cNvGrpSpPr/>
          <p:nvPr/>
        </p:nvGrpSpPr>
        <p:grpSpPr>
          <a:xfrm>
            <a:off x="7442200" y="1020763"/>
            <a:ext cx="3419475" cy="2700337"/>
            <a:chOff x="3728" y="588"/>
            <a:chExt cx="2154" cy="1701"/>
          </a:xfrm>
        </p:grpSpPr>
        <p:pic>
          <p:nvPicPr>
            <p:cNvPr id="90120" name="图片 90119" descr="48N58PICtbj_102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28" y="588"/>
              <a:ext cx="2154" cy="1452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90126" name="Text Box 4"/>
            <p:cNvSpPr txBox="1"/>
            <p:nvPr/>
          </p:nvSpPr>
          <p:spPr>
            <a:xfrm>
              <a:off x="4558" y="1960"/>
              <a:ext cx="590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>
                <a:spcBef>
                  <a:spcPct val="50000"/>
                </a:spcBef>
              </a:pPr>
              <a:r>
                <a:rPr lang="zh-CN" altLang="en-US" sz="2800" b="1" dirty="0">
                  <a:solidFill>
                    <a:srgbClr val="FF0000"/>
                  </a:solidFill>
                  <a:latin typeface="Arial" panose="020B0604020202020204" pitchFamily="34" charset="0"/>
                </a:rPr>
                <a:t>光盘</a:t>
              </a:r>
              <a:endPara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90129" name="矩形 90128"/>
          <p:cNvSpPr/>
          <p:nvPr/>
        </p:nvSpPr>
        <p:spPr>
          <a:xfrm rot="692341">
            <a:off x="2135188" y="188913"/>
            <a:ext cx="2735262" cy="11049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normAutofit/>
            <a:scene3d>
              <a:camera prst="legacyPerspectiveFront">
                <a:rot lat="20520000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p>
            <a:pPr algn="ctr"/>
            <a:r>
              <a:rPr lang="zh-CN" altLang="en-US" sz="3600"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4740000" scaled="1"/>
                  <a:tileRect/>
                </a:gradFill>
                <a:latin typeface="宋体" panose="02010600030101010101" pitchFamily="2" charset="-122"/>
                <a:ea typeface="宋体" panose="02010600030101010101" pitchFamily="2" charset="-122"/>
              </a:rPr>
              <a:t>你知道吗？</a:t>
            </a:r>
            <a:endParaRPr lang="zh-CN" altLang="en-US" sz="3600">
              <a:gradFill rotWithShape="0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4740000" scaled="1"/>
                <a:tileRect/>
              </a:gra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90130" name="Group 7"/>
          <p:cNvGrpSpPr/>
          <p:nvPr/>
        </p:nvGrpSpPr>
        <p:grpSpPr>
          <a:xfrm>
            <a:off x="1703388" y="5164138"/>
            <a:ext cx="1584325" cy="644525"/>
            <a:chOff x="0" y="0"/>
            <a:chExt cx="2231" cy="580"/>
          </a:xfrm>
        </p:grpSpPr>
        <p:pic>
          <p:nvPicPr>
            <p:cNvPr id="90131" name="圆角矩形 1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2231" cy="58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90132" name="Text Box 9"/>
            <p:cNvSpPr txBox="1"/>
            <p:nvPr/>
          </p:nvSpPr>
          <p:spPr>
            <a:xfrm>
              <a:off x="59" y="105"/>
              <a:ext cx="2116" cy="406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p>
              <a:pPr algn="ctr">
                <a:buFont typeface="Arial" panose="020B0604020202020204" pitchFamily="34" charset="0"/>
                <a:buNone/>
              </a:pPr>
              <a:r>
                <a:rPr lang="zh-CN" altLang="en-US" sz="2800" b="1" dirty="0">
                  <a:solidFill>
                    <a:schemeClr val="bg1"/>
                  </a:solidFill>
                  <a:latin typeface="宋体" panose="02010600030101010101" pitchFamily="2" charset="-122"/>
                </a:rPr>
                <a:t>想一想</a:t>
              </a:r>
              <a:endParaRPr lang="zh-CN" altLang="en-US" sz="2800" b="1" dirty="0">
                <a:solidFill>
                  <a:schemeClr val="bg1"/>
                </a:solidFill>
                <a:latin typeface="宋体" panose="02010600030101010101" pitchFamily="2" charset="-122"/>
              </a:endParaRPr>
            </a:p>
          </p:txBody>
        </p:sp>
      </p:grpSp>
      <p:sp>
        <p:nvSpPr>
          <p:cNvPr id="90133" name="文本框 90132"/>
          <p:cNvSpPr txBox="1"/>
          <p:nvPr/>
        </p:nvSpPr>
        <p:spPr>
          <a:xfrm>
            <a:off x="5087938" y="404813"/>
            <a:ext cx="4115435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2800" b="1" dirty="0">
                <a:latin typeface="Calibri" panose="020F0502020204030204" pitchFamily="34" charset="0"/>
              </a:rPr>
              <a:t>它们是如何保存声音的？</a:t>
            </a:r>
            <a:endParaRPr lang="zh-CN" altLang="en-US" sz="2800" b="1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01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0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0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4" grpId="1"/>
      <p:bldP spid="901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7057" name="图片 87056" descr="W020140910343443387699">
            <a:hlinkClick r:id="rId1" action="ppaction://hlinkfil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5500" y="2060575"/>
            <a:ext cx="3492500" cy="41751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7048" name="矩形 87047"/>
          <p:cNvSpPr>
            <a:spLocks noRot="1"/>
          </p:cNvSpPr>
          <p:nvPr/>
        </p:nvSpPr>
        <p:spPr>
          <a:xfrm>
            <a:off x="3503613" y="836613"/>
            <a:ext cx="7021512" cy="1439862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lang="en-US" altLang="zh-CN" sz="2800" b="1">
                <a:latin typeface="宋体" panose="02010600030101010101" pitchFamily="2" charset="-122"/>
              </a:rPr>
              <a:t>    </a:t>
            </a:r>
            <a:r>
              <a:rPr lang="zh-CN" altLang="en-US" sz="2800" b="1" dirty="0">
                <a:latin typeface="宋体" panose="02010600030101010101" pitchFamily="2" charset="-122"/>
              </a:rPr>
              <a:t>把正在响铃的闹钟放在玻璃罩内，逐渐抽出其中的空气</a:t>
            </a:r>
            <a:r>
              <a:rPr lang="en-US" altLang="zh-CN" sz="2800" b="1">
                <a:latin typeface="宋体" panose="02010600030101010101" pitchFamily="2" charset="-122"/>
              </a:rPr>
              <a:t>,</a:t>
            </a:r>
            <a:r>
              <a:rPr lang="zh-CN" altLang="en-US" sz="2800" b="1" dirty="0">
                <a:latin typeface="宋体" panose="02010600030101010101" pitchFamily="2" charset="-122"/>
              </a:rPr>
              <a:t>注意声音的变化，再让空气逐渐进入玻璃罩，注意声音的变化。</a:t>
            </a:r>
            <a:r>
              <a:rPr lang="en-US" altLang="zh-CN" sz="2800" b="1">
                <a:latin typeface="宋体" panose="02010600030101010101" pitchFamily="2" charset="-122"/>
              </a:rPr>
              <a:t>          </a:t>
            </a:r>
            <a:endParaRPr lang="en-US" altLang="zh-CN" sz="2800" b="1">
              <a:latin typeface="宋体" panose="02010600030101010101" pitchFamily="2" charset="-122"/>
            </a:endParaRPr>
          </a:p>
        </p:txBody>
      </p:sp>
      <p:sp>
        <p:nvSpPr>
          <p:cNvPr id="2" name="圆角矩形 1"/>
          <p:cNvSpPr/>
          <p:nvPr/>
        </p:nvSpPr>
        <p:spPr>
          <a:xfrm>
            <a:off x="1769844" y="212010"/>
            <a:ext cx="3300781" cy="645449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ctr"/>
            <a:r>
              <a:rPr lang="zh-CN" altLang="en-US" sz="2800" b="1" dirty="0">
                <a:solidFill>
                  <a:srgbClr val="FFFFFF"/>
                </a:solidFill>
                <a:latin typeface="宋体" panose="02010600030101010101" pitchFamily="2" charset="-122"/>
              </a:rPr>
              <a:t>二、声音的传播</a:t>
            </a:r>
            <a:endParaRPr lang="zh-CN" altLang="en-US" sz="2800" b="1" dirty="0">
              <a:solidFill>
                <a:srgbClr val="FFFFFF"/>
              </a:solidFill>
              <a:latin typeface="宋体" panose="02010600030101010101" pitchFamily="2" charset="-122"/>
            </a:endParaRPr>
          </a:p>
        </p:txBody>
      </p:sp>
      <p:grpSp>
        <p:nvGrpSpPr>
          <p:cNvPr id="87053" name="组合 87052"/>
          <p:cNvGrpSpPr/>
          <p:nvPr/>
        </p:nvGrpSpPr>
        <p:grpSpPr>
          <a:xfrm>
            <a:off x="1703388" y="917575"/>
            <a:ext cx="2279650" cy="635000"/>
            <a:chOff x="158" y="109"/>
            <a:chExt cx="1225" cy="418"/>
          </a:xfrm>
        </p:grpSpPr>
        <p:sp>
          <p:nvSpPr>
            <p:cNvPr id="87054" name="Oval 7"/>
            <p:cNvSpPr/>
            <p:nvPr/>
          </p:nvSpPr>
          <p:spPr>
            <a:xfrm>
              <a:off x="158" y="119"/>
              <a:ext cx="1225" cy="408"/>
            </a:xfrm>
            <a:prstGeom prst="ellipse">
              <a:avLst/>
            </a:prstGeom>
            <a:solidFill>
              <a:srgbClr val="FF9900"/>
            </a:solidFill>
            <a:ln w="9525" cap="flat" cmpd="sng">
              <a:solidFill>
                <a:srgbClr val="FFFFFF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en-US" sz="2800" b="1" dirty="0">
                <a:latin typeface="Arial" panose="020B0604020202020204" pitchFamily="34" charset="0"/>
              </a:endParaRPr>
            </a:p>
          </p:txBody>
        </p:sp>
        <p:sp>
          <p:nvSpPr>
            <p:cNvPr id="87055" name="Text Box 8"/>
            <p:cNvSpPr txBox="1"/>
            <p:nvPr/>
          </p:nvSpPr>
          <p:spPr>
            <a:xfrm>
              <a:off x="319" y="109"/>
              <a:ext cx="905" cy="34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>
                <a:spcBef>
                  <a:spcPct val="50000"/>
                </a:spcBef>
              </a:pPr>
              <a:r>
                <a:rPr lang="zh-CN" altLang="en-US" sz="2800" b="1" dirty="0">
                  <a:latin typeface="Arial" panose="020B0604020202020204" pitchFamily="34" charset="0"/>
                </a:rPr>
                <a:t>演示实验</a:t>
              </a:r>
              <a:endParaRPr lang="zh-CN" altLang="en-US" sz="2800" b="1" dirty="0">
                <a:latin typeface="Arial" panose="020B0604020202020204" pitchFamily="34" charset="0"/>
              </a:endParaRPr>
            </a:p>
          </p:txBody>
        </p:sp>
      </p:grpSp>
      <p:sp>
        <p:nvSpPr>
          <p:cNvPr id="87058" name="矩形 87057"/>
          <p:cNvSpPr/>
          <p:nvPr/>
        </p:nvSpPr>
        <p:spPr>
          <a:xfrm>
            <a:off x="1992313" y="2339340"/>
            <a:ext cx="6119812" cy="1938020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p>
            <a:r>
              <a:rPr lang="zh-CN" altLang="en-US" sz="2400" b="1" dirty="0">
                <a:latin typeface="宋体" panose="02010600030101010101" pitchFamily="2" charset="-122"/>
              </a:rPr>
              <a:t>       随着玻璃罩内空气不断抽出</a:t>
            </a:r>
            <a:r>
              <a:rPr lang="en-US" altLang="zh-CN" sz="2400" b="1">
                <a:latin typeface="宋体" panose="02010600030101010101" pitchFamily="2" charset="-122"/>
              </a:rPr>
              <a:t>,</a:t>
            </a:r>
            <a:r>
              <a:rPr lang="zh-CN" altLang="en-US" sz="2400" b="1" dirty="0">
                <a:latin typeface="宋体" panose="02010600030101010101" pitchFamily="2" charset="-122"/>
              </a:rPr>
              <a:t>听到的声音（          ）。（</a:t>
            </a:r>
            <a:r>
              <a:rPr lang="zh-CN" altLang="en-US" sz="2400" b="1" dirty="0">
                <a:solidFill>
                  <a:srgbClr val="FF3300"/>
                </a:solidFill>
                <a:latin typeface="宋体" panose="02010600030101010101" pitchFamily="2" charset="-122"/>
              </a:rPr>
              <a:t>空气越来越少</a:t>
            </a:r>
            <a:r>
              <a:rPr lang="zh-CN" altLang="en-US" sz="2400" b="1" dirty="0">
                <a:latin typeface="宋体" panose="02010600030101010101" pitchFamily="2" charset="-122"/>
              </a:rPr>
              <a:t>）可以推理：如果玻璃罩内空气全部抽出，被抽成真空</a:t>
            </a:r>
            <a:r>
              <a:rPr lang="en-US" altLang="zh-CN" sz="2400" b="1">
                <a:latin typeface="宋体" panose="02010600030101010101" pitchFamily="2" charset="-122"/>
              </a:rPr>
              <a:t>,</a:t>
            </a:r>
            <a:r>
              <a:rPr lang="zh-CN" altLang="en-US" sz="2400" b="1" dirty="0">
                <a:latin typeface="宋体" panose="02010600030101010101" pitchFamily="2" charset="-122"/>
              </a:rPr>
              <a:t>将</a:t>
            </a:r>
            <a:r>
              <a:rPr lang="en-US" altLang="zh-CN" sz="2400" b="1">
                <a:latin typeface="宋体" panose="02010600030101010101" pitchFamily="2" charset="-122"/>
              </a:rPr>
              <a:t>(           ),</a:t>
            </a:r>
            <a:r>
              <a:rPr lang="zh-CN" altLang="en-US" sz="2400" b="1" dirty="0">
                <a:latin typeface="Calibri" panose="020F0502020204030204" pitchFamily="34" charset="0"/>
              </a:rPr>
              <a:t>再让空气逐渐进入玻璃罩内时听到的声音（                 ）。</a:t>
            </a:r>
            <a:endParaRPr lang="zh-CN" altLang="en-US" sz="2400" b="1" dirty="0">
              <a:latin typeface="Calibri" panose="020F0502020204030204" pitchFamily="34" charset="0"/>
            </a:endParaRPr>
          </a:p>
        </p:txBody>
      </p:sp>
      <p:sp>
        <p:nvSpPr>
          <p:cNvPr id="87059" name="矩形 87058"/>
          <p:cNvSpPr/>
          <p:nvPr/>
        </p:nvSpPr>
        <p:spPr>
          <a:xfrm>
            <a:off x="8401050" y="5872163"/>
            <a:ext cx="171323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2400" b="1" dirty="0">
                <a:latin typeface="Calibri" panose="020F0502020204030204" pitchFamily="34" charset="0"/>
              </a:rPr>
              <a:t>科学推理法</a:t>
            </a:r>
            <a:endParaRPr lang="zh-CN" altLang="en-US" sz="2400" b="1" dirty="0">
              <a:latin typeface="Calibri" panose="020F0502020204030204" pitchFamily="34" charset="0"/>
            </a:endParaRPr>
          </a:p>
        </p:txBody>
      </p:sp>
      <p:sp>
        <p:nvSpPr>
          <p:cNvPr id="3" name="圆角矩形 1"/>
          <p:cNvSpPr/>
          <p:nvPr/>
        </p:nvSpPr>
        <p:spPr>
          <a:xfrm>
            <a:off x="1725755" y="2083673"/>
            <a:ext cx="1110972" cy="645449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ctr"/>
            <a:r>
              <a:rPr lang="zh-CN" altLang="en-US" sz="2800" b="1" dirty="0">
                <a:solidFill>
                  <a:srgbClr val="FFFFFF"/>
                </a:solidFill>
                <a:latin typeface="宋体" panose="02010600030101010101" pitchFamily="2" charset="-122"/>
              </a:rPr>
              <a:t>现象</a:t>
            </a:r>
            <a:endParaRPr lang="zh-CN" altLang="en-US" sz="2800" b="1" dirty="0">
              <a:solidFill>
                <a:srgbClr val="FFFFFF"/>
              </a:solidFill>
              <a:latin typeface="宋体" panose="02010600030101010101" pitchFamily="2" charset="-122"/>
            </a:endParaRPr>
          </a:p>
        </p:txBody>
      </p:sp>
      <p:sp>
        <p:nvSpPr>
          <p:cNvPr id="87065" name="文本框 87064"/>
          <p:cNvSpPr txBox="1"/>
          <p:nvPr/>
        </p:nvSpPr>
        <p:spPr>
          <a:xfrm>
            <a:off x="3071813" y="4221163"/>
            <a:ext cx="375793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>
              <a:buClr>
                <a:schemeClr val="bg1"/>
              </a:buClr>
            </a:pPr>
            <a:r>
              <a:rPr lang="zh-CN" altLang="en-US" sz="2800" b="1" dirty="0">
                <a:latin typeface="宋体" panose="02010600030101010101" pitchFamily="2" charset="-122"/>
              </a:rPr>
              <a:t>声音不能在真空中传播</a:t>
            </a:r>
            <a:endParaRPr lang="zh-CN" altLang="en-US" sz="2800" b="1" dirty="0">
              <a:latin typeface="宋体" panose="02010600030101010101" pitchFamily="2" charset="-122"/>
            </a:endParaRPr>
          </a:p>
        </p:txBody>
      </p:sp>
      <p:sp>
        <p:nvSpPr>
          <p:cNvPr id="4" name="圆角矩形 1"/>
          <p:cNvSpPr/>
          <p:nvPr/>
        </p:nvSpPr>
        <p:spPr>
          <a:xfrm>
            <a:off x="1728559" y="4315749"/>
            <a:ext cx="1250226" cy="64687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ctr"/>
            <a:r>
              <a:rPr lang="zh-CN" altLang="en-US" sz="2800" b="1" dirty="0">
                <a:solidFill>
                  <a:srgbClr val="FFFFFF"/>
                </a:solidFill>
                <a:latin typeface="宋体" panose="02010600030101010101" pitchFamily="2" charset="-122"/>
              </a:rPr>
              <a:t>结论</a:t>
            </a:r>
            <a:endParaRPr lang="zh-CN" altLang="en-US" sz="2800" b="1" dirty="0">
              <a:solidFill>
                <a:srgbClr val="FFFFFF"/>
              </a:solidFill>
              <a:latin typeface="宋体" panose="02010600030101010101" pitchFamily="2" charset="-122"/>
            </a:endParaRPr>
          </a:p>
        </p:txBody>
      </p:sp>
      <p:sp>
        <p:nvSpPr>
          <p:cNvPr id="87069" name="矩形 87068"/>
          <p:cNvSpPr/>
          <p:nvPr/>
        </p:nvSpPr>
        <p:spPr>
          <a:xfrm>
            <a:off x="1774825" y="5805488"/>
            <a:ext cx="3400425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>
              <a:buClr>
                <a:schemeClr val="bg1"/>
              </a:buClr>
            </a:pPr>
            <a:r>
              <a:rPr lang="zh-CN" altLang="en-US" sz="2800" b="1" dirty="0">
                <a:latin typeface="Calibri" panose="020F0502020204030204" pitchFamily="34" charset="0"/>
              </a:rPr>
              <a:t>声音能在空气中传播</a:t>
            </a:r>
            <a:endParaRPr lang="en-US" altLang="zh-CN" sz="2800" b="1">
              <a:latin typeface="Calibri" panose="020F0502020204030204" pitchFamily="34" charset="0"/>
            </a:endParaRPr>
          </a:p>
        </p:txBody>
      </p:sp>
      <p:sp>
        <p:nvSpPr>
          <p:cNvPr id="87070" name="文本框 87069"/>
          <p:cNvSpPr txBox="1"/>
          <p:nvPr/>
        </p:nvSpPr>
        <p:spPr>
          <a:xfrm>
            <a:off x="1774825" y="5300663"/>
            <a:ext cx="4115435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2800" b="1" dirty="0">
                <a:solidFill>
                  <a:srgbClr val="990099"/>
                </a:solidFill>
                <a:latin typeface="Calibri" panose="020F0502020204030204" pitchFamily="34" charset="0"/>
              </a:rPr>
              <a:t>介质：</a:t>
            </a:r>
            <a:r>
              <a:rPr lang="zh-CN" altLang="en-US" sz="2800" b="1" dirty="0">
                <a:latin typeface="Calibri" panose="020F0502020204030204" pitchFamily="34" charset="0"/>
              </a:rPr>
              <a:t>传播声音的物质。</a:t>
            </a:r>
            <a:endParaRPr lang="zh-CN" altLang="en-US" sz="2800" b="1" dirty="0">
              <a:latin typeface="Calibri" panose="020F0502020204030204" pitchFamily="34" charset="0"/>
            </a:endParaRPr>
          </a:p>
        </p:txBody>
      </p:sp>
      <p:sp>
        <p:nvSpPr>
          <p:cNvPr id="87071" name="矩形 87070"/>
          <p:cNvSpPr/>
          <p:nvPr/>
        </p:nvSpPr>
        <p:spPr>
          <a:xfrm>
            <a:off x="3117850" y="2720975"/>
            <a:ext cx="1439863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400" b="1" dirty="0">
                <a:solidFill>
                  <a:srgbClr val="990099"/>
                </a:solidFill>
                <a:latin typeface="Calibri" panose="020F0502020204030204" pitchFamily="34" charset="0"/>
              </a:rPr>
              <a:t>逐渐变小  </a:t>
            </a:r>
            <a:endParaRPr lang="zh-CN" altLang="en-US" sz="2400" b="1" dirty="0">
              <a:solidFill>
                <a:srgbClr val="990099"/>
              </a:solidFill>
              <a:latin typeface="Calibri" panose="020F0502020204030204" pitchFamily="34" charset="0"/>
            </a:endParaRPr>
          </a:p>
        </p:txBody>
      </p:sp>
      <p:sp>
        <p:nvSpPr>
          <p:cNvPr id="87072" name="矩形 87071"/>
          <p:cNvSpPr/>
          <p:nvPr/>
        </p:nvSpPr>
        <p:spPr>
          <a:xfrm>
            <a:off x="3656013" y="3436938"/>
            <a:ext cx="171323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2400" b="1" dirty="0">
                <a:solidFill>
                  <a:srgbClr val="990099"/>
                </a:solidFill>
                <a:latin typeface="Calibri" panose="020F0502020204030204" pitchFamily="34" charset="0"/>
              </a:rPr>
              <a:t>听不到声音</a:t>
            </a:r>
            <a:endParaRPr lang="zh-CN" altLang="en-US" sz="2400" b="1" dirty="0">
              <a:solidFill>
                <a:srgbClr val="990099"/>
              </a:solidFill>
              <a:latin typeface="Calibri" panose="020F0502020204030204" pitchFamily="34" charset="0"/>
            </a:endParaRPr>
          </a:p>
        </p:txBody>
      </p:sp>
      <p:sp>
        <p:nvSpPr>
          <p:cNvPr id="87073" name="矩形 87072"/>
          <p:cNvSpPr/>
          <p:nvPr/>
        </p:nvSpPr>
        <p:spPr>
          <a:xfrm>
            <a:off x="5664200" y="3808413"/>
            <a:ext cx="1439863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400" b="1" dirty="0">
                <a:solidFill>
                  <a:srgbClr val="990099"/>
                </a:solidFill>
                <a:latin typeface="Calibri" panose="020F0502020204030204" pitchFamily="34" charset="0"/>
              </a:rPr>
              <a:t>逐渐变大  </a:t>
            </a:r>
            <a:endParaRPr lang="zh-CN" altLang="en-US" sz="2400" b="1" dirty="0">
              <a:solidFill>
                <a:srgbClr val="990099"/>
              </a:solidFill>
              <a:latin typeface="Calibri" panose="020F0502020204030204" pitchFamily="34" charset="0"/>
            </a:endParaRPr>
          </a:p>
        </p:txBody>
      </p:sp>
      <p:sp>
        <p:nvSpPr>
          <p:cNvPr id="87074" name="矩形 87073"/>
          <p:cNvSpPr/>
          <p:nvPr/>
        </p:nvSpPr>
        <p:spPr>
          <a:xfrm>
            <a:off x="3084513" y="4737100"/>
            <a:ext cx="3400425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>
              <a:buClr>
                <a:schemeClr val="bg1"/>
              </a:buClr>
            </a:pPr>
            <a:r>
              <a:rPr lang="zh-CN" altLang="en-US" sz="2800" b="1" dirty="0">
                <a:latin typeface="Calibri" panose="020F0502020204030204" pitchFamily="34" charset="0"/>
              </a:rPr>
              <a:t>声音的传播需要物质</a:t>
            </a:r>
            <a:endParaRPr lang="en-US" altLang="zh-CN" sz="2800" b="1"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87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87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7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87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87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58" grpId="0"/>
      <p:bldP spid="87065" grpId="0"/>
      <p:bldP spid="87069" grpId="0"/>
      <p:bldP spid="87070" grpId="0"/>
      <p:bldP spid="87071" grpId="1"/>
      <p:bldP spid="87072" grpId="0"/>
      <p:bldP spid="87073" grpId="0"/>
      <p:bldP spid="8707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4275" name="文本框 54274"/>
          <p:cNvSpPr txBox="1"/>
          <p:nvPr/>
        </p:nvSpPr>
        <p:spPr>
          <a:xfrm>
            <a:off x="1703388" y="692150"/>
            <a:ext cx="8569325" cy="95313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en-US" altLang="zh-CN" sz="2800" b="1">
                <a:latin typeface="宋体" panose="02010600030101010101" pitchFamily="2" charset="-122"/>
              </a:rPr>
              <a:t>1</a:t>
            </a:r>
            <a:r>
              <a:rPr lang="zh-CN" altLang="en-US" sz="2800" b="1" dirty="0">
                <a:latin typeface="宋体" panose="02010600030101010101" pitchFamily="2" charset="-122"/>
              </a:rPr>
              <a:t>、为什么在月球上宇航员之间即使离得很近，宇航员只能通过</a:t>
            </a: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</a:rPr>
              <a:t>无线电交谈</a:t>
            </a:r>
            <a:r>
              <a:rPr lang="zh-CN" altLang="en-US" sz="2800" b="1" dirty="0">
                <a:latin typeface="宋体" panose="02010600030101010101" pitchFamily="2" charset="-122"/>
              </a:rPr>
              <a:t>？</a:t>
            </a:r>
            <a:endParaRPr lang="zh-CN" altLang="en-US" sz="2800" b="1" dirty="0">
              <a:latin typeface="宋体" panose="02010600030101010101" pitchFamily="2" charset="-122"/>
            </a:endParaRPr>
          </a:p>
        </p:txBody>
      </p:sp>
      <p:grpSp>
        <p:nvGrpSpPr>
          <p:cNvPr id="54276" name="Group 7"/>
          <p:cNvGrpSpPr/>
          <p:nvPr/>
        </p:nvGrpSpPr>
        <p:grpSpPr>
          <a:xfrm>
            <a:off x="1703388" y="115888"/>
            <a:ext cx="1584325" cy="649287"/>
            <a:chOff x="0" y="0"/>
            <a:chExt cx="2231" cy="580"/>
          </a:xfrm>
        </p:grpSpPr>
        <p:pic>
          <p:nvPicPr>
            <p:cNvPr id="54277" name="圆角矩形 1"/>
            <p:cNvPicPr/>
            <p:nvPr/>
          </p:nvPicPr>
          <p:blipFill>
            <a:blip r:embed="rId1"/>
            <a:stretch>
              <a:fillRect/>
            </a:stretch>
          </p:blipFill>
          <p:spPr>
            <a:xfrm>
              <a:off x="0" y="0"/>
              <a:ext cx="2231" cy="58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54278" name="Text Box 9"/>
            <p:cNvSpPr txBox="1"/>
            <p:nvPr/>
          </p:nvSpPr>
          <p:spPr>
            <a:xfrm>
              <a:off x="59" y="105"/>
              <a:ext cx="2116" cy="406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p>
              <a:pPr algn="ctr">
                <a:buFont typeface="Arial" panose="020B0604020202020204" pitchFamily="34" charset="0"/>
                <a:buNone/>
              </a:pPr>
              <a:r>
                <a:rPr lang="zh-CN" altLang="en-US" sz="2800" b="1" dirty="0">
                  <a:solidFill>
                    <a:schemeClr val="bg1"/>
                  </a:solidFill>
                  <a:latin typeface="宋体" panose="02010600030101010101" pitchFamily="2" charset="-122"/>
                </a:rPr>
                <a:t>想一想</a:t>
              </a:r>
              <a:endParaRPr lang="zh-CN" altLang="en-US" sz="2800" b="1" dirty="0">
                <a:solidFill>
                  <a:schemeClr val="bg1"/>
                </a:solidFill>
                <a:latin typeface="宋体" panose="02010600030101010101" pitchFamily="2" charset="-122"/>
              </a:endParaRPr>
            </a:p>
          </p:txBody>
        </p:sp>
      </p:grpSp>
      <p:pic>
        <p:nvPicPr>
          <p:cNvPr id="54280" name="图片 54279" descr="524eb809gd5fa8d4920e8&amp;69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7850" y="1628775"/>
            <a:ext cx="4895850" cy="23050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4281" name="矩形 54280"/>
          <p:cNvSpPr/>
          <p:nvPr/>
        </p:nvSpPr>
        <p:spPr>
          <a:xfrm>
            <a:off x="1774825" y="3987800"/>
            <a:ext cx="8713788" cy="86550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zh-CN" altLang="en-US" sz="2800" b="1" dirty="0">
                <a:latin typeface="Calibri" panose="020F0502020204030204" pitchFamily="34" charset="0"/>
              </a:rPr>
              <a:t> </a:t>
            </a:r>
            <a:r>
              <a:rPr lang="en-US" altLang="zh-CN" sz="2800" b="1">
                <a:latin typeface="Calibri" panose="020F0502020204030204" pitchFamily="34" charset="0"/>
              </a:rPr>
              <a:t>2</a:t>
            </a:r>
            <a:r>
              <a:rPr lang="zh-CN" altLang="en-US" sz="2800" b="1" dirty="0">
                <a:latin typeface="Calibri" panose="020F0502020204030204" pitchFamily="34" charset="0"/>
              </a:rPr>
              <a:t>、 一宇航员在太空中远远的看到星体发生了爆炸，感到其声“震耳欲聋”。这种说法真实吗？为什么？</a:t>
            </a:r>
            <a:endParaRPr lang="zh-CN" altLang="en-US" sz="2800" b="1" dirty="0">
              <a:latin typeface="Calibri" panose="020F0502020204030204" pitchFamily="34" charset="0"/>
            </a:endParaRPr>
          </a:p>
        </p:txBody>
      </p:sp>
      <p:sp>
        <p:nvSpPr>
          <p:cNvPr id="54282" name="文本框 54281"/>
          <p:cNvSpPr txBox="1"/>
          <p:nvPr/>
        </p:nvSpPr>
        <p:spPr>
          <a:xfrm>
            <a:off x="6600825" y="2708275"/>
            <a:ext cx="3816350" cy="95313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</a:rPr>
              <a:t>月球表面是真空，声音不能在真空中传播。</a:t>
            </a:r>
            <a:endParaRPr lang="zh-CN" altLang="en-US" sz="2800" b="1" dirty="0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54283" name="矩形 54282"/>
          <p:cNvSpPr/>
          <p:nvPr/>
        </p:nvSpPr>
        <p:spPr>
          <a:xfrm>
            <a:off x="3863975" y="4868863"/>
            <a:ext cx="4115435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2800" b="1" dirty="0">
                <a:solidFill>
                  <a:srgbClr val="FF0000"/>
                </a:solidFill>
                <a:latin typeface="Calibri" panose="020F0502020204030204" pitchFamily="34" charset="0"/>
              </a:rPr>
              <a:t>声音不能在真空中传播。</a:t>
            </a:r>
            <a:endParaRPr lang="zh-CN" altLang="en-US" sz="2800" b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grpSp>
        <p:nvGrpSpPr>
          <p:cNvPr id="54284" name="Group 7"/>
          <p:cNvGrpSpPr/>
          <p:nvPr/>
        </p:nvGrpSpPr>
        <p:grpSpPr>
          <a:xfrm>
            <a:off x="1690688" y="5170488"/>
            <a:ext cx="1584325" cy="693737"/>
            <a:chOff x="0" y="0"/>
            <a:chExt cx="2231" cy="580"/>
          </a:xfrm>
        </p:grpSpPr>
        <p:pic>
          <p:nvPicPr>
            <p:cNvPr id="54285" name="圆角矩形 1"/>
            <p:cNvPicPr/>
            <p:nvPr/>
          </p:nvPicPr>
          <p:blipFill>
            <a:blip r:embed="rId1"/>
            <a:stretch>
              <a:fillRect/>
            </a:stretch>
          </p:blipFill>
          <p:spPr>
            <a:xfrm>
              <a:off x="0" y="0"/>
              <a:ext cx="2231" cy="58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54286" name="Text Box 9"/>
            <p:cNvSpPr txBox="1"/>
            <p:nvPr/>
          </p:nvSpPr>
          <p:spPr>
            <a:xfrm>
              <a:off x="59" y="105"/>
              <a:ext cx="2116" cy="406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p>
              <a:pPr algn="ctr">
                <a:buFont typeface="Arial" panose="020B0604020202020204" pitchFamily="34" charset="0"/>
                <a:buNone/>
              </a:pPr>
              <a:r>
                <a:rPr lang="zh-CN" altLang="en-US" sz="2800" b="1" dirty="0">
                  <a:solidFill>
                    <a:schemeClr val="bg1"/>
                  </a:solidFill>
                  <a:latin typeface="宋体" panose="02010600030101010101" pitchFamily="2" charset="-122"/>
                </a:rPr>
                <a:t>想一想</a:t>
              </a:r>
              <a:endParaRPr lang="zh-CN" altLang="en-US" sz="2800" b="1" dirty="0">
                <a:solidFill>
                  <a:schemeClr val="bg1"/>
                </a:solidFill>
                <a:latin typeface="宋体" panose="02010600030101010101" pitchFamily="2" charset="-122"/>
              </a:endParaRPr>
            </a:p>
          </p:txBody>
        </p:sp>
      </p:grpSp>
      <p:sp>
        <p:nvSpPr>
          <p:cNvPr id="54287" name="文本框 54286"/>
          <p:cNvSpPr txBox="1"/>
          <p:nvPr/>
        </p:nvSpPr>
        <p:spPr>
          <a:xfrm>
            <a:off x="3000375" y="5300663"/>
            <a:ext cx="7416800" cy="13836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800" b="1" dirty="0">
                <a:latin typeface="Calibri" panose="020F0502020204030204" pitchFamily="34" charset="0"/>
              </a:rPr>
              <a:t>       我们在生活中所听到的声音大多数都是通过</a:t>
            </a:r>
            <a:r>
              <a:rPr lang="zh-CN" altLang="en-US" sz="2800" b="1" dirty="0">
                <a:solidFill>
                  <a:srgbClr val="FF0000"/>
                </a:solidFill>
                <a:latin typeface="Calibri" panose="020F0502020204030204" pitchFamily="34" charset="0"/>
              </a:rPr>
              <a:t>空气</a:t>
            </a:r>
            <a:r>
              <a:rPr lang="zh-CN" altLang="en-US" sz="2800" b="1" dirty="0">
                <a:latin typeface="Calibri" panose="020F0502020204030204" pitchFamily="34" charset="0"/>
              </a:rPr>
              <a:t>传声的，说明气体可以传声，那么固体和液体可以传声吗？</a:t>
            </a:r>
            <a:endParaRPr lang="zh-CN" altLang="en-US" sz="2800" b="1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81" grpId="0"/>
      <p:bldP spid="54282" grpId="0"/>
      <p:bldP spid="54283" grpId="0"/>
      <p:bldP spid="54287" grpId="0"/>
    </p:bldLst>
  </p:timing>
</p:sld>
</file>

<file path=ppt/tags/tag1.xml><?xml version="1.0" encoding="utf-8"?>
<p:tagLst xmlns:p="http://schemas.openxmlformats.org/presentationml/2006/main">
  <p:tag name="KSO_WM_TAG_VERSION" val="1.0"/>
  <p:tag name="KSO_WM_TEMPLATE_CATEGORY" val="custom"/>
  <p:tag name="KSO_WM_TEMPLATE_INDEX" val="20184553"/>
</p:tagLst>
</file>

<file path=ppt/tags/tag2.xml><?xml version="1.0" encoding="utf-8"?>
<p:tagLst xmlns:p="http://schemas.openxmlformats.org/presentationml/2006/main">
  <p:tag name="KSO_WM_TAG_VERSION" val="1.0"/>
  <p:tag name="KSO_WM_TEMPLATE_CATEGORY" val="custom"/>
  <p:tag name="KSO_WM_TEMPLATE_INDEX" val="20184553"/>
</p:tagLst>
</file>

<file path=ppt/tags/tag3.xml><?xml version="1.0" encoding="utf-8"?>
<p:tagLst xmlns:p="http://schemas.openxmlformats.org/presentationml/2006/main"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BEAUTIFY_FLAG" val="#wm#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heme/theme1.xml><?xml version="1.0" encoding="utf-8"?>
<a:theme xmlns:a="http://schemas.openxmlformats.org/drawingml/2006/main" name="Office 主题">
  <a:themeElements>
    <a:clrScheme name="自定义 21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2129</Words>
  <Application>WPS 演示</Application>
  <PresentationFormat>宽屏</PresentationFormat>
  <Paragraphs>263</Paragraphs>
  <Slides>19</Slides>
  <Notes>31</Notes>
  <HiddenSlides>0</HiddenSlides>
  <MMClips>0</MMClips>
  <ScaleCrop>false</ScaleCrop>
  <HeadingPairs>
    <vt:vector size="8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19</vt:i4>
      </vt:variant>
    </vt:vector>
  </HeadingPairs>
  <TitlesOfParts>
    <vt:vector size="36" baseType="lpstr">
      <vt:lpstr>Arial</vt:lpstr>
      <vt:lpstr>宋体</vt:lpstr>
      <vt:lpstr>Wingdings</vt:lpstr>
      <vt:lpstr>黑体</vt:lpstr>
      <vt:lpstr>Calibri</vt:lpstr>
      <vt:lpstr>微软雅黑</vt:lpstr>
      <vt:lpstr>Arial Unicode MS</vt:lpstr>
      <vt:lpstr>Times New Roman</vt:lpstr>
      <vt:lpstr>Tahoma</vt:lpstr>
      <vt:lpstr>幼圆</vt:lpstr>
      <vt:lpstr>楷体_GB2312</vt:lpstr>
      <vt:lpstr>新宋体</vt:lpstr>
      <vt:lpstr>Office 主题</vt:lpstr>
      <vt:lpstr>1_Office 主题</vt:lpstr>
      <vt:lpstr>Paint.Picture</vt:lpstr>
      <vt:lpstr>Equation.3</vt:lpstr>
      <vt:lpstr>Equation.3</vt:lpstr>
      <vt:lpstr>PowerPoint 演示文稿</vt:lpstr>
      <vt:lpstr>PowerPoint 演示文稿</vt:lpstr>
      <vt:lpstr>PowerPoint 演示文稿</vt:lpstr>
      <vt:lpstr>    把手指轻轻放在喉部，然后发出声音，仔细体会当我们发出声音时我们的声带在振动。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1</cp:lastModifiedBy>
  <cp:revision>3</cp:revision>
  <dcterms:created xsi:type="dcterms:W3CDTF">2018-03-01T02:03:00Z</dcterms:created>
  <dcterms:modified xsi:type="dcterms:W3CDTF">2018-09-14T00:42:08Z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2052-10.1.0.7400</vt:lpwstr>
  </property>
</Properties>
</file>