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4" r:id="rId3"/>
    <p:sldId id="399" r:id="rId4"/>
    <p:sldId id="336" r:id="rId5"/>
    <p:sldId id="347" r:id="rId6"/>
    <p:sldId id="349" r:id="rId7"/>
    <p:sldId id="348" r:id="rId8"/>
    <p:sldId id="356" r:id="rId9"/>
    <p:sldId id="357" r:id="rId10"/>
    <p:sldId id="377" r:id="rId11"/>
    <p:sldId id="337" r:id="rId12"/>
    <p:sldId id="381" r:id="rId13"/>
    <p:sldId id="379" r:id="rId14"/>
    <p:sldId id="380" r:id="rId15"/>
    <p:sldId id="314" r:id="rId16"/>
    <p:sldId id="355" r:id="rId17"/>
    <p:sldId id="395" r:id="rId18"/>
    <p:sldId id="396" r:id="rId19"/>
    <p:sldId id="397" r:id="rId20"/>
    <p:sldId id="398" r:id="rId21"/>
    <p:sldId id="400" r:id="rId22"/>
    <p:sldId id="401" r:id="rId23"/>
    <p:sldId id="375" r:id="rId24"/>
    <p:sldId id="372" r:id="rId25"/>
    <p:sldId id="378" r:id="rId26"/>
    <p:sldId id="374" r:id="rId27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6226" autoAdjust="0"/>
  </p:normalViewPr>
  <p:slideViewPr>
    <p:cSldViewPr>
      <p:cViewPr varScale="1">
        <p:scale>
          <a:sx n="86" d="100"/>
          <a:sy n="86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5511A8-3CEA-43D1-BA21-59D6A51AFEE1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C8E79C-9B50-49B7-9365-5640C5C9D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1CE81-CB37-408C-881C-0A9AF1F67BC5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F44C-1A3B-40A4-8BAA-48DB6A8264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9AF4-472E-4973-8923-15E3126A7B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69C9-C93B-4F9D-A1D7-5115E3383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44DD-CD92-4477-AF4D-59F99CBFEF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BFB6-074E-4DA1-81C8-F54BB30C1C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23AB-7E94-49FB-BA5D-87ADBE7DAF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4290-FBCE-4E9B-BF09-A65A9D272E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D2E0-FC51-4B19-9E9B-A8BB6CEE77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2A37-4491-400C-AA91-16D09D7938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7882-8097-44CD-9D39-D853EE3FB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8EF6E-C29B-4F16-A172-C8CDE9DFEF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6FF539-4725-4B9F-BC7E-95A8FDF3D8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图片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610600" cy="1828800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第五章 透镜及其应用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凸透镜成像规律</a:t>
            </a:r>
            <a:r>
              <a:rPr lang="en-US" altLang="zh-CN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839966" imgH="5334462"/>
        </mc:Choice>
        <mc:Fallback>
          <p:control name="ShockwaveFlash1" r:id="rId2" imgW="8839966" imgH="533446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685800"/>
                  <a:ext cx="8839200" cy="533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思维拓展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z="40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5791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．凸透镜成像中物距大于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倍焦距时，若增大物距，则物距与像距之和是变大还是变小？</a:t>
            </a:r>
            <a:endParaRPr lang="en-US" altLang="zh-CN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答：物距增加快，像距减小慢，物距像距之和变大。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．凸透镜成像中物距在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倍焦距和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倍焦距之间时，若增大物距，则物距与像距之和是变大还是变小？</a:t>
            </a:r>
            <a:endParaRPr lang="en-US" altLang="zh-CN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答：物距增加慢，像距减小快，物距像距之和变小。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．当物距和像距存在什么关系时，物距和像距之和最小？其最小值为多少？</a:t>
            </a:r>
            <a:endParaRPr lang="en-US" altLang="zh-CN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答：物距等于像距，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且都等于二倍焦距，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物距像距之和最小，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最小值等于四倍焦距。</a:t>
            </a:r>
            <a:endParaRPr lang="en-US" altLang="zh-CN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endParaRPr lang="zh-CN" altLang="en-US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200" y="4038600"/>
            <a:ext cx="3124200" cy="2586038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075a98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4114800"/>
            <a:ext cx="8040688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1747" name="Picture 5" descr="501201dcg5c48ab80462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4400" y="1295400"/>
            <a:ext cx="3581400" cy="26828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</a:t>
            </a:r>
            <a:r>
              <a:rPr lang="zh-CN" altLang="en-US" sz="3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．凸透镜的薄厚对成像有什么影响？</a:t>
            </a:r>
            <a:endParaRPr lang="zh-CN" altLang="en-US" sz="36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2514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答：材料相同直径相同薄厚不同的凸透镜，厚的焦距短，所成实像更小，像距更短。</a:t>
            </a:r>
            <a:endParaRPr lang="zh-CN" altLang="en-US" sz="28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．怎样区别凸透镜和凹透镜？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）观察法：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观察形状或用手摸，中间厚边缘薄为凸透镜，中间薄边缘厚则为凹透镜。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）阳光聚焦法：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比较对光的作用，透镜正对着太阳光，透镜另一侧放一张纸，调整透镜与纸的距离，若另一侧能得到最小最亮的点说明是凸透镜，出现一个暗圈的是凹透镜。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）成实像法：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比较能否成倒立实像，透镜正对窗口，并靠近墙面，如果出现倒立缩小的实像则是凸透镜，如果不成实像则为凹透镜。（第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节学）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）放大镜法：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比较虚像与物的大小关系，透镜靠近书本上的字，字被放大的是凸透镜，字被缩小的是凹透镜。（第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节学）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．怎样测量凸透镜的焦距？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）阳光聚焦法：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把凸透镜正对太阳光，上下移动透镜，能在纸上形成最小、最亮的光斑，这个光斑是凸透镜的焦点，此时用刻度尺测量出光斑与凸透镜光心的距离就是凸透镜的焦距。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）等大成像法：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属于二倍焦距法。把蜡烛、凸透镜、光屏依次安放在光具座上，调整物距和像距，直至物距和像距相等且在光屏上成倒立、等大的实像，此时用刻度尺测量出烛焰与凸透镜光心的距离，再除以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，可精确测焦距。（第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节学）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）放大镜法：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属于一倍焦距法。把放大镜放在课本上，使放大镜逐渐远离课本，当课本上的字看不清时，此时用刻度尺测量出烛焰与放大镜光心的距离。（第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节学）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）焦点入射法：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属于一倍焦距法。把蜡烛、凸透镜、光屏依次安放在光具座上，调整物距和像距，直至光屏上得到与凸透镜直径相等的大光斑为止，用刻度尺测量出烛焰与凸透镜光心的距离。（第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节学）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839966" imgH="5334462"/>
        </mc:Choice>
        <mc:Fallback>
          <p:control name="ShockwaveFlash1" r:id="rId2" imgW="8839966" imgH="533446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685800"/>
                  <a:ext cx="8839200" cy="533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记忆口诀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一倍焦点分虚实，二倍焦点分大小，二倍焦点物像等。</a:t>
            </a:r>
          </a:p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实像总是异侧倒。物近像远像变大，物远像近像变小。</a:t>
            </a:r>
          </a:p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虚像总是同侧正。物远像远像变大，物近像近像变小。</a:t>
            </a:r>
          </a:p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像的大小像距定，像儿跟着物体跑，物距像距和在变。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不等式问题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．物体从距离、凸透镜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移到距凸透镜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的过程中，调整光屏的位置，总能在光屏上得到倒立放大的像，由此可知，此凸透镜的焦距可能是（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6cm     B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10cm</a:t>
            </a: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16cm   D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20cm</a:t>
            </a:r>
          </a:p>
          <a:p>
            <a:pPr>
              <a:buFontTx/>
              <a:buNone/>
              <a:defRPr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不等式问题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．一物体放在距凸透镜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处时，在另一侧距凸透镜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处的光屏上出现了一个清晰的像。那么该透镜的焦距可能是（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3cm    B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	</a:t>
            </a:r>
            <a:endParaRPr lang="en-US" altLang="zh-CN" b="1" smtClean="0">
              <a:solidFill>
                <a:schemeClr val="accent6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 cm   D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 cm</a:t>
            </a:r>
            <a:endParaRPr lang="zh-CN" altLang="zh-CN" b="1" smtClean="0">
              <a:solidFill>
                <a:schemeClr val="accent6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不等式问题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．把高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的发光棒立于焦距为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的凸透镜前，在凸透镜后的光屏上成了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 cm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高的像，物体离凸透镜的距离可能是（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7.5 cm      B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12.5 cm</a:t>
            </a:r>
          </a:p>
          <a:p>
            <a:pPr>
              <a:buFontTx/>
              <a:buNone/>
              <a:defRPr/>
            </a:pP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4.5 cm      D</a:t>
            </a:r>
            <a:r>
              <a:rPr lang="zh-CN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10 cm</a:t>
            </a:r>
          </a:p>
          <a:p>
            <a:pPr>
              <a:buFontTx/>
              <a:buNone/>
              <a:defRPr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992379" imgH="5638095"/>
        </mc:Choice>
        <mc:Fallback>
          <p:control name="ShockwaveFlash1" r:id="rId2" imgW="8992379" imgH="563809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900" y="457200"/>
                  <a:ext cx="8991600" cy="5638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不等式问题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．小明在光具座上做“研究凸透镜成像”的实验。当光屏、透镜及烛焰的相对位置如下图所示时，恰能再光屏上得到一个清晰的像，由此判断，他所用的凸透镜的焦距（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．一定大于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20cm</a:t>
            </a:r>
          </a:p>
          <a:p>
            <a:pPr>
              <a:buFontTx/>
              <a:buNone/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．一定小于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8cm</a:t>
            </a:r>
            <a:endParaRPr lang="zh-CN" altLang="zh-CN" sz="2800" b="1" smtClean="0">
              <a:solidFill>
                <a:schemeClr val="accent6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．一定在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10cm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16cm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之间</a:t>
            </a: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．一定在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8cm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10cm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之间</a:t>
            </a: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zh-CN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8916" name="Picture 2" descr="befef1db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2819400"/>
            <a:ext cx="3614738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E:\物理素材 GIF动画\GIF05透镜及其应用\凸透镜成像规律_柱状凸透镜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212" y="533400"/>
            <a:ext cx="9052128" cy="510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物理素材 GIF动画\GIF05透镜及其应用\柱状凸透镜02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0"/>
            <a:ext cx="8686800" cy="68625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柱状透镜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．圆柱形的玻璃瓶，里面装满水。把一支普通铅笔放在玻璃瓶的一侧，透过玻璃瓶，可以看到那支笔，如图所示。如果把笔由靠近玻璃瓶的位置向远处慢慢移动，所看到的现象其中有错误的是（　　）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．先成虚像，后成实像</a:t>
            </a: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．笔尖一直变长变大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．到某一位置时，笔尖突然改变方向</a:t>
            </a:r>
            <a:endParaRPr lang="en-US" altLang="zh-CN" sz="2800" b="1" smtClean="0">
              <a:solidFill>
                <a:schemeClr val="accent2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．笔尖先变长变大，后变短变小</a:t>
            </a:r>
            <a:endParaRPr lang="en-US" altLang="zh-CN" sz="28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3429000"/>
            <a:ext cx="2601913" cy="1524000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柱状透镜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 小刚将盛满水的圆柱形透明玻璃杯贴近书本，透过玻璃杯观看书上的鹦鹉图片（圆圈中的鹦鹉图与书本中的鹦鹉图实际大小相等），他所看到的虚像可能是（　　）</a:t>
            </a: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答案：Ａ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64" name="Picture 2" descr="819a56d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3273425"/>
            <a:ext cx="2362200" cy="1295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65" name="Picture 3" descr="重新曝光 未命名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3048000"/>
            <a:ext cx="5715000" cy="1447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几何体成像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Tx/>
              <a:buNone/>
              <a:defRPr/>
            </a:pPr>
            <a:r>
              <a:rPr lang="en-US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在凸透镜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倍焦距以外的地方，沿主光轴方向平放一根粗细均匀的棒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，如图所示，则形成的像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′为（　　）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．比实物短，且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′端粗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．比实物短，且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′端粗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．比实物长，且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′端粗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．比实物长，且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′端比</a:t>
            </a:r>
            <a:r>
              <a:rPr lang="en-US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′端粗</a:t>
            </a:r>
            <a:endParaRPr lang="en-US" altLang="zh-CN" sz="2800" b="1" smtClean="0">
              <a:solidFill>
                <a:schemeClr val="accent6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zh-CN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defRPr/>
            </a:pP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1988" name="Picture 2" descr="e59576f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5105400"/>
            <a:ext cx="4629150" cy="1295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几何体成像</a:t>
            </a:r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Tx/>
              <a:buNone/>
              <a:defRPr/>
            </a:pP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．如图所示，一底面半径为</a:t>
            </a: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的圆锥体，放在一焦距为</a:t>
            </a: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的凸透镜的主光轴上，并使其对称轴与主光轴重合，顶和底面中心分别在焦点和</a:t>
            </a: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倍焦距处，圆锥体经透镜所成的像是（　　）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．在透镜左侧，为圆锥面放大的虚像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．在透镜右侧，为放大的圆锥形实像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．在透镜右侧，为有限长圆柱形实像</a:t>
            </a:r>
          </a:p>
          <a:p>
            <a:pPr>
              <a:buClr>
                <a:schemeClr val="bg1"/>
              </a:buClr>
              <a:defRPr/>
            </a:pPr>
            <a:r>
              <a:rPr lang="en-US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zh-CN" sz="2600" b="1" smtClean="0">
                <a:solidFill>
                  <a:schemeClr val="accent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．在透镜右侧，为无限长圆柱形实像</a:t>
            </a:r>
          </a:p>
          <a:p>
            <a:pPr>
              <a:buClr>
                <a:schemeClr val="bg1"/>
              </a:buClr>
              <a:defRPr/>
            </a:pPr>
            <a:endParaRPr lang="en-US" altLang="zh-CN" sz="2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defRPr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6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301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29400" y="3200400"/>
            <a:ext cx="1981200" cy="19383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013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0" y="10871200"/>
            <a:ext cx="355600" cy="2921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14800" y="3657600"/>
            <a:ext cx="4724400" cy="3048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u&gt;2f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2f&gt;v&gt;f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，倒、小、实、异，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u&gt;v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u=2f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 =2f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，倒、等、实、异，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u=v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2f&gt; u&gt;f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 &gt;2f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，倒、大、实、异，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u&lt;v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u=f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，不成像，成平行光射出。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u&lt;f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，正、大、虚、同，</a:t>
            </a:r>
            <a:r>
              <a:rPr lang="en-US" altLang="zh-CN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u&gt;v</a:t>
            </a:r>
            <a:r>
              <a:rPr lang="zh-CN" altLang="en-US" sz="2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000"/>
          </a:p>
        </p:txBody>
      </p:sp>
      <p:pic>
        <p:nvPicPr>
          <p:cNvPr id="10" name="Picture 1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52400"/>
            <a:ext cx="4267200" cy="1600200"/>
          </a:xfrm>
          <a:prstGeom prst="rect">
            <a:avLst/>
          </a:prstGeom>
          <a:noFill/>
        </p:spPr>
      </p:pic>
      <p:pic>
        <p:nvPicPr>
          <p:cNvPr id="11" name="Picture 2" descr="D:\我的文档\Pictures\11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52400"/>
            <a:ext cx="4240041" cy="1729370"/>
          </a:xfrm>
          <a:prstGeom prst="rect">
            <a:avLst/>
          </a:prstGeom>
          <a:noFill/>
        </p:spPr>
      </p:pic>
      <p:pic>
        <p:nvPicPr>
          <p:cNvPr id="12" name="Picture 1" descr="D:\我的文档\Pictures\113 - 副本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399" y="1846262"/>
            <a:ext cx="4191001" cy="1658938"/>
          </a:xfrm>
          <a:prstGeom prst="rect">
            <a:avLst/>
          </a:prstGeom>
          <a:noFill/>
        </p:spPr>
      </p:pic>
      <p:pic>
        <p:nvPicPr>
          <p:cNvPr id="13" name="Picture 1" descr="D:\我的文档\Pictures\113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1905000"/>
            <a:ext cx="4263887" cy="1676400"/>
          </a:xfrm>
          <a:prstGeom prst="rect">
            <a:avLst/>
          </a:prstGeom>
          <a:noFill/>
        </p:spPr>
      </p:pic>
      <p:pic>
        <p:nvPicPr>
          <p:cNvPr id="14" name="Picture 1" descr="D:\我的文档\Pictures\11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599" y="3733800"/>
            <a:ext cx="3933645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活动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：凸透镜被遮挡时对成像的影响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．凸透镜成实像时，凸透镜被书本遮挡了一半，光屏上像形状会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，亮度变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，原因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685925"/>
            <a:ext cx="1219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1676400"/>
            <a:ext cx="1219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暗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2209800"/>
            <a:ext cx="6629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凸透镜的焦距没变，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遮挡物处于一倍焦距以内，不能成实像，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且透过的光线变少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活动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：三者位置变化对成像的影响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．当凸透镜成</a:t>
            </a:r>
            <a:r>
              <a:rPr lang="zh-CN" altLang="en-US" sz="26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实像，凸透镜和光屏不动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，蜡烛向上移动则像向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移动；蜡烛靠近凸透镜，则像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凸透镜；蜡烛顺时针转动时则像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时针转动。</a:t>
            </a:r>
          </a:p>
          <a:p>
            <a:pPr eaLnBrk="1" hangingPunct="1"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．当凸透镜成</a:t>
            </a:r>
            <a:r>
              <a:rPr lang="zh-CN" altLang="en-US" sz="26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实像，蜡烛和光屏不动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，凸透镜向上移动则像向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移动，凸透镜靠近蜡烛，则像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凸透镜，凸透镜顺时针转动时则像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时针转动。</a:t>
            </a:r>
          </a:p>
          <a:p>
            <a:pPr eaLnBrk="1" hangingPunct="1"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．当凸透镜成</a:t>
            </a:r>
            <a:r>
              <a:rPr lang="zh-CN" altLang="en-US" sz="26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实像，蜡烛和凸透镜不动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，光屏上移则烛焰的像偏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，光屏向左移动时则像偏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．当凸透镜成</a:t>
            </a:r>
            <a:r>
              <a:rPr lang="zh-CN" altLang="en-US" sz="26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虚像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，蜡烛向上移动，则烛焰的像向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3716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1366838"/>
            <a:ext cx="990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17526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25908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43800" y="2590800"/>
            <a:ext cx="1066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29718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38862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38862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右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8006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11346" imgH="3734124"/>
        </mc:Choice>
        <mc:Fallback>
          <p:control name="ShockwaveFlash1" r:id="rId2" imgW="8611346" imgH="3734124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14300"/>
                  <a:ext cx="8610600" cy="655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分组讨论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．凸透镜成实像时蜡烛越烧越短，则烛焰的像会向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移动，而成虚像蜡烛变短时，则像向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移动。</a:t>
            </a:r>
          </a:p>
          <a:p>
            <a:pPr eaLnBrk="1" hangingPunct="1"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．凸透镜成实像时，如果烛焰的像明显偏上，为了使像成在光屏中央，你的解决办法是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21336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2667000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4419600"/>
            <a:ext cx="4267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蜡烛上移，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或凸透镜下移，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或光屏上移。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思维拓展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．蜡烛的火焰跳动不稳定，而且越烧越短，怎样改进呢？</a:t>
            </a: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/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7220" name="Picture 4" descr="503d269759ee3d6d83bee97f40166d224f4ade0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282950"/>
            <a:ext cx="6400800" cy="3041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8600" y="1905000"/>
            <a:ext cx="4648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LED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做成的“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”状发光体，成像稳定，无污染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思维拓展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．物距和像距之和不变时来回移动凸透镜可以看到几次清晰倒立实像？为什么？</a:t>
            </a:r>
          </a:p>
          <a:p>
            <a:pPr eaLnBrk="1" hangingPunct="1"/>
            <a:endParaRPr lang="en-US" altLang="zh-CN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5722938"/>
            <a:ext cx="67818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两次清晰倒立实像，一是倒立缩小实像，二是倒立放大实像；光的折射中光路可逆。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11346" imgH="3429297"/>
        </mc:Choice>
        <mc:Fallback>
          <p:control name="ShockwaveFlash1" r:id="rId2" imgW="8611346" imgH="3429297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209800"/>
                  <a:ext cx="8610600" cy="3429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0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0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1679</Words>
  <Application>Microsoft Office PowerPoint</Application>
  <PresentationFormat>全屏显示(4:3)</PresentationFormat>
  <Paragraphs>126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默认设计模板</vt:lpstr>
      <vt:lpstr>第五章 透镜及其应用 第3节 凸透镜成像规律 （第2课时）</vt:lpstr>
      <vt:lpstr>PowerPoint 演示文稿</vt:lpstr>
      <vt:lpstr>PowerPoint 演示文稿</vt:lpstr>
      <vt:lpstr>活动2：凸透镜被遮挡时对成像的影响</vt:lpstr>
      <vt:lpstr>活动3：三者位置变化对成像的影响</vt:lpstr>
      <vt:lpstr>PowerPoint 演示文稿</vt:lpstr>
      <vt:lpstr>【分组讨论】</vt:lpstr>
      <vt:lpstr>【思维拓展】</vt:lpstr>
      <vt:lpstr>【思维拓展】</vt:lpstr>
      <vt:lpstr>PowerPoint 演示文稿</vt:lpstr>
      <vt:lpstr>【思维拓展】</vt:lpstr>
      <vt:lpstr>17．凸透镜的薄厚对成像有什么影响？</vt:lpstr>
      <vt:lpstr>18．怎样区别凸透镜和凹透镜？</vt:lpstr>
      <vt:lpstr>19．怎样测量凸透镜的焦距？</vt:lpstr>
      <vt:lpstr>PowerPoint 演示文稿</vt:lpstr>
      <vt:lpstr>【记忆口诀】</vt:lpstr>
      <vt:lpstr>不等式问题</vt:lpstr>
      <vt:lpstr>不等式问题</vt:lpstr>
      <vt:lpstr>不等式问题</vt:lpstr>
      <vt:lpstr>不等式问题</vt:lpstr>
      <vt:lpstr>PowerPoint 演示文稿</vt:lpstr>
      <vt:lpstr>PowerPoint 演示文稿</vt:lpstr>
      <vt:lpstr>柱状透镜</vt:lpstr>
      <vt:lpstr>柱状透镜</vt:lpstr>
      <vt:lpstr>几何体成像</vt:lpstr>
      <vt:lpstr>几何体成像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透镜及其应用 第3节 凸透镜成像规律 （第2课时）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