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7625" r:id="rId7"/>
    <p:sldId id="7626" r:id="rId8"/>
    <p:sldId id="7627" r:id="rId9"/>
    <p:sldId id="7628" r:id="rId10"/>
    <p:sldId id="7629" r:id="rId11"/>
    <p:sldId id="7630" r:id="rId12"/>
    <p:sldId id="7631" r:id="rId13"/>
    <p:sldId id="7632" r:id="rId14"/>
    <p:sldId id="7633" r:id="rId15"/>
    <p:sldId id="7634" r:id="rId16"/>
    <p:sldId id="7635" r:id="rId17"/>
    <p:sldId id="7636" r:id="rId18"/>
    <p:sldId id="7638" r:id="rId19"/>
    <p:sldId id="7639" r:id="rId20"/>
    <p:sldId id="7640" r:id="rId21"/>
    <p:sldId id="7641" r:id="rId22"/>
    <p:sldId id="7642" r:id="rId23"/>
    <p:sldId id="7643" r:id="rId24"/>
    <p:sldId id="7644" r:id="rId25"/>
    <p:sldId id="7645" r:id="rId26"/>
    <p:sldId id="7646" r:id="rId27"/>
    <p:sldId id="7647" r:id="rId28"/>
    <p:sldId id="7637" r:id="rId29"/>
  </p:sldIdLst>
  <p:sldSz cx="9144000" cy="5143500" type="screen16x9"/>
  <p:notesSz cx="6858000" cy="9144000"/>
  <p:custDataLst>
    <p:tags r:id="rId30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6" userDrawn="1">
          <p15:clr>
            <a:srgbClr val="A4A3A4"/>
          </p15:clr>
        </p15:guide>
        <p15:guide id="2" pos="298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986"/>
        <p:guide pos="2983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tags" Target="tags/tag464.xml" /><Relationship Id="rId31" Type="http://schemas.openxmlformats.org/officeDocument/2006/relationships/presProps" Target="presProps.xml" /><Relationship Id="rId32" Type="http://schemas.openxmlformats.org/officeDocument/2006/relationships/viewProps" Target="viewProps.xml" /><Relationship Id="rId33" Type="http://schemas.openxmlformats.org/officeDocument/2006/relationships/theme" Target="theme/theme1.xml" /><Relationship Id="rId34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1.xml" /><Relationship Id="rId4" Type="http://schemas.openxmlformats.org/officeDocument/2006/relationships/tags" Target="../tags/tag322.xml" /><Relationship Id="rId5" Type="http://schemas.openxmlformats.org/officeDocument/2006/relationships/tags" Target="../tags/tag323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tags" Target="../tags/tag34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2.xml" /><Relationship Id="rId4" Type="http://schemas.openxmlformats.org/officeDocument/2006/relationships/tags" Target="../tags/tag363.xml" /><Relationship Id="rId5" Type="http://schemas.openxmlformats.org/officeDocument/2006/relationships/tags" Target="../tags/tag364.xml" /><Relationship Id="rId6" Type="http://schemas.openxmlformats.org/officeDocument/2006/relationships/tags" Target="../tags/tag365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0.xml" /><Relationship Id="rId4" Type="http://schemas.openxmlformats.org/officeDocument/2006/relationships/tags" Target="../tags/tag371.xml" /><Relationship Id="rId5" Type="http://schemas.openxmlformats.org/officeDocument/2006/relationships/tags" Target="../tags/tag372.xml" /><Relationship Id="rId6" Type="http://schemas.openxmlformats.org/officeDocument/2006/relationships/tags" Target="../tags/tag373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1.xml" /><Relationship Id="rId4" Type="http://schemas.openxmlformats.org/officeDocument/2006/relationships/tags" Target="../tags/tag402.xml" /><Relationship Id="rId5" Type="http://schemas.openxmlformats.org/officeDocument/2006/relationships/tags" Target="../tags/tag403.xml" /><Relationship Id="rId6" Type="http://schemas.openxmlformats.org/officeDocument/2006/relationships/tags" Target="../tags/tag404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9.xml" /><Relationship Id="rId4" Type="http://schemas.openxmlformats.org/officeDocument/2006/relationships/tags" Target="../tags/tag410.xml" /><Relationship Id="rId5" Type="http://schemas.openxmlformats.org/officeDocument/2006/relationships/tags" Target="../tags/tag411.xml" /><Relationship Id="rId6" Type="http://schemas.openxmlformats.org/officeDocument/2006/relationships/tags" Target="../tags/tag412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3.xml" /><Relationship Id="rId4" Type="http://schemas.openxmlformats.org/officeDocument/2006/relationships/tags" Target="../tags/tag424.xml" /><Relationship Id="rId5" Type="http://schemas.openxmlformats.org/officeDocument/2006/relationships/tags" Target="../tags/tag425.xml" /><Relationship Id="rId6" Type="http://schemas.openxmlformats.org/officeDocument/2006/relationships/tags" Target="../tags/tag426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3.xml" /><Relationship Id="rId4" Type="http://schemas.openxmlformats.org/officeDocument/2006/relationships/tags" Target="../tags/tag144.xml" /><Relationship Id="rId5" Type="http://schemas.openxmlformats.org/officeDocument/2006/relationships/tags" Target="../tags/tag145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5.xml" /><Relationship Id="rId4" Type="http://schemas.openxmlformats.org/officeDocument/2006/relationships/tags" Target="../tags/tag436.xml" /><Relationship Id="rId5" Type="http://schemas.openxmlformats.org/officeDocument/2006/relationships/tags" Target="../tags/tag437.xml" /><Relationship Id="rId6" Type="http://schemas.openxmlformats.org/officeDocument/2006/relationships/tags" Target="../tags/tag438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3.xml" /><Relationship Id="rId4" Type="http://schemas.openxmlformats.org/officeDocument/2006/relationships/tags" Target="../tags/tag444.xml" /><Relationship Id="rId5" Type="http://schemas.openxmlformats.org/officeDocument/2006/relationships/tags" Target="../tags/tag445.xml" /><Relationship Id="rId6" Type="http://schemas.openxmlformats.org/officeDocument/2006/relationships/tags" Target="../tags/tag44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4.xml" /><Relationship Id="rId4" Type="http://schemas.openxmlformats.org/officeDocument/2006/relationships/tags" Target="../tags/tag185.xml" /><Relationship Id="rId5" Type="http://schemas.openxmlformats.org/officeDocument/2006/relationships/tags" Target="../tags/tag186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3.xml" /><Relationship Id="rId4" Type="http://schemas.openxmlformats.org/officeDocument/2006/relationships/tags" Target="../tags/tag234.xml" /><Relationship Id="rId5" Type="http://schemas.openxmlformats.org/officeDocument/2006/relationships/tags" Target="../tags/tag23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5.xml" /><Relationship Id="rId4" Type="http://schemas.openxmlformats.org/officeDocument/2006/relationships/tags" Target="../tags/tag276.xml" /><Relationship Id="rId5" Type="http://schemas.openxmlformats.org/officeDocument/2006/relationships/tags" Target="../tags/tag277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4.xml" /><Relationship Id="rId11" Type="http://schemas.openxmlformats.org/officeDocument/2006/relationships/tags" Target="../tags/tag285.xml" /><Relationship Id="rId12" Type="http://schemas.openxmlformats.org/officeDocument/2006/relationships/tags" Target="../tags/tag286.xml" /><Relationship Id="rId13" Type="http://schemas.openxmlformats.org/officeDocument/2006/relationships/tags" Target="../tags/tag287.xml" /><Relationship Id="rId14" Type="http://schemas.openxmlformats.org/officeDocument/2006/relationships/tags" Target="../tags/tag288.xml" /><Relationship Id="rId15" Type="http://schemas.openxmlformats.org/officeDocument/2006/relationships/tags" Target="../tags/tag289.xml" /><Relationship Id="rId16" Type="http://schemas.openxmlformats.org/officeDocument/2006/relationships/tags" Target="../tags/tag290.xml" /><Relationship Id="rId17" Type="http://schemas.openxmlformats.org/officeDocument/2006/relationships/tags" Target="../tags/tag291.xml" /><Relationship Id="rId18" Type="http://schemas.openxmlformats.org/officeDocument/2006/relationships/tags" Target="../tags/tag292.xml" /><Relationship Id="rId19" Type="http://schemas.openxmlformats.org/officeDocument/2006/relationships/tags" Target="../tags/tag293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94.xml" /><Relationship Id="rId21" Type="http://schemas.openxmlformats.org/officeDocument/2006/relationships/tags" Target="../tags/tag295.xml" /><Relationship Id="rId22" Type="http://schemas.openxmlformats.org/officeDocument/2006/relationships/tags" Target="../tags/tag296.xml" /><Relationship Id="rId23" Type="http://schemas.openxmlformats.org/officeDocument/2006/relationships/image" Target="../media/image56.png" /><Relationship Id="rId24" Type="http://schemas.openxmlformats.org/officeDocument/2006/relationships/tags" Target="../tags/tag297.xml" /><Relationship Id="rId25" Type="http://schemas.openxmlformats.org/officeDocument/2006/relationships/image" Target="../media/image38.png" /><Relationship Id="rId26" Type="http://schemas.openxmlformats.org/officeDocument/2006/relationships/tags" Target="../tags/tag298.xml" /><Relationship Id="rId27" Type="http://schemas.openxmlformats.org/officeDocument/2006/relationships/tags" Target="../tags/tag299.xml" /><Relationship Id="rId28" Type="http://schemas.openxmlformats.org/officeDocument/2006/relationships/tags" Target="../tags/tag300.xml" /><Relationship Id="rId29" Type="http://schemas.openxmlformats.org/officeDocument/2006/relationships/tags" Target="../tags/tag301.xml" /><Relationship Id="rId3" Type="http://schemas.openxmlformats.org/officeDocument/2006/relationships/tags" Target="../tags/tag278.xml" /><Relationship Id="rId30" Type="http://schemas.openxmlformats.org/officeDocument/2006/relationships/tags" Target="../tags/tag302.xml" /><Relationship Id="rId31" Type="http://schemas.openxmlformats.org/officeDocument/2006/relationships/tags" Target="../tags/tag303.xml" /><Relationship Id="rId32" Type="http://schemas.openxmlformats.org/officeDocument/2006/relationships/tags" Target="../tags/tag304.xml" /><Relationship Id="rId4" Type="http://schemas.openxmlformats.org/officeDocument/2006/relationships/tags" Target="../tags/tag279.xml" /><Relationship Id="rId5" Type="http://schemas.openxmlformats.org/officeDocument/2006/relationships/tags" Target="../tags/tag280.xml" /><Relationship Id="rId6" Type="http://schemas.openxmlformats.org/officeDocument/2006/relationships/image" Target="../media/image55.png" /><Relationship Id="rId7" Type="http://schemas.openxmlformats.org/officeDocument/2006/relationships/tags" Target="../tags/tag281.xml" /><Relationship Id="rId8" Type="http://schemas.openxmlformats.org/officeDocument/2006/relationships/tags" Target="../tags/tag282.xml" /><Relationship Id="rId9" Type="http://schemas.openxmlformats.org/officeDocument/2006/relationships/tags" Target="../tags/tag28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4.xml" /><Relationship Id="rId11" Type="http://schemas.openxmlformats.org/officeDocument/2006/relationships/tags" Target="../tags/tag315.xml" /><Relationship Id="rId12" Type="http://schemas.openxmlformats.org/officeDocument/2006/relationships/tags" Target="../tags/tag316.xml" /><Relationship Id="rId13" Type="http://schemas.openxmlformats.org/officeDocument/2006/relationships/tags" Target="../tags/tag317.xml" /><Relationship Id="rId14" Type="http://schemas.openxmlformats.org/officeDocument/2006/relationships/tags" Target="../tags/tag318.xml" /><Relationship Id="rId15" Type="http://schemas.openxmlformats.org/officeDocument/2006/relationships/tags" Target="../tags/tag319.xml" /><Relationship Id="rId16" Type="http://schemas.openxmlformats.org/officeDocument/2006/relationships/tags" Target="../tags/tag320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08.xml" /><Relationship Id="rId4" Type="http://schemas.openxmlformats.org/officeDocument/2006/relationships/tags" Target="../tags/tag309.xml" /><Relationship Id="rId5" Type="http://schemas.openxmlformats.org/officeDocument/2006/relationships/tags" Target="../tags/tag310.xml" /><Relationship Id="rId6" Type="http://schemas.openxmlformats.org/officeDocument/2006/relationships/tags" Target="../tags/tag311.xml" /><Relationship Id="rId7" Type="http://schemas.openxmlformats.org/officeDocument/2006/relationships/tags" Target="../tags/tag312.xml" /><Relationship Id="rId8" Type="http://schemas.openxmlformats.org/officeDocument/2006/relationships/image" Target="../media/image57.jpeg" /><Relationship Id="rId9" Type="http://schemas.openxmlformats.org/officeDocument/2006/relationships/tags" Target="../tags/tag31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0.xml" /><Relationship Id="rId11" Type="http://schemas.openxmlformats.org/officeDocument/2006/relationships/tags" Target="../tags/tag331.xml" /><Relationship Id="rId12" Type="http://schemas.openxmlformats.org/officeDocument/2006/relationships/tags" Target="../tags/tag33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24.xml" /><Relationship Id="rId4" Type="http://schemas.openxmlformats.org/officeDocument/2006/relationships/tags" Target="../tags/tag325.xml" /><Relationship Id="rId5" Type="http://schemas.openxmlformats.org/officeDocument/2006/relationships/image" Target="../media/image58.jpeg" /><Relationship Id="rId6" Type="http://schemas.openxmlformats.org/officeDocument/2006/relationships/tags" Target="../tags/tag326.xml" /><Relationship Id="rId7" Type="http://schemas.openxmlformats.org/officeDocument/2006/relationships/tags" Target="../tags/tag327.xml" /><Relationship Id="rId8" Type="http://schemas.openxmlformats.org/officeDocument/2006/relationships/tags" Target="../tags/tag328.xml" /><Relationship Id="rId9" Type="http://schemas.openxmlformats.org/officeDocument/2006/relationships/tags" Target="../tags/tag329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video" Target="../media/media1.mp4" /><Relationship Id="rId11" Type="http://schemas.microsoft.com/office/2007/relationships/media" Target="../media/media1.mp4" /><Relationship Id="rId12" Type="http://schemas.openxmlformats.org/officeDocument/2006/relationships/tags" Target="../tags/tag341.xml" /><Relationship Id="rId13" Type="http://schemas.openxmlformats.org/officeDocument/2006/relationships/tags" Target="../tags/tag342.xml" /><Relationship Id="rId14" Type="http://schemas.openxmlformats.org/officeDocument/2006/relationships/tags" Target="../tags/tag343.xml" /><Relationship Id="rId15" Type="http://schemas.openxmlformats.org/officeDocument/2006/relationships/tags" Target="../tags/tag344.xml" /><Relationship Id="rId16" Type="http://schemas.openxmlformats.org/officeDocument/2006/relationships/tags" Target="../tags/tag345.xml" /><Relationship Id="rId17" Type="http://schemas.openxmlformats.org/officeDocument/2006/relationships/tags" Target="../tags/tag346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6.xml" /><Relationship Id="rId4" Type="http://schemas.openxmlformats.org/officeDocument/2006/relationships/tags" Target="../tags/tag337.xml" /><Relationship Id="rId5" Type="http://schemas.openxmlformats.org/officeDocument/2006/relationships/image" Target="../media/image59.png" /><Relationship Id="rId6" Type="http://schemas.openxmlformats.org/officeDocument/2006/relationships/tags" Target="../tags/tag338.xml" /><Relationship Id="rId7" Type="http://schemas.openxmlformats.org/officeDocument/2006/relationships/tags" Target="../tags/tag339.xml" /><Relationship Id="rId8" Type="http://schemas.openxmlformats.org/officeDocument/2006/relationships/image" Target="../media/image60.png" /><Relationship Id="rId9" Type="http://schemas.openxmlformats.org/officeDocument/2006/relationships/tags" Target="../tags/tag34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6.xml" /><Relationship Id="rId11" Type="http://schemas.openxmlformats.org/officeDocument/2006/relationships/tags" Target="../tags/tag357.xml" /><Relationship Id="rId12" Type="http://schemas.openxmlformats.org/officeDocument/2006/relationships/tags" Target="../tags/tag358.xml" /><Relationship Id="rId13" Type="http://schemas.openxmlformats.org/officeDocument/2006/relationships/tags" Target="../tags/tag359.xml" /><Relationship Id="rId14" Type="http://schemas.openxmlformats.org/officeDocument/2006/relationships/tags" Target="../tags/tag360.xml" /><Relationship Id="rId15" Type="http://schemas.openxmlformats.org/officeDocument/2006/relationships/tags" Target="../tags/tag361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50.xml" /><Relationship Id="rId4" Type="http://schemas.openxmlformats.org/officeDocument/2006/relationships/image" Target="../media/image61.jpeg" /><Relationship Id="rId5" Type="http://schemas.openxmlformats.org/officeDocument/2006/relationships/tags" Target="../tags/tag351.xml" /><Relationship Id="rId6" Type="http://schemas.openxmlformats.org/officeDocument/2006/relationships/tags" Target="../tags/tag352.xml" /><Relationship Id="rId7" Type="http://schemas.openxmlformats.org/officeDocument/2006/relationships/tags" Target="../tags/tag353.xml" /><Relationship Id="rId8" Type="http://schemas.openxmlformats.org/officeDocument/2006/relationships/tags" Target="../tags/tag354.xml" /><Relationship Id="rId9" Type="http://schemas.openxmlformats.org/officeDocument/2006/relationships/tags" Target="../tags/tag355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66.xml" /><Relationship Id="rId4" Type="http://schemas.openxmlformats.org/officeDocument/2006/relationships/tags" Target="../tags/tag367.xml" /><Relationship Id="rId5" Type="http://schemas.openxmlformats.org/officeDocument/2006/relationships/tags" Target="../tags/tag368.xml" /><Relationship Id="rId6" Type="http://schemas.openxmlformats.org/officeDocument/2006/relationships/tags" Target="../tags/tag36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74.xml" /><Relationship Id="rId4" Type="http://schemas.openxmlformats.org/officeDocument/2006/relationships/tags" Target="../tags/tag375.xml" /><Relationship Id="rId5" Type="http://schemas.openxmlformats.org/officeDocument/2006/relationships/image" Target="../media/image62.jpeg" /><Relationship Id="rId6" Type="http://schemas.openxmlformats.org/officeDocument/2006/relationships/tags" Target="../tags/tag376.xml" /><Relationship Id="rId7" Type="http://schemas.openxmlformats.org/officeDocument/2006/relationships/tags" Target="../tags/tag377.xml" /><Relationship Id="rId8" Type="http://schemas.openxmlformats.org/officeDocument/2006/relationships/tags" Target="../tags/tag378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88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83.xml" /><Relationship Id="rId4" Type="http://schemas.openxmlformats.org/officeDocument/2006/relationships/tags" Target="../tags/tag384.xml" /><Relationship Id="rId5" Type="http://schemas.openxmlformats.org/officeDocument/2006/relationships/tags" Target="../tags/tag385.xml" /><Relationship Id="rId6" Type="http://schemas.openxmlformats.org/officeDocument/2006/relationships/tags" Target="../tags/tag386.xml" /><Relationship Id="rId7" Type="http://schemas.openxmlformats.org/officeDocument/2006/relationships/tags" Target="../tags/tag387.xml" /><Relationship Id="rId8" Type="http://schemas.openxmlformats.org/officeDocument/2006/relationships/image" Target="../media/image63.png" /><Relationship Id="rId9" Type="http://schemas.openxmlformats.org/officeDocument/2006/relationships/image" Target="../media/image64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398.xml" /><Relationship Id="rId11" Type="http://schemas.openxmlformats.org/officeDocument/2006/relationships/tags" Target="../tags/tag399.xml" /><Relationship Id="rId12" Type="http://schemas.openxmlformats.org/officeDocument/2006/relationships/tags" Target="../tags/tag400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93.xml" /><Relationship Id="rId4" Type="http://schemas.openxmlformats.org/officeDocument/2006/relationships/image" Target="../media/image65.jpeg" /><Relationship Id="rId5" Type="http://schemas.openxmlformats.org/officeDocument/2006/relationships/tags" Target="../tags/tag394.xml" /><Relationship Id="rId6" Type="http://schemas.openxmlformats.org/officeDocument/2006/relationships/tags" Target="../tags/tag395.xml" /><Relationship Id="rId7" Type="http://schemas.openxmlformats.org/officeDocument/2006/relationships/image" Target="../media/image66.jpeg" /><Relationship Id="rId8" Type="http://schemas.openxmlformats.org/officeDocument/2006/relationships/tags" Target="../tags/tag396.xml" /><Relationship Id="rId9" Type="http://schemas.openxmlformats.org/officeDocument/2006/relationships/tags" Target="../tags/tag397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05.xml" /><Relationship Id="rId4" Type="http://schemas.openxmlformats.org/officeDocument/2006/relationships/tags" Target="../tags/tag406.xml" /><Relationship Id="rId5" Type="http://schemas.openxmlformats.org/officeDocument/2006/relationships/tags" Target="../tags/tag407.xml" /><Relationship Id="rId6" Type="http://schemas.openxmlformats.org/officeDocument/2006/relationships/image" Target="../media/image65.jpeg" /><Relationship Id="rId7" Type="http://schemas.openxmlformats.org/officeDocument/2006/relationships/tags" Target="../tags/tag40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image" Target="../media/image67.jpeg" /><Relationship Id="rId6" Type="http://schemas.openxmlformats.org/officeDocument/2006/relationships/tags" Target="../tags/tag415.xml" /><Relationship Id="rId7" Type="http://schemas.openxmlformats.org/officeDocument/2006/relationships/tags" Target="../tags/tag416.xml" /><Relationship Id="rId8" Type="http://schemas.openxmlformats.org/officeDocument/2006/relationships/tags" Target="../tags/tag417.xml" /><Relationship Id="rId9" Type="http://schemas.openxmlformats.org/officeDocument/2006/relationships/image" Target="../media/image68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18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image" Target="../media/image69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421.xml" /><Relationship Id="rId3" Type="http://schemas.openxmlformats.org/officeDocument/2006/relationships/tags" Target="../tags/tag422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433.xml" /><Relationship Id="rId11" Type="http://schemas.openxmlformats.org/officeDocument/2006/relationships/tags" Target="../tags/tag434.xml" /><Relationship Id="rId12" Type="http://schemas.openxmlformats.org/officeDocument/2006/relationships/image" Target="../media/image71.png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27.xml" /><Relationship Id="rId4" Type="http://schemas.openxmlformats.org/officeDocument/2006/relationships/tags" Target="../tags/tag428.xml" /><Relationship Id="rId5" Type="http://schemas.openxmlformats.org/officeDocument/2006/relationships/tags" Target="../tags/tag429.xml" /><Relationship Id="rId6" Type="http://schemas.openxmlformats.org/officeDocument/2006/relationships/tags" Target="../tags/tag430.xml" /><Relationship Id="rId7" Type="http://schemas.openxmlformats.org/officeDocument/2006/relationships/tags" Target="../tags/tag431.xml" /><Relationship Id="rId8" Type="http://schemas.openxmlformats.org/officeDocument/2006/relationships/image" Target="../media/image70.png" /><Relationship Id="rId9" Type="http://schemas.openxmlformats.org/officeDocument/2006/relationships/tags" Target="../tags/tag432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image" Target="../media/image72.jpeg" /><Relationship Id="rId6" Type="http://schemas.openxmlformats.org/officeDocument/2006/relationships/tags" Target="../tags/tag441.xml" /><Relationship Id="rId7" Type="http://schemas.openxmlformats.org/officeDocument/2006/relationships/tags" Target="../tags/tag44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4.xml" /><Relationship Id="rId11" Type="http://schemas.openxmlformats.org/officeDocument/2006/relationships/tags" Target="../tags/tag455.xml" /><Relationship Id="rId12" Type="http://schemas.openxmlformats.org/officeDocument/2006/relationships/tags" Target="../tags/tag456.xml" /><Relationship Id="rId13" Type="http://schemas.openxmlformats.org/officeDocument/2006/relationships/tags" Target="../tags/tag457.xml" /><Relationship Id="rId14" Type="http://schemas.openxmlformats.org/officeDocument/2006/relationships/tags" Target="../tags/tag458.xml" /><Relationship Id="rId15" Type="http://schemas.openxmlformats.org/officeDocument/2006/relationships/tags" Target="../tags/tag459.xml" /><Relationship Id="rId16" Type="http://schemas.openxmlformats.org/officeDocument/2006/relationships/tags" Target="../tags/tag460.xml" /><Relationship Id="rId17" Type="http://schemas.openxmlformats.org/officeDocument/2006/relationships/tags" Target="../tags/tag461.xml" /><Relationship Id="rId18" Type="http://schemas.openxmlformats.org/officeDocument/2006/relationships/tags" Target="../tags/tag462.xml" /><Relationship Id="rId19" Type="http://schemas.openxmlformats.org/officeDocument/2006/relationships/tags" Target="../tags/tag463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47.xml" /><Relationship Id="rId4" Type="http://schemas.openxmlformats.org/officeDocument/2006/relationships/tags" Target="../tags/tag448.xml" /><Relationship Id="rId5" Type="http://schemas.openxmlformats.org/officeDocument/2006/relationships/tags" Target="../tags/tag449.xml" /><Relationship Id="rId6" Type="http://schemas.openxmlformats.org/officeDocument/2006/relationships/tags" Target="../tags/tag450.xml" /><Relationship Id="rId7" Type="http://schemas.openxmlformats.org/officeDocument/2006/relationships/tags" Target="../tags/tag451.xml" /><Relationship Id="rId8" Type="http://schemas.openxmlformats.org/officeDocument/2006/relationships/tags" Target="../tags/tag452.xml" /><Relationship Id="rId9" Type="http://schemas.openxmlformats.org/officeDocument/2006/relationships/tags" Target="../tags/tag45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0.xml" /><Relationship Id="rId11" Type="http://schemas.openxmlformats.org/officeDocument/2006/relationships/tags" Target="../tags/tag141.xml" /><Relationship Id="rId12" Type="http://schemas.openxmlformats.org/officeDocument/2006/relationships/tags" Target="../tags/tag142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image" Target="../media/image36.jpeg" /><Relationship Id="rId7" Type="http://schemas.openxmlformats.org/officeDocument/2006/relationships/tags" Target="../tags/tag137.xml" /><Relationship Id="rId8" Type="http://schemas.openxmlformats.org/officeDocument/2006/relationships/tags" Target="../tags/tag138.xml" /><Relationship Id="rId9" Type="http://schemas.openxmlformats.org/officeDocument/2006/relationships/tags" Target="../tags/tag1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17" Type="http://schemas.openxmlformats.org/officeDocument/2006/relationships/tags" Target="../tags/tag158.xml" /><Relationship Id="rId18" Type="http://schemas.openxmlformats.org/officeDocument/2006/relationships/image" Target="../media/image39.png" /><Relationship Id="rId19" Type="http://schemas.openxmlformats.org/officeDocument/2006/relationships/tags" Target="../tags/tag159.xml" /><Relationship Id="rId2" Type="http://schemas.openxmlformats.org/officeDocument/2006/relationships/notesSlide" Target="../notesSlides/notesSlide2.xml" /><Relationship Id="rId20" Type="http://schemas.openxmlformats.org/officeDocument/2006/relationships/image" Target="../media/image40.png" /><Relationship Id="rId21" Type="http://schemas.openxmlformats.org/officeDocument/2006/relationships/tags" Target="../tags/tag160.xml" /><Relationship Id="rId22" Type="http://schemas.openxmlformats.org/officeDocument/2006/relationships/image" Target="../media/image41.png" /><Relationship Id="rId23" Type="http://schemas.openxmlformats.org/officeDocument/2006/relationships/tags" Target="../tags/tag161.xml" /><Relationship Id="rId24" Type="http://schemas.openxmlformats.org/officeDocument/2006/relationships/image" Target="../media/image42.png" /><Relationship Id="rId25" Type="http://schemas.openxmlformats.org/officeDocument/2006/relationships/tags" Target="../tags/tag162.xml" /><Relationship Id="rId26" Type="http://schemas.openxmlformats.org/officeDocument/2006/relationships/tags" Target="../tags/tag163.xml" /><Relationship Id="rId27" Type="http://schemas.openxmlformats.org/officeDocument/2006/relationships/tags" Target="../tags/tag164.xml" /><Relationship Id="rId28" Type="http://schemas.openxmlformats.org/officeDocument/2006/relationships/tags" Target="../tags/tag165.xml" /><Relationship Id="rId29" Type="http://schemas.openxmlformats.org/officeDocument/2006/relationships/tags" Target="../tags/tag166.xml" /><Relationship Id="rId3" Type="http://schemas.openxmlformats.org/officeDocument/2006/relationships/tags" Target="../tags/tag146.xml" /><Relationship Id="rId30" Type="http://schemas.openxmlformats.org/officeDocument/2006/relationships/tags" Target="../tags/tag167.xml" /><Relationship Id="rId31" Type="http://schemas.openxmlformats.org/officeDocument/2006/relationships/tags" Target="../tags/tag168.xml" /><Relationship Id="rId4" Type="http://schemas.openxmlformats.org/officeDocument/2006/relationships/tags" Target="../tags/tag147.xml" /><Relationship Id="rId5" Type="http://schemas.openxmlformats.org/officeDocument/2006/relationships/image" Target="../media/image37.jpeg" /><Relationship Id="rId6" Type="http://schemas.openxmlformats.org/officeDocument/2006/relationships/tags" Target="../tags/tag148.xml" /><Relationship Id="rId7" Type="http://schemas.openxmlformats.org/officeDocument/2006/relationships/tags" Target="../tags/tag149.xml" /><Relationship Id="rId8" Type="http://schemas.openxmlformats.org/officeDocument/2006/relationships/tags" Target="../tags/tag150.xml" /><Relationship Id="rId9" Type="http://schemas.openxmlformats.org/officeDocument/2006/relationships/image" Target="../media/image3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4.png" /><Relationship Id="rId11" Type="http://schemas.openxmlformats.org/officeDocument/2006/relationships/tags" Target="../tags/tag178.xml" /><Relationship Id="rId12" Type="http://schemas.openxmlformats.org/officeDocument/2006/relationships/tags" Target="../tags/tag179.xml" /><Relationship Id="rId13" Type="http://schemas.openxmlformats.org/officeDocument/2006/relationships/tags" Target="../tags/tag180.xml" /><Relationship Id="rId14" Type="http://schemas.openxmlformats.org/officeDocument/2006/relationships/tags" Target="../tags/tag181.xml" /><Relationship Id="rId15" Type="http://schemas.openxmlformats.org/officeDocument/2006/relationships/tags" Target="../tags/tag182.xml" /><Relationship Id="rId16" Type="http://schemas.openxmlformats.org/officeDocument/2006/relationships/tags" Target="../tags/tag183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image" Target="../media/image43.jpeg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tags" Target="../tags/tag176.xml" /><Relationship Id="rId9" Type="http://schemas.openxmlformats.org/officeDocument/2006/relationships/tags" Target="../tags/tag17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2.xml" /><Relationship Id="rId11" Type="http://schemas.openxmlformats.org/officeDocument/2006/relationships/tags" Target="../tags/tag193.xml" /><Relationship Id="rId12" Type="http://schemas.openxmlformats.org/officeDocument/2006/relationships/image" Target="../media/image47.png" /><Relationship Id="rId13" Type="http://schemas.openxmlformats.org/officeDocument/2006/relationships/tags" Target="../tags/tag194.xml" /><Relationship Id="rId14" Type="http://schemas.openxmlformats.org/officeDocument/2006/relationships/tags" Target="../tags/tag195.xml" /><Relationship Id="rId15" Type="http://schemas.openxmlformats.org/officeDocument/2006/relationships/tags" Target="../tags/tag196.xml" /><Relationship Id="rId16" Type="http://schemas.openxmlformats.org/officeDocument/2006/relationships/tags" Target="../tags/tag197.xml" /><Relationship Id="rId17" Type="http://schemas.openxmlformats.org/officeDocument/2006/relationships/tags" Target="../tags/tag198.xml" /><Relationship Id="rId18" Type="http://schemas.openxmlformats.org/officeDocument/2006/relationships/tags" Target="../tags/tag199.xml" /><Relationship Id="rId19" Type="http://schemas.openxmlformats.org/officeDocument/2006/relationships/tags" Target="../tags/tag200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01.xml" /><Relationship Id="rId21" Type="http://schemas.openxmlformats.org/officeDocument/2006/relationships/tags" Target="../tags/tag202.xml" /><Relationship Id="rId22" Type="http://schemas.openxmlformats.org/officeDocument/2006/relationships/tags" Target="../tags/tag203.xml" /><Relationship Id="rId23" Type="http://schemas.openxmlformats.org/officeDocument/2006/relationships/tags" Target="../tags/tag204.xml" /><Relationship Id="rId24" Type="http://schemas.openxmlformats.org/officeDocument/2006/relationships/tags" Target="../tags/tag205.xml" /><Relationship Id="rId25" Type="http://schemas.openxmlformats.org/officeDocument/2006/relationships/tags" Target="../tags/tag206.xml" /><Relationship Id="rId26" Type="http://schemas.openxmlformats.org/officeDocument/2006/relationships/tags" Target="../tags/tag207.xml" /><Relationship Id="rId27" Type="http://schemas.openxmlformats.org/officeDocument/2006/relationships/tags" Target="../tags/tag208.xml" /><Relationship Id="rId28" Type="http://schemas.openxmlformats.org/officeDocument/2006/relationships/tags" Target="../tags/tag209.xml" /><Relationship Id="rId29" Type="http://schemas.openxmlformats.org/officeDocument/2006/relationships/tags" Target="../tags/tag210.xml" /><Relationship Id="rId3" Type="http://schemas.openxmlformats.org/officeDocument/2006/relationships/tags" Target="../tags/tag187.xml" /><Relationship Id="rId30" Type="http://schemas.openxmlformats.org/officeDocument/2006/relationships/tags" Target="../tags/tag211.xml" /><Relationship Id="rId31" Type="http://schemas.openxmlformats.org/officeDocument/2006/relationships/tags" Target="../tags/tag212.xml" /><Relationship Id="rId32" Type="http://schemas.openxmlformats.org/officeDocument/2006/relationships/tags" Target="../tags/tag213.xml" /><Relationship Id="rId33" Type="http://schemas.openxmlformats.org/officeDocument/2006/relationships/tags" Target="../tags/tag214.xml" /><Relationship Id="rId34" Type="http://schemas.openxmlformats.org/officeDocument/2006/relationships/tags" Target="../tags/tag215.xml" /><Relationship Id="rId4" Type="http://schemas.openxmlformats.org/officeDocument/2006/relationships/tags" Target="../tags/tag188.xml" /><Relationship Id="rId5" Type="http://schemas.openxmlformats.org/officeDocument/2006/relationships/image" Target="../media/image45.png" /><Relationship Id="rId6" Type="http://schemas.openxmlformats.org/officeDocument/2006/relationships/tags" Target="../tags/tag189.xml" /><Relationship Id="rId7" Type="http://schemas.openxmlformats.org/officeDocument/2006/relationships/tags" Target="../tags/tag190.xml" /><Relationship Id="rId8" Type="http://schemas.openxmlformats.org/officeDocument/2006/relationships/image" Target="../media/image46.png" /><Relationship Id="rId9" Type="http://schemas.openxmlformats.org/officeDocument/2006/relationships/tags" Target="../tags/tag19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9.gif" /><Relationship Id="rId11" Type="http://schemas.openxmlformats.org/officeDocument/2006/relationships/tags" Target="../tags/tag225.xml" /><Relationship Id="rId12" Type="http://schemas.openxmlformats.org/officeDocument/2006/relationships/tags" Target="../tags/tag226.xml" /><Relationship Id="rId13" Type="http://schemas.openxmlformats.org/officeDocument/2006/relationships/tags" Target="../tags/tag227.xml" /><Relationship Id="rId14" Type="http://schemas.openxmlformats.org/officeDocument/2006/relationships/tags" Target="../tags/tag228.xml" /><Relationship Id="rId15" Type="http://schemas.openxmlformats.org/officeDocument/2006/relationships/tags" Target="../tags/tag229.xml" /><Relationship Id="rId16" Type="http://schemas.openxmlformats.org/officeDocument/2006/relationships/tags" Target="../tags/tag230.xml" /><Relationship Id="rId17" Type="http://schemas.openxmlformats.org/officeDocument/2006/relationships/tags" Target="../tags/tag231.xml" /><Relationship Id="rId18" Type="http://schemas.openxmlformats.org/officeDocument/2006/relationships/tags" Target="../tags/tag23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image" Target="../media/image48.jpeg" /><Relationship Id="rId7" Type="http://schemas.openxmlformats.org/officeDocument/2006/relationships/tags" Target="../tags/tag222.xml" /><Relationship Id="rId8" Type="http://schemas.openxmlformats.org/officeDocument/2006/relationships/tags" Target="../tags/tag223.xml" /><Relationship Id="rId9" Type="http://schemas.openxmlformats.org/officeDocument/2006/relationships/tags" Target="../tags/tag22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1.xml" /><Relationship Id="rId11" Type="http://schemas.openxmlformats.org/officeDocument/2006/relationships/tags" Target="../tags/tag242.xml" /><Relationship Id="rId12" Type="http://schemas.openxmlformats.org/officeDocument/2006/relationships/tags" Target="../tags/tag243.xml" /><Relationship Id="rId13" Type="http://schemas.openxmlformats.org/officeDocument/2006/relationships/image" Target="../media/image51.jpeg" /><Relationship Id="rId14" Type="http://schemas.openxmlformats.org/officeDocument/2006/relationships/tags" Target="../tags/tag244.xml" /><Relationship Id="rId15" Type="http://schemas.openxmlformats.org/officeDocument/2006/relationships/tags" Target="../tags/tag245.xml" /><Relationship Id="rId16" Type="http://schemas.openxmlformats.org/officeDocument/2006/relationships/tags" Target="../tags/tag246.xml" /><Relationship Id="rId17" Type="http://schemas.openxmlformats.org/officeDocument/2006/relationships/tags" Target="../tags/tag247.xml" /><Relationship Id="rId18" Type="http://schemas.openxmlformats.org/officeDocument/2006/relationships/tags" Target="../tags/tag248.xml" /><Relationship Id="rId19" Type="http://schemas.openxmlformats.org/officeDocument/2006/relationships/tags" Target="../tags/tag249.xml" /><Relationship Id="rId2" Type="http://schemas.openxmlformats.org/officeDocument/2006/relationships/notesSlide" Target="../notesSlides/notesSlide6.xml" /><Relationship Id="rId20" Type="http://schemas.openxmlformats.org/officeDocument/2006/relationships/image" Target="../media/image52.gif" /><Relationship Id="rId21" Type="http://schemas.openxmlformats.org/officeDocument/2006/relationships/tags" Target="../tags/tag250.xml" /><Relationship Id="rId22" Type="http://schemas.openxmlformats.org/officeDocument/2006/relationships/tags" Target="../tags/tag251.xml" /><Relationship Id="rId23" Type="http://schemas.openxmlformats.org/officeDocument/2006/relationships/tags" Target="../tags/tag252.xml" /><Relationship Id="rId24" Type="http://schemas.openxmlformats.org/officeDocument/2006/relationships/tags" Target="../tags/tag253.xml" /><Relationship Id="rId25" Type="http://schemas.openxmlformats.org/officeDocument/2006/relationships/tags" Target="../tags/tag254.xml" /><Relationship Id="rId26" Type="http://schemas.openxmlformats.org/officeDocument/2006/relationships/tags" Target="../tags/tag255.xml" /><Relationship Id="rId27" Type="http://schemas.openxmlformats.org/officeDocument/2006/relationships/tags" Target="../tags/tag256.xml" /><Relationship Id="rId28" Type="http://schemas.openxmlformats.org/officeDocument/2006/relationships/tags" Target="../tags/tag257.xml" /><Relationship Id="rId29" Type="http://schemas.openxmlformats.org/officeDocument/2006/relationships/tags" Target="../tags/tag258.xml" /><Relationship Id="rId3" Type="http://schemas.openxmlformats.org/officeDocument/2006/relationships/tags" Target="../tags/tag236.xml" /><Relationship Id="rId4" Type="http://schemas.openxmlformats.org/officeDocument/2006/relationships/image" Target="../media/image45.png" /><Relationship Id="rId5" Type="http://schemas.openxmlformats.org/officeDocument/2006/relationships/tags" Target="../tags/tag237.xml" /><Relationship Id="rId6" Type="http://schemas.openxmlformats.org/officeDocument/2006/relationships/tags" Target="../tags/tag238.xml" /><Relationship Id="rId7" Type="http://schemas.openxmlformats.org/officeDocument/2006/relationships/tags" Target="../tags/tag239.xml" /><Relationship Id="rId8" Type="http://schemas.openxmlformats.org/officeDocument/2006/relationships/image" Target="../media/image50.gif" /><Relationship Id="rId9" Type="http://schemas.openxmlformats.org/officeDocument/2006/relationships/tags" Target="../tags/tag24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4.jpeg" /><Relationship Id="rId11" Type="http://schemas.openxmlformats.org/officeDocument/2006/relationships/tags" Target="../tags/tag268.xml" /><Relationship Id="rId12" Type="http://schemas.openxmlformats.org/officeDocument/2006/relationships/tags" Target="../tags/tag269.xml" /><Relationship Id="rId13" Type="http://schemas.openxmlformats.org/officeDocument/2006/relationships/tags" Target="../tags/tag270.xml" /><Relationship Id="rId14" Type="http://schemas.openxmlformats.org/officeDocument/2006/relationships/tags" Target="../tags/tag271.xml" /><Relationship Id="rId15" Type="http://schemas.openxmlformats.org/officeDocument/2006/relationships/tags" Target="../tags/tag272.xml" /><Relationship Id="rId16" Type="http://schemas.openxmlformats.org/officeDocument/2006/relationships/tags" Target="../tags/tag273.xml" /><Relationship Id="rId17" Type="http://schemas.openxmlformats.org/officeDocument/2006/relationships/tags" Target="../tags/tag274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image" Target="../media/image53.jpeg" /><Relationship Id="rId6" Type="http://schemas.openxmlformats.org/officeDocument/2006/relationships/tags" Target="../tags/tag264.xml" /><Relationship Id="rId7" Type="http://schemas.openxmlformats.org/officeDocument/2006/relationships/tags" Target="../tags/tag265.xml" /><Relationship Id="rId8" Type="http://schemas.openxmlformats.org/officeDocument/2006/relationships/tags" Target="../tags/tag266.xml" /><Relationship Id="rId9" Type="http://schemas.openxmlformats.org/officeDocument/2006/relationships/tags" Target="../tags/tag26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21.3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卫星通信和光纤通信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bliqueTopLef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第二十一章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电磁波及其应用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753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21.3</a:t>
            </a:r>
            <a:r>
              <a:rPr lang="zh-CN" altLang="en-US" sz="100">
                <a:noFill/>
              </a:rPr>
              <a:t>卫星通信和光纤通信同步练习题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现代通信方式主要包括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通信、光纤通信、网络通信等。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卫星通信利用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作为中继站，转发电磁波信号，实现全球通信。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同步通信卫星相对地面是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的，绕地球转动的周期与地球自转周期相同。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实现全球卫星通信，至少需要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颗同步通信卫星。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光纤通信的载体是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，传播介质是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光在光纤内通过多次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传播，不会泄露信号，抗干扰能力强。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光纤通信利用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传递信息，容量大、损耗小、保密性好。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卫星通信依靠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传递信号，受天气影响相对较大。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卫星通信的中继站是（）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地面基站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通信卫星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光纤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空气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关于同步通信卫星，下列说法正确的是（）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相对地面运动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相对地面静止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绕月球转动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不需要电磁波工作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光纤通信传递信息依靠的是（）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激光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声波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超声波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次声波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光纤通信的优点不包括（）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信息容量大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信号损耗小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保密性差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抗干扰能力强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实现全球全覆盖卫星通信需要的卫星数量为（）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1</a:t>
            </a:r>
            <a:r>
              <a:rPr lang="zh-CN" altLang="en-US" sz="100">
                <a:noFill/>
              </a:rPr>
              <a:t>颗</a:t>
            </a:r>
            <a:r>
              <a:rPr lang="en-US" altLang="zh-CN" sz="100">
                <a:noFill/>
              </a:rPr>
              <a:t> B. 2</a:t>
            </a:r>
            <a:r>
              <a:rPr lang="zh-CN" altLang="en-US" sz="100">
                <a:noFill/>
              </a:rPr>
              <a:t>颗</a:t>
            </a:r>
            <a:r>
              <a:rPr lang="en-US" altLang="zh-CN" sz="100">
                <a:noFill/>
              </a:rPr>
              <a:t> C. 3</a:t>
            </a:r>
            <a:r>
              <a:rPr lang="zh-CN" altLang="en-US" sz="100">
                <a:noFill/>
              </a:rPr>
              <a:t>颗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无数颗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三、基础填空题（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根据现代通信知识填空：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）卫星通信属于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通信（选填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无线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有线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），依靠电磁波传输信号。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）光纤通信属于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通信（选填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无线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或</a:t>
            </a:r>
            <a:r>
              <a:rPr lang="en-US" altLang="zh-CN" sz="100">
                <a:noFill/>
              </a:rPr>
              <a:t>“</a:t>
            </a:r>
            <a:r>
              <a:rPr lang="zh-CN" altLang="en-US" sz="100">
                <a:noFill/>
              </a:rPr>
              <a:t>有线</a:t>
            </a:r>
            <a:r>
              <a:rPr lang="en-US" altLang="zh-CN" sz="100">
                <a:noFill/>
              </a:rPr>
              <a:t>”</a:t>
            </a:r>
            <a:r>
              <a:rPr lang="zh-CN" altLang="en-US" sz="100">
                <a:noFill/>
              </a:rPr>
              <a:t>），传输稳定、保密性好。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）激光频率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，携带信息的能力强，适合大容量通信。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）光导纤维内层折射率大、外层折射率小，保证光线不断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，稳定传输信号。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四、判断题（每题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 </a:t>
            </a:r>
            <a:r>
              <a:rPr lang="zh-CN" altLang="en-US" sz="100">
                <a:noFill/>
              </a:rPr>
              <a:t>同步通信卫星相对于地球是静止不动的。（）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16. </a:t>
            </a:r>
            <a:r>
              <a:rPr lang="zh-CN" altLang="en-US" sz="100">
                <a:noFill/>
              </a:rPr>
              <a:t>光纤通信依靠电磁波在空气中传播信号。（）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17. </a:t>
            </a:r>
            <a:r>
              <a:rPr lang="zh-CN" altLang="en-US" sz="100">
                <a:noFill/>
              </a:rPr>
              <a:t>光纤通信保密性好、信号损耗极低。（）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18. 3</a:t>
            </a:r>
            <a:r>
              <a:rPr lang="zh-CN" altLang="en-US" sz="100">
                <a:noFill/>
              </a:rPr>
              <a:t>颗同步卫星可实现全球卫星通信覆盖。（）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19. </a:t>
            </a:r>
            <a:r>
              <a:rPr lang="zh-CN" altLang="en-US" sz="100">
                <a:noFill/>
              </a:rPr>
              <a:t>卫星通信不受天气、云层影响。（）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20. </a:t>
            </a:r>
            <a:r>
              <a:rPr lang="zh-CN" altLang="en-US" sz="100">
                <a:noFill/>
              </a:rPr>
              <a:t>简要对比卫星通信和光纤通信的优缺点，说明两种通信方式的传播原理。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卫星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通信卫星</a:t>
            </a:r>
            <a:r>
              <a:rPr lang="en-US" altLang="zh-CN" sz="100">
                <a:noFill/>
              </a:rPr>
              <a:t> 3. </a:t>
            </a:r>
            <a:r>
              <a:rPr lang="zh-CN" altLang="en-US" sz="100">
                <a:noFill/>
              </a:rPr>
              <a:t>静止</a:t>
            </a:r>
            <a:r>
              <a:rPr lang="en-US" altLang="zh-CN" sz="100">
                <a:noFill/>
              </a:rPr>
              <a:t> 4. 3 5. </a:t>
            </a:r>
            <a:r>
              <a:rPr lang="zh-CN" altLang="en-US" sz="100">
                <a:noFill/>
              </a:rPr>
              <a:t>激光；光导纤维（光纤）</a:t>
            </a:r>
            <a:r>
              <a:rPr lang="en-US" altLang="zh-CN" sz="100">
                <a:noFill/>
              </a:rPr>
              <a:t> 6. </a:t>
            </a:r>
            <a:r>
              <a:rPr lang="zh-CN" altLang="en-US" sz="100">
                <a:noFill/>
              </a:rPr>
              <a:t>反射</a:t>
            </a:r>
            <a:r>
              <a:rPr lang="en-US" altLang="zh-CN" sz="100">
                <a:noFill/>
              </a:rPr>
              <a:t> 7. </a:t>
            </a:r>
            <a:r>
              <a:rPr lang="zh-CN" altLang="en-US" sz="100">
                <a:noFill/>
              </a:rPr>
              <a:t>激光</a:t>
            </a:r>
            <a:r>
              <a:rPr lang="en-US" altLang="zh-CN" sz="100">
                <a:noFill/>
              </a:rPr>
              <a:t> 8. </a:t>
            </a:r>
            <a:r>
              <a:rPr lang="zh-CN" altLang="en-US" sz="100">
                <a:noFill/>
              </a:rPr>
              <a:t>电磁波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9.B 10.B 11.A 12.C 13.C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14.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）无线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）有线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）高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）全反射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15.√ 16.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17.√ 18.√ 19.</a:t>
            </a:r>
            <a:r>
              <a:rPr lang="en-US" altLang="en-US" sz="100">
                <a:noFill/>
              </a:rPr>
              <a:t>×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20. </a:t>
            </a:r>
            <a:r>
              <a:rPr lang="zh-CN" altLang="en-US" sz="100">
                <a:noFill/>
              </a:rPr>
              <a:t>答：传播原理：卫星通信以通信卫星为中继站，利用电磁波传递信息；光纤通信利用激光在光导纤维内发生全反射传递信息。优缺点：卫星通信无需布线、覆盖范围广，可实现全球通信，但受天气影响大、信号有损耗；光纤通信信息容量大、抗干扰能力强、保密性好、信号损耗极小，但需要铺设线路，移动性差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114229" y="581152"/>
            <a:ext cx="8922081" cy="2420435"/>
            <a:chOff x="0" y="581152"/>
            <a:chExt cx="8922081" cy="2420435"/>
          </a:xfrm>
        </p:grpSpPr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581152"/>
              <a:ext cx="8922081" cy="1436006"/>
              <a:chOff x="1092607" y="2971067"/>
              <a:chExt cx="9637810" cy="1551203"/>
            </a:xfrm>
          </p:grpSpPr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7"/>
                </p:custDataLst>
              </p:nvPr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2424" y="3361508"/>
                <a:ext cx="9107993" cy="815373"/>
              </a:xfrm>
              <a:prstGeom prst="rect">
                <a:avLst/>
              </a:prstGeom>
            </p:spPr>
          </p:pic>
          <p:sp>
            <p:nvSpPr>
              <p:cNvPr id="14" name="文本框 13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9547517" y="3607337"/>
                <a:ext cx="956188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l-GR" altLang="zh-CN" b="0">
                    <a:latin typeface="Times New Roman"/>
                    <a:ea typeface="楷体"/>
                    <a:cs typeface="Times New Roman" panose="02020603050405020304" charset="0"/>
                  </a:rPr>
                  <a:t>γ </a:t>
                </a:r>
                <a:r>
                  <a:rPr lang="zh-CN" altLang="en-US" b="0">
                    <a:latin typeface="Times New Roman"/>
                    <a:ea typeface="楷体"/>
                    <a:cs typeface="Times New Roman" panose="02020603050405020304" charset="0"/>
                  </a:rPr>
                  <a:t>射线</a:t>
                </a:r>
                <a:endParaRPr lang="zh-CN" altLang="en-US" b="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16" name="文本框 1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6554127" y="2971067"/>
                <a:ext cx="1035841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b="0">
                    <a:latin typeface="Times New Roman"/>
                    <a:ea typeface="楷体"/>
                    <a:cs typeface="Times New Roman" panose="02020603050405020304" charset="0"/>
                  </a:rPr>
                  <a:t>可见光</a:t>
                </a:r>
                <a:endParaRPr lang="zh-CN" altLang="en-US" b="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17" name="文本框 1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8321967" y="3607337"/>
                <a:ext cx="1105105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b="0">
                    <a:latin typeface="Times New Roman"/>
                    <a:ea typeface="楷体"/>
                    <a:cs typeface="Times New Roman" panose="02020603050405020304" charset="0"/>
                  </a:rPr>
                  <a:t>Ｘ 射线</a:t>
                </a:r>
                <a:endParaRPr lang="zh-CN" altLang="en-US" b="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18" name="文本框 17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7119437" y="3607337"/>
                <a:ext cx="1035841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b="0">
                    <a:latin typeface="Times New Roman"/>
                    <a:ea typeface="楷体"/>
                    <a:cs typeface="Times New Roman" panose="02020603050405020304" charset="0"/>
                  </a:rPr>
                  <a:t>紫外线</a:t>
                </a:r>
                <a:endParaRPr lang="zh-CN" altLang="en-US" b="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19" name="文本框 18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5924048" y="3607337"/>
                <a:ext cx="1030645" cy="4605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b="0">
                    <a:solidFill>
                      <a:schemeClr val="bg1"/>
                    </a:solidFill>
                    <a:latin typeface="Times New Roman"/>
                    <a:ea typeface="楷体"/>
                    <a:cs typeface="Times New Roman" panose="02020603050405020304" charset="0"/>
                  </a:rPr>
                  <a:t>红外线</a:t>
                </a:r>
                <a:endParaRPr lang="zh-CN" altLang="en-US" b="0">
                  <a:solidFill>
                    <a:schemeClr val="bg1"/>
                  </a:solidFill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0" name="文本框 1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2850649" y="3607337"/>
                <a:ext cx="2215057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b="0">
                    <a:solidFill>
                      <a:schemeClr val="bg1"/>
                    </a:solidFill>
                    <a:latin typeface="Times New Roman"/>
                    <a:ea typeface="楷体"/>
                    <a:cs typeface="Times New Roman" panose="02020603050405020304" charset="0"/>
                  </a:rPr>
                  <a:t>无    线     电    波</a:t>
                </a:r>
                <a:endParaRPr lang="zh-CN" altLang="en-US" b="0">
                  <a:solidFill>
                    <a:schemeClr val="bg1"/>
                  </a:solidFill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092607" y="4006485"/>
                <a:ext cx="1177832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b="0">
                    <a:latin typeface="Times New Roman"/>
                    <a:ea typeface="楷体"/>
                    <a:cs typeface="Times New Roman" panose="02020603050405020304" charset="0"/>
                  </a:rPr>
                  <a:t>频率</a:t>
                </a: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/Hz</a:t>
                </a:r>
                <a:endParaRPr lang="zh-CN" altLang="en-US" b="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2" name="文本框 21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160368" y="4023570"/>
                <a:ext cx="573505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r>
                  <a:rPr lang="en-US" altLang="zh-CN" b="0" baseline="30000">
                    <a:latin typeface="Times New Roman"/>
                    <a:ea typeface="楷体"/>
                    <a:cs typeface="Times New Roman" panose="02020603050405020304" charset="0"/>
                  </a:rPr>
                  <a:t>6</a:t>
                </a:r>
                <a:endParaRPr lang="zh-CN" altLang="en-US" b="0" baseline="3000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290513" y="4023570"/>
                <a:ext cx="573505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r>
                  <a:rPr lang="en-US" altLang="zh-CN" b="0" baseline="30000">
                    <a:latin typeface="Times New Roman"/>
                    <a:ea typeface="楷体"/>
                    <a:cs typeface="Times New Roman" panose="02020603050405020304" charset="0"/>
                  </a:rPr>
                  <a:t>8</a:t>
                </a:r>
                <a:endParaRPr lang="zh-CN" altLang="en-US" b="0" baseline="3000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4" name="文本框 23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4414463" y="4023570"/>
                <a:ext cx="667011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r>
                  <a:rPr lang="en-US" altLang="zh-CN" b="0" baseline="3000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endParaRPr lang="zh-CN" altLang="en-US" b="0" baseline="3000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5538413" y="4023570"/>
                <a:ext cx="667011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r>
                  <a:rPr lang="en-US" altLang="zh-CN" b="0" baseline="30000">
                    <a:latin typeface="Times New Roman"/>
                    <a:ea typeface="楷体"/>
                    <a:cs typeface="Times New Roman" panose="02020603050405020304" charset="0"/>
                  </a:rPr>
                  <a:t>12</a:t>
                </a:r>
                <a:endParaRPr lang="zh-CN" altLang="en-US" b="0" baseline="3000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6" name="文本框 25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6650933" y="4023570"/>
                <a:ext cx="667011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r>
                  <a:rPr lang="en-US" altLang="zh-CN" b="0" baseline="30000">
                    <a:latin typeface="Times New Roman"/>
                    <a:ea typeface="楷体"/>
                    <a:cs typeface="Times New Roman" panose="02020603050405020304" charset="0"/>
                  </a:rPr>
                  <a:t>14</a:t>
                </a:r>
                <a:endParaRPr lang="zh-CN" altLang="en-US" b="0" baseline="3000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7" name="文本框 26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7793933" y="4023570"/>
                <a:ext cx="667011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r>
                  <a:rPr lang="en-US" altLang="zh-CN" b="0" baseline="30000">
                    <a:latin typeface="Times New Roman"/>
                    <a:ea typeface="楷体"/>
                    <a:cs typeface="Times New Roman" panose="02020603050405020304" charset="0"/>
                  </a:rPr>
                  <a:t>16</a:t>
                </a:r>
                <a:endParaRPr lang="zh-CN" altLang="en-US" b="0" baseline="3000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8921693" y="4023570"/>
                <a:ext cx="667011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r>
                  <a:rPr lang="en-US" altLang="zh-CN" b="0" baseline="30000">
                    <a:latin typeface="Times New Roman"/>
                    <a:ea typeface="楷体"/>
                    <a:cs typeface="Times New Roman" panose="02020603050405020304" charset="0"/>
                  </a:rPr>
                  <a:t>18</a:t>
                </a:r>
                <a:endParaRPr lang="zh-CN" altLang="en-US" b="0" baseline="3000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  <p:sp>
            <p:nvSpPr>
              <p:cNvPr id="29" name="文本框 28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0041833" y="4023570"/>
                <a:ext cx="667011" cy="498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en-US" altLang="zh-CN" b="0">
                    <a:latin typeface="Times New Roman"/>
                    <a:ea typeface="楷体"/>
                    <a:cs typeface="Times New Roman" panose="02020603050405020304" charset="0"/>
                  </a:rPr>
                  <a:t>10</a:t>
                </a:r>
                <a:r>
                  <a:rPr lang="en-US" altLang="zh-CN" b="0" baseline="30000">
                    <a:latin typeface="Times New Roman"/>
                    <a:ea typeface="楷体"/>
                    <a:cs typeface="Times New Roman" panose="02020603050405020304" charset="0"/>
                  </a:rPr>
                  <a:t>20</a:t>
                </a:r>
                <a:endParaRPr lang="zh-CN" altLang="en-US" b="0" baseline="30000">
                  <a:latin typeface="Times New Roman"/>
                  <a:ea typeface="楷体"/>
                  <a:cs typeface="Times New Roman" panose="02020603050405020304" charset="0"/>
                </a:endParaRPr>
              </a:p>
            </p:txBody>
          </p:sp>
        </p:grpSp>
        <p:pic>
          <p:nvPicPr>
            <p:cNvPr id="30" name="图片 2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7097" y="2033811"/>
              <a:ext cx="8264984" cy="967776"/>
            </a:xfrm>
            <a:prstGeom prst="rect">
              <a:avLst/>
            </a:prstGeom>
          </p:spPr>
        </p:pic>
      </p:grpSp>
      <p:pic>
        <p:nvPicPr>
          <p:cNvPr id="2" name="图片 1" title="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644699" y="3221990"/>
            <a:ext cx="1181735" cy="1394460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27"/>
            </p:custDataLst>
          </p:nvPr>
        </p:nvSpPr>
        <p:spPr>
          <a:xfrm>
            <a:off x="972185" y="3221990"/>
            <a:ext cx="583882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与无线电波相比，光的频率更高。如果用光来通信，可行吗？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2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5" name="组合 10"/>
            <p:cNvGrpSpPr/>
            <p:nvPr>
              <p:custDataLst>
                <p:tags r:id="rId2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3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3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光纤通信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611725" y="696297"/>
            <a:ext cx="8208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atinLnBrk="0">
              <a:lnSpc>
                <a:spcPct val="125000"/>
              </a:lnSpc>
              <a:buClrTx/>
              <a:buSzTx/>
              <a:buFontTx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普通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的光源包含了许多不同波长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频率</a:t>
            </a:r>
            <a:r>
              <a:rPr lang="en-US" altLang="zh-CN" sz="2400" b="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的光，难以用它携带信息。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732155" y="3728085"/>
            <a:ext cx="7512100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5000"/>
              </a:lnSpc>
              <a:buClrTx/>
              <a:buSzTx/>
              <a:buFontTx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人们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可以使用频率单一的、方向高度集中的激光进行通信了。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1" name="组合 10" title=""/>
          <p:cNvGrpSpPr/>
          <p:nvPr>
            <p:custDataLst>
              <p:tags r:id="rId6"/>
            </p:custDataLst>
          </p:nvPr>
        </p:nvGrpSpPr>
        <p:grpSpPr>
          <a:xfrm>
            <a:off x="2636838" y="1711960"/>
            <a:ext cx="3870325" cy="1896110"/>
            <a:chOff x="6293" y="3030"/>
            <a:chExt cx="6095" cy="2986"/>
          </a:xfrm>
        </p:grpSpPr>
        <p:grpSp>
          <p:nvGrpSpPr>
            <p:cNvPr id="8" name="组合 7"/>
            <p:cNvGrpSpPr/>
            <p:nvPr>
              <p:custDataLst>
                <p:tags r:id="rId7"/>
              </p:custDataLst>
            </p:nvPr>
          </p:nvGrpSpPr>
          <p:grpSpPr>
            <a:xfrm>
              <a:off x="6293" y="3030"/>
              <a:ext cx="6095" cy="2987"/>
              <a:chOff x="6293" y="3030"/>
              <a:chExt cx="6095" cy="2987"/>
            </a:xfrm>
          </p:grpSpPr>
          <p:pic>
            <p:nvPicPr>
              <p:cNvPr id="6" name="图片 5"/>
              <p:cNvPicPr>
                <a:picLocks noChangeAspect="1"/>
              </p:cNvPicPr>
              <p:nvPr>
                <p:custDataLst>
                  <p:tags r:id="rId9"/>
                </p:custDataLst>
              </p:nvPr>
            </p:nvPicPr>
            <p:blipFill>
              <a:blip r:embed="rId8">
                <a:clrChange>
                  <a:clrFrom>
                    <a:srgbClr val="FFFFCB"/>
                  </a:clrFrom>
                  <a:clrTo>
                    <a:srgbClr val="FFFFCB">
                      <a:alpha val="0"/>
                    </a:srgbClr>
                  </a:clrTo>
                </a:clrChange>
              </a:blip>
              <a:srcRect l="28559"/>
              <a:stretch>
                <a:fillRect/>
              </a:stretch>
            </p:blipFill>
            <p:spPr bwMode="auto">
              <a:xfrm>
                <a:off x="6293" y="3030"/>
                <a:ext cx="6095" cy="2987"/>
              </a:xfrm>
              <a:prstGeom prst="rect">
                <a:avLst/>
              </a:prstGeom>
              <a:noFill/>
              <a:ln w="12700">
                <a:noFill/>
              </a:ln>
              <a:effectLst/>
            </p:spPr>
          </p:pic>
          <p:sp>
            <p:nvSpPr>
              <p:cNvPr id="7" name="矩形 6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10263" y="5433"/>
                <a:ext cx="1909" cy="443"/>
              </a:xfrm>
              <a:prstGeom prst="rect">
                <a:avLst/>
              </a:prstGeom>
              <a:solidFill>
                <a:srgbClr val="F13918"/>
              </a:solidFill>
              <a:ln w="19050" cap="flat" cmpd="sng">
                <a:noFill/>
                <a:prstDash val="solid"/>
                <a:miter/>
                <a:headEnd type="none" w="med" len="med"/>
                <a:tailEnd type="none" w="med" len="med"/>
              </a:ln>
              <a:effectLst>
                <a:softEdge rad="3175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" name="矩形 1"/>
            <p:cNvSpPr/>
            <p:nvPr>
              <p:custDataLst>
                <p:tags r:id="rId11"/>
              </p:custDataLst>
            </p:nvPr>
          </p:nvSpPr>
          <p:spPr bwMode="auto">
            <a:xfrm>
              <a:off x="7182" y="5450"/>
              <a:ext cx="5206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ctr">
                <a:buClrTx/>
                <a:buSzTx/>
                <a:buFontTx/>
              </a:pPr>
              <a:r>
                <a:rPr lang="zh-CN" sz="2000" b="0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世界上第一台红宝石激光器</a:t>
              </a:r>
              <a:endParaRPr lang="zh-CN" sz="2000" b="0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4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5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3" name="矩形 2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光纤通信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2555924" y="813995"/>
            <a:ext cx="4176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latinLnBrk="0">
              <a:lnSpc>
                <a:spcPct val="100000"/>
              </a:lnSpc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光沿直线传播，容易被遮挡。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rcRect t="14571"/>
          <a:stretch>
            <a:fillRect/>
          </a:stretch>
        </p:blipFill>
        <p:spPr bwMode="auto">
          <a:xfrm>
            <a:off x="2915885" y="1491675"/>
            <a:ext cx="3310468" cy="1836000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剪去单角的矩形 9" title=""/>
          <p:cNvSpPr/>
          <p:nvPr>
            <p:custDataLst>
              <p:tags r:id="rId7"/>
            </p:custDataLst>
          </p:nvPr>
        </p:nvSpPr>
        <p:spPr bwMode="auto">
          <a:xfrm>
            <a:off x="539720" y="3731895"/>
            <a:ext cx="8208569" cy="501848"/>
          </a:xfrm>
          <a:prstGeom prst="snip1Rect">
            <a:avLst/>
          </a:prstGeom>
          <a:solidFill>
            <a:schemeClr val="bg1">
              <a:lumMod val="95000"/>
            </a:schemeClr>
          </a:solidFill>
          <a:ln w="15875">
            <a:noFill/>
          </a:ln>
        </p:spPr>
        <p:txBody>
          <a:bodyPr wrap="square" rtlCol="0" anchor="t">
            <a:spAutoFit/>
          </a:bodyPr>
          <a:lstStyle/>
          <a:p>
            <a:pPr lvl="0" algn="l" defTabSz="914400" eaLnBrk="1" fontAlgn="auto" hangingPunct="1">
              <a:buClrTx/>
              <a:buSzTx/>
              <a:buFontTx/>
            </a:pP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光导纤维：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非常细的玻璃丝，用于通信的激光传播的管道。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5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光纤通信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3" name="文本框 12" title=""/>
          <p:cNvSpPr txBox="1"/>
          <p:nvPr>
            <p:custDataLst>
              <p:tags r:id="rId4"/>
            </p:custDataLst>
          </p:nvPr>
        </p:nvSpPr>
        <p:spPr bwMode="auto">
          <a:xfrm>
            <a:off x="488955" y="663657"/>
            <a:ext cx="1706880" cy="460375"/>
          </a:xfrm>
          <a:prstGeom prst="rect">
            <a:avLst/>
          </a:prstGeom>
          <a:solidFill>
            <a:srgbClr val="008080">
              <a:alpha val="80000"/>
            </a:srgb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336030" y="1270463"/>
            <a:ext cx="3268250" cy="2209306"/>
          </a:xfrm>
          <a:prstGeom prst="rect">
            <a:avLst/>
          </a:prstGeom>
          <a:noFill/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文本框 21" title=""/>
          <p:cNvSpPr txBox="1"/>
          <p:nvPr>
            <p:custDataLst>
              <p:tags r:id="rId7"/>
            </p:custDataLst>
          </p:nvPr>
        </p:nvSpPr>
        <p:spPr>
          <a:xfrm>
            <a:off x="2172335" y="4271525"/>
            <a:ext cx="4895850" cy="460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defTabSz="914400" eaLnBrk="1" fontAlgn="auto" hangingPunct="1"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光在水流的内表面发生了多次反射。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水流导光" title="">
            <a:hlinkClick action="ppaction://media"/>
          </p:cNvPr>
          <p:cNvPicPr>
            <a:picLocks noChangeAspect="1"/>
          </p:cNvPicPr>
          <p:nvPr>
            <a:videoFile r:link="rId10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3307" y="1275660"/>
            <a:ext cx="3986688" cy="2245802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11" name="文本框 10" title=""/>
          <p:cNvSpPr txBox="1"/>
          <p:nvPr>
            <p:custDataLst>
              <p:tags r:id="rId12"/>
            </p:custDataLst>
          </p:nvPr>
        </p:nvSpPr>
        <p:spPr>
          <a:xfrm>
            <a:off x="1619795" y="3643489"/>
            <a:ext cx="216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18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实验  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水</a:t>
            </a:r>
            <a:r>
              <a:rPr lang="zh-CN" altLang="en-US" sz="180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流导光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5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6" name="矩形 5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光纤通信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 fullScrn="1"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/>
          </a:blip>
          <a:stretch>
            <a:fillRect/>
          </a:stretch>
        </p:blipFill>
        <p:spPr>
          <a:xfrm>
            <a:off x="251700" y="1131570"/>
            <a:ext cx="4369435" cy="1626235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4787900" y="843915"/>
            <a:ext cx="4104400" cy="1863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20000"/>
              </a:lnSpc>
              <a:buClrTx/>
              <a:buSzTx/>
              <a:buFontTx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光从光导纤维的</a:t>
            </a:r>
            <a:r>
              <a:rPr lang="zh-CN" altLang="en-US" sz="2400" b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一端射入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，在内壁上</a:t>
            </a:r>
            <a:r>
              <a:rPr lang="zh-CN" altLang="en-US" sz="2400" b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多次反射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，从</a:t>
            </a:r>
            <a:r>
              <a:rPr lang="zh-CN" altLang="en-US" sz="2400" b="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另一端射出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，这样就能把它携带的信息传到远方。</a:t>
            </a:r>
            <a:endParaRPr lang="zh-CN" altLang="en-US" sz="2400" b="0" smtClean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6" name="组合 5" title=""/>
          <p:cNvGrpSpPr/>
          <p:nvPr>
            <p:custDataLst>
              <p:tags r:id="rId7"/>
            </p:custDataLst>
          </p:nvPr>
        </p:nvGrpSpPr>
        <p:grpSpPr>
          <a:xfrm>
            <a:off x="251700" y="3291800"/>
            <a:ext cx="8640600" cy="1440100"/>
            <a:chOff x="251700" y="3291800"/>
            <a:chExt cx="8640600" cy="1440100"/>
          </a:xfrm>
        </p:grpSpPr>
        <p:sp>
          <p:nvSpPr>
            <p:cNvPr id="5" name="矩形 4"/>
            <p:cNvSpPr/>
            <p:nvPr>
              <p:custDataLst>
                <p:tags r:id="rId8"/>
              </p:custDataLst>
            </p:nvPr>
          </p:nvSpPr>
          <p:spPr>
            <a:xfrm>
              <a:off x="251700" y="3291800"/>
              <a:ext cx="8640600" cy="14401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>
              <p:custDataLst>
                <p:tags r:id="rId9"/>
              </p:custDataLst>
            </p:nvPr>
          </p:nvSpPr>
          <p:spPr>
            <a:xfrm>
              <a:off x="2682153" y="3487992"/>
              <a:ext cx="38779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sym typeface="DongTian" panose="02020603050405020304" pitchFamily="18" charset="0"/>
                </a:rPr>
                <a:t>激光频率</a:t>
              </a:r>
              <a:r>
                <a:rPr lang="zh-CN" altLang="en-US" sz="2400" smtClean="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sym typeface="DongTian" panose="02020603050405020304" pitchFamily="18" charset="0"/>
                </a:rPr>
                <a:t>高：传输信息量</a:t>
              </a:r>
              <a:r>
                <a:rPr lang="zh-CN" altLang="en-US" sz="24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  <a:sym typeface="DongTian" panose="02020603050405020304" pitchFamily="18" charset="0"/>
                </a:rPr>
                <a:t>大</a:t>
              </a:r>
              <a:endPara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DongTian" panose="02020603050405020304" pitchFamily="18" charset="0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10"/>
              </p:custDataLst>
            </p:nvPr>
          </p:nvSpPr>
          <p:spPr>
            <a:xfrm>
              <a:off x="3131900" y="4128297"/>
              <a:ext cx="2954655" cy="461665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0000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>
                  <a:sym typeface="DongTian" panose="02020603050405020304" pitchFamily="18" charset="0"/>
                </a:rPr>
                <a:t>光纤</a:t>
              </a:r>
              <a:r>
                <a:rPr lang="zh-CN" altLang="en-US" smtClean="0">
                  <a:sym typeface="DongTian" panose="02020603050405020304" pitchFamily="18" charset="0"/>
                </a:rPr>
                <a:t>管道：减少</a:t>
              </a:r>
              <a:r>
                <a:rPr lang="zh-CN" altLang="en-US">
                  <a:sym typeface="DongTian" panose="02020603050405020304" pitchFamily="18" charset="0"/>
                </a:rPr>
                <a:t>损耗</a:t>
              </a:r>
              <a:endParaRPr lang="zh-CN" altLang="en-US">
                <a:sym typeface="DongTian" panose="02020603050405020304" pitchFamily="18" charset="0"/>
              </a:endParaRPr>
            </a:p>
          </p:txBody>
        </p:sp>
      </p:grpSp>
      <p:grpSp>
        <p:nvGrpSpPr>
          <p:cNvPr id="4" name="组合 9" title=""/>
          <p:cNvGrpSpPr/>
          <p:nvPr>
            <p:custDataLst>
              <p:tags r:id="rId11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7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1" name="矩形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光纤通信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f84cd6167?vcp=1&amp;vis=1&amp;pid=d24029290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161519"/>
            <a:ext cx="8065008" cy="48412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微波通信需要中继站，原因是(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2_1#f84cd6167.bracket?vcp=1&amp;vis=1&amp;pid=d24029290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5128165" y="1159614"/>
            <a:ext cx="423863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4" name="QC_4_BD.1_2#f84cd6167.choices?vcp=1&amp;vis=1&amp;pid=d2402929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708380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微波信号衰减特别快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微波信号传播速度慢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微波大致沿直线传播，不能沿地球表面绕射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微波信号容易被干扰，信号容易丢失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349429d49?vcp=1&amp;vis=1&amp;pid=d2402929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4504" cy="944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下列关于地球同步通信卫星的判断中正确的是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3" name="QC_4_BD.3_1#349429d49?vcp=1&amp;vis=1&amp;pid=d24029290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674" y="426117"/>
            <a:ext cx="1207008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4_1#349429d49.bracket?vcp=1&amp;vis=1&amp;pid=d24029290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772065" y="893699"/>
            <a:ext cx="441325" cy="4405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C_4_BD.3_2#349429d49.choices?vcp=1&amp;vis=1&amp;pid=d24029290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1404240"/>
            <a:ext cx="8065008" cy="29902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同步卫星的转动周期和地球自转周期相同，相对于地面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是静止的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同步卫星在空中静止不动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同步卫星每天绕地球运转一周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同步卫星作为微波通信的中继站，地球上空至少要4颗才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能将信号覆盖全球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5_1#f8527aa1c?vcp=1&amp;vis=1&amp;pid=d2402929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608561"/>
            <a:ext cx="8065008" cy="15921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光纤通信就是利用光波在光导纤维中传输信息的一种通信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方式，光导纤维是一种由玻璃制成的纤维，其应用前景非常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广阔。下列关于光纤通信的说法正确的是(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4_AN.6_1#f8527aa1c.bracket?vcp=1&amp;vis=1&amp;pid=d24029290&amp;color=0,0,0&amp;vpa=3&amp;vtp=1" title=""/>
          <p:cNvSpPr/>
          <p:nvPr>
            <p:custDataLst>
              <p:tags r:id="rId5"/>
            </p:custDataLst>
          </p:nvPr>
        </p:nvSpPr>
        <p:spPr>
          <a:xfrm>
            <a:off x="6271165" y="1714731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5_2#f8527aa1c.choices?vcp=1&amp;vis=1&amp;pid=d24029290&amp;color=0,0,0&amp;vtp=1&amp;bb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2263243"/>
                <a:ext cx="8065008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光导纤维是导体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由于光的频率高，可以在一定时间内传播大量的信息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光波在光导纤维中传播的速度等于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8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光波不是电磁波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5_2#f8527aa1c.choices?vcp=1&amp;vis=1&amp;pid=d24029290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2263243"/>
                <a:ext cx="8065008" cy="2150999"/>
              </a:xfrm>
              <a:prstGeom prst="rect">
                <a:avLst/>
              </a:prstGeom>
              <a:blipFill rotWithShape="1">
                <a:blip r:embed="rId8"/>
                <a:stretch>
                  <a:fillRect l="-5" t="-5" r="3" b="-27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 flipH="1">
            <a:off x="10528300" y="11214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7_1#5c6a98811?htil=1&amp;vcp=1&amp;vis=1&amp;pid=d24029290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0172" y="636056"/>
            <a:ext cx="2130552" cy="149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BD.7_2#5c6a98811?htil=1&amp;vcp=1&amp;vis=1&amp;pid=d24029290&amp;color=0,0,0&amp;vtp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623356"/>
            <a:ext cx="5797296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如图所示，在一个无色塑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料瓶的一侧开个小孔，塑料瓶内盛水，让激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光从另一侧水平射向小孔。当水从小孔流出</a:t>
            </a:r>
            <a:endParaRPr lang="en-US" altLang="zh-CN" sz="2400"/>
          </a:p>
        </p:txBody>
      </p:sp>
      <p:pic>
        <p:nvPicPr>
          <p:cNvPr id="4" name="QO_4_BD.7_2#5c6a98811?htil=1&amp;vcp=1&amp;vis=1&amp;pid=d24029290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669076"/>
            <a:ext cx="20208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B_5_BD.8_1#5e2393a3f?vcp=1&amp;vis=1&amp;pid=5c6a98811&amp;color=0,0,0&amp;vtp=1&amp;bbb=1&amp;hb=1" title=""/>
          <p:cNvSpPr/>
          <p:nvPr>
            <p:custDataLst>
              <p:tags r:id="rId9"/>
            </p:custDataLst>
          </p:nvPr>
        </p:nvSpPr>
        <p:spPr>
          <a:xfrm>
            <a:off x="539496" y="3382557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（1）在这个实验中，激光沿水流的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（填“内”或“外”）壁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经过多次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（填“反射”或“折射”），最后照到地面。</a:t>
            </a:r>
            <a:endParaRPr lang="en-US" altLang="zh-CN" sz="2400"/>
          </a:p>
        </p:txBody>
      </p:sp>
      <p:sp>
        <p:nvSpPr>
          <p:cNvPr id="6" name="QB_5_AN.9_1#5e2393a3f.blank?vcp=1&amp;vis=1&amp;pid=5c6a98811&amp;color=0,0,0&amp;vpa=4&amp;vtp=1" title=""/>
          <p:cNvSpPr/>
          <p:nvPr>
            <p:custDataLst>
              <p:tags r:id="rId10"/>
            </p:custDataLst>
          </p:nvPr>
        </p:nvSpPr>
        <p:spPr>
          <a:xfrm>
            <a:off x="5280565" y="3354618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内</a:t>
            </a:r>
            <a:endParaRPr lang="en-US" altLang="zh-CN" sz="2400"/>
          </a:p>
        </p:txBody>
      </p:sp>
      <p:sp>
        <p:nvSpPr>
          <p:cNvPr id="7" name="QB_5_AN.10_1#5e2393a3f.blank?vcp=1&amp;vis=1&amp;pid=5c6a98811&amp;color=0,0,0&amp;vpa=5&amp;vtp=1&amp;bbb=1" title=""/>
          <p:cNvSpPr/>
          <p:nvPr>
            <p:custDataLst>
              <p:tags r:id="rId11"/>
            </p:custDataLst>
          </p:nvPr>
        </p:nvSpPr>
        <p:spPr>
          <a:xfrm>
            <a:off x="1775364" y="3891828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反射</a:t>
            </a:r>
            <a:endParaRPr lang="en-US" altLang="zh-CN" sz="2400"/>
          </a:p>
        </p:txBody>
      </p:sp>
      <p:sp>
        <p:nvSpPr>
          <p:cNvPr id="8" name="QO_4_BD.7_2#5c6a98811?htil=1&amp;vcp=1&amp;vis=1&amp;pid=d24029290&amp;color=0,0,0&amp;vtp=1&amp;bbb=1&amp;hb=1&amp;hs=1" title=""/>
          <p:cNvSpPr/>
          <p:nvPr>
            <p:custDataLst>
              <p:tags r:id="rId12"/>
            </p:custDataLst>
          </p:nvPr>
        </p:nvSpPr>
        <p:spPr>
          <a:xfrm>
            <a:off x="539496" y="2278928"/>
            <a:ext cx="806400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时，会看到光随着弯弯的水流照到地面，在地面上形成一个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光斑。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1_1#009453922?vcp=1&amp;vis=1&amp;pid=5c6a98811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797283"/>
            <a:ext cx="8065008" cy="1596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（2）实验中从瓶中流出的水柱相当于光纤通信中的光导纤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维，由此说明用来进行光纤通信的光纤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（填“能”或“不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能”）弯曲。</a:t>
            </a:r>
            <a:endParaRPr lang="en-US" altLang="zh-CN" sz="2400"/>
          </a:p>
        </p:txBody>
      </p:sp>
      <p:sp>
        <p:nvSpPr>
          <p:cNvPr id="3" name="QB_5_AN.12_1#009453922.blank?vcp=1&amp;vis=1&amp;pid=5c6a98811&amp;color=0,0,0&amp;vpa=6&amp;vtp=1" title=""/>
          <p:cNvSpPr/>
          <p:nvPr>
            <p:custDataLst>
              <p:tags r:id="rId5"/>
            </p:custDataLst>
          </p:nvPr>
        </p:nvSpPr>
        <p:spPr>
          <a:xfrm>
            <a:off x="5737765" y="1328143"/>
            <a:ext cx="5254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</a:t>
            </a:r>
            <a:endParaRPr lang="en-US" altLang="zh-CN" sz="2400"/>
          </a:p>
        </p:txBody>
      </p:sp>
      <p:pic>
        <p:nvPicPr>
          <p:cNvPr id="4" name="QB_5_BD.11_2#009453922?vcp=1&amp;vis=1&amp;visfb=1&amp;pid=5c6a98811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1840" y="2516355"/>
            <a:ext cx="2560320" cy="17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了解卫星通信、光纤通信；知道信息理论，频率越高，相同时间传输的信息越多。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经历通信方式演变的过程，体会信息传递的多样性。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  <a:p>
              <a:pPr algn="l"/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经历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“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水流导光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”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实验，了解光纤通信的原理，提高应用物理知识分析、解决问题的能力。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  <a:p>
            <a:pPr algn="l"/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3_1#51c5e4fd9?vcp=1&amp;vis=1&amp;pid=84144f6ac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566841"/>
            <a:ext cx="8064504" cy="48190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根据材料回答以下问题：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</a:t>
            </a:r>
            <a:endParaRPr lang="en-US" altLang="zh-CN" sz="2400"/>
          </a:p>
        </p:txBody>
      </p:sp>
      <p:pic>
        <p:nvPicPr>
          <p:cNvPr id="3" name="QO_4_BD.13_1#51c5e4fd9?vcp=1&amp;vis=1&amp;pid=84144f6ac&amp;color=0,0,0&amp;tib=255,255,255&amp;iip=3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16" y="659425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4" name="QO_4_BD.13_2#51c5e4fd9?vcp=1&amp;vis=1&amp;pid=84144f6ac&amp;color=0,0,0&amp;vtp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1116941"/>
                <a:ext cx="8065008" cy="3352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400"/>
                  </a:lnSpc>
                </a:pPr>
                <a:r>
                  <a:rPr lang="en-US" altLang="zh-CN" sz="2400" b="1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从光纤通信到量子通信——信息传输的新革命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在现代社会，光纤通信是互联网、电话、电视等信息传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输的主要方式，但存在信号衰减问题，限制了传输距离。短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距离光纤通信时，光信号的最大传播距离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和发射功率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P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之间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存在一定的关系，经验上可以用以下近似公式描述：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radPr>
                        <m:deg/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P</m:t>
                          </m:r>
                        </m:e>
                      </m:rad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k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是一个经验常数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在短距离光纤通信条件下可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4" name="QO_4_BD.13_2#51c5e4fd9?vcp=1&amp;vis=1&amp;pid=84144f6a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1116941"/>
                <a:ext cx="8065008" cy="3352800"/>
              </a:xfrm>
              <a:prstGeom prst="rect">
                <a:avLst/>
              </a:prstGeom>
              <a:blipFill rotWithShape="1">
                <a:blip r:embed="rId9"/>
                <a:stretch>
                  <a:fillRect l="-5" t="-18" r="-280" b="-1634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3_2#51c5e4fd9?vcp=1&amp;vis=1&amp;pid=84144f6ac&amp;color=0,0,0&amp;vtp=1&amp;bbb=1&amp;hb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539496" y="485053"/>
                <a:ext cx="8065008" cy="3911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取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f>
                            <m:fPr>
                              <m:type m:val="bar"/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。长距离光纤通信则需借助掺铒光纤放大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器（EDFA）等设备补偿信号损失。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量子通信与传统光纤通信机制不同。传统光纤通信靠光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信号的强度传输信息，量子通信则利用光子的量子特性，如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量子纠缠让处于“纠缠态”的光子无论相距多远，状态同步变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化；量子密钥分发通过光子的量子态加密信息，不依赖功率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传输。</a:t>
                </a:r>
                <a:endParaRPr lang="en-US" altLang="zh-CN" sz="2400"/>
              </a:p>
              <a:p>
                <a:pPr latinLnBrk="1">
                  <a:lnSpc>
                    <a:spcPct val="150000"/>
                  </a:lnSpc>
                </a:pPr>
                <a:endParaRPr lang="en-US" altLang="zh-CN" sz="2400"/>
              </a:p>
            </p:txBody>
          </p:sp>
        </mc:Choice>
        <mc:Fallback>
          <p:sp>
            <p:nvSpPr>
              <p:cNvPr id="2" name="QO_4_BD.13_2#51c5e4fd9?vcp=1&amp;vis=1&amp;pid=84144f6ac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539496" y="485053"/>
                <a:ext cx="8065008" cy="3911600"/>
              </a:xfrm>
              <a:prstGeom prst="rect">
                <a:avLst/>
              </a:prstGeom>
              <a:blipFill rotWithShape="1">
                <a:blip r:embed="rId5"/>
                <a:stretch>
                  <a:fillRect l="-5" t="-14" r="3" b="-1401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O_4_BD.13_2#51c5e4fd9?vcp=1&amp;vis=1&amp;pid=84144f6ac&amp;color=0,0,0&amp;vtp=1&amp;bbb=1&amp;hb=1" title=""/>
          <p:cNvSpPr/>
          <p:nvPr>
            <p:custDataLst>
              <p:tags r:id="rId3"/>
            </p:custDataLst>
          </p:nvPr>
        </p:nvSpPr>
        <p:spPr>
          <a:xfrm>
            <a:off x="539496" y="1181648"/>
            <a:ext cx="8065008" cy="271729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量子通信具备高安全性、长距离信息共享、抗干扰及不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可克隆等优势。窃听会改变光子量子态被察觉；量子纠缠保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障远距离信息共享的完整性；其抗干扰能力强，能在复杂环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境稳定运行；量子信息不可复制篡改，可靠性高。尽管面临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技术挑战，但其在高安全性信息传输领域前景广阔。</a:t>
            </a:r>
            <a:r>
              <a:rPr lang="en-US" altLang="zh-CN" sz="1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#1.1.3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4_1#f0e30406b?vcp=1&amp;vis=1&amp;pid=51c5e4fd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40436"/>
            <a:ext cx="8065008" cy="153187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（1）与传统光纤通信相比，量子通信的优势是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____________________________________________________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（请写两个）。</a:t>
            </a:r>
            <a:endParaRPr lang="en-US" altLang="zh-CN" sz="2400"/>
          </a:p>
        </p:txBody>
      </p:sp>
      <p:sp>
        <p:nvSpPr>
          <p:cNvPr id="3" name="QB_5_AN.15_1#f0e30406b.blank?vcp=1&amp;vis=1&amp;pid=51c5e4fd9&amp;color=0,0,0&amp;vpa=7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405384"/>
            <a:ext cx="8064504" cy="15360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【解】具有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更高的安全性、长距离信息共享能力（或具有抗干扰能力和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不可克隆性）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5_BD.16_1#94434dc4e?vcp=1&amp;vis=1&amp;pid=51c5e4fd9&amp;color=0,0,0&amp;vtp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979549"/>
                <a:ext cx="8065008" cy="99847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（2）若某光纤通信系统的发射功率为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，该光信号的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最大传播距离为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5_BD.16_1#94434dc4e?vcp=1&amp;vis=1&amp;pid=51c5e4fd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979549"/>
                <a:ext cx="8065008" cy="998474"/>
              </a:xfrm>
              <a:prstGeom prst="rect">
                <a:avLst/>
              </a:prstGeom>
              <a:blipFill rotWithShape="1">
                <a:blip r:embed="rId8"/>
                <a:stretch>
                  <a:fillRect l="-5" t="-25" r="3" b="-554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17_1#94434dc4e.blank?vcp=1&amp;vis=1&amp;pid=51c5e4fd9&amp;color=0,0,0&amp;vpa=8&amp;vtp=1&amp;bbb=1" title=""/>
          <p:cNvSpPr/>
          <p:nvPr>
            <p:custDataLst>
              <p:tags r:id="rId9"/>
            </p:custDataLst>
          </p:nvPr>
        </p:nvSpPr>
        <p:spPr>
          <a:xfrm>
            <a:off x="2689764" y="2467610"/>
            <a:ext cx="677863" cy="4690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630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B_5_AS.18_1#94434dc4e?vcp=1&amp;vis=1&amp;pid=51c5e4fd9&amp;color=0,0,0&amp;vtp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978657"/>
                <a:ext cx="8065008" cy="160242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由短文知，当某光纤通信系统的发射功率为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mW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时，该光信号的最大传播距离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8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R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⋅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−</m:t>
                          </m:r>
                          <m:f>
                            <m:fPr>
                              <m:type m:val="bar"/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radPr>
                        <m:deg/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10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US" altLang="zh-CN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微软雅黑" panose="020b0503020204020204" charset="-122"/>
                                  <a:cs typeface="Times New Roman" panose="02020603050405020304" pitchFamily="34" charset="-12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10</m:t>
                              </m:r>
                            </m:e>
                            <m:sup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−</m:t>
                              </m:r>
                              <m:r>
                                <m:rPr>
                                  <m:sty m:val="p"/>
                                </m:rPr>
                                <a:rPr lang="en-US" altLang="zh-CN" sz="2400" b="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34" charset="-122"/>
                                  <a:cs typeface="Cambria Math" panose="02040503050406030204" pitchFamily="34" charset="-120"/>
                                </a:rPr>
                                <m:t>3</m:t>
                              </m:r>
                            </m:sup>
                          </m:s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W</m:t>
                          </m:r>
                        </m:e>
                      </m:rad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B_5_AS.18_1#94434dc4e?vcp=1&amp;vis=1&amp;pid=51c5e4fd9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978657"/>
                <a:ext cx="8065008" cy="1602423"/>
              </a:xfrm>
              <a:prstGeom prst="rect">
                <a:avLst/>
              </a:prstGeom>
              <a:blipFill rotWithShape="1">
                <a:blip r:embed="rId12"/>
                <a:stretch>
                  <a:fillRect l="-5" t="-32" r="3" b="-45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build="p" animBg="1"/>
      <p:bldP spid="6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19_1#92b2bda0f?vcp=1&amp;vis=1&amp;pid=51c5e4fd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98629"/>
            <a:ext cx="8064504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量子通信技术在信息安全方面有重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要应用。请举出一个日常生活中需要信息安全保护的例子，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并说明信息安全的重要性。</a:t>
            </a:r>
            <a:endParaRPr lang="en-US" altLang="zh-CN" sz="2400"/>
          </a:p>
        </p:txBody>
      </p:sp>
      <p:pic>
        <p:nvPicPr>
          <p:cNvPr id="3" name="QO_5_BD.19_1#92b2bda0f?vcp=1&amp;vis=1&amp;pid=51c5e4fd9&amp;color=0,0,0&amp;tib=255,255,255&amp;iip=4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07243" y="944349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AN.20_1#92b2bda0f?vcp=1&amp;vis=1&amp;pid=51c5e4fd9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2555725"/>
            <a:ext cx="8065008" cy="15963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在社交媒体平台上，用户会分享个人照片、生活经历、联系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方式等大量个人信息。若信息安全得不到保障，这些信息可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能被不法分子利用，进行精准诈骗、骚扰甚至身份盗用。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51460" y="1852233"/>
            <a:ext cx="1336675" cy="1405255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no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6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光纤通信和卫星通信</a:t>
            </a:r>
            <a:endParaRPr lang="zh-CN" altLang="en-US" sz="26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79064" y="1131956"/>
            <a:ext cx="936000" cy="936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卫星通信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左大括号 4" title=""/>
          <p:cNvSpPr/>
          <p:nvPr>
            <p:custDataLst>
              <p:tags r:id="rId6"/>
            </p:custDataLst>
          </p:nvPr>
        </p:nvSpPr>
        <p:spPr>
          <a:xfrm>
            <a:off x="1694180" y="1592580"/>
            <a:ext cx="300990" cy="1904365"/>
          </a:xfrm>
          <a:prstGeom prst="leftBrace">
            <a:avLst>
              <a:gd name="adj1" fmla="val 57464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5" name="文本框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79064" y="3005786"/>
            <a:ext cx="936000" cy="9360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光纤通信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左大括号 1" title=""/>
          <p:cNvSpPr/>
          <p:nvPr>
            <p:custDataLst>
              <p:tags r:id="rId8"/>
            </p:custDataLst>
          </p:nvPr>
        </p:nvSpPr>
        <p:spPr>
          <a:xfrm>
            <a:off x="2988945" y="908050"/>
            <a:ext cx="215900" cy="1300480"/>
          </a:xfrm>
          <a:prstGeom prst="leftBrace">
            <a:avLst>
              <a:gd name="adj1" fmla="val 57464"/>
              <a:gd name="adj2" fmla="val 5190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192780" y="1262107"/>
            <a:ext cx="4910455" cy="525780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三颗地球静止卫星可实现全球通信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49930" y="2790190"/>
            <a:ext cx="4658360" cy="520433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激光：频率单一、方向高度集中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192780" y="1901552"/>
            <a:ext cx="4324985" cy="525780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组成：同步通信卫星、地面站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249930" y="3582670"/>
            <a:ext cx="4631055" cy="501015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no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利用激光在光导纤维中传输信息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左大括号 34" title=""/>
          <p:cNvSpPr/>
          <p:nvPr>
            <p:custDataLst>
              <p:tags r:id="rId13"/>
            </p:custDataLst>
          </p:nvPr>
        </p:nvSpPr>
        <p:spPr>
          <a:xfrm>
            <a:off x="2988945" y="3103742"/>
            <a:ext cx="216015" cy="723161"/>
          </a:xfrm>
          <a:prstGeom prst="leftBrace">
            <a:avLst>
              <a:gd name="adj1" fmla="val 57464"/>
              <a:gd name="adj2" fmla="val 51907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3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192780" y="628015"/>
            <a:ext cx="5184775" cy="520427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/>
                <a:ea typeface="黑体"/>
              </a:defRPr>
            </a:lvl1pPr>
          </a:lstStyle>
          <a:p>
            <a:pPr algn="ctr"/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利用卫星作为微波中继站来进行通信</a:t>
            </a:r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1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6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7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4" name="Rectangle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3705" y="699620"/>
            <a:ext cx="8640600" cy="183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在无线电波中，微波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的波长通常在</a:t>
            </a:r>
            <a:r>
              <a:rPr lang="en-US" altLang="zh-CN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1m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～</a:t>
            </a:r>
            <a:r>
              <a:rPr lang="en-US" altLang="zh-CN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1mm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之间，波长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较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短、频率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较高。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微波的性质更接近光波，大致沿直线传播，不能沿地球表面绕射</a:t>
            </a: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。</a:t>
            </a:r>
            <a:endParaRPr lang="zh-CN" altLang="en-US" sz="2400" b="0"/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 bwMode="auto">
          <a:xfrm>
            <a:off x="323705" y="2961535"/>
            <a:ext cx="4847103" cy="709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我们怎样才能将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微波信号传递到远方呢？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25" name="图片 2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652075" y="2308183"/>
            <a:ext cx="2926718" cy="2016000"/>
          </a:xfrm>
          <a:prstGeom prst="rect">
            <a:avLst/>
          </a:prstGeom>
          <a:noFill/>
          <a:ln w="12700">
            <a:noFill/>
          </a:ln>
          <a:effectLst/>
        </p:spPr>
      </p:pic>
      <p:grpSp>
        <p:nvGrpSpPr>
          <p:cNvPr id="11" name="组合 9" title=""/>
          <p:cNvGrpSpPr/>
          <p:nvPr>
            <p:custDataLst>
              <p:tags r:id="rId8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12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14" name="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>
                  <a:solidFill>
                    <a:srgbClr val="008080"/>
                  </a:solidFill>
                  <a:latin typeface="微软雅黑" panose="020b0503020204020204" charset="-122"/>
                </a:rPr>
                <a:t>问题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611505" y="2068830"/>
            <a:ext cx="6383020" cy="2567940"/>
            <a:chOff x="963" y="3597"/>
            <a:chExt cx="10052" cy="4044"/>
          </a:xfrm>
        </p:grpSpPr>
        <p:pic>
          <p:nvPicPr>
            <p:cNvPr id="38" name="图片 1" descr="235060-1403300Q6268_副本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9" r="3729" b="12650"/>
            <a:stretch>
              <a:fillRect/>
            </a:stretch>
          </p:blipFill>
          <p:spPr bwMode="auto">
            <a:xfrm>
              <a:off x="963" y="3597"/>
              <a:ext cx="10052" cy="4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文本框 43021"/>
            <p:cNvSpPr txBox="1"/>
            <p:nvPr>
              <p:custDataLst>
                <p:tags r:id="rId7"/>
              </p:custDataLst>
            </p:nvPr>
          </p:nvSpPr>
          <p:spPr>
            <a:xfrm>
              <a:off x="3610" y="6917"/>
              <a:ext cx="4758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noProof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微波中继通信示意图</a:t>
              </a:r>
              <a:endParaRPr lang="zh-CN" altLang="en-US" sz="2400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336233" y="626391"/>
            <a:ext cx="6377621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要想让微波沿地球表面传播就要设中继站。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740015" y="1990090"/>
            <a:ext cx="1181735" cy="1394460"/>
          </a:xfrm>
          <a:prstGeom prst="rect">
            <a:avLst/>
          </a:prstGeom>
        </p:spPr>
      </p:pic>
      <p:sp>
        <p:nvSpPr>
          <p:cNvPr id="45" name="直接连接符 44" title="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 flipV="1">
            <a:off x="6005195" y="2553970"/>
            <a:ext cx="708660" cy="682625"/>
          </a:xfrm>
          <a:prstGeom prst="line">
            <a:avLst/>
          </a:prstGeom>
          <a:noFill/>
          <a:ln w="38100">
            <a:solidFill>
              <a:srgbClr val="00B0F0"/>
            </a:solidFill>
            <a:prstDash val="sysDash"/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500"/>
          </a:p>
        </p:txBody>
      </p:sp>
      <p:sp>
        <p:nvSpPr>
          <p:cNvPr id="46" name="直接连接符 45" title="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 flipV="1">
            <a:off x="4618355" y="1990090"/>
            <a:ext cx="1136015" cy="461645"/>
          </a:xfrm>
          <a:prstGeom prst="line">
            <a:avLst/>
          </a:prstGeom>
          <a:noFill/>
          <a:ln w="38100">
            <a:solidFill>
              <a:srgbClr val="00B0F0"/>
            </a:solidFill>
            <a:prstDash val="sysDash"/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500">
              <a:sym typeface="+mn-ea"/>
            </a:endParaRPr>
          </a:p>
        </p:txBody>
      </p:sp>
      <p:sp>
        <p:nvSpPr>
          <p:cNvPr id="47" name="直接连接符 46" title="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2863850" y="1926590"/>
            <a:ext cx="1407795" cy="3810"/>
          </a:xfrm>
          <a:prstGeom prst="line">
            <a:avLst/>
          </a:prstGeom>
          <a:noFill/>
          <a:ln w="38100">
            <a:solidFill>
              <a:srgbClr val="00B0F0"/>
            </a:solidFill>
            <a:prstDash val="sysDash"/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500">
              <a:sym typeface="+mn-ea"/>
            </a:endParaRPr>
          </a:p>
        </p:txBody>
      </p:sp>
      <p:sp>
        <p:nvSpPr>
          <p:cNvPr id="48" name="直接连接符 47" title="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H="1">
            <a:off x="1478915" y="2019300"/>
            <a:ext cx="1122680" cy="495300"/>
          </a:xfrm>
          <a:prstGeom prst="line">
            <a:avLst/>
          </a:prstGeom>
          <a:noFill/>
          <a:ln w="38100">
            <a:solidFill>
              <a:srgbClr val="00B0F0"/>
            </a:solidFill>
            <a:prstDash val="sysDash"/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500">
              <a:sym typeface="+mn-ea"/>
            </a:endParaRPr>
          </a:p>
        </p:txBody>
      </p:sp>
      <p:sp>
        <p:nvSpPr>
          <p:cNvPr id="49" name="直接连接符 48" title="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H="1">
            <a:off x="612140" y="2684780"/>
            <a:ext cx="647065" cy="641350"/>
          </a:xfrm>
          <a:prstGeom prst="line">
            <a:avLst/>
          </a:prstGeom>
          <a:noFill/>
          <a:ln w="38100">
            <a:solidFill>
              <a:srgbClr val="00B0F0"/>
            </a:solidFill>
            <a:prstDash val="sysDash"/>
            <a:rou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noAutofit/>
          </a:bodyPr>
          <a:lstStyle/>
          <a:p>
            <a:pPr lvl="0" algn="l">
              <a:buClrTx/>
              <a:buSzTx/>
              <a:buFontTx/>
            </a:pPr>
            <a:endParaRPr lang="zh-CN" altLang="en-US" sz="1500">
              <a:sym typeface="+mn-ea"/>
            </a:endParaRPr>
          </a:p>
        </p:txBody>
      </p:sp>
      <p:sp>
        <p:nvSpPr>
          <p:cNvPr id="12" name="文本框 43014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372225" y="3326765"/>
            <a:ext cx="720000" cy="432000"/>
          </a:xfrm>
          <a:prstGeom prst="rect">
            <a:avLst/>
          </a:prstGeom>
          <a:noFill/>
          <a:ln w="19050" algn="ctr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</a:extLst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1" fontAlgn="auto" hangingPunct="1">
              <a:buClrTx/>
              <a:buSzTx/>
              <a:buFontTx/>
            </a:pPr>
            <a:r>
              <a:rPr lang="zh-CN" altLang="en-US" sz="2200">
                <a:latin typeface="楷体" panose="02010609060101010101" charset="-122"/>
                <a:ea typeface="楷体"/>
                <a:sym typeface="+mn-ea"/>
              </a:rPr>
              <a:t>发射</a:t>
            </a:r>
            <a:endParaRPr lang="zh-CN" altLang="en-US" sz="2200">
              <a:latin typeface="楷体" panose="02010609060101010101" charset="-122"/>
              <a:ea typeface="楷体"/>
              <a:sym typeface="+mn-ea"/>
            </a:endParaRPr>
          </a:p>
        </p:txBody>
      </p:sp>
      <p:sp>
        <p:nvSpPr>
          <p:cNvPr id="13" name="文本框 43015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50825" y="3326765"/>
            <a:ext cx="720000" cy="432000"/>
          </a:xfrm>
          <a:prstGeom prst="rect">
            <a:avLst/>
          </a:prstGeom>
          <a:noFill/>
          <a:ln w="19050" algn="ctr">
            <a:noFill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</a:extLst>
        </p:spPr>
        <p:txBody>
          <a:bodyPr wrap="none" lIns="91440" tIns="45720" rIns="91440" bIns="45720" rtlCol="0" anchor="t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 defTabSz="914400" eaLnBrk="1" fontAlgn="auto" hangingPunct="1">
              <a:buClrTx/>
              <a:buSzTx/>
              <a:buFontTx/>
            </a:pPr>
            <a:r>
              <a:rPr lang="zh-CN" altLang="en-US" sz="2200">
                <a:latin typeface="楷体" panose="02010609060101010101" charset="-122"/>
                <a:ea typeface="楷体"/>
                <a:sym typeface="+mn-ea"/>
              </a:rPr>
              <a:t>接收</a:t>
            </a:r>
            <a:endParaRPr lang="zh-CN" altLang="en-US" sz="2200">
              <a:latin typeface="楷体" panose="02010609060101010101" charset="-122"/>
              <a:ea typeface="楷体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 rot="240000">
            <a:off x="2555875" y="1873250"/>
            <a:ext cx="752475" cy="756285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443855" y="2379980"/>
            <a:ext cx="568800" cy="856800"/>
          </a:xfrm>
          <a:prstGeom prst="rect">
            <a:avLst/>
          </a:prstGeom>
        </p:spPr>
      </p:pic>
      <p:pic>
        <p:nvPicPr>
          <p:cNvPr id="10" name="图片 9" title=""/>
          <p:cNvPicPr/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211955" y="1847850"/>
            <a:ext cx="568800" cy="766800"/>
          </a:xfrm>
          <a:prstGeom prst="rect">
            <a:avLst/>
          </a:prstGeom>
        </p:spPr>
      </p:pic>
      <p:pic>
        <p:nvPicPr>
          <p:cNvPr id="14" name="图片 13" title=""/>
          <p:cNvPicPr/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244600" y="2450465"/>
            <a:ext cx="900000" cy="720000"/>
          </a:xfrm>
          <a:prstGeom prst="rect">
            <a:avLst/>
          </a:prstGeom>
        </p:spPr>
      </p:pic>
      <p:sp>
        <p:nvSpPr>
          <p:cNvPr id="11" name="圆角矩形标注 10" title=""/>
          <p:cNvSpPr/>
          <p:nvPr>
            <p:custDataLst>
              <p:tags r:id="rId26"/>
            </p:custDataLst>
          </p:nvPr>
        </p:nvSpPr>
        <p:spPr>
          <a:xfrm>
            <a:off x="5149788" y="1205255"/>
            <a:ext cx="2734442" cy="871195"/>
          </a:xfrm>
          <a:prstGeom prst="wedgeRoundRectCallout">
            <a:avLst>
              <a:gd name="adj1" fmla="val 49492"/>
              <a:gd name="adj2" fmla="val 81074"/>
              <a:gd name="adj3" fmla="val 1666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zh-CN" altLang="en-US" sz="2200" b="0" smtClean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通常每隔</a:t>
            </a:r>
            <a:r>
              <a:rPr lang="en-US" altLang="zh-CN" sz="2200" b="0" smtClean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50km</a:t>
            </a:r>
            <a:r>
              <a:rPr lang="zh-CN" altLang="en-US" sz="2200" b="0" smtClean="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建设一个微波中继站</a:t>
            </a:r>
            <a:endParaRPr lang="zh-CN" altLang="en-US" sz="22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5" name="组合 9" title=""/>
          <p:cNvGrpSpPr/>
          <p:nvPr>
            <p:custDataLst>
              <p:tags r:id="rId27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28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29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30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卫星通信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2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9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55" presetID="22" presetClass="entr" presetSubtype="2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467995" y="632340"/>
            <a:ext cx="2245995" cy="4099560"/>
            <a:chOff x="737" y="1103"/>
            <a:chExt cx="3537" cy="6456"/>
          </a:xfrm>
        </p:grpSpPr>
        <p:pic>
          <p:nvPicPr>
            <p:cNvPr id="104" name="图片 103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rcRect l="24232" t="8913" r="6080" b="16895"/>
            <a:stretch>
              <a:fillRect/>
            </a:stretch>
          </p:blipFill>
          <p:spPr bwMode="auto">
            <a:xfrm>
              <a:off x="737" y="1103"/>
              <a:ext cx="3537" cy="6456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 bwMode="auto">
            <a:xfrm>
              <a:off x="738" y="6539"/>
              <a:ext cx="3536" cy="102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ctr">
                <a:buClrTx/>
                <a:buSzTx/>
                <a:buFontTx/>
              </a:pPr>
              <a:r>
                <a:rPr lang="zh-CN" sz="2000" b="0">
                  <a:solidFill>
                    <a:schemeClr val="tx1"/>
                  </a:solidFill>
                  <a:effectLst/>
                  <a:sym typeface="+mn-ea"/>
                </a:rPr>
                <a:t>山顶上的微波</a:t>
              </a:r>
              <a:endParaRPr lang="zh-CN" sz="2000" b="0">
                <a:solidFill>
                  <a:schemeClr val="tx1"/>
                </a:solidFill>
                <a:effectLst/>
                <a:sym typeface="+mn-ea"/>
              </a:endParaRPr>
            </a:p>
            <a:p>
              <a:pPr lvl="0" algn="ctr">
                <a:buClrTx/>
                <a:buSzTx/>
                <a:buFontTx/>
              </a:pPr>
              <a:r>
                <a:rPr lang="zh-CN" sz="2000" b="0">
                  <a:solidFill>
                    <a:schemeClr val="tx1"/>
                  </a:solidFill>
                  <a:effectLst/>
                  <a:sym typeface="+mn-ea"/>
                </a:rPr>
                <a:t>中继站</a:t>
              </a:r>
              <a:endParaRPr lang="zh-CN" sz="2000" b="0">
                <a:solidFill>
                  <a:schemeClr val="tx1"/>
                </a:solidFill>
                <a:effectLst/>
                <a:sym typeface="+mn-ea"/>
              </a:endParaRPr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2915920" y="567690"/>
            <a:ext cx="5926455" cy="10057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eaLnBrk="1" latinLnBrk="0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微波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中继站在建设的过程中可能会遇见哪些难题呢？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9"/>
            </p:custDataLst>
          </p:nvPr>
        </p:nvSpPr>
        <p:spPr>
          <a:xfrm>
            <a:off x="2915920" y="1622425"/>
            <a:ext cx="5926455" cy="52565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algn="l" eaLnBrk="1" latinLnBrk="0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能否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用月亮做中继站，实现通信呢？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788015" y="2463332"/>
            <a:ext cx="2434607" cy="2241128"/>
          </a:xfrm>
          <a:prstGeom prst="rect">
            <a:avLst/>
          </a:prstGeom>
        </p:spPr>
      </p:pic>
      <p:grpSp>
        <p:nvGrpSpPr>
          <p:cNvPr id="25" name="组合 9" title=""/>
          <p:cNvGrpSpPr/>
          <p:nvPr>
            <p:custDataLst>
              <p:tags r:id="rId12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卫星通信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等腰三角形 4" title=""/>
          <p:cNvSpPr/>
          <p:nvPr>
            <p:custDataLst>
              <p:tags r:id="rId4"/>
            </p:custDataLst>
          </p:nvPr>
        </p:nvSpPr>
        <p:spPr>
          <a:xfrm rot="3979277">
            <a:off x="3643203" y="-95059"/>
            <a:ext cx="1626502" cy="3942028"/>
          </a:xfrm>
          <a:prstGeom prst="triangle">
            <a:avLst>
              <a:gd name="adj" fmla="val 53582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21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74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81428">
            <a:off x="1161989" y="2062897"/>
            <a:ext cx="1833504" cy="1839595"/>
          </a:xfrm>
          <a:prstGeom prst="ellipse">
            <a:avLst/>
          </a:prstGeom>
        </p:spPr>
      </p:pic>
      <p:sp>
        <p:nvSpPr>
          <p:cNvPr id="28" name="文本框 27" title=""/>
          <p:cNvSpPr txBox="1"/>
          <p:nvPr>
            <p:custDataLst>
              <p:tags r:id="rId7"/>
            </p:custDataLst>
          </p:nvPr>
        </p:nvSpPr>
        <p:spPr>
          <a:xfrm rot="19440000">
            <a:off x="3058519" y="2463944"/>
            <a:ext cx="3267710" cy="5029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往返时间约</a:t>
            </a:r>
            <a:r>
              <a:rPr lang="en-US" altLang="zh-CN" sz="2400" b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​​2.53 </a:t>
            </a:r>
            <a:r>
              <a:rPr lang="en-US" altLang="zh-CN" sz="2400" b="0" smtClean="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s</a:t>
            </a:r>
            <a:endParaRPr lang="zh-CN" altLang="en-US" sz="2400" b="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29" name="图片 10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20000">
            <a:off x="6239970" y="855667"/>
            <a:ext cx="468000" cy="468000"/>
          </a:xfrm>
          <a:prstGeom prst="rect">
            <a:avLst/>
          </a:prstGeom>
        </p:spPr>
      </p:pic>
      <p:grpSp>
        <p:nvGrpSpPr>
          <p:cNvPr id="34" name="组合 33" title=""/>
          <p:cNvGrpSpPr/>
          <p:nvPr>
            <p:custDataLst>
              <p:tags r:id="rId10"/>
            </p:custDataLst>
          </p:nvPr>
        </p:nvGrpSpPr>
        <p:grpSpPr>
          <a:xfrm>
            <a:off x="1187765" y="1779695"/>
            <a:ext cx="1808298" cy="2111368"/>
            <a:chOff x="4153464" y="1825633"/>
            <a:chExt cx="1808298" cy="2111368"/>
          </a:xfrm>
        </p:grpSpPr>
        <p:sp>
          <p:nvSpPr>
            <p:cNvPr id="35" name="椭圆 34"/>
            <p:cNvSpPr/>
            <p:nvPr>
              <p:custDataLst>
                <p:tags r:id="rId11"/>
              </p:custDataLst>
            </p:nvPr>
          </p:nvSpPr>
          <p:spPr>
            <a:xfrm>
              <a:off x="4153464" y="2123551"/>
              <a:ext cx="1808298" cy="1813450"/>
            </a:xfrm>
            <a:prstGeom prst="ellipse">
              <a:avLst/>
            </a:prstGeom>
            <a:solidFill>
              <a:schemeClr val="tx1">
                <a:lumMod val="95000"/>
                <a:lumOff val="5000"/>
                <a:alpha val="59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6" name="图片 35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4644">
              <a:off x="4704356" y="2384099"/>
              <a:ext cx="1710958" cy="594025"/>
            </a:xfrm>
            <a:prstGeom prst="rect">
              <a:avLst/>
            </a:prstGeom>
          </p:spPr>
        </p:pic>
      </p:grpSp>
      <p:grpSp>
        <p:nvGrpSpPr>
          <p:cNvPr id="37" name="组合 36" title=""/>
          <p:cNvGrpSpPr/>
          <p:nvPr>
            <p:custDataLst>
              <p:tags r:id="rId14"/>
            </p:custDataLst>
          </p:nvPr>
        </p:nvGrpSpPr>
        <p:grpSpPr>
          <a:xfrm>
            <a:off x="2918846" y="2762667"/>
            <a:ext cx="564515" cy="467995"/>
            <a:chOff x="8992" y="3862"/>
            <a:chExt cx="889" cy="737"/>
          </a:xfrm>
        </p:grpSpPr>
        <p:sp>
          <p:nvSpPr>
            <p:cNvPr id="38" name="椭圆 37"/>
            <p:cNvSpPr>
              <a:spLocks noChangeAspect="1"/>
            </p:cNvSpPr>
            <p:nvPr>
              <p:custDataLst>
                <p:tags r:id="rId15"/>
              </p:custDataLst>
            </p:nvPr>
          </p:nvSpPr>
          <p:spPr>
            <a:xfrm>
              <a:off x="8992" y="4061"/>
              <a:ext cx="169" cy="170"/>
            </a:xfrm>
            <a:prstGeom prst="ellipse">
              <a:avLst/>
            </a:prstGeom>
            <a:solidFill>
              <a:srgbClr val="CC33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方正楷体简体" panose="03000509000000000000" pitchFamily="65" charset="-122"/>
                <a:ea typeface="方正楷体简体" panose="03000509000000000000" pitchFamily="65" charset="-122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16"/>
              </p:custDataLst>
            </p:nvPr>
          </p:nvSpPr>
          <p:spPr>
            <a:xfrm>
              <a:off x="9187" y="3862"/>
              <a:ext cx="694" cy="73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2400" i="1">
                  <a:latin typeface="DongTian" panose="02020603050405020304" pitchFamily="18" charset="0"/>
                  <a:ea typeface="方正楷体简体" panose="03000509000000000000" pitchFamily="65" charset="-122"/>
                </a:rPr>
                <a:t>B</a:t>
              </a:r>
              <a:endParaRPr lang="en-US" altLang="zh-CN" sz="2400" i="1">
                <a:latin typeface="DongTian" panose="02020603050405020304" pitchFamily="18" charset="0"/>
                <a:ea typeface="方正楷体简体" panose="03000509000000000000" pitchFamily="65" charset="-122"/>
              </a:endParaRPr>
            </a:p>
          </p:txBody>
        </p:sp>
      </p:grpSp>
      <p:grpSp>
        <p:nvGrpSpPr>
          <p:cNvPr id="40" name="组合 39" title=""/>
          <p:cNvGrpSpPr/>
          <p:nvPr>
            <p:custDataLst>
              <p:tags r:id="rId17"/>
            </p:custDataLst>
          </p:nvPr>
        </p:nvGrpSpPr>
        <p:grpSpPr>
          <a:xfrm>
            <a:off x="1907199" y="1171031"/>
            <a:ext cx="4359275" cy="2345690"/>
            <a:chOff x="5908" y="1108"/>
            <a:chExt cx="6865" cy="3694"/>
          </a:xfrm>
        </p:grpSpPr>
        <p:cxnSp>
          <p:nvCxnSpPr>
            <p:cNvPr id="41" name="直接连接符 40"/>
            <p:cNvCxnSpPr/>
            <p:nvPr>
              <p:custDataLst>
                <p:tags r:id="rId18"/>
              </p:custDataLst>
            </p:nvPr>
          </p:nvCxnSpPr>
          <p:spPr>
            <a:xfrm flipV="1">
              <a:off x="5908" y="1108"/>
              <a:ext cx="6865" cy="1409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>
              <p:custDataLst>
                <p:tags r:id="rId19"/>
              </p:custDataLst>
            </p:nvPr>
          </p:nvCxnSpPr>
          <p:spPr>
            <a:xfrm flipV="1">
              <a:off x="7385" y="1108"/>
              <a:ext cx="5388" cy="3694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43" name="直接箭头连接符 42" title=""/>
          <p:cNvCxnSpPr/>
          <p:nvPr>
            <p:custDataLst>
              <p:tags r:id="rId20"/>
            </p:custDataLst>
          </p:nvPr>
        </p:nvCxnSpPr>
        <p:spPr>
          <a:xfrm flipV="1">
            <a:off x="1907199" y="1185742"/>
            <a:ext cx="4367373" cy="898896"/>
          </a:xfrm>
          <a:prstGeom prst="straightConnector1">
            <a:avLst/>
          </a:prstGeom>
          <a:ln w="38100">
            <a:solidFill>
              <a:srgbClr val="008080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4" name="直接箭头连接符 43" title=""/>
          <p:cNvCxnSpPr/>
          <p:nvPr>
            <p:custDataLst>
              <p:tags r:id="rId21"/>
            </p:custDataLst>
          </p:nvPr>
        </p:nvCxnSpPr>
        <p:spPr>
          <a:xfrm flipH="1">
            <a:off x="2787783" y="1216814"/>
            <a:ext cx="3444744" cy="2345670"/>
          </a:xfrm>
          <a:prstGeom prst="straightConnector1">
            <a:avLst/>
          </a:prstGeom>
          <a:ln w="38100">
            <a:solidFill>
              <a:srgbClr val="008080"/>
            </a:solidFill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45" name="组合 44" title=""/>
          <p:cNvGrpSpPr/>
          <p:nvPr>
            <p:custDataLst>
              <p:tags r:id="rId22"/>
            </p:custDataLst>
          </p:nvPr>
        </p:nvGrpSpPr>
        <p:grpSpPr>
          <a:xfrm>
            <a:off x="2435993" y="1890187"/>
            <a:ext cx="560070" cy="567690"/>
            <a:chOff x="9260" y="3487"/>
            <a:chExt cx="882" cy="894"/>
          </a:xfrm>
        </p:grpSpPr>
        <p:sp>
          <p:nvSpPr>
            <p:cNvPr id="46" name="椭圆 45"/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9260" y="3837"/>
              <a:ext cx="170" cy="170"/>
            </a:xfrm>
            <a:prstGeom prst="ellipse">
              <a:avLst/>
            </a:prstGeom>
            <a:solidFill>
              <a:srgbClr val="CC33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文本框 46"/>
            <p:cNvSpPr txBox="1"/>
            <p:nvPr>
              <p:custDataLst>
                <p:tags r:id="rId24"/>
              </p:custDataLst>
            </p:nvPr>
          </p:nvSpPr>
          <p:spPr>
            <a:xfrm>
              <a:off x="9486" y="3487"/>
              <a:ext cx="656" cy="8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2400" i="1">
                  <a:latin typeface="DongTian" panose="02020603050405020304" pitchFamily="18" charset="0"/>
                  <a:ea typeface="方正楷体简体" panose="03000509000000000000" pitchFamily="65" charset="-122"/>
                </a:rPr>
                <a:t>A</a:t>
              </a:r>
              <a:endParaRPr lang="en-US" altLang="zh-CN" sz="2400" i="1">
                <a:latin typeface="DongTian" panose="02020603050405020304" pitchFamily="18" charset="0"/>
                <a:ea typeface="方正楷体简体" panose="03000509000000000000" pitchFamily="65" charset="-122"/>
              </a:endParaRPr>
            </a:p>
          </p:txBody>
        </p:sp>
      </p:grpSp>
      <p:grpSp>
        <p:nvGrpSpPr>
          <p:cNvPr id="48" name="组合 47" title=""/>
          <p:cNvGrpSpPr/>
          <p:nvPr>
            <p:custDataLst>
              <p:tags r:id="rId25"/>
            </p:custDataLst>
          </p:nvPr>
        </p:nvGrpSpPr>
        <p:grpSpPr>
          <a:xfrm>
            <a:off x="772867" y="3311942"/>
            <a:ext cx="635000" cy="467995"/>
            <a:chOff x="8586" y="3795"/>
            <a:chExt cx="1000" cy="737"/>
          </a:xfrm>
        </p:grpSpPr>
        <p:sp>
          <p:nvSpPr>
            <p:cNvPr id="49" name="椭圆 48"/>
            <p:cNvSpPr>
              <a:spLocks noChangeAspect="1"/>
            </p:cNvSpPr>
            <p:nvPr>
              <p:custDataLst>
                <p:tags r:id="rId26"/>
              </p:custDataLst>
            </p:nvPr>
          </p:nvSpPr>
          <p:spPr>
            <a:xfrm>
              <a:off x="9417" y="4002"/>
              <a:ext cx="169" cy="170"/>
            </a:xfrm>
            <a:prstGeom prst="ellipse">
              <a:avLst/>
            </a:prstGeom>
            <a:solidFill>
              <a:srgbClr val="CC33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文本框 49"/>
            <p:cNvSpPr txBox="1"/>
            <p:nvPr>
              <p:custDataLst>
                <p:tags r:id="rId27"/>
              </p:custDataLst>
            </p:nvPr>
          </p:nvSpPr>
          <p:spPr>
            <a:xfrm>
              <a:off x="8586" y="3795"/>
              <a:ext cx="694" cy="73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2400" i="1">
                  <a:latin typeface="DongTian" panose="02020603050405020304" pitchFamily="18" charset="0"/>
                  <a:ea typeface="方正楷体简体" panose="03000509000000000000" pitchFamily="65" charset="-122"/>
                </a:rPr>
                <a:t>C</a:t>
              </a:r>
              <a:endParaRPr lang="en-US" altLang="zh-CN" sz="2400" i="1">
                <a:latin typeface="DongTian" panose="02020603050405020304" pitchFamily="18" charset="0"/>
                <a:ea typeface="方正楷体简体" panose="03000509000000000000" pitchFamily="65" charset="-122"/>
              </a:endParaRPr>
            </a:p>
          </p:txBody>
        </p:sp>
      </p:grpSp>
      <p:sp>
        <p:nvSpPr>
          <p:cNvPr id="2" name="矩形 1" title=""/>
          <p:cNvSpPr/>
          <p:nvPr>
            <p:custDataLst>
              <p:tags r:id="rId28"/>
            </p:custDataLst>
          </p:nvPr>
        </p:nvSpPr>
        <p:spPr>
          <a:xfrm>
            <a:off x="5690883" y="3528503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信号衰减、时间延迟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29"/>
            </p:custDataLst>
          </p:nvPr>
        </p:nvSpPr>
        <p:spPr>
          <a:xfrm>
            <a:off x="3236433" y="4152451"/>
            <a:ext cx="54168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</a:rPr>
              <a:t>两个通信点同时见到月球才能完成通信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30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31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4" name="矩形 3"/>
              <p:cNvSpPr/>
              <p:nvPr>
                <p:custDataLst>
                  <p:tags r:id="rId32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33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卫星通信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1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/>
      <p:bldP spid="28" grpId="1"/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3" name="Rectangle 2" title=""/>
          <p:cNvSpPr txBox="1"/>
          <p:nvPr>
            <p:custDataLst>
              <p:tags r:id="rId4"/>
            </p:custDataLst>
          </p:nvPr>
        </p:nvSpPr>
        <p:spPr bwMode="auto">
          <a:xfrm>
            <a:off x="1764665" y="701040"/>
            <a:ext cx="54660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>
              <a:buClrTx/>
              <a:buSzTx/>
              <a:buFontTx/>
            </a:pPr>
            <a:r>
              <a:rPr lang="zh-CN" altLang="en-US" sz="2400" b="0" smtClean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人们用通信卫星做微波通信的中继站。</a:t>
            </a:r>
            <a:endParaRPr lang="zh-CN" altLang="en-US" sz="2400" b="0" smtClean="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9" name="组合 18" title=""/>
          <p:cNvGrpSpPr/>
          <p:nvPr>
            <p:custDataLst>
              <p:tags r:id="rId5"/>
            </p:custDataLst>
          </p:nvPr>
        </p:nvGrpSpPr>
        <p:grpSpPr>
          <a:xfrm>
            <a:off x="1012210" y="1491675"/>
            <a:ext cx="3199765" cy="1871980"/>
            <a:chOff x="851" y="3594"/>
            <a:chExt cx="5039" cy="2948"/>
          </a:xfrm>
        </p:grpSpPr>
        <p:pic>
          <p:nvPicPr>
            <p:cNvPr id="110" name="图片 109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rcRect t="11365" b="14354"/>
            <a:stretch>
              <a:fillRect/>
            </a:stretch>
          </p:blipFill>
          <p:spPr bwMode="auto">
            <a:xfrm>
              <a:off x="851" y="3594"/>
              <a:ext cx="5039" cy="2948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15" name="TextBox 5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959" y="5914"/>
              <a:ext cx="1928" cy="628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ctr">
                <a:buClrTx/>
                <a:buSzTx/>
                <a:buFontTx/>
              </a:pPr>
              <a:r>
                <a:rPr lang="zh-CN" sz="2000" b="0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通信卫星</a:t>
              </a:r>
              <a:endParaRPr lang="zh-CN" sz="2000" b="0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4968040" y="1491675"/>
            <a:ext cx="3204210" cy="1859915"/>
            <a:chOff x="6747" y="4183"/>
            <a:chExt cx="5046" cy="2929"/>
          </a:xfrm>
        </p:grpSpPr>
        <p:pic>
          <p:nvPicPr>
            <p:cNvPr id="18" name="图片 17" descr="202309121636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 bwMode="auto">
            <a:xfrm>
              <a:off x="6747" y="4183"/>
              <a:ext cx="5046" cy="2929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3" name="TextBox 5"/>
            <p:cNvSpPr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6747" y="6484"/>
              <a:ext cx="1928" cy="628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ctr">
                <a:buClrTx/>
                <a:buSzTx/>
                <a:buFontTx/>
              </a:pPr>
              <a:r>
                <a:rPr lang="zh-CN" sz="2000" b="0">
                  <a:solidFill>
                    <a:schemeClr val="tx1"/>
                  </a:solidFill>
                  <a:effectLst/>
                  <a:latin typeface="楷体" panose="02010609060101010101" charset="-122"/>
                  <a:ea typeface="楷体"/>
                  <a:sym typeface="+mn-ea"/>
                </a:rPr>
                <a:t>同步卫星</a:t>
              </a:r>
              <a:endParaRPr lang="zh-CN" sz="2000" b="0">
                <a:solidFill>
                  <a:schemeClr val="tx1"/>
                </a:solidFill>
                <a:effectLst/>
                <a:latin typeface="楷体" panose="02010609060101010101" charset="-122"/>
                <a:ea typeface="楷体"/>
                <a:sym typeface="+mn-ea"/>
              </a:endParaRPr>
            </a:p>
          </p:txBody>
        </p:sp>
      </p:grpSp>
      <p:sp>
        <p:nvSpPr>
          <p:cNvPr id="17" name="矩形 16" title=""/>
          <p:cNvSpPr/>
          <p:nvPr>
            <p:custDataLst>
              <p:tags r:id="rId13"/>
            </p:custDataLst>
          </p:nvPr>
        </p:nvSpPr>
        <p:spPr>
          <a:xfrm>
            <a:off x="510609" y="3795835"/>
            <a:ext cx="8093672" cy="105259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</a:rPr>
              <a:t>同步卫星：绕地球转动的周期跟地球自转周期相同，相对地球静止。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5" name="组合 9" title=""/>
          <p:cNvGrpSpPr/>
          <p:nvPr>
            <p:custDataLst>
              <p:tags r:id="rId14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5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6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卫星通信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1" name="图片 20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16652">
            <a:off x="3627346" y="1983495"/>
            <a:ext cx="1387051" cy="1391659"/>
          </a:xfrm>
          <a:prstGeom prst="ellipse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467715" y="555625"/>
            <a:ext cx="8282065" cy="10525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algn="l" eaLnBrk="1" latinLnBrk="0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B</a:t>
            </a:r>
            <a:r>
              <a:rPr lang="en-US" altLang="zh-CN" sz="2400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处的人无法收到</a:t>
            </a:r>
            <a:r>
              <a:rPr lang="en-US" altLang="zh-CN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A</a:t>
            </a:r>
            <a:r>
              <a:rPr lang="en-US" altLang="zh-CN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处的人的信息，有什么解决方法吗？需要几颗卫星可以实现全球通信？</a:t>
            </a:r>
            <a:endParaRPr lang="zh-CN" altLang="en-US" sz="24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cxnSp>
        <p:nvCxnSpPr>
          <p:cNvPr id="7" name="直接连接符 6" title=""/>
          <p:cNvCxnSpPr/>
          <p:nvPr>
            <p:custDataLst>
              <p:tags r:id="rId7"/>
            </p:custDataLst>
          </p:nvPr>
        </p:nvCxnSpPr>
        <p:spPr>
          <a:xfrm flipV="1">
            <a:off x="1301115" y="2138045"/>
            <a:ext cx="2550795" cy="903605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 rot="5040000" flipH="1">
            <a:off x="2038985" y="2150110"/>
            <a:ext cx="763905" cy="1539240"/>
          </a:xfrm>
          <a:prstGeom prst="rect">
            <a:avLst/>
          </a:prstGeom>
        </p:spPr>
      </p:pic>
      <p:cxnSp>
        <p:nvCxnSpPr>
          <p:cNvPr id="8" name="直接连接符 7" title=""/>
          <p:cNvCxnSpPr/>
          <p:nvPr>
            <p:custDataLst>
              <p:tags r:id="rId10"/>
            </p:custDataLst>
          </p:nvPr>
        </p:nvCxnSpPr>
        <p:spPr>
          <a:xfrm>
            <a:off x="1301115" y="3059430"/>
            <a:ext cx="2839085" cy="288000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 title=""/>
          <p:cNvGrpSpPr/>
          <p:nvPr>
            <p:custDataLst>
              <p:tags r:id="rId11"/>
            </p:custDataLst>
          </p:nvPr>
        </p:nvGrpSpPr>
        <p:grpSpPr>
          <a:xfrm>
            <a:off x="759460" y="1850390"/>
            <a:ext cx="4260850" cy="2162810"/>
            <a:chOff x="857" y="2123"/>
            <a:chExt cx="6710" cy="3406"/>
          </a:xfrm>
        </p:grpSpPr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 bwMode="auto">
            <a:xfrm>
              <a:off x="1870" y="4905"/>
              <a:ext cx="4753" cy="62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 algn="ctr">
              <a:noFill/>
              <a:miter lim="800000"/>
            </a:ln>
            <a:effectLst/>
          </p:spPr>
          <p:txBody>
            <a:bodyPr wrap="none" lIns="91440" tIns="45720" rIns="91440" bIns="45720" rtlCol="0" anchor="t">
              <a:no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l" defTabSz="914400" eaLnBrk="1" fontAlgn="auto" hangingPunct="1">
                <a:buClrTx/>
                <a:buSzTx/>
                <a:buFontTx/>
              </a:pPr>
              <a:r>
                <a:rPr lang="zh-CN" altLang="en-US" sz="2000" b="0">
                  <a:solidFill>
                    <a:schemeClr val="tx1"/>
                  </a:solidFill>
                  <a:sym typeface="+mn-ea"/>
                </a:rPr>
                <a:t>一颗同步卫星覆盖的区域</a:t>
              </a:r>
              <a:endParaRPr lang="zh-CN" altLang="en-US" sz="2000" b="0">
                <a:solidFill>
                  <a:schemeClr val="tx1"/>
                </a:solidFill>
                <a:sym typeface="+mn-ea"/>
              </a:endParaRPr>
            </a:p>
          </p:txBody>
        </p:sp>
        <p:pic>
          <p:nvPicPr>
            <p:cNvPr id="103" name="图片 10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  <a:lum bright="-12000"/>
            </a:blip>
            <a:stretch>
              <a:fillRect/>
            </a:stretch>
          </p:blipFill>
          <p:spPr>
            <a:xfrm rot="17880000">
              <a:off x="857" y="3748"/>
              <a:ext cx="717" cy="717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椭圆 2"/>
            <p:cNvSpPr/>
            <p:nvPr>
              <p:custDataLst>
                <p:tags r:id="rId15"/>
              </p:custDataLst>
            </p:nvPr>
          </p:nvSpPr>
          <p:spPr>
            <a:xfrm>
              <a:off x="5247" y="3306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>
              <p:custDataLst>
                <p:tags r:id="rId16"/>
              </p:custDataLst>
            </p:nvPr>
          </p:nvSpPr>
          <p:spPr>
            <a:xfrm>
              <a:off x="4818" y="3306"/>
              <a:ext cx="48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latin typeface="Times New Roman"/>
                  <a:cs typeface="Times New Roman" panose="02020603050405020304" charset="0"/>
                </a:rPr>
                <a:t>A</a:t>
              </a:r>
              <a:endParaRPr lang="en-US" altLang="zh-CN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17"/>
              </p:custDataLst>
            </p:nvPr>
          </p:nvSpPr>
          <p:spPr>
            <a:xfrm>
              <a:off x="6974" y="2409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>
              <p:custDataLst>
                <p:tags r:id="rId18"/>
              </p:custDataLst>
            </p:nvPr>
          </p:nvSpPr>
          <p:spPr>
            <a:xfrm>
              <a:off x="7086" y="2123"/>
              <a:ext cx="481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>
                  <a:latin typeface="Times New Roman"/>
                  <a:cs typeface="Times New Roman" panose="02020603050405020304" charset="0"/>
                </a:rPr>
                <a:t>B</a:t>
              </a:r>
              <a:endParaRPr lang="en-US" altLang="zh-CN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9"/>
            </p:custDataLst>
          </p:nvPr>
        </p:nvGrpSpPr>
        <p:grpSpPr>
          <a:xfrm>
            <a:off x="5292090" y="1711960"/>
            <a:ext cx="3456940" cy="2484120"/>
            <a:chOff x="8334" y="2357"/>
            <a:chExt cx="5444" cy="3912"/>
          </a:xfrm>
        </p:grpSpPr>
        <p:pic>
          <p:nvPicPr>
            <p:cNvPr id="12" name="图片 11" descr="20230912164959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 bwMode="auto">
            <a:xfrm>
              <a:off x="8334" y="2357"/>
              <a:ext cx="5444" cy="3912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TextBox 5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8334" y="5141"/>
              <a:ext cx="3520" cy="102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ctr">
                <a:buClrTx/>
                <a:buSzTx/>
                <a:buFontTx/>
              </a:pPr>
              <a:r>
                <a:rPr lang="zh-CN" sz="2000" b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sym typeface="+mn-ea"/>
                </a:rPr>
                <a:t>至少需要三颗同步卫星实现全球通信</a:t>
              </a:r>
              <a:endParaRPr lang="zh-CN" sz="2000" b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endParaRPr>
            </a:p>
          </p:txBody>
        </p:sp>
        <p:pic>
          <p:nvPicPr>
            <p:cNvPr id="16" name="图片 15" descr="20230912164959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0"/>
            <a:stretch>
              <a:fillRect/>
            </a:stretch>
          </p:blipFill>
          <p:spPr bwMode="auto">
            <a:xfrm>
              <a:off x="8334" y="2357"/>
              <a:ext cx="5444" cy="3912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17" name="TextBox 5"/>
            <p:cNvSpPr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9296" y="5249"/>
              <a:ext cx="3520" cy="1020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ctr">
                <a:buClrTx/>
                <a:buSzTx/>
                <a:buFontTx/>
              </a:pPr>
              <a:r>
                <a:rPr lang="zh-CN" sz="2000" b="0">
                  <a:solidFill>
                    <a:schemeClr val="tx1"/>
                  </a:solidFill>
                  <a:effectLst/>
                  <a:sym typeface="+mn-ea"/>
                </a:rPr>
                <a:t>至少需要三颗同步卫星实现全球通信</a:t>
              </a:r>
              <a:endParaRPr lang="zh-CN" sz="2000" b="0">
                <a:solidFill>
                  <a:schemeClr val="tx1"/>
                </a:solidFill>
                <a:effectLst/>
                <a:sym typeface="+mn-ea"/>
              </a:endParaRPr>
            </a:p>
          </p:txBody>
        </p:sp>
      </p:grpSp>
      <p:grpSp>
        <p:nvGrpSpPr>
          <p:cNvPr id="25" name="组合 9" title=""/>
          <p:cNvGrpSpPr/>
          <p:nvPr>
            <p:custDataLst>
              <p:tags r:id="rId25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26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27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28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卫星通信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 title=""/>
          <p:cNvGrpSpPr/>
          <p:nvPr>
            <p:custDataLst>
              <p:tags r:id="rId4"/>
            </p:custDataLst>
          </p:nvPr>
        </p:nvGrpSpPr>
        <p:grpSpPr>
          <a:xfrm>
            <a:off x="4479925" y="1779270"/>
            <a:ext cx="3882390" cy="2809240"/>
            <a:chOff x="7944" y="1513"/>
            <a:chExt cx="6114" cy="4424"/>
          </a:xfrm>
        </p:grpSpPr>
        <p:pic>
          <p:nvPicPr>
            <p:cNvPr id="8" name="Picture 2" descr="E:\教科研、论文资料\人教版教学参考编制\21图\21图\21-4-3.jpg"/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5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944" y="1513"/>
              <a:ext cx="6114" cy="4424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 bwMode="auto">
            <a:xfrm>
              <a:off x="12130" y="5370"/>
              <a:ext cx="1928" cy="567"/>
            </a:xfrm>
            <a:prstGeom prst="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rgbClr val="006666"/>
                  </a:solidFill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lvl="0" algn="ctr">
                <a:buClrTx/>
                <a:buSzTx/>
                <a:buFontTx/>
              </a:pPr>
              <a:r>
                <a:rPr lang="zh-CN" sz="2000" b="0">
                  <a:solidFill>
                    <a:schemeClr val="tx1"/>
                  </a:solidFill>
                  <a:effectLst/>
                  <a:sym typeface="+mn-ea"/>
                </a:rPr>
                <a:t>碟形天线</a:t>
              </a:r>
              <a:endParaRPr lang="zh-CN" sz="2000" b="0">
                <a:solidFill>
                  <a:schemeClr val="tx1"/>
                </a:solidFill>
                <a:effectLst/>
                <a:sym typeface="+mn-ea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 bwMode="auto">
          <a:xfrm>
            <a:off x="251700" y="593730"/>
            <a:ext cx="8640600" cy="10525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3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0" smtClean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通信卫星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从一个地面站接收信号，经过处理，再发送给另一个或几个地面站。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3" name="组合 12" title=""/>
          <p:cNvGrpSpPr/>
          <p:nvPr>
            <p:custDataLst>
              <p:tags r:id="rId9"/>
            </p:custDataLst>
          </p:nvPr>
        </p:nvGrpSpPr>
        <p:grpSpPr>
          <a:xfrm>
            <a:off x="899160" y="1780540"/>
            <a:ext cx="3585845" cy="2807970"/>
            <a:chOff x="1303" y="3030"/>
            <a:chExt cx="5647" cy="4422"/>
          </a:xfrm>
        </p:grpSpPr>
        <p:pic>
          <p:nvPicPr>
            <p:cNvPr id="12" name="图片 11" descr="2023091217173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FFFCB"/>
                </a:clrFrom>
                <a:clrTo>
                  <a:srgbClr val="FFFFCB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1303" y="3030"/>
              <a:ext cx="5647" cy="4422"/>
            </a:xfrm>
            <a:prstGeom prst="rect">
              <a:avLst/>
            </a:prstGeom>
            <a:noFill/>
            <a:ln w="12700">
              <a:noFill/>
            </a:ln>
            <a:effectLst/>
          </p:spPr>
        </p:pic>
        <p:sp>
          <p:nvSpPr>
            <p:cNvPr id="9" name="文本框 8"/>
            <p:cNvSpPr txBox="1"/>
            <p:nvPr>
              <p:custDataLst>
                <p:tags r:id="rId12"/>
              </p:custDataLst>
            </p:nvPr>
          </p:nvSpPr>
          <p:spPr>
            <a:xfrm>
              <a:off x="2284" y="6727"/>
              <a:ext cx="3685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  <a:defRPr/>
              </a:pPr>
              <a:r>
                <a:rPr lang="zh-CN" altLang="en-US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卫星通信示意图</a:t>
              </a:r>
              <a:endParaRPr lang="zh-CN" alt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25" name="组合 9" title=""/>
          <p:cNvGrpSpPr/>
          <p:nvPr>
            <p:custDataLst>
              <p:tags r:id="rId13"/>
            </p:custDataLst>
          </p:nvPr>
        </p:nvGrpSpPr>
        <p:grpSpPr>
          <a:xfrm>
            <a:off x="0" y="155760"/>
            <a:ext cx="2523490" cy="491490"/>
            <a:chOff x="0" y="619020"/>
            <a:chExt cx="2965873" cy="575087"/>
          </a:xfrm>
        </p:grpSpPr>
        <p:grpSp>
          <p:nvGrpSpPr>
            <p:cNvPr id="26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32872" cy="416083"/>
              <a:chOff x="0" y="538268"/>
              <a:chExt cx="532872" cy="416083"/>
            </a:xfrm>
          </p:grpSpPr>
          <p:sp>
            <p:nvSpPr>
              <p:cNvPr id="28" name="矩形 27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46299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35850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642581" y="619020"/>
              <a:ext cx="2323292" cy="575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 smtClean="0">
                  <a:solidFill>
                    <a:srgbClr val="008080"/>
                  </a:solidFill>
                  <a:latin typeface="微软雅黑" panose="020b0503020204020204" charset="-122"/>
                </a:rPr>
                <a:t>卫星通信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>
    <p:wipe/>
  </p:transition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54.26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54.26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54.26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54.26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BEAUTIFY_FLAG" val=""/>
</p:tagLst>
</file>

<file path=ppt/tags/tag141.xml><?xml version="1.0" encoding="utf-8"?>
<p:tagLst xmlns:p="http://schemas.openxmlformats.org/presentationml/2006/main">
  <p:tag name="AS_UNIQUEID" val="636"/>
  <p:tag name="KSO_WM_BEAUTIFY_FLAG" val=""/>
</p:tagLst>
</file>

<file path=ppt/tags/tag142.xml><?xml version="1.0" encoding="utf-8"?>
<p:tagLst xmlns:p="http://schemas.openxmlformats.org/presentationml/2006/main">
  <p:tag name="AS_UNIQUEID" val="637"/>
  <p:tag name="KSO_WM_BEAUTIFY_FLAG" val="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  <p:tag name="KSO_WM_BEAUTIFY_FLAG" val=""/>
</p:tagLst>
</file>

<file path=ppt/tags/tag154.xml><?xml version="1.0" encoding="utf-8"?>
<p:tagLst xmlns:p="http://schemas.openxmlformats.org/presentationml/2006/main">
  <p:tag name="AS_UNIQUEID" val="649"/>
  <p:tag name="KSO_WM_BEAUTIFY_FLAG" val="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  <p:tag name="KSO_WM_BEAUTIFY_FLAG" val=""/>
</p:tagLst>
</file>

<file path=ppt/tags/tag167.xml><?xml version="1.0" encoding="utf-8"?>
<p:tagLst xmlns:p="http://schemas.openxmlformats.org/presentationml/2006/main">
  <p:tag name="AS_UNIQUEID" val="662"/>
  <p:tag name="KSO_WM_BEAUTIFY_FLAG" val="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  <p:tag name="KSO_WM_BEAUTIFY_FLAG" val="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  <p:tag name="KSO_WM_BEAUTIFY_FLAG" val="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DIAGRAM_VIRTUALLY_FRAME" val="{&quot;height&quot;:644.0808247412087,&quot;left&quot;:230.54609622814556,&quot;top&quot;:-38.990412370604375,&quot;width&quot;:766.107807543709}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  <p:tag name="KSO_WM_BEAUTIFY_FLAG" val="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  <p:tag name="KSO_WM_BEAUTIFY_FLAG" val="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  <p:tag name="KSO_WM_BEAUTIFY_FLAG" val="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  <p:tag name="KSO_WM_BEAUTIFY_FLAG" val="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  <p:tag name="KSO_WM_BEAUTIFY_FLAG" val="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  <p:tag name="KSO_WM_BEAUTIFY_FLAG" val="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  <p:tag name="KSO_WM_BEAUTIFY_FLAG" val="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  <p:tag name="KSO_WM_BEAUTIFY_FLAG" val="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  <p:tag name="KSO_WM_BEAUTIFY_FLAG" val=""/>
</p:tagLst>
</file>

<file path=ppt/tags/tag331.xml><?xml version="1.0" encoding="utf-8"?>
<p:tagLst xmlns:p="http://schemas.openxmlformats.org/presentationml/2006/main">
  <p:tag name="AS_UNIQUEID" val="826"/>
  <p:tag name="KSO_WM_BEAUTIFY_FLAG" val=""/>
</p:tagLst>
</file>

<file path=ppt/tags/tag332.xml><?xml version="1.0" encoding="utf-8"?>
<p:tagLst xmlns:p="http://schemas.openxmlformats.org/presentationml/2006/main">
  <p:tag name="AS_UNIQUEID" val="827"/>
  <p:tag name="KSO_WM_BEAUTIFY_FLAG" val="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  <p:tag name="KSO_WM_BEAUTIFY_FLAG" val=""/>
  <p:tag name="KSO_WM_UNIT_PLACING_PICTURE_USER_VIEWPORT" val="{&quot;height&quot;:4077,&quot;width&quot;:6031}"/>
</p:tagLst>
</file>

<file path=ppt/tags/tag339.xml><?xml version="1.0" encoding="utf-8"?>
<p:tagLst xmlns:p="http://schemas.openxmlformats.org/presentationml/2006/main">
  <p:tag name="AS_UNIQUEID" val="834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  <p:tag name="KSO_WM_BEAUTIFY_FLAG" val="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  <p:tag name="KSO_WM_BEAUTIFY_FLAG" val="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  <p:tag name="KSO_WM_BEAUTIFY_FLAG" val="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  <p:tag name="KSO_WM_BEAUTIFY_FLAG" val=""/>
</p:tagLst>
</file>

<file path=ppt/tags/tag361.xml><?xml version="1.0" encoding="utf-8"?>
<p:tagLst xmlns:p="http://schemas.openxmlformats.org/presentationml/2006/main">
  <p:tag name="AS_UNIQUEID" val="856"/>
  <p:tag name="KSO_WM_BEAUTIFY_FLAG" val="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958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  <p:tag name="KSO_WM_BEAUTIFY_FLAG" val=""/>
</p:tagLst>
</file>

<file path=ppt/tags/tag462.xml><?xml version="1.0" encoding="utf-8"?>
<p:tagLst xmlns:p="http://schemas.openxmlformats.org/presentationml/2006/main">
  <p:tag name="AS_UNIQUEID" val="956"/>
  <p:tag name="KSO_WM_BEAUTIFY_FLAG" val=""/>
</p:tagLst>
</file>

<file path=ppt/tags/tag463.xml><?xml version="1.0" encoding="utf-8"?>
<p:tagLst xmlns:p="http://schemas.openxmlformats.org/presentationml/2006/main">
  <p:tag name="AS_UNIQUEID" val="957"/>
  <p:tag name="KSO_WM_BEAUTIFY_FLAG" val=""/>
</p:tagLst>
</file>

<file path=ppt/tags/tag46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205</Paragraphs>
  <Slides>25</Slides>
  <Notes>21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方正楷体简体</vt:lpstr>
      <vt:lpstr>DongTian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2026-06-14T08:55:23Z</cp:lastPrinted>
  <dcterms:created xsi:type="dcterms:W3CDTF">2026-06-14T08:55:23Z</dcterms:created>
  <dcterms:modified xsi:type="dcterms:W3CDTF">2026-06-14T00:55:23Z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