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9" r:id="rId2"/>
    <p:sldId id="256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-6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FA0691-7B91-4B79-AB83-CBB0FB8E1736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E78C8-2C42-4EB7-B430-8AE23788736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99923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53D432-9ADA-428E-912A-7277FE0265EE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xmlns="" val="2479153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8B47-132B-4EB3-9D9B-E189004548DE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ADAE-E9C7-4FEF-BBFB-3ECD794268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43876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8B47-132B-4EB3-9D9B-E189004548DE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ADAE-E9C7-4FEF-BBFB-3ECD794268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70931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8B47-132B-4EB3-9D9B-E189004548DE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ADAE-E9C7-4FEF-BBFB-3ECD794268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6365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8B47-132B-4EB3-9D9B-E189004548DE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ADAE-E9C7-4FEF-BBFB-3ECD794268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68838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8B47-132B-4EB3-9D9B-E189004548DE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ADAE-E9C7-4FEF-BBFB-3ECD794268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83571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8B47-132B-4EB3-9D9B-E189004548DE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ADAE-E9C7-4FEF-BBFB-3ECD794268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16994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8B47-132B-4EB3-9D9B-E189004548DE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ADAE-E9C7-4FEF-BBFB-3ECD794268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70542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8B47-132B-4EB3-9D9B-E189004548DE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ADAE-E9C7-4FEF-BBFB-3ECD794268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74590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8B47-132B-4EB3-9D9B-E189004548DE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ADAE-E9C7-4FEF-BBFB-3ECD794268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96958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8B47-132B-4EB3-9D9B-E189004548DE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ADAE-E9C7-4FEF-BBFB-3ECD794268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50818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28B47-132B-4EB3-9D9B-E189004548DE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4ADAE-E9C7-4FEF-BBFB-3ECD794268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9552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28B47-132B-4EB3-9D9B-E189004548DE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4ADAE-E9C7-4FEF-BBFB-3ECD7942689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3547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00401" y="2412230"/>
            <a:ext cx="6647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19.2</a:t>
            </a:r>
            <a:r>
              <a:rPr lang="zh-CN" alt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家庭电路中电流过大的原因</a:t>
            </a:r>
            <a:endParaRPr lang="zh-CN" altLang="en-US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Text Box 2"/>
          <p:cNvSpPr txBox="1">
            <a:spLocks noChangeArrowheads="1"/>
          </p:cNvSpPr>
          <p:nvPr/>
        </p:nvSpPr>
        <p:spPr bwMode="auto">
          <a:xfrm>
            <a:off x="431800" y="1268413"/>
            <a:ext cx="8208963" cy="2607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00" tIns="10800" rIns="0" bIns="10800">
            <a:spAutoFit/>
          </a:bodyPr>
          <a:lstStyle/>
          <a:p>
            <a:pPr algn="just" eaLnBrk="0" hangingPunc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　　</a:t>
            </a:r>
            <a:r>
              <a:rPr 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2</a:t>
            </a:r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．炎炎夏日即将来临，明明家新购置了一台</a:t>
            </a:r>
          </a:p>
          <a:p>
            <a:pPr algn="just" eaLnBrk="0" hangingPunc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000" b="1" dirty="0">
                <a:solidFill>
                  <a:srgbClr val="000000"/>
                </a:solidFill>
                <a:ea typeface="宋体" panose="02010600030101010101" pitchFamily="2" charset="-122"/>
              </a:rPr>
              <a:t>1 kW</a:t>
            </a:r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的空调。已知他家原有用电器的总功率是</a:t>
            </a:r>
          </a:p>
          <a:p>
            <a:pPr algn="just" eaLnBrk="0" hangingPunc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2000" b="1" dirty="0">
                <a:solidFill>
                  <a:srgbClr val="000000"/>
                </a:solidFill>
                <a:ea typeface="宋体" panose="02010600030101010101" pitchFamily="2" charset="-122"/>
              </a:rPr>
              <a:t>1 020 W</a:t>
            </a:r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，电能表上标有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en-US" altLang="zh-CN" sz="2000" b="1" dirty="0">
                <a:solidFill>
                  <a:srgbClr val="000000"/>
                </a:solidFill>
                <a:ea typeface="宋体" panose="02010600030101010101" pitchFamily="2" charset="-122"/>
              </a:rPr>
              <a:t>220 V 10 A</a:t>
            </a: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的字样。请</a:t>
            </a:r>
          </a:p>
          <a:p>
            <a:pPr algn="just" eaLnBrk="0" hangingPunc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你通过计算说明：</a:t>
            </a:r>
          </a:p>
          <a:p>
            <a:pPr algn="just" eaLnBrk="0" hangingPunc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　　（</a:t>
            </a:r>
            <a:r>
              <a:rPr lang="en-US" altLang="zh-CN" sz="2000" b="1" dirty="0">
                <a:solidFill>
                  <a:srgbClr val="000000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）使用这台空调时，通过它的电流是多少？</a:t>
            </a:r>
          </a:p>
          <a:p>
            <a:pPr algn="just" eaLnBrk="0" hangingPunc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　　（</a:t>
            </a:r>
            <a:r>
              <a:rPr lang="en-US" altLang="zh-CN" sz="2000" b="1" dirty="0">
                <a:solidFill>
                  <a:srgbClr val="000000"/>
                </a:solidFill>
                <a:ea typeface="宋体" panose="02010600030101010101" pitchFamily="2" charset="-122"/>
              </a:rPr>
              <a:t>2</a:t>
            </a:r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）从安全用电的角度考虑，明明家的电路</a:t>
            </a:r>
          </a:p>
          <a:p>
            <a:pPr algn="just" eaLnBrk="0" hangingPunc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是否允许安装这样一台空调？</a:t>
            </a:r>
          </a:p>
        </p:txBody>
      </p:sp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431800" y="4976813"/>
            <a:ext cx="84963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000000"/>
                </a:solidFill>
                <a:ea typeface="宋体" panose="02010600030101010101" pitchFamily="2" charset="-122"/>
              </a:rPr>
              <a:t>解　（</a:t>
            </a:r>
            <a:r>
              <a:rPr lang="en-US" altLang="zh-CN" sz="2000" b="1">
                <a:solidFill>
                  <a:srgbClr val="000000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000" b="1">
                <a:solidFill>
                  <a:srgbClr val="000000"/>
                </a:solidFill>
                <a:ea typeface="宋体" panose="02010600030101010101" pitchFamily="2" charset="-122"/>
              </a:rPr>
              <a:t>）空调接入家庭电路使用，电压为</a:t>
            </a:r>
            <a:r>
              <a:rPr lang="en-US" sz="2000" b="1">
                <a:solidFill>
                  <a:srgbClr val="000000"/>
                </a:solidFill>
                <a:ea typeface="宋体" panose="02010600030101010101" pitchFamily="2" charset="-122"/>
              </a:rPr>
              <a:t>220 V</a:t>
            </a:r>
            <a:r>
              <a:rPr lang="zh-CN" altLang="en-US" sz="2000" b="1">
                <a:solidFill>
                  <a:srgbClr val="000000"/>
                </a:solidFill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294918" name="Text Box 6"/>
          <p:cNvSpPr txBox="1">
            <a:spLocks noChangeArrowheads="1"/>
          </p:cNvSpPr>
          <p:nvPr/>
        </p:nvSpPr>
        <p:spPr bwMode="auto">
          <a:xfrm>
            <a:off x="505563" y="340615"/>
            <a:ext cx="2645463" cy="64452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rgbClr val="FFFFFF"/>
                </a:solidFill>
                <a:latin typeface="宋体" panose="02010600030101010101" pitchFamily="2" charset="-122"/>
              </a:rPr>
              <a:t>练一练</a:t>
            </a:r>
          </a:p>
        </p:txBody>
      </p:sp>
      <p:grpSp>
        <p:nvGrpSpPr>
          <p:cNvPr id="294920" name="Group 8"/>
          <p:cNvGrpSpPr>
            <a:grpSpLocks/>
          </p:cNvGrpSpPr>
          <p:nvPr/>
        </p:nvGrpSpPr>
        <p:grpSpPr bwMode="auto">
          <a:xfrm>
            <a:off x="2124075" y="5553075"/>
            <a:ext cx="6048375" cy="708025"/>
            <a:chOff x="1338" y="3498"/>
            <a:chExt cx="3810" cy="446"/>
          </a:xfrm>
        </p:grpSpPr>
        <p:sp>
          <p:nvSpPr>
            <p:cNvPr id="294921" name="Rectangle 9"/>
            <p:cNvSpPr>
              <a:spLocks noChangeArrowheads="1"/>
            </p:cNvSpPr>
            <p:nvPr/>
          </p:nvSpPr>
          <p:spPr bwMode="auto">
            <a:xfrm>
              <a:off x="1338" y="3634"/>
              <a:ext cx="381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sz="2000" b="1" i="1">
                  <a:ea typeface="宋体" panose="02010600030101010101" pitchFamily="2" charset="-122"/>
                </a:rPr>
                <a:t>I</a:t>
              </a:r>
              <a:r>
                <a:rPr lang="en-US" altLang="zh-CN" sz="2000" b="1" baseline="-25000">
                  <a:ea typeface="宋体" panose="02010600030101010101" pitchFamily="2" charset="-122"/>
                </a:rPr>
                <a:t>1</a:t>
              </a:r>
              <a:r>
                <a:rPr lang="en-US" altLang="zh-CN" sz="2000" b="1" i="1">
                  <a:ea typeface="宋体" panose="02010600030101010101" pitchFamily="2" charset="-122"/>
                </a:rPr>
                <a:t> </a:t>
              </a:r>
              <a:r>
                <a:rPr lang="en-US" sz="2000" b="1">
                  <a:ea typeface="宋体" panose="02010600030101010101" pitchFamily="2" charset="-122"/>
                </a:rPr>
                <a:t>=</a:t>
              </a:r>
              <a:r>
                <a:rPr lang="zh-CN" altLang="en-US" sz="2000" b="1">
                  <a:ea typeface="宋体" panose="02010600030101010101" pitchFamily="2" charset="-122"/>
                </a:rPr>
                <a:t>　　</a:t>
              </a:r>
              <a:r>
                <a:rPr lang="en-US" sz="2000" b="1">
                  <a:ea typeface="宋体" panose="02010600030101010101" pitchFamily="2" charset="-122"/>
                </a:rPr>
                <a:t>= </a:t>
              </a:r>
              <a:r>
                <a:rPr lang="zh-CN" altLang="en-US" sz="2000" b="1">
                  <a:ea typeface="宋体" panose="02010600030101010101" pitchFamily="2" charset="-122"/>
                </a:rPr>
                <a:t>　　　　≈ </a:t>
              </a:r>
              <a:r>
                <a:rPr lang="en-US" altLang="zh-CN" sz="2000" b="1">
                  <a:ea typeface="宋体" panose="02010600030101010101" pitchFamily="2" charset="-122"/>
                </a:rPr>
                <a:t>4.55 A</a:t>
              </a:r>
            </a:p>
          </p:txBody>
        </p:sp>
        <p:sp>
          <p:nvSpPr>
            <p:cNvPr id="294922" name="Rectangle 10"/>
            <p:cNvSpPr>
              <a:spLocks noChangeArrowheads="1"/>
            </p:cNvSpPr>
            <p:nvPr/>
          </p:nvSpPr>
          <p:spPr bwMode="auto">
            <a:xfrm>
              <a:off x="1824" y="3498"/>
              <a:ext cx="255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2000" b="1" i="1">
                  <a:ea typeface="宋体" panose="02010600030101010101" pitchFamily="2" charset="-122"/>
                </a:rPr>
                <a:t>P</a:t>
              </a:r>
              <a:r>
                <a:rPr lang="en-US" altLang="zh-CN" sz="2000" b="1" baseline="-25000">
                  <a:ea typeface="宋体" panose="02010600030101010101" pitchFamily="2" charset="-122"/>
                </a:rPr>
                <a:t>1</a:t>
              </a:r>
            </a:p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2000" b="1" i="1">
                  <a:ea typeface="宋体" panose="02010600030101010101" pitchFamily="2" charset="-122"/>
                </a:rPr>
                <a:t>U</a:t>
              </a:r>
            </a:p>
          </p:txBody>
        </p:sp>
        <p:sp>
          <p:nvSpPr>
            <p:cNvPr id="294923" name="Line 11"/>
            <p:cNvSpPr>
              <a:spLocks noChangeShapeType="1"/>
            </p:cNvSpPr>
            <p:nvPr/>
          </p:nvSpPr>
          <p:spPr bwMode="auto">
            <a:xfrm>
              <a:off x="1794" y="3814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000" b="1"/>
            </a:p>
          </p:txBody>
        </p:sp>
        <p:sp>
          <p:nvSpPr>
            <p:cNvPr id="294924" name="Rectangle 12"/>
            <p:cNvSpPr>
              <a:spLocks noChangeArrowheads="1"/>
            </p:cNvSpPr>
            <p:nvPr/>
          </p:nvSpPr>
          <p:spPr bwMode="auto">
            <a:xfrm>
              <a:off x="2487" y="3498"/>
              <a:ext cx="514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2000" b="1">
                  <a:ea typeface="宋体" panose="02010600030101010101" pitchFamily="2" charset="-122"/>
                </a:rPr>
                <a:t>10</a:t>
              </a:r>
              <a:r>
                <a:rPr lang="en-US" altLang="zh-CN" sz="2000" b="1" baseline="30000">
                  <a:ea typeface="宋体" panose="02010600030101010101" pitchFamily="2" charset="-122"/>
                </a:rPr>
                <a:t>3</a:t>
              </a:r>
              <a:r>
                <a:rPr lang="en-US" altLang="zh-CN" sz="2000" b="1">
                  <a:ea typeface="宋体" panose="02010600030101010101" pitchFamily="2" charset="-122"/>
                </a:rPr>
                <a:t> W</a:t>
              </a:r>
            </a:p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2000" b="1">
                  <a:ea typeface="宋体" panose="02010600030101010101" pitchFamily="2" charset="-122"/>
                </a:rPr>
                <a:t>220 V</a:t>
              </a:r>
            </a:p>
          </p:txBody>
        </p:sp>
        <p:sp>
          <p:nvSpPr>
            <p:cNvPr id="294925" name="Line 13"/>
            <p:cNvSpPr>
              <a:spLocks noChangeShapeType="1"/>
            </p:cNvSpPr>
            <p:nvPr/>
          </p:nvSpPr>
          <p:spPr bwMode="auto">
            <a:xfrm>
              <a:off x="2338" y="3807"/>
              <a:ext cx="79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000" b="1"/>
            </a:p>
          </p:txBody>
        </p:sp>
      </p:grpSp>
    </p:spTree>
    <p:extLst>
      <p:ext uri="{BB962C8B-B14F-4D97-AF65-F5344CB8AC3E}">
        <p14:creationId xmlns:p14="http://schemas.microsoft.com/office/powerpoint/2010/main" xmlns="" val="385902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ChangeArrowheads="1"/>
          </p:cNvSpPr>
          <p:nvPr/>
        </p:nvSpPr>
        <p:spPr bwMode="auto">
          <a:xfrm>
            <a:off x="1331913" y="2852738"/>
            <a:ext cx="57959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US" b="1" i="1">
                <a:solidFill>
                  <a:srgbClr val="000000"/>
                </a:solidFill>
                <a:ea typeface="宋体" panose="02010600030101010101" pitchFamily="2" charset="-122"/>
              </a:rPr>
              <a:t>I=I</a:t>
            </a:r>
            <a:r>
              <a:rPr lang="en-US" b="1" baseline="-25000">
                <a:solidFill>
                  <a:srgbClr val="000000"/>
                </a:solidFill>
                <a:ea typeface="宋体" panose="02010600030101010101" pitchFamily="2" charset="-122"/>
              </a:rPr>
              <a:t>1 </a:t>
            </a:r>
            <a:r>
              <a:rPr lang="en-US" b="1">
                <a:solidFill>
                  <a:srgbClr val="000000"/>
                </a:solidFill>
                <a:ea typeface="宋体" panose="02010600030101010101" pitchFamily="2" charset="-122"/>
              </a:rPr>
              <a:t>+</a:t>
            </a:r>
            <a:r>
              <a:rPr lang="en-US" b="1" i="1">
                <a:solidFill>
                  <a:srgbClr val="000000"/>
                </a:solidFill>
                <a:ea typeface="宋体" panose="02010600030101010101" pitchFamily="2" charset="-122"/>
              </a:rPr>
              <a:t>I</a:t>
            </a:r>
            <a:r>
              <a:rPr lang="en-US" b="1" baseline="-25000">
                <a:solidFill>
                  <a:srgbClr val="000000"/>
                </a:solidFill>
                <a:ea typeface="宋体" panose="02010600030101010101" pitchFamily="2" charset="-122"/>
              </a:rPr>
              <a:t>2</a:t>
            </a:r>
            <a:r>
              <a:rPr lang="en-US" b="1">
                <a:solidFill>
                  <a:srgbClr val="000000"/>
                </a:solidFill>
                <a:ea typeface="宋体" panose="02010600030101010101" pitchFamily="2" charset="-122"/>
              </a:rPr>
              <a:t>=4.55 A+4.64 A=9.19 A</a:t>
            </a:r>
          </a:p>
        </p:txBody>
      </p:sp>
      <p:sp>
        <p:nvSpPr>
          <p:cNvPr id="295939" name="Text Box 3"/>
          <p:cNvSpPr txBox="1">
            <a:spLocks noChangeArrowheads="1"/>
          </p:cNvSpPr>
          <p:nvPr/>
        </p:nvSpPr>
        <p:spPr bwMode="auto">
          <a:xfrm>
            <a:off x="6084888" y="2873375"/>
            <a:ext cx="15128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b="1">
                <a:ea typeface="宋体" panose="02010600030101010101" pitchFamily="2" charset="-122"/>
              </a:rPr>
              <a:t>&lt; 10 A</a:t>
            </a:r>
          </a:p>
        </p:txBody>
      </p:sp>
      <p:sp>
        <p:nvSpPr>
          <p:cNvPr id="295940" name="Text Box 4"/>
          <p:cNvSpPr txBox="1">
            <a:spLocks noChangeArrowheads="1"/>
          </p:cNvSpPr>
          <p:nvPr/>
        </p:nvSpPr>
        <p:spPr bwMode="auto">
          <a:xfrm>
            <a:off x="6084888" y="5018088"/>
            <a:ext cx="18351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b="1">
                <a:ea typeface="宋体" panose="02010600030101010101" pitchFamily="2" charset="-122"/>
              </a:rPr>
              <a:t>&gt; </a:t>
            </a:r>
            <a:r>
              <a:rPr lang="en-US" altLang="zh-CN" b="1">
                <a:ea typeface="宋体" panose="02010600030101010101" pitchFamily="2" charset="-122"/>
              </a:rPr>
              <a:t>2 </a:t>
            </a:r>
            <a:r>
              <a:rPr lang="en-US" b="1">
                <a:ea typeface="宋体" panose="02010600030101010101" pitchFamily="2" charset="-122"/>
              </a:rPr>
              <a:t>020 W </a:t>
            </a:r>
          </a:p>
        </p:txBody>
      </p:sp>
      <p:sp>
        <p:nvSpPr>
          <p:cNvPr id="295941" name="Text Box 5"/>
          <p:cNvSpPr txBox="1">
            <a:spLocks noChangeArrowheads="1"/>
          </p:cNvSpPr>
          <p:nvPr/>
        </p:nvSpPr>
        <p:spPr bwMode="auto">
          <a:xfrm>
            <a:off x="1293813" y="4400550"/>
            <a:ext cx="63722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b="1" i="1">
                <a:ea typeface="宋体" panose="02010600030101010101" pitchFamily="2" charset="-122"/>
              </a:rPr>
              <a:t>P</a:t>
            </a:r>
            <a:r>
              <a:rPr lang="en-US" altLang="zh-CN" b="1" i="1">
                <a:ea typeface="宋体" panose="02010600030101010101" pitchFamily="2" charset="-122"/>
              </a:rPr>
              <a:t> </a:t>
            </a:r>
            <a:r>
              <a:rPr lang="en-US" b="1">
                <a:ea typeface="宋体" panose="02010600030101010101" pitchFamily="2" charset="-122"/>
              </a:rPr>
              <a:t>=</a:t>
            </a:r>
            <a:r>
              <a:rPr lang="en-US" b="1" i="1">
                <a:ea typeface="宋体" panose="02010600030101010101" pitchFamily="2" charset="-122"/>
              </a:rPr>
              <a:t>P</a:t>
            </a:r>
            <a:r>
              <a:rPr lang="en-US" b="1" baseline="-25000">
                <a:ea typeface="宋体" panose="02010600030101010101" pitchFamily="2" charset="-122"/>
              </a:rPr>
              <a:t>1</a:t>
            </a:r>
            <a:r>
              <a:rPr lang="en-US" b="1">
                <a:ea typeface="宋体" panose="02010600030101010101" pitchFamily="2" charset="-122"/>
              </a:rPr>
              <a:t>+</a:t>
            </a:r>
            <a:r>
              <a:rPr lang="en-US" b="1" i="1">
                <a:ea typeface="宋体" panose="02010600030101010101" pitchFamily="2" charset="-122"/>
              </a:rPr>
              <a:t>P</a:t>
            </a:r>
            <a:r>
              <a:rPr lang="en-US" b="1" baseline="-25000">
                <a:ea typeface="宋体" panose="02010600030101010101" pitchFamily="2" charset="-122"/>
              </a:rPr>
              <a:t>2</a:t>
            </a:r>
            <a:r>
              <a:rPr lang="en-US" b="1">
                <a:ea typeface="宋体" panose="02010600030101010101" pitchFamily="2" charset="-122"/>
              </a:rPr>
              <a:t>=1 000 W +1</a:t>
            </a:r>
            <a:r>
              <a:rPr lang="en-US" altLang="zh-CN" b="1">
                <a:ea typeface="宋体" panose="02010600030101010101" pitchFamily="2" charset="-122"/>
              </a:rPr>
              <a:t> </a:t>
            </a:r>
            <a:r>
              <a:rPr lang="en-US" b="1">
                <a:ea typeface="宋体" panose="02010600030101010101" pitchFamily="2" charset="-122"/>
              </a:rPr>
              <a:t>020 W=2</a:t>
            </a:r>
            <a:r>
              <a:rPr lang="en-US" altLang="zh-CN" b="1">
                <a:ea typeface="宋体" panose="02010600030101010101" pitchFamily="2" charset="-122"/>
              </a:rPr>
              <a:t> </a:t>
            </a:r>
            <a:r>
              <a:rPr lang="en-US" b="1">
                <a:ea typeface="宋体" panose="02010600030101010101" pitchFamily="2" charset="-122"/>
              </a:rPr>
              <a:t>020 W</a:t>
            </a:r>
          </a:p>
        </p:txBody>
      </p:sp>
      <p:sp>
        <p:nvSpPr>
          <p:cNvPr id="295942" name="Text Box 6"/>
          <p:cNvSpPr txBox="1">
            <a:spLocks noChangeArrowheads="1"/>
          </p:cNvSpPr>
          <p:nvPr/>
        </p:nvSpPr>
        <p:spPr bwMode="auto">
          <a:xfrm>
            <a:off x="431800" y="3429000"/>
            <a:ext cx="81359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b="1">
                <a:ea typeface="宋体" panose="02010600030101010101" pitchFamily="2" charset="-122"/>
              </a:rPr>
              <a:t>　　② 计算用电器的总功率是否超过电能表允许使用的最大功率</a:t>
            </a:r>
          </a:p>
        </p:txBody>
      </p:sp>
      <p:sp>
        <p:nvSpPr>
          <p:cNvPr id="295943" name="Text Box 7"/>
          <p:cNvSpPr txBox="1">
            <a:spLocks noChangeArrowheads="1"/>
          </p:cNvSpPr>
          <p:nvPr/>
        </p:nvSpPr>
        <p:spPr bwMode="auto">
          <a:xfrm>
            <a:off x="431800" y="749300"/>
            <a:ext cx="43926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b="1">
                <a:latin typeface="Arial" panose="020B0604020202020204" pitchFamily="34" charset="0"/>
                <a:ea typeface="宋体" panose="02010600030101010101" pitchFamily="2" charset="-122"/>
              </a:rPr>
              <a:t>　　（</a:t>
            </a:r>
            <a:r>
              <a:rPr lang="en-US" altLang="zh-CN" b="1">
                <a:ea typeface="宋体" panose="02010600030101010101" pitchFamily="2" charset="-122"/>
              </a:rPr>
              <a:t>2</a:t>
            </a:r>
            <a:r>
              <a:rPr lang="zh-CN" altLang="en-US" b="1">
                <a:latin typeface="Arial" panose="020B0604020202020204" pitchFamily="34" charset="0"/>
                <a:ea typeface="宋体" panose="02010600030101010101" pitchFamily="2" charset="-122"/>
              </a:rPr>
              <a:t>）多种解题方法：</a:t>
            </a:r>
          </a:p>
        </p:txBody>
      </p:sp>
      <p:sp>
        <p:nvSpPr>
          <p:cNvPr id="295944" name="Text Box 8"/>
          <p:cNvSpPr txBox="1">
            <a:spLocks noChangeArrowheads="1"/>
          </p:cNvSpPr>
          <p:nvPr/>
        </p:nvSpPr>
        <p:spPr bwMode="auto">
          <a:xfrm>
            <a:off x="431800" y="1196975"/>
            <a:ext cx="83534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b="1">
                <a:latin typeface="Arial" panose="020B0604020202020204" pitchFamily="34" charset="0"/>
                <a:ea typeface="宋体" panose="02010600030101010101" pitchFamily="2" charset="-122"/>
              </a:rPr>
              <a:t>　　①</a:t>
            </a:r>
            <a:r>
              <a:rPr lang="zh-CN" altLang="en-US" b="1">
                <a:ea typeface="宋体" panose="02010600030101010101" pitchFamily="2" charset="-122"/>
              </a:rPr>
              <a:t>  计算同时使用所有用电器时的总电流是否超过</a:t>
            </a:r>
            <a:r>
              <a:rPr lang="en-US" b="1">
                <a:ea typeface="宋体" panose="02010600030101010101" pitchFamily="2" charset="-122"/>
              </a:rPr>
              <a:t>10 A</a:t>
            </a:r>
            <a:r>
              <a:rPr lang="zh-CN" altLang="en-US" b="1"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295945" name="Text Box 9"/>
          <p:cNvSpPr txBox="1">
            <a:spLocks noChangeArrowheads="1"/>
          </p:cNvSpPr>
          <p:nvPr/>
        </p:nvSpPr>
        <p:spPr bwMode="auto">
          <a:xfrm>
            <a:off x="1258888" y="5048250"/>
            <a:ext cx="49307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b="1" i="1">
                <a:ea typeface="宋体" panose="02010600030101010101" pitchFamily="2" charset="-122"/>
              </a:rPr>
              <a:t>P</a:t>
            </a:r>
            <a:r>
              <a:rPr lang="en-US" b="1" baseline="-25000">
                <a:ea typeface="宋体" panose="02010600030101010101" pitchFamily="2" charset="-122"/>
              </a:rPr>
              <a:t>0</a:t>
            </a:r>
            <a:r>
              <a:rPr lang="en-US" b="1">
                <a:ea typeface="宋体" panose="02010600030101010101" pitchFamily="2" charset="-122"/>
              </a:rPr>
              <a:t>=</a:t>
            </a:r>
            <a:r>
              <a:rPr lang="en-US" b="1" i="1">
                <a:ea typeface="宋体" panose="02010600030101010101" pitchFamily="2" charset="-122"/>
              </a:rPr>
              <a:t>UI</a:t>
            </a:r>
            <a:r>
              <a:rPr lang="en-US" b="1" baseline="-25000">
                <a:ea typeface="宋体" panose="02010600030101010101" pitchFamily="2" charset="-122"/>
              </a:rPr>
              <a:t>0</a:t>
            </a:r>
            <a:r>
              <a:rPr lang="en-US" b="1">
                <a:ea typeface="宋体" panose="02010600030101010101" pitchFamily="2" charset="-122"/>
              </a:rPr>
              <a:t>=220</a:t>
            </a:r>
            <a:r>
              <a:rPr lang="en-US" altLang="zh-CN" b="1">
                <a:ea typeface="宋体" panose="02010600030101010101" pitchFamily="2" charset="-122"/>
              </a:rPr>
              <a:t> </a:t>
            </a:r>
            <a:r>
              <a:rPr lang="en-US" b="1">
                <a:ea typeface="宋体" panose="02010600030101010101" pitchFamily="2" charset="-122"/>
              </a:rPr>
              <a:t>V</a:t>
            </a:r>
            <a:r>
              <a:rPr lang="en-US" b="1">
                <a:latin typeface="Arial" panose="020B0604020202020204" pitchFamily="34" charset="0"/>
                <a:ea typeface="宋体" panose="02010600030101010101" pitchFamily="2" charset="-122"/>
              </a:rPr>
              <a:t>×</a:t>
            </a:r>
            <a:r>
              <a:rPr lang="en-US" b="1">
                <a:ea typeface="宋体" panose="02010600030101010101" pitchFamily="2" charset="-122"/>
              </a:rPr>
              <a:t>10</a:t>
            </a:r>
            <a:r>
              <a:rPr lang="en-US" altLang="zh-CN" b="1">
                <a:ea typeface="宋体" panose="02010600030101010101" pitchFamily="2" charset="-122"/>
              </a:rPr>
              <a:t> </a:t>
            </a:r>
            <a:r>
              <a:rPr lang="en-US" b="1">
                <a:ea typeface="宋体" panose="02010600030101010101" pitchFamily="2" charset="-122"/>
              </a:rPr>
              <a:t>A=2 200</a:t>
            </a:r>
            <a:r>
              <a:rPr lang="en-US" b="1" baseline="-25000">
                <a:ea typeface="宋体" panose="02010600030101010101" pitchFamily="2" charset="-122"/>
              </a:rPr>
              <a:t> </a:t>
            </a:r>
            <a:r>
              <a:rPr lang="en-US" b="1">
                <a:ea typeface="宋体" panose="02010600030101010101" pitchFamily="2" charset="-122"/>
              </a:rPr>
              <a:t> W</a:t>
            </a:r>
          </a:p>
        </p:txBody>
      </p:sp>
      <p:grpSp>
        <p:nvGrpSpPr>
          <p:cNvPr id="295947" name="Group 11"/>
          <p:cNvGrpSpPr>
            <a:grpSpLocks/>
          </p:cNvGrpSpPr>
          <p:nvPr/>
        </p:nvGrpSpPr>
        <p:grpSpPr bwMode="auto">
          <a:xfrm>
            <a:off x="1368425" y="1952627"/>
            <a:ext cx="6048375" cy="646113"/>
            <a:chOff x="862" y="1230"/>
            <a:chExt cx="3810" cy="407"/>
          </a:xfrm>
        </p:grpSpPr>
        <p:sp>
          <p:nvSpPr>
            <p:cNvPr id="295948" name="Rectangle 12"/>
            <p:cNvSpPr>
              <a:spLocks noChangeArrowheads="1"/>
            </p:cNvSpPr>
            <p:nvPr/>
          </p:nvSpPr>
          <p:spPr bwMode="auto">
            <a:xfrm>
              <a:off x="862" y="1366"/>
              <a:ext cx="381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US" altLang="zh-CN" b="1" i="1">
                  <a:ea typeface="宋体" panose="02010600030101010101" pitchFamily="2" charset="-122"/>
                </a:rPr>
                <a:t>I</a:t>
              </a:r>
              <a:r>
                <a:rPr lang="en-US" altLang="zh-CN" b="1" baseline="-25000">
                  <a:ea typeface="宋体" panose="02010600030101010101" pitchFamily="2" charset="-122"/>
                </a:rPr>
                <a:t>2</a:t>
              </a:r>
              <a:r>
                <a:rPr lang="en-US" altLang="zh-CN" b="1" i="1">
                  <a:ea typeface="宋体" panose="02010600030101010101" pitchFamily="2" charset="-122"/>
                </a:rPr>
                <a:t> </a:t>
              </a:r>
              <a:r>
                <a:rPr lang="en-US" b="1">
                  <a:ea typeface="宋体" panose="02010600030101010101" pitchFamily="2" charset="-122"/>
                </a:rPr>
                <a:t>=</a:t>
              </a:r>
              <a:r>
                <a:rPr lang="zh-CN" altLang="en-US" b="1">
                  <a:ea typeface="宋体" panose="02010600030101010101" pitchFamily="2" charset="-122"/>
                </a:rPr>
                <a:t>　　</a:t>
              </a:r>
              <a:r>
                <a:rPr lang="en-US" b="1">
                  <a:ea typeface="宋体" panose="02010600030101010101" pitchFamily="2" charset="-122"/>
                </a:rPr>
                <a:t>= </a:t>
              </a:r>
              <a:r>
                <a:rPr lang="zh-CN" altLang="en-US" b="1">
                  <a:ea typeface="宋体" panose="02010600030101010101" pitchFamily="2" charset="-122"/>
                </a:rPr>
                <a:t>　　　　≈ </a:t>
              </a:r>
              <a:r>
                <a:rPr lang="en-US" altLang="zh-CN" b="1">
                  <a:ea typeface="宋体" panose="02010600030101010101" pitchFamily="2" charset="-122"/>
                </a:rPr>
                <a:t>4.64 A</a:t>
              </a:r>
            </a:p>
          </p:txBody>
        </p:sp>
        <p:sp>
          <p:nvSpPr>
            <p:cNvPr id="295949" name="Rectangle 13"/>
            <p:cNvSpPr>
              <a:spLocks noChangeArrowheads="1"/>
            </p:cNvSpPr>
            <p:nvPr/>
          </p:nvSpPr>
          <p:spPr bwMode="auto">
            <a:xfrm>
              <a:off x="1354" y="1230"/>
              <a:ext cx="24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b="1" i="1">
                  <a:ea typeface="宋体" panose="02010600030101010101" pitchFamily="2" charset="-122"/>
                </a:rPr>
                <a:t>P</a:t>
              </a:r>
              <a:r>
                <a:rPr lang="en-US" altLang="zh-CN" b="1" baseline="-25000">
                  <a:ea typeface="宋体" panose="02010600030101010101" pitchFamily="2" charset="-122"/>
                </a:rPr>
                <a:t>2</a:t>
              </a:r>
            </a:p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b="1" i="1">
                  <a:ea typeface="宋体" panose="02010600030101010101" pitchFamily="2" charset="-122"/>
                </a:rPr>
                <a:t>U</a:t>
              </a:r>
            </a:p>
          </p:txBody>
        </p:sp>
        <p:sp>
          <p:nvSpPr>
            <p:cNvPr id="295950" name="Line 14"/>
            <p:cNvSpPr>
              <a:spLocks noChangeShapeType="1"/>
            </p:cNvSpPr>
            <p:nvPr/>
          </p:nvSpPr>
          <p:spPr bwMode="auto">
            <a:xfrm>
              <a:off x="1318" y="1539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b="1"/>
            </a:p>
          </p:txBody>
        </p:sp>
        <p:sp>
          <p:nvSpPr>
            <p:cNvPr id="295951" name="Rectangle 15"/>
            <p:cNvSpPr>
              <a:spLocks noChangeArrowheads="1"/>
            </p:cNvSpPr>
            <p:nvPr/>
          </p:nvSpPr>
          <p:spPr bwMode="auto">
            <a:xfrm>
              <a:off x="1963" y="1230"/>
              <a:ext cx="61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b="1">
                  <a:ea typeface="宋体" panose="02010600030101010101" pitchFamily="2" charset="-122"/>
                </a:rPr>
                <a:t>1 020 W</a:t>
              </a:r>
            </a:p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b="1">
                  <a:ea typeface="宋体" panose="02010600030101010101" pitchFamily="2" charset="-122"/>
                </a:rPr>
                <a:t>220 V</a:t>
              </a:r>
            </a:p>
          </p:txBody>
        </p:sp>
        <p:sp>
          <p:nvSpPr>
            <p:cNvPr id="295952" name="Line 16"/>
            <p:cNvSpPr>
              <a:spLocks noChangeShapeType="1"/>
            </p:cNvSpPr>
            <p:nvPr/>
          </p:nvSpPr>
          <p:spPr bwMode="auto">
            <a:xfrm>
              <a:off x="1862" y="1532"/>
              <a:ext cx="79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b="1"/>
            </a:p>
          </p:txBody>
        </p:sp>
      </p:grpSp>
      <p:sp>
        <p:nvSpPr>
          <p:cNvPr id="295953" name="Text Box 17"/>
          <p:cNvSpPr txBox="1">
            <a:spLocks noChangeArrowheads="1"/>
          </p:cNvSpPr>
          <p:nvPr/>
        </p:nvSpPr>
        <p:spPr bwMode="auto">
          <a:xfrm>
            <a:off x="423863" y="5600700"/>
            <a:ext cx="8280400" cy="39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zh-CN" altLang="en-US" b="1">
                <a:latin typeface="Arial" panose="020B0604020202020204" pitchFamily="34" charset="0"/>
                <a:ea typeface="宋体" panose="02010600030101010101" pitchFamily="2" charset="-122"/>
              </a:rPr>
              <a:t>　　所以，从安全用电的角度考虑，可以安装这样一台空调。</a:t>
            </a:r>
          </a:p>
        </p:txBody>
      </p:sp>
    </p:spTree>
    <p:extLst>
      <p:ext uri="{BB962C8B-B14F-4D97-AF65-F5344CB8AC3E}">
        <p14:creationId xmlns:p14="http://schemas.microsoft.com/office/powerpoint/2010/main" xmlns="" val="394345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38" grpId="0" autoUpdateAnimBg="0"/>
      <p:bldP spid="295939" grpId="0" autoUpdateAnimBg="0"/>
      <p:bldP spid="295940" grpId="0" autoUpdateAnimBg="0"/>
      <p:bldP spid="295941" grpId="0" autoUpdateAnimBg="0"/>
      <p:bldP spid="295942" grpId="0" autoUpdateAnimBg="0"/>
      <p:bldP spid="295944" grpId="0" autoUpdateAnimBg="0"/>
      <p:bldP spid="295945" grpId="0" autoUpdateAnimBg="0"/>
      <p:bldP spid="29595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矩形 6"/>
          <p:cNvSpPr>
            <a:spLocks noChangeArrowheads="1"/>
          </p:cNvSpPr>
          <p:nvPr/>
        </p:nvSpPr>
        <p:spPr bwMode="auto">
          <a:xfrm>
            <a:off x="503238" y="2097088"/>
            <a:ext cx="8243887" cy="6819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20000" dir="5400000" algn="ctr" rotWithShape="0">
                    <a:srgbClr val="000000">
                      <a:alpha val="28999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zh-CN" alt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　　有时候家庭电路中用电器的总功率并不是很大，但是也会产生电流过大的现象，你认为原因可能是什么？</a:t>
            </a:r>
          </a:p>
        </p:txBody>
      </p:sp>
      <p:sp>
        <p:nvSpPr>
          <p:cNvPr id="296964" name="矩形 4"/>
          <p:cNvSpPr>
            <a:spLocks noChangeArrowheads="1"/>
          </p:cNvSpPr>
          <p:nvPr/>
        </p:nvSpPr>
        <p:spPr bwMode="auto">
          <a:xfrm>
            <a:off x="431800" y="411163"/>
            <a:ext cx="4386263" cy="58896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3200" dirty="0">
                <a:solidFill>
                  <a:srgbClr val="FFFFFF"/>
                </a:solidFill>
              </a:rPr>
              <a:t> </a:t>
            </a:r>
            <a:r>
              <a:rPr lang="zh-CN" altLang="en-US" sz="3200" dirty="0">
                <a:solidFill>
                  <a:srgbClr val="FFFFFF"/>
                </a:solidFill>
              </a:rPr>
              <a:t>短路对家庭电路的影响</a:t>
            </a:r>
          </a:p>
        </p:txBody>
      </p:sp>
      <p:sp>
        <p:nvSpPr>
          <p:cNvPr id="296965" name="Rectangle 5"/>
          <p:cNvSpPr>
            <a:spLocks noChangeArrowheads="1"/>
          </p:cNvSpPr>
          <p:nvPr/>
        </p:nvSpPr>
        <p:spPr bwMode="auto">
          <a:xfrm>
            <a:off x="431800" y="1268413"/>
            <a:ext cx="3276600" cy="519112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想想议议</a:t>
            </a:r>
          </a:p>
        </p:txBody>
      </p:sp>
      <p:sp>
        <p:nvSpPr>
          <p:cNvPr id="296966" name="TextBox 5"/>
          <p:cNvSpPr>
            <a:spLocks noChangeArrowheads="1"/>
          </p:cNvSpPr>
          <p:nvPr/>
        </p:nvSpPr>
        <p:spPr bwMode="auto">
          <a:xfrm>
            <a:off x="611188" y="4329113"/>
            <a:ext cx="7864475" cy="688975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CC0000"/>
                </a:solidFill>
              </a:rPr>
              <a:t>　　短路</a:t>
            </a:r>
            <a:r>
              <a:rPr lang="zh-CN" altLang="en-US"/>
              <a:t>是</a:t>
            </a:r>
            <a:r>
              <a:rPr lang="zh-CN" altLang="en-US">
                <a:solidFill>
                  <a:srgbClr val="000000"/>
                </a:solidFill>
              </a:rPr>
              <a:t>家庭电路中电流过大的另一个原因</a:t>
            </a:r>
            <a:r>
              <a:rPr lang="zh-CN" altLang="en-US"/>
              <a:t>。</a:t>
            </a:r>
            <a:endParaRPr lang="zh-CN" altLang="en-US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262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2" grpId="0" bldLvl="0" animBg="1" autoUpdateAnimBg="0"/>
      <p:bldP spid="296966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矩形 6"/>
          <p:cNvSpPr>
            <a:spLocks noChangeArrowheads="1"/>
          </p:cNvSpPr>
          <p:nvPr/>
        </p:nvSpPr>
        <p:spPr bwMode="auto">
          <a:xfrm>
            <a:off x="431800" y="1268413"/>
            <a:ext cx="8532813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20000" dir="5400000" algn="ctr" rotWithShape="0">
                    <a:srgbClr val="000000">
                      <a:alpha val="28999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0066CC"/>
                </a:solidFill>
                <a:latin typeface="Calibri" panose="020F0502020204030204" pitchFamily="34" charset="0"/>
              </a:rPr>
              <a:t>　　你知道形成家庭电路中短路的原因是什么吗？</a:t>
            </a:r>
          </a:p>
        </p:txBody>
      </p:sp>
      <p:sp>
        <p:nvSpPr>
          <p:cNvPr id="297987" name="矩形 6"/>
          <p:cNvSpPr>
            <a:spLocks noChangeArrowheads="1"/>
          </p:cNvSpPr>
          <p:nvPr/>
        </p:nvSpPr>
        <p:spPr bwMode="auto">
          <a:xfrm>
            <a:off x="431800" y="2781300"/>
            <a:ext cx="6840538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20000" dir="5400000" algn="ctr" rotWithShape="0">
                    <a:srgbClr val="000000">
                      <a:alpha val="28999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000000"/>
                </a:solidFill>
                <a:latin typeface="Calibri" panose="020F0502020204030204" pitchFamily="34" charset="0"/>
              </a:rPr>
              <a:t>　　家庭电路中短路很容易造成火灾。</a:t>
            </a:r>
            <a:endParaRPr lang="zh-CN" altLang="en-US" sz="1800" b="1"/>
          </a:p>
        </p:txBody>
      </p:sp>
      <p:sp>
        <p:nvSpPr>
          <p:cNvPr id="297988" name="Text Box 4"/>
          <p:cNvSpPr txBox="1">
            <a:spLocks noChangeArrowheads="1"/>
          </p:cNvSpPr>
          <p:nvPr/>
        </p:nvSpPr>
        <p:spPr bwMode="auto">
          <a:xfrm>
            <a:off x="431800" y="1808163"/>
            <a:ext cx="81010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　　由于改装电路时不小心、或绝缘皮破损或老化等原因使</a:t>
            </a:r>
            <a:r>
              <a:rPr lang="zh-CN" altLang="en-US" b="1">
                <a:solidFill>
                  <a:srgbClr val="CC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火线和零线直接连通</a:t>
            </a:r>
            <a:r>
              <a:rPr lang="zh-CN" altLang="en-US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</a:p>
        </p:txBody>
      </p:sp>
      <p:pic>
        <p:nvPicPr>
          <p:cNvPr id="297989" name="Picture 5" descr="0119a4959dffeed1024cd5f47cf954f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00" y="3465513"/>
            <a:ext cx="4586288" cy="3054350"/>
          </a:xfrm>
          <a:prstGeom prst="rect">
            <a:avLst/>
          </a:prstGeom>
          <a:noFill/>
          <a:ln w="19050">
            <a:solidFill>
              <a:srgbClr val="0066CC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7990" name="Picture 6" descr="e6e4bcff6f349fa08b45e403006ff2a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5025" y="3433763"/>
            <a:ext cx="4140200" cy="3090862"/>
          </a:xfrm>
          <a:prstGeom prst="rect">
            <a:avLst/>
          </a:prstGeom>
          <a:noFill/>
          <a:ln w="19050">
            <a:solidFill>
              <a:srgbClr val="0066CC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7992" name="矩形 4"/>
          <p:cNvSpPr>
            <a:spLocks noChangeArrowheads="1"/>
          </p:cNvSpPr>
          <p:nvPr/>
        </p:nvSpPr>
        <p:spPr bwMode="auto">
          <a:xfrm>
            <a:off x="431800" y="411163"/>
            <a:ext cx="4386263" cy="5889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3200">
                <a:solidFill>
                  <a:srgbClr val="FFFFFF"/>
                </a:solidFill>
              </a:rPr>
              <a:t> </a:t>
            </a:r>
            <a:r>
              <a:rPr lang="zh-CN" altLang="en-US" sz="3200">
                <a:solidFill>
                  <a:srgbClr val="FFFFFF"/>
                </a:solidFill>
              </a:rPr>
              <a:t>短路对家庭电路的影响</a:t>
            </a:r>
          </a:p>
        </p:txBody>
      </p:sp>
    </p:spTree>
    <p:extLst>
      <p:ext uri="{BB962C8B-B14F-4D97-AF65-F5344CB8AC3E}">
        <p14:creationId xmlns:p14="http://schemas.microsoft.com/office/powerpoint/2010/main" xmlns="" val="96719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987" grpId="0" bldLvl="0" animBg="1" autoUpdateAnimBg="0"/>
      <p:bldP spid="297988" grpId="0" bldLvl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010" name="Picture 2" descr="19-2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092"/>
          <a:stretch>
            <a:fillRect/>
          </a:stretch>
        </p:blipFill>
        <p:spPr bwMode="auto">
          <a:xfrm>
            <a:off x="2268538" y="2384425"/>
            <a:ext cx="4681537" cy="370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9012" name="Rectangle 4"/>
          <p:cNvSpPr>
            <a:spLocks noChangeArrowheads="1"/>
          </p:cNvSpPr>
          <p:nvPr/>
        </p:nvSpPr>
        <p:spPr bwMode="auto">
          <a:xfrm>
            <a:off x="431800" y="1268413"/>
            <a:ext cx="81359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>
                <a:latin typeface="Arial" panose="020B0604020202020204" pitchFamily="34" charset="0"/>
                <a:ea typeface="宋体" panose="02010600030101010101" pitchFamily="2" charset="-122"/>
              </a:rPr>
              <a:t>　　为了防止电路中电流过大，发生危险，电路中常常要安装保险丝，以保护用电器或人身安全。</a:t>
            </a:r>
          </a:p>
        </p:txBody>
      </p:sp>
      <p:sp>
        <p:nvSpPr>
          <p:cNvPr id="299013" name="矩形 4"/>
          <p:cNvSpPr>
            <a:spLocks noChangeArrowheads="1"/>
          </p:cNvSpPr>
          <p:nvPr/>
        </p:nvSpPr>
        <p:spPr bwMode="auto">
          <a:xfrm>
            <a:off x="431800" y="411163"/>
            <a:ext cx="4386263" cy="58896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3200" dirty="0">
                <a:solidFill>
                  <a:srgbClr val="FFFFFF"/>
                </a:solidFill>
              </a:rPr>
              <a:t> </a:t>
            </a:r>
            <a:r>
              <a:rPr lang="zh-CN" altLang="en-US" sz="3200" dirty="0">
                <a:solidFill>
                  <a:srgbClr val="FFFFFF"/>
                </a:solidFill>
              </a:rPr>
              <a:t>短路对家庭电路的影响</a:t>
            </a:r>
          </a:p>
        </p:txBody>
      </p:sp>
      <p:sp>
        <p:nvSpPr>
          <p:cNvPr id="299014" name="Rectangle 6"/>
          <p:cNvSpPr>
            <a:spLocks noChangeArrowheads="1"/>
          </p:cNvSpPr>
          <p:nvPr/>
        </p:nvSpPr>
        <p:spPr bwMode="auto">
          <a:xfrm>
            <a:off x="3348038" y="6092825"/>
            <a:ext cx="29162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各种保险丝</a:t>
            </a:r>
          </a:p>
        </p:txBody>
      </p:sp>
    </p:spTree>
    <p:extLst>
      <p:ext uri="{BB962C8B-B14F-4D97-AF65-F5344CB8AC3E}">
        <p14:creationId xmlns:p14="http://schemas.microsoft.com/office/powerpoint/2010/main" xmlns="" val="202809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4" name="Text Box 6"/>
          <p:cNvSpPr txBox="1">
            <a:spLocks noChangeArrowheads="1"/>
          </p:cNvSpPr>
          <p:nvPr/>
        </p:nvSpPr>
        <p:spPr bwMode="auto">
          <a:xfrm>
            <a:off x="5257800" y="1752600"/>
            <a:ext cx="3200400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>
                <a:ea typeface="楷体_GB2312" pitchFamily="49" charset="-122"/>
              </a:rPr>
              <a:t>        </a:t>
            </a:r>
            <a:r>
              <a:rPr lang="zh-CN" altLang="en-US">
                <a:ea typeface="楷体_GB2312" pitchFamily="49" charset="-122"/>
              </a:rPr>
              <a:t>目前大部分家庭电路中都安装着保险盒，里面有</a:t>
            </a:r>
            <a:r>
              <a:rPr lang="zh-CN" altLang="en-US" sz="3600" i="1">
                <a:solidFill>
                  <a:srgbClr val="FF0000"/>
                </a:solidFill>
                <a:ea typeface="楷体_GB2312" pitchFamily="49" charset="-122"/>
              </a:rPr>
              <a:t>保险丝</a:t>
            </a:r>
            <a:r>
              <a:rPr lang="zh-CN" altLang="en-US">
                <a:ea typeface="楷体_GB2312" pitchFamily="49" charset="-122"/>
              </a:rPr>
              <a:t>。一些仪器的供电电路也有安在管中的保险丝。保险丝为什么能够“保险”？</a:t>
            </a:r>
          </a:p>
        </p:txBody>
      </p:sp>
      <p:sp>
        <p:nvSpPr>
          <p:cNvPr id="171017" name="Text Box 9"/>
          <p:cNvSpPr txBox="1">
            <a:spLocks noChangeArrowheads="1"/>
          </p:cNvSpPr>
          <p:nvPr/>
        </p:nvSpPr>
        <p:spPr bwMode="auto">
          <a:xfrm>
            <a:off x="2286000" y="533400"/>
            <a:ext cx="5562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4400">
                <a:solidFill>
                  <a:srgbClr val="FF0066"/>
                </a:solidFill>
                <a:ea typeface="方正姚体" panose="02010601030101010101" pitchFamily="2" charset="-122"/>
              </a:rPr>
              <a:t> </a:t>
            </a:r>
            <a:r>
              <a:rPr lang="zh-CN" altLang="en-US" sz="4400">
                <a:solidFill>
                  <a:srgbClr val="FF0066"/>
                </a:solidFill>
                <a:ea typeface="方正姚体" panose="02010601030101010101" pitchFamily="2" charset="-122"/>
              </a:rPr>
              <a:t>保险丝的作用</a:t>
            </a:r>
          </a:p>
        </p:txBody>
      </p:sp>
      <p:pic>
        <p:nvPicPr>
          <p:cNvPr id="171018" name="Picture 10" descr="0,0,500,11309,850,916,6962f6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47371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16584623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1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Text Box 2"/>
          <p:cNvSpPr txBox="1">
            <a:spLocks noChangeArrowheads="1"/>
          </p:cNvSpPr>
          <p:nvPr/>
        </p:nvSpPr>
        <p:spPr bwMode="auto">
          <a:xfrm>
            <a:off x="107950" y="115888"/>
            <a:ext cx="34559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保险丝的作用</a:t>
            </a:r>
          </a:p>
        </p:txBody>
      </p:sp>
      <p:pic>
        <p:nvPicPr>
          <p:cNvPr id="266243" name="Picture 3" descr="5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16" t="11012" r="17436" b="63806"/>
          <a:stretch>
            <a:fillRect/>
          </a:stretch>
        </p:blipFill>
        <p:spPr bwMode="auto">
          <a:xfrm>
            <a:off x="304800" y="990600"/>
            <a:ext cx="8610600" cy="501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6244" name="AutoShape 4"/>
          <p:cNvSpPr>
            <a:spLocks noChangeArrowheads="1"/>
          </p:cNvSpPr>
          <p:nvPr/>
        </p:nvSpPr>
        <p:spPr bwMode="auto">
          <a:xfrm>
            <a:off x="3203575" y="5516563"/>
            <a:ext cx="1512888" cy="576262"/>
          </a:xfrm>
          <a:prstGeom prst="wedgeRectCallout">
            <a:avLst>
              <a:gd name="adj1" fmla="val -56926"/>
              <a:gd name="adj2" fmla="val -109227"/>
            </a:avLst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CN" altLang="en-US" sz="3200">
                <a:latin typeface="Arial" panose="020B0604020202020204" pitchFamily="34" charset="0"/>
                <a:ea typeface="华文新魏" panose="02010800040101010101" pitchFamily="2" charset="-122"/>
              </a:rPr>
              <a:t>保险丝</a:t>
            </a:r>
          </a:p>
        </p:txBody>
      </p:sp>
    </p:spTree>
    <p:extLst>
      <p:ext uri="{BB962C8B-B14F-4D97-AF65-F5344CB8AC3E}">
        <p14:creationId xmlns:p14="http://schemas.microsoft.com/office/powerpoint/2010/main" xmlns="" val="196127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6" name="Rectangle 4"/>
          <p:cNvSpPr>
            <a:spLocks noChangeArrowheads="1"/>
          </p:cNvSpPr>
          <p:nvPr/>
        </p:nvSpPr>
        <p:spPr bwMode="auto">
          <a:xfrm>
            <a:off x="1066800" y="1905000"/>
            <a:ext cx="7620000" cy="87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3200">
                <a:ea typeface="楷体_GB2312" pitchFamily="49" charset="-122"/>
              </a:rPr>
              <a:t>        </a:t>
            </a:r>
            <a:r>
              <a:rPr lang="zh-CN" altLang="en-US" sz="3200">
                <a:ea typeface="楷体_GB2312" pitchFamily="49" charset="-122"/>
              </a:rPr>
              <a:t>当电路中的电流超过规定值时，保险丝能自动熔断，切断电路，保护电路。</a:t>
            </a:r>
          </a:p>
        </p:txBody>
      </p:sp>
      <p:sp>
        <p:nvSpPr>
          <p:cNvPr id="238597" name="Text Box 5"/>
          <p:cNvSpPr txBox="1">
            <a:spLocks noChangeArrowheads="1"/>
          </p:cNvSpPr>
          <p:nvPr/>
        </p:nvSpPr>
        <p:spPr bwMode="auto">
          <a:xfrm>
            <a:off x="838200" y="3429000"/>
            <a:ext cx="533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zh-CN" altLang="en-US" sz="3600">
                <a:solidFill>
                  <a:srgbClr val="FF5050"/>
                </a:solidFill>
                <a:ea typeface="黑体" panose="02010609060101010101" pitchFamily="49" charset="-122"/>
              </a:rPr>
              <a:t>（</a:t>
            </a:r>
            <a:r>
              <a:rPr lang="en-US" altLang="zh-CN" sz="3600">
                <a:solidFill>
                  <a:srgbClr val="FF5050"/>
                </a:solidFill>
                <a:ea typeface="黑体" panose="02010609060101010101" pitchFamily="49" charset="-122"/>
              </a:rPr>
              <a:t>2</a:t>
            </a:r>
            <a:r>
              <a:rPr lang="zh-CN" altLang="en-US" sz="3600">
                <a:solidFill>
                  <a:srgbClr val="FF5050"/>
                </a:solidFill>
                <a:ea typeface="黑体" panose="02010609060101010101" pitchFamily="49" charset="-122"/>
              </a:rPr>
              <a:t>）保险丝的材料：</a:t>
            </a:r>
          </a:p>
        </p:txBody>
      </p:sp>
      <p:sp>
        <p:nvSpPr>
          <p:cNvPr id="238599" name="Rectangle 7"/>
          <p:cNvSpPr>
            <a:spLocks noChangeArrowheads="1"/>
          </p:cNvSpPr>
          <p:nvPr/>
        </p:nvSpPr>
        <p:spPr bwMode="auto">
          <a:xfrm>
            <a:off x="1676400" y="4572000"/>
            <a:ext cx="3505200" cy="955675"/>
          </a:xfrm>
          <a:prstGeom prst="rect">
            <a:avLst/>
          </a:prstGeom>
          <a:solidFill>
            <a:srgbClr val="CCFFCC"/>
          </a:solidFill>
          <a:ln w="9525" algn="ctr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ea typeface="宋体" panose="02010600030101010101" pitchFamily="2" charset="-122"/>
              </a:rPr>
              <a:t>        </a:t>
            </a:r>
            <a:r>
              <a:rPr lang="zh-CN" altLang="en-US">
                <a:ea typeface="宋体" panose="02010600030101010101" pitchFamily="2" charset="-122"/>
              </a:rPr>
              <a:t>为什么不用铜丝、铁丝做保险丝？</a:t>
            </a:r>
          </a:p>
        </p:txBody>
      </p:sp>
      <p:sp>
        <p:nvSpPr>
          <p:cNvPr id="238600" name="AutoShape 8"/>
          <p:cNvSpPr>
            <a:spLocks noChangeArrowheads="1"/>
          </p:cNvSpPr>
          <p:nvPr/>
        </p:nvSpPr>
        <p:spPr bwMode="auto">
          <a:xfrm>
            <a:off x="5486400" y="3276600"/>
            <a:ext cx="3657600" cy="1371600"/>
          </a:xfrm>
          <a:prstGeom prst="cloudCallout">
            <a:avLst>
              <a:gd name="adj1" fmla="val -60111"/>
              <a:gd name="adj2" fmla="val 70833"/>
            </a:avLst>
          </a:prstGeom>
          <a:solidFill>
            <a:srgbClr val="FFFF99">
              <a:alpha val="85001"/>
            </a:srgbClr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238601" name="Text Box 9"/>
          <p:cNvSpPr txBox="1">
            <a:spLocks noChangeArrowheads="1"/>
          </p:cNvSpPr>
          <p:nvPr/>
        </p:nvSpPr>
        <p:spPr bwMode="auto">
          <a:xfrm>
            <a:off x="5791200" y="3505200"/>
            <a:ext cx="29114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        </a:t>
            </a:r>
            <a:r>
              <a:rPr lang="zh-CN" altLang="en-US">
                <a:ea typeface="宋体" panose="02010600030101010101" pitchFamily="2" charset="-122"/>
              </a:rPr>
              <a:t>铜丝或铁丝的电阻太小。</a:t>
            </a:r>
          </a:p>
        </p:txBody>
      </p:sp>
      <p:sp>
        <p:nvSpPr>
          <p:cNvPr id="238607" name="Text Box 15"/>
          <p:cNvSpPr txBox="1">
            <a:spLocks noChangeArrowheads="1"/>
          </p:cNvSpPr>
          <p:nvPr/>
        </p:nvSpPr>
        <p:spPr bwMode="auto">
          <a:xfrm>
            <a:off x="2133600" y="3962400"/>
            <a:ext cx="32004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3200">
                <a:ea typeface="楷体_GB2312" pitchFamily="49" charset="-122"/>
              </a:rPr>
              <a:t>铅锑合金。</a:t>
            </a:r>
          </a:p>
        </p:txBody>
      </p:sp>
      <p:sp>
        <p:nvSpPr>
          <p:cNvPr id="238612" name="Rectangle 20"/>
          <p:cNvSpPr>
            <a:spLocks noChangeArrowheads="1"/>
          </p:cNvSpPr>
          <p:nvPr/>
        </p:nvSpPr>
        <p:spPr bwMode="auto">
          <a:xfrm>
            <a:off x="838200" y="1143000"/>
            <a:ext cx="5410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rgbClr val="FF5050"/>
                </a:solidFill>
                <a:ea typeface="黑体" panose="02010609060101010101" pitchFamily="49" charset="-122"/>
              </a:rPr>
              <a:t>（</a:t>
            </a:r>
            <a:r>
              <a:rPr lang="en-US" altLang="zh-CN" sz="3600">
                <a:solidFill>
                  <a:srgbClr val="FF5050"/>
                </a:solidFill>
                <a:ea typeface="黑体" panose="02010609060101010101" pitchFamily="49" charset="-122"/>
              </a:rPr>
              <a:t>1</a:t>
            </a:r>
            <a:r>
              <a:rPr lang="zh-CN" altLang="en-US" sz="3600">
                <a:solidFill>
                  <a:srgbClr val="FF5050"/>
                </a:solidFill>
                <a:ea typeface="黑体" panose="02010609060101010101" pitchFamily="49" charset="-122"/>
              </a:rPr>
              <a:t>）保险丝的作用：</a:t>
            </a:r>
          </a:p>
        </p:txBody>
      </p:sp>
    </p:spTree>
    <p:extLst>
      <p:ext uri="{BB962C8B-B14F-4D97-AF65-F5344CB8AC3E}">
        <p14:creationId xmlns:p14="http://schemas.microsoft.com/office/powerpoint/2010/main" xmlns="" val="126632627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238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238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/>
      <p:bldP spid="238599" grpId="0" animBg="1"/>
      <p:bldP spid="238600" grpId="0" animBg="1"/>
      <p:bldP spid="238601" grpId="0"/>
      <p:bldP spid="23860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70" name="Text Box 6"/>
          <p:cNvSpPr txBox="1">
            <a:spLocks noChangeArrowheads="1"/>
          </p:cNvSpPr>
          <p:nvPr/>
        </p:nvSpPr>
        <p:spPr bwMode="auto">
          <a:xfrm>
            <a:off x="609600" y="3429000"/>
            <a:ext cx="7924800" cy="216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rgbClr val="FF5050"/>
                </a:solidFill>
                <a:ea typeface="黑体" panose="02010609060101010101" pitchFamily="49" charset="-122"/>
              </a:rPr>
              <a:t>（</a:t>
            </a:r>
            <a:r>
              <a:rPr lang="en-US" altLang="zh-CN" sz="3600">
                <a:solidFill>
                  <a:srgbClr val="FF5050"/>
                </a:solidFill>
                <a:ea typeface="黑体" panose="02010609060101010101" pitchFamily="49" charset="-122"/>
              </a:rPr>
              <a:t>4</a:t>
            </a:r>
            <a:r>
              <a:rPr lang="zh-CN" altLang="en-US" sz="3600">
                <a:solidFill>
                  <a:srgbClr val="FF5050"/>
                </a:solidFill>
                <a:ea typeface="黑体" panose="02010609060101010101" pitchFamily="49" charset="-122"/>
              </a:rPr>
              <a:t>）保险丝的选择：</a:t>
            </a:r>
          </a:p>
          <a:p>
            <a:r>
              <a:rPr lang="zh-CN" altLang="en-US" sz="3600">
                <a:solidFill>
                  <a:srgbClr val="FF5050"/>
                </a:solidFill>
                <a:ea typeface="黑体" panose="02010609060101010101" pitchFamily="49" charset="-122"/>
              </a:rPr>
              <a:t>        </a:t>
            </a:r>
            <a:r>
              <a:rPr lang="zh-CN" altLang="en-US" sz="3200">
                <a:ea typeface="楷体_GB2312" pitchFamily="49" charset="-122"/>
              </a:rPr>
              <a:t>应使保险丝的</a:t>
            </a:r>
            <a:r>
              <a:rPr lang="zh-CN" altLang="en-US" sz="3200">
                <a:solidFill>
                  <a:srgbClr val="FF0066"/>
                </a:solidFill>
                <a:ea typeface="楷体_GB2312" pitchFamily="49" charset="-122"/>
              </a:rPr>
              <a:t>额定电流等于或稍大于电路中最大正常工作电流</a:t>
            </a:r>
            <a:r>
              <a:rPr lang="zh-CN" altLang="en-US" sz="3200">
                <a:ea typeface="楷体_GB2312" pitchFamily="49" charset="-122"/>
              </a:rPr>
              <a:t>。过粗的保险丝不能起到有效的保险作用。</a:t>
            </a:r>
          </a:p>
        </p:txBody>
      </p:sp>
      <p:sp>
        <p:nvSpPr>
          <p:cNvPr id="241671" name="Text Box 7"/>
          <p:cNvSpPr txBox="1">
            <a:spLocks noChangeArrowheads="1"/>
          </p:cNvSpPr>
          <p:nvPr/>
        </p:nvSpPr>
        <p:spPr bwMode="auto">
          <a:xfrm>
            <a:off x="5181600" y="1374775"/>
            <a:ext cx="3048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>
                <a:latin typeface="Arial" panose="020B0604020202020204" pitchFamily="34" charset="0"/>
              </a:rPr>
              <a:t>①</a:t>
            </a:r>
            <a:r>
              <a:rPr lang="zh-CN" altLang="en-US" sz="3200">
                <a:latin typeface="Arial" panose="020B0604020202020204" pitchFamily="34" charset="0"/>
              </a:rPr>
              <a:t>电阻比较大</a:t>
            </a:r>
          </a:p>
        </p:txBody>
      </p:sp>
      <p:sp>
        <p:nvSpPr>
          <p:cNvPr id="241672" name="Text Box 8"/>
          <p:cNvSpPr txBox="1">
            <a:spLocks noChangeArrowheads="1"/>
          </p:cNvSpPr>
          <p:nvPr/>
        </p:nvSpPr>
        <p:spPr bwMode="auto">
          <a:xfrm>
            <a:off x="5181600" y="2212975"/>
            <a:ext cx="32051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200">
                <a:latin typeface="Arial" panose="020B0604020202020204" pitchFamily="34" charset="0"/>
              </a:rPr>
              <a:t>②</a:t>
            </a:r>
            <a:r>
              <a:rPr lang="zh-CN" altLang="en-US" sz="3200">
                <a:latin typeface="Arial" panose="020B0604020202020204" pitchFamily="34" charset="0"/>
              </a:rPr>
              <a:t>熔点比较低</a:t>
            </a:r>
          </a:p>
        </p:txBody>
      </p:sp>
      <p:sp>
        <p:nvSpPr>
          <p:cNvPr id="241673" name="Text Box 9"/>
          <p:cNvSpPr txBox="1">
            <a:spLocks noChangeArrowheads="1"/>
          </p:cNvSpPr>
          <p:nvPr/>
        </p:nvSpPr>
        <p:spPr bwMode="auto">
          <a:xfrm>
            <a:off x="5029200" y="917575"/>
            <a:ext cx="33988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6600FF"/>
                </a:solidFill>
                <a:latin typeface="Arial" panose="020B0604020202020204" pitchFamily="34" charset="0"/>
                <a:ea typeface="楷体_GB2312" pitchFamily="49" charset="-122"/>
              </a:rPr>
              <a:t>（产生较多的热量）</a:t>
            </a:r>
          </a:p>
        </p:txBody>
      </p:sp>
      <p:sp>
        <p:nvSpPr>
          <p:cNvPr id="241674" name="Text Box 10"/>
          <p:cNvSpPr txBox="1">
            <a:spLocks noChangeArrowheads="1"/>
          </p:cNvSpPr>
          <p:nvPr/>
        </p:nvSpPr>
        <p:spPr bwMode="auto">
          <a:xfrm>
            <a:off x="5486400" y="2743200"/>
            <a:ext cx="2327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6600FF"/>
                </a:solidFill>
                <a:latin typeface="Arial" panose="020B0604020202020204" pitchFamily="34" charset="0"/>
                <a:ea typeface="楷体_GB2312" pitchFamily="49" charset="-122"/>
              </a:rPr>
              <a:t>（易于熔断）</a:t>
            </a:r>
          </a:p>
        </p:txBody>
      </p:sp>
      <p:sp>
        <p:nvSpPr>
          <p:cNvPr id="241675" name="Text Box 11"/>
          <p:cNvSpPr txBox="1">
            <a:spLocks noChangeArrowheads="1"/>
          </p:cNvSpPr>
          <p:nvPr/>
        </p:nvSpPr>
        <p:spPr bwMode="auto">
          <a:xfrm>
            <a:off x="762000" y="1831975"/>
            <a:ext cx="533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</a:pPr>
            <a:r>
              <a:rPr lang="zh-CN" altLang="en-US" sz="3600">
                <a:solidFill>
                  <a:srgbClr val="FF5050"/>
                </a:solidFill>
                <a:ea typeface="黑体" panose="02010609060101010101" pitchFamily="49" charset="-122"/>
              </a:rPr>
              <a:t>（</a:t>
            </a:r>
            <a:r>
              <a:rPr lang="en-US" altLang="zh-CN" sz="3600">
                <a:solidFill>
                  <a:srgbClr val="FF5050"/>
                </a:solidFill>
                <a:ea typeface="黑体" panose="02010609060101010101" pitchFamily="49" charset="-122"/>
              </a:rPr>
              <a:t>3</a:t>
            </a:r>
            <a:r>
              <a:rPr lang="zh-CN" altLang="en-US" sz="3600">
                <a:solidFill>
                  <a:srgbClr val="FF5050"/>
                </a:solidFill>
                <a:ea typeface="黑体" panose="02010609060101010101" pitchFamily="49" charset="-122"/>
              </a:rPr>
              <a:t>）保险丝的特点：</a:t>
            </a:r>
          </a:p>
        </p:txBody>
      </p:sp>
      <p:sp>
        <p:nvSpPr>
          <p:cNvPr id="241676" name="AutoShape 12"/>
          <p:cNvSpPr>
            <a:spLocks/>
          </p:cNvSpPr>
          <p:nvPr/>
        </p:nvSpPr>
        <p:spPr bwMode="auto">
          <a:xfrm>
            <a:off x="4953000" y="1603375"/>
            <a:ext cx="304800" cy="914400"/>
          </a:xfrm>
          <a:prstGeom prst="leftBrace">
            <a:avLst>
              <a:gd name="adj1" fmla="val 2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2000593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16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16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71" grpId="0"/>
      <p:bldP spid="241672" grpId="0"/>
      <p:bldP spid="241673" grpId="0"/>
      <p:bldP spid="241674" grpId="0"/>
      <p:bldP spid="24167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8" name="Text Box 4"/>
          <p:cNvSpPr txBox="1">
            <a:spLocks noGrp="1" noChangeArrowheads="1"/>
          </p:cNvSpPr>
          <p:nvPr>
            <p:ph type="title"/>
          </p:nvPr>
        </p:nvSpPr>
        <p:spPr>
          <a:xfrm>
            <a:off x="457200" y="1295400"/>
            <a:ext cx="8229600" cy="1143000"/>
          </a:xfrm>
          <a:noFill/>
          <a:ln/>
        </p:spPr>
        <p:txBody>
          <a:bodyPr/>
          <a:lstStyle/>
          <a:p>
            <a:pPr algn="l">
              <a:spcBef>
                <a:spcPct val="50000"/>
              </a:spcBef>
            </a:pPr>
            <a:r>
              <a:rPr kumimoji="1" lang="en-US" altLang="zh-CN" sz="4000" b="1"/>
              <a:t>5</a:t>
            </a:r>
            <a:r>
              <a:rPr kumimoji="1" lang="zh-CN" altLang="en-US" sz="4000" b="1"/>
              <a:t>、保险丝应与所保护的电路</a:t>
            </a:r>
            <a:r>
              <a:rPr kumimoji="1" lang="zh-CN" altLang="en-US" sz="4000" b="1">
                <a:solidFill>
                  <a:srgbClr val="FF0000"/>
                </a:solidFill>
              </a:rPr>
              <a:t>串联</a:t>
            </a:r>
            <a:r>
              <a:rPr kumimoji="1" lang="zh-CN" altLang="en-US" sz="4000" b="1"/>
              <a:t>。</a:t>
            </a:r>
          </a:p>
        </p:txBody>
      </p:sp>
      <p:pic>
        <p:nvPicPr>
          <p:cNvPr id="267269" name="Picture 5" descr="49"/>
          <p:cNvPicPr>
            <a:picLocks noChangeAspect="1" noChangeArrowheads="1"/>
          </p:cNvPicPr>
          <p:nvPr/>
        </p:nvPicPr>
        <p:blipFill>
          <a:blip r:embed="rId2" cstate="print">
            <a:lum bright="-18000" contras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700" t="39673" r="9134" b="25629"/>
          <a:stretch>
            <a:fillRect/>
          </a:stretch>
        </p:blipFill>
        <p:spPr bwMode="auto">
          <a:xfrm>
            <a:off x="381000" y="2667000"/>
            <a:ext cx="8229600" cy="319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273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67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68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52272" y="1103376"/>
            <a:ext cx="7772400" cy="2170176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altLang="zh-CN" b="1" dirty="0">
                <a:solidFill>
                  <a:srgbClr val="00B0F0"/>
                </a:solidFill>
                <a:latin typeface="Times New Roman" panose="02020603050405020304" pitchFamily="18" charset="0"/>
                <a:ea typeface="楷体_GB2312" pitchFamily="49" charset="-122"/>
              </a:rPr>
              <a:t>           </a:t>
            </a:r>
            <a:r>
              <a:rPr lang="zh-CN" altLang="en-US" b="1" dirty="0">
                <a:solidFill>
                  <a:srgbClr val="00B0F0"/>
                </a:solidFill>
                <a:latin typeface="Times New Roman" panose="02020603050405020304" pitchFamily="18" charset="0"/>
                <a:ea typeface="楷体_GB2312" pitchFamily="49" charset="-122"/>
              </a:rPr>
              <a:t>电给我们的生活带来了极大的方便，但是如果不注意安全用电，所造成的危害和损失让人触目惊心。例如下面这些例子：</a:t>
            </a:r>
          </a:p>
          <a:p>
            <a:pPr>
              <a:buFontTx/>
              <a:buNone/>
            </a:pPr>
            <a:r>
              <a:rPr lang="zh-CN" altLang="en-US" b="1" dirty="0">
                <a:latin typeface="Times New Roman" panose="02020603050405020304" pitchFamily="18" charset="0"/>
                <a:ea typeface="楷体_GB2312" pitchFamily="49" charset="-122"/>
              </a:rPr>
              <a:t>    </a:t>
            </a:r>
            <a:r>
              <a:rPr lang="zh-CN" altLang="en-US" b="1" dirty="0" smtClean="0">
                <a:latin typeface="Times New Roman" panose="02020603050405020304" pitchFamily="18" charset="0"/>
                <a:ea typeface="楷体_GB2312" pitchFamily="49" charset="-122"/>
              </a:rPr>
              <a:t>  </a:t>
            </a:r>
            <a:r>
              <a:rPr lang="en-US" altLang="zh-CN" b="1" dirty="0">
                <a:latin typeface="Times New Roman" panose="02020603050405020304" pitchFamily="18" charset="0"/>
                <a:ea typeface="楷体_GB2312" pitchFamily="49" charset="-122"/>
              </a:rPr>
              <a:t>1.</a:t>
            </a:r>
            <a:r>
              <a:rPr lang="zh-CN" altLang="en-US" b="1" dirty="0">
                <a:latin typeface="Times New Roman" panose="02020603050405020304" pitchFamily="18" charset="0"/>
                <a:ea typeface="楷体_GB2312" pitchFamily="49" charset="-122"/>
              </a:rPr>
              <a:t>（羊城晚报）</a:t>
            </a:r>
            <a:r>
              <a:rPr lang="en-US" altLang="zh-CN" b="1" dirty="0" smtClean="0">
                <a:latin typeface="Times New Roman" panose="02020603050405020304" pitchFamily="18" charset="0"/>
                <a:ea typeface="楷体_GB2312" pitchFamily="49" charset="-122"/>
              </a:rPr>
              <a:t>2018</a:t>
            </a:r>
            <a:r>
              <a:rPr lang="zh-CN" altLang="en-US" b="1" dirty="0" smtClean="0">
                <a:latin typeface="Times New Roman" panose="02020603050405020304" pitchFamily="18" charset="0"/>
                <a:ea typeface="楷体_GB2312" pitchFamily="49" charset="-122"/>
              </a:rPr>
              <a:t>年</a:t>
            </a:r>
            <a:r>
              <a:rPr lang="en-US" altLang="zh-CN" b="1" dirty="0">
                <a:latin typeface="Times New Roman" panose="02020603050405020304" pitchFamily="18" charset="0"/>
                <a:ea typeface="楷体_GB2312" pitchFamily="49" charset="-122"/>
              </a:rPr>
              <a:t>3</a:t>
            </a:r>
            <a:r>
              <a:rPr lang="zh-CN" altLang="en-US" b="1" dirty="0">
                <a:latin typeface="Times New Roman" panose="02020603050405020304" pitchFamily="18" charset="0"/>
                <a:ea typeface="楷体_GB2312" pitchFamily="49" charset="-122"/>
              </a:rPr>
              <a:t>月</a:t>
            </a:r>
            <a:r>
              <a:rPr lang="en-US" altLang="zh-CN" b="1" dirty="0">
                <a:latin typeface="Times New Roman" panose="02020603050405020304" pitchFamily="18" charset="0"/>
                <a:ea typeface="楷体_GB2312" pitchFamily="49" charset="-122"/>
              </a:rPr>
              <a:t>29</a:t>
            </a:r>
            <a:r>
              <a:rPr lang="zh-CN" altLang="en-US" b="1" dirty="0">
                <a:latin typeface="Times New Roman" panose="02020603050405020304" pitchFamily="18" charset="0"/>
                <a:ea typeface="楷体_GB2312" pitchFamily="49" charset="-122"/>
              </a:rPr>
              <a:t>日，河南焦作一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影视厅</a:t>
            </a:r>
            <a:r>
              <a:rPr lang="zh-CN" altLang="en-US" b="1" dirty="0">
                <a:latin typeface="Times New Roman" panose="02020603050405020304" pitchFamily="18" charset="0"/>
                <a:ea typeface="楷体_GB2312" pitchFamily="49" charset="-122"/>
              </a:rPr>
              <a:t>发生罕见惨剧</a:t>
            </a:r>
            <a:r>
              <a:rPr lang="en-US" altLang="zh-CN" b="1" dirty="0">
                <a:latin typeface="Times New Roman" panose="02020603050405020304" pitchFamily="18" charset="0"/>
                <a:ea typeface="楷体_GB2312" pitchFamily="49" charset="-122"/>
              </a:rPr>
              <a:t>——</a:t>
            </a:r>
            <a:r>
              <a:rPr lang="zh-CN" altLang="en-US" b="1" dirty="0">
                <a:latin typeface="Times New Roman" panose="02020603050405020304" pitchFamily="18" charset="0"/>
                <a:ea typeface="楷体_GB2312" pitchFamily="49" charset="-122"/>
              </a:rPr>
              <a:t>烧死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74</a:t>
            </a:r>
            <a:r>
              <a:rPr lang="zh-CN" altLang="en-US" b="1" dirty="0">
                <a:latin typeface="Times New Roman" panose="02020603050405020304" pitchFamily="18" charset="0"/>
                <a:ea typeface="楷体_GB2312" pitchFamily="49" charset="-122"/>
              </a:rPr>
              <a:t>人。</a:t>
            </a:r>
          </a:p>
        </p:txBody>
      </p:sp>
      <p:sp>
        <p:nvSpPr>
          <p:cNvPr id="204806" name="WordArt 6"/>
          <p:cNvSpPr>
            <a:spLocks noChangeArrowheads="1" noChangeShapeType="1" noTextEdit="1"/>
          </p:cNvSpPr>
          <p:nvPr/>
        </p:nvSpPr>
        <p:spPr bwMode="auto">
          <a:xfrm>
            <a:off x="737616" y="448056"/>
            <a:ext cx="1383792" cy="417576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导入新课</a:t>
            </a:r>
          </a:p>
        </p:txBody>
      </p:sp>
      <p:sp>
        <p:nvSpPr>
          <p:cNvPr id="5" name="矩形 4"/>
          <p:cNvSpPr/>
          <p:nvPr/>
        </p:nvSpPr>
        <p:spPr>
          <a:xfrm>
            <a:off x="667512" y="3383673"/>
            <a:ext cx="7690104" cy="276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800" dirty="0" smtClean="0">
                <a:latin typeface="Times New Roman" panose="02020603050405020304" pitchFamily="18" charset="0"/>
                <a:ea typeface="楷体_GB2312" pitchFamily="49" charset="-122"/>
              </a:rPr>
              <a:t> 2.</a:t>
            </a: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</a:rPr>
              <a:t>（羊城晚报）</a:t>
            </a:r>
            <a:r>
              <a:rPr lang="en-US" altLang="zh-CN" sz="2800" dirty="0" smtClean="0">
                <a:latin typeface="Times New Roman" panose="02020603050405020304" pitchFamily="18" charset="0"/>
                <a:ea typeface="楷体_GB2312" pitchFamily="49" charset="-122"/>
              </a:rPr>
              <a:t>2018</a:t>
            </a: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</a:rPr>
              <a:t>年</a:t>
            </a:r>
            <a:r>
              <a:rPr lang="en-US" altLang="zh-CN" sz="2800" dirty="0" smtClean="0">
                <a:latin typeface="Times New Roman" panose="02020603050405020304" pitchFamily="18" charset="0"/>
                <a:ea typeface="楷体_GB2312" pitchFamily="49" charset="-122"/>
              </a:rPr>
              <a:t>3</a:t>
            </a: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</a:rPr>
              <a:t>月，一民房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失火死２人</a:t>
            </a: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</a:rPr>
              <a:t>疑是家中</a:t>
            </a:r>
            <a:r>
              <a:rPr lang="zh-CN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电线短路</a:t>
            </a: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</a:rPr>
              <a:t>引起。</a:t>
            </a:r>
          </a:p>
          <a:p>
            <a:pPr>
              <a:spcBef>
                <a:spcPct val="20000"/>
              </a:spcBef>
            </a:pP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</a:rPr>
              <a:t>   </a:t>
            </a:r>
            <a:r>
              <a:rPr lang="en-US" altLang="zh-CN" sz="2800" dirty="0" smtClean="0">
                <a:latin typeface="Times New Roman" panose="02020603050405020304" pitchFamily="18" charset="0"/>
                <a:ea typeface="楷体_GB2312" pitchFamily="49" charset="-122"/>
              </a:rPr>
              <a:t>3</a:t>
            </a:r>
            <a:r>
              <a:rPr lang="en-US" altLang="zh-CN" sz="2800" dirty="0" smtClean="0">
                <a:latin typeface="Times New Roman" panose="02020603050405020304" pitchFamily="18" charset="0"/>
                <a:ea typeface="楷体_GB2312" pitchFamily="49" charset="-122"/>
              </a:rPr>
              <a:t>.</a:t>
            </a: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</a:rPr>
              <a:t>（厦门日报） “用电不当毁了世界文化遗产”</a:t>
            </a:r>
            <a:r>
              <a:rPr lang="en-US" altLang="zh-CN" sz="2800" dirty="0" smtClean="0">
                <a:latin typeface="Times New Roman" panose="02020603050405020304" pitchFamily="18" charset="0"/>
                <a:ea typeface="楷体_GB2312" pitchFamily="49" charset="-122"/>
              </a:rPr>
              <a:t>2018 </a:t>
            </a: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</a:rPr>
              <a:t>年</a:t>
            </a:r>
            <a:r>
              <a:rPr lang="en-US" altLang="zh-CN" sz="2800" dirty="0" smtClean="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</a:rPr>
              <a:t>月，世界文化遗产</a:t>
            </a:r>
            <a:r>
              <a:rPr lang="en-US" altLang="zh-CN" sz="2800" dirty="0" smtClean="0">
                <a:latin typeface="Times New Roman" panose="02020603050405020304" pitchFamily="18" charset="0"/>
                <a:ea typeface="楷体_GB2312" pitchFamily="49" charset="-122"/>
              </a:rPr>
              <a:t>——</a:t>
            </a:r>
            <a:r>
              <a:rPr lang="zh-CN" altLang="en-US" sz="2800" dirty="0" smtClean="0">
                <a:latin typeface="Times New Roman" panose="02020603050405020304" pitchFamily="18" charset="0"/>
                <a:ea typeface="楷体_GB2312" pitchFamily="49" charset="-122"/>
              </a:rPr>
              <a:t>武当山古建筑群重要宫庙之一的遇真宫发生特大火灾，主殿在这场大火中全部烧毁。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10036920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4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006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4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4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48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006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48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48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2" grpId="0" build="p"/>
      <p:bldP spid="20480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90600" y="990600"/>
            <a:ext cx="7696200" cy="652463"/>
          </a:xfrm>
        </p:spPr>
        <p:txBody>
          <a:bodyPr/>
          <a:lstStyle/>
          <a:p>
            <a:r>
              <a:rPr lang="zh-CN" altLang="en-US" sz="4000">
                <a:latin typeface="Times New Roman" panose="02020603050405020304" pitchFamily="18" charset="0"/>
                <a:ea typeface="华文行楷" panose="02010800040101010101" pitchFamily="2" charset="-122"/>
              </a:rPr>
              <a:t>考考你</a:t>
            </a:r>
            <a:r>
              <a:rPr lang="en-US" altLang="zh-CN" sz="4000">
                <a:latin typeface="Times New Roman" panose="02020603050405020304" pitchFamily="18" charset="0"/>
                <a:ea typeface="华文行楷" panose="02010800040101010101" pitchFamily="2" charset="-122"/>
              </a:rPr>
              <a:t>——</a:t>
            </a:r>
            <a:r>
              <a:rPr lang="zh-CN" altLang="en-US" sz="4000">
                <a:solidFill>
                  <a:srgbClr val="FF505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怎样选购保险丝？</a:t>
            </a:r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09800" y="4572000"/>
            <a:ext cx="6332538" cy="504825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en-US" altLang="zh-CN" sz="3400" b="1" i="1">
                <a:solidFill>
                  <a:srgbClr val="FF0000"/>
                </a:solidFill>
                <a:latin typeface="Times New Roman" panose="02020603050405020304" pitchFamily="18" charset="0"/>
              </a:rPr>
              <a:t>I=P/U</a:t>
            </a:r>
            <a:r>
              <a:rPr lang="en-US" altLang="zh-CN" sz="3400" b="1">
                <a:solidFill>
                  <a:srgbClr val="FF0000"/>
                </a:solidFill>
                <a:latin typeface="Times New Roman" panose="02020603050405020304" pitchFamily="18" charset="0"/>
              </a:rPr>
              <a:t>=3500W/220V=16.8A</a:t>
            </a:r>
          </a:p>
        </p:txBody>
      </p:sp>
      <p:sp>
        <p:nvSpPr>
          <p:cNvPr id="248836" name="Text Box 4"/>
          <p:cNvSpPr txBox="1">
            <a:spLocks noChangeArrowheads="1"/>
          </p:cNvSpPr>
          <p:nvPr/>
        </p:nvSpPr>
        <p:spPr bwMode="auto">
          <a:xfrm>
            <a:off x="685800" y="1905000"/>
            <a:ext cx="2057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400">
                <a:solidFill>
                  <a:srgbClr val="FF0000"/>
                </a:solidFill>
                <a:ea typeface="宋体" panose="02010600030101010101" pitchFamily="2" charset="-122"/>
              </a:rPr>
              <a:t>方法：</a:t>
            </a:r>
          </a:p>
        </p:txBody>
      </p:sp>
      <p:sp>
        <p:nvSpPr>
          <p:cNvPr id="248837" name="Text Box 5"/>
          <p:cNvSpPr txBox="1">
            <a:spLocks noChangeArrowheads="1"/>
          </p:cNvSpPr>
          <p:nvPr/>
        </p:nvSpPr>
        <p:spPr bwMode="auto">
          <a:xfrm>
            <a:off x="1828800" y="1905000"/>
            <a:ext cx="7315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zh-CN" sz="3400">
                <a:solidFill>
                  <a:srgbClr val="9900CC"/>
                </a:solidFill>
                <a:ea typeface="宋体" panose="02010600030101010101" pitchFamily="2" charset="-122"/>
              </a:rPr>
              <a:t>①</a:t>
            </a:r>
            <a:r>
              <a:rPr lang="zh-CN" altLang="en-US" sz="3400">
                <a:solidFill>
                  <a:srgbClr val="9900CC"/>
                </a:solidFill>
                <a:ea typeface="宋体" panose="02010600030101010101" pitchFamily="2" charset="-122"/>
              </a:rPr>
              <a:t>根据电能表的参数：</a:t>
            </a:r>
            <a:r>
              <a:rPr lang="zh-CN" altLang="en-US" sz="3400">
                <a:ea typeface="宋体" panose="02010600030101010101" pitchFamily="2" charset="-122"/>
              </a:rPr>
              <a:t>如</a:t>
            </a:r>
            <a:r>
              <a:rPr lang="en-US" altLang="zh-CN" sz="3400">
                <a:solidFill>
                  <a:srgbClr val="FF0000"/>
                </a:solidFill>
                <a:ea typeface="宋体" panose="02010600030101010101" pitchFamily="2" charset="-122"/>
              </a:rPr>
              <a:t>220V 20A</a:t>
            </a:r>
          </a:p>
        </p:txBody>
      </p:sp>
      <p:sp>
        <p:nvSpPr>
          <p:cNvPr id="248838" name="Text Box 6"/>
          <p:cNvSpPr txBox="1">
            <a:spLocks noChangeArrowheads="1"/>
          </p:cNvSpPr>
          <p:nvPr/>
        </p:nvSpPr>
        <p:spPr bwMode="auto">
          <a:xfrm>
            <a:off x="1752600" y="2590800"/>
            <a:ext cx="7391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>
                <a:srgbClr val="6600FF"/>
              </a:buClr>
              <a:buFont typeface="Wingdings" panose="05000000000000000000" pitchFamily="2" charset="2"/>
              <a:buChar char="Ø"/>
            </a:pPr>
            <a:r>
              <a:rPr lang="zh-CN" altLang="en-US" sz="3400">
                <a:ea typeface="楷体_GB2312" pitchFamily="49" charset="-122"/>
              </a:rPr>
              <a:t>保险丝选用额定电流为</a:t>
            </a:r>
            <a:r>
              <a:rPr lang="en-US" altLang="zh-CN" sz="3400">
                <a:solidFill>
                  <a:srgbClr val="FF0000"/>
                </a:solidFill>
                <a:ea typeface="楷体_GB2312" pitchFamily="49" charset="-122"/>
              </a:rPr>
              <a:t>20A</a:t>
            </a:r>
            <a:r>
              <a:rPr lang="zh-CN" altLang="en-US" sz="3400">
                <a:ea typeface="楷体_GB2312" pitchFamily="49" charset="-122"/>
              </a:rPr>
              <a:t>的。</a:t>
            </a:r>
          </a:p>
        </p:txBody>
      </p:sp>
      <p:sp>
        <p:nvSpPr>
          <p:cNvPr id="248839" name="Text Box 7"/>
          <p:cNvSpPr txBox="1">
            <a:spLocks noChangeArrowheads="1"/>
          </p:cNvSpPr>
          <p:nvPr/>
        </p:nvSpPr>
        <p:spPr bwMode="auto">
          <a:xfrm>
            <a:off x="1809750" y="3355975"/>
            <a:ext cx="588645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400">
                <a:solidFill>
                  <a:srgbClr val="9900CC"/>
                </a:solidFill>
                <a:ea typeface="宋体" panose="02010600030101010101" pitchFamily="2" charset="-122"/>
              </a:rPr>
              <a:t>②</a:t>
            </a:r>
            <a:r>
              <a:rPr lang="zh-CN" altLang="en-US" sz="3400">
                <a:solidFill>
                  <a:srgbClr val="9900CC"/>
                </a:solidFill>
                <a:ea typeface="宋体" panose="02010600030101010101" pitchFamily="2" charset="-122"/>
              </a:rPr>
              <a:t>根据用电器总功率：</a:t>
            </a:r>
          </a:p>
          <a:p>
            <a:r>
              <a:rPr lang="zh-CN" altLang="en-US" sz="3400">
                <a:ea typeface="宋体" panose="02010600030101010101" pitchFamily="2" charset="-122"/>
              </a:rPr>
              <a:t>    </a:t>
            </a:r>
            <a:r>
              <a:rPr lang="en-US" altLang="zh-CN" sz="3400" i="1">
                <a:solidFill>
                  <a:srgbClr val="FF0000"/>
                </a:solidFill>
                <a:ea typeface="宋体" panose="02010600030101010101" pitchFamily="2" charset="-122"/>
              </a:rPr>
              <a:t>P=P</a:t>
            </a:r>
            <a:r>
              <a:rPr lang="en-US" altLang="zh-CN" sz="3400" i="1" baseline="-1600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r>
              <a:rPr lang="en-US" altLang="zh-CN" sz="3400" i="1">
                <a:solidFill>
                  <a:srgbClr val="FF0000"/>
                </a:solidFill>
                <a:ea typeface="宋体" panose="02010600030101010101" pitchFamily="2" charset="-122"/>
              </a:rPr>
              <a:t>+P</a:t>
            </a:r>
            <a:r>
              <a:rPr lang="en-US" altLang="zh-CN" sz="3400" i="1" baseline="-2500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  <a:r>
              <a:rPr lang="en-US" altLang="zh-CN" sz="3400" i="1">
                <a:solidFill>
                  <a:srgbClr val="FF0000"/>
                </a:solidFill>
                <a:ea typeface="宋体" panose="02010600030101010101" pitchFamily="2" charset="-122"/>
              </a:rPr>
              <a:t>+P</a:t>
            </a:r>
            <a:r>
              <a:rPr lang="en-US" altLang="zh-CN" sz="3400" i="1" baseline="-25000">
                <a:solidFill>
                  <a:srgbClr val="FF0000"/>
                </a:solidFill>
                <a:ea typeface="宋体" panose="02010600030101010101" pitchFamily="2" charset="-122"/>
              </a:rPr>
              <a:t>3</a:t>
            </a:r>
            <a:r>
              <a:rPr lang="en-US" altLang="zh-CN" sz="3400" i="1">
                <a:solidFill>
                  <a:srgbClr val="FF0000"/>
                </a:solidFill>
                <a:ea typeface="宋体" panose="02010600030101010101" pitchFamily="2" charset="-122"/>
              </a:rPr>
              <a:t>+</a:t>
            </a:r>
            <a:r>
              <a:rPr lang="en-US" altLang="zh-CN" sz="3400" i="1" baseline="30000">
                <a:solidFill>
                  <a:srgbClr val="FF0000"/>
                </a:solidFill>
                <a:ea typeface="宋体" panose="02010600030101010101" pitchFamily="2" charset="-122"/>
              </a:rPr>
              <a:t>……</a:t>
            </a:r>
          </a:p>
        </p:txBody>
      </p:sp>
      <p:sp>
        <p:nvSpPr>
          <p:cNvPr id="248840" name="Text Box 8"/>
          <p:cNvSpPr txBox="1">
            <a:spLocks noChangeArrowheads="1"/>
          </p:cNvSpPr>
          <p:nvPr/>
        </p:nvSpPr>
        <p:spPr bwMode="auto">
          <a:xfrm>
            <a:off x="1676400" y="5181600"/>
            <a:ext cx="54864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>
                <a:srgbClr val="6600FF"/>
              </a:buClr>
              <a:buFont typeface="Wingdings" panose="05000000000000000000" pitchFamily="2" charset="2"/>
              <a:buChar char="Ø"/>
            </a:pPr>
            <a:r>
              <a:rPr lang="zh-CN" altLang="en-US" sz="3400">
                <a:ea typeface="楷体_GB2312" pitchFamily="49" charset="-122"/>
              </a:rPr>
              <a:t>保险丝选用额定电流略大于</a:t>
            </a:r>
            <a:r>
              <a:rPr lang="en-US" altLang="zh-CN" sz="3400">
                <a:solidFill>
                  <a:srgbClr val="FF0000"/>
                </a:solidFill>
                <a:ea typeface="楷体_GB2312" pitchFamily="49" charset="-122"/>
              </a:rPr>
              <a:t>16.8A</a:t>
            </a:r>
            <a:r>
              <a:rPr lang="zh-CN" altLang="en-US" sz="3400">
                <a:ea typeface="楷体_GB2312" pitchFamily="49" charset="-122"/>
              </a:rPr>
              <a:t>，如</a:t>
            </a:r>
            <a:r>
              <a:rPr lang="en-US" altLang="zh-CN" sz="3400">
                <a:solidFill>
                  <a:srgbClr val="FF0000"/>
                </a:solidFill>
                <a:ea typeface="楷体_GB2312" pitchFamily="49" charset="-122"/>
              </a:rPr>
              <a:t>17A</a:t>
            </a:r>
            <a:r>
              <a:rPr lang="zh-CN" altLang="en-US" sz="3400">
                <a:ea typeface="楷体_GB2312" pitchFamily="49" charset="-122"/>
              </a:rPr>
              <a:t>或</a:t>
            </a:r>
            <a:r>
              <a:rPr lang="en-US" altLang="zh-CN" sz="3400">
                <a:solidFill>
                  <a:srgbClr val="FF0000"/>
                </a:solidFill>
                <a:ea typeface="楷体_GB2312" pitchFamily="49" charset="-122"/>
              </a:rPr>
              <a:t>18A</a:t>
            </a:r>
            <a:r>
              <a:rPr lang="zh-CN" altLang="en-US" sz="3400">
                <a:ea typeface="楷体_GB2312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xmlns="" val="705479145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2488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2488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2488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2488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2488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2488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5" grpId="0" build="p"/>
      <p:bldP spid="248836" grpId="0"/>
      <p:bldP spid="248837" grpId="0"/>
      <p:bldP spid="248838" grpId="0"/>
      <p:bldP spid="248839" grpId="0"/>
      <p:bldP spid="2488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kumimoji="1" lang="zh-CN" altLang="en-US">
                <a:ea typeface="华文行楷" panose="02010800040101010101" pitchFamily="2" charset="-122"/>
              </a:rPr>
              <a:t>新式保险装置</a:t>
            </a:r>
            <a:r>
              <a:rPr kumimoji="1" lang="en-US" altLang="zh-CN">
                <a:ea typeface="华文行楷" panose="02010800040101010101" pitchFamily="2" charset="-122"/>
              </a:rPr>
              <a:t>——</a:t>
            </a:r>
            <a:r>
              <a:rPr kumimoji="1" lang="zh-CN" altLang="en-US">
                <a:solidFill>
                  <a:srgbClr val="FF0000"/>
                </a:solidFill>
                <a:ea typeface="华文行楷" panose="02010800040101010101" pitchFamily="2" charset="-122"/>
              </a:rPr>
              <a:t>空气开关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524000"/>
            <a:ext cx="8229600" cy="1828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 b="1">
                <a:latin typeface="Times New Roman" panose="02020603050405020304" pitchFamily="18" charset="0"/>
                <a:ea typeface="楷体_GB2312" pitchFamily="49" charset="-122"/>
              </a:rPr>
              <a:t>             </a:t>
            </a:r>
            <a:r>
              <a:rPr lang="zh-CN" altLang="en-US" sz="2800" b="1">
                <a:latin typeface="Times New Roman" panose="02020603050405020304" pitchFamily="18" charset="0"/>
                <a:ea typeface="楷体_GB2312" pitchFamily="49" charset="-122"/>
              </a:rPr>
              <a:t>新建楼房的供电线路已经不再用保险丝，而用带有保险装置的</a:t>
            </a:r>
            <a:r>
              <a:rPr lang="zh-CN" altLang="en-US" sz="2800" b="1">
                <a:solidFill>
                  <a:srgbClr val="FF5050"/>
                </a:solidFill>
                <a:latin typeface="Times New Roman" panose="02020603050405020304" pitchFamily="18" charset="0"/>
                <a:ea typeface="楷体_GB2312" pitchFamily="49" charset="-122"/>
              </a:rPr>
              <a:t>空气开关</a:t>
            </a:r>
            <a:r>
              <a:rPr lang="zh-CN" altLang="en-US" sz="2800" b="1">
                <a:latin typeface="Times New Roman" panose="02020603050405020304" pitchFamily="18" charset="0"/>
                <a:ea typeface="楷体_GB2312" pitchFamily="49" charset="-122"/>
              </a:rPr>
              <a:t>代替。当电流过大时，开关中的电磁铁起作用，使开关断开，切断电路，俗称</a:t>
            </a:r>
            <a:r>
              <a:rPr lang="zh-CN" altLang="en-US" sz="2800" b="1">
                <a:solidFill>
                  <a:srgbClr val="FF0066"/>
                </a:solidFill>
                <a:latin typeface="Times New Roman" panose="02020603050405020304" pitchFamily="18" charset="0"/>
                <a:ea typeface="楷体_GB2312" pitchFamily="49" charset="-122"/>
              </a:rPr>
              <a:t>跳闸</a:t>
            </a:r>
            <a:r>
              <a:rPr lang="zh-CN" altLang="en-US" sz="2800" b="1">
                <a:latin typeface="Times New Roman" panose="02020603050405020304" pitchFamily="18" charset="0"/>
                <a:ea typeface="楷体_GB2312" pitchFamily="49" charset="-122"/>
              </a:rPr>
              <a:t>。</a:t>
            </a:r>
          </a:p>
        </p:txBody>
      </p:sp>
      <p:pic>
        <p:nvPicPr>
          <p:cNvPr id="174090" name="Picture 10" descr="121259018549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48" t="17073" r="13368" b="15858"/>
          <a:stretch>
            <a:fillRect/>
          </a:stretch>
        </p:blipFill>
        <p:spPr bwMode="auto">
          <a:xfrm>
            <a:off x="609600" y="3352800"/>
            <a:ext cx="2198688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092" name="Picture 12" descr="20080504_f726b4bb1a6590b71fc87mMzZ5cnyXo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352800"/>
            <a:ext cx="4724400" cy="302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4323628"/>
      </p:ext>
    </p:extLst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4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4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63575"/>
            <a:ext cx="8686800" cy="936625"/>
          </a:xfrm>
        </p:spPr>
        <p:txBody>
          <a:bodyPr/>
          <a:lstStyle/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家中的保险丝烧断了，怎么办？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52600" y="1752600"/>
            <a:ext cx="5991225" cy="53340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altLang="zh-CN" sz="3400" b="1">
                <a:latin typeface="Times New Roman" panose="02020603050405020304" pitchFamily="18" charset="0"/>
              </a:rPr>
              <a:t>1.</a:t>
            </a:r>
            <a:r>
              <a:rPr lang="zh-CN" altLang="en-US" sz="3400" b="1">
                <a:latin typeface="Times New Roman" panose="02020603050405020304" pitchFamily="18" charset="0"/>
              </a:rPr>
              <a:t>断开家中总开关；</a:t>
            </a:r>
          </a:p>
        </p:txBody>
      </p:sp>
      <p:sp>
        <p:nvSpPr>
          <p:cNvPr id="217092" name="Text Box 4"/>
          <p:cNvSpPr txBox="1">
            <a:spLocks noChangeArrowheads="1"/>
          </p:cNvSpPr>
          <p:nvPr/>
        </p:nvSpPr>
        <p:spPr bwMode="auto">
          <a:xfrm>
            <a:off x="1752600" y="2351088"/>
            <a:ext cx="4495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400">
                <a:ea typeface="宋体" panose="02010600030101010101" pitchFamily="2" charset="-122"/>
              </a:rPr>
              <a:t>2.</a:t>
            </a:r>
            <a:r>
              <a:rPr lang="zh-CN" altLang="en-US" sz="3400">
                <a:ea typeface="宋体" panose="02010600030101010101" pitchFamily="2" charset="-122"/>
              </a:rPr>
              <a:t>查找并排除故障；</a:t>
            </a:r>
          </a:p>
        </p:txBody>
      </p:sp>
      <p:sp>
        <p:nvSpPr>
          <p:cNvPr id="217093" name="Text Box 5"/>
          <p:cNvSpPr txBox="1">
            <a:spLocks noChangeArrowheads="1"/>
          </p:cNvSpPr>
          <p:nvPr/>
        </p:nvSpPr>
        <p:spPr bwMode="auto">
          <a:xfrm>
            <a:off x="1743075" y="2927350"/>
            <a:ext cx="54959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400">
                <a:ea typeface="宋体" panose="02010600030101010101" pitchFamily="2" charset="-122"/>
              </a:rPr>
              <a:t>3.</a:t>
            </a:r>
            <a:r>
              <a:rPr lang="zh-CN" altLang="en-US" sz="3400">
                <a:ea typeface="宋体" panose="02010600030101010101" pitchFamily="2" charset="-122"/>
              </a:rPr>
              <a:t>更换相同规格的保险丝；</a:t>
            </a:r>
          </a:p>
        </p:txBody>
      </p:sp>
      <p:sp>
        <p:nvSpPr>
          <p:cNvPr id="217094" name="Text Box 6"/>
          <p:cNvSpPr txBox="1">
            <a:spLocks noChangeArrowheads="1"/>
          </p:cNvSpPr>
          <p:nvPr/>
        </p:nvSpPr>
        <p:spPr bwMode="auto">
          <a:xfrm>
            <a:off x="1752600" y="3505200"/>
            <a:ext cx="3581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400">
                <a:ea typeface="宋体" panose="02010600030101010101" pitchFamily="2" charset="-122"/>
              </a:rPr>
              <a:t>4.</a:t>
            </a:r>
            <a:r>
              <a:rPr lang="zh-CN" altLang="en-US" sz="3400">
                <a:ea typeface="宋体" panose="02010600030101010101" pitchFamily="2" charset="-122"/>
              </a:rPr>
              <a:t>合上总开关。</a:t>
            </a:r>
          </a:p>
        </p:txBody>
      </p:sp>
      <p:sp>
        <p:nvSpPr>
          <p:cNvPr id="217095" name="Text Box 7"/>
          <p:cNvSpPr txBox="1">
            <a:spLocks noChangeArrowheads="1"/>
          </p:cNvSpPr>
          <p:nvPr/>
        </p:nvSpPr>
        <p:spPr bwMode="auto">
          <a:xfrm>
            <a:off x="609600" y="1676400"/>
            <a:ext cx="1600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400">
                <a:ea typeface="宋体" panose="02010600030101010101" pitchFamily="2" charset="-122"/>
              </a:rPr>
              <a:t>步骤：</a:t>
            </a:r>
          </a:p>
        </p:txBody>
      </p:sp>
      <p:sp>
        <p:nvSpPr>
          <p:cNvPr id="217096" name="Text Box 8"/>
          <p:cNvSpPr txBox="1">
            <a:spLocks noChangeArrowheads="1"/>
          </p:cNvSpPr>
          <p:nvPr/>
        </p:nvSpPr>
        <p:spPr bwMode="auto">
          <a:xfrm>
            <a:off x="76200" y="4038600"/>
            <a:ext cx="14795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400">
                <a:ea typeface="宋体" panose="02010600030101010101" pitchFamily="2" charset="-122"/>
              </a:rPr>
              <a:t>注意：</a:t>
            </a:r>
          </a:p>
        </p:txBody>
      </p:sp>
      <p:sp>
        <p:nvSpPr>
          <p:cNvPr id="217097" name="Text Box 9"/>
          <p:cNvSpPr txBox="1">
            <a:spLocks noChangeArrowheads="1"/>
          </p:cNvSpPr>
          <p:nvPr/>
        </p:nvSpPr>
        <p:spPr bwMode="auto">
          <a:xfrm>
            <a:off x="1066800" y="4114800"/>
            <a:ext cx="74676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>
                <a:srgbClr val="6600FF"/>
              </a:buClr>
              <a:buFont typeface="Wingdings" panose="05000000000000000000" pitchFamily="2" charset="2"/>
              <a:buChar char="Ø"/>
            </a:pPr>
            <a:r>
              <a:rPr lang="zh-CN" altLang="en-US" sz="3200">
                <a:solidFill>
                  <a:srgbClr val="FF0066"/>
                </a:solidFill>
                <a:ea typeface="楷体_GB2312" pitchFamily="49" charset="-122"/>
              </a:rPr>
              <a:t>不要急于更换保险丝或使开关复位；</a:t>
            </a:r>
          </a:p>
          <a:p>
            <a:pPr>
              <a:buClr>
                <a:srgbClr val="6600FF"/>
              </a:buClr>
              <a:buFont typeface="Wingdings" panose="05000000000000000000" pitchFamily="2" charset="2"/>
              <a:buChar char="Ø"/>
            </a:pPr>
            <a:r>
              <a:rPr lang="zh-CN" altLang="en-US" sz="3200">
                <a:solidFill>
                  <a:srgbClr val="FF0066"/>
                </a:solidFill>
                <a:ea typeface="楷体_GB2312" pitchFamily="49" charset="-122"/>
              </a:rPr>
              <a:t>要用相同规格的保险丝更换；</a:t>
            </a:r>
          </a:p>
          <a:p>
            <a:pPr>
              <a:buClr>
                <a:srgbClr val="6600FF"/>
              </a:buClr>
              <a:buFont typeface="Wingdings" panose="05000000000000000000" pitchFamily="2" charset="2"/>
              <a:buChar char="Ø"/>
            </a:pPr>
            <a:r>
              <a:rPr lang="zh-CN" altLang="en-US" sz="3200">
                <a:solidFill>
                  <a:srgbClr val="FF0066"/>
                </a:solidFill>
                <a:ea typeface="楷体_GB2312" pitchFamily="49" charset="-122"/>
              </a:rPr>
              <a:t>更不能用铁丝、铜丝代替保险丝。</a:t>
            </a:r>
          </a:p>
        </p:txBody>
      </p:sp>
    </p:spTree>
    <p:extLst>
      <p:ext uri="{BB962C8B-B14F-4D97-AF65-F5344CB8AC3E}">
        <p14:creationId xmlns:p14="http://schemas.microsoft.com/office/powerpoint/2010/main" xmlns="" val="319490856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7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7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7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7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7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7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1" grpId="0" build="p"/>
      <p:bldP spid="217092" grpId="0"/>
      <p:bldP spid="217093" grpId="0"/>
      <p:bldP spid="217094" grpId="0"/>
      <p:bldP spid="217095" grpId="0"/>
      <p:bldP spid="21709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35" name="AutoShape 23"/>
          <p:cNvSpPr>
            <a:spLocks noChangeArrowheads="1"/>
          </p:cNvSpPr>
          <p:nvPr/>
        </p:nvSpPr>
        <p:spPr bwMode="auto">
          <a:xfrm>
            <a:off x="304800" y="3124200"/>
            <a:ext cx="4953000" cy="1524000"/>
          </a:xfrm>
          <a:prstGeom prst="cloudCallout">
            <a:avLst>
              <a:gd name="adj1" fmla="val 27370"/>
              <a:gd name="adj2" fmla="val -84898"/>
            </a:avLst>
          </a:prstGeom>
          <a:solidFill>
            <a:srgbClr val="FFFF99">
              <a:alpha val="95000"/>
            </a:srgbClr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zh-CN" altLang="zh-CN"/>
          </a:p>
        </p:txBody>
      </p:sp>
      <p:sp>
        <p:nvSpPr>
          <p:cNvPr id="218119" name="Rectangle 7"/>
          <p:cNvSpPr>
            <a:spLocks noChangeArrowheads="1"/>
          </p:cNvSpPr>
          <p:nvPr/>
        </p:nvSpPr>
        <p:spPr bwMode="auto">
          <a:xfrm>
            <a:off x="728472" y="1691640"/>
            <a:ext cx="7848600" cy="1311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ea typeface="幼圆" panose="02010509060101010101" pitchFamily="49" charset="-122"/>
              </a:rPr>
              <a:t>        </a:t>
            </a:r>
            <a:r>
              <a:rPr lang="zh-CN" altLang="en-US" sz="2800">
                <a:ea typeface="幼圆" panose="02010509060101010101" pitchFamily="49" charset="-122"/>
              </a:rPr>
              <a:t>商场中，一位</a:t>
            </a:r>
            <a:r>
              <a:rPr lang="zh-CN" altLang="en-US" sz="2800" u="sng">
                <a:solidFill>
                  <a:srgbClr val="CC0000"/>
                </a:solidFill>
                <a:ea typeface="幼圆" panose="02010509060101010101" pitchFamily="49" charset="-122"/>
              </a:rPr>
              <a:t>顾客</a:t>
            </a:r>
            <a:r>
              <a:rPr lang="zh-CN" altLang="en-US" sz="2800">
                <a:ea typeface="幼圆" panose="02010509060101010101" pitchFamily="49" charset="-122"/>
              </a:rPr>
              <a:t>和一位卖微波炉的</a:t>
            </a:r>
            <a:r>
              <a:rPr lang="zh-CN" altLang="en-US" sz="2800" u="sng">
                <a:solidFill>
                  <a:srgbClr val="CC0000"/>
                </a:solidFill>
                <a:ea typeface="幼圆" panose="02010509060101010101" pitchFamily="49" charset="-122"/>
              </a:rPr>
              <a:t>售货员</a:t>
            </a:r>
            <a:r>
              <a:rPr lang="zh-CN" altLang="en-US" sz="2800">
                <a:ea typeface="幼圆" panose="02010509060101010101" pitchFamily="49" charset="-122"/>
              </a:rPr>
              <a:t>出现了不同意见。</a:t>
            </a:r>
          </a:p>
        </p:txBody>
      </p:sp>
      <p:sp>
        <p:nvSpPr>
          <p:cNvPr id="218120" name="Rectangle 8"/>
          <p:cNvSpPr>
            <a:spLocks noChangeArrowheads="1"/>
          </p:cNvSpPr>
          <p:nvPr/>
        </p:nvSpPr>
        <p:spPr bwMode="auto">
          <a:xfrm>
            <a:off x="1210056" y="4818888"/>
            <a:ext cx="6629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3200" dirty="0">
                <a:solidFill>
                  <a:srgbClr val="FF0066"/>
                </a:solidFill>
              </a:rPr>
              <a:t>你能解决他们的矛盾吗？</a:t>
            </a:r>
          </a:p>
        </p:txBody>
      </p:sp>
      <p:pic>
        <p:nvPicPr>
          <p:cNvPr id="218121" name="Picture 9" descr="想一想议一议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096" y="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8122" name="Text Box 10"/>
          <p:cNvSpPr txBox="1">
            <a:spLocks noChangeArrowheads="1"/>
          </p:cNvSpPr>
          <p:nvPr/>
        </p:nvSpPr>
        <p:spPr bwMode="auto">
          <a:xfrm>
            <a:off x="1517396" y="343472"/>
            <a:ext cx="16129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ea typeface="黑体" panose="02010609060101010101" pitchFamily="49" charset="-122"/>
              </a:rPr>
              <a:t>想想议议</a:t>
            </a:r>
          </a:p>
        </p:txBody>
      </p:sp>
      <p:sp>
        <p:nvSpPr>
          <p:cNvPr id="218132" name="Rectangle 20"/>
          <p:cNvSpPr>
            <a:spLocks noChangeArrowheads="1"/>
          </p:cNvSpPr>
          <p:nvPr/>
        </p:nvSpPr>
        <p:spPr bwMode="auto">
          <a:xfrm>
            <a:off x="914400" y="3429000"/>
            <a:ext cx="41910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ea typeface="楷体_GB2312" pitchFamily="49" charset="-122"/>
              </a:rPr>
              <a:t>微波炉很费电，我家的微波炉一开，就“烧保险”。</a:t>
            </a:r>
          </a:p>
        </p:txBody>
      </p:sp>
      <p:sp>
        <p:nvSpPr>
          <p:cNvPr id="218136" name="AutoShape 24"/>
          <p:cNvSpPr>
            <a:spLocks noChangeArrowheads="1"/>
          </p:cNvSpPr>
          <p:nvPr/>
        </p:nvSpPr>
        <p:spPr bwMode="auto">
          <a:xfrm>
            <a:off x="3581400" y="152400"/>
            <a:ext cx="4953000" cy="1524000"/>
          </a:xfrm>
          <a:prstGeom prst="cloudCallout">
            <a:avLst>
              <a:gd name="adj1" fmla="val 33014"/>
              <a:gd name="adj2" fmla="val 76981"/>
            </a:avLst>
          </a:prstGeom>
          <a:solidFill>
            <a:srgbClr val="FFFF99">
              <a:alpha val="95000"/>
            </a:srgbClr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zh-CN" altLang="zh-CN"/>
          </a:p>
        </p:txBody>
      </p:sp>
      <p:sp>
        <p:nvSpPr>
          <p:cNvPr id="218129" name="Rectangle 17"/>
          <p:cNvSpPr>
            <a:spLocks noChangeArrowheads="1"/>
          </p:cNvSpPr>
          <p:nvPr/>
        </p:nvSpPr>
        <p:spPr bwMode="auto">
          <a:xfrm>
            <a:off x="4133088" y="481584"/>
            <a:ext cx="40386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楷体_GB2312" pitchFamily="49" charset="-122"/>
              </a:rPr>
              <a:t>微波炉很省电，</a:t>
            </a:r>
            <a:r>
              <a:rPr lang="zh-CN" altLang="en-US" sz="2400" dirty="0">
                <a:solidFill>
                  <a:srgbClr val="000000"/>
                </a:solidFill>
                <a:ea typeface="楷体_GB2312" pitchFamily="49" charset="-122"/>
              </a:rPr>
              <a:t>用它加热食品，用不了多少电费。</a:t>
            </a:r>
          </a:p>
        </p:txBody>
      </p:sp>
      <p:pic>
        <p:nvPicPr>
          <p:cNvPr id="218137" name="Picture 25" descr="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D4E6EA"/>
              </a:clrFrom>
              <a:clrTo>
                <a:srgbClr val="D4E6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2672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02776305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1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21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1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8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218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218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21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35" grpId="0" animBg="1"/>
      <p:bldP spid="218119" grpId="0"/>
      <p:bldP spid="218120" grpId="0"/>
      <p:bldP spid="218132" grpId="0"/>
      <p:bldP spid="218136" grpId="0" animBg="1"/>
      <p:bldP spid="2181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60" name="Text Box 4"/>
          <p:cNvSpPr txBox="1">
            <a:spLocks noChangeArrowheads="1"/>
          </p:cNvSpPr>
          <p:nvPr/>
        </p:nvSpPr>
        <p:spPr bwMode="auto">
          <a:xfrm>
            <a:off x="1520825" y="1905000"/>
            <a:ext cx="76231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4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售货员：</a:t>
            </a:r>
            <a:r>
              <a:rPr lang="zh-CN" altLang="en-US" sz="3400">
                <a:latin typeface="Arial" panose="020B0604020202020204" pitchFamily="34" charset="0"/>
                <a:ea typeface="宋体" panose="02010600030101010101" pitchFamily="2" charset="-122"/>
              </a:rPr>
              <a:t>微波炉热效率高，节约电能。</a:t>
            </a:r>
          </a:p>
        </p:txBody>
      </p:sp>
      <p:sp>
        <p:nvSpPr>
          <p:cNvPr id="249861" name="Text Box 5"/>
          <p:cNvSpPr txBox="1">
            <a:spLocks noChangeArrowheads="1"/>
          </p:cNvSpPr>
          <p:nvPr/>
        </p:nvSpPr>
        <p:spPr bwMode="auto">
          <a:xfrm>
            <a:off x="1752600" y="3048000"/>
            <a:ext cx="63246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4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顾客：</a:t>
            </a:r>
            <a:r>
              <a:rPr lang="zh-CN" altLang="en-US" sz="3400">
                <a:latin typeface="Arial" panose="020B0604020202020204" pitchFamily="34" charset="0"/>
                <a:ea typeface="宋体" panose="02010600030101010101" pitchFamily="2" charset="-122"/>
              </a:rPr>
              <a:t>微波炉电功率大，电流过大，烧坏保险。</a:t>
            </a:r>
          </a:p>
        </p:txBody>
      </p:sp>
      <p:sp>
        <p:nvSpPr>
          <p:cNvPr id="249862" name="AutoShape 6"/>
          <p:cNvSpPr>
            <a:spLocks/>
          </p:cNvSpPr>
          <p:nvPr/>
        </p:nvSpPr>
        <p:spPr bwMode="auto">
          <a:xfrm>
            <a:off x="1295400" y="2133600"/>
            <a:ext cx="228600" cy="1447800"/>
          </a:xfrm>
          <a:prstGeom prst="leftBrace">
            <a:avLst>
              <a:gd name="adj1" fmla="val 5277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49863" name="Picture 7" descr="png-00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3434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2431985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60" grpId="0"/>
      <p:bldP spid="24986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8" name="WordArt 4"/>
          <p:cNvSpPr>
            <a:spLocks noChangeArrowheads="1" noChangeShapeType="1" noTextEdit="1"/>
          </p:cNvSpPr>
          <p:nvPr/>
        </p:nvSpPr>
        <p:spPr bwMode="auto">
          <a:xfrm>
            <a:off x="3657600" y="533400"/>
            <a:ext cx="2133600" cy="685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小结</a:t>
            </a:r>
          </a:p>
        </p:txBody>
      </p:sp>
      <p:pic>
        <p:nvPicPr>
          <p:cNvPr id="251909" name="Picture 5" descr="png-01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0480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1910" name="Rectangle 6"/>
          <p:cNvSpPr>
            <a:spLocks noChangeArrowheads="1"/>
          </p:cNvSpPr>
          <p:nvPr/>
        </p:nvSpPr>
        <p:spPr bwMode="auto">
          <a:xfrm>
            <a:off x="1219200" y="1447800"/>
            <a:ext cx="655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3200">
                <a:solidFill>
                  <a:srgbClr val="6600FF"/>
                </a:solidFill>
              </a:rPr>
              <a:t>1.</a:t>
            </a:r>
            <a:r>
              <a:rPr lang="zh-CN" altLang="en-US" sz="3200">
                <a:solidFill>
                  <a:srgbClr val="6600FF"/>
                </a:solidFill>
              </a:rPr>
              <a:t>家庭电路中电流过大的原因</a:t>
            </a:r>
          </a:p>
        </p:txBody>
      </p:sp>
      <p:sp>
        <p:nvSpPr>
          <p:cNvPr id="251911" name="Rectangle 7"/>
          <p:cNvSpPr>
            <a:spLocks noChangeArrowheads="1"/>
          </p:cNvSpPr>
          <p:nvPr/>
        </p:nvSpPr>
        <p:spPr bwMode="auto">
          <a:xfrm>
            <a:off x="1295400" y="2209800"/>
            <a:ext cx="6934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buClr>
                <a:srgbClr val="FF0066"/>
              </a:buClr>
              <a:buFont typeface="Wingdings" panose="05000000000000000000" pitchFamily="2" charset="2"/>
              <a:buChar char="Ø"/>
            </a:pPr>
            <a:r>
              <a:rPr lang="zh-CN" altLang="en-US" sz="2800" dirty="0">
                <a:ea typeface="楷体_GB2312" pitchFamily="49" charset="-122"/>
              </a:rPr>
              <a:t>一是电路中用电器的</a:t>
            </a:r>
            <a:r>
              <a:rPr lang="zh-CN" altLang="en-US" sz="2800" dirty="0">
                <a:solidFill>
                  <a:srgbClr val="FF5050"/>
                </a:solidFill>
                <a:ea typeface="楷体_GB2312" pitchFamily="49" charset="-122"/>
              </a:rPr>
              <a:t>总功率过大</a:t>
            </a:r>
            <a:r>
              <a:rPr lang="zh-CN" altLang="en-US" sz="2800" dirty="0">
                <a:ea typeface="楷体_GB2312" pitchFamily="49" charset="-122"/>
              </a:rPr>
              <a:t>；</a:t>
            </a:r>
          </a:p>
          <a:p>
            <a:pPr>
              <a:buClr>
                <a:srgbClr val="FF0066"/>
              </a:buClr>
              <a:buFont typeface="Wingdings" panose="05000000000000000000" pitchFamily="2" charset="2"/>
              <a:buChar char="Ø"/>
            </a:pPr>
            <a:r>
              <a:rPr lang="zh-CN" altLang="en-US" sz="2800" dirty="0">
                <a:ea typeface="楷体_GB2312" pitchFamily="49" charset="-122"/>
              </a:rPr>
              <a:t>二是发生</a:t>
            </a:r>
            <a:r>
              <a:rPr lang="zh-CN" altLang="en-US" sz="2800" dirty="0">
                <a:solidFill>
                  <a:srgbClr val="FF5050"/>
                </a:solidFill>
                <a:ea typeface="楷体_GB2312" pitchFamily="49" charset="-122"/>
              </a:rPr>
              <a:t>短路</a:t>
            </a:r>
            <a:r>
              <a:rPr lang="zh-CN" altLang="en-US" sz="2800" dirty="0">
                <a:ea typeface="楷体_GB2312" pitchFamily="49" charset="-122"/>
              </a:rPr>
              <a:t>。</a:t>
            </a:r>
          </a:p>
        </p:txBody>
      </p:sp>
      <p:sp>
        <p:nvSpPr>
          <p:cNvPr id="251912" name="Rectangle 8"/>
          <p:cNvSpPr>
            <a:spLocks noChangeArrowheads="1"/>
          </p:cNvSpPr>
          <p:nvPr/>
        </p:nvSpPr>
        <p:spPr bwMode="auto">
          <a:xfrm>
            <a:off x="1295400" y="3352800"/>
            <a:ext cx="3505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3200">
                <a:solidFill>
                  <a:srgbClr val="6600FF"/>
                </a:solidFill>
              </a:rPr>
              <a:t>2.</a:t>
            </a:r>
            <a:r>
              <a:rPr lang="zh-CN" altLang="en-US" sz="3200">
                <a:solidFill>
                  <a:srgbClr val="6600FF"/>
                </a:solidFill>
              </a:rPr>
              <a:t>保险丝</a:t>
            </a:r>
          </a:p>
        </p:txBody>
      </p:sp>
      <p:sp>
        <p:nvSpPr>
          <p:cNvPr id="251913" name="Rectangle 9"/>
          <p:cNvSpPr>
            <a:spLocks noChangeArrowheads="1"/>
          </p:cNvSpPr>
          <p:nvPr/>
        </p:nvSpPr>
        <p:spPr bwMode="auto">
          <a:xfrm>
            <a:off x="457200" y="3962400"/>
            <a:ext cx="83058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2800" dirty="0"/>
              <a:t>       </a:t>
            </a:r>
            <a:r>
              <a:rPr lang="zh-CN" altLang="en-US" sz="2800" dirty="0"/>
              <a:t>（</a:t>
            </a:r>
            <a:r>
              <a:rPr lang="en-US" altLang="zh-CN" sz="2800" dirty="0"/>
              <a:t>1</a:t>
            </a:r>
            <a:r>
              <a:rPr lang="zh-CN" altLang="en-US" sz="2800" dirty="0"/>
              <a:t>）为了避免电路中电流超过安全电流值而引起事故，电路中必须安装</a:t>
            </a:r>
            <a:r>
              <a:rPr lang="zh-CN" altLang="en-US" sz="2800" dirty="0">
                <a:solidFill>
                  <a:srgbClr val="FF5050"/>
                </a:solidFill>
                <a:ea typeface="楷体_GB2312" pitchFamily="49" charset="-122"/>
              </a:rPr>
              <a:t>保险</a:t>
            </a:r>
            <a:r>
              <a:rPr lang="zh-CN" altLang="en-US" sz="2800" dirty="0">
                <a:ea typeface="楷体_GB2312" pitchFamily="49" charset="-122"/>
              </a:rPr>
              <a:t>装</a:t>
            </a:r>
            <a:r>
              <a:rPr lang="zh-CN" altLang="en-US" sz="2800" dirty="0"/>
              <a:t>置。其在电路中的作用是当电路中</a:t>
            </a:r>
            <a:r>
              <a:rPr lang="zh-CN" altLang="en-US" sz="2800" dirty="0">
                <a:solidFill>
                  <a:srgbClr val="FF5050"/>
                </a:solidFill>
                <a:ea typeface="楷体_GB2312" pitchFamily="49" charset="-122"/>
              </a:rPr>
              <a:t>电流过大时能自动熔断</a:t>
            </a:r>
            <a:r>
              <a:rPr lang="zh-CN" altLang="en-US" sz="2800" dirty="0"/>
              <a:t>，保护电路，防止引起火灾。</a:t>
            </a:r>
          </a:p>
        </p:txBody>
      </p:sp>
    </p:spTree>
    <p:extLst>
      <p:ext uri="{BB962C8B-B14F-4D97-AF65-F5344CB8AC3E}">
        <p14:creationId xmlns:p14="http://schemas.microsoft.com/office/powerpoint/2010/main" xmlns="" val="567158933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1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1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6" name="Rectangle 4"/>
          <p:cNvSpPr>
            <a:spLocks noChangeArrowheads="1"/>
          </p:cNvSpPr>
          <p:nvPr/>
        </p:nvSpPr>
        <p:spPr bwMode="auto">
          <a:xfrm>
            <a:off x="524256" y="868071"/>
            <a:ext cx="79248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2800" dirty="0"/>
              <a:t>      </a:t>
            </a:r>
            <a:r>
              <a:rPr lang="zh-CN" altLang="en-US" sz="2800" dirty="0"/>
              <a:t>（</a:t>
            </a:r>
            <a:r>
              <a:rPr lang="en-US" altLang="zh-CN" sz="2800" dirty="0"/>
              <a:t>2</a:t>
            </a:r>
            <a:r>
              <a:rPr lang="zh-CN" altLang="en-US" sz="2800" dirty="0"/>
              <a:t>）保险丝是用</a:t>
            </a:r>
            <a:r>
              <a:rPr lang="zh-CN" altLang="en-US" sz="2800" dirty="0">
                <a:solidFill>
                  <a:srgbClr val="FF5050"/>
                </a:solidFill>
                <a:ea typeface="楷体_GB2312" pitchFamily="49" charset="-122"/>
              </a:rPr>
              <a:t>电阻率较大、熔点较低</a:t>
            </a:r>
            <a:r>
              <a:rPr lang="zh-CN" altLang="en-US" sz="2800" dirty="0"/>
              <a:t>的</a:t>
            </a:r>
            <a:r>
              <a:rPr lang="zh-CN" altLang="en-US" sz="2800" dirty="0">
                <a:solidFill>
                  <a:srgbClr val="FF5050"/>
                </a:solidFill>
                <a:ea typeface="楷体_GB2312" pitchFamily="49" charset="-122"/>
              </a:rPr>
              <a:t>铅锑合金</a:t>
            </a:r>
            <a:r>
              <a:rPr lang="zh-CN" altLang="en-US" sz="2800" dirty="0"/>
              <a:t>制作的。根据焦耳定律</a:t>
            </a:r>
            <a:r>
              <a:rPr lang="en-US" altLang="zh-CN" sz="2800" i="1" dirty="0"/>
              <a:t>Q</a:t>
            </a:r>
            <a:r>
              <a:rPr lang="en-US" altLang="zh-CN" sz="2800" dirty="0"/>
              <a:t>=</a:t>
            </a:r>
            <a:r>
              <a:rPr lang="en-US" altLang="zh-CN" sz="2800" i="1" dirty="0"/>
              <a:t>I</a:t>
            </a:r>
            <a:r>
              <a:rPr lang="en-US" altLang="zh-CN" sz="2800" baseline="30000" dirty="0"/>
              <a:t>2</a:t>
            </a:r>
            <a:r>
              <a:rPr lang="en-US" altLang="zh-CN" sz="2800" i="1" dirty="0"/>
              <a:t>Rt</a:t>
            </a:r>
            <a:r>
              <a:rPr lang="zh-CN" altLang="en-US" sz="2800" dirty="0"/>
              <a:t>，当电阻一定，电流过大时，保险丝上产生较多的热量（因保险丝电阻较大），温度升高到保险丝的熔点时，保险丝熔断起到保护电路的作用。</a:t>
            </a:r>
          </a:p>
        </p:txBody>
      </p:sp>
      <p:sp>
        <p:nvSpPr>
          <p:cNvPr id="253958" name="Rectangle 6"/>
          <p:cNvSpPr>
            <a:spLocks noChangeArrowheads="1"/>
          </p:cNvSpPr>
          <p:nvPr/>
        </p:nvSpPr>
        <p:spPr bwMode="auto">
          <a:xfrm>
            <a:off x="487680" y="3697224"/>
            <a:ext cx="7848600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dirty="0"/>
              <a:t>      </a:t>
            </a:r>
            <a:r>
              <a:rPr lang="zh-CN" altLang="en-US" sz="2800" dirty="0"/>
              <a:t>（</a:t>
            </a:r>
            <a:r>
              <a:rPr lang="en-US" altLang="zh-CN" sz="2800" dirty="0"/>
              <a:t>3</a:t>
            </a:r>
            <a:r>
              <a:rPr lang="zh-CN" altLang="en-US" sz="2800" dirty="0"/>
              <a:t>）保险丝的</a:t>
            </a:r>
            <a:r>
              <a:rPr lang="zh-CN" altLang="en-US" sz="2800" dirty="0">
                <a:solidFill>
                  <a:srgbClr val="FF5050"/>
                </a:solidFill>
                <a:ea typeface="楷体_GB2312" pitchFamily="49" charset="-122"/>
              </a:rPr>
              <a:t>规格用额定电流来表示</a:t>
            </a:r>
            <a:r>
              <a:rPr lang="zh-CN" altLang="en-US" sz="2800" dirty="0"/>
              <a:t>，不同规格不同粗细的保险丝有不同的额定电流，在选用保险丝时，</a:t>
            </a:r>
            <a:r>
              <a:rPr lang="zh-CN" altLang="en-US" sz="2800" dirty="0">
                <a:solidFill>
                  <a:srgbClr val="FF5050"/>
                </a:solidFill>
                <a:ea typeface="楷体_GB2312" pitchFamily="49" charset="-122"/>
              </a:rPr>
              <a:t>应使它的额定电流等于或稍大于电路中正常工作电流</a:t>
            </a:r>
            <a:r>
              <a:rPr lang="zh-CN" altLang="en-US" sz="2800" dirty="0"/>
              <a:t>。在家庭电路中</a:t>
            </a:r>
            <a:r>
              <a:rPr lang="zh-CN" altLang="en-US" sz="2800" dirty="0">
                <a:solidFill>
                  <a:srgbClr val="FF5050"/>
                </a:solidFill>
                <a:ea typeface="楷体_GB2312" pitchFamily="49" charset="-122"/>
              </a:rPr>
              <a:t>不能用铁丝或铜丝</a:t>
            </a:r>
            <a:r>
              <a:rPr lang="zh-CN" altLang="en-US" sz="2800" dirty="0"/>
              <a:t>来代替保险丝。</a:t>
            </a:r>
          </a:p>
        </p:txBody>
      </p:sp>
    </p:spTree>
    <p:extLst>
      <p:ext uri="{BB962C8B-B14F-4D97-AF65-F5344CB8AC3E}">
        <p14:creationId xmlns:p14="http://schemas.microsoft.com/office/powerpoint/2010/main" xmlns="" val="3260429917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39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66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39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39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39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FF66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39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39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6" grpId="0"/>
      <p:bldP spid="25395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3" name="Rectangle 3"/>
          <p:cNvSpPr>
            <a:spLocks noChangeArrowheads="1"/>
          </p:cNvSpPr>
          <p:nvPr/>
        </p:nvSpPr>
        <p:spPr bwMode="auto">
          <a:xfrm>
            <a:off x="539750" y="1828800"/>
            <a:ext cx="860425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sz="2800" dirty="0">
                <a:ea typeface="宋体" panose="02010600030101010101" pitchFamily="2" charset="-122"/>
              </a:rPr>
              <a:t>        1.</a:t>
            </a:r>
            <a:r>
              <a:rPr kumimoji="1" lang="zh-CN" altLang="en-US" sz="2800" dirty="0">
                <a:ea typeface="宋体" panose="02010600030101010101" pitchFamily="2" charset="-122"/>
              </a:rPr>
              <a:t>小明同学寒假在家看电视时，为了取暖，便将一个电暖气拿出来。当他将插头插入插座中时，听到“叭”的一声，同时从插座中冒出一股黑烟，电视机和电灯也都熄灭</a:t>
            </a:r>
            <a:r>
              <a:rPr kumimoji="1" lang="en-US" altLang="zh-CN" sz="2800" dirty="0">
                <a:ea typeface="宋体" panose="02010600030101010101" pitchFamily="2" charset="-122"/>
              </a:rPr>
              <a:t>……</a:t>
            </a:r>
            <a:r>
              <a:rPr kumimoji="1" lang="zh-CN" altLang="en-US" sz="2800" dirty="0">
                <a:ea typeface="宋体" panose="02010600030101010101" pitchFamily="2" charset="-122"/>
              </a:rPr>
              <a:t>这个现象会导致的结果是（        ）</a:t>
            </a:r>
          </a:p>
        </p:txBody>
      </p:sp>
      <p:sp>
        <p:nvSpPr>
          <p:cNvPr id="256004" name="Rectangle 4"/>
          <p:cNvSpPr>
            <a:spLocks noChangeArrowheads="1"/>
          </p:cNvSpPr>
          <p:nvPr/>
        </p:nvSpPr>
        <p:spPr bwMode="auto">
          <a:xfrm>
            <a:off x="1295400" y="3886200"/>
            <a:ext cx="381635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sz="2800" dirty="0">
                <a:ea typeface="宋体" panose="02010600030101010101" pitchFamily="2" charset="-122"/>
              </a:rPr>
              <a:t>A.  </a:t>
            </a:r>
            <a:r>
              <a:rPr kumimoji="1" lang="zh-CN" altLang="en-US" sz="2800" dirty="0">
                <a:ea typeface="宋体" panose="02010600030101010101" pitchFamily="2" charset="-122"/>
              </a:rPr>
              <a:t>电视机烧坏了</a:t>
            </a:r>
          </a:p>
          <a:p>
            <a:r>
              <a:rPr kumimoji="1" lang="en-US" altLang="zh-CN" sz="2800" dirty="0">
                <a:ea typeface="宋体" panose="02010600030101010101" pitchFamily="2" charset="-122"/>
              </a:rPr>
              <a:t>B.  </a:t>
            </a:r>
            <a:r>
              <a:rPr kumimoji="1" lang="zh-CN" altLang="en-US" sz="2800" dirty="0">
                <a:ea typeface="宋体" panose="02010600030101010101" pitchFamily="2" charset="-122"/>
              </a:rPr>
              <a:t>电暖气烧坏了</a:t>
            </a:r>
          </a:p>
          <a:p>
            <a:r>
              <a:rPr kumimoji="1" lang="en-US" altLang="zh-CN" sz="2800" dirty="0">
                <a:ea typeface="宋体" panose="02010600030101010101" pitchFamily="2" charset="-122"/>
              </a:rPr>
              <a:t>C.  </a:t>
            </a:r>
            <a:r>
              <a:rPr kumimoji="1" lang="zh-CN" altLang="en-US" sz="2800" dirty="0">
                <a:ea typeface="宋体" panose="02010600030101010101" pitchFamily="2" charset="-122"/>
              </a:rPr>
              <a:t>空气开关断开了</a:t>
            </a:r>
          </a:p>
          <a:p>
            <a:r>
              <a:rPr kumimoji="1" lang="en-US" altLang="zh-CN" sz="2800" dirty="0">
                <a:ea typeface="宋体" panose="02010600030101010101" pitchFamily="2" charset="-122"/>
              </a:rPr>
              <a:t>D.  </a:t>
            </a:r>
            <a:r>
              <a:rPr kumimoji="1" lang="zh-CN" altLang="en-US" sz="2800" dirty="0">
                <a:ea typeface="宋体" panose="02010600030101010101" pitchFamily="2" charset="-122"/>
              </a:rPr>
              <a:t>灯丝烧断了</a:t>
            </a:r>
          </a:p>
        </p:txBody>
      </p:sp>
      <p:sp>
        <p:nvSpPr>
          <p:cNvPr id="256008" name="Text Box 8"/>
          <p:cNvSpPr txBox="1">
            <a:spLocks noChangeArrowheads="1"/>
          </p:cNvSpPr>
          <p:nvPr/>
        </p:nvSpPr>
        <p:spPr bwMode="auto">
          <a:xfrm>
            <a:off x="7848600" y="3048000"/>
            <a:ext cx="1295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5050"/>
                </a:solidFill>
              </a:rPr>
              <a:t>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9550" y="704088"/>
            <a:ext cx="1855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巩固</a:t>
            </a:r>
            <a:r>
              <a:rPr lang="zh-CN" altLang="en-US" sz="3200" b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练习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4545014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ChangeArrowheads="1"/>
          </p:cNvSpPr>
          <p:nvPr/>
        </p:nvSpPr>
        <p:spPr bwMode="auto">
          <a:xfrm>
            <a:off x="533400" y="972312"/>
            <a:ext cx="8280400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1" lang="en-US" altLang="zh-CN" sz="2800" dirty="0">
                <a:latin typeface="Times New Roman" panose="02020603050405020304" pitchFamily="18" charset="0"/>
              </a:rPr>
              <a:t>        2.</a:t>
            </a:r>
            <a:r>
              <a:rPr kumimoji="1" lang="zh-CN" altLang="en-US" sz="2800" dirty="0">
                <a:latin typeface="Times New Roman" panose="02020603050405020304" pitchFamily="18" charset="0"/>
              </a:rPr>
              <a:t>在生活中，我们会遇到这些情况：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kumimoji="1" lang="en-US" altLang="zh-CN" sz="2800" dirty="0">
                <a:latin typeface="Times New Roman" panose="02020603050405020304" pitchFamily="18" charset="0"/>
              </a:rPr>
              <a:t>(1)</a:t>
            </a:r>
            <a:r>
              <a:rPr kumimoji="1" lang="zh-CN" altLang="en-US" sz="2800" dirty="0">
                <a:latin typeface="Times New Roman" panose="02020603050405020304" pitchFamily="18" charset="0"/>
              </a:rPr>
              <a:t>开关中的两个线头相碰；（</a:t>
            </a:r>
            <a:r>
              <a:rPr kumimoji="1" lang="en-US" altLang="zh-CN" sz="2800" dirty="0">
                <a:latin typeface="Times New Roman" panose="02020603050405020304" pitchFamily="18" charset="0"/>
              </a:rPr>
              <a:t>2</a:t>
            </a:r>
            <a:r>
              <a:rPr kumimoji="1" lang="zh-CN" altLang="en-US" sz="2800" dirty="0">
                <a:latin typeface="Times New Roman" panose="02020603050405020304" pitchFamily="18" charset="0"/>
              </a:rPr>
              <a:t>）插头中的两个线头相碰；（</a:t>
            </a:r>
            <a:r>
              <a:rPr kumimoji="1" lang="en-US" altLang="zh-CN" sz="2800" dirty="0">
                <a:latin typeface="Times New Roman" panose="02020603050405020304" pitchFamily="18" charset="0"/>
              </a:rPr>
              <a:t>3</a:t>
            </a:r>
            <a:r>
              <a:rPr kumimoji="1" lang="zh-CN" altLang="en-US" sz="2800" dirty="0">
                <a:latin typeface="Times New Roman" panose="02020603050405020304" pitchFamily="18" charset="0"/>
              </a:rPr>
              <a:t>）电路中增加了大功率的用电器；（</a:t>
            </a:r>
            <a:r>
              <a:rPr kumimoji="1" lang="en-US" altLang="zh-CN" sz="2800" dirty="0">
                <a:latin typeface="Times New Roman" panose="02020603050405020304" pitchFamily="18" charset="0"/>
              </a:rPr>
              <a:t>4</a:t>
            </a:r>
            <a:r>
              <a:rPr kumimoji="1" lang="zh-CN" altLang="en-US" sz="2800" dirty="0">
                <a:latin typeface="Times New Roman" panose="02020603050405020304" pitchFamily="18" charset="0"/>
              </a:rPr>
              <a:t>）户外输电线绝缘皮损坏。在上述情况中，可能引起家庭电路中保险丝熔断的是（        ）</a:t>
            </a:r>
          </a:p>
        </p:txBody>
      </p:sp>
      <p:sp>
        <p:nvSpPr>
          <p:cNvPr id="257028" name="Rectangle 4"/>
          <p:cNvSpPr>
            <a:spLocks noChangeArrowheads="1"/>
          </p:cNvSpPr>
          <p:nvPr/>
        </p:nvSpPr>
        <p:spPr bwMode="auto">
          <a:xfrm>
            <a:off x="1091184" y="3514344"/>
            <a:ext cx="338455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altLang="zh-CN" sz="2800" dirty="0">
                <a:ea typeface="宋体" panose="02010600030101010101" pitchFamily="2" charset="-122"/>
              </a:rPr>
              <a:t>A.</a:t>
            </a:r>
            <a:r>
              <a:rPr kumimoji="1" lang="zh-CN" altLang="en-US" sz="2800" dirty="0">
                <a:ea typeface="宋体" panose="02010600030101010101" pitchFamily="2" charset="-122"/>
              </a:rPr>
              <a:t>（</a:t>
            </a:r>
            <a:r>
              <a:rPr kumimoji="1" lang="en-US" altLang="zh-CN" sz="2800" dirty="0">
                <a:ea typeface="宋体" panose="02010600030101010101" pitchFamily="2" charset="-122"/>
              </a:rPr>
              <a:t>1</a:t>
            </a:r>
            <a:r>
              <a:rPr kumimoji="1" lang="zh-CN" altLang="en-US" sz="2800" dirty="0">
                <a:ea typeface="宋体" panose="02010600030101010101" pitchFamily="2" charset="-122"/>
              </a:rPr>
              <a:t>）（</a:t>
            </a:r>
            <a:r>
              <a:rPr kumimoji="1" lang="en-US" altLang="zh-CN" sz="2800" dirty="0">
                <a:ea typeface="宋体" panose="02010600030101010101" pitchFamily="2" charset="-122"/>
              </a:rPr>
              <a:t>2</a:t>
            </a:r>
            <a:r>
              <a:rPr kumimoji="1" lang="zh-CN" altLang="en-US" sz="2800" dirty="0">
                <a:ea typeface="宋体" panose="02010600030101010101" pitchFamily="2" charset="-122"/>
              </a:rPr>
              <a:t>）（</a:t>
            </a:r>
            <a:r>
              <a:rPr kumimoji="1" lang="en-US" altLang="zh-CN" sz="2800" dirty="0">
                <a:ea typeface="宋体" panose="02010600030101010101" pitchFamily="2" charset="-122"/>
              </a:rPr>
              <a:t>3</a:t>
            </a:r>
            <a:r>
              <a:rPr kumimoji="1" lang="zh-CN" altLang="en-US" sz="2800" dirty="0">
                <a:ea typeface="宋体" panose="02010600030101010101" pitchFamily="2" charset="-122"/>
              </a:rPr>
              <a:t>）</a:t>
            </a:r>
          </a:p>
          <a:p>
            <a:r>
              <a:rPr kumimoji="1" lang="en-US" altLang="zh-CN" sz="2800" dirty="0">
                <a:ea typeface="宋体" panose="02010600030101010101" pitchFamily="2" charset="-122"/>
              </a:rPr>
              <a:t>B.</a:t>
            </a:r>
            <a:r>
              <a:rPr kumimoji="1" lang="zh-CN" altLang="en-US" sz="2800" dirty="0">
                <a:ea typeface="宋体" panose="02010600030101010101" pitchFamily="2" charset="-122"/>
              </a:rPr>
              <a:t>（</a:t>
            </a:r>
            <a:r>
              <a:rPr kumimoji="1" lang="en-US" altLang="zh-CN" sz="2800" dirty="0">
                <a:ea typeface="宋体" panose="02010600030101010101" pitchFamily="2" charset="-122"/>
              </a:rPr>
              <a:t>2</a:t>
            </a:r>
            <a:r>
              <a:rPr kumimoji="1" lang="zh-CN" altLang="en-US" sz="2800" dirty="0">
                <a:ea typeface="宋体" panose="02010600030101010101" pitchFamily="2" charset="-122"/>
              </a:rPr>
              <a:t>）（</a:t>
            </a:r>
            <a:r>
              <a:rPr kumimoji="1" lang="en-US" altLang="zh-CN" sz="2800" dirty="0">
                <a:ea typeface="宋体" panose="02010600030101010101" pitchFamily="2" charset="-122"/>
              </a:rPr>
              <a:t>3</a:t>
            </a:r>
            <a:r>
              <a:rPr kumimoji="1" lang="zh-CN" altLang="en-US" sz="2800" dirty="0">
                <a:ea typeface="宋体" panose="02010600030101010101" pitchFamily="2" charset="-122"/>
              </a:rPr>
              <a:t>）  </a:t>
            </a:r>
            <a:r>
              <a:rPr kumimoji="1" lang="en-US" altLang="zh-CN" sz="2800" dirty="0">
                <a:ea typeface="宋体" panose="02010600030101010101" pitchFamily="2" charset="-122"/>
              </a:rPr>
              <a:t>(4 )</a:t>
            </a:r>
          </a:p>
          <a:p>
            <a:r>
              <a:rPr kumimoji="1" lang="en-US" altLang="zh-CN" sz="2800" dirty="0">
                <a:ea typeface="宋体" panose="02010600030101010101" pitchFamily="2" charset="-122"/>
              </a:rPr>
              <a:t>C.</a:t>
            </a:r>
            <a:r>
              <a:rPr kumimoji="1" lang="zh-CN" altLang="en-US" sz="2800" dirty="0">
                <a:ea typeface="宋体" panose="02010600030101010101" pitchFamily="2" charset="-122"/>
              </a:rPr>
              <a:t>（</a:t>
            </a:r>
            <a:r>
              <a:rPr kumimoji="1" lang="en-US" altLang="zh-CN" sz="2800" dirty="0">
                <a:ea typeface="宋体" panose="02010600030101010101" pitchFamily="2" charset="-122"/>
              </a:rPr>
              <a:t>2</a:t>
            </a:r>
            <a:r>
              <a:rPr kumimoji="1" lang="zh-CN" altLang="en-US" sz="2800" dirty="0">
                <a:ea typeface="宋体" panose="02010600030101010101" pitchFamily="2" charset="-122"/>
              </a:rPr>
              <a:t>）（</a:t>
            </a:r>
            <a:r>
              <a:rPr kumimoji="1" lang="en-US" altLang="zh-CN" sz="2800" dirty="0">
                <a:ea typeface="宋体" panose="02010600030101010101" pitchFamily="2" charset="-122"/>
              </a:rPr>
              <a:t>4</a:t>
            </a:r>
            <a:r>
              <a:rPr kumimoji="1" lang="zh-CN" altLang="en-US" sz="2800" dirty="0">
                <a:ea typeface="宋体" panose="02010600030101010101" pitchFamily="2" charset="-122"/>
              </a:rPr>
              <a:t>）</a:t>
            </a:r>
          </a:p>
          <a:p>
            <a:r>
              <a:rPr kumimoji="1" lang="en-US" altLang="zh-CN" sz="2800" dirty="0">
                <a:ea typeface="宋体" panose="02010600030101010101" pitchFamily="2" charset="-122"/>
              </a:rPr>
              <a:t>D.</a:t>
            </a:r>
            <a:r>
              <a:rPr kumimoji="1" lang="zh-CN" altLang="en-US" sz="2800" dirty="0">
                <a:ea typeface="宋体" panose="02010600030101010101" pitchFamily="2" charset="-122"/>
              </a:rPr>
              <a:t>（</a:t>
            </a:r>
            <a:r>
              <a:rPr kumimoji="1" lang="en-US" altLang="zh-CN" sz="2800" dirty="0">
                <a:ea typeface="宋体" panose="02010600030101010101" pitchFamily="2" charset="-122"/>
              </a:rPr>
              <a:t>2</a:t>
            </a:r>
            <a:r>
              <a:rPr kumimoji="1" lang="zh-CN" altLang="en-US" sz="2800" dirty="0">
                <a:ea typeface="宋体" panose="02010600030101010101" pitchFamily="2" charset="-122"/>
              </a:rPr>
              <a:t>）（</a:t>
            </a:r>
            <a:r>
              <a:rPr kumimoji="1" lang="en-US" altLang="zh-CN" sz="2800" dirty="0">
                <a:ea typeface="宋体" panose="02010600030101010101" pitchFamily="2" charset="-122"/>
              </a:rPr>
              <a:t>3</a:t>
            </a:r>
            <a:r>
              <a:rPr kumimoji="1" lang="zh-CN" altLang="en-US" sz="2800" dirty="0"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257031" name="Text Box 7"/>
          <p:cNvSpPr txBox="1">
            <a:spLocks noChangeArrowheads="1"/>
          </p:cNvSpPr>
          <p:nvPr/>
        </p:nvSpPr>
        <p:spPr bwMode="auto">
          <a:xfrm>
            <a:off x="5282184" y="2667000"/>
            <a:ext cx="1295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600" dirty="0">
                <a:solidFill>
                  <a:srgbClr val="FF5050"/>
                </a:solidFill>
              </a:rPr>
              <a:t>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1494" y="292608"/>
            <a:ext cx="1855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巩固</a:t>
            </a:r>
            <a:r>
              <a:rPr lang="zh-CN" altLang="en-US" sz="3200" b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练习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226585"/>
      </p:ext>
    </p:extLst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7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7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3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676400"/>
            <a:ext cx="7772400" cy="3508375"/>
          </a:xfrm>
          <a:noFill/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kumimoji="1" lang="en-US" altLang="zh-CN" sz="2800" b="1" dirty="0">
                <a:latin typeface="Times New Roman" panose="02020603050405020304" pitchFamily="18" charset="0"/>
              </a:rPr>
              <a:t>        3.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教学楼里安装了</a:t>
            </a:r>
            <a:r>
              <a:rPr kumimoji="1" lang="en-US" altLang="zh-CN" sz="2800" b="1" dirty="0">
                <a:latin typeface="Times New Roman" panose="02020603050405020304" pitchFamily="18" charset="0"/>
              </a:rPr>
              <a:t>40W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的电灯</a:t>
            </a:r>
            <a:r>
              <a:rPr kumimoji="1" lang="en-US" altLang="zh-CN" sz="2800" b="1" dirty="0">
                <a:latin typeface="Times New Roman" panose="02020603050405020304" pitchFamily="18" charset="0"/>
              </a:rPr>
              <a:t>30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盏，现在电路上的保险丝熔断了，而备用的只有额定电流为</a:t>
            </a:r>
            <a:r>
              <a:rPr kumimoji="1" lang="en-US" altLang="zh-CN" sz="2800" b="1" dirty="0">
                <a:latin typeface="Times New Roman" panose="02020603050405020304" pitchFamily="18" charset="0"/>
              </a:rPr>
              <a:t>3A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的保险丝，那么比较合适的做法是（        ）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kumimoji="1" lang="zh-CN" altLang="en-US" sz="2800" b="1" dirty="0">
              <a:latin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kumimoji="1" lang="zh-CN" altLang="en-US" sz="2800" b="1" dirty="0">
                <a:latin typeface="Times New Roman" panose="02020603050405020304" pitchFamily="18" charset="0"/>
              </a:rPr>
              <a:t>        </a:t>
            </a:r>
            <a:r>
              <a:rPr kumimoji="1" lang="en-US" altLang="zh-CN" sz="2800" b="1" dirty="0">
                <a:latin typeface="Times New Roman" panose="02020603050405020304" pitchFamily="18" charset="0"/>
              </a:rPr>
              <a:t>A.  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用一根凑合使用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kumimoji="1" lang="zh-CN" altLang="en-US" sz="2800" b="1" dirty="0">
                <a:latin typeface="Times New Roman" panose="02020603050405020304" pitchFamily="18" charset="0"/>
              </a:rPr>
              <a:t>        </a:t>
            </a:r>
            <a:r>
              <a:rPr kumimoji="1" lang="en-US" altLang="zh-CN" sz="2800" b="1" dirty="0">
                <a:latin typeface="Times New Roman" panose="02020603050405020304" pitchFamily="18" charset="0"/>
              </a:rPr>
              <a:t>B.  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用二根并联使用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kumimoji="1" lang="zh-CN" altLang="en-US" sz="2800" b="1" dirty="0">
                <a:latin typeface="Times New Roman" panose="02020603050405020304" pitchFamily="18" charset="0"/>
              </a:rPr>
              <a:t>        </a:t>
            </a:r>
            <a:r>
              <a:rPr kumimoji="1" lang="en-US" altLang="zh-CN" sz="2800" b="1" dirty="0">
                <a:latin typeface="Times New Roman" panose="02020603050405020304" pitchFamily="18" charset="0"/>
              </a:rPr>
              <a:t>C.  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将二根串联使用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kumimoji="1" lang="zh-CN" altLang="en-US" sz="2800" b="1" dirty="0">
                <a:latin typeface="Times New Roman" panose="02020603050405020304" pitchFamily="18" charset="0"/>
              </a:rPr>
              <a:t>        </a:t>
            </a:r>
            <a:r>
              <a:rPr kumimoji="1" lang="en-US" altLang="zh-CN" sz="2800" b="1" dirty="0">
                <a:latin typeface="Times New Roman" panose="02020603050405020304" pitchFamily="18" charset="0"/>
              </a:rPr>
              <a:t>D.  </a:t>
            </a:r>
            <a:r>
              <a:rPr kumimoji="1" lang="zh-CN" altLang="en-US" sz="2800" b="1" dirty="0">
                <a:latin typeface="Times New Roman" panose="02020603050405020304" pitchFamily="18" charset="0"/>
              </a:rPr>
              <a:t>将保险丝钳一个缺口</a:t>
            </a:r>
          </a:p>
        </p:txBody>
      </p:sp>
      <p:sp>
        <p:nvSpPr>
          <p:cNvPr id="258052" name="Text Box 4"/>
          <p:cNvSpPr txBox="1">
            <a:spLocks noChangeArrowheads="1"/>
          </p:cNvSpPr>
          <p:nvPr/>
        </p:nvSpPr>
        <p:spPr bwMode="auto">
          <a:xfrm>
            <a:off x="7086600" y="2514600"/>
            <a:ext cx="1295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5050"/>
                </a:solidFill>
              </a:rPr>
              <a:t>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9550" y="704088"/>
            <a:ext cx="1855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巩固</a:t>
            </a:r>
            <a:r>
              <a:rPr lang="zh-CN" altLang="en-US" sz="3200" b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练习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880475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8" name="AutoShape 10"/>
          <p:cNvSpPr>
            <a:spLocks noChangeArrowheads="1"/>
          </p:cNvSpPr>
          <p:nvPr/>
        </p:nvSpPr>
        <p:spPr bwMode="auto">
          <a:xfrm>
            <a:off x="685800" y="4648200"/>
            <a:ext cx="6934200" cy="1600200"/>
          </a:xfrm>
          <a:prstGeom prst="cloudCallout">
            <a:avLst>
              <a:gd name="adj1" fmla="val 39194"/>
              <a:gd name="adj2" fmla="val -73514"/>
            </a:avLst>
          </a:prstGeom>
          <a:solidFill>
            <a:srgbClr val="FFFF99">
              <a:alpha val="49001"/>
            </a:srgbClr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65891" name="Text Box 3"/>
          <p:cNvSpPr txBox="1">
            <a:spLocks noChangeArrowheads="1"/>
          </p:cNvSpPr>
          <p:nvPr/>
        </p:nvSpPr>
        <p:spPr bwMode="auto">
          <a:xfrm>
            <a:off x="914400" y="2667000"/>
            <a:ext cx="7924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ea typeface="楷体_GB2312" pitchFamily="49" charset="-122"/>
              </a:rPr>
              <a:t>        </a:t>
            </a:r>
            <a:r>
              <a:rPr lang="zh-CN" altLang="en-US" sz="2400" b="1">
                <a:ea typeface="楷体_GB2312" pitchFamily="49" charset="-122"/>
              </a:rPr>
              <a:t>最近几年，我国城乡许多地区在进行供电线路的改造，内容之一就是把电线换成更粗的，电能表允许通过的电流换成更大的。</a:t>
            </a:r>
          </a:p>
        </p:txBody>
      </p:sp>
      <p:sp>
        <p:nvSpPr>
          <p:cNvPr id="165893" name="Text Box 5"/>
          <p:cNvSpPr txBox="1">
            <a:spLocks noChangeArrowheads="1"/>
          </p:cNvSpPr>
          <p:nvPr/>
        </p:nvSpPr>
        <p:spPr bwMode="auto">
          <a:xfrm>
            <a:off x="2057400" y="838200"/>
            <a:ext cx="56546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4400">
                <a:solidFill>
                  <a:srgbClr val="FF0066"/>
                </a:solidFill>
                <a:ea typeface="方正姚体" panose="02010601030101010101" pitchFamily="2" charset="-122"/>
              </a:rPr>
              <a:t>1. </a:t>
            </a:r>
            <a:r>
              <a:rPr lang="zh-CN" altLang="en-US" sz="4400">
                <a:solidFill>
                  <a:srgbClr val="FF0066"/>
                </a:solidFill>
                <a:ea typeface="方正姚体" panose="02010601030101010101" pitchFamily="2" charset="-122"/>
              </a:rPr>
              <a:t>安全用电</a:t>
            </a:r>
          </a:p>
        </p:txBody>
      </p:sp>
      <p:pic>
        <p:nvPicPr>
          <p:cNvPr id="165894" name="Picture 6" descr="想一想议一议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33513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5895" name="Text Box 7"/>
          <p:cNvSpPr txBox="1">
            <a:spLocks noChangeArrowheads="1"/>
          </p:cNvSpPr>
          <p:nvPr/>
        </p:nvSpPr>
        <p:spPr bwMode="auto">
          <a:xfrm>
            <a:off x="1828800" y="2057400"/>
            <a:ext cx="2133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ea typeface="黑体" panose="02010609060101010101" pitchFamily="49" charset="-122"/>
              </a:rPr>
              <a:t>想想议议</a:t>
            </a:r>
          </a:p>
        </p:txBody>
      </p:sp>
      <p:sp>
        <p:nvSpPr>
          <p:cNvPr id="165896" name="Rectangle 8"/>
          <p:cNvSpPr>
            <a:spLocks noChangeArrowheads="1"/>
          </p:cNvSpPr>
          <p:nvPr/>
        </p:nvSpPr>
        <p:spPr bwMode="auto">
          <a:xfrm>
            <a:off x="1447800" y="5181600"/>
            <a:ext cx="6248400" cy="50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zh-CN" sz="4000" b="1">
                <a:ea typeface="楷体_GB2312" pitchFamily="49" charset="-122"/>
              </a:rPr>
              <a:t>        </a:t>
            </a:r>
          </a:p>
        </p:txBody>
      </p:sp>
      <p:sp>
        <p:nvSpPr>
          <p:cNvPr id="165897" name="Rectangle 9"/>
          <p:cNvSpPr>
            <a:spLocks noChangeArrowheads="1"/>
          </p:cNvSpPr>
          <p:nvPr/>
        </p:nvSpPr>
        <p:spPr bwMode="auto">
          <a:xfrm>
            <a:off x="1143000" y="4876800"/>
            <a:ext cx="6248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ea typeface="楷体_GB2312" pitchFamily="49" charset="-122"/>
              </a:rPr>
              <a:t>        </a:t>
            </a:r>
            <a:r>
              <a:rPr lang="zh-CN" altLang="en-US" sz="2400" b="1">
                <a:ea typeface="楷体_GB2312" pitchFamily="49" charset="-122"/>
              </a:rPr>
              <a:t>结合你对家用电器的了解，你能推测出</a:t>
            </a:r>
            <a:r>
              <a:rPr lang="zh-CN" altLang="en-US" sz="2400" b="1">
                <a:solidFill>
                  <a:srgbClr val="FF5050"/>
                </a:solidFill>
                <a:ea typeface="楷体_GB2312" pitchFamily="49" charset="-122"/>
              </a:rPr>
              <a:t>电功率和电流</a:t>
            </a:r>
            <a:r>
              <a:rPr lang="zh-CN" altLang="en-US" sz="2400" b="1">
                <a:ea typeface="楷体_GB2312" pitchFamily="49" charset="-122"/>
              </a:rPr>
              <a:t>之间的关系吗？</a:t>
            </a:r>
          </a:p>
        </p:txBody>
      </p:sp>
      <p:pic>
        <p:nvPicPr>
          <p:cNvPr id="165899" name="Picture 11" descr="b_D7F271266576B4E296A8E04F41DD28B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581400"/>
            <a:ext cx="1066800" cy="90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32093"/>
      </p:ext>
    </p:extLst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5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58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5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65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5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5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5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8" grpId="0" animBg="1"/>
      <p:bldP spid="165891" grpId="0"/>
      <p:bldP spid="165895" grpId="0"/>
      <p:bldP spid="16589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2" name="Text Box 4"/>
          <p:cNvSpPr txBox="1">
            <a:spLocks noChangeArrowheads="1"/>
          </p:cNvSpPr>
          <p:nvPr/>
        </p:nvSpPr>
        <p:spPr bwMode="auto">
          <a:xfrm>
            <a:off x="468313" y="1052513"/>
            <a:ext cx="8496300" cy="533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66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600">
                <a:latin typeface="华文新魏" panose="02010800040101010101" pitchFamily="2" charset="-122"/>
                <a:ea typeface="华文新魏" panose="02010800040101010101" pitchFamily="2" charset="-122"/>
              </a:rPr>
              <a:t>1.</a:t>
            </a:r>
            <a:r>
              <a:rPr kumimoji="1" lang="zh-CN" altLang="en-US" sz="2600">
                <a:latin typeface="华文新魏" panose="02010800040101010101" pitchFamily="2" charset="-122"/>
                <a:ea typeface="华文新魏" panose="02010800040101010101" pitchFamily="2" charset="-122"/>
              </a:rPr>
              <a:t>输电导线的长度和材料不变，将导线换成更粗，目的是为了减小导线的电阻。根据</a:t>
            </a:r>
            <a:r>
              <a:rPr kumimoji="1" lang="en-US" altLang="zh-CN" sz="260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Q</a:t>
            </a:r>
            <a:r>
              <a:rPr kumimoji="1" lang="en-US" altLang="zh-CN" sz="2600">
                <a:latin typeface="华文新魏" panose="02010800040101010101" pitchFamily="2" charset="-122"/>
                <a:ea typeface="华文新魏" panose="02010800040101010101" pitchFamily="2" charset="-122"/>
              </a:rPr>
              <a:t>=I</a:t>
            </a:r>
            <a:r>
              <a:rPr kumimoji="1" lang="en-US" altLang="zh-CN" sz="2600" baseline="30000">
                <a:latin typeface="华文新魏" panose="02010800040101010101" pitchFamily="2" charset="-122"/>
                <a:ea typeface="华文新魏" panose="02010800040101010101" pitchFamily="2" charset="-122"/>
              </a:rPr>
              <a:t>2</a:t>
            </a:r>
            <a:r>
              <a:rPr kumimoji="1" lang="en-US" altLang="zh-CN" sz="2600">
                <a:latin typeface="华文新魏" panose="02010800040101010101" pitchFamily="2" charset="-122"/>
                <a:ea typeface="华文新魏" panose="02010800040101010101" pitchFamily="2" charset="-122"/>
              </a:rPr>
              <a:t>Rt</a:t>
            </a:r>
            <a:r>
              <a:rPr kumimoji="1" lang="zh-CN" altLang="en-US" sz="2600">
                <a:latin typeface="华文新魏" panose="02010800040101010101" pitchFamily="2" charset="-122"/>
                <a:ea typeface="华文新魏" panose="02010800040101010101" pitchFamily="2" charset="-122"/>
              </a:rPr>
              <a:t>可知，在输电电流和输电时间一定时，输电线上产生的热量减小，这样可以减小输电线上的电能损耗。</a:t>
            </a:r>
          </a:p>
          <a:p>
            <a:pPr>
              <a:lnSpc>
                <a:spcPct val="120000"/>
              </a:lnSpc>
            </a:pPr>
            <a:r>
              <a:rPr kumimoji="1" lang="en-US" altLang="zh-CN" sz="2600">
                <a:latin typeface="华文新魏" panose="02010800040101010101" pitchFamily="2" charset="-122"/>
                <a:ea typeface="华文新魏" panose="02010800040101010101" pitchFamily="2" charset="-122"/>
              </a:rPr>
              <a:t>2.</a:t>
            </a:r>
            <a:r>
              <a:rPr kumimoji="1" lang="zh-CN" altLang="en-US" sz="2600">
                <a:latin typeface="华文新魏" panose="02010800040101010101" pitchFamily="2" charset="-122"/>
                <a:ea typeface="华文新魏" panose="02010800040101010101" pitchFamily="2" charset="-122"/>
              </a:rPr>
              <a:t>根据</a:t>
            </a:r>
            <a:r>
              <a:rPr kumimoji="1" lang="en-US" altLang="zh-CN" sz="2600">
                <a:latin typeface="华文新魏" panose="02010800040101010101" pitchFamily="2" charset="-122"/>
                <a:ea typeface="华文新魏" panose="02010800040101010101" pitchFamily="2" charset="-122"/>
              </a:rPr>
              <a:t>U=IR</a:t>
            </a:r>
            <a:r>
              <a:rPr kumimoji="1" lang="zh-CN" altLang="en-US" sz="2600">
                <a:latin typeface="华文新魏" panose="02010800040101010101" pitchFamily="2" charset="-122"/>
                <a:ea typeface="华文新魏" panose="02010800040101010101" pitchFamily="2" charset="-122"/>
              </a:rPr>
              <a:t>可知，输电导线如果电阻大会分走一部分电压，这样用电器两端的电压就达不到</a:t>
            </a:r>
            <a:r>
              <a:rPr kumimoji="1" lang="en-US" altLang="zh-CN" sz="2600">
                <a:latin typeface="华文新魏" panose="02010800040101010101" pitchFamily="2" charset="-122"/>
                <a:ea typeface="华文新魏" panose="02010800040101010101" pitchFamily="2" charset="-122"/>
              </a:rPr>
              <a:t>220V</a:t>
            </a:r>
            <a:r>
              <a:rPr kumimoji="1" lang="zh-CN" altLang="en-US" sz="2600">
                <a:latin typeface="华文新魏" panose="02010800040101010101" pitchFamily="2" charset="-122"/>
                <a:ea typeface="华文新魏" panose="02010800040101010101" pitchFamily="2" charset="-122"/>
              </a:rPr>
              <a:t>，家用电器就不能正常工作。</a:t>
            </a:r>
          </a:p>
          <a:p>
            <a:pPr>
              <a:lnSpc>
                <a:spcPct val="120000"/>
              </a:lnSpc>
            </a:pPr>
            <a:r>
              <a:rPr kumimoji="1" lang="en-US" altLang="zh-CN" sz="260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3.</a:t>
            </a:r>
            <a:r>
              <a:rPr kumimoji="1" lang="zh-CN" altLang="en-US" sz="260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输电导线越粗允许通过的最大电流就越大。现在家庭电路中使用的用电器越来越多，总功率</a:t>
            </a:r>
            <a:r>
              <a:rPr kumimoji="1" lang="en-US" altLang="zh-CN" sz="260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P</a:t>
            </a:r>
            <a:r>
              <a:rPr kumimoji="1" lang="zh-CN" altLang="en-US" sz="260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越来越大，而家庭电路中电压</a:t>
            </a:r>
            <a:r>
              <a:rPr kumimoji="1" lang="en-US" altLang="zh-CN" sz="260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U</a:t>
            </a:r>
            <a:r>
              <a:rPr kumimoji="1" lang="zh-CN" altLang="en-US" sz="260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是一定的，根据 </a:t>
            </a:r>
            <a:r>
              <a:rPr kumimoji="1" lang="en-US" altLang="zh-CN" sz="260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I=P/U</a:t>
            </a:r>
            <a:r>
              <a:rPr kumimoji="1" lang="zh-CN" altLang="en-US" sz="260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可知，总电流</a:t>
            </a:r>
            <a:r>
              <a:rPr kumimoji="1" lang="en-US" altLang="zh-CN" sz="260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I</a:t>
            </a:r>
            <a:r>
              <a:rPr kumimoji="1" lang="zh-CN" altLang="en-US" sz="260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越来越大，如果用细导线有可能引起火灾。</a:t>
            </a:r>
          </a:p>
        </p:txBody>
      </p:sp>
      <p:sp>
        <p:nvSpPr>
          <p:cNvPr id="263173" name="WordArt 5"/>
          <p:cNvSpPr>
            <a:spLocks noChangeArrowheads="1" noChangeShapeType="1" noTextEdit="1"/>
          </p:cNvSpPr>
          <p:nvPr/>
        </p:nvSpPr>
        <p:spPr bwMode="auto">
          <a:xfrm>
            <a:off x="1619250" y="188913"/>
            <a:ext cx="5715000" cy="7080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zh-CN" altLang="en-US" sz="3600" kern="10">
                <a:gradFill rotWithShape="0">
                  <a:gsLst>
                    <a:gs pos="0">
                      <a:srgbClr val="FF0000"/>
                    </a:gs>
                    <a:gs pos="100000">
                      <a:srgbClr val="0000CC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为什么要将电线换成更粗的？</a:t>
            </a:r>
          </a:p>
        </p:txBody>
      </p:sp>
    </p:spTree>
    <p:extLst>
      <p:ext uri="{BB962C8B-B14F-4D97-AF65-F5344CB8AC3E}">
        <p14:creationId xmlns:p14="http://schemas.microsoft.com/office/powerpoint/2010/main" xmlns="" val="76164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3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9" name="Text Box 3" descr="纸袋"/>
          <p:cNvSpPr txBox="1">
            <a:spLocks noChangeArrowheads="1"/>
          </p:cNvSpPr>
          <p:nvPr/>
        </p:nvSpPr>
        <p:spPr bwMode="auto">
          <a:xfrm>
            <a:off x="609600" y="1196975"/>
            <a:ext cx="7923213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4000" b="0">
                <a:ea typeface="华文新魏" panose="02010800040101010101" pitchFamily="2" charset="-122"/>
              </a:rPr>
              <a:t>       </a:t>
            </a:r>
            <a:r>
              <a:rPr lang="zh-CN" altLang="en-US" sz="4000">
                <a:ea typeface="华文新魏" panose="02010800040101010101" pitchFamily="2" charset="-122"/>
              </a:rPr>
              <a:t>如图所示，逐渐增加并联电灯的个数，请猜想会发生什么现象？产生这些现象的原因是什么？</a:t>
            </a:r>
          </a:p>
        </p:txBody>
      </p:sp>
      <p:sp>
        <p:nvSpPr>
          <p:cNvPr id="265220" name="Line 4"/>
          <p:cNvSpPr>
            <a:spLocks noChangeShapeType="1"/>
          </p:cNvSpPr>
          <p:nvPr/>
        </p:nvSpPr>
        <p:spPr bwMode="auto">
          <a:xfrm>
            <a:off x="1797050" y="3170238"/>
            <a:ext cx="12080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5221" name="Text Box 5"/>
          <p:cNvSpPr txBox="1">
            <a:spLocks noChangeArrowheads="1"/>
          </p:cNvSpPr>
          <p:nvPr/>
        </p:nvSpPr>
        <p:spPr bwMode="auto">
          <a:xfrm>
            <a:off x="3016250" y="2897188"/>
            <a:ext cx="2698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ea typeface="宋体" panose="02010600030101010101" pitchFamily="2" charset="-122"/>
              </a:rPr>
              <a:t>A</a:t>
            </a:r>
          </a:p>
        </p:txBody>
      </p:sp>
      <p:sp>
        <p:nvSpPr>
          <p:cNvPr id="265222" name="Line 6"/>
          <p:cNvSpPr>
            <a:spLocks noChangeShapeType="1"/>
          </p:cNvSpPr>
          <p:nvPr/>
        </p:nvSpPr>
        <p:spPr bwMode="auto">
          <a:xfrm>
            <a:off x="2938463" y="5545138"/>
            <a:ext cx="2955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65223" name="Group 7"/>
          <p:cNvGrpSpPr>
            <a:grpSpLocks/>
          </p:cNvGrpSpPr>
          <p:nvPr/>
        </p:nvGrpSpPr>
        <p:grpSpPr bwMode="auto">
          <a:xfrm>
            <a:off x="7019925" y="3170238"/>
            <a:ext cx="538163" cy="2374900"/>
            <a:chOff x="4681" y="709"/>
            <a:chExt cx="363" cy="1496"/>
          </a:xfrm>
        </p:grpSpPr>
        <p:sp>
          <p:nvSpPr>
            <p:cNvPr id="265224" name="Line 8"/>
            <p:cNvSpPr>
              <a:spLocks noChangeShapeType="1"/>
            </p:cNvSpPr>
            <p:nvPr/>
          </p:nvSpPr>
          <p:spPr bwMode="auto">
            <a:xfrm>
              <a:off x="4876" y="709"/>
              <a:ext cx="0" cy="45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5225" name="Line 9"/>
            <p:cNvSpPr>
              <a:spLocks noChangeShapeType="1"/>
            </p:cNvSpPr>
            <p:nvPr/>
          </p:nvSpPr>
          <p:spPr bwMode="auto">
            <a:xfrm>
              <a:off x="4876" y="1434"/>
              <a:ext cx="0" cy="7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65226" name="Group 10"/>
            <p:cNvGrpSpPr>
              <a:grpSpLocks/>
            </p:cNvGrpSpPr>
            <p:nvPr/>
          </p:nvGrpSpPr>
          <p:grpSpPr bwMode="auto">
            <a:xfrm>
              <a:off x="4681" y="1097"/>
              <a:ext cx="363" cy="365"/>
              <a:chOff x="4681" y="1097"/>
              <a:chExt cx="363" cy="365"/>
            </a:xfrm>
          </p:grpSpPr>
          <p:sp>
            <p:nvSpPr>
              <p:cNvPr id="265227" name="Oval 11"/>
              <p:cNvSpPr>
                <a:spLocks noChangeArrowheads="1"/>
              </p:cNvSpPr>
              <p:nvPr/>
            </p:nvSpPr>
            <p:spPr bwMode="auto">
              <a:xfrm>
                <a:off x="4733" y="1162"/>
                <a:ext cx="272" cy="272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65228" name="Text Box 12"/>
              <p:cNvSpPr txBox="1">
                <a:spLocks noChangeArrowheads="1"/>
              </p:cNvSpPr>
              <p:nvPr/>
            </p:nvSpPr>
            <p:spPr bwMode="auto">
              <a:xfrm>
                <a:off x="4681" y="1097"/>
                <a:ext cx="363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>
                    <a:ea typeface="宋体" panose="02010600030101010101" pitchFamily="2" charset="-122"/>
                  </a:rPr>
                  <a:t>×</a:t>
                </a:r>
              </a:p>
            </p:txBody>
          </p:sp>
        </p:grpSp>
      </p:grpSp>
      <p:sp>
        <p:nvSpPr>
          <p:cNvPr id="265229" name="Rectangle 13"/>
          <p:cNvSpPr>
            <a:spLocks noChangeArrowheads="1"/>
          </p:cNvSpPr>
          <p:nvPr/>
        </p:nvSpPr>
        <p:spPr bwMode="auto">
          <a:xfrm>
            <a:off x="2468563" y="5422900"/>
            <a:ext cx="469900" cy="2159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65230" name="Group 14"/>
          <p:cNvGrpSpPr>
            <a:grpSpLocks/>
          </p:cNvGrpSpPr>
          <p:nvPr/>
        </p:nvGrpSpPr>
        <p:grpSpPr bwMode="auto">
          <a:xfrm>
            <a:off x="3678238" y="3170238"/>
            <a:ext cx="538162" cy="2374900"/>
            <a:chOff x="2699" y="709"/>
            <a:chExt cx="363" cy="1496"/>
          </a:xfrm>
        </p:grpSpPr>
        <p:grpSp>
          <p:nvGrpSpPr>
            <p:cNvPr id="265231" name="Group 15"/>
            <p:cNvGrpSpPr>
              <a:grpSpLocks/>
            </p:cNvGrpSpPr>
            <p:nvPr/>
          </p:nvGrpSpPr>
          <p:grpSpPr bwMode="auto">
            <a:xfrm>
              <a:off x="2699" y="1231"/>
              <a:ext cx="363" cy="365"/>
              <a:chOff x="4681" y="1097"/>
              <a:chExt cx="363" cy="365"/>
            </a:xfrm>
          </p:grpSpPr>
          <p:sp>
            <p:nvSpPr>
              <p:cNvPr id="265232" name="Oval 16"/>
              <p:cNvSpPr>
                <a:spLocks noChangeArrowheads="1"/>
              </p:cNvSpPr>
              <p:nvPr/>
            </p:nvSpPr>
            <p:spPr bwMode="auto">
              <a:xfrm>
                <a:off x="4733" y="1162"/>
                <a:ext cx="272" cy="272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65233" name="Text Box 17"/>
              <p:cNvSpPr txBox="1">
                <a:spLocks noChangeArrowheads="1"/>
              </p:cNvSpPr>
              <p:nvPr/>
            </p:nvSpPr>
            <p:spPr bwMode="auto">
              <a:xfrm>
                <a:off x="4681" y="1097"/>
                <a:ext cx="363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>
                    <a:ea typeface="宋体" panose="02010600030101010101" pitchFamily="2" charset="-122"/>
                  </a:rPr>
                  <a:t>×</a:t>
                </a:r>
              </a:p>
            </p:txBody>
          </p:sp>
        </p:grpSp>
        <p:sp>
          <p:nvSpPr>
            <p:cNvPr id="265234" name="Line 18"/>
            <p:cNvSpPr>
              <a:spLocks noChangeShapeType="1"/>
            </p:cNvSpPr>
            <p:nvPr/>
          </p:nvSpPr>
          <p:spPr bwMode="auto">
            <a:xfrm>
              <a:off x="2880" y="709"/>
              <a:ext cx="0" cy="58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5235" name="Line 19"/>
            <p:cNvSpPr>
              <a:spLocks noChangeShapeType="1"/>
            </p:cNvSpPr>
            <p:nvPr/>
          </p:nvSpPr>
          <p:spPr bwMode="auto">
            <a:xfrm flipV="1">
              <a:off x="2880" y="1570"/>
              <a:ext cx="0" cy="6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65236" name="Group 20"/>
          <p:cNvGrpSpPr>
            <a:grpSpLocks/>
          </p:cNvGrpSpPr>
          <p:nvPr/>
        </p:nvGrpSpPr>
        <p:grpSpPr bwMode="auto">
          <a:xfrm>
            <a:off x="4349750" y="3170238"/>
            <a:ext cx="536575" cy="2374900"/>
            <a:chOff x="2699" y="709"/>
            <a:chExt cx="363" cy="1496"/>
          </a:xfrm>
        </p:grpSpPr>
        <p:grpSp>
          <p:nvGrpSpPr>
            <p:cNvPr id="265237" name="Group 21"/>
            <p:cNvGrpSpPr>
              <a:grpSpLocks/>
            </p:cNvGrpSpPr>
            <p:nvPr/>
          </p:nvGrpSpPr>
          <p:grpSpPr bwMode="auto">
            <a:xfrm>
              <a:off x="2699" y="1231"/>
              <a:ext cx="363" cy="365"/>
              <a:chOff x="4681" y="1097"/>
              <a:chExt cx="363" cy="365"/>
            </a:xfrm>
          </p:grpSpPr>
          <p:sp>
            <p:nvSpPr>
              <p:cNvPr id="265238" name="Oval 22"/>
              <p:cNvSpPr>
                <a:spLocks noChangeArrowheads="1"/>
              </p:cNvSpPr>
              <p:nvPr/>
            </p:nvSpPr>
            <p:spPr bwMode="auto">
              <a:xfrm>
                <a:off x="4733" y="1162"/>
                <a:ext cx="272" cy="272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65239" name="Text Box 23"/>
              <p:cNvSpPr txBox="1">
                <a:spLocks noChangeArrowheads="1"/>
              </p:cNvSpPr>
              <p:nvPr/>
            </p:nvSpPr>
            <p:spPr bwMode="auto">
              <a:xfrm>
                <a:off x="4681" y="1097"/>
                <a:ext cx="363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>
                    <a:ea typeface="宋体" panose="02010600030101010101" pitchFamily="2" charset="-122"/>
                  </a:rPr>
                  <a:t>×</a:t>
                </a:r>
              </a:p>
            </p:txBody>
          </p:sp>
        </p:grpSp>
        <p:sp>
          <p:nvSpPr>
            <p:cNvPr id="265240" name="Line 24"/>
            <p:cNvSpPr>
              <a:spLocks noChangeShapeType="1"/>
            </p:cNvSpPr>
            <p:nvPr/>
          </p:nvSpPr>
          <p:spPr bwMode="auto">
            <a:xfrm>
              <a:off x="2880" y="709"/>
              <a:ext cx="0" cy="58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5241" name="Line 25"/>
            <p:cNvSpPr>
              <a:spLocks noChangeShapeType="1"/>
            </p:cNvSpPr>
            <p:nvPr/>
          </p:nvSpPr>
          <p:spPr bwMode="auto">
            <a:xfrm flipV="1">
              <a:off x="2880" y="1570"/>
              <a:ext cx="0" cy="6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65242" name="Group 26"/>
          <p:cNvGrpSpPr>
            <a:grpSpLocks/>
          </p:cNvGrpSpPr>
          <p:nvPr/>
        </p:nvGrpSpPr>
        <p:grpSpPr bwMode="auto">
          <a:xfrm>
            <a:off x="5021263" y="3170238"/>
            <a:ext cx="538162" cy="2374900"/>
            <a:chOff x="2699" y="709"/>
            <a:chExt cx="363" cy="1496"/>
          </a:xfrm>
        </p:grpSpPr>
        <p:grpSp>
          <p:nvGrpSpPr>
            <p:cNvPr id="265243" name="Group 27"/>
            <p:cNvGrpSpPr>
              <a:grpSpLocks/>
            </p:cNvGrpSpPr>
            <p:nvPr/>
          </p:nvGrpSpPr>
          <p:grpSpPr bwMode="auto">
            <a:xfrm>
              <a:off x="2699" y="1231"/>
              <a:ext cx="363" cy="365"/>
              <a:chOff x="4681" y="1097"/>
              <a:chExt cx="363" cy="365"/>
            </a:xfrm>
          </p:grpSpPr>
          <p:sp>
            <p:nvSpPr>
              <p:cNvPr id="265244" name="Oval 28"/>
              <p:cNvSpPr>
                <a:spLocks noChangeArrowheads="1"/>
              </p:cNvSpPr>
              <p:nvPr/>
            </p:nvSpPr>
            <p:spPr bwMode="auto">
              <a:xfrm>
                <a:off x="4733" y="1162"/>
                <a:ext cx="272" cy="272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65245" name="Text Box 29"/>
              <p:cNvSpPr txBox="1">
                <a:spLocks noChangeArrowheads="1"/>
              </p:cNvSpPr>
              <p:nvPr/>
            </p:nvSpPr>
            <p:spPr bwMode="auto">
              <a:xfrm>
                <a:off x="4681" y="1097"/>
                <a:ext cx="363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>
                    <a:ea typeface="宋体" panose="02010600030101010101" pitchFamily="2" charset="-122"/>
                  </a:rPr>
                  <a:t>×</a:t>
                </a:r>
              </a:p>
            </p:txBody>
          </p:sp>
        </p:grpSp>
        <p:sp>
          <p:nvSpPr>
            <p:cNvPr id="265246" name="Line 30"/>
            <p:cNvSpPr>
              <a:spLocks noChangeShapeType="1"/>
            </p:cNvSpPr>
            <p:nvPr/>
          </p:nvSpPr>
          <p:spPr bwMode="auto">
            <a:xfrm>
              <a:off x="2880" y="709"/>
              <a:ext cx="0" cy="58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5247" name="Line 31"/>
            <p:cNvSpPr>
              <a:spLocks noChangeShapeType="1"/>
            </p:cNvSpPr>
            <p:nvPr/>
          </p:nvSpPr>
          <p:spPr bwMode="auto">
            <a:xfrm flipV="1">
              <a:off x="2880" y="1570"/>
              <a:ext cx="0" cy="63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65248" name="Text Box 32"/>
          <p:cNvSpPr txBox="1">
            <a:spLocks noChangeArrowheads="1"/>
          </p:cNvSpPr>
          <p:nvPr/>
        </p:nvSpPr>
        <p:spPr bwMode="auto">
          <a:xfrm>
            <a:off x="5724525" y="2665413"/>
            <a:ext cx="14303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>
                <a:latin typeface="Arial" panose="020B0604020202020204" pitchFamily="34" charset="0"/>
                <a:ea typeface="宋体" panose="02010600030101010101" pitchFamily="2" charset="-122"/>
              </a:rPr>
              <a:t>…</a:t>
            </a:r>
            <a:r>
              <a:rPr lang="en-US" altLang="zh-CN" sz="4000">
                <a:ea typeface="宋体" panose="02010600030101010101" pitchFamily="2" charset="-122"/>
              </a:rPr>
              <a:t> </a:t>
            </a:r>
            <a:r>
              <a:rPr lang="en-US" altLang="zh-CN" sz="3600">
                <a:latin typeface="Arial" panose="020B0604020202020204" pitchFamily="34" charset="0"/>
                <a:ea typeface="宋体" panose="02010600030101010101" pitchFamily="2" charset="-122"/>
              </a:rPr>
              <a:t>…</a:t>
            </a:r>
          </a:p>
        </p:txBody>
      </p:sp>
      <p:sp>
        <p:nvSpPr>
          <p:cNvPr id="265249" name="Text Box 33"/>
          <p:cNvSpPr txBox="1">
            <a:spLocks noChangeArrowheads="1"/>
          </p:cNvSpPr>
          <p:nvPr/>
        </p:nvSpPr>
        <p:spPr bwMode="auto">
          <a:xfrm>
            <a:off x="5734050" y="5040313"/>
            <a:ext cx="14303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>
                <a:latin typeface="Arial" panose="020B0604020202020204" pitchFamily="34" charset="0"/>
                <a:ea typeface="宋体" panose="02010600030101010101" pitchFamily="2" charset="-122"/>
              </a:rPr>
              <a:t>…</a:t>
            </a:r>
            <a:r>
              <a:rPr lang="en-US" altLang="zh-CN" sz="4000">
                <a:ea typeface="宋体" panose="02010600030101010101" pitchFamily="2" charset="-122"/>
              </a:rPr>
              <a:t> </a:t>
            </a:r>
            <a:r>
              <a:rPr lang="en-US" altLang="zh-CN" sz="3600">
                <a:latin typeface="Arial" panose="020B0604020202020204" pitchFamily="34" charset="0"/>
                <a:ea typeface="宋体" panose="02010600030101010101" pitchFamily="2" charset="-122"/>
              </a:rPr>
              <a:t>…</a:t>
            </a:r>
          </a:p>
        </p:txBody>
      </p:sp>
      <p:sp>
        <p:nvSpPr>
          <p:cNvPr id="265250" name="Line 34"/>
          <p:cNvSpPr>
            <a:spLocks noChangeShapeType="1"/>
          </p:cNvSpPr>
          <p:nvPr/>
        </p:nvSpPr>
        <p:spPr bwMode="auto">
          <a:xfrm flipV="1">
            <a:off x="3411538" y="3170238"/>
            <a:ext cx="24193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5251" name="Oval 35"/>
          <p:cNvSpPr>
            <a:spLocks noChangeArrowheads="1"/>
          </p:cNvSpPr>
          <p:nvPr/>
        </p:nvSpPr>
        <p:spPr bwMode="auto">
          <a:xfrm>
            <a:off x="3008313" y="2954338"/>
            <a:ext cx="403225" cy="4318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5252" name="Line 36"/>
          <p:cNvSpPr>
            <a:spLocks noChangeShapeType="1"/>
          </p:cNvSpPr>
          <p:nvPr/>
        </p:nvSpPr>
        <p:spPr bwMode="auto">
          <a:xfrm>
            <a:off x="2001838" y="5545138"/>
            <a:ext cx="469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5253" name="Text Box 37"/>
          <p:cNvSpPr txBox="1">
            <a:spLocks noChangeArrowheads="1"/>
          </p:cNvSpPr>
          <p:nvPr/>
        </p:nvSpPr>
        <p:spPr bwMode="auto">
          <a:xfrm>
            <a:off x="2336800" y="4897438"/>
            <a:ext cx="1074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>
                <a:ea typeface="宋体" panose="02010600030101010101" pitchFamily="2" charset="-122"/>
              </a:rPr>
              <a:t>保险丝</a:t>
            </a:r>
          </a:p>
        </p:txBody>
      </p:sp>
      <p:sp>
        <p:nvSpPr>
          <p:cNvPr id="265254" name="Line 38"/>
          <p:cNvSpPr>
            <a:spLocks noChangeShapeType="1"/>
          </p:cNvSpPr>
          <p:nvPr/>
        </p:nvSpPr>
        <p:spPr bwMode="auto">
          <a:xfrm>
            <a:off x="6972300" y="3170238"/>
            <a:ext cx="3365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5255" name="Line 39"/>
          <p:cNvSpPr>
            <a:spLocks noChangeShapeType="1"/>
          </p:cNvSpPr>
          <p:nvPr/>
        </p:nvSpPr>
        <p:spPr bwMode="auto">
          <a:xfrm>
            <a:off x="6905625" y="5545138"/>
            <a:ext cx="403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65256" name="Group 40"/>
          <p:cNvGrpSpPr>
            <a:grpSpLocks/>
          </p:cNvGrpSpPr>
          <p:nvPr/>
        </p:nvGrpSpPr>
        <p:grpSpPr bwMode="auto">
          <a:xfrm>
            <a:off x="1258888" y="2640013"/>
            <a:ext cx="1143000" cy="3121025"/>
            <a:chOff x="793" y="1253"/>
            <a:chExt cx="772" cy="1966"/>
          </a:xfrm>
        </p:grpSpPr>
        <p:sp>
          <p:nvSpPr>
            <p:cNvPr id="265257" name="Text Box 41"/>
            <p:cNvSpPr txBox="1">
              <a:spLocks noChangeArrowheads="1"/>
            </p:cNvSpPr>
            <p:nvPr/>
          </p:nvSpPr>
          <p:spPr bwMode="auto">
            <a:xfrm>
              <a:off x="975" y="1253"/>
              <a:ext cx="59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000">
                  <a:ea typeface="宋体" panose="02010600030101010101" pitchFamily="2" charset="-122"/>
                </a:rPr>
                <a:t>。</a:t>
              </a:r>
            </a:p>
          </p:txBody>
        </p:sp>
        <p:sp>
          <p:nvSpPr>
            <p:cNvPr id="265258" name="Text Box 42"/>
            <p:cNvSpPr txBox="1">
              <a:spLocks noChangeArrowheads="1"/>
            </p:cNvSpPr>
            <p:nvPr/>
          </p:nvSpPr>
          <p:spPr bwMode="auto">
            <a:xfrm>
              <a:off x="949" y="2750"/>
              <a:ext cx="59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000">
                  <a:ea typeface="宋体" panose="02010600030101010101" pitchFamily="2" charset="-122"/>
                </a:rPr>
                <a:t>。</a:t>
              </a:r>
            </a:p>
          </p:txBody>
        </p:sp>
        <p:sp>
          <p:nvSpPr>
            <p:cNvPr id="265259" name="Text Box 43"/>
            <p:cNvSpPr txBox="1">
              <a:spLocks noChangeArrowheads="1"/>
            </p:cNvSpPr>
            <p:nvPr/>
          </p:nvSpPr>
          <p:spPr bwMode="auto">
            <a:xfrm>
              <a:off x="793" y="1418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ea typeface="宋体" panose="02010600030101010101" pitchFamily="2" charset="-122"/>
                </a:rPr>
                <a:t>A</a:t>
              </a:r>
            </a:p>
          </p:txBody>
        </p:sp>
        <p:sp>
          <p:nvSpPr>
            <p:cNvPr id="265260" name="Text Box 44"/>
            <p:cNvSpPr txBox="1">
              <a:spLocks noChangeArrowheads="1"/>
            </p:cNvSpPr>
            <p:nvPr/>
          </p:nvSpPr>
          <p:spPr bwMode="auto">
            <a:xfrm>
              <a:off x="793" y="2931"/>
              <a:ext cx="1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ea typeface="宋体" panose="02010600030101010101" pitchFamily="2" charset="-122"/>
                </a:rPr>
                <a:t>B</a:t>
              </a:r>
            </a:p>
          </p:txBody>
        </p:sp>
      </p:grpSp>
      <p:sp>
        <p:nvSpPr>
          <p:cNvPr id="265261" name="Line 45"/>
          <p:cNvSpPr>
            <a:spLocks noChangeShapeType="1"/>
          </p:cNvSpPr>
          <p:nvPr/>
        </p:nvSpPr>
        <p:spPr bwMode="auto">
          <a:xfrm flipH="1">
            <a:off x="1749425" y="5545138"/>
            <a:ext cx="2682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800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5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1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7" name="Text Box 5"/>
          <p:cNvSpPr txBox="1">
            <a:spLocks noChangeArrowheads="1"/>
          </p:cNvSpPr>
          <p:nvPr/>
        </p:nvSpPr>
        <p:spPr bwMode="auto">
          <a:xfrm>
            <a:off x="574675" y="1752600"/>
            <a:ext cx="8569325" cy="476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400">
                <a:ea typeface="楷体_GB2312" pitchFamily="49" charset="-122"/>
              </a:rPr>
              <a:t>根据</a:t>
            </a:r>
            <a:r>
              <a:rPr lang="en-US" altLang="zh-CN" sz="3400">
                <a:ea typeface="楷体_GB2312" pitchFamily="49" charset="-122"/>
              </a:rPr>
              <a:t>P=UI</a:t>
            </a:r>
            <a:r>
              <a:rPr lang="zh-CN" altLang="en-US" sz="3400">
                <a:ea typeface="楷体_GB2312" pitchFamily="49" charset="-122"/>
              </a:rPr>
              <a:t>，可以得到用电器总功率：</a:t>
            </a:r>
            <a:r>
              <a:rPr lang="zh-CN" altLang="en-US" sz="360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</a:rPr>
              <a:t>P</a:t>
            </a:r>
            <a:r>
              <a:rPr lang="zh-CN" altLang="en-US" sz="3600" baseline="-25000">
                <a:solidFill>
                  <a:srgbClr val="FF0000"/>
                </a:solidFill>
                <a:ea typeface="宋体" panose="02010600030101010101" pitchFamily="2" charset="-122"/>
              </a:rPr>
              <a:t>总</a:t>
            </a: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=P</a:t>
            </a:r>
            <a:r>
              <a:rPr lang="en-US" altLang="zh-CN" sz="3600" baseline="-2500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1</a:t>
            </a:r>
            <a:r>
              <a:rPr lang="zh-CN" altLang="en-US" sz="360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＋</a:t>
            </a: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P</a:t>
            </a:r>
            <a:r>
              <a:rPr lang="en-US" altLang="zh-CN" sz="3600" baseline="-2500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2</a:t>
            </a:r>
            <a:r>
              <a:rPr lang="zh-CN" altLang="en-US" sz="360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＋</a:t>
            </a: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P</a:t>
            </a:r>
            <a:r>
              <a:rPr lang="en-US" altLang="zh-CN" sz="3600" baseline="-2500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3</a:t>
            </a: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+……</a:t>
            </a:r>
          </a:p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     </a:t>
            </a: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</a:rPr>
              <a:t>=</a:t>
            </a:r>
            <a:r>
              <a:rPr lang="en-US" altLang="zh-CN" sz="3600" u="sng">
                <a:solidFill>
                  <a:srgbClr val="FF0000"/>
                </a:solidFill>
                <a:ea typeface="宋体" panose="02010600030101010101" pitchFamily="2" charset="-122"/>
              </a:rPr>
              <a:t>U</a:t>
            </a:r>
            <a:r>
              <a:rPr lang="zh-CN" altLang="en-US" sz="3600">
                <a:solidFill>
                  <a:srgbClr val="FF0000"/>
                </a:solidFill>
                <a:ea typeface="宋体" panose="02010600030101010101" pitchFamily="2" charset="-122"/>
              </a:rPr>
              <a:t>（</a:t>
            </a: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</a:rPr>
              <a:t>I</a:t>
            </a:r>
            <a:r>
              <a:rPr lang="en-US" altLang="zh-CN" sz="3600" baseline="-2500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r>
              <a:rPr lang="zh-CN" altLang="en-US" sz="3600">
                <a:solidFill>
                  <a:srgbClr val="FF0000"/>
                </a:solidFill>
                <a:ea typeface="宋体" panose="02010600030101010101" pitchFamily="2" charset="-122"/>
              </a:rPr>
              <a:t>＋</a:t>
            </a: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</a:rPr>
              <a:t>I</a:t>
            </a:r>
            <a:r>
              <a:rPr lang="en-US" altLang="zh-CN" sz="3600" baseline="-25000">
                <a:solidFill>
                  <a:srgbClr val="FF0000"/>
                </a:solidFill>
                <a:ea typeface="宋体" panose="02010600030101010101" pitchFamily="2" charset="-122"/>
              </a:rPr>
              <a:t>2 </a:t>
            </a:r>
            <a:r>
              <a:rPr lang="zh-CN" altLang="en-US" sz="3600">
                <a:solidFill>
                  <a:srgbClr val="FF0000"/>
                </a:solidFill>
                <a:ea typeface="宋体" panose="02010600030101010101" pitchFamily="2" charset="-122"/>
              </a:rPr>
              <a:t>＋</a:t>
            </a: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</a:rPr>
              <a:t>I</a:t>
            </a:r>
            <a:r>
              <a:rPr lang="en-US" altLang="zh-CN" sz="3600" baseline="-25000">
                <a:solidFill>
                  <a:srgbClr val="FF0000"/>
                </a:solidFill>
                <a:ea typeface="宋体" panose="02010600030101010101" pitchFamily="2" charset="-122"/>
              </a:rPr>
              <a:t>3</a:t>
            </a: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+……</a:t>
            </a:r>
            <a:r>
              <a:rPr lang="zh-CN" altLang="en-US" sz="3600">
                <a:solidFill>
                  <a:srgbClr val="FF0000"/>
                </a:solidFill>
                <a:ea typeface="宋体" panose="02010600030101010101" pitchFamily="2" charset="-122"/>
              </a:rPr>
              <a:t>）</a:t>
            </a: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</a:rPr>
              <a:t>=UI</a:t>
            </a:r>
            <a:r>
              <a:rPr lang="zh-CN" altLang="en-US" sz="3600" baseline="-25000">
                <a:solidFill>
                  <a:srgbClr val="FF0000"/>
                </a:solidFill>
                <a:ea typeface="宋体" panose="02010600030101010101" pitchFamily="2" charset="-122"/>
              </a:rPr>
              <a:t>总</a:t>
            </a:r>
          </a:p>
          <a:p>
            <a:pPr>
              <a:spcBef>
                <a:spcPct val="50000"/>
              </a:spcBef>
            </a:pPr>
            <a:r>
              <a:rPr lang="zh-CN" altLang="en-US" sz="3400">
                <a:ea typeface="楷体_GB2312" pitchFamily="49" charset="-122"/>
              </a:rPr>
              <a:t>因家庭电路中的电压是一定的，</a:t>
            </a: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</a:rPr>
              <a:t>U =220V</a:t>
            </a:r>
          </a:p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FF0000"/>
                </a:solidFill>
                <a:ea typeface="宋体" panose="02010600030101010101" pitchFamily="2" charset="-122"/>
              </a:rPr>
              <a:t>由</a:t>
            </a: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</a:rPr>
              <a:t>I</a:t>
            </a:r>
            <a:r>
              <a:rPr lang="zh-CN" altLang="en-US" sz="3600" baseline="-25000">
                <a:solidFill>
                  <a:srgbClr val="FF0000"/>
                </a:solidFill>
                <a:ea typeface="宋体" panose="02010600030101010101" pitchFamily="2" charset="-122"/>
              </a:rPr>
              <a:t>总</a:t>
            </a: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</a:rPr>
              <a:t>=        </a:t>
            </a:r>
            <a:r>
              <a:rPr lang="zh-CN" altLang="en-US" sz="3600">
                <a:solidFill>
                  <a:srgbClr val="FF0000"/>
                </a:solidFill>
                <a:ea typeface="宋体" panose="02010600030101010101" pitchFamily="2" charset="-122"/>
              </a:rPr>
              <a:t>可知， </a:t>
            </a:r>
          </a:p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</a:rPr>
              <a:t>P</a:t>
            </a:r>
            <a:r>
              <a:rPr lang="zh-CN" altLang="en-US" sz="3600" baseline="-25000">
                <a:solidFill>
                  <a:srgbClr val="FF0000"/>
                </a:solidFill>
                <a:ea typeface="宋体" panose="02010600030101010101" pitchFamily="2" charset="-122"/>
              </a:rPr>
              <a:t>总</a:t>
            </a:r>
            <a:r>
              <a:rPr lang="zh-CN" altLang="en-US" sz="3600">
                <a:solidFill>
                  <a:srgbClr val="FF0000"/>
                </a:solidFill>
                <a:ea typeface="宋体" panose="02010600030101010101" pitchFamily="2" charset="-122"/>
              </a:rPr>
              <a:t>越大，则 </a:t>
            </a:r>
            <a:r>
              <a:rPr lang="en-US" altLang="zh-CN" sz="3600">
                <a:solidFill>
                  <a:srgbClr val="FF0000"/>
                </a:solidFill>
                <a:ea typeface="宋体" panose="02010600030101010101" pitchFamily="2" charset="-122"/>
              </a:rPr>
              <a:t>I</a:t>
            </a:r>
            <a:r>
              <a:rPr lang="zh-CN" altLang="en-US" sz="3600" baseline="-25000">
                <a:solidFill>
                  <a:srgbClr val="FF0000"/>
                </a:solidFill>
                <a:ea typeface="宋体" panose="02010600030101010101" pitchFamily="2" charset="-122"/>
              </a:rPr>
              <a:t>总</a:t>
            </a:r>
            <a:r>
              <a:rPr lang="zh-CN" altLang="en-US" sz="3600">
                <a:solidFill>
                  <a:srgbClr val="FF0000"/>
                </a:solidFill>
                <a:ea typeface="宋体" panose="02010600030101010101" pitchFamily="2" charset="-122"/>
              </a:rPr>
              <a:t>越大。</a:t>
            </a:r>
          </a:p>
        </p:txBody>
      </p:sp>
      <p:grpSp>
        <p:nvGrpSpPr>
          <p:cNvPr id="166934" name="Group 22"/>
          <p:cNvGrpSpPr>
            <a:grpSpLocks/>
          </p:cNvGrpSpPr>
          <p:nvPr/>
        </p:nvGrpSpPr>
        <p:grpSpPr bwMode="auto">
          <a:xfrm>
            <a:off x="1981200" y="4800600"/>
            <a:ext cx="1084263" cy="1219200"/>
            <a:chOff x="4944" y="1728"/>
            <a:chExt cx="683" cy="767"/>
          </a:xfrm>
        </p:grpSpPr>
        <p:grpSp>
          <p:nvGrpSpPr>
            <p:cNvPr id="166918" name="Group 6"/>
            <p:cNvGrpSpPr>
              <a:grpSpLocks/>
            </p:cNvGrpSpPr>
            <p:nvPr/>
          </p:nvGrpSpPr>
          <p:grpSpPr bwMode="auto">
            <a:xfrm>
              <a:off x="4992" y="1728"/>
              <a:ext cx="635" cy="767"/>
              <a:chOff x="2971" y="3339"/>
              <a:chExt cx="635" cy="767"/>
            </a:xfrm>
          </p:grpSpPr>
          <p:sp>
            <p:nvSpPr>
              <p:cNvPr id="166919" name="Line 7"/>
              <p:cNvSpPr>
                <a:spLocks noChangeShapeType="1"/>
              </p:cNvSpPr>
              <p:nvPr/>
            </p:nvSpPr>
            <p:spPr bwMode="auto">
              <a:xfrm>
                <a:off x="3016" y="3748"/>
                <a:ext cx="454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6920" name="Text Box 8"/>
              <p:cNvSpPr txBox="1">
                <a:spLocks noChangeArrowheads="1"/>
              </p:cNvSpPr>
              <p:nvPr/>
            </p:nvSpPr>
            <p:spPr bwMode="auto">
              <a:xfrm>
                <a:off x="2971" y="3339"/>
                <a:ext cx="635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>
                    <a:solidFill>
                      <a:srgbClr val="FF0000"/>
                    </a:solidFill>
                    <a:ea typeface="宋体" panose="02010600030101010101" pitchFamily="2" charset="-122"/>
                  </a:rPr>
                  <a:t>P</a:t>
                </a:r>
                <a:r>
                  <a:rPr lang="zh-CN" altLang="en-US" sz="3200" baseline="-25000">
                    <a:solidFill>
                      <a:srgbClr val="FF0000"/>
                    </a:solidFill>
                    <a:ea typeface="宋体" panose="02010600030101010101" pitchFamily="2" charset="-122"/>
                  </a:rPr>
                  <a:t>总</a:t>
                </a:r>
              </a:p>
            </p:txBody>
          </p:sp>
          <p:sp>
            <p:nvSpPr>
              <p:cNvPr id="166921" name="Text Box 9"/>
              <p:cNvSpPr txBox="1">
                <a:spLocks noChangeArrowheads="1"/>
              </p:cNvSpPr>
              <p:nvPr/>
            </p:nvSpPr>
            <p:spPr bwMode="auto">
              <a:xfrm>
                <a:off x="2971" y="3702"/>
                <a:ext cx="409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>
                    <a:solidFill>
                      <a:srgbClr val="FF0000"/>
                    </a:solidFill>
                    <a:ea typeface="宋体" panose="02010600030101010101" pitchFamily="2" charset="-122"/>
                  </a:rPr>
                  <a:t>U</a:t>
                </a:r>
              </a:p>
            </p:txBody>
          </p:sp>
        </p:grpSp>
        <p:sp>
          <p:nvSpPr>
            <p:cNvPr id="166922" name="Line 10"/>
            <p:cNvSpPr>
              <a:spLocks noChangeShapeType="1"/>
            </p:cNvSpPr>
            <p:nvPr/>
          </p:nvSpPr>
          <p:spPr bwMode="auto">
            <a:xfrm>
              <a:off x="4944" y="2112"/>
              <a:ext cx="52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6932" name="AutoShape 20"/>
          <p:cNvSpPr>
            <a:spLocks noChangeArrowheads="1"/>
          </p:cNvSpPr>
          <p:nvPr/>
        </p:nvSpPr>
        <p:spPr bwMode="auto">
          <a:xfrm>
            <a:off x="3200400" y="533400"/>
            <a:ext cx="4419600" cy="1371600"/>
          </a:xfrm>
          <a:prstGeom prst="cloudCallout">
            <a:avLst>
              <a:gd name="adj1" fmla="val -79204"/>
              <a:gd name="adj2" fmla="val 158796"/>
            </a:avLst>
          </a:prstGeom>
          <a:solidFill>
            <a:srgbClr val="FFFF99">
              <a:alpha val="85001"/>
            </a:srgbClr>
          </a:solidFill>
          <a:ln w="9525">
            <a:solidFill>
              <a:srgbClr val="00FF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66933" name="Text Box 21"/>
          <p:cNvSpPr txBox="1">
            <a:spLocks noChangeArrowheads="1"/>
          </p:cNvSpPr>
          <p:nvPr/>
        </p:nvSpPr>
        <p:spPr bwMode="auto">
          <a:xfrm>
            <a:off x="3733800" y="685800"/>
            <a:ext cx="3429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ea typeface="宋体" panose="02010600030101010101" pitchFamily="2" charset="-122"/>
              </a:rPr>
              <a:t>家庭的用电器都是并联的！电压相同。</a:t>
            </a:r>
          </a:p>
        </p:txBody>
      </p:sp>
      <p:sp>
        <p:nvSpPr>
          <p:cNvPr id="166936" name="Text Box 24"/>
          <p:cNvSpPr txBox="1">
            <a:spLocks noChangeArrowheads="1"/>
          </p:cNvSpPr>
          <p:nvPr/>
        </p:nvSpPr>
        <p:spPr bwMode="auto">
          <a:xfrm>
            <a:off x="5105400" y="2667000"/>
            <a:ext cx="3887788" cy="650875"/>
          </a:xfrm>
          <a:prstGeom prst="rect">
            <a:avLst/>
          </a:prstGeom>
          <a:solidFill>
            <a:srgbClr val="CCFFCC"/>
          </a:solidFill>
          <a:ln w="9525">
            <a:solidFill>
              <a:srgbClr val="CC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A50021"/>
                </a:solidFill>
                <a:ea typeface="宋体" panose="02010600030101010101" pitchFamily="2" charset="-122"/>
              </a:rPr>
              <a:t>接入的用电器过多</a:t>
            </a:r>
          </a:p>
        </p:txBody>
      </p:sp>
      <p:sp>
        <p:nvSpPr>
          <p:cNvPr id="166941" name="Text Box 29"/>
          <p:cNvSpPr txBox="1">
            <a:spLocks noChangeArrowheads="1"/>
          </p:cNvSpPr>
          <p:nvPr/>
        </p:nvSpPr>
        <p:spPr bwMode="auto">
          <a:xfrm>
            <a:off x="1143000" y="914400"/>
            <a:ext cx="26828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400">
                <a:ea typeface="楷体_GB2312" pitchFamily="49" charset="-122"/>
              </a:rPr>
              <a:t>理论推导：</a:t>
            </a:r>
          </a:p>
        </p:txBody>
      </p:sp>
    </p:spTree>
    <p:extLst>
      <p:ext uri="{BB962C8B-B14F-4D97-AF65-F5344CB8AC3E}">
        <p14:creationId xmlns:p14="http://schemas.microsoft.com/office/powerpoint/2010/main" xmlns="" val="84173937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6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6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6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6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6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6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6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66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66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166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166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69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69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669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69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69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69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69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69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6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6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32" grpId="0" animBg="1"/>
      <p:bldP spid="166933" grpId="0"/>
      <p:bldP spid="166936" grpId="0" animBg="1"/>
      <p:bldP spid="1669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9" name="Picture 11" descr="图片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6011863" y="2060575"/>
            <a:ext cx="2700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1" lang="zh-CN" altLang="zh-CN" sz="2400" b="0">
              <a:ea typeface="宋体" panose="02010600030101010101" pitchFamily="2" charset="-122"/>
            </a:endParaRPr>
          </a:p>
        </p:txBody>
      </p:sp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1371600" y="0"/>
            <a:ext cx="20161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400">
                <a:solidFill>
                  <a:srgbClr val="FF0000"/>
                </a:solidFill>
                <a:ea typeface="宋体" panose="02010600030101010101" pitchFamily="2" charset="-122"/>
              </a:rPr>
              <a:t>1000W</a:t>
            </a:r>
          </a:p>
        </p:txBody>
      </p:sp>
      <p:sp>
        <p:nvSpPr>
          <p:cNvPr id="211973" name="Text Box 5"/>
          <p:cNvSpPr txBox="1">
            <a:spLocks noChangeArrowheads="1"/>
          </p:cNvSpPr>
          <p:nvPr/>
        </p:nvSpPr>
        <p:spPr bwMode="auto">
          <a:xfrm>
            <a:off x="990600" y="2438400"/>
            <a:ext cx="20161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400">
                <a:solidFill>
                  <a:srgbClr val="FF0000"/>
                </a:solidFill>
                <a:ea typeface="宋体" panose="02010600030101010101" pitchFamily="2" charset="-122"/>
              </a:rPr>
              <a:t>500W</a:t>
            </a:r>
          </a:p>
        </p:txBody>
      </p:sp>
      <p:sp>
        <p:nvSpPr>
          <p:cNvPr id="211974" name="Text Box 6"/>
          <p:cNvSpPr txBox="1">
            <a:spLocks noChangeArrowheads="1"/>
          </p:cNvSpPr>
          <p:nvPr/>
        </p:nvSpPr>
        <p:spPr bwMode="auto">
          <a:xfrm>
            <a:off x="609600" y="5334000"/>
            <a:ext cx="20161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400">
                <a:solidFill>
                  <a:srgbClr val="FF0000"/>
                </a:solidFill>
                <a:ea typeface="宋体" panose="02010600030101010101" pitchFamily="2" charset="-122"/>
              </a:rPr>
              <a:t>200W</a:t>
            </a:r>
          </a:p>
        </p:txBody>
      </p:sp>
      <p:sp>
        <p:nvSpPr>
          <p:cNvPr id="211975" name="Text Box 7"/>
          <p:cNvSpPr txBox="1">
            <a:spLocks noChangeArrowheads="1"/>
          </p:cNvSpPr>
          <p:nvPr/>
        </p:nvSpPr>
        <p:spPr bwMode="auto">
          <a:xfrm>
            <a:off x="7127875" y="609600"/>
            <a:ext cx="20161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400">
                <a:solidFill>
                  <a:srgbClr val="FF0000"/>
                </a:solidFill>
                <a:ea typeface="宋体" panose="02010600030101010101" pitchFamily="2" charset="-122"/>
              </a:rPr>
              <a:t>100W</a:t>
            </a:r>
          </a:p>
        </p:txBody>
      </p:sp>
      <p:sp>
        <p:nvSpPr>
          <p:cNvPr id="211976" name="Text Box 8"/>
          <p:cNvSpPr txBox="1">
            <a:spLocks noChangeArrowheads="1"/>
          </p:cNvSpPr>
          <p:nvPr/>
        </p:nvSpPr>
        <p:spPr bwMode="auto">
          <a:xfrm>
            <a:off x="7127875" y="2362200"/>
            <a:ext cx="20161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400">
                <a:solidFill>
                  <a:srgbClr val="FF0000"/>
                </a:solidFill>
                <a:ea typeface="宋体" panose="02010600030101010101" pitchFamily="2" charset="-122"/>
              </a:rPr>
              <a:t>500W</a:t>
            </a:r>
          </a:p>
        </p:txBody>
      </p:sp>
      <p:sp>
        <p:nvSpPr>
          <p:cNvPr id="211977" name="Text Box 9"/>
          <p:cNvSpPr txBox="1">
            <a:spLocks noChangeArrowheads="1"/>
          </p:cNvSpPr>
          <p:nvPr/>
        </p:nvSpPr>
        <p:spPr bwMode="auto">
          <a:xfrm>
            <a:off x="6477000" y="5867400"/>
            <a:ext cx="20161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400">
                <a:solidFill>
                  <a:srgbClr val="FF0000"/>
                </a:solidFill>
                <a:ea typeface="宋体" panose="02010600030101010101" pitchFamily="2" charset="-122"/>
              </a:rPr>
              <a:t>1000W</a:t>
            </a:r>
          </a:p>
        </p:txBody>
      </p:sp>
    </p:spTree>
    <p:extLst>
      <p:ext uri="{BB962C8B-B14F-4D97-AF65-F5344CB8AC3E}">
        <p14:creationId xmlns:p14="http://schemas.microsoft.com/office/powerpoint/2010/main" xmlns="" val="3300380867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119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1197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2119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21197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2119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2119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211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211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2119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21197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211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211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2119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21197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211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211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2119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2119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211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211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1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2" grpId="0"/>
      <p:bldP spid="211973" grpId="0"/>
      <p:bldP spid="211974" grpId="0"/>
      <p:bldP spid="211975" grpId="0"/>
      <p:bldP spid="211976" grpId="0"/>
      <p:bldP spid="21197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514600"/>
            <a:ext cx="6172200" cy="1752600"/>
          </a:xfrm>
        </p:spPr>
        <p:txBody>
          <a:bodyPr/>
          <a:lstStyle/>
          <a:p>
            <a:pPr algn="l"/>
            <a:r>
              <a:rPr lang="en-US" altLang="zh-CN" sz="3600">
                <a:solidFill>
                  <a:srgbClr val="CC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  </a:t>
            </a:r>
            <a:r>
              <a:rPr lang="zh-CN" altLang="en-US" sz="3600">
                <a:solidFill>
                  <a:srgbClr val="CC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因此，电路中同时使用的用电器不能太多，否则容易烧坏保险丝，甚至引起火灾。</a:t>
            </a:r>
          </a:p>
        </p:txBody>
      </p:sp>
      <p:pic>
        <p:nvPicPr>
          <p:cNvPr id="236550" name="Picture 6" descr="png-02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14300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6953681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6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6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Text Box 2"/>
          <p:cNvSpPr txBox="1">
            <a:spLocks noChangeArrowheads="1"/>
          </p:cNvSpPr>
          <p:nvPr/>
        </p:nvSpPr>
        <p:spPr bwMode="auto">
          <a:xfrm>
            <a:off x="431800" y="1268413"/>
            <a:ext cx="8353425" cy="3599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00" tIns="10800" rIns="0" bIns="10800">
            <a:spAutoFit/>
          </a:bodyPr>
          <a:lstStyle/>
          <a:p>
            <a:pPr eaLnBrk="0" hangingPunc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　　</a:t>
            </a:r>
            <a:r>
              <a:rPr 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．小明观察到自家电能表上标有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220 V </a:t>
            </a:r>
            <a:r>
              <a:rPr lang="en-US" altLang="zh-CN" sz="2800" b="1" dirty="0">
                <a:solidFill>
                  <a:srgbClr val="000000"/>
                </a:solidFill>
                <a:ea typeface="宋体" panose="02010600030101010101" pitchFamily="2" charset="-122"/>
              </a:rPr>
              <a:t/>
            </a:r>
            <a:br>
              <a:rPr lang="en-US" altLang="zh-CN" sz="2800" b="1" dirty="0">
                <a:solidFill>
                  <a:srgbClr val="000000"/>
                </a:solidFill>
                <a:ea typeface="宋体" panose="02010600030101010101" pitchFamily="2" charset="-122"/>
              </a:rPr>
            </a:br>
            <a:r>
              <a:rPr 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10 A</a:t>
            </a:r>
            <a:r>
              <a:rPr lang="en-US" altLang="zh-CN" sz="2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字样，请你帮他分析一下：</a:t>
            </a:r>
          </a:p>
          <a:p>
            <a:pPr eaLnBrk="0" hangingPunc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　　（</a:t>
            </a:r>
            <a:r>
              <a:rPr 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）该电能表允许安装用电器的最大功率应是</a:t>
            </a:r>
            <a:b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</a:b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多少？</a:t>
            </a:r>
          </a:p>
          <a:p>
            <a:pPr eaLnBrk="0" hangingPunc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　　（</a:t>
            </a:r>
            <a:r>
              <a:rPr 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）他家已经安装了</a:t>
            </a:r>
            <a:r>
              <a:rPr 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500 W</a:t>
            </a: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洗衣机、</a:t>
            </a:r>
            <a:r>
              <a:rPr 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200 W</a:t>
            </a: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电</a:t>
            </a:r>
            <a:b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</a:b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视机、</a:t>
            </a:r>
            <a:r>
              <a:rPr 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100 W</a:t>
            </a: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电冰箱各</a:t>
            </a:r>
            <a:r>
              <a:rPr 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台，以及</a:t>
            </a:r>
            <a:r>
              <a:rPr lang="en-US" altLang="zh-CN" sz="2800" b="1" dirty="0">
                <a:solidFill>
                  <a:srgbClr val="000000"/>
                </a:solidFill>
                <a:ea typeface="宋体" panose="02010600030101010101" pitchFamily="2" charset="-122"/>
              </a:rPr>
              <a:t>20</a:t>
            </a:r>
            <a:r>
              <a:rPr 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 W</a:t>
            </a: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节能灯</a:t>
            </a:r>
            <a:r>
              <a:rPr lang="en-US" altLang="zh-CN" sz="2800" b="1" dirty="0">
                <a:solidFill>
                  <a:srgbClr val="000000"/>
                </a:solidFill>
                <a:ea typeface="宋体" panose="02010600030101010101" pitchFamily="2" charset="-122"/>
              </a:rPr>
              <a:t>5</a:t>
            </a: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只，</a:t>
            </a:r>
            <a:b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</a:b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他还能再安装一台功率为</a:t>
            </a:r>
            <a:r>
              <a:rPr 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1 200 W</a:t>
            </a:r>
            <a:r>
              <a:rPr lang="zh-CN" altLang="en-US" sz="2800" b="1" dirty="0">
                <a:solidFill>
                  <a:srgbClr val="000000"/>
                </a:solidFill>
                <a:ea typeface="宋体" panose="02010600030101010101" pitchFamily="2" charset="-122"/>
              </a:rPr>
              <a:t>的空调吗？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05563" y="340615"/>
            <a:ext cx="2645463" cy="644525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rgbClr val="FFFFFF"/>
                </a:solidFill>
                <a:latin typeface="宋体" panose="02010600030101010101" pitchFamily="2" charset="-122"/>
              </a:rPr>
              <a:t>练一练</a:t>
            </a:r>
          </a:p>
        </p:txBody>
      </p:sp>
    </p:spTree>
    <p:extLst>
      <p:ext uri="{BB962C8B-B14F-4D97-AF65-F5344CB8AC3E}">
        <p14:creationId xmlns:p14="http://schemas.microsoft.com/office/powerpoint/2010/main" xmlns="" val="171535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1484</Words>
  <Application>Microsoft Office PowerPoint</Application>
  <PresentationFormat>全屏显示(4:3)</PresentationFormat>
  <Paragraphs>167</Paragraphs>
  <Slides>29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5、保险丝应与所保护的电路串联。</vt:lpstr>
      <vt:lpstr>考考你——怎样选购保险丝？</vt:lpstr>
      <vt:lpstr>新式保险装置——空气开关</vt:lpstr>
      <vt:lpstr>家中的保险丝烧断了，怎么办？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China</cp:lastModifiedBy>
  <cp:revision>3</cp:revision>
  <dcterms:created xsi:type="dcterms:W3CDTF">2018-11-12T00:46:37Z</dcterms:created>
  <dcterms:modified xsi:type="dcterms:W3CDTF">2018-11-15T10:27:17Z</dcterms:modified>
</cp:coreProperties>
</file>