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A0691-7B91-4B79-AB83-CBB0FB8E1736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E78C8-2C42-4EB7-B430-8AE2378873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92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3D432-9ADA-428E-912A-7277FE0265EE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247915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387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093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65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8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357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69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05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45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69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08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5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8B47-132B-4EB3-9D9B-E189004548DE}" type="datetimeFigureOut">
              <a:rPr lang="zh-CN" altLang="en-US" smtClean="0"/>
              <a:pPr/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ADAE-E9C7-4FEF-BBFB-3ECD79426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54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0401" y="2412230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19.2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家庭电路中电流过大的原因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8208963" cy="260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0800" rIns="0" bIns="10800">
            <a:spAutoFit/>
          </a:bodyPr>
          <a:lstStyle/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　　</a:t>
            </a:r>
            <a:r>
              <a:rPr 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．炎炎夏日即将来临，明明家新购置了一台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1 kW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的空调。已知他家原有用电器的总功率是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1 020 W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，电能表上标有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220 V 10 A</a:t>
            </a:r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的字样。请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你通过计算说明：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　　（</a:t>
            </a: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）使用这台空调时，通过它的电流是多少？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　　（</a:t>
            </a: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）从安全用电的角度考虑，明明家的电路</a:t>
            </a:r>
          </a:p>
          <a:p>
            <a:pPr algn="just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是否允许安装这样一台空调？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431800" y="4976813"/>
            <a:ext cx="8496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解　（</a:t>
            </a:r>
            <a:r>
              <a:rPr lang="en-US" altLang="zh-CN" sz="2000" b="1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）空调接入家庭电路使用，电压为</a:t>
            </a:r>
            <a:r>
              <a:rPr 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220 V</a:t>
            </a:r>
            <a:r>
              <a:rPr lang="zh-CN" alt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05563" y="340615"/>
            <a:ext cx="2645463" cy="644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  <a:latin typeface="宋体" panose="02010600030101010101" pitchFamily="2" charset="-122"/>
              </a:rPr>
              <a:t>练一练</a:t>
            </a:r>
          </a:p>
        </p:txBody>
      </p:sp>
      <p:grpSp>
        <p:nvGrpSpPr>
          <p:cNvPr id="294920" name="Group 8"/>
          <p:cNvGrpSpPr>
            <a:grpSpLocks/>
          </p:cNvGrpSpPr>
          <p:nvPr/>
        </p:nvGrpSpPr>
        <p:grpSpPr bwMode="auto">
          <a:xfrm>
            <a:off x="2124075" y="5553075"/>
            <a:ext cx="6048375" cy="708025"/>
            <a:chOff x="1338" y="3498"/>
            <a:chExt cx="3810" cy="446"/>
          </a:xfrm>
        </p:grpSpPr>
        <p:sp>
          <p:nvSpPr>
            <p:cNvPr id="294921" name="Rectangle 9"/>
            <p:cNvSpPr>
              <a:spLocks noChangeArrowheads="1"/>
            </p:cNvSpPr>
            <p:nvPr/>
          </p:nvSpPr>
          <p:spPr bwMode="auto">
            <a:xfrm>
              <a:off x="1338" y="3634"/>
              <a:ext cx="38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 i="1">
                  <a:ea typeface="宋体" panose="02010600030101010101" pitchFamily="2" charset="-122"/>
                </a:rPr>
                <a:t>I</a:t>
              </a:r>
              <a:r>
                <a:rPr lang="en-US" altLang="zh-CN" sz="2000" b="1" baseline="-25000">
                  <a:ea typeface="宋体" panose="02010600030101010101" pitchFamily="2" charset="-122"/>
                </a:rPr>
                <a:t>1</a:t>
              </a:r>
              <a:r>
                <a:rPr lang="en-US" altLang="zh-CN" sz="2000" b="1" i="1">
                  <a:ea typeface="宋体" panose="02010600030101010101" pitchFamily="2" charset="-122"/>
                </a:rPr>
                <a:t> </a:t>
              </a:r>
              <a:r>
                <a:rPr lang="en-US" sz="2000" b="1">
                  <a:ea typeface="宋体" panose="02010600030101010101" pitchFamily="2" charset="-122"/>
                </a:rPr>
                <a:t>=</a:t>
              </a:r>
              <a:r>
                <a:rPr lang="zh-CN" altLang="en-US" sz="2000" b="1">
                  <a:ea typeface="宋体" panose="02010600030101010101" pitchFamily="2" charset="-122"/>
                </a:rPr>
                <a:t>　　</a:t>
              </a:r>
              <a:r>
                <a:rPr lang="en-US" sz="2000" b="1">
                  <a:ea typeface="宋体" panose="02010600030101010101" pitchFamily="2" charset="-122"/>
                </a:rPr>
                <a:t>= </a:t>
              </a:r>
              <a:r>
                <a:rPr lang="zh-CN" altLang="en-US" sz="2000" b="1">
                  <a:ea typeface="宋体" panose="02010600030101010101" pitchFamily="2" charset="-122"/>
                </a:rPr>
                <a:t>　　　　≈ </a:t>
              </a:r>
              <a:r>
                <a:rPr lang="en-US" altLang="zh-CN" sz="2000" b="1">
                  <a:ea typeface="宋体" panose="02010600030101010101" pitchFamily="2" charset="-122"/>
                </a:rPr>
                <a:t>4.55 A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824" y="3498"/>
              <a:ext cx="25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 i="1">
                  <a:ea typeface="宋体" panose="02010600030101010101" pitchFamily="2" charset="-122"/>
                </a:rPr>
                <a:t>P</a:t>
              </a:r>
              <a:r>
                <a:rPr lang="en-US" altLang="zh-CN" sz="2000" b="1" baseline="-25000">
                  <a:ea typeface="宋体" panose="02010600030101010101" pitchFamily="2" charset="-122"/>
                </a:rPr>
                <a:t>1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 i="1">
                  <a:ea typeface="宋体" panose="02010600030101010101" pitchFamily="2" charset="-122"/>
                </a:rPr>
                <a:t>U</a:t>
              </a:r>
            </a:p>
          </p:txBody>
        </p:sp>
        <p:sp>
          <p:nvSpPr>
            <p:cNvPr id="294923" name="Line 11"/>
            <p:cNvSpPr>
              <a:spLocks noChangeShapeType="1"/>
            </p:cNvSpPr>
            <p:nvPr/>
          </p:nvSpPr>
          <p:spPr bwMode="auto">
            <a:xfrm>
              <a:off x="1794" y="3814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b="1"/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487" y="3498"/>
              <a:ext cx="51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>
                  <a:ea typeface="宋体" panose="02010600030101010101" pitchFamily="2" charset="-122"/>
                </a:rPr>
                <a:t>10</a:t>
              </a:r>
              <a:r>
                <a:rPr lang="en-US" altLang="zh-CN" sz="2000" b="1" baseline="30000">
                  <a:ea typeface="宋体" panose="02010600030101010101" pitchFamily="2" charset="-122"/>
                </a:rPr>
                <a:t>3</a:t>
              </a:r>
              <a:r>
                <a:rPr lang="en-US" altLang="zh-CN" sz="2000" b="1">
                  <a:ea typeface="宋体" panose="02010600030101010101" pitchFamily="2" charset="-122"/>
                </a:rPr>
                <a:t> W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 b="1">
                  <a:ea typeface="宋体" panose="02010600030101010101" pitchFamily="2" charset="-122"/>
                </a:rPr>
                <a:t>220 V</a:t>
              </a:r>
            </a:p>
          </p:txBody>
        </p:sp>
        <p:sp>
          <p:nvSpPr>
            <p:cNvPr id="294925" name="Line 13"/>
            <p:cNvSpPr>
              <a:spLocks noChangeShapeType="1"/>
            </p:cNvSpPr>
            <p:nvPr/>
          </p:nvSpPr>
          <p:spPr bwMode="auto">
            <a:xfrm>
              <a:off x="2338" y="3807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xmlns="" val="38590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1331913" y="2852738"/>
            <a:ext cx="5795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b="1" i="1">
                <a:solidFill>
                  <a:srgbClr val="000000"/>
                </a:solidFill>
                <a:ea typeface="宋体" panose="02010600030101010101" pitchFamily="2" charset="-122"/>
              </a:rPr>
              <a:t>I=I</a:t>
            </a:r>
            <a:r>
              <a:rPr lang="en-US" b="1" baseline="-25000">
                <a:solidFill>
                  <a:srgbClr val="000000"/>
                </a:solidFill>
                <a:ea typeface="宋体" panose="02010600030101010101" pitchFamily="2" charset="-122"/>
              </a:rPr>
              <a:t>1 </a:t>
            </a:r>
            <a:r>
              <a:rPr lang="en-US" b="1">
                <a:solidFill>
                  <a:srgbClr val="000000"/>
                </a:solidFill>
                <a:ea typeface="宋体" panose="02010600030101010101" pitchFamily="2" charset="-122"/>
              </a:rPr>
              <a:t>+</a:t>
            </a:r>
            <a:r>
              <a:rPr lang="en-US" b="1" i="1">
                <a:solidFill>
                  <a:srgbClr val="000000"/>
                </a:solidFill>
                <a:ea typeface="宋体" panose="02010600030101010101" pitchFamily="2" charset="-122"/>
              </a:rPr>
              <a:t>I</a:t>
            </a:r>
            <a:r>
              <a:rPr lang="en-US" b="1" baseline="-2500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en-US" b="1">
                <a:solidFill>
                  <a:srgbClr val="000000"/>
                </a:solidFill>
                <a:ea typeface="宋体" panose="02010600030101010101" pitchFamily="2" charset="-122"/>
              </a:rPr>
              <a:t>=4.55 A+4.64 A=9.19 A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6084888" y="2873375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b="1">
                <a:ea typeface="宋体" panose="02010600030101010101" pitchFamily="2" charset="-122"/>
              </a:rPr>
              <a:t>&lt; 10 A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6084888" y="5018088"/>
            <a:ext cx="1835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b="1">
                <a:ea typeface="宋体" panose="02010600030101010101" pitchFamily="2" charset="-122"/>
              </a:rPr>
              <a:t>&gt; </a:t>
            </a:r>
            <a:r>
              <a:rPr lang="en-US" altLang="zh-CN" b="1">
                <a:ea typeface="宋体" panose="02010600030101010101" pitchFamily="2" charset="-122"/>
              </a:rPr>
              <a:t>2 </a:t>
            </a:r>
            <a:r>
              <a:rPr lang="en-US" b="1">
                <a:ea typeface="宋体" panose="02010600030101010101" pitchFamily="2" charset="-122"/>
              </a:rPr>
              <a:t>020 W 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1293813" y="4400550"/>
            <a:ext cx="6372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b="1" i="1">
                <a:ea typeface="宋体" panose="02010600030101010101" pitchFamily="2" charset="-122"/>
              </a:rPr>
              <a:t>P</a:t>
            </a:r>
            <a:r>
              <a:rPr lang="en-US" altLang="zh-CN" b="1" i="1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=</a:t>
            </a:r>
            <a:r>
              <a:rPr lang="en-US" b="1" i="1">
                <a:ea typeface="宋体" panose="02010600030101010101" pitchFamily="2" charset="-122"/>
              </a:rPr>
              <a:t>P</a:t>
            </a:r>
            <a:r>
              <a:rPr lang="en-US" b="1" baseline="-25000">
                <a:ea typeface="宋体" panose="02010600030101010101" pitchFamily="2" charset="-122"/>
              </a:rPr>
              <a:t>1</a:t>
            </a:r>
            <a:r>
              <a:rPr lang="en-US" b="1">
                <a:ea typeface="宋体" panose="02010600030101010101" pitchFamily="2" charset="-122"/>
              </a:rPr>
              <a:t>+</a:t>
            </a:r>
            <a:r>
              <a:rPr lang="en-US" b="1" i="1">
                <a:ea typeface="宋体" panose="02010600030101010101" pitchFamily="2" charset="-122"/>
              </a:rPr>
              <a:t>P</a:t>
            </a:r>
            <a:r>
              <a:rPr lang="en-US" b="1" baseline="-25000">
                <a:ea typeface="宋体" panose="02010600030101010101" pitchFamily="2" charset="-122"/>
              </a:rPr>
              <a:t>2</a:t>
            </a:r>
            <a:r>
              <a:rPr lang="en-US" b="1">
                <a:ea typeface="宋体" panose="02010600030101010101" pitchFamily="2" charset="-122"/>
              </a:rPr>
              <a:t>=1 000 W +1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020 W=2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020 W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431800" y="3429000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ea typeface="宋体" panose="02010600030101010101" pitchFamily="2" charset="-122"/>
              </a:rPr>
              <a:t>　　② 计算用电器的总功率是否超过电能表允许使用的最大功率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31800" y="749300"/>
            <a:ext cx="4392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　　（</a:t>
            </a:r>
            <a:r>
              <a:rPr lang="en-US" altLang="zh-CN" b="1">
                <a:ea typeface="宋体" panose="02010600030101010101" pitchFamily="2" charset="-122"/>
              </a:rPr>
              <a:t>2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）多种解题方法：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431800" y="1196975"/>
            <a:ext cx="835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　　①</a:t>
            </a:r>
            <a:r>
              <a:rPr lang="zh-CN" altLang="en-US" b="1">
                <a:ea typeface="宋体" panose="02010600030101010101" pitchFamily="2" charset="-122"/>
              </a:rPr>
              <a:t>  计算同时使用所有用电器时的总电流是否超过</a:t>
            </a:r>
            <a:r>
              <a:rPr lang="en-US" b="1">
                <a:ea typeface="宋体" panose="02010600030101010101" pitchFamily="2" charset="-122"/>
              </a:rPr>
              <a:t>10 A</a:t>
            </a:r>
            <a:r>
              <a:rPr lang="zh-CN" altLang="en-US" b="1"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1258888" y="5048250"/>
            <a:ext cx="4930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b="1" i="1">
                <a:ea typeface="宋体" panose="02010600030101010101" pitchFamily="2" charset="-122"/>
              </a:rPr>
              <a:t>P</a:t>
            </a:r>
            <a:r>
              <a:rPr lang="en-US" b="1" baseline="-25000">
                <a:ea typeface="宋体" panose="02010600030101010101" pitchFamily="2" charset="-122"/>
              </a:rPr>
              <a:t>0</a:t>
            </a:r>
            <a:r>
              <a:rPr lang="en-US" b="1">
                <a:ea typeface="宋体" panose="02010600030101010101" pitchFamily="2" charset="-122"/>
              </a:rPr>
              <a:t>=</a:t>
            </a:r>
            <a:r>
              <a:rPr lang="en-US" b="1" i="1">
                <a:ea typeface="宋体" panose="02010600030101010101" pitchFamily="2" charset="-122"/>
              </a:rPr>
              <a:t>UI</a:t>
            </a:r>
            <a:r>
              <a:rPr lang="en-US" b="1" baseline="-25000">
                <a:ea typeface="宋体" panose="02010600030101010101" pitchFamily="2" charset="-122"/>
              </a:rPr>
              <a:t>0</a:t>
            </a:r>
            <a:r>
              <a:rPr lang="en-US" b="1">
                <a:ea typeface="宋体" panose="02010600030101010101" pitchFamily="2" charset="-122"/>
              </a:rPr>
              <a:t>=220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V</a:t>
            </a:r>
            <a:r>
              <a:rPr lang="en-US" b="1"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en-US" b="1">
                <a:ea typeface="宋体" panose="02010600030101010101" pitchFamily="2" charset="-122"/>
              </a:rPr>
              <a:t>10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A=2 200</a:t>
            </a:r>
            <a:r>
              <a:rPr lang="en-US" b="1" baseline="-25000">
                <a:ea typeface="宋体" panose="02010600030101010101" pitchFamily="2" charset="-122"/>
              </a:rPr>
              <a:t> </a:t>
            </a:r>
            <a:r>
              <a:rPr lang="en-US" b="1">
                <a:ea typeface="宋体" panose="02010600030101010101" pitchFamily="2" charset="-122"/>
              </a:rPr>
              <a:t> W</a:t>
            </a:r>
          </a:p>
        </p:txBody>
      </p:sp>
      <p:grpSp>
        <p:nvGrpSpPr>
          <p:cNvPr id="295947" name="Group 11"/>
          <p:cNvGrpSpPr>
            <a:grpSpLocks/>
          </p:cNvGrpSpPr>
          <p:nvPr/>
        </p:nvGrpSpPr>
        <p:grpSpPr bwMode="auto">
          <a:xfrm>
            <a:off x="1368425" y="1952627"/>
            <a:ext cx="6048375" cy="646113"/>
            <a:chOff x="862" y="1230"/>
            <a:chExt cx="3810" cy="407"/>
          </a:xfrm>
        </p:grpSpPr>
        <p:sp>
          <p:nvSpPr>
            <p:cNvPr id="295948" name="Rectangle 12"/>
            <p:cNvSpPr>
              <a:spLocks noChangeArrowheads="1"/>
            </p:cNvSpPr>
            <p:nvPr/>
          </p:nvSpPr>
          <p:spPr bwMode="auto">
            <a:xfrm>
              <a:off x="862" y="1366"/>
              <a:ext cx="38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i="1">
                  <a:ea typeface="宋体" panose="02010600030101010101" pitchFamily="2" charset="-122"/>
                </a:rPr>
                <a:t>I</a:t>
              </a:r>
              <a:r>
                <a:rPr lang="en-US" altLang="zh-CN" b="1" baseline="-25000">
                  <a:ea typeface="宋体" panose="02010600030101010101" pitchFamily="2" charset="-122"/>
                </a:rPr>
                <a:t>2</a:t>
              </a:r>
              <a:r>
                <a:rPr lang="en-US" altLang="zh-CN" b="1" i="1">
                  <a:ea typeface="宋体" panose="02010600030101010101" pitchFamily="2" charset="-122"/>
                </a:rPr>
                <a:t> </a:t>
              </a:r>
              <a:r>
                <a:rPr lang="en-US" b="1">
                  <a:ea typeface="宋体" panose="02010600030101010101" pitchFamily="2" charset="-122"/>
                </a:rPr>
                <a:t>=</a:t>
              </a:r>
              <a:r>
                <a:rPr lang="zh-CN" altLang="en-US" b="1">
                  <a:ea typeface="宋体" panose="02010600030101010101" pitchFamily="2" charset="-122"/>
                </a:rPr>
                <a:t>　　</a:t>
              </a:r>
              <a:r>
                <a:rPr lang="en-US" b="1">
                  <a:ea typeface="宋体" panose="02010600030101010101" pitchFamily="2" charset="-122"/>
                </a:rPr>
                <a:t>= </a:t>
              </a:r>
              <a:r>
                <a:rPr lang="zh-CN" altLang="en-US" b="1">
                  <a:ea typeface="宋体" panose="02010600030101010101" pitchFamily="2" charset="-122"/>
                </a:rPr>
                <a:t>　　　　≈ </a:t>
              </a:r>
              <a:r>
                <a:rPr lang="en-US" altLang="zh-CN" b="1">
                  <a:ea typeface="宋体" panose="02010600030101010101" pitchFamily="2" charset="-122"/>
                </a:rPr>
                <a:t>4.64 A</a:t>
              </a:r>
            </a:p>
          </p:txBody>
        </p:sp>
        <p:sp>
          <p:nvSpPr>
            <p:cNvPr id="295949" name="Rectangle 13"/>
            <p:cNvSpPr>
              <a:spLocks noChangeArrowheads="1"/>
            </p:cNvSpPr>
            <p:nvPr/>
          </p:nvSpPr>
          <p:spPr bwMode="auto">
            <a:xfrm>
              <a:off x="1354" y="1230"/>
              <a:ext cx="2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 i="1">
                  <a:ea typeface="宋体" panose="02010600030101010101" pitchFamily="2" charset="-122"/>
                </a:rPr>
                <a:t>P</a:t>
              </a:r>
              <a:r>
                <a:rPr lang="en-US" altLang="zh-CN" b="1" baseline="-25000">
                  <a:ea typeface="宋体" panose="02010600030101010101" pitchFamily="2" charset="-122"/>
                </a:rPr>
                <a:t>2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 i="1">
                  <a:ea typeface="宋体" panose="02010600030101010101" pitchFamily="2" charset="-122"/>
                </a:rPr>
                <a:t>U</a:t>
              </a:r>
            </a:p>
          </p:txBody>
        </p:sp>
        <p:sp>
          <p:nvSpPr>
            <p:cNvPr id="295950" name="Line 14"/>
            <p:cNvSpPr>
              <a:spLocks noChangeShapeType="1"/>
            </p:cNvSpPr>
            <p:nvPr/>
          </p:nvSpPr>
          <p:spPr bwMode="auto">
            <a:xfrm>
              <a:off x="1318" y="1539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95951" name="Rectangle 15"/>
            <p:cNvSpPr>
              <a:spLocks noChangeArrowheads="1"/>
            </p:cNvSpPr>
            <p:nvPr/>
          </p:nvSpPr>
          <p:spPr bwMode="auto">
            <a:xfrm>
              <a:off x="1963" y="1230"/>
              <a:ext cx="6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>
                  <a:ea typeface="宋体" panose="02010600030101010101" pitchFamily="2" charset="-122"/>
                </a:rPr>
                <a:t>1 020 W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>
                  <a:ea typeface="宋体" panose="02010600030101010101" pitchFamily="2" charset="-122"/>
                </a:rPr>
                <a:t>220 V</a:t>
              </a:r>
            </a:p>
          </p:txBody>
        </p:sp>
        <p:sp>
          <p:nvSpPr>
            <p:cNvPr id="295952" name="Line 16"/>
            <p:cNvSpPr>
              <a:spLocks noChangeShapeType="1"/>
            </p:cNvSpPr>
            <p:nvPr/>
          </p:nvSpPr>
          <p:spPr bwMode="auto">
            <a:xfrm>
              <a:off x="1862" y="1532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423863" y="5600700"/>
            <a:ext cx="8280400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　　所以，从安全用电的角度考虑，可以安装这样一台空调。</a:t>
            </a:r>
          </a:p>
        </p:txBody>
      </p:sp>
    </p:spTree>
    <p:extLst>
      <p:ext uri="{BB962C8B-B14F-4D97-AF65-F5344CB8AC3E}">
        <p14:creationId xmlns:p14="http://schemas.microsoft.com/office/powerpoint/2010/main" xmlns="" val="39434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utoUpdateAnimBg="0"/>
      <p:bldP spid="295939" grpId="0" autoUpdateAnimBg="0"/>
      <p:bldP spid="295940" grpId="0" autoUpdateAnimBg="0"/>
      <p:bldP spid="295941" grpId="0" autoUpdateAnimBg="0"/>
      <p:bldP spid="295942" grpId="0" autoUpdateAnimBg="0"/>
      <p:bldP spid="295944" grpId="0" autoUpdateAnimBg="0"/>
      <p:bldP spid="295945" grpId="0" autoUpdateAnimBg="0"/>
      <p:bldP spid="2959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矩形 6"/>
          <p:cNvSpPr>
            <a:spLocks noChangeArrowheads="1"/>
          </p:cNvSpPr>
          <p:nvPr/>
        </p:nvSpPr>
        <p:spPr bwMode="auto">
          <a:xfrm>
            <a:off x="503238" y="2097088"/>
            <a:ext cx="8243887" cy="681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000" dir="5400000" algn="ctr" rotWithShape="0">
                    <a:srgbClr val="000000">
                      <a:alpha val="28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　　有时候家庭电路中用电器的总功率并不是很大，但是也会产生电流过大的现象，你认为原因可能是什么？</a:t>
            </a:r>
          </a:p>
        </p:txBody>
      </p:sp>
      <p:sp>
        <p:nvSpPr>
          <p:cNvPr id="296964" name="矩形 4"/>
          <p:cNvSpPr>
            <a:spLocks noChangeArrowheads="1"/>
          </p:cNvSpPr>
          <p:nvPr/>
        </p:nvSpPr>
        <p:spPr bwMode="auto">
          <a:xfrm>
            <a:off x="431800" y="411163"/>
            <a:ext cx="4386263" cy="588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>
                <a:solidFill>
                  <a:srgbClr val="FFFFFF"/>
                </a:solidFill>
              </a:rPr>
              <a:t>短路对家庭电路的影响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31800" y="1268413"/>
            <a:ext cx="3276600" cy="5191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想想议议</a:t>
            </a:r>
          </a:p>
        </p:txBody>
      </p:sp>
      <p:sp>
        <p:nvSpPr>
          <p:cNvPr id="296966" name="TextBox 5"/>
          <p:cNvSpPr>
            <a:spLocks noChangeArrowheads="1"/>
          </p:cNvSpPr>
          <p:nvPr/>
        </p:nvSpPr>
        <p:spPr bwMode="auto">
          <a:xfrm>
            <a:off x="611188" y="4329113"/>
            <a:ext cx="7864475" cy="6889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C0000"/>
                </a:solidFill>
              </a:rPr>
              <a:t>　　短路</a:t>
            </a:r>
            <a:r>
              <a:rPr lang="zh-CN" altLang="en-US"/>
              <a:t>是</a:t>
            </a:r>
            <a:r>
              <a:rPr lang="zh-CN" altLang="en-US">
                <a:solidFill>
                  <a:srgbClr val="000000"/>
                </a:solidFill>
              </a:rPr>
              <a:t>家庭电路中电流过大的另一个原因</a:t>
            </a:r>
            <a:r>
              <a:rPr lang="zh-CN" altLang="en-US"/>
              <a:t>。</a:t>
            </a:r>
            <a:endParaRPr lang="zh-CN" alt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6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bldLvl="0" animBg="1" autoUpdateAnimBg="0"/>
      <p:bldP spid="29696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矩形 6"/>
          <p:cNvSpPr>
            <a:spLocks noChangeArrowheads="1"/>
          </p:cNvSpPr>
          <p:nvPr/>
        </p:nvSpPr>
        <p:spPr bwMode="auto">
          <a:xfrm>
            <a:off x="431800" y="1268413"/>
            <a:ext cx="853281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000" dir="5400000" algn="ctr" rotWithShape="0">
                    <a:srgbClr val="000000">
                      <a:alpha val="28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66CC"/>
                </a:solidFill>
                <a:latin typeface="Calibri" panose="020F0502020204030204" pitchFamily="34" charset="0"/>
              </a:rPr>
              <a:t>　　你知道形成家庭电路中短路的原因是什么吗？</a:t>
            </a:r>
          </a:p>
        </p:txBody>
      </p:sp>
      <p:sp>
        <p:nvSpPr>
          <p:cNvPr id="297987" name="矩形 6"/>
          <p:cNvSpPr>
            <a:spLocks noChangeArrowheads="1"/>
          </p:cNvSpPr>
          <p:nvPr/>
        </p:nvSpPr>
        <p:spPr bwMode="auto">
          <a:xfrm>
            <a:off x="431800" y="2781300"/>
            <a:ext cx="684053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000" dir="5400000" algn="ctr" rotWithShape="0">
                    <a:srgbClr val="000000">
                      <a:alpha val="28999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Calibri" panose="020F0502020204030204" pitchFamily="34" charset="0"/>
              </a:rPr>
              <a:t>　　家庭电路中短路很容易造成火灾。</a:t>
            </a:r>
            <a:endParaRPr lang="zh-CN" altLang="en-US" sz="1800" b="1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431800" y="1808163"/>
            <a:ext cx="8101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由于改装电路时不小心、或绝缘皮破损或老化等原因使</a:t>
            </a:r>
            <a:r>
              <a:rPr lang="zh-CN" altLang="en-US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火线和零线直接连通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97989" name="Picture 5" descr="0119a4959dffeed1024cd5f47cf954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65513"/>
            <a:ext cx="4586288" cy="30543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e6e4bcff6f349fa08b45e403006ff2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33763"/>
            <a:ext cx="4140200" cy="3090862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992" name="矩形 4"/>
          <p:cNvSpPr>
            <a:spLocks noChangeArrowheads="1"/>
          </p:cNvSpPr>
          <p:nvPr/>
        </p:nvSpPr>
        <p:spPr bwMode="auto">
          <a:xfrm>
            <a:off x="431800" y="411163"/>
            <a:ext cx="4386263" cy="588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</a:rPr>
              <a:t> </a:t>
            </a:r>
            <a:r>
              <a:rPr lang="zh-CN" altLang="en-US" sz="3200">
                <a:solidFill>
                  <a:srgbClr val="FFFFFF"/>
                </a:solidFill>
              </a:rPr>
              <a:t>短路对家庭电路的影响</a:t>
            </a:r>
          </a:p>
        </p:txBody>
      </p:sp>
    </p:spTree>
    <p:extLst>
      <p:ext uri="{BB962C8B-B14F-4D97-AF65-F5344CB8AC3E}">
        <p14:creationId xmlns:p14="http://schemas.microsoft.com/office/powerpoint/2010/main" xmlns="" val="9671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ldLvl="0" animBg="1" autoUpdateAnimBg="0"/>
      <p:bldP spid="2979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19-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92"/>
          <a:stretch>
            <a:fillRect/>
          </a:stretch>
        </p:blipFill>
        <p:spPr bwMode="auto">
          <a:xfrm>
            <a:off x="2268538" y="2384425"/>
            <a:ext cx="4681537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431800" y="1268413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　　为了防止电路中电流过大，发生危险，电路中常常要安装保险丝，以保护用电器或人身安全。</a:t>
            </a:r>
          </a:p>
        </p:txBody>
      </p:sp>
      <p:sp>
        <p:nvSpPr>
          <p:cNvPr id="299013" name="矩形 4"/>
          <p:cNvSpPr>
            <a:spLocks noChangeArrowheads="1"/>
          </p:cNvSpPr>
          <p:nvPr/>
        </p:nvSpPr>
        <p:spPr bwMode="auto">
          <a:xfrm>
            <a:off x="431800" y="411163"/>
            <a:ext cx="4386263" cy="588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</a:rPr>
              <a:t> </a:t>
            </a:r>
            <a:r>
              <a:rPr lang="zh-CN" altLang="en-US" sz="3200" dirty="0">
                <a:solidFill>
                  <a:srgbClr val="FFFFFF"/>
                </a:solidFill>
              </a:rPr>
              <a:t>短路对家庭电路的影响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3348038" y="6092825"/>
            <a:ext cx="291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各种保险丝</a:t>
            </a:r>
          </a:p>
        </p:txBody>
      </p:sp>
    </p:spTree>
    <p:extLst>
      <p:ext uri="{BB962C8B-B14F-4D97-AF65-F5344CB8AC3E}">
        <p14:creationId xmlns:p14="http://schemas.microsoft.com/office/powerpoint/2010/main" xmlns="" val="20280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3200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楷体_GB2312" pitchFamily="49" charset="-122"/>
              </a:rPr>
              <a:t>        </a:t>
            </a:r>
            <a:r>
              <a:rPr lang="zh-CN" altLang="en-US">
                <a:ea typeface="楷体_GB2312" pitchFamily="49" charset="-122"/>
              </a:rPr>
              <a:t>目前大部分家庭电路中都安装着保险盒，里面有</a:t>
            </a:r>
            <a:r>
              <a:rPr lang="zh-CN" altLang="en-US" sz="3600" i="1">
                <a:solidFill>
                  <a:srgbClr val="FF0000"/>
                </a:solidFill>
                <a:ea typeface="楷体_GB2312" pitchFamily="49" charset="-122"/>
              </a:rPr>
              <a:t>保险丝</a:t>
            </a:r>
            <a:r>
              <a:rPr lang="zh-CN" altLang="en-US">
                <a:ea typeface="楷体_GB2312" pitchFamily="49" charset="-122"/>
              </a:rPr>
              <a:t>。一些仪器的供电电路也有安在管中的保险丝。保险丝为什么能够“保险”？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2286000" y="5334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66"/>
                </a:solidFill>
                <a:ea typeface="方正姚体" panose="02010601030101010101" pitchFamily="2" charset="-122"/>
              </a:rPr>
              <a:t> </a:t>
            </a:r>
            <a:r>
              <a:rPr lang="zh-CN" altLang="en-US" sz="4400">
                <a:solidFill>
                  <a:srgbClr val="FF0066"/>
                </a:solidFill>
                <a:ea typeface="方正姚体" panose="02010601030101010101" pitchFamily="2" charset="-122"/>
              </a:rPr>
              <a:t>保险丝的作用</a:t>
            </a:r>
          </a:p>
        </p:txBody>
      </p:sp>
      <p:pic>
        <p:nvPicPr>
          <p:cNvPr id="171018" name="Picture 10" descr="0,0,500,11309,850,916,6962f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737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5846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保险丝的作用</a:t>
            </a:r>
          </a:p>
        </p:txBody>
      </p:sp>
      <p:pic>
        <p:nvPicPr>
          <p:cNvPr id="266243" name="Picture 3" descr="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16" t="11012" r="17436" b="63806"/>
          <a:stretch>
            <a:fillRect/>
          </a:stretch>
        </p:blipFill>
        <p:spPr bwMode="auto">
          <a:xfrm>
            <a:off x="304800" y="990600"/>
            <a:ext cx="8610600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44" name="AutoShape 4"/>
          <p:cNvSpPr>
            <a:spLocks noChangeArrowheads="1"/>
          </p:cNvSpPr>
          <p:nvPr/>
        </p:nvSpPr>
        <p:spPr bwMode="auto">
          <a:xfrm>
            <a:off x="3203575" y="5516563"/>
            <a:ext cx="1512888" cy="576262"/>
          </a:xfrm>
          <a:prstGeom prst="wedgeRectCallout">
            <a:avLst>
              <a:gd name="adj1" fmla="val -56926"/>
              <a:gd name="adj2" fmla="val -10922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>
                <a:latin typeface="Arial" panose="020B0604020202020204" pitchFamily="34" charset="0"/>
                <a:ea typeface="华文新魏" panose="02010800040101010101" pitchFamily="2" charset="-122"/>
              </a:rPr>
              <a:t>保险丝</a:t>
            </a:r>
          </a:p>
        </p:txBody>
      </p:sp>
    </p:spTree>
    <p:extLst>
      <p:ext uri="{BB962C8B-B14F-4D97-AF65-F5344CB8AC3E}">
        <p14:creationId xmlns:p14="http://schemas.microsoft.com/office/powerpoint/2010/main" xmlns="" val="19612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066800" y="1905000"/>
            <a:ext cx="76200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>
                <a:ea typeface="楷体_GB2312" pitchFamily="49" charset="-122"/>
              </a:rPr>
              <a:t>        </a:t>
            </a:r>
            <a:r>
              <a:rPr lang="zh-CN" altLang="en-US" sz="3200">
                <a:ea typeface="楷体_GB2312" pitchFamily="49" charset="-122"/>
              </a:rPr>
              <a:t>当电路中的电流超过规定值时，保险丝能自动熔断，切断电路，保护电路。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838200" y="3429000"/>
            <a:ext cx="533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5050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）保险丝的材料：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1676400" y="4572000"/>
            <a:ext cx="3505200" cy="9556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        </a:t>
            </a:r>
            <a:r>
              <a:rPr lang="zh-CN" altLang="en-US">
                <a:ea typeface="宋体" panose="02010600030101010101" pitchFamily="2" charset="-122"/>
              </a:rPr>
              <a:t>为什么不用铜丝、铁丝做保险丝？</a:t>
            </a: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5486400" y="3276600"/>
            <a:ext cx="3657600" cy="1371600"/>
          </a:xfrm>
          <a:prstGeom prst="cloudCallout">
            <a:avLst>
              <a:gd name="adj1" fmla="val -60111"/>
              <a:gd name="adj2" fmla="val 70833"/>
            </a:avLst>
          </a:prstGeom>
          <a:solidFill>
            <a:srgbClr val="FFFF99">
              <a:alpha val="85001"/>
            </a:srgb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5791200" y="3505200"/>
            <a:ext cx="2911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        </a:t>
            </a:r>
            <a:r>
              <a:rPr lang="zh-CN" altLang="en-US">
                <a:ea typeface="宋体" panose="02010600030101010101" pitchFamily="2" charset="-122"/>
              </a:rPr>
              <a:t>铜丝或铁丝的电阻太小。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2133600" y="3962400"/>
            <a:ext cx="3200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>
                <a:ea typeface="楷体_GB2312" pitchFamily="49" charset="-122"/>
              </a:rPr>
              <a:t>铅锑合金。</a:t>
            </a:r>
          </a:p>
        </p:txBody>
      </p: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838200" y="1143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5050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）保险丝的作用：</a:t>
            </a:r>
          </a:p>
        </p:txBody>
      </p:sp>
    </p:spTree>
    <p:extLst>
      <p:ext uri="{BB962C8B-B14F-4D97-AF65-F5344CB8AC3E}">
        <p14:creationId xmlns:p14="http://schemas.microsoft.com/office/powerpoint/2010/main" xmlns="" val="12663262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  <p:bldP spid="238599" grpId="0" animBg="1"/>
      <p:bldP spid="238600" grpId="0" animBg="1"/>
      <p:bldP spid="238601" grpId="0"/>
      <p:bldP spid="2386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09600" y="3429000"/>
            <a:ext cx="79248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505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）保险丝的选择：</a:t>
            </a:r>
          </a:p>
          <a:p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        </a:t>
            </a:r>
            <a:r>
              <a:rPr lang="zh-CN" altLang="en-US" sz="3200">
                <a:ea typeface="楷体_GB2312" pitchFamily="49" charset="-122"/>
              </a:rPr>
              <a:t>应使保险丝的</a:t>
            </a:r>
            <a:r>
              <a:rPr lang="zh-CN" altLang="en-US" sz="3200">
                <a:solidFill>
                  <a:srgbClr val="FF0066"/>
                </a:solidFill>
                <a:ea typeface="楷体_GB2312" pitchFamily="49" charset="-122"/>
              </a:rPr>
              <a:t>额定电流等于或稍大于电路中最大正常工作电流</a:t>
            </a:r>
            <a:r>
              <a:rPr lang="zh-CN" altLang="en-US" sz="3200">
                <a:ea typeface="楷体_GB2312" pitchFamily="49" charset="-122"/>
              </a:rPr>
              <a:t>。过粗的保险丝不能起到有效的保险作用。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5181600" y="1374775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</a:rPr>
              <a:t>①</a:t>
            </a:r>
            <a:r>
              <a:rPr lang="zh-CN" altLang="en-US" sz="3200">
                <a:latin typeface="Arial" panose="020B0604020202020204" pitchFamily="34" charset="0"/>
              </a:rPr>
              <a:t>电阻比较大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5181600" y="2212975"/>
            <a:ext cx="320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</a:rPr>
              <a:t>②</a:t>
            </a:r>
            <a:r>
              <a:rPr lang="zh-CN" altLang="en-US" sz="3200">
                <a:latin typeface="Arial" panose="020B0604020202020204" pitchFamily="34" charset="0"/>
              </a:rPr>
              <a:t>熔点比较低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5029200" y="917575"/>
            <a:ext cx="3398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00FF"/>
                </a:solidFill>
                <a:latin typeface="Arial" panose="020B0604020202020204" pitchFamily="34" charset="0"/>
                <a:ea typeface="楷体_GB2312" pitchFamily="49" charset="-122"/>
              </a:rPr>
              <a:t>（产生较多的热量）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5486400" y="2743200"/>
            <a:ext cx="2327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00FF"/>
                </a:solidFill>
                <a:latin typeface="Arial" panose="020B0604020202020204" pitchFamily="34" charset="0"/>
                <a:ea typeface="楷体_GB2312" pitchFamily="49" charset="-122"/>
              </a:rPr>
              <a:t>（易于熔断）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762000" y="1831975"/>
            <a:ext cx="533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（</a:t>
            </a:r>
            <a:r>
              <a:rPr lang="en-US" altLang="zh-CN" sz="3600">
                <a:solidFill>
                  <a:srgbClr val="FF505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3600">
                <a:solidFill>
                  <a:srgbClr val="FF5050"/>
                </a:solidFill>
                <a:ea typeface="黑体" panose="02010609060101010101" pitchFamily="49" charset="-122"/>
              </a:rPr>
              <a:t>）保险丝的特点：</a:t>
            </a:r>
          </a:p>
        </p:txBody>
      </p:sp>
      <p:sp>
        <p:nvSpPr>
          <p:cNvPr id="241676" name="AutoShape 12"/>
          <p:cNvSpPr>
            <a:spLocks/>
          </p:cNvSpPr>
          <p:nvPr/>
        </p:nvSpPr>
        <p:spPr bwMode="auto">
          <a:xfrm>
            <a:off x="4953000" y="1603375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200059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1" grpId="0"/>
      <p:bldP spid="241672" grpId="0"/>
      <p:bldP spid="241673" grpId="0"/>
      <p:bldP spid="241674" grpId="0"/>
      <p:bldP spid="2416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kumimoji="1" lang="en-US" altLang="zh-CN" sz="4000" b="1"/>
              <a:t>5</a:t>
            </a:r>
            <a:r>
              <a:rPr kumimoji="1" lang="zh-CN" altLang="en-US" sz="4000" b="1"/>
              <a:t>、保险丝应与所保护的电路</a:t>
            </a:r>
            <a:r>
              <a:rPr kumimoji="1" lang="zh-CN" altLang="en-US" sz="4000" b="1">
                <a:solidFill>
                  <a:srgbClr val="FF0000"/>
                </a:solidFill>
              </a:rPr>
              <a:t>串联</a:t>
            </a:r>
            <a:r>
              <a:rPr kumimoji="1" lang="zh-CN" altLang="en-US" sz="4000" b="1"/>
              <a:t>。</a:t>
            </a:r>
          </a:p>
        </p:txBody>
      </p:sp>
      <p:pic>
        <p:nvPicPr>
          <p:cNvPr id="267269" name="Picture 5" descr="49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0" t="39673" r="9134" b="25629"/>
          <a:stretch>
            <a:fillRect/>
          </a:stretch>
        </p:blipFill>
        <p:spPr bwMode="auto">
          <a:xfrm>
            <a:off x="381000" y="2667000"/>
            <a:ext cx="82296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52272" y="1103376"/>
            <a:ext cx="7772400" cy="217017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   </a:t>
            </a:r>
            <a:r>
              <a:rPr lang="zh-CN" alt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楷体_GB2312" pitchFamily="49" charset="-122"/>
              </a:rPr>
              <a:t>电给我们的生活带来了极大的方便，但是如果不注意安全用电，所造成的危害和损失让人触目惊心。例如下面这些例子：</a:t>
            </a:r>
          </a:p>
          <a:p>
            <a:pPr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（羊城晚报）</a:t>
            </a:r>
            <a:r>
              <a:rPr lang="en-US" altLang="zh-CN" b="1" dirty="0" smtClean="0">
                <a:latin typeface="Times New Roman" panose="02020603050405020304" pitchFamily="18" charset="0"/>
                <a:ea typeface="楷体_GB2312" pitchFamily="49" charset="-122"/>
              </a:rPr>
              <a:t>2018</a:t>
            </a:r>
            <a:r>
              <a:rPr lang="zh-CN" altLang="en-US" b="1" dirty="0" smtClean="0">
                <a:latin typeface="Times New Roman" panose="02020603050405020304" pitchFamily="18" charset="0"/>
                <a:ea typeface="楷体_GB2312" pitchFamily="49" charset="-122"/>
              </a:rPr>
              <a:t>年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月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29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日，河南焦作一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影视厅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发生罕见惨剧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烧死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74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人。</a:t>
            </a:r>
          </a:p>
        </p:txBody>
      </p:sp>
      <p:sp>
        <p:nvSpPr>
          <p:cNvPr id="204806" name="WordArt 6"/>
          <p:cNvSpPr>
            <a:spLocks noChangeArrowheads="1" noChangeShapeType="1" noTextEdit="1"/>
          </p:cNvSpPr>
          <p:nvPr/>
        </p:nvSpPr>
        <p:spPr bwMode="auto">
          <a:xfrm>
            <a:off x="737616" y="448056"/>
            <a:ext cx="1383792" cy="4175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导入新课</a:t>
            </a:r>
          </a:p>
        </p:txBody>
      </p:sp>
      <p:sp>
        <p:nvSpPr>
          <p:cNvPr id="5" name="矩形 4"/>
          <p:cNvSpPr/>
          <p:nvPr/>
        </p:nvSpPr>
        <p:spPr>
          <a:xfrm>
            <a:off x="667512" y="3383673"/>
            <a:ext cx="7690104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 2.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（羊城晚报）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2018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年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月，一民房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失火死２人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疑是家中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电线短路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引起。</a:t>
            </a:r>
          </a:p>
          <a:p>
            <a:pPr>
              <a:spcBef>
                <a:spcPct val="2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（厦门日报） “用电不当毁了世界文化遗产”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2018 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年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月，世界文化遗产</a:t>
            </a:r>
            <a:r>
              <a:rPr lang="en-US" altLang="zh-CN" sz="2800" dirty="0" smtClean="0"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dirty="0" smtClean="0">
                <a:latin typeface="Times New Roman" panose="02020603050405020304" pitchFamily="18" charset="0"/>
                <a:ea typeface="楷体_GB2312" pitchFamily="49" charset="-122"/>
              </a:rPr>
              <a:t>武当山古建筑群重要宫庙之一的遇真宫发生特大火灾，主殿在这场大火中全部烧毁。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003692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  <p:bldP spid="2048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90600"/>
            <a:ext cx="7696200" cy="652463"/>
          </a:xfrm>
        </p:spPr>
        <p:txBody>
          <a:bodyPr/>
          <a:lstStyle/>
          <a:p>
            <a:r>
              <a:rPr lang="zh-CN" altLang="en-US" sz="4000">
                <a:latin typeface="Times New Roman" panose="02020603050405020304" pitchFamily="18" charset="0"/>
                <a:ea typeface="华文行楷" panose="02010800040101010101" pitchFamily="2" charset="-122"/>
              </a:rPr>
              <a:t>考考你</a:t>
            </a:r>
            <a:r>
              <a:rPr lang="en-US" altLang="zh-CN" sz="4000">
                <a:latin typeface="Times New Roman" panose="02020603050405020304" pitchFamily="18" charset="0"/>
                <a:ea typeface="华文行楷" panose="02010800040101010101" pitchFamily="2" charset="-122"/>
              </a:rPr>
              <a:t>——</a:t>
            </a:r>
            <a:r>
              <a:rPr lang="zh-CN" altLang="en-US" sz="4000">
                <a:solidFill>
                  <a:srgbClr val="FF505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怎样选购保险丝？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4572000"/>
            <a:ext cx="6332538" cy="5048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zh-CN" sz="3400" b="1" i="1">
                <a:solidFill>
                  <a:srgbClr val="FF0000"/>
                </a:solidFill>
                <a:latin typeface="Times New Roman" panose="02020603050405020304" pitchFamily="18" charset="0"/>
              </a:rPr>
              <a:t>I=P/U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=3500W/220V=16.8A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400">
                <a:solidFill>
                  <a:srgbClr val="FF0000"/>
                </a:solidFill>
                <a:ea typeface="宋体" panose="02010600030101010101" pitchFamily="2" charset="-122"/>
              </a:rPr>
              <a:t>方法：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400">
                <a:solidFill>
                  <a:srgbClr val="9900CC"/>
                </a:solidFill>
                <a:ea typeface="宋体" panose="02010600030101010101" pitchFamily="2" charset="-122"/>
              </a:rPr>
              <a:t>①</a:t>
            </a:r>
            <a:r>
              <a:rPr lang="zh-CN" altLang="en-US" sz="3400">
                <a:solidFill>
                  <a:srgbClr val="9900CC"/>
                </a:solidFill>
                <a:ea typeface="宋体" panose="02010600030101010101" pitchFamily="2" charset="-122"/>
              </a:rPr>
              <a:t>根据电能表的参数：</a:t>
            </a:r>
            <a:r>
              <a:rPr lang="zh-CN" altLang="en-US" sz="3400">
                <a:ea typeface="宋体" panose="02010600030101010101" pitchFamily="2" charset="-122"/>
              </a:rPr>
              <a:t>如</a:t>
            </a:r>
            <a:r>
              <a:rPr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220V 20A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752600" y="2590800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3400">
                <a:ea typeface="楷体_GB2312" pitchFamily="49" charset="-122"/>
              </a:rPr>
              <a:t>保险丝选用额定电流为</a:t>
            </a:r>
            <a:r>
              <a:rPr lang="en-US" altLang="zh-CN" sz="3400">
                <a:solidFill>
                  <a:srgbClr val="FF0000"/>
                </a:solidFill>
                <a:ea typeface="楷体_GB2312" pitchFamily="49" charset="-122"/>
              </a:rPr>
              <a:t>20A</a:t>
            </a:r>
            <a:r>
              <a:rPr lang="zh-CN" altLang="en-US" sz="3400">
                <a:ea typeface="楷体_GB2312" pitchFamily="49" charset="-122"/>
              </a:rPr>
              <a:t>的。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809750" y="3355975"/>
            <a:ext cx="58864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>
                <a:solidFill>
                  <a:srgbClr val="9900CC"/>
                </a:solidFill>
                <a:ea typeface="宋体" panose="02010600030101010101" pitchFamily="2" charset="-122"/>
              </a:rPr>
              <a:t>②</a:t>
            </a:r>
            <a:r>
              <a:rPr lang="zh-CN" altLang="en-US" sz="3400">
                <a:solidFill>
                  <a:srgbClr val="9900CC"/>
                </a:solidFill>
                <a:ea typeface="宋体" panose="02010600030101010101" pitchFamily="2" charset="-122"/>
              </a:rPr>
              <a:t>根据用电器总功率：</a:t>
            </a:r>
          </a:p>
          <a:p>
            <a:r>
              <a:rPr lang="zh-CN" altLang="en-US" sz="3400">
                <a:ea typeface="宋体" panose="02010600030101010101" pitchFamily="2" charset="-122"/>
              </a:rPr>
              <a:t>    </a:t>
            </a:r>
            <a:r>
              <a:rPr lang="en-US" altLang="zh-CN" sz="3400" i="1">
                <a:solidFill>
                  <a:srgbClr val="FF0000"/>
                </a:solidFill>
                <a:ea typeface="宋体" panose="02010600030101010101" pitchFamily="2" charset="-122"/>
              </a:rPr>
              <a:t>P=P</a:t>
            </a:r>
            <a:r>
              <a:rPr lang="en-US" altLang="zh-CN" sz="3400" i="1" baseline="-160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sz="3400" i="1">
                <a:solidFill>
                  <a:srgbClr val="FF0000"/>
                </a:solidFill>
                <a:ea typeface="宋体" panose="02010600030101010101" pitchFamily="2" charset="-122"/>
              </a:rPr>
              <a:t>+P</a:t>
            </a:r>
            <a:r>
              <a:rPr lang="en-US" altLang="zh-CN" sz="3400" i="1" baseline="-250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en-US" altLang="zh-CN" sz="3400" i="1">
                <a:solidFill>
                  <a:srgbClr val="FF0000"/>
                </a:solidFill>
                <a:ea typeface="宋体" panose="02010600030101010101" pitchFamily="2" charset="-122"/>
              </a:rPr>
              <a:t>+P</a:t>
            </a:r>
            <a:r>
              <a:rPr lang="en-US" altLang="zh-CN" sz="3400" i="1" baseline="-2500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400" i="1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r>
              <a:rPr lang="en-US" altLang="zh-CN" sz="3400" i="1" baseline="30000">
                <a:solidFill>
                  <a:srgbClr val="FF0000"/>
                </a:solidFill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1676400" y="5181600"/>
            <a:ext cx="5486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3400">
                <a:ea typeface="楷体_GB2312" pitchFamily="49" charset="-122"/>
              </a:rPr>
              <a:t>保险丝选用额定电流略大于</a:t>
            </a:r>
            <a:r>
              <a:rPr lang="en-US" altLang="zh-CN" sz="3400">
                <a:solidFill>
                  <a:srgbClr val="FF0000"/>
                </a:solidFill>
                <a:ea typeface="楷体_GB2312" pitchFamily="49" charset="-122"/>
              </a:rPr>
              <a:t>16.8A</a:t>
            </a:r>
            <a:r>
              <a:rPr lang="zh-CN" altLang="en-US" sz="3400">
                <a:ea typeface="楷体_GB2312" pitchFamily="49" charset="-122"/>
              </a:rPr>
              <a:t>，如</a:t>
            </a:r>
            <a:r>
              <a:rPr lang="en-US" altLang="zh-CN" sz="3400">
                <a:solidFill>
                  <a:srgbClr val="FF0000"/>
                </a:solidFill>
                <a:ea typeface="楷体_GB2312" pitchFamily="49" charset="-122"/>
              </a:rPr>
              <a:t>17A</a:t>
            </a:r>
            <a:r>
              <a:rPr lang="zh-CN" altLang="en-US" sz="3400">
                <a:ea typeface="楷体_GB2312" pitchFamily="49" charset="-122"/>
              </a:rPr>
              <a:t>或</a:t>
            </a:r>
            <a:r>
              <a:rPr lang="en-US" altLang="zh-CN" sz="3400">
                <a:solidFill>
                  <a:srgbClr val="FF0000"/>
                </a:solidFill>
                <a:ea typeface="楷体_GB2312" pitchFamily="49" charset="-122"/>
              </a:rPr>
              <a:t>18A</a:t>
            </a:r>
            <a:r>
              <a:rPr lang="zh-CN" altLang="en-US" sz="3400">
                <a:ea typeface="楷体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70547914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  <p:bldP spid="248836" grpId="0"/>
      <p:bldP spid="248837" grpId="0"/>
      <p:bldP spid="248838" grpId="0"/>
      <p:bldP spid="248839" grpId="0"/>
      <p:bldP spid="2488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kumimoji="1" lang="zh-CN" altLang="en-US">
                <a:ea typeface="华文行楷" panose="02010800040101010101" pitchFamily="2" charset="-122"/>
              </a:rPr>
              <a:t>新式保险装置</a:t>
            </a:r>
            <a:r>
              <a:rPr kumimoji="1" lang="en-US" altLang="zh-CN">
                <a:ea typeface="华文行楷" panose="02010800040101010101" pitchFamily="2" charset="-122"/>
              </a:rPr>
              <a:t>——</a:t>
            </a:r>
            <a:r>
              <a:rPr kumimoji="1" lang="zh-CN" altLang="en-US">
                <a:solidFill>
                  <a:srgbClr val="FF0000"/>
                </a:solidFill>
                <a:ea typeface="华文行楷" panose="02010800040101010101" pitchFamily="2" charset="-122"/>
              </a:rPr>
              <a:t>空气开关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_GB2312" pitchFamily="49" charset="-122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新建楼房的供电线路已经不再用保险丝，而用带有保险装置的</a:t>
            </a:r>
            <a:r>
              <a:rPr lang="zh-CN" altLang="en-US" sz="2800" b="1">
                <a:solidFill>
                  <a:srgbClr val="FF5050"/>
                </a:solidFill>
                <a:latin typeface="Times New Roman" panose="02020603050405020304" pitchFamily="18" charset="0"/>
                <a:ea typeface="楷体_GB2312" pitchFamily="49" charset="-122"/>
              </a:rPr>
              <a:t>空气开关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代替。当电流过大时，开关中的电磁铁起作用，使开关断开，切断电路，俗称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跳闸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pic>
        <p:nvPicPr>
          <p:cNvPr id="174090" name="Picture 10" descr="1212590185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8" t="17073" r="13368" b="15858"/>
          <a:stretch>
            <a:fillRect/>
          </a:stretch>
        </p:blipFill>
        <p:spPr bwMode="auto">
          <a:xfrm>
            <a:off x="609600" y="3352800"/>
            <a:ext cx="21986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92" name="Picture 12" descr="20080504_f726b4bb1a6590b71fc87mMzZ5cnyXo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47244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32362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63575"/>
            <a:ext cx="8686800" cy="936625"/>
          </a:xfrm>
        </p:spPr>
        <p:txBody>
          <a:bodyPr/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家中的保险丝烧断了，怎么办？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752600"/>
            <a:ext cx="5991225" cy="53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1.</a:t>
            </a:r>
            <a:r>
              <a:rPr lang="zh-CN" altLang="en-US" sz="3400" b="1">
                <a:latin typeface="Times New Roman" panose="02020603050405020304" pitchFamily="18" charset="0"/>
              </a:rPr>
              <a:t>断开家中总开关；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752600" y="2351088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>
                <a:ea typeface="宋体" panose="02010600030101010101" pitchFamily="2" charset="-122"/>
              </a:rPr>
              <a:t>2.</a:t>
            </a:r>
            <a:r>
              <a:rPr lang="zh-CN" altLang="en-US" sz="3400">
                <a:ea typeface="宋体" panose="02010600030101010101" pitchFamily="2" charset="-122"/>
              </a:rPr>
              <a:t>查找并排除故障；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743075" y="2927350"/>
            <a:ext cx="5495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>
                <a:ea typeface="宋体" panose="02010600030101010101" pitchFamily="2" charset="-122"/>
              </a:rPr>
              <a:t>3.</a:t>
            </a:r>
            <a:r>
              <a:rPr lang="zh-CN" altLang="en-US" sz="3400">
                <a:ea typeface="宋体" panose="02010600030101010101" pitchFamily="2" charset="-122"/>
              </a:rPr>
              <a:t>更换相同规格的保险丝；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752600" y="35052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>
                <a:ea typeface="宋体" panose="02010600030101010101" pitchFamily="2" charset="-122"/>
              </a:rPr>
              <a:t>4.</a:t>
            </a:r>
            <a:r>
              <a:rPr lang="zh-CN" altLang="en-US" sz="3400">
                <a:ea typeface="宋体" panose="02010600030101010101" pitchFamily="2" charset="-122"/>
              </a:rPr>
              <a:t>合上总开关。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400">
                <a:ea typeface="宋体" panose="02010600030101010101" pitchFamily="2" charset="-122"/>
              </a:rPr>
              <a:t>步骤：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76200" y="4038600"/>
            <a:ext cx="1479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400">
                <a:ea typeface="宋体" panose="02010600030101010101" pitchFamily="2" charset="-122"/>
              </a:rPr>
              <a:t>注意：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7467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FF0066"/>
                </a:solidFill>
                <a:ea typeface="楷体_GB2312" pitchFamily="49" charset="-122"/>
              </a:rPr>
              <a:t>不要急于更换保险丝或使开关复位；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FF0066"/>
                </a:solidFill>
                <a:ea typeface="楷体_GB2312" pitchFamily="49" charset="-122"/>
              </a:rPr>
              <a:t>要用相同规格的保险丝更换；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solidFill>
                  <a:srgbClr val="FF0066"/>
                </a:solidFill>
                <a:ea typeface="楷体_GB2312" pitchFamily="49" charset="-122"/>
              </a:rPr>
              <a:t>更不能用铁丝、铜丝代替保险丝。</a:t>
            </a:r>
          </a:p>
        </p:txBody>
      </p:sp>
    </p:spTree>
    <p:extLst>
      <p:ext uri="{BB962C8B-B14F-4D97-AF65-F5344CB8AC3E}">
        <p14:creationId xmlns:p14="http://schemas.microsoft.com/office/powerpoint/2010/main" xmlns="" val="31949085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  <p:bldP spid="217092" grpId="0"/>
      <p:bldP spid="217093" grpId="0"/>
      <p:bldP spid="217094" grpId="0"/>
      <p:bldP spid="217095" grpId="0"/>
      <p:bldP spid="2170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5" name="AutoShape 23"/>
          <p:cNvSpPr>
            <a:spLocks noChangeArrowheads="1"/>
          </p:cNvSpPr>
          <p:nvPr/>
        </p:nvSpPr>
        <p:spPr bwMode="auto">
          <a:xfrm>
            <a:off x="304800" y="3124200"/>
            <a:ext cx="4953000" cy="1524000"/>
          </a:xfrm>
          <a:prstGeom prst="cloudCallout">
            <a:avLst>
              <a:gd name="adj1" fmla="val 27370"/>
              <a:gd name="adj2" fmla="val -84898"/>
            </a:avLst>
          </a:prstGeom>
          <a:solidFill>
            <a:srgbClr val="FFFF99">
              <a:alpha val="95000"/>
            </a:srgb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728472" y="1691640"/>
            <a:ext cx="7848600" cy="131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ea typeface="幼圆" panose="02010509060101010101" pitchFamily="49" charset="-122"/>
              </a:rPr>
              <a:t>        </a:t>
            </a:r>
            <a:r>
              <a:rPr lang="zh-CN" altLang="en-US" sz="2800">
                <a:ea typeface="幼圆" panose="02010509060101010101" pitchFamily="49" charset="-122"/>
              </a:rPr>
              <a:t>商场中，一位</a:t>
            </a:r>
            <a:r>
              <a:rPr lang="zh-CN" altLang="en-US" sz="2800" u="sng">
                <a:solidFill>
                  <a:srgbClr val="CC0000"/>
                </a:solidFill>
                <a:ea typeface="幼圆" panose="02010509060101010101" pitchFamily="49" charset="-122"/>
              </a:rPr>
              <a:t>顾客</a:t>
            </a:r>
            <a:r>
              <a:rPr lang="zh-CN" altLang="en-US" sz="2800">
                <a:ea typeface="幼圆" panose="02010509060101010101" pitchFamily="49" charset="-122"/>
              </a:rPr>
              <a:t>和一位卖微波炉的</a:t>
            </a:r>
            <a:r>
              <a:rPr lang="zh-CN" altLang="en-US" sz="2800" u="sng">
                <a:solidFill>
                  <a:srgbClr val="CC0000"/>
                </a:solidFill>
                <a:ea typeface="幼圆" panose="02010509060101010101" pitchFamily="49" charset="-122"/>
              </a:rPr>
              <a:t>售货员</a:t>
            </a:r>
            <a:r>
              <a:rPr lang="zh-CN" altLang="en-US" sz="2800">
                <a:ea typeface="幼圆" panose="02010509060101010101" pitchFamily="49" charset="-122"/>
              </a:rPr>
              <a:t>出现了不同意见。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1210056" y="4818888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0066"/>
                </a:solidFill>
              </a:rPr>
              <a:t>你能解决他们的矛盾吗？</a:t>
            </a:r>
          </a:p>
        </p:txBody>
      </p:sp>
      <p:pic>
        <p:nvPicPr>
          <p:cNvPr id="218121" name="Picture 9" descr="想一想议一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96" y="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1517396" y="343472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想想议议</a:t>
            </a:r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914400" y="3429000"/>
            <a:ext cx="4191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ea typeface="楷体_GB2312" pitchFamily="49" charset="-122"/>
              </a:rPr>
              <a:t>微波炉很费电，我家的微波炉一开，就“烧保险”。</a:t>
            </a:r>
          </a:p>
        </p:txBody>
      </p:sp>
      <p:sp>
        <p:nvSpPr>
          <p:cNvPr id="218136" name="AutoShape 24"/>
          <p:cNvSpPr>
            <a:spLocks noChangeArrowheads="1"/>
          </p:cNvSpPr>
          <p:nvPr/>
        </p:nvSpPr>
        <p:spPr bwMode="auto">
          <a:xfrm>
            <a:off x="3581400" y="152400"/>
            <a:ext cx="4953000" cy="1524000"/>
          </a:xfrm>
          <a:prstGeom prst="cloudCallout">
            <a:avLst>
              <a:gd name="adj1" fmla="val 33014"/>
              <a:gd name="adj2" fmla="val 76981"/>
            </a:avLst>
          </a:prstGeom>
          <a:solidFill>
            <a:srgbClr val="FFFF99">
              <a:alpha val="95000"/>
            </a:srgb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4133088" y="481584"/>
            <a:ext cx="4038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</a:rPr>
              <a:t>微波炉很省电，</a:t>
            </a:r>
            <a:r>
              <a:rPr lang="zh-CN" altLang="en-US" sz="2400" dirty="0">
                <a:solidFill>
                  <a:srgbClr val="000000"/>
                </a:solidFill>
                <a:ea typeface="楷体_GB2312" pitchFamily="49" charset="-122"/>
              </a:rPr>
              <a:t>用它加热食品，用不了多少电费。</a:t>
            </a:r>
          </a:p>
        </p:txBody>
      </p:sp>
      <p:pic>
        <p:nvPicPr>
          <p:cNvPr id="218137" name="Picture 25" descr="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E6EA"/>
              </a:clrFrom>
              <a:clrTo>
                <a:srgbClr val="D4E6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77630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5" grpId="0" animBg="1"/>
      <p:bldP spid="218119" grpId="0"/>
      <p:bldP spid="218120" grpId="0"/>
      <p:bldP spid="218132" grpId="0"/>
      <p:bldP spid="218136" grpId="0" animBg="1"/>
      <p:bldP spid="218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520825" y="1905000"/>
            <a:ext cx="7623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售货员：</a:t>
            </a:r>
            <a:r>
              <a:rPr lang="zh-CN" altLang="en-US" sz="3400">
                <a:latin typeface="Arial" panose="020B0604020202020204" pitchFamily="34" charset="0"/>
                <a:ea typeface="宋体" panose="02010600030101010101" pitchFamily="2" charset="-122"/>
              </a:rPr>
              <a:t>微波炉热效率高，节约电能。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752600" y="3048000"/>
            <a:ext cx="6324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顾客：</a:t>
            </a:r>
            <a:r>
              <a:rPr lang="zh-CN" altLang="en-US" sz="3400">
                <a:latin typeface="Arial" panose="020B0604020202020204" pitchFamily="34" charset="0"/>
                <a:ea typeface="宋体" panose="02010600030101010101" pitchFamily="2" charset="-122"/>
              </a:rPr>
              <a:t>微波炉电功率大，电流过大，烧坏保险。</a:t>
            </a:r>
          </a:p>
        </p:txBody>
      </p:sp>
      <p:sp>
        <p:nvSpPr>
          <p:cNvPr id="249862" name="AutoShape 6"/>
          <p:cNvSpPr>
            <a:spLocks/>
          </p:cNvSpPr>
          <p:nvPr/>
        </p:nvSpPr>
        <p:spPr bwMode="auto">
          <a:xfrm>
            <a:off x="1295400" y="21336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9863" name="Picture 7" descr="png-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431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WordArt 4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2133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小结</a:t>
            </a:r>
          </a:p>
        </p:txBody>
      </p:sp>
      <p:pic>
        <p:nvPicPr>
          <p:cNvPr id="251909" name="Picture 5" descr="png-0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219200" y="14478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>
                <a:solidFill>
                  <a:srgbClr val="6600FF"/>
                </a:solidFill>
              </a:rPr>
              <a:t>1.</a:t>
            </a:r>
            <a:r>
              <a:rPr lang="zh-CN" altLang="en-US" sz="3200">
                <a:solidFill>
                  <a:srgbClr val="6600FF"/>
                </a:solidFill>
              </a:rPr>
              <a:t>家庭电路中电流过大的原因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295400" y="22098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ea typeface="楷体_GB2312" pitchFamily="49" charset="-122"/>
              </a:rPr>
              <a:t>一是电路中用电器的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总功率过大</a:t>
            </a:r>
            <a:r>
              <a:rPr lang="zh-CN" altLang="en-US" sz="2800" dirty="0">
                <a:ea typeface="楷体_GB2312" pitchFamily="49" charset="-122"/>
              </a:rPr>
              <a:t>；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ea typeface="楷体_GB2312" pitchFamily="49" charset="-122"/>
              </a:rPr>
              <a:t>二是发生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短路</a:t>
            </a:r>
            <a:r>
              <a:rPr lang="zh-CN" altLang="en-US" sz="2800" dirty="0">
                <a:ea typeface="楷体_GB2312" pitchFamily="49" charset="-122"/>
              </a:rPr>
              <a:t>。</a:t>
            </a: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295400" y="33528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>
                <a:solidFill>
                  <a:srgbClr val="6600FF"/>
                </a:solidFill>
              </a:rPr>
              <a:t>2.</a:t>
            </a:r>
            <a:r>
              <a:rPr lang="zh-CN" altLang="en-US" sz="3200">
                <a:solidFill>
                  <a:srgbClr val="6600FF"/>
                </a:solidFill>
              </a:rPr>
              <a:t>保险丝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457200" y="3962400"/>
            <a:ext cx="830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dirty="0"/>
              <a:t>       </a:t>
            </a: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）为了避免电路中电流超过安全电流值而引起事故，电路中必须安装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保险</a:t>
            </a:r>
            <a:r>
              <a:rPr lang="zh-CN" altLang="en-US" sz="2800" dirty="0">
                <a:ea typeface="楷体_GB2312" pitchFamily="49" charset="-122"/>
              </a:rPr>
              <a:t>装</a:t>
            </a:r>
            <a:r>
              <a:rPr lang="zh-CN" altLang="en-US" sz="2800" dirty="0"/>
              <a:t>置。其在电路中的作用是当电路中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电流过大时能自动熔断</a:t>
            </a:r>
            <a:r>
              <a:rPr lang="zh-CN" altLang="en-US" sz="2800" dirty="0"/>
              <a:t>，保护电路，防止引起火灾。</a:t>
            </a:r>
          </a:p>
        </p:txBody>
      </p:sp>
    </p:spTree>
    <p:extLst>
      <p:ext uri="{BB962C8B-B14F-4D97-AF65-F5344CB8AC3E}">
        <p14:creationId xmlns:p14="http://schemas.microsoft.com/office/powerpoint/2010/main" xmlns="" val="5671589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524256" y="868071"/>
            <a:ext cx="7924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dirty="0"/>
              <a:t>      </a:t>
            </a: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）保险丝是用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电阻率较大、熔点较低</a:t>
            </a:r>
            <a:r>
              <a:rPr lang="zh-CN" altLang="en-US" sz="2800" dirty="0"/>
              <a:t>的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铅锑合金</a:t>
            </a:r>
            <a:r>
              <a:rPr lang="zh-CN" altLang="en-US" sz="2800" dirty="0"/>
              <a:t>制作的。根据焦耳定律</a:t>
            </a:r>
            <a:r>
              <a:rPr lang="en-US" altLang="zh-CN" sz="2800" i="1" dirty="0"/>
              <a:t>Q</a:t>
            </a:r>
            <a:r>
              <a:rPr lang="en-US" altLang="zh-CN" sz="2800" dirty="0"/>
              <a:t>=</a:t>
            </a:r>
            <a:r>
              <a:rPr lang="en-US" altLang="zh-CN" sz="2800" i="1" dirty="0"/>
              <a:t>I</a:t>
            </a:r>
            <a:r>
              <a:rPr lang="en-US" altLang="zh-CN" sz="2800" baseline="30000" dirty="0"/>
              <a:t>2</a:t>
            </a:r>
            <a:r>
              <a:rPr lang="en-US" altLang="zh-CN" sz="2800" i="1" dirty="0"/>
              <a:t>Rt</a:t>
            </a:r>
            <a:r>
              <a:rPr lang="zh-CN" altLang="en-US" sz="2800" dirty="0"/>
              <a:t>，当电阻一定，电流过大时，保险丝上产生较多的热量（因保险丝电阻较大），温度升高到保险丝的熔点时，保险丝熔断起到保护电路的作用。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487680" y="3697224"/>
            <a:ext cx="784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      </a:t>
            </a: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）保险丝的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规格用额定电流来表示</a:t>
            </a:r>
            <a:r>
              <a:rPr lang="zh-CN" altLang="en-US" sz="2800" dirty="0"/>
              <a:t>，不同规格不同粗细的保险丝有不同的额定电流，在选用保险丝时，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应使它的额定电流等于或稍大于电路中正常工作电流</a:t>
            </a:r>
            <a:r>
              <a:rPr lang="zh-CN" altLang="en-US" sz="2800" dirty="0"/>
              <a:t>。在家庭电路中</a:t>
            </a:r>
            <a:r>
              <a:rPr lang="zh-CN" altLang="en-US" sz="2800" dirty="0">
                <a:solidFill>
                  <a:srgbClr val="FF5050"/>
                </a:solidFill>
                <a:ea typeface="楷体_GB2312" pitchFamily="49" charset="-122"/>
              </a:rPr>
              <a:t>不能用铁丝或铜丝</a:t>
            </a:r>
            <a:r>
              <a:rPr lang="zh-CN" altLang="en-US" sz="2800" dirty="0"/>
              <a:t>来代替保险丝。</a:t>
            </a:r>
          </a:p>
        </p:txBody>
      </p:sp>
    </p:spTree>
    <p:extLst>
      <p:ext uri="{BB962C8B-B14F-4D97-AF65-F5344CB8AC3E}">
        <p14:creationId xmlns:p14="http://schemas.microsoft.com/office/powerpoint/2010/main" xmlns="" val="326042991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  <p:bldP spid="2539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539750" y="1828800"/>
            <a:ext cx="8604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ea typeface="宋体" panose="02010600030101010101" pitchFamily="2" charset="-122"/>
              </a:rPr>
              <a:t>        1.</a:t>
            </a:r>
            <a:r>
              <a:rPr kumimoji="1" lang="zh-CN" altLang="en-US" sz="2800" dirty="0">
                <a:ea typeface="宋体" panose="02010600030101010101" pitchFamily="2" charset="-122"/>
              </a:rPr>
              <a:t>小明同学寒假在家看电视时，为了取暖，便将一个电暖气拿出来。当他将插头插入插座中时，听到“叭”的一声，同时从插座中冒出一股黑烟，电视机和电灯也都熄灭</a:t>
            </a:r>
            <a:r>
              <a:rPr kumimoji="1" lang="en-US" altLang="zh-CN" sz="2800" dirty="0">
                <a:ea typeface="宋体" panose="02010600030101010101" pitchFamily="2" charset="-122"/>
              </a:rPr>
              <a:t>……</a:t>
            </a:r>
            <a:r>
              <a:rPr kumimoji="1" lang="zh-CN" altLang="en-US" sz="2800" dirty="0">
                <a:ea typeface="宋体" panose="02010600030101010101" pitchFamily="2" charset="-122"/>
              </a:rPr>
              <a:t>这个现象会导致的结果是（        ）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1295400" y="3886200"/>
            <a:ext cx="3816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ea typeface="宋体" panose="02010600030101010101" pitchFamily="2" charset="-122"/>
              </a:rPr>
              <a:t>A.  </a:t>
            </a:r>
            <a:r>
              <a:rPr kumimoji="1" lang="zh-CN" altLang="en-US" sz="2800" dirty="0">
                <a:ea typeface="宋体" panose="02010600030101010101" pitchFamily="2" charset="-122"/>
              </a:rPr>
              <a:t>电视机烧坏了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B.  </a:t>
            </a:r>
            <a:r>
              <a:rPr kumimoji="1" lang="zh-CN" altLang="en-US" sz="2800" dirty="0">
                <a:ea typeface="宋体" panose="02010600030101010101" pitchFamily="2" charset="-122"/>
              </a:rPr>
              <a:t>电暖气烧坏了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C.  </a:t>
            </a:r>
            <a:r>
              <a:rPr kumimoji="1" lang="zh-CN" altLang="en-US" sz="2800" dirty="0">
                <a:ea typeface="宋体" panose="02010600030101010101" pitchFamily="2" charset="-122"/>
              </a:rPr>
              <a:t>空气开关断开了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D.  </a:t>
            </a:r>
            <a:r>
              <a:rPr kumimoji="1" lang="zh-CN" altLang="en-US" sz="2800" dirty="0">
                <a:ea typeface="宋体" panose="02010600030101010101" pitchFamily="2" charset="-122"/>
              </a:rPr>
              <a:t>灯丝烧断了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7848600" y="3048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5050"/>
                </a:solidFill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9550" y="704088"/>
            <a:ext cx="18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巩固</a:t>
            </a:r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450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533400" y="972312"/>
            <a:ext cx="8280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        2.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在生活中，我们会遇到这些情况：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(1)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开关中的两个线头相碰；（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）插头中的两个线头相碰；（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3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）电路中增加了大功率的用电器；（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4</a:t>
            </a:r>
            <a:r>
              <a:rPr kumimoji="1" lang="zh-CN" altLang="en-US" sz="2800" dirty="0">
                <a:latin typeface="Times New Roman" panose="02020603050405020304" pitchFamily="18" charset="0"/>
              </a:rPr>
              <a:t>）户外输电线绝缘皮损坏。在上述情况中，可能引起家庭电路中保险丝熔断的是（        ）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091184" y="3514344"/>
            <a:ext cx="3384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dirty="0">
                <a:ea typeface="宋体" panose="02010600030101010101" pitchFamily="2" charset="-122"/>
              </a:rPr>
              <a:t>A.</a:t>
            </a:r>
            <a:r>
              <a:rPr kumimoji="1" lang="zh-CN" altLang="en-US" sz="2800" dirty="0"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ea typeface="宋体" panose="02010600030101010101" pitchFamily="2" charset="-122"/>
              </a:rPr>
              <a:t>1</a:t>
            </a:r>
            <a:r>
              <a:rPr kumimoji="1" lang="zh-CN" altLang="en-US" sz="2800" dirty="0">
                <a:ea typeface="宋体" panose="02010600030101010101" pitchFamily="2" charset="-122"/>
              </a:rPr>
              <a:t>）（</a:t>
            </a:r>
            <a:r>
              <a:rPr kumimoji="1" lang="en-US" altLang="zh-CN" sz="2800" dirty="0"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ea typeface="宋体" panose="02010600030101010101" pitchFamily="2" charset="-122"/>
              </a:rPr>
              <a:t>）（</a:t>
            </a:r>
            <a:r>
              <a:rPr kumimoji="1" lang="en-US" altLang="zh-CN" sz="2800" dirty="0">
                <a:ea typeface="宋体" panose="02010600030101010101" pitchFamily="2" charset="-122"/>
              </a:rPr>
              <a:t>3</a:t>
            </a:r>
            <a:r>
              <a:rPr kumimoji="1" lang="zh-CN" altLang="en-US" sz="2800" dirty="0">
                <a:ea typeface="宋体" panose="02010600030101010101" pitchFamily="2" charset="-122"/>
              </a:rPr>
              <a:t>）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B.</a:t>
            </a:r>
            <a:r>
              <a:rPr kumimoji="1" lang="zh-CN" altLang="en-US" sz="2800" dirty="0"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ea typeface="宋体" panose="02010600030101010101" pitchFamily="2" charset="-122"/>
              </a:rPr>
              <a:t>）（</a:t>
            </a:r>
            <a:r>
              <a:rPr kumimoji="1" lang="en-US" altLang="zh-CN" sz="2800" dirty="0">
                <a:ea typeface="宋体" panose="02010600030101010101" pitchFamily="2" charset="-122"/>
              </a:rPr>
              <a:t>3</a:t>
            </a:r>
            <a:r>
              <a:rPr kumimoji="1" lang="zh-CN" altLang="en-US" sz="2800" dirty="0">
                <a:ea typeface="宋体" panose="02010600030101010101" pitchFamily="2" charset="-122"/>
              </a:rPr>
              <a:t>）  </a:t>
            </a:r>
            <a:r>
              <a:rPr kumimoji="1" lang="en-US" altLang="zh-CN" sz="2800" dirty="0">
                <a:ea typeface="宋体" panose="02010600030101010101" pitchFamily="2" charset="-122"/>
              </a:rPr>
              <a:t>(4 )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C.</a:t>
            </a:r>
            <a:r>
              <a:rPr kumimoji="1" lang="zh-CN" altLang="en-US" sz="2800" dirty="0"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ea typeface="宋体" panose="02010600030101010101" pitchFamily="2" charset="-122"/>
              </a:rPr>
              <a:t>）（</a:t>
            </a:r>
            <a:r>
              <a:rPr kumimoji="1" lang="en-US" altLang="zh-CN" sz="2800" dirty="0">
                <a:ea typeface="宋体" panose="02010600030101010101" pitchFamily="2" charset="-122"/>
              </a:rPr>
              <a:t>4</a:t>
            </a:r>
            <a:r>
              <a:rPr kumimoji="1" lang="zh-CN" altLang="en-US" sz="2800" dirty="0">
                <a:ea typeface="宋体" panose="02010600030101010101" pitchFamily="2" charset="-122"/>
              </a:rPr>
              <a:t>）</a:t>
            </a:r>
          </a:p>
          <a:p>
            <a:r>
              <a:rPr kumimoji="1" lang="en-US" altLang="zh-CN" sz="2800" dirty="0">
                <a:ea typeface="宋体" panose="02010600030101010101" pitchFamily="2" charset="-122"/>
              </a:rPr>
              <a:t>D.</a:t>
            </a:r>
            <a:r>
              <a:rPr kumimoji="1" lang="zh-CN" altLang="en-US" sz="2800" dirty="0">
                <a:ea typeface="宋体" panose="02010600030101010101" pitchFamily="2" charset="-122"/>
              </a:rPr>
              <a:t>（</a:t>
            </a:r>
            <a:r>
              <a:rPr kumimoji="1" lang="en-US" altLang="zh-CN" sz="2800" dirty="0">
                <a:ea typeface="宋体" panose="02010600030101010101" pitchFamily="2" charset="-122"/>
              </a:rPr>
              <a:t>2</a:t>
            </a:r>
            <a:r>
              <a:rPr kumimoji="1" lang="zh-CN" altLang="en-US" sz="2800" dirty="0">
                <a:ea typeface="宋体" panose="02010600030101010101" pitchFamily="2" charset="-122"/>
              </a:rPr>
              <a:t>）（</a:t>
            </a:r>
            <a:r>
              <a:rPr kumimoji="1" lang="en-US" altLang="zh-CN" sz="2800" dirty="0">
                <a:ea typeface="宋体" panose="02010600030101010101" pitchFamily="2" charset="-122"/>
              </a:rPr>
              <a:t>3</a:t>
            </a:r>
            <a:r>
              <a:rPr kumimoji="1" lang="zh-CN" altLang="en-US" sz="2800" dirty="0"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282184" y="2667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5050"/>
                </a:solidFill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494" y="292608"/>
            <a:ext cx="18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巩固</a:t>
            </a:r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2658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3508375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    3.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教学楼里安装了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40W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的电灯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30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盏，现在电路上的保险丝熔断了，而备用的只有额定电流为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3A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的保险丝，那么比较合适的做法是（        ）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kumimoji="1" lang="zh-CN" altLang="en-US" sz="2800" b="1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A.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用一根凑合使用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B.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用二根并联使用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C.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将二根串联使用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D.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将保险丝钳一个缺口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7086600" y="25146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5050"/>
                </a:solidFill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550" y="704088"/>
            <a:ext cx="18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巩固</a:t>
            </a:r>
            <a:r>
              <a:rPr lang="zh-CN" alt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8047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685800" y="4648200"/>
            <a:ext cx="6934200" cy="1600200"/>
          </a:xfrm>
          <a:prstGeom prst="cloudCallout">
            <a:avLst>
              <a:gd name="adj1" fmla="val 39194"/>
              <a:gd name="adj2" fmla="val -73514"/>
            </a:avLst>
          </a:prstGeom>
          <a:solidFill>
            <a:srgbClr val="FFFF99">
              <a:alpha val="49001"/>
            </a:srgb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914400" y="26670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楷体_GB2312" pitchFamily="49" charset="-122"/>
              </a:rPr>
              <a:t>        </a:t>
            </a:r>
            <a:r>
              <a:rPr lang="zh-CN" altLang="en-US" sz="2400" b="1">
                <a:ea typeface="楷体_GB2312" pitchFamily="49" charset="-122"/>
              </a:rPr>
              <a:t>最近几年，我国城乡许多地区在进行供电线路的改造，内容之一就是把电线换成更粗的，电能表允许通过的电流换成更大的。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057400" y="838200"/>
            <a:ext cx="5654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66"/>
                </a:solidFill>
                <a:ea typeface="方正姚体" panose="02010601030101010101" pitchFamily="2" charset="-122"/>
              </a:rPr>
              <a:t>1. </a:t>
            </a:r>
            <a:r>
              <a:rPr lang="zh-CN" altLang="en-US" sz="4400">
                <a:solidFill>
                  <a:srgbClr val="FF0066"/>
                </a:solidFill>
                <a:ea typeface="方正姚体" panose="02010601030101010101" pitchFamily="2" charset="-122"/>
              </a:rPr>
              <a:t>安全用电</a:t>
            </a:r>
          </a:p>
        </p:txBody>
      </p:sp>
      <p:pic>
        <p:nvPicPr>
          <p:cNvPr id="165894" name="Picture 6" descr="想一想议一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35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828800" y="20574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想想议议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447800" y="5181600"/>
            <a:ext cx="6248400" cy="5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4000" b="1">
                <a:ea typeface="楷体_GB2312" pitchFamily="49" charset="-122"/>
              </a:rPr>
              <a:t>        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1143000" y="4876800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楷体_GB2312" pitchFamily="49" charset="-122"/>
              </a:rPr>
              <a:t>        </a:t>
            </a:r>
            <a:r>
              <a:rPr lang="zh-CN" altLang="en-US" sz="2400" b="1">
                <a:ea typeface="楷体_GB2312" pitchFamily="49" charset="-122"/>
              </a:rPr>
              <a:t>结合你对家用电器的了解，你能推测出</a:t>
            </a:r>
            <a:r>
              <a:rPr lang="zh-CN" altLang="en-US" sz="2400" b="1">
                <a:solidFill>
                  <a:srgbClr val="FF5050"/>
                </a:solidFill>
                <a:ea typeface="楷体_GB2312" pitchFamily="49" charset="-122"/>
              </a:rPr>
              <a:t>电功率和电流</a:t>
            </a:r>
            <a:r>
              <a:rPr lang="zh-CN" altLang="en-US" sz="2400" b="1">
                <a:ea typeface="楷体_GB2312" pitchFamily="49" charset="-122"/>
              </a:rPr>
              <a:t>之间的关系吗？</a:t>
            </a:r>
          </a:p>
        </p:txBody>
      </p:sp>
      <p:pic>
        <p:nvPicPr>
          <p:cNvPr id="165899" name="Picture 11" descr="b_D7F271266576B4E296A8E04F41DD28B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0668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9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 animBg="1"/>
      <p:bldP spid="165891" grpId="0"/>
      <p:bldP spid="165895" grpId="0"/>
      <p:bldP spid="1658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84963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kumimoji="1" lang="zh-CN" altLang="en-US" sz="2600">
                <a:latin typeface="华文新魏" panose="02010800040101010101" pitchFamily="2" charset="-122"/>
                <a:ea typeface="华文新魏" panose="02010800040101010101" pitchFamily="2" charset="-122"/>
              </a:rPr>
              <a:t>输电导线的长度和材料不变，将导线换成更粗，目的是为了减小导线的电阻。根据</a:t>
            </a: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Q</a:t>
            </a: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=I</a:t>
            </a:r>
            <a:r>
              <a:rPr kumimoji="1" lang="en-US" altLang="zh-CN" sz="2600" baseline="300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Rt</a:t>
            </a:r>
            <a:r>
              <a:rPr kumimoji="1" lang="zh-CN" altLang="en-US" sz="2600">
                <a:latin typeface="华文新魏" panose="02010800040101010101" pitchFamily="2" charset="-122"/>
                <a:ea typeface="华文新魏" panose="02010800040101010101" pitchFamily="2" charset="-122"/>
              </a:rPr>
              <a:t>可知，在输电电流和输电时间一定时，输电线上产生的热量减小，这样可以减小输电线上的电能损耗。</a:t>
            </a:r>
          </a:p>
          <a:p>
            <a:pPr>
              <a:lnSpc>
                <a:spcPct val="120000"/>
              </a:lnSpc>
            </a:pP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kumimoji="1" lang="zh-CN" altLang="en-US" sz="2600">
                <a:latin typeface="华文新魏" panose="02010800040101010101" pitchFamily="2" charset="-122"/>
                <a:ea typeface="华文新魏" panose="02010800040101010101" pitchFamily="2" charset="-122"/>
              </a:rPr>
              <a:t>根据</a:t>
            </a: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U=IR</a:t>
            </a:r>
            <a:r>
              <a:rPr kumimoji="1" lang="zh-CN" altLang="en-US" sz="2600">
                <a:latin typeface="华文新魏" panose="02010800040101010101" pitchFamily="2" charset="-122"/>
                <a:ea typeface="华文新魏" panose="02010800040101010101" pitchFamily="2" charset="-122"/>
              </a:rPr>
              <a:t>可知，输电导线如果电阻大会分走一部分电压，这样用电器两端的电压就达不到</a:t>
            </a:r>
            <a:r>
              <a:rPr kumimoji="1" lang="en-US" altLang="zh-CN" sz="2600">
                <a:latin typeface="华文新魏" panose="02010800040101010101" pitchFamily="2" charset="-122"/>
                <a:ea typeface="华文新魏" panose="02010800040101010101" pitchFamily="2" charset="-122"/>
              </a:rPr>
              <a:t>220V</a:t>
            </a:r>
            <a:r>
              <a:rPr kumimoji="1" lang="zh-CN" altLang="en-US" sz="2600">
                <a:latin typeface="华文新魏" panose="02010800040101010101" pitchFamily="2" charset="-122"/>
                <a:ea typeface="华文新魏" panose="02010800040101010101" pitchFamily="2" charset="-122"/>
              </a:rPr>
              <a:t>，家用电器就不能正常工作。</a:t>
            </a:r>
          </a:p>
          <a:p>
            <a:pPr>
              <a:lnSpc>
                <a:spcPct val="120000"/>
              </a:lnSpc>
            </a:pPr>
            <a:r>
              <a:rPr kumimoji="1" lang="en-US" altLang="zh-CN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kumimoji="1" lang="zh-CN" altLang="en-US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输电导线越粗允许通过的最大电流就越大。现在家庭电路中使用的用电器越来越多，总功率</a:t>
            </a:r>
            <a:r>
              <a:rPr kumimoji="1" lang="en-US" altLang="zh-CN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kumimoji="1" lang="zh-CN" altLang="en-US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越来越大，而家庭电路中电压</a:t>
            </a:r>
            <a:r>
              <a:rPr kumimoji="1" lang="en-US" altLang="zh-CN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U</a:t>
            </a:r>
            <a:r>
              <a:rPr kumimoji="1" lang="zh-CN" altLang="en-US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是一定的，根据 </a:t>
            </a:r>
            <a:r>
              <a:rPr kumimoji="1" lang="en-US" altLang="zh-CN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I=P/U</a:t>
            </a:r>
            <a:r>
              <a:rPr kumimoji="1" lang="zh-CN" altLang="en-US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可知，总电流</a:t>
            </a:r>
            <a:r>
              <a:rPr kumimoji="1" lang="en-US" altLang="zh-CN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</a:t>
            </a:r>
            <a:r>
              <a:rPr kumimoji="1" lang="zh-CN" altLang="en-US" sz="2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越来越大，如果用细导线有可能引起火灾。</a:t>
            </a:r>
          </a:p>
        </p:txBody>
      </p:sp>
      <p:sp>
        <p:nvSpPr>
          <p:cNvPr id="263173" name="WordArt 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7150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>
                <a:gradFill rotWithShape="0">
                  <a:gsLst>
                    <a:gs pos="0">
                      <a:srgbClr val="FF0000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为什么要将电线换成更粗的？</a:t>
            </a:r>
          </a:p>
        </p:txBody>
      </p:sp>
    </p:spTree>
    <p:extLst>
      <p:ext uri="{BB962C8B-B14F-4D97-AF65-F5344CB8AC3E}">
        <p14:creationId xmlns:p14="http://schemas.microsoft.com/office/powerpoint/2010/main" xmlns="" val="7616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 descr="纸袋"/>
          <p:cNvSpPr txBox="1">
            <a:spLocks noChangeArrowheads="1"/>
          </p:cNvSpPr>
          <p:nvPr/>
        </p:nvSpPr>
        <p:spPr bwMode="auto">
          <a:xfrm>
            <a:off x="609600" y="1196975"/>
            <a:ext cx="792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0">
                <a:ea typeface="华文新魏" panose="02010800040101010101" pitchFamily="2" charset="-122"/>
              </a:rPr>
              <a:t>       </a:t>
            </a:r>
            <a:r>
              <a:rPr lang="zh-CN" altLang="en-US" sz="4000">
                <a:ea typeface="华文新魏" panose="02010800040101010101" pitchFamily="2" charset="-122"/>
              </a:rPr>
              <a:t>如图所示，逐渐增加并联电灯的个数，请猜想会发生什么现象？产生这些现象的原因是什么？</a:t>
            </a:r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1797050" y="3170238"/>
            <a:ext cx="1208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3016250" y="2897188"/>
            <a:ext cx="269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2938463" y="5545138"/>
            <a:ext cx="2955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5223" name="Group 7"/>
          <p:cNvGrpSpPr>
            <a:grpSpLocks/>
          </p:cNvGrpSpPr>
          <p:nvPr/>
        </p:nvGrpSpPr>
        <p:grpSpPr bwMode="auto">
          <a:xfrm>
            <a:off x="7019925" y="3170238"/>
            <a:ext cx="538163" cy="2374900"/>
            <a:chOff x="4681" y="709"/>
            <a:chExt cx="363" cy="1496"/>
          </a:xfrm>
        </p:grpSpPr>
        <p:sp>
          <p:nvSpPr>
            <p:cNvPr id="265224" name="Line 8"/>
            <p:cNvSpPr>
              <a:spLocks noChangeShapeType="1"/>
            </p:cNvSpPr>
            <p:nvPr/>
          </p:nvSpPr>
          <p:spPr bwMode="auto">
            <a:xfrm>
              <a:off x="4876" y="709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4876" y="1434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5226" name="Group 10"/>
            <p:cNvGrpSpPr>
              <a:grpSpLocks/>
            </p:cNvGrpSpPr>
            <p:nvPr/>
          </p:nvGrpSpPr>
          <p:grpSpPr bwMode="auto">
            <a:xfrm>
              <a:off x="4681" y="1097"/>
              <a:ext cx="363" cy="365"/>
              <a:chOff x="4681" y="1097"/>
              <a:chExt cx="363" cy="365"/>
            </a:xfrm>
          </p:grpSpPr>
          <p:sp>
            <p:nvSpPr>
              <p:cNvPr id="265227" name="Oval 11"/>
              <p:cNvSpPr>
                <a:spLocks noChangeArrowheads="1"/>
              </p:cNvSpPr>
              <p:nvPr/>
            </p:nvSpPr>
            <p:spPr bwMode="auto">
              <a:xfrm>
                <a:off x="4733" y="1162"/>
                <a:ext cx="272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5228" name="Text Box 12"/>
              <p:cNvSpPr txBox="1">
                <a:spLocks noChangeArrowheads="1"/>
              </p:cNvSpPr>
              <p:nvPr/>
            </p:nvSpPr>
            <p:spPr bwMode="auto">
              <a:xfrm>
                <a:off x="4681" y="109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ea typeface="宋体" panose="02010600030101010101" pitchFamily="2" charset="-122"/>
                  </a:rPr>
                  <a:t>×</a:t>
                </a:r>
              </a:p>
            </p:txBody>
          </p:sp>
        </p:grpSp>
      </p:grp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2468563" y="5422900"/>
            <a:ext cx="469900" cy="21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5230" name="Group 14"/>
          <p:cNvGrpSpPr>
            <a:grpSpLocks/>
          </p:cNvGrpSpPr>
          <p:nvPr/>
        </p:nvGrpSpPr>
        <p:grpSpPr bwMode="auto">
          <a:xfrm>
            <a:off x="3678238" y="3170238"/>
            <a:ext cx="538162" cy="2374900"/>
            <a:chOff x="2699" y="709"/>
            <a:chExt cx="363" cy="1496"/>
          </a:xfrm>
        </p:grpSpPr>
        <p:grpSp>
          <p:nvGrpSpPr>
            <p:cNvPr id="265231" name="Group 15"/>
            <p:cNvGrpSpPr>
              <a:grpSpLocks/>
            </p:cNvGrpSpPr>
            <p:nvPr/>
          </p:nvGrpSpPr>
          <p:grpSpPr bwMode="auto">
            <a:xfrm>
              <a:off x="2699" y="1231"/>
              <a:ext cx="363" cy="365"/>
              <a:chOff x="4681" y="1097"/>
              <a:chExt cx="363" cy="365"/>
            </a:xfrm>
          </p:grpSpPr>
          <p:sp>
            <p:nvSpPr>
              <p:cNvPr id="265232" name="Oval 16"/>
              <p:cNvSpPr>
                <a:spLocks noChangeArrowheads="1"/>
              </p:cNvSpPr>
              <p:nvPr/>
            </p:nvSpPr>
            <p:spPr bwMode="auto">
              <a:xfrm>
                <a:off x="4733" y="1162"/>
                <a:ext cx="272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5233" name="Text Box 17"/>
              <p:cNvSpPr txBox="1">
                <a:spLocks noChangeArrowheads="1"/>
              </p:cNvSpPr>
              <p:nvPr/>
            </p:nvSpPr>
            <p:spPr bwMode="auto">
              <a:xfrm>
                <a:off x="4681" y="109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ea typeface="宋体" panose="02010600030101010101" pitchFamily="2" charset="-122"/>
                  </a:rPr>
                  <a:t>×</a:t>
                </a:r>
              </a:p>
            </p:txBody>
          </p:sp>
        </p:grpSp>
        <p:sp>
          <p:nvSpPr>
            <p:cNvPr id="265234" name="Line 18"/>
            <p:cNvSpPr>
              <a:spLocks noChangeShapeType="1"/>
            </p:cNvSpPr>
            <p:nvPr/>
          </p:nvSpPr>
          <p:spPr bwMode="auto">
            <a:xfrm>
              <a:off x="2880" y="709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235" name="Line 19"/>
            <p:cNvSpPr>
              <a:spLocks noChangeShapeType="1"/>
            </p:cNvSpPr>
            <p:nvPr/>
          </p:nvSpPr>
          <p:spPr bwMode="auto">
            <a:xfrm flipV="1">
              <a:off x="2880" y="1570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4349750" y="3170238"/>
            <a:ext cx="536575" cy="2374900"/>
            <a:chOff x="2699" y="709"/>
            <a:chExt cx="363" cy="1496"/>
          </a:xfrm>
        </p:grpSpPr>
        <p:grpSp>
          <p:nvGrpSpPr>
            <p:cNvPr id="265237" name="Group 21"/>
            <p:cNvGrpSpPr>
              <a:grpSpLocks/>
            </p:cNvGrpSpPr>
            <p:nvPr/>
          </p:nvGrpSpPr>
          <p:grpSpPr bwMode="auto">
            <a:xfrm>
              <a:off x="2699" y="1231"/>
              <a:ext cx="363" cy="365"/>
              <a:chOff x="4681" y="1097"/>
              <a:chExt cx="363" cy="365"/>
            </a:xfrm>
          </p:grpSpPr>
          <p:sp>
            <p:nvSpPr>
              <p:cNvPr id="265238" name="Oval 22"/>
              <p:cNvSpPr>
                <a:spLocks noChangeArrowheads="1"/>
              </p:cNvSpPr>
              <p:nvPr/>
            </p:nvSpPr>
            <p:spPr bwMode="auto">
              <a:xfrm>
                <a:off x="4733" y="1162"/>
                <a:ext cx="272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5239" name="Text Box 23"/>
              <p:cNvSpPr txBox="1">
                <a:spLocks noChangeArrowheads="1"/>
              </p:cNvSpPr>
              <p:nvPr/>
            </p:nvSpPr>
            <p:spPr bwMode="auto">
              <a:xfrm>
                <a:off x="4681" y="109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ea typeface="宋体" panose="02010600030101010101" pitchFamily="2" charset="-122"/>
                  </a:rPr>
                  <a:t>×</a:t>
                </a:r>
              </a:p>
            </p:txBody>
          </p:sp>
        </p:grpSp>
        <p:sp>
          <p:nvSpPr>
            <p:cNvPr id="265240" name="Line 24"/>
            <p:cNvSpPr>
              <a:spLocks noChangeShapeType="1"/>
            </p:cNvSpPr>
            <p:nvPr/>
          </p:nvSpPr>
          <p:spPr bwMode="auto">
            <a:xfrm>
              <a:off x="2880" y="709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241" name="Line 25"/>
            <p:cNvSpPr>
              <a:spLocks noChangeShapeType="1"/>
            </p:cNvSpPr>
            <p:nvPr/>
          </p:nvSpPr>
          <p:spPr bwMode="auto">
            <a:xfrm flipV="1">
              <a:off x="2880" y="1570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5242" name="Group 26"/>
          <p:cNvGrpSpPr>
            <a:grpSpLocks/>
          </p:cNvGrpSpPr>
          <p:nvPr/>
        </p:nvGrpSpPr>
        <p:grpSpPr bwMode="auto">
          <a:xfrm>
            <a:off x="5021263" y="3170238"/>
            <a:ext cx="538162" cy="2374900"/>
            <a:chOff x="2699" y="709"/>
            <a:chExt cx="363" cy="1496"/>
          </a:xfrm>
        </p:grpSpPr>
        <p:grpSp>
          <p:nvGrpSpPr>
            <p:cNvPr id="265243" name="Group 27"/>
            <p:cNvGrpSpPr>
              <a:grpSpLocks/>
            </p:cNvGrpSpPr>
            <p:nvPr/>
          </p:nvGrpSpPr>
          <p:grpSpPr bwMode="auto">
            <a:xfrm>
              <a:off x="2699" y="1231"/>
              <a:ext cx="363" cy="365"/>
              <a:chOff x="4681" y="1097"/>
              <a:chExt cx="363" cy="365"/>
            </a:xfrm>
          </p:grpSpPr>
          <p:sp>
            <p:nvSpPr>
              <p:cNvPr id="265244" name="Oval 28"/>
              <p:cNvSpPr>
                <a:spLocks noChangeArrowheads="1"/>
              </p:cNvSpPr>
              <p:nvPr/>
            </p:nvSpPr>
            <p:spPr bwMode="auto">
              <a:xfrm>
                <a:off x="4733" y="1162"/>
                <a:ext cx="272" cy="2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5245" name="Text Box 29"/>
              <p:cNvSpPr txBox="1">
                <a:spLocks noChangeArrowheads="1"/>
              </p:cNvSpPr>
              <p:nvPr/>
            </p:nvSpPr>
            <p:spPr bwMode="auto">
              <a:xfrm>
                <a:off x="4681" y="1097"/>
                <a:ext cx="36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>
                    <a:ea typeface="宋体" panose="02010600030101010101" pitchFamily="2" charset="-122"/>
                  </a:rPr>
                  <a:t>×</a:t>
                </a:r>
              </a:p>
            </p:txBody>
          </p:sp>
        </p:grpSp>
        <p:sp>
          <p:nvSpPr>
            <p:cNvPr id="265246" name="Line 30"/>
            <p:cNvSpPr>
              <a:spLocks noChangeShapeType="1"/>
            </p:cNvSpPr>
            <p:nvPr/>
          </p:nvSpPr>
          <p:spPr bwMode="auto">
            <a:xfrm>
              <a:off x="2880" y="709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247" name="Line 31"/>
            <p:cNvSpPr>
              <a:spLocks noChangeShapeType="1"/>
            </p:cNvSpPr>
            <p:nvPr/>
          </p:nvSpPr>
          <p:spPr bwMode="auto">
            <a:xfrm flipV="1">
              <a:off x="2880" y="1570"/>
              <a:ext cx="0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5248" name="Text Box 32"/>
          <p:cNvSpPr txBox="1">
            <a:spLocks noChangeArrowheads="1"/>
          </p:cNvSpPr>
          <p:nvPr/>
        </p:nvSpPr>
        <p:spPr bwMode="auto">
          <a:xfrm>
            <a:off x="5724525" y="2665413"/>
            <a:ext cx="1430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65249" name="Text Box 33"/>
          <p:cNvSpPr txBox="1">
            <a:spLocks noChangeArrowheads="1"/>
          </p:cNvSpPr>
          <p:nvPr/>
        </p:nvSpPr>
        <p:spPr bwMode="auto">
          <a:xfrm>
            <a:off x="5734050" y="5040313"/>
            <a:ext cx="1430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65250" name="Line 34"/>
          <p:cNvSpPr>
            <a:spLocks noChangeShapeType="1"/>
          </p:cNvSpPr>
          <p:nvPr/>
        </p:nvSpPr>
        <p:spPr bwMode="auto">
          <a:xfrm flipV="1">
            <a:off x="3411538" y="3170238"/>
            <a:ext cx="241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5251" name="Oval 35"/>
          <p:cNvSpPr>
            <a:spLocks noChangeArrowheads="1"/>
          </p:cNvSpPr>
          <p:nvPr/>
        </p:nvSpPr>
        <p:spPr bwMode="auto">
          <a:xfrm>
            <a:off x="3008313" y="2954338"/>
            <a:ext cx="4032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5252" name="Line 36"/>
          <p:cNvSpPr>
            <a:spLocks noChangeShapeType="1"/>
          </p:cNvSpPr>
          <p:nvPr/>
        </p:nvSpPr>
        <p:spPr bwMode="auto">
          <a:xfrm>
            <a:off x="2001838" y="5545138"/>
            <a:ext cx="469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2336800" y="4897438"/>
            <a:ext cx="107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ea typeface="宋体" panose="02010600030101010101" pitchFamily="2" charset="-122"/>
              </a:rPr>
              <a:t>保险丝</a:t>
            </a:r>
          </a:p>
        </p:txBody>
      </p:sp>
      <p:sp>
        <p:nvSpPr>
          <p:cNvPr id="265254" name="Line 38"/>
          <p:cNvSpPr>
            <a:spLocks noChangeShapeType="1"/>
          </p:cNvSpPr>
          <p:nvPr/>
        </p:nvSpPr>
        <p:spPr bwMode="auto">
          <a:xfrm>
            <a:off x="6972300" y="317023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5255" name="Line 39"/>
          <p:cNvSpPr>
            <a:spLocks noChangeShapeType="1"/>
          </p:cNvSpPr>
          <p:nvPr/>
        </p:nvSpPr>
        <p:spPr bwMode="auto">
          <a:xfrm>
            <a:off x="6905625" y="5545138"/>
            <a:ext cx="403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5256" name="Group 40"/>
          <p:cNvGrpSpPr>
            <a:grpSpLocks/>
          </p:cNvGrpSpPr>
          <p:nvPr/>
        </p:nvGrpSpPr>
        <p:grpSpPr bwMode="auto">
          <a:xfrm>
            <a:off x="1258888" y="2640013"/>
            <a:ext cx="1143000" cy="3121025"/>
            <a:chOff x="793" y="1253"/>
            <a:chExt cx="772" cy="1966"/>
          </a:xfrm>
        </p:grpSpPr>
        <p:sp>
          <p:nvSpPr>
            <p:cNvPr id="265257" name="Text Box 41"/>
            <p:cNvSpPr txBox="1">
              <a:spLocks noChangeArrowheads="1"/>
            </p:cNvSpPr>
            <p:nvPr/>
          </p:nvSpPr>
          <p:spPr bwMode="auto">
            <a:xfrm>
              <a:off x="975" y="1253"/>
              <a:ext cx="5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>
                  <a:ea typeface="宋体" panose="02010600030101010101" pitchFamily="2" charset="-122"/>
                </a:rPr>
                <a:t>。</a:t>
              </a:r>
            </a:p>
          </p:txBody>
        </p:sp>
        <p:sp>
          <p:nvSpPr>
            <p:cNvPr id="265258" name="Text Box 42"/>
            <p:cNvSpPr txBox="1">
              <a:spLocks noChangeArrowheads="1"/>
            </p:cNvSpPr>
            <p:nvPr/>
          </p:nvSpPr>
          <p:spPr bwMode="auto">
            <a:xfrm>
              <a:off x="949" y="2750"/>
              <a:ext cx="5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>
                  <a:ea typeface="宋体" panose="02010600030101010101" pitchFamily="2" charset="-122"/>
                </a:rPr>
                <a:t>。</a:t>
              </a:r>
            </a:p>
          </p:txBody>
        </p:sp>
        <p:sp>
          <p:nvSpPr>
            <p:cNvPr id="265259" name="Text Box 43"/>
            <p:cNvSpPr txBox="1">
              <a:spLocks noChangeArrowheads="1"/>
            </p:cNvSpPr>
            <p:nvPr/>
          </p:nvSpPr>
          <p:spPr bwMode="auto">
            <a:xfrm>
              <a:off x="793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65260" name="Text Box 44"/>
            <p:cNvSpPr txBox="1">
              <a:spLocks noChangeArrowheads="1"/>
            </p:cNvSpPr>
            <p:nvPr/>
          </p:nvSpPr>
          <p:spPr bwMode="auto">
            <a:xfrm>
              <a:off x="793" y="2931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ea typeface="宋体" panose="02010600030101010101" pitchFamily="2" charset="-122"/>
                </a:rPr>
                <a:t>B</a:t>
              </a:r>
            </a:p>
          </p:txBody>
        </p:sp>
      </p:grpSp>
      <p:sp>
        <p:nvSpPr>
          <p:cNvPr id="265261" name="Line 45"/>
          <p:cNvSpPr>
            <a:spLocks noChangeShapeType="1"/>
          </p:cNvSpPr>
          <p:nvPr/>
        </p:nvSpPr>
        <p:spPr bwMode="auto">
          <a:xfrm flipH="1">
            <a:off x="1749425" y="5545138"/>
            <a:ext cx="268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8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574675" y="1752600"/>
            <a:ext cx="856932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400">
                <a:ea typeface="楷体_GB2312" pitchFamily="49" charset="-122"/>
              </a:rPr>
              <a:t>根据</a:t>
            </a:r>
            <a:r>
              <a:rPr lang="en-US" altLang="zh-CN" sz="3400">
                <a:ea typeface="楷体_GB2312" pitchFamily="49" charset="-122"/>
              </a:rPr>
              <a:t>P=UI</a:t>
            </a:r>
            <a:r>
              <a:rPr lang="zh-CN" altLang="en-US" sz="3400">
                <a:ea typeface="楷体_GB2312" pitchFamily="49" charset="-122"/>
              </a:rPr>
              <a:t>，可以得到用电器总功率：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P</a:t>
            </a:r>
            <a:r>
              <a:rPr lang="zh-CN" altLang="en-US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总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=P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＋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＋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+……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=</a:t>
            </a:r>
            <a:r>
              <a:rPr lang="en-US" altLang="zh-CN" sz="3600" u="sng">
                <a:solidFill>
                  <a:srgbClr val="FF0000"/>
                </a:solidFill>
                <a:ea typeface="宋体" panose="02010600030101010101" pitchFamily="2" charset="-122"/>
              </a:rPr>
              <a:t>U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2 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+……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=UI</a:t>
            </a:r>
            <a:r>
              <a:rPr lang="zh-CN" altLang="en-US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总</a:t>
            </a:r>
          </a:p>
          <a:p>
            <a:pPr>
              <a:spcBef>
                <a:spcPct val="50000"/>
              </a:spcBef>
            </a:pPr>
            <a:r>
              <a:rPr lang="zh-CN" altLang="en-US" sz="3400">
                <a:ea typeface="楷体_GB2312" pitchFamily="49" charset="-122"/>
              </a:rPr>
              <a:t>因家庭电路中的电压是一定的，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U =220V</a:t>
            </a: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由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zh-CN" altLang="en-US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总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=        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可知， </a:t>
            </a: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P</a:t>
            </a:r>
            <a:r>
              <a:rPr lang="zh-CN" altLang="en-US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总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越大，则 </a:t>
            </a:r>
            <a:r>
              <a:rPr lang="en-US" altLang="zh-CN" sz="360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zh-CN" altLang="en-US" sz="3600" baseline="-25000">
                <a:solidFill>
                  <a:srgbClr val="FF0000"/>
                </a:solidFill>
                <a:ea typeface="宋体" panose="02010600030101010101" pitchFamily="2" charset="-122"/>
              </a:rPr>
              <a:t>总</a:t>
            </a:r>
            <a:r>
              <a:rPr lang="zh-CN" altLang="en-US" sz="3600">
                <a:solidFill>
                  <a:srgbClr val="FF0000"/>
                </a:solidFill>
                <a:ea typeface="宋体" panose="02010600030101010101" pitchFamily="2" charset="-122"/>
              </a:rPr>
              <a:t>越大。</a:t>
            </a:r>
          </a:p>
        </p:txBody>
      </p: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1981200" y="4800600"/>
            <a:ext cx="1084263" cy="1219200"/>
            <a:chOff x="4944" y="1728"/>
            <a:chExt cx="683" cy="767"/>
          </a:xfrm>
        </p:grpSpPr>
        <p:grpSp>
          <p:nvGrpSpPr>
            <p:cNvPr id="166918" name="Group 6"/>
            <p:cNvGrpSpPr>
              <a:grpSpLocks/>
            </p:cNvGrpSpPr>
            <p:nvPr/>
          </p:nvGrpSpPr>
          <p:grpSpPr bwMode="auto">
            <a:xfrm>
              <a:off x="4992" y="1728"/>
              <a:ext cx="635" cy="767"/>
              <a:chOff x="2971" y="3339"/>
              <a:chExt cx="635" cy="767"/>
            </a:xfrm>
          </p:grpSpPr>
          <p:sp>
            <p:nvSpPr>
              <p:cNvPr id="166919" name="Line 7"/>
              <p:cNvSpPr>
                <a:spLocks noChangeShapeType="1"/>
              </p:cNvSpPr>
              <p:nvPr/>
            </p:nvSpPr>
            <p:spPr bwMode="auto">
              <a:xfrm>
                <a:off x="3016" y="3748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920" name="Text Box 8"/>
              <p:cNvSpPr txBox="1">
                <a:spLocks noChangeArrowheads="1"/>
              </p:cNvSpPr>
              <p:nvPr/>
            </p:nvSpPr>
            <p:spPr bwMode="auto">
              <a:xfrm>
                <a:off x="2971" y="3339"/>
                <a:ext cx="63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>
                    <a:solidFill>
                      <a:srgbClr val="FF0000"/>
                    </a:solidFill>
                    <a:ea typeface="宋体" panose="02010600030101010101" pitchFamily="2" charset="-122"/>
                  </a:rPr>
                  <a:t>P</a:t>
                </a:r>
                <a:r>
                  <a:rPr lang="zh-CN" altLang="en-US" sz="3200" baseline="-25000">
                    <a:solidFill>
                      <a:srgbClr val="FF0000"/>
                    </a:solidFill>
                    <a:ea typeface="宋体" panose="02010600030101010101" pitchFamily="2" charset="-122"/>
                  </a:rPr>
                  <a:t>总</a:t>
                </a:r>
              </a:p>
            </p:txBody>
          </p:sp>
          <p:sp>
            <p:nvSpPr>
              <p:cNvPr id="166921" name="Text Box 9"/>
              <p:cNvSpPr txBox="1">
                <a:spLocks noChangeArrowheads="1"/>
              </p:cNvSpPr>
              <p:nvPr/>
            </p:nvSpPr>
            <p:spPr bwMode="auto">
              <a:xfrm>
                <a:off x="2971" y="3702"/>
                <a:ext cx="4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>
                    <a:solidFill>
                      <a:srgbClr val="FF0000"/>
                    </a:solidFill>
                    <a:ea typeface="宋体" panose="02010600030101010101" pitchFamily="2" charset="-122"/>
                  </a:rPr>
                  <a:t>U</a:t>
                </a:r>
              </a:p>
            </p:txBody>
          </p:sp>
        </p:grp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4944" y="211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6932" name="AutoShape 20"/>
          <p:cNvSpPr>
            <a:spLocks noChangeArrowheads="1"/>
          </p:cNvSpPr>
          <p:nvPr/>
        </p:nvSpPr>
        <p:spPr bwMode="auto">
          <a:xfrm>
            <a:off x="3200400" y="533400"/>
            <a:ext cx="4419600" cy="1371600"/>
          </a:xfrm>
          <a:prstGeom prst="cloudCallout">
            <a:avLst>
              <a:gd name="adj1" fmla="val -79204"/>
              <a:gd name="adj2" fmla="val 158796"/>
            </a:avLst>
          </a:prstGeom>
          <a:solidFill>
            <a:srgbClr val="FFFF99">
              <a:alpha val="85001"/>
            </a:srgbClr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3733800" y="685800"/>
            <a:ext cx="342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家庭的用电器都是并联的！电压相同。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5105400" y="2667000"/>
            <a:ext cx="3887788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A50021"/>
                </a:solidFill>
                <a:ea typeface="宋体" panose="02010600030101010101" pitchFamily="2" charset="-122"/>
              </a:rPr>
              <a:t>接入的用电器过多</a:t>
            </a:r>
          </a:p>
        </p:txBody>
      </p: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1143000" y="914400"/>
            <a:ext cx="2682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400">
                <a:ea typeface="楷体_GB2312" pitchFamily="49" charset="-122"/>
              </a:rPr>
              <a:t>理论推导：</a:t>
            </a:r>
          </a:p>
        </p:txBody>
      </p:sp>
    </p:spTree>
    <p:extLst>
      <p:ext uri="{BB962C8B-B14F-4D97-AF65-F5344CB8AC3E}">
        <p14:creationId xmlns:p14="http://schemas.microsoft.com/office/powerpoint/2010/main" xmlns="" val="8417393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 animBg="1"/>
      <p:bldP spid="166933" grpId="0"/>
      <p:bldP spid="166936" grpId="0" animBg="1"/>
      <p:bldP spid="1669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9" name="Picture 11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6011863" y="2060575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 b="0">
              <a:ea typeface="宋体" panose="02010600030101010101" pitchFamily="2" charset="-122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371600" y="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1000W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990600" y="243840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500W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200W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127875" y="60960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100W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7127875" y="236220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500W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477000" y="5867400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400">
                <a:solidFill>
                  <a:srgbClr val="FF0000"/>
                </a:solidFill>
                <a:ea typeface="宋体" panose="02010600030101010101" pitchFamily="2" charset="-122"/>
              </a:rPr>
              <a:t>1000W</a:t>
            </a:r>
          </a:p>
        </p:txBody>
      </p:sp>
    </p:spTree>
    <p:extLst>
      <p:ext uri="{BB962C8B-B14F-4D97-AF65-F5344CB8AC3E}">
        <p14:creationId xmlns:p14="http://schemas.microsoft.com/office/powerpoint/2010/main" xmlns="" val="330038086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1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1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11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19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119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11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  <p:bldP spid="211973" grpId="0"/>
      <p:bldP spid="211974" grpId="0"/>
      <p:bldP spid="211975" grpId="0"/>
      <p:bldP spid="211976" grpId="0"/>
      <p:bldP spid="2119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172200" cy="1752600"/>
          </a:xfrm>
        </p:spPr>
        <p:txBody>
          <a:bodyPr/>
          <a:lstStyle/>
          <a:p>
            <a:pPr algn="l"/>
            <a:r>
              <a:rPr lang="en-US" altLang="zh-CN" sz="360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sz="360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因此，电路中同时使用的用电器不能太多，否则容易烧坏保险丝，甚至引起火灾。</a:t>
            </a:r>
          </a:p>
        </p:txBody>
      </p:sp>
      <p:pic>
        <p:nvPicPr>
          <p:cNvPr id="236550" name="Picture 6" descr="png-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53681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8353425" cy="35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10800" rIns="0" bIns="10800"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　　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．小明观察到自家电能表上标有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220 V 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/>
            </a:r>
            <a:b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10 A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字样，请你帮他分析一下：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　　（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）该电能表允许安装用电器的最大功率应是</a:t>
            </a:r>
            <a:b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多少？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　　（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）他家已经安装了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500 W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洗衣机、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200 W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电</a:t>
            </a:r>
            <a:b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视机、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100 W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电冰箱各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台，以及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20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 W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节能灯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只，</a:t>
            </a:r>
            <a:b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他还能再安装一台功率为</a:t>
            </a:r>
            <a:r>
              <a:rPr 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1 200 W</a:t>
            </a: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的空调吗？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5563" y="340615"/>
            <a:ext cx="2645463" cy="644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  <a:latin typeface="宋体" panose="02010600030101010101" pitchFamily="2" charset="-122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xmlns="" val="17153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1484</Words>
  <Application>Microsoft Office PowerPoint</Application>
  <PresentationFormat>全屏显示(4:3)</PresentationFormat>
  <Paragraphs>167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5、保险丝应与所保护的电路串联。</vt:lpstr>
      <vt:lpstr>考考你——怎样选购保险丝？</vt:lpstr>
      <vt:lpstr>新式保险装置——空气开关</vt:lpstr>
      <vt:lpstr>家中的保险丝烧断了，怎么办？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3</cp:revision>
  <dcterms:created xsi:type="dcterms:W3CDTF">2018-11-12T00:46:37Z</dcterms:created>
  <dcterms:modified xsi:type="dcterms:W3CDTF">2018-11-15T10:27:17Z</dcterms:modified>
</cp:coreProperties>
</file>