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05" r:id="rId2"/>
    <p:sldId id="304" r:id="rId3"/>
    <p:sldId id="259" r:id="rId4"/>
    <p:sldId id="261" r:id="rId5"/>
    <p:sldId id="262" r:id="rId6"/>
    <p:sldId id="263" r:id="rId7"/>
    <p:sldId id="266" r:id="rId8"/>
    <p:sldId id="268" r:id="rId9"/>
    <p:sldId id="309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80" r:id="rId18"/>
    <p:sldId id="281" r:id="rId19"/>
    <p:sldId id="282" r:id="rId20"/>
    <p:sldId id="284" r:id="rId21"/>
    <p:sldId id="289" r:id="rId22"/>
    <p:sldId id="290" r:id="rId23"/>
    <p:sldId id="293" r:id="rId24"/>
    <p:sldId id="308" r:id="rId25"/>
    <p:sldId id="301" r:id="rId26"/>
    <p:sldId id="30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5400" b="1" kern="1200">
        <a:solidFill>
          <a:schemeClr val="bg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6699"/>
    <a:srgbClr val="CC0000"/>
    <a:srgbClr val="FF0066"/>
    <a:srgbClr val="CC00FF"/>
    <a:srgbClr val="33CCCC"/>
    <a:srgbClr val="FFFF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83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7AB0962C-3699-445C-A2E5-DC96C9928A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9A65D9-B7EC-48F8-9FAE-FE390CB73CD6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6BAA38-F8A6-4B73-9994-684E10DAEE8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CF1CEC-762D-456A-A333-3CD2CB983A89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BF73B4-15B3-429E-8D56-2FDBED91B9FB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>
                <a:sym typeface="Wingdings" pitchFamily="2" charset="2"/>
              </a:rPr>
              <a:t>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ED1C16-7FC9-464F-AE40-D7A0BEC84D8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8809F-0730-4311-9B0E-111D505AED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5480-27F1-4B83-9F09-1E895B3B903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22E41-D324-4905-B312-7AE7283718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3346B-B6D6-41EB-9314-EF947816D8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D4F0E-B1CC-4372-82D1-38D248B6B6D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DB27A-2E0C-48A3-9B6F-70DFE50B80A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73EAD-B4BA-403A-A323-12A9476285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AD3E2-45EA-4B84-B5E2-6E641E8FA8C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7575D-43A7-41BD-8C7A-21913BC413C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F9B8B-C901-4A8F-99F8-F2F8560435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400" b="0">
                <a:solidFill>
                  <a:schemeClr val="tx1"/>
                </a:solidFill>
                <a:latin typeface="+mn-lt"/>
              </a:defRPr>
            </a:lvl1pPr>
          </a:lstStyle>
          <a:p>
            <a:fld id="{696CAB76-6D73-44F3-AE91-F7FBAEC0E1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37325;&#21147;&#30340;&#26041;&#21521;.swf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773238"/>
            <a:ext cx="8675687" cy="2376487"/>
          </a:xfrm>
        </p:spPr>
        <p:txBody>
          <a:bodyPr/>
          <a:lstStyle/>
          <a:p>
            <a:pPr algn="l"/>
            <a:r>
              <a:rPr lang="zh-CN" altLang="en-US" sz="7200" dirty="0">
                <a:solidFill>
                  <a:schemeClr val="bg1"/>
                </a:solidFill>
              </a:rPr>
              <a:t>生活因物理而精彩！</a:t>
            </a:r>
            <a:br>
              <a:rPr lang="zh-CN" altLang="en-US" sz="7200" dirty="0">
                <a:solidFill>
                  <a:schemeClr val="bg1"/>
                </a:solidFill>
              </a:rPr>
            </a:br>
            <a:r>
              <a:rPr lang="zh-CN" altLang="en-US" sz="7200" dirty="0">
                <a:solidFill>
                  <a:schemeClr val="bg1"/>
                </a:solidFill>
              </a:rPr>
              <a:t>                      </a:t>
            </a:r>
            <a:r>
              <a:rPr lang="en-US" altLang="zh-CN" sz="4800" dirty="0">
                <a:solidFill>
                  <a:schemeClr val="bg1"/>
                </a:solidFill>
              </a:rPr>
              <a:t>——</a:t>
            </a:r>
            <a:r>
              <a:rPr lang="zh-CN" altLang="en-US" sz="4800" dirty="0">
                <a:solidFill>
                  <a:schemeClr val="bg1"/>
                </a:solidFill>
              </a:rPr>
              <a:t>余游</a:t>
            </a:r>
          </a:p>
        </p:txBody>
      </p:sp>
      <p:pic>
        <p:nvPicPr>
          <p:cNvPr id="59407" name="Picture 15" descr="200912401315750778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2275" y="4333875"/>
            <a:ext cx="2371725" cy="252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WordArt 8"/>
          <p:cNvSpPr>
            <a:spLocks noChangeArrowheads="1" noChangeShapeType="1" noTextEdit="1"/>
          </p:cNvSpPr>
          <p:nvPr/>
        </p:nvSpPr>
        <p:spPr bwMode="auto">
          <a:xfrm>
            <a:off x="179388" y="366713"/>
            <a:ext cx="5545137" cy="398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290500" prstMaterial="legacyMatte">
              <a:extrusionClr>
                <a:srgbClr val="CCFF99"/>
              </a:extrusionClr>
            </a:sp3d>
          </a:bodyPr>
          <a:lstStyle/>
          <a:p>
            <a:pPr algn="ctr"/>
            <a:r>
              <a:rPr lang="zh-CN" altLang="en-US" sz="3600" kern="10">
                <a:ln w="12700" cap="sq"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黑体"/>
                <a:ea typeface="黑体"/>
              </a:rPr>
              <a:t>二、重力的大小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95288" y="2133600"/>
            <a:ext cx="874871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、猜想：</a:t>
            </a:r>
          </a:p>
          <a:p>
            <a:pPr>
              <a:spcBef>
                <a:spcPct val="0"/>
              </a:spcBef>
            </a:pPr>
            <a:r>
              <a:rPr lang="zh-CN" altLang="en-US" sz="440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   重力的大小跟物体的哪些因素有关？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771775" y="3933825"/>
            <a:ext cx="352901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>
                <a:ea typeface="楷体_GB2312" pitchFamily="49" charset="-122"/>
              </a:rPr>
              <a:t>  </a:t>
            </a:r>
            <a:r>
              <a:rPr lang="zh-CN" altLang="en-US" sz="8000">
                <a:ea typeface="楷体_GB2312" pitchFamily="49" charset="-122"/>
              </a:rPr>
              <a:t>质   量</a:t>
            </a:r>
          </a:p>
          <a:p>
            <a:r>
              <a:rPr lang="zh-CN" altLang="en-US" sz="4400">
                <a:ea typeface="楷体_GB2312" pitchFamily="49" charset="-122"/>
              </a:rPr>
              <a:t>   请看加油站</a:t>
            </a:r>
          </a:p>
        </p:txBody>
      </p:sp>
    </p:spTree>
  </p:cSld>
  <p:clrMapOvr>
    <a:masterClrMapping/>
  </p:clrMapOvr>
  <p:transition spd="med">
    <p:zo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675"/>
            <a:ext cx="3708400" cy="1676400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27088" y="2060575"/>
            <a:ext cx="3527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rgbClr val="FFFF00"/>
                </a:solidFill>
                <a:latin typeface="Tahoma" pitchFamily="34" charset="0"/>
              </a:rPr>
              <a:t>2.</a:t>
            </a:r>
            <a:r>
              <a:rPr lang="zh-CN" altLang="en-US" sz="4000">
                <a:solidFill>
                  <a:srgbClr val="FFFF00"/>
                </a:solidFill>
                <a:latin typeface="Tahoma" pitchFamily="34" charset="0"/>
              </a:rPr>
              <a:t>设计实验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3746500"/>
            <a:ext cx="58674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用弹簧测力计测出质量为</a:t>
            </a:r>
            <a:r>
              <a:rPr lang="en-US" altLang="zh-CN" sz="32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0.05Kg,0.1Kg</a:t>
            </a:r>
            <a:r>
              <a:rPr lang="zh-CN" altLang="en-US" sz="32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0.15Kg,0.2Kg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等钩码的重力。</a:t>
            </a:r>
          </a:p>
        </p:txBody>
      </p:sp>
      <p:grpSp>
        <p:nvGrpSpPr>
          <p:cNvPr id="18437" name="Group 5"/>
          <p:cNvGrpSpPr>
            <a:grpSpLocks/>
          </p:cNvGrpSpPr>
          <p:nvPr/>
        </p:nvGrpSpPr>
        <p:grpSpPr bwMode="auto">
          <a:xfrm>
            <a:off x="5364163" y="1196975"/>
            <a:ext cx="3500437" cy="4724400"/>
            <a:chOff x="3408" y="768"/>
            <a:chExt cx="2205" cy="2976"/>
          </a:xfrm>
        </p:grpSpPr>
        <p:pic>
          <p:nvPicPr>
            <p:cNvPr id="18438" name="Picture 6" descr="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08" y="768"/>
              <a:ext cx="672" cy="2112"/>
            </a:xfrm>
            <a:prstGeom prst="rect">
              <a:avLst/>
            </a:prstGeom>
            <a:noFill/>
          </p:spPr>
        </p:pic>
        <p:pic>
          <p:nvPicPr>
            <p:cNvPr id="18439" name="Picture 7" descr="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24" y="864"/>
              <a:ext cx="572" cy="2448"/>
            </a:xfrm>
            <a:prstGeom prst="rect">
              <a:avLst/>
            </a:prstGeom>
            <a:noFill/>
          </p:spPr>
        </p:pic>
        <p:pic>
          <p:nvPicPr>
            <p:cNvPr id="18440" name="Picture 8" descr="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40" y="864"/>
              <a:ext cx="573" cy="2880"/>
            </a:xfrm>
            <a:prstGeom prst="rect">
              <a:avLst/>
            </a:prstGeom>
            <a:noFill/>
          </p:spPr>
        </p:pic>
      </p:grpSp>
      <p:sp>
        <p:nvSpPr>
          <p:cNvPr id="18441" name="WordArt 9"/>
          <p:cNvSpPr>
            <a:spLocks noChangeArrowheads="1" noChangeShapeType="1" noTextEdit="1"/>
          </p:cNvSpPr>
          <p:nvPr/>
        </p:nvSpPr>
        <p:spPr bwMode="auto">
          <a:xfrm>
            <a:off x="1042988" y="260350"/>
            <a:ext cx="66246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290500" prstMaterial="legacyMatte">
              <a:extrusionClr>
                <a:srgbClr val="CCFF99"/>
              </a:extrusionClr>
            </a:sp3d>
          </a:bodyPr>
          <a:lstStyle/>
          <a:p>
            <a:pPr algn="ctr"/>
            <a:r>
              <a:rPr lang="zh-CN" altLang="en-US" sz="3600" kern="10">
                <a:ln w="12700" cap="sq"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黑体"/>
                <a:ea typeface="黑体"/>
              </a:rPr>
              <a:t>探究重力的大小跟质量的关系</a:t>
            </a:r>
          </a:p>
        </p:txBody>
      </p:sp>
    </p:spTree>
  </p:cSld>
  <p:clrMapOvr>
    <a:masterClrMapping/>
  </p:clrMapOvr>
  <p:transition spd="med">
    <p:zo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700338" y="1125538"/>
            <a:ext cx="5227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>
                <a:latin typeface="Tahoma" pitchFamily="34" charset="0"/>
              </a:rPr>
              <a:t>◆</a:t>
            </a:r>
            <a:r>
              <a:rPr lang="zh-CN" altLang="en-US" sz="4400">
                <a:latin typeface="Tahoma" pitchFamily="34" charset="0"/>
              </a:rPr>
              <a:t>实验数据记入表格</a:t>
            </a:r>
          </a:p>
        </p:txBody>
      </p:sp>
      <p:graphicFrame>
        <p:nvGraphicFramePr>
          <p:cNvPr id="20795" name="Group 315"/>
          <p:cNvGraphicFramePr>
            <a:graphicFrameLocks noGrp="1"/>
          </p:cNvGraphicFramePr>
          <p:nvPr/>
        </p:nvGraphicFramePr>
        <p:xfrm>
          <a:off x="2051050" y="2420938"/>
          <a:ext cx="6337300" cy="2087563"/>
        </p:xfrm>
        <a:graphic>
          <a:graphicData uri="http://schemas.openxmlformats.org/drawingml/2006/table">
            <a:tbl>
              <a:tblPr/>
              <a:tblGrid>
                <a:gridCol w="1008063"/>
                <a:gridCol w="1081087"/>
                <a:gridCol w="1150938"/>
                <a:gridCol w="1081087"/>
                <a:gridCol w="1008063"/>
                <a:gridCol w="1008062"/>
              </a:tblGrid>
              <a:tr h="1042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质量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m/kg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G/N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 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177800" y="1628775"/>
            <a:ext cx="793750" cy="3816350"/>
          </a:xfrm>
          <a:prstGeom prst="rect">
            <a:avLst/>
          </a:prstGeom>
          <a:gradFill rotWithShape="1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、分析与论证</a:t>
            </a:r>
          </a:p>
        </p:txBody>
      </p:sp>
      <p:pic>
        <p:nvPicPr>
          <p:cNvPr id="20513" name="Picture 33" descr="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850" y="0"/>
            <a:ext cx="2466975" cy="771525"/>
          </a:xfrm>
          <a:prstGeom prst="rect">
            <a:avLst/>
          </a:prstGeom>
          <a:noFill/>
        </p:spPr>
      </p:pic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3059113" y="2708275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0"/>
              <a:t> 0.05</a:t>
            </a:r>
          </a:p>
        </p:txBody>
      </p:sp>
      <p:sp>
        <p:nvSpPr>
          <p:cNvPr id="20520" name="Rectangle 40"/>
          <p:cNvSpPr>
            <a:spLocks noChangeArrowheads="1"/>
          </p:cNvSpPr>
          <p:nvPr/>
        </p:nvSpPr>
        <p:spPr bwMode="auto">
          <a:xfrm>
            <a:off x="3276600" y="3716338"/>
            <a:ext cx="692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0.5</a:t>
            </a:r>
          </a:p>
        </p:txBody>
      </p:sp>
      <p:sp>
        <p:nvSpPr>
          <p:cNvPr id="20521" name="Rectangle 41"/>
          <p:cNvSpPr>
            <a:spLocks noChangeArrowheads="1"/>
          </p:cNvSpPr>
          <p:nvPr/>
        </p:nvSpPr>
        <p:spPr bwMode="auto">
          <a:xfrm>
            <a:off x="4284663" y="2708275"/>
            <a:ext cx="793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 0.1</a:t>
            </a:r>
          </a:p>
        </p:txBody>
      </p: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4500563" y="3716338"/>
            <a:ext cx="48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 1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5508625" y="3716338"/>
            <a:ext cx="692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1.5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5364163" y="2708275"/>
            <a:ext cx="89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0.15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659563" y="3716338"/>
            <a:ext cx="488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 2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3663" y="2708275"/>
            <a:ext cx="793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 0.2</a:t>
            </a:r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7380288" y="270827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/>
              <a:t> 0.25</a:t>
            </a:r>
          </a:p>
        </p:txBody>
      </p:sp>
      <p:sp>
        <p:nvSpPr>
          <p:cNvPr id="20553" name="Rectangle 73"/>
          <p:cNvSpPr>
            <a:spLocks noChangeArrowheads="1"/>
          </p:cNvSpPr>
          <p:nvPr/>
        </p:nvSpPr>
        <p:spPr bwMode="auto">
          <a:xfrm>
            <a:off x="0" y="3644900"/>
            <a:ext cx="89646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0"/>
              <a:t>                                                                  </a:t>
            </a:r>
            <a:r>
              <a:rPr lang="en-US" altLang="zh-CN" sz="3200" b="0"/>
              <a:t>2.5</a:t>
            </a:r>
          </a:p>
          <a:p>
            <a:pPr>
              <a:spcBef>
                <a:spcPct val="0"/>
              </a:spcBef>
            </a:pPr>
            <a:endParaRPr lang="en-US" altLang="zh-CN" sz="3600" b="0"/>
          </a:p>
          <a:p>
            <a:pPr>
              <a:spcBef>
                <a:spcPct val="0"/>
              </a:spcBef>
            </a:pPr>
            <a:endParaRPr lang="en-US" altLang="zh-CN" sz="3600" b="0"/>
          </a:p>
          <a:p>
            <a:pPr>
              <a:spcBef>
                <a:spcPct val="0"/>
              </a:spcBef>
            </a:pPr>
            <a:r>
              <a:rPr lang="en-US" altLang="zh-CN" sz="3600" b="0"/>
              <a:t>          </a:t>
            </a:r>
            <a:r>
              <a:rPr lang="zh-CN" altLang="en-US" sz="3600" b="0"/>
              <a:t>讨论一下：物体的重力与质量是什么关系？</a:t>
            </a:r>
          </a:p>
          <a:p>
            <a:pPr>
              <a:spcBef>
                <a:spcPct val="0"/>
              </a:spcBef>
            </a:pPr>
            <a:endParaRPr lang="zh-CN" altLang="en-US" sz="3600" b="0"/>
          </a:p>
          <a:p>
            <a:pPr>
              <a:spcBef>
                <a:spcPct val="0"/>
              </a:spcBef>
            </a:pPr>
            <a:endParaRPr lang="en-US" altLang="zh-CN" sz="3600" b="0"/>
          </a:p>
        </p:txBody>
      </p:sp>
    </p:spTree>
  </p:cSld>
  <p:clrMapOvr>
    <a:masterClrMapping/>
  </p:clrMapOvr>
  <p:transition spd="med">
    <p:zo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9" grpId="0"/>
      <p:bldP spid="20520" grpId="0"/>
      <p:bldP spid="20521" grpId="0"/>
      <p:bldP spid="20522" grpId="0"/>
      <p:bldP spid="20523" grpId="0"/>
      <p:bldP spid="20524" grpId="0"/>
      <p:bldP spid="20525" grpId="0"/>
      <p:bldP spid="20526" grpId="0"/>
      <p:bldP spid="20527" grpId="0"/>
      <p:bldP spid="205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987675" y="836613"/>
            <a:ext cx="4464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>
                <a:solidFill>
                  <a:srgbClr val="FFFF00"/>
                </a:solidFill>
                <a:latin typeface="Tahoma" pitchFamily="34" charset="0"/>
              </a:rPr>
              <a:t>4</a:t>
            </a:r>
            <a:r>
              <a:rPr lang="zh-CN" altLang="en-US" sz="4400">
                <a:solidFill>
                  <a:srgbClr val="FFFF00"/>
                </a:solidFill>
                <a:latin typeface="Tahoma" pitchFamily="34" charset="0"/>
              </a:rPr>
              <a:t>、实验结论：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763713" y="4149725"/>
            <a:ext cx="79216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0">
                <a:latin typeface="楷体_GB2312" pitchFamily="49" charset="-122"/>
                <a:ea typeface="楷体_GB2312" pitchFamily="49" charset="-122"/>
              </a:rPr>
              <a:t>比值用</a:t>
            </a:r>
            <a:r>
              <a:rPr lang="en-US" altLang="zh-CN" sz="3600" b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3600" b="0">
                <a:latin typeface="楷体_GB2312" pitchFamily="49" charset="-122"/>
                <a:ea typeface="楷体_GB2312" pitchFamily="49" charset="-122"/>
              </a:rPr>
              <a:t>表示，约等于</a:t>
            </a:r>
            <a:r>
              <a:rPr lang="en-US" altLang="zh-CN" sz="3600" b="0"/>
              <a:t>9.8N/kg</a:t>
            </a:r>
            <a:r>
              <a:rPr lang="zh-CN" altLang="en-US" sz="3600" b="0"/>
              <a:t>。</a:t>
            </a:r>
            <a:r>
              <a:rPr lang="en-US" altLang="zh-CN" sz="3600" b="0"/>
              <a:t>g=9.8N/kg</a:t>
            </a:r>
            <a:r>
              <a:rPr lang="zh-CN" altLang="en-US" sz="3600" b="0"/>
              <a:t>，在粗略计算时可以取</a:t>
            </a:r>
            <a:r>
              <a:rPr lang="en-US" altLang="zh-CN" sz="3600" b="0"/>
              <a:t>g=10N/kg</a:t>
            </a:r>
            <a:r>
              <a:rPr lang="zh-CN" altLang="en-US" sz="3600" b="0"/>
              <a:t>。</a:t>
            </a:r>
          </a:p>
          <a:p>
            <a:pPr>
              <a:spcBef>
                <a:spcPct val="0"/>
              </a:spcBef>
            </a:pPr>
            <a:endParaRPr lang="en-US" altLang="zh-CN" sz="3600" b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908175" y="2781300"/>
            <a:ext cx="6607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/>
              <a:t>物体的重力跟它的质量成正比。</a:t>
            </a:r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4" cstate="print">
            <a:lum bright="-12000" contrast="42000"/>
          </a:blip>
          <a:srcRect/>
          <a:stretch>
            <a:fillRect/>
          </a:stretch>
        </p:blipFill>
        <p:spPr bwMode="auto">
          <a:xfrm>
            <a:off x="0" y="1125538"/>
            <a:ext cx="971550" cy="5183187"/>
          </a:xfrm>
          <a:prstGeom prst="rect">
            <a:avLst/>
          </a:prstGeom>
          <a:noFill/>
        </p:spPr>
      </p:pic>
      <p:pic>
        <p:nvPicPr>
          <p:cNvPr id="24593" name="Picture 17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6583363"/>
            <a:ext cx="307975" cy="274637"/>
          </a:xfrm>
          <a:prstGeom prst="rect">
            <a:avLst/>
          </a:prstGeom>
          <a:noFill/>
        </p:spPr>
      </p:pic>
      <p:pic>
        <p:nvPicPr>
          <p:cNvPr id="24594" name="Picture 18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938" y="6583363"/>
            <a:ext cx="307975" cy="274637"/>
          </a:xfrm>
          <a:prstGeom prst="rect">
            <a:avLst/>
          </a:prstGeom>
          <a:noFill/>
        </p:spPr>
      </p:pic>
      <p:pic>
        <p:nvPicPr>
          <p:cNvPr id="24595" name="Picture 19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1052513"/>
            <a:ext cx="8208963" cy="47529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FF00"/>
                </a:solidFill>
              </a:rPr>
              <a:t>1</a:t>
            </a:r>
            <a:r>
              <a:rPr lang="zh-CN" altLang="en-US" b="1">
                <a:solidFill>
                  <a:srgbClr val="FFFF00"/>
                </a:solidFill>
              </a:rPr>
              <a:t>千克的物体受到的重力是</a:t>
            </a:r>
            <a:r>
              <a:rPr lang="zh-CN" altLang="en-US" b="1" u="sng">
                <a:solidFill>
                  <a:srgbClr val="FFFF00"/>
                </a:solidFill>
              </a:rPr>
              <a:t>            </a:t>
            </a:r>
            <a:r>
              <a:rPr lang="en-US" altLang="zh-CN" b="1">
                <a:solidFill>
                  <a:srgbClr val="FFFF00"/>
                </a:solidFill>
              </a:rPr>
              <a:t>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FF00"/>
                </a:solidFill>
              </a:rPr>
              <a:t>2</a:t>
            </a:r>
            <a:r>
              <a:rPr lang="zh-CN" altLang="en-US" b="1">
                <a:solidFill>
                  <a:srgbClr val="FFFF00"/>
                </a:solidFill>
              </a:rPr>
              <a:t>千克的物体受到的重力是</a:t>
            </a:r>
            <a:r>
              <a:rPr lang="zh-CN" altLang="en-US" b="1" u="sng">
                <a:solidFill>
                  <a:srgbClr val="FFFF00"/>
                </a:solidFill>
              </a:rPr>
              <a:t>            </a:t>
            </a:r>
            <a:r>
              <a:rPr lang="en-US" altLang="zh-CN" b="1">
                <a:solidFill>
                  <a:srgbClr val="FFFF00"/>
                </a:solidFill>
              </a:rPr>
              <a:t>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FF00"/>
                </a:solidFill>
              </a:rPr>
              <a:t>3</a:t>
            </a:r>
            <a:r>
              <a:rPr lang="zh-CN" altLang="en-US" b="1">
                <a:solidFill>
                  <a:srgbClr val="FFFF00"/>
                </a:solidFill>
              </a:rPr>
              <a:t>千克的物体受到的重力是</a:t>
            </a:r>
            <a:r>
              <a:rPr lang="zh-CN" altLang="en-US" b="1" u="sng">
                <a:solidFill>
                  <a:srgbClr val="FFFF00"/>
                </a:solidFill>
              </a:rPr>
              <a:t>            </a:t>
            </a:r>
            <a:r>
              <a:rPr lang="en-US" altLang="zh-CN" b="1">
                <a:solidFill>
                  <a:srgbClr val="FFFF00"/>
                </a:solidFill>
              </a:rPr>
              <a:t>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FF00"/>
                </a:solidFill>
              </a:rPr>
              <a:t>                              </a:t>
            </a:r>
            <a:r>
              <a:rPr lang="en-US" altLang="en-US" b="1">
                <a:solidFill>
                  <a:srgbClr val="FFFF00"/>
                </a:solidFill>
              </a:rPr>
              <a:t>… …</a:t>
            </a:r>
            <a:endParaRPr lang="en-US" altLang="zh-CN" b="1">
              <a:solidFill>
                <a:srgbClr val="FFFF0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zh-CN" altLang="en-US" sz="3400" b="1">
                <a:solidFill>
                  <a:srgbClr val="FFFF00"/>
                </a:solidFill>
              </a:rPr>
              <a:t>重力的计算公式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zh-CN" sz="6800" b="1">
                <a:solidFill>
                  <a:schemeClr val="bg1"/>
                </a:solidFill>
              </a:rPr>
              <a:t>G=mg</a:t>
            </a:r>
            <a:r>
              <a:rPr lang="en-US" altLang="zh-CN" sz="4200" b="1">
                <a:solidFill>
                  <a:schemeClr val="bg1"/>
                </a:solidFill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zh-CN" altLang="en-US" sz="4200" b="1">
                <a:solidFill>
                  <a:srgbClr val="FFFF00"/>
                </a:solidFill>
              </a:rPr>
              <a:t>（</a:t>
            </a:r>
            <a:r>
              <a:rPr lang="en-US" altLang="zh-CN" sz="4200" b="1">
                <a:solidFill>
                  <a:srgbClr val="FFFF00"/>
                </a:solidFill>
              </a:rPr>
              <a:t>m</a:t>
            </a:r>
            <a:r>
              <a:rPr lang="zh-CN" altLang="en-US" sz="4200" b="1">
                <a:solidFill>
                  <a:srgbClr val="FFFF00"/>
                </a:solidFill>
              </a:rPr>
              <a:t>单位取</a:t>
            </a:r>
            <a:r>
              <a:rPr kumimoji="1" lang="en-US" altLang="zh-CN" sz="4400">
                <a:solidFill>
                  <a:schemeClr val="bg1"/>
                </a:solidFill>
              </a:rPr>
              <a:t>kg</a:t>
            </a:r>
            <a:r>
              <a:rPr lang="zh-CN" altLang="en-US" sz="4200" b="1">
                <a:solidFill>
                  <a:srgbClr val="FFFF00"/>
                </a:solidFill>
              </a:rPr>
              <a:t>）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altLang="zh-CN" sz="4200" b="1">
              <a:solidFill>
                <a:srgbClr val="FFFF00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580063" y="1412875"/>
            <a:ext cx="1368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en-US" altLang="zh-CN" sz="4000">
                <a:solidFill>
                  <a:srgbClr val="FF0066"/>
                </a:solidFill>
                <a:latin typeface="Arial" pitchFamily="34" charset="0"/>
              </a:rPr>
              <a:t>19.6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651500" y="836613"/>
            <a:ext cx="1225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en-US" altLang="zh-CN" sz="4000">
                <a:solidFill>
                  <a:srgbClr val="FF0066"/>
                </a:solidFill>
                <a:latin typeface="Arial" pitchFamily="34" charset="0"/>
              </a:rPr>
              <a:t>9.8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651500" y="1989138"/>
            <a:ext cx="1439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en-US" altLang="zh-CN" sz="4000">
                <a:solidFill>
                  <a:srgbClr val="FF0066"/>
                </a:solidFill>
                <a:latin typeface="Arial" pitchFamily="34" charset="0"/>
              </a:rPr>
              <a:t>29.4</a:t>
            </a:r>
          </a:p>
        </p:txBody>
      </p:sp>
      <p:pic>
        <p:nvPicPr>
          <p:cNvPr id="26633" name="Picture 9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5876925"/>
            <a:ext cx="307975" cy="274638"/>
          </a:xfrm>
          <a:prstGeom prst="rect">
            <a:avLst/>
          </a:prstGeom>
          <a:noFill/>
        </p:spPr>
      </p:pic>
      <p:pic>
        <p:nvPicPr>
          <p:cNvPr id="26634" name="Picture 10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5805488"/>
            <a:ext cx="307975" cy="274637"/>
          </a:xfrm>
          <a:prstGeom prst="rect">
            <a:avLst/>
          </a:prstGeom>
          <a:noFill/>
        </p:spPr>
      </p:pic>
      <p:pic>
        <p:nvPicPr>
          <p:cNvPr id="26635" name="Picture 11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6025" y="3933825"/>
            <a:ext cx="307975" cy="274638"/>
          </a:xfrm>
          <a:prstGeom prst="rect">
            <a:avLst/>
          </a:prstGeom>
          <a:noFill/>
        </p:spPr>
      </p:pic>
      <p:pic>
        <p:nvPicPr>
          <p:cNvPr id="26636" name="Picture 12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6381750"/>
            <a:ext cx="307975" cy="274638"/>
          </a:xfrm>
          <a:prstGeom prst="rect">
            <a:avLst/>
          </a:prstGeom>
          <a:noFill/>
        </p:spPr>
      </p:pic>
      <p:pic>
        <p:nvPicPr>
          <p:cNvPr id="26637" name="Picture 13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4508500"/>
            <a:ext cx="307975" cy="274638"/>
          </a:xfrm>
          <a:prstGeom prst="rect">
            <a:avLst/>
          </a:prstGeom>
          <a:noFill/>
        </p:spPr>
      </p:pic>
      <p:pic>
        <p:nvPicPr>
          <p:cNvPr id="26638" name="Picture 14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708275"/>
            <a:ext cx="307975" cy="274638"/>
          </a:xfrm>
          <a:prstGeom prst="rect">
            <a:avLst/>
          </a:prstGeom>
          <a:noFill/>
        </p:spPr>
      </p:pic>
      <p:pic>
        <p:nvPicPr>
          <p:cNvPr id="26639" name="Picture 15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5013325"/>
            <a:ext cx="307975" cy="274638"/>
          </a:xfrm>
          <a:prstGeom prst="rect">
            <a:avLst/>
          </a:prstGeom>
          <a:noFill/>
        </p:spPr>
      </p:pic>
      <p:pic>
        <p:nvPicPr>
          <p:cNvPr id="26640" name="Picture 16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7988" y="3933825"/>
            <a:ext cx="307975" cy="274638"/>
          </a:xfrm>
          <a:prstGeom prst="rect">
            <a:avLst/>
          </a:prstGeom>
          <a:noFill/>
        </p:spPr>
      </p:pic>
      <p:pic>
        <p:nvPicPr>
          <p:cNvPr id="26641" name="Picture 17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5300663"/>
            <a:ext cx="307975" cy="274637"/>
          </a:xfrm>
          <a:prstGeom prst="rect">
            <a:avLst/>
          </a:prstGeom>
          <a:noFill/>
        </p:spPr>
      </p:pic>
      <p:pic>
        <p:nvPicPr>
          <p:cNvPr id="26642" name="Picture 18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213100"/>
            <a:ext cx="307975" cy="274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uiExpand="1" build="p"/>
      <p:bldP spid="26629" grpId="0"/>
      <p:bldP spid="26630" grpId="0"/>
      <p:bldP spid="266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395288" y="549275"/>
            <a:ext cx="2362200" cy="1295400"/>
          </a:xfrm>
          <a:prstGeom prst="cloudCallout">
            <a:avLst>
              <a:gd name="adj1" fmla="val 27690"/>
              <a:gd name="adj2" fmla="val 47306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CC0000"/>
                </a:solidFill>
              </a:rPr>
              <a:t>练习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2205038"/>
            <a:ext cx="89646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400"/>
              <a:t>    </a:t>
            </a:r>
            <a:r>
              <a:rPr lang="zh-CN" altLang="en-US" sz="4400"/>
              <a:t>你的质量大约是多少</a:t>
            </a:r>
            <a:r>
              <a:rPr lang="en-US" altLang="zh-CN" sz="4400"/>
              <a:t>Kg</a:t>
            </a:r>
            <a:r>
              <a:rPr lang="zh-CN" altLang="en-US" sz="3600" b="0"/>
              <a:t>（</a:t>
            </a:r>
            <a:r>
              <a:rPr lang="en-US" altLang="zh-CN" sz="3600" b="0"/>
              <a:t>g=10N/kg</a:t>
            </a:r>
            <a:r>
              <a:rPr lang="zh-CN" altLang="en-US" sz="3600" b="0"/>
              <a:t>）</a:t>
            </a:r>
            <a:endParaRPr lang="zh-CN" altLang="en-US" sz="3600"/>
          </a:p>
          <a:p>
            <a:pPr>
              <a:spcBef>
                <a:spcPct val="0"/>
              </a:spcBef>
            </a:pPr>
            <a:r>
              <a:rPr lang="zh-CN" altLang="en-US" sz="6000"/>
              <a:t>       </a:t>
            </a:r>
          </a:p>
          <a:p>
            <a:pPr algn="ctr">
              <a:spcBef>
                <a:spcPct val="0"/>
              </a:spcBef>
            </a:pPr>
            <a:r>
              <a:rPr lang="zh-CN" altLang="en-US" sz="6000"/>
              <a:t>  算出你的重力</a:t>
            </a:r>
          </a:p>
        </p:txBody>
      </p:sp>
      <p:pic>
        <p:nvPicPr>
          <p:cNvPr id="27653" name="Picture 5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6583363"/>
            <a:ext cx="307975" cy="274637"/>
          </a:xfrm>
          <a:prstGeom prst="rect">
            <a:avLst/>
          </a:prstGeom>
          <a:noFill/>
        </p:spPr>
      </p:pic>
      <p:pic>
        <p:nvPicPr>
          <p:cNvPr id="27654" name="Picture 6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583363"/>
            <a:ext cx="307975" cy="274637"/>
          </a:xfrm>
          <a:prstGeom prst="rect">
            <a:avLst/>
          </a:prstGeom>
          <a:noFill/>
        </p:spPr>
      </p:pic>
      <p:pic>
        <p:nvPicPr>
          <p:cNvPr id="27655" name="Picture 7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6583363"/>
            <a:ext cx="307975" cy="274637"/>
          </a:xfrm>
          <a:prstGeom prst="rect">
            <a:avLst/>
          </a:prstGeom>
          <a:noFill/>
        </p:spPr>
      </p:pic>
      <p:pic>
        <p:nvPicPr>
          <p:cNvPr id="27656" name="Picture 8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6583363"/>
            <a:ext cx="307975" cy="274637"/>
          </a:xfrm>
          <a:prstGeom prst="rect">
            <a:avLst/>
          </a:prstGeom>
          <a:noFill/>
        </p:spPr>
      </p:pic>
      <p:pic>
        <p:nvPicPr>
          <p:cNvPr id="27657" name="Picture 9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6583363"/>
            <a:ext cx="307975" cy="274637"/>
          </a:xfrm>
          <a:prstGeom prst="rect">
            <a:avLst/>
          </a:prstGeom>
          <a:noFill/>
        </p:spPr>
      </p:pic>
      <p:pic>
        <p:nvPicPr>
          <p:cNvPr id="27658" name="Picture 10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2700338" y="1341438"/>
            <a:ext cx="30956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555875" y="5661025"/>
            <a:ext cx="32448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6000">
                <a:latin typeface="Tahoma" pitchFamily="34" charset="0"/>
                <a:ea typeface="楷体_GB2312" pitchFamily="49" charset="-122"/>
              </a:rPr>
              <a:t>竖直向下</a:t>
            </a:r>
          </a:p>
        </p:txBody>
      </p:sp>
      <p:sp>
        <p:nvSpPr>
          <p:cNvPr id="28683" name="WordArt 11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5545138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290500" prstMaterial="legacyMatte">
              <a:extrusionClr>
                <a:srgbClr val="CCFF99"/>
              </a:extrusionClr>
            </a:sp3d>
          </a:bodyPr>
          <a:lstStyle/>
          <a:p>
            <a:pPr algn="ctr"/>
            <a:r>
              <a:rPr lang="zh-CN" altLang="en-US" sz="3600" kern="10">
                <a:ln w="12700" cap="sq"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黑体"/>
                <a:ea typeface="黑体"/>
              </a:rPr>
              <a:t>三、重力的方向</a:t>
            </a:r>
          </a:p>
        </p:txBody>
      </p:sp>
      <p:pic>
        <p:nvPicPr>
          <p:cNvPr id="28684" name="Picture 12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333375"/>
            <a:ext cx="307975" cy="274638"/>
          </a:xfrm>
          <a:prstGeom prst="rect">
            <a:avLst/>
          </a:prstGeom>
          <a:noFill/>
        </p:spPr>
      </p:pic>
      <p:pic>
        <p:nvPicPr>
          <p:cNvPr id="28685" name="Picture 13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1196975"/>
            <a:ext cx="307975" cy="274638"/>
          </a:xfrm>
          <a:prstGeom prst="rect">
            <a:avLst/>
          </a:prstGeom>
          <a:noFill/>
        </p:spPr>
      </p:pic>
      <p:pic>
        <p:nvPicPr>
          <p:cNvPr id="28686" name="Picture 14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476250"/>
            <a:ext cx="307975" cy="274638"/>
          </a:xfrm>
          <a:prstGeom prst="rect">
            <a:avLst/>
          </a:prstGeom>
          <a:noFill/>
        </p:spPr>
      </p:pic>
      <p:pic>
        <p:nvPicPr>
          <p:cNvPr id="28687" name="Picture 15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1916113"/>
            <a:ext cx="307975" cy="274637"/>
          </a:xfrm>
          <a:prstGeom prst="rect">
            <a:avLst/>
          </a:prstGeom>
          <a:noFill/>
        </p:spPr>
      </p:pic>
      <p:pic>
        <p:nvPicPr>
          <p:cNvPr id="28688" name="Picture 16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2781300"/>
            <a:ext cx="307975" cy="274638"/>
          </a:xfrm>
          <a:prstGeom prst="rect">
            <a:avLst/>
          </a:prstGeom>
          <a:noFill/>
        </p:spPr>
      </p:pic>
      <p:pic>
        <p:nvPicPr>
          <p:cNvPr id="28689" name="Picture 17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573463"/>
            <a:ext cx="307975" cy="312737"/>
          </a:xfrm>
          <a:prstGeom prst="rect">
            <a:avLst/>
          </a:prstGeom>
          <a:noFill/>
        </p:spPr>
      </p:pic>
      <p:pic>
        <p:nvPicPr>
          <p:cNvPr id="28690" name="Picture 1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5805488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4427538" y="2276475"/>
            <a:ext cx="4114800" cy="838200"/>
          </a:xfrm>
          <a:prstGeom prst="rtTriangle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 rot="716858" flipH="1">
            <a:off x="5580063" y="2133600"/>
            <a:ext cx="1676400" cy="525463"/>
            <a:chOff x="1728" y="2112"/>
            <a:chExt cx="3168" cy="950"/>
          </a:xfrm>
        </p:grpSpPr>
        <p:sp>
          <p:nvSpPr>
            <p:cNvPr id="32773" name="Oval 5"/>
            <p:cNvSpPr>
              <a:spLocks noChangeArrowheads="1"/>
            </p:cNvSpPr>
            <p:nvPr/>
          </p:nvSpPr>
          <p:spPr bwMode="auto">
            <a:xfrm>
              <a:off x="2210" y="2619"/>
              <a:ext cx="482" cy="4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4" name="Oval 6"/>
            <p:cNvSpPr>
              <a:spLocks noChangeArrowheads="1"/>
            </p:cNvSpPr>
            <p:nvPr/>
          </p:nvSpPr>
          <p:spPr bwMode="auto">
            <a:xfrm>
              <a:off x="3656" y="2619"/>
              <a:ext cx="482" cy="44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5" name="Line 7"/>
            <p:cNvSpPr>
              <a:spLocks noChangeShapeType="1"/>
            </p:cNvSpPr>
            <p:nvPr/>
          </p:nvSpPr>
          <p:spPr bwMode="auto">
            <a:xfrm>
              <a:off x="2692" y="2872"/>
              <a:ext cx="964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Line 8"/>
            <p:cNvSpPr>
              <a:spLocks noChangeShapeType="1"/>
            </p:cNvSpPr>
            <p:nvPr/>
          </p:nvSpPr>
          <p:spPr bwMode="auto">
            <a:xfrm>
              <a:off x="1728" y="2745"/>
              <a:ext cx="482" cy="127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>
              <a:off x="1728" y="2492"/>
              <a:ext cx="0" cy="269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 flipV="1">
              <a:off x="1728" y="2112"/>
              <a:ext cx="758" cy="38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Line 11"/>
            <p:cNvSpPr>
              <a:spLocks noChangeShapeType="1"/>
            </p:cNvSpPr>
            <p:nvPr/>
          </p:nvSpPr>
          <p:spPr bwMode="auto">
            <a:xfrm>
              <a:off x="2486" y="2112"/>
              <a:ext cx="1101" cy="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 flipV="1">
              <a:off x="4138" y="2809"/>
              <a:ext cx="758" cy="63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Line 13"/>
            <p:cNvSpPr>
              <a:spLocks noChangeShapeType="1"/>
            </p:cNvSpPr>
            <p:nvPr/>
          </p:nvSpPr>
          <p:spPr bwMode="auto">
            <a:xfrm>
              <a:off x="4879" y="2555"/>
              <a:ext cx="0" cy="254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Line 14"/>
            <p:cNvSpPr>
              <a:spLocks noChangeShapeType="1"/>
            </p:cNvSpPr>
            <p:nvPr/>
          </p:nvSpPr>
          <p:spPr bwMode="auto">
            <a:xfrm>
              <a:off x="3587" y="2112"/>
              <a:ext cx="1309" cy="443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AutoShape 15"/>
            <p:cNvSpPr>
              <a:spLocks noChangeArrowheads="1"/>
            </p:cNvSpPr>
            <p:nvPr/>
          </p:nvSpPr>
          <p:spPr bwMode="auto">
            <a:xfrm>
              <a:off x="3656" y="2112"/>
              <a:ext cx="827" cy="317"/>
            </a:xfrm>
            <a:prstGeom prst="rtTriangle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4" name="Rectangle 16"/>
            <p:cNvSpPr>
              <a:spLocks noChangeArrowheads="1"/>
            </p:cNvSpPr>
            <p:nvPr/>
          </p:nvSpPr>
          <p:spPr bwMode="auto">
            <a:xfrm>
              <a:off x="2486" y="2112"/>
              <a:ext cx="551" cy="317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3105" y="2112"/>
              <a:ext cx="482" cy="317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1258888" y="1628775"/>
            <a:ext cx="10668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787" name="Group 19"/>
          <p:cNvGrpSpPr>
            <a:grpSpLocks/>
          </p:cNvGrpSpPr>
          <p:nvPr/>
        </p:nvGrpSpPr>
        <p:grpSpPr bwMode="auto">
          <a:xfrm>
            <a:off x="395288" y="3068638"/>
            <a:ext cx="3048000" cy="152400"/>
            <a:chOff x="1056" y="3600"/>
            <a:chExt cx="3600" cy="144"/>
          </a:xfrm>
        </p:grpSpPr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>
              <a:off x="1056" y="3600"/>
              <a:ext cx="36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Line 21"/>
            <p:cNvSpPr>
              <a:spLocks noChangeShapeType="1"/>
            </p:cNvSpPr>
            <p:nvPr/>
          </p:nvSpPr>
          <p:spPr bwMode="auto">
            <a:xfrm flipH="1">
              <a:off x="1248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 flipH="1">
              <a:off x="1440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Line 23"/>
            <p:cNvSpPr>
              <a:spLocks noChangeShapeType="1"/>
            </p:cNvSpPr>
            <p:nvPr/>
          </p:nvSpPr>
          <p:spPr bwMode="auto">
            <a:xfrm flipH="1">
              <a:off x="1621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Line 24"/>
            <p:cNvSpPr>
              <a:spLocks noChangeShapeType="1"/>
            </p:cNvSpPr>
            <p:nvPr/>
          </p:nvSpPr>
          <p:spPr bwMode="auto">
            <a:xfrm flipH="1">
              <a:off x="1067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Line 25"/>
            <p:cNvSpPr>
              <a:spLocks noChangeShapeType="1"/>
            </p:cNvSpPr>
            <p:nvPr/>
          </p:nvSpPr>
          <p:spPr bwMode="auto">
            <a:xfrm flipH="1">
              <a:off x="1979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Line 26"/>
            <p:cNvSpPr>
              <a:spLocks noChangeShapeType="1"/>
            </p:cNvSpPr>
            <p:nvPr/>
          </p:nvSpPr>
          <p:spPr bwMode="auto">
            <a:xfrm flipH="1">
              <a:off x="2171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Line 27"/>
            <p:cNvSpPr>
              <a:spLocks noChangeShapeType="1"/>
            </p:cNvSpPr>
            <p:nvPr/>
          </p:nvSpPr>
          <p:spPr bwMode="auto">
            <a:xfrm flipH="1">
              <a:off x="2352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Line 28"/>
            <p:cNvSpPr>
              <a:spLocks noChangeShapeType="1"/>
            </p:cNvSpPr>
            <p:nvPr/>
          </p:nvSpPr>
          <p:spPr bwMode="auto">
            <a:xfrm flipH="1">
              <a:off x="1798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Line 29"/>
            <p:cNvSpPr>
              <a:spLocks noChangeShapeType="1"/>
            </p:cNvSpPr>
            <p:nvPr/>
          </p:nvSpPr>
          <p:spPr bwMode="auto">
            <a:xfrm flipH="1">
              <a:off x="2699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auto">
            <a:xfrm flipH="1">
              <a:off x="2891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Line 31"/>
            <p:cNvSpPr>
              <a:spLocks noChangeShapeType="1"/>
            </p:cNvSpPr>
            <p:nvPr/>
          </p:nvSpPr>
          <p:spPr bwMode="auto">
            <a:xfrm flipH="1">
              <a:off x="3072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Line 32"/>
            <p:cNvSpPr>
              <a:spLocks noChangeShapeType="1"/>
            </p:cNvSpPr>
            <p:nvPr/>
          </p:nvSpPr>
          <p:spPr bwMode="auto">
            <a:xfrm flipH="1">
              <a:off x="2518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Line 33"/>
            <p:cNvSpPr>
              <a:spLocks noChangeShapeType="1"/>
            </p:cNvSpPr>
            <p:nvPr/>
          </p:nvSpPr>
          <p:spPr bwMode="auto">
            <a:xfrm flipH="1">
              <a:off x="3430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Line 34"/>
            <p:cNvSpPr>
              <a:spLocks noChangeShapeType="1"/>
            </p:cNvSpPr>
            <p:nvPr/>
          </p:nvSpPr>
          <p:spPr bwMode="auto">
            <a:xfrm flipH="1">
              <a:off x="3622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Line 35"/>
            <p:cNvSpPr>
              <a:spLocks noChangeShapeType="1"/>
            </p:cNvSpPr>
            <p:nvPr/>
          </p:nvSpPr>
          <p:spPr bwMode="auto">
            <a:xfrm flipH="1">
              <a:off x="3803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Line 36"/>
            <p:cNvSpPr>
              <a:spLocks noChangeShapeType="1"/>
            </p:cNvSpPr>
            <p:nvPr/>
          </p:nvSpPr>
          <p:spPr bwMode="auto">
            <a:xfrm flipH="1">
              <a:off x="3249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Line 37"/>
            <p:cNvSpPr>
              <a:spLocks noChangeShapeType="1"/>
            </p:cNvSpPr>
            <p:nvPr/>
          </p:nvSpPr>
          <p:spPr bwMode="auto">
            <a:xfrm flipH="1">
              <a:off x="3973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auto">
            <a:xfrm flipH="1">
              <a:off x="4154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Line 39"/>
            <p:cNvSpPr>
              <a:spLocks noChangeShapeType="1"/>
            </p:cNvSpPr>
            <p:nvPr/>
          </p:nvSpPr>
          <p:spPr bwMode="auto">
            <a:xfrm flipH="1">
              <a:off x="4512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Line 40"/>
            <p:cNvSpPr>
              <a:spLocks noChangeShapeType="1"/>
            </p:cNvSpPr>
            <p:nvPr/>
          </p:nvSpPr>
          <p:spPr bwMode="auto">
            <a:xfrm flipH="1">
              <a:off x="4331" y="3600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09" name="Rectangle 41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1258888" y="2205038"/>
            <a:ext cx="1066800" cy="838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4" name="Text Box 46"/>
          <p:cNvSpPr txBox="1">
            <a:spLocks noChangeArrowheads="1"/>
          </p:cNvSpPr>
          <p:nvPr/>
        </p:nvSpPr>
        <p:spPr bwMode="auto">
          <a:xfrm>
            <a:off x="684213" y="5157788"/>
            <a:ext cx="77057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FF"/>
                </a:solidFill>
              </a:rPr>
              <a:t>重力的方向总是竖直向下的</a:t>
            </a:r>
          </a:p>
        </p:txBody>
      </p:sp>
      <p:grpSp>
        <p:nvGrpSpPr>
          <p:cNvPr id="32823" name="Group 55"/>
          <p:cNvGrpSpPr>
            <a:grpSpLocks/>
          </p:cNvGrpSpPr>
          <p:nvPr/>
        </p:nvGrpSpPr>
        <p:grpSpPr bwMode="auto">
          <a:xfrm>
            <a:off x="6084888" y="2349500"/>
            <a:ext cx="420687" cy="933450"/>
            <a:chOff x="1156" y="3312"/>
            <a:chExt cx="265" cy="588"/>
          </a:xfrm>
        </p:grpSpPr>
        <p:sp>
          <p:nvSpPr>
            <p:cNvPr id="32824" name="Line 56"/>
            <p:cNvSpPr>
              <a:spLocks noChangeShapeType="1"/>
            </p:cNvSpPr>
            <p:nvPr/>
          </p:nvSpPr>
          <p:spPr bwMode="auto">
            <a:xfrm>
              <a:off x="1392" y="3312"/>
              <a:ext cx="0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Text Box 57"/>
            <p:cNvSpPr txBox="1">
              <a:spLocks noChangeArrowheads="1"/>
            </p:cNvSpPr>
            <p:nvPr/>
          </p:nvSpPr>
          <p:spPr bwMode="auto">
            <a:xfrm>
              <a:off x="1156" y="3612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G</a:t>
              </a:r>
            </a:p>
          </p:txBody>
        </p:sp>
      </p:grpSp>
      <p:grpSp>
        <p:nvGrpSpPr>
          <p:cNvPr id="32826" name="Group 58"/>
          <p:cNvGrpSpPr>
            <a:grpSpLocks/>
          </p:cNvGrpSpPr>
          <p:nvPr/>
        </p:nvGrpSpPr>
        <p:grpSpPr bwMode="auto">
          <a:xfrm>
            <a:off x="1763713" y="2708275"/>
            <a:ext cx="420687" cy="1060450"/>
            <a:chOff x="4339" y="3504"/>
            <a:chExt cx="265" cy="668"/>
          </a:xfrm>
        </p:grpSpPr>
        <p:sp>
          <p:nvSpPr>
            <p:cNvPr id="32827" name="Line 59"/>
            <p:cNvSpPr>
              <a:spLocks noChangeShapeType="1"/>
            </p:cNvSpPr>
            <p:nvPr/>
          </p:nvSpPr>
          <p:spPr bwMode="auto">
            <a:xfrm>
              <a:off x="4368" y="3504"/>
              <a:ext cx="0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Text Box 60"/>
            <p:cNvSpPr txBox="1">
              <a:spLocks noChangeArrowheads="1"/>
            </p:cNvSpPr>
            <p:nvPr/>
          </p:nvSpPr>
          <p:spPr bwMode="auto">
            <a:xfrm>
              <a:off x="4339" y="3884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>
                  <a:solidFill>
                    <a:srgbClr val="FF0000"/>
                  </a:solidFill>
                </a:rPr>
                <a:t>G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himaodash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148263" y="188913"/>
            <a:ext cx="3995737" cy="10668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tx2"/>
                </a:solidFill>
              </a:rPr>
              <a:t> </a:t>
            </a:r>
            <a:r>
              <a:rPr lang="zh-CN" altLang="en-US" sz="3200">
                <a:solidFill>
                  <a:srgbClr val="FF0066"/>
                </a:solidFill>
              </a:rPr>
              <a:t>建筑工人用什么工具判断大楼是否竖直？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17500" y="1936750"/>
            <a:ext cx="41100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990000"/>
                </a:solidFill>
              </a:rPr>
              <a:t>    </a:t>
            </a:r>
            <a:r>
              <a:rPr lang="zh-CN" altLang="en-US" sz="4400"/>
              <a:t>重垂线</a:t>
            </a:r>
          </a:p>
        </p:txBody>
      </p:sp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122238" y="188913"/>
            <a:ext cx="2362200" cy="1295400"/>
          </a:xfrm>
          <a:prstGeom prst="cloudCallout">
            <a:avLst>
              <a:gd name="adj1" fmla="val 30106"/>
              <a:gd name="adj2" fmla="val 4178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FF0066"/>
                </a:solidFill>
              </a:rPr>
              <a:t>讨论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23850" y="2852738"/>
            <a:ext cx="3887788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latin typeface="Arial" pitchFamily="34" charset="0"/>
              </a:rPr>
              <a:t>重垂线的工作原理是什么？</a:t>
            </a:r>
          </a:p>
          <a:p>
            <a:endParaRPr lang="en-US" altLang="zh-CN" sz="4400">
              <a:solidFill>
                <a:schemeClr val="accent2"/>
              </a:solidFill>
            </a:endParaRPr>
          </a:p>
        </p:txBody>
      </p:sp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4427538" y="765175"/>
            <a:ext cx="403225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468313" y="5229225"/>
            <a:ext cx="72723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>
                <a:latin typeface="Arial" pitchFamily="34" charset="0"/>
              </a:rPr>
              <a:t>重力的方向竖直向下</a:t>
            </a:r>
            <a:r>
              <a:rPr lang="zh-CN" altLang="en-US" sz="4800">
                <a:solidFill>
                  <a:schemeClr val="accent2"/>
                </a:solidFill>
                <a:latin typeface="Arial" pitchFamily="34" charset="0"/>
              </a:rPr>
              <a:t>。</a:t>
            </a:r>
            <a:endParaRPr lang="zh-CN" altLang="en-US" sz="9600">
              <a:solidFill>
                <a:srgbClr val="990000"/>
              </a:solidFill>
            </a:endParaRPr>
          </a:p>
        </p:txBody>
      </p:sp>
      <p:pic>
        <p:nvPicPr>
          <p:cNvPr id="34829" name="Picture 13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6583363"/>
            <a:ext cx="307975" cy="274637"/>
          </a:xfrm>
          <a:prstGeom prst="rect">
            <a:avLst/>
          </a:prstGeom>
          <a:noFill/>
        </p:spPr>
      </p:pic>
      <p:pic>
        <p:nvPicPr>
          <p:cNvPr id="34830" name="Picture 14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6583363"/>
            <a:ext cx="307975" cy="274637"/>
          </a:xfrm>
          <a:prstGeom prst="rect">
            <a:avLst/>
          </a:prstGeom>
          <a:noFill/>
        </p:spPr>
      </p:pic>
      <p:pic>
        <p:nvPicPr>
          <p:cNvPr id="34831" name="Picture 15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6583363"/>
            <a:ext cx="307975" cy="274637"/>
          </a:xfrm>
          <a:prstGeom prst="rect">
            <a:avLst/>
          </a:prstGeom>
          <a:noFill/>
        </p:spPr>
      </p:pic>
      <p:pic>
        <p:nvPicPr>
          <p:cNvPr id="34832" name="Picture 16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6583363"/>
            <a:ext cx="307975" cy="274637"/>
          </a:xfrm>
          <a:prstGeom prst="rect">
            <a:avLst/>
          </a:prstGeom>
          <a:noFill/>
        </p:spPr>
      </p:pic>
      <p:pic>
        <p:nvPicPr>
          <p:cNvPr id="34833" name="Picture 17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6583363"/>
            <a:ext cx="307975" cy="274637"/>
          </a:xfrm>
          <a:prstGeom prst="rect">
            <a:avLst/>
          </a:prstGeom>
          <a:noFill/>
        </p:spPr>
      </p:pic>
      <p:pic>
        <p:nvPicPr>
          <p:cNvPr id="34834" name="Picture 1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 autoUpdateAnimBg="0"/>
      <p:bldP spid="348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4" name="Picture 6" descr="200492311282449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4663" cy="6858000"/>
          </a:xfrm>
          <a:prstGeom prst="rect">
            <a:avLst/>
          </a:prstGeom>
          <a:noFill/>
        </p:spPr>
      </p:pic>
      <p:pic>
        <p:nvPicPr>
          <p:cNvPr id="58372" name="Picture 4" descr="200912401315750778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0"/>
            <a:ext cx="5651500" cy="5661025"/>
          </a:xfrm>
          <a:prstGeom prst="rect">
            <a:avLst/>
          </a:prstGeom>
          <a:noFill/>
        </p:spPr>
      </p:pic>
      <p:pic>
        <p:nvPicPr>
          <p:cNvPr id="58378" name="Picture 10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583363"/>
            <a:ext cx="307975" cy="274637"/>
          </a:xfrm>
          <a:prstGeom prst="rect">
            <a:avLst/>
          </a:prstGeom>
          <a:noFill/>
        </p:spPr>
      </p:pic>
      <p:pic>
        <p:nvPicPr>
          <p:cNvPr id="58379" name="Picture 11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6583363"/>
            <a:ext cx="307975" cy="274637"/>
          </a:xfrm>
          <a:prstGeom prst="rect">
            <a:avLst/>
          </a:prstGeom>
          <a:noFill/>
        </p:spPr>
      </p:pic>
      <p:pic>
        <p:nvPicPr>
          <p:cNvPr id="58380" name="Picture 12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6583363"/>
            <a:ext cx="307975" cy="274637"/>
          </a:xfrm>
          <a:prstGeom prst="rect">
            <a:avLst/>
          </a:prstGeom>
          <a:noFill/>
        </p:spPr>
      </p:pic>
      <p:pic>
        <p:nvPicPr>
          <p:cNvPr id="58381" name="Picture 13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583363"/>
            <a:ext cx="307975" cy="274637"/>
          </a:xfrm>
          <a:prstGeom prst="rect">
            <a:avLst/>
          </a:prstGeom>
          <a:noFill/>
        </p:spPr>
      </p:pic>
      <p:pic>
        <p:nvPicPr>
          <p:cNvPr id="58382" name="Picture 14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9788" y="6583363"/>
            <a:ext cx="307975" cy="274637"/>
          </a:xfrm>
          <a:prstGeom prst="rect">
            <a:avLst/>
          </a:prstGeom>
          <a:noFill/>
        </p:spPr>
      </p:pic>
      <p:pic>
        <p:nvPicPr>
          <p:cNvPr id="58383" name="Picture 15" descr="gif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6025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lum bright="-18000" contrast="66000"/>
          </a:blip>
          <a:srcRect/>
          <a:stretch>
            <a:fillRect/>
          </a:stretch>
        </p:blipFill>
        <p:spPr bwMode="auto">
          <a:xfrm>
            <a:off x="1116013" y="3429000"/>
            <a:ext cx="784860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0" y="1052513"/>
            <a:ext cx="31321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重心</a:t>
            </a: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>
            <a:lum bright="-6000" contrast="54000"/>
          </a:blip>
          <a:srcRect/>
          <a:stretch>
            <a:fillRect/>
          </a:stretch>
        </p:blipFill>
        <p:spPr bwMode="auto">
          <a:xfrm>
            <a:off x="1042988" y="4005263"/>
            <a:ext cx="17557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 cstate="print">
            <a:lum bright="-18000" contrast="72000"/>
          </a:blip>
          <a:srcRect/>
          <a:stretch>
            <a:fillRect/>
          </a:stretch>
        </p:blipFill>
        <p:spPr bwMode="auto">
          <a:xfrm>
            <a:off x="6443663" y="3933825"/>
            <a:ext cx="18780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827088" y="2060575"/>
            <a:ext cx="80660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rgbClr val="FF0000"/>
                </a:solidFill>
                <a:latin typeface="Tahoma" pitchFamily="34" charset="0"/>
              </a:rPr>
              <a:t>       </a:t>
            </a:r>
            <a:r>
              <a:rPr lang="zh-CN" altLang="en-US" sz="4000">
                <a:solidFill>
                  <a:srgbClr val="0000FF"/>
                </a:solidFill>
                <a:latin typeface="Tahoma" pitchFamily="34" charset="0"/>
              </a:rPr>
              <a:t>质量分布均匀、外形规则物体的重心，就</a:t>
            </a:r>
            <a:r>
              <a:rPr lang="zh-CN" altLang="en-US" sz="4000">
                <a:solidFill>
                  <a:srgbClr val="0000FF"/>
                </a:solidFill>
                <a:latin typeface="Arial" pitchFamily="34" charset="0"/>
              </a:rPr>
              <a:t>在它的几何中心上．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916238" y="1052513"/>
            <a:ext cx="60118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：重力的等效作用点</a:t>
            </a:r>
          </a:p>
        </p:txBody>
      </p:sp>
      <p:sp>
        <p:nvSpPr>
          <p:cNvPr id="36876" name="WordArt 12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518477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290500" prstMaterial="legacyMatte">
              <a:extrusionClr>
                <a:srgbClr val="CCFF99"/>
              </a:extrusionClr>
            </a:sp3d>
          </a:bodyPr>
          <a:lstStyle/>
          <a:p>
            <a:pPr algn="ctr"/>
            <a:r>
              <a:rPr lang="zh-CN" altLang="en-US" sz="4400" kern="10">
                <a:ln w="12700" cap="sq"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黑体"/>
                <a:ea typeface="黑体"/>
              </a:rPr>
              <a:t>四、重力的作用点</a:t>
            </a:r>
          </a:p>
        </p:txBody>
      </p:sp>
      <p:pic>
        <p:nvPicPr>
          <p:cNvPr id="36877" name="Picture 13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052513"/>
            <a:ext cx="307975" cy="274637"/>
          </a:xfrm>
          <a:prstGeom prst="rect">
            <a:avLst/>
          </a:prstGeom>
          <a:noFill/>
        </p:spPr>
      </p:pic>
      <p:pic>
        <p:nvPicPr>
          <p:cNvPr id="36878" name="Picture 14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2349500"/>
            <a:ext cx="307975" cy="274638"/>
          </a:xfrm>
          <a:prstGeom prst="rect">
            <a:avLst/>
          </a:prstGeom>
          <a:noFill/>
        </p:spPr>
      </p:pic>
      <p:pic>
        <p:nvPicPr>
          <p:cNvPr id="36879" name="Picture 15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1989138"/>
            <a:ext cx="307975" cy="274637"/>
          </a:xfrm>
          <a:prstGeom prst="rect">
            <a:avLst/>
          </a:prstGeom>
          <a:noFill/>
        </p:spPr>
      </p:pic>
      <p:pic>
        <p:nvPicPr>
          <p:cNvPr id="36880" name="Picture 16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260350"/>
            <a:ext cx="307975" cy="274638"/>
          </a:xfrm>
          <a:prstGeom prst="rect">
            <a:avLst/>
          </a:prstGeom>
          <a:noFill/>
        </p:spPr>
      </p:pic>
      <p:pic>
        <p:nvPicPr>
          <p:cNvPr id="36881" name="Picture 17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549275"/>
            <a:ext cx="307975" cy="274638"/>
          </a:xfrm>
          <a:prstGeom prst="rect">
            <a:avLst/>
          </a:prstGeom>
          <a:noFill/>
        </p:spPr>
      </p:pic>
      <p:pic>
        <p:nvPicPr>
          <p:cNvPr id="36882" name="Picture 18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260350"/>
            <a:ext cx="307975" cy="274638"/>
          </a:xfrm>
          <a:prstGeom prst="rect">
            <a:avLst/>
          </a:prstGeom>
          <a:noFill/>
        </p:spPr>
      </p:pic>
      <p:pic>
        <p:nvPicPr>
          <p:cNvPr id="36883" name="Picture 19" descr="gif00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333375"/>
            <a:ext cx="307975" cy="274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0" grpId="0"/>
      <p:bldP spid="368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32138" y="0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800">
                <a:latin typeface="Tahoma" pitchFamily="34" charset="0"/>
                <a:ea typeface="华文行楷" pitchFamily="2" charset="-122"/>
              </a:rPr>
              <a:t>课堂小结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23850" y="1484313"/>
            <a:ext cx="1884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>
                <a:latin typeface="Tahoma" pitchFamily="34" charset="0"/>
              </a:rPr>
              <a:t> 1</a:t>
            </a:r>
            <a:r>
              <a:rPr lang="en-US" altLang="zh-CN" sz="3200">
                <a:latin typeface="Tahoma" pitchFamily="34" charset="0"/>
              </a:rPr>
              <a:t>.</a:t>
            </a:r>
            <a:r>
              <a:rPr lang="zh-CN" altLang="en-US" sz="3200">
                <a:latin typeface="Tahoma" pitchFamily="34" charset="0"/>
              </a:rPr>
              <a:t>重力：</a:t>
            </a:r>
            <a:endParaRPr lang="zh-CN" altLang="en-US" sz="3200" b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95288" y="2852738"/>
            <a:ext cx="2976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0">
                <a:latin typeface="Tahoma" pitchFamily="34" charset="0"/>
              </a:rPr>
              <a:t>2.</a:t>
            </a:r>
            <a:r>
              <a:rPr lang="zh-CN" altLang="en-US" sz="3200">
                <a:latin typeface="Tahoma" pitchFamily="34" charset="0"/>
              </a:rPr>
              <a:t>重力的大小</a:t>
            </a:r>
            <a:r>
              <a:rPr lang="zh-CN" altLang="en-US" sz="3200" b="0">
                <a:latin typeface="Tahoma" pitchFamily="34" charset="0"/>
              </a:rPr>
              <a:t>：</a:t>
            </a:r>
            <a:endParaRPr lang="zh-CN" altLang="en-US" sz="3200" b="0">
              <a:latin typeface="Tahoma" pitchFamily="34" charset="0"/>
              <a:ea typeface="隶书" pitchFamily="49" charset="-122"/>
            </a:endParaRPr>
          </a:p>
        </p:txBody>
      </p:sp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2987675" y="4076700"/>
            <a:ext cx="4271963" cy="1230313"/>
            <a:chOff x="1882" y="2463"/>
            <a:chExt cx="2691" cy="775"/>
          </a:xfrm>
        </p:grpSpPr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1882" y="2466"/>
              <a:ext cx="269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计算公式：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G=m g</a:t>
              </a:r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2880" y="2463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1993" name="Text Box 9"/>
            <p:cNvSpPr txBox="1">
              <a:spLocks noChangeArrowheads="1"/>
            </p:cNvSpPr>
            <p:nvPr/>
          </p:nvSpPr>
          <p:spPr bwMode="auto">
            <a:xfrm>
              <a:off x="2880" y="2873"/>
              <a:ext cx="11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23850" y="4868863"/>
            <a:ext cx="3136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Tahoma" pitchFamily="34" charset="0"/>
              </a:rPr>
              <a:t> 3.</a:t>
            </a:r>
            <a:r>
              <a:rPr lang="zh-CN" altLang="en-US" sz="3200">
                <a:latin typeface="Tahoma" pitchFamily="34" charset="0"/>
              </a:rPr>
              <a:t>重力的方向：</a:t>
            </a:r>
            <a:endParaRPr lang="zh-CN" altLang="en-US" sz="3200" b="0">
              <a:latin typeface="Tahoma" pitchFamily="34" charset="0"/>
              <a:ea typeface="隶书" pitchFamily="49" charset="-122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68313" y="5589588"/>
            <a:ext cx="3322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Tahoma" pitchFamily="34" charset="0"/>
              </a:rPr>
              <a:t>4.</a:t>
            </a:r>
            <a:r>
              <a:rPr lang="zh-CN" altLang="en-US" sz="3200">
                <a:latin typeface="Tahoma" pitchFamily="34" charset="0"/>
              </a:rPr>
              <a:t>重力的作用点</a:t>
            </a:r>
            <a:r>
              <a:rPr lang="zh-CN" altLang="en-US" sz="2400" b="0">
                <a:latin typeface="Tahoma" pitchFamily="34" charset="0"/>
              </a:rPr>
              <a:t>：</a:t>
            </a:r>
            <a:endParaRPr lang="zh-CN" altLang="en-US" sz="3200" b="0">
              <a:latin typeface="Tahoma" pitchFamily="34" charset="0"/>
              <a:ea typeface="隶书" pitchFamily="49" charset="-122"/>
            </a:endParaRPr>
          </a:p>
        </p:txBody>
      </p:sp>
      <p:pic>
        <p:nvPicPr>
          <p:cNvPr id="41996" name="Picture 12" descr="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65175"/>
            <a:ext cx="8424863" cy="431800"/>
          </a:xfrm>
          <a:prstGeom prst="rect">
            <a:avLst/>
          </a:prstGeom>
          <a:noFill/>
        </p:spPr>
      </p:pic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1908175" y="1341438"/>
            <a:ext cx="7235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地面附近的物体由于地球的吸引而受到的力。施力物是地球。符号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，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3040063" y="2781300"/>
            <a:ext cx="6103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重力跟物体的质量成正比。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 比值</a:t>
            </a: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g=9.8N/kg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3132138" y="484187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ea typeface="楷体_GB2312" pitchFamily="49" charset="-122"/>
              </a:rPr>
              <a:t>竖直向下</a:t>
            </a:r>
            <a:endParaRPr lang="zh-CN" altLang="en-US" sz="3600"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708400" y="5589588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ea typeface="楷体_GB2312" pitchFamily="49" charset="-122"/>
              </a:rPr>
              <a:t>重心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4" grpId="0"/>
      <p:bldP spid="41995" grpId="0"/>
      <p:bldP spid="41998" grpId="0"/>
      <p:bldP spid="41999" grpId="0"/>
      <p:bldP spid="42000" grpId="0"/>
      <p:bldP spid="420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50825" y="1052513"/>
            <a:ext cx="871220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1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、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跳高运动员跳起后又会落到地面上，是因为运动员受到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</a:t>
            </a:r>
            <a:r>
              <a:rPr kumimoji="0" lang="zh-CN" altLang="en-US" sz="32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   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的作用，这个力的施力物是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   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。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 　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916238" y="1557338"/>
            <a:ext cx="1008062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重力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755650" y="2276475"/>
            <a:ext cx="1008063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地球</a:t>
            </a: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228600" y="0"/>
            <a:ext cx="38100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检测与评价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50825" y="3284538"/>
            <a:ext cx="87122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en-US" altLang="zh-CN" sz="32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2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、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重力与质量成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  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比；</a:t>
            </a: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其比值等于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</a:t>
            </a:r>
            <a:r>
              <a:rPr kumimoji="0" lang="zh-CN" altLang="en-US" sz="36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</a:t>
            </a:r>
            <a:r>
              <a:rPr lang="en-US" altLang="zh-CN" sz="2800">
                <a:latin typeface="Arial" pitchFamily="34" charset="0"/>
              </a:rPr>
              <a:t>N/kg</a:t>
            </a:r>
            <a:r>
              <a:rPr kumimoji="0" lang="zh-CN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；</a:t>
            </a:r>
          </a:p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重力的计算公式是</a:t>
            </a:r>
            <a:r>
              <a:rPr kumimoji="0" lang="zh-CN" altLang="en-US" sz="3200" u="sng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       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。</a:t>
            </a:r>
            <a:r>
              <a:rPr kumimoji="0" lang="zh-CN" altLang="en-US" sz="32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 　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3492500" y="3141663"/>
            <a:ext cx="719138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kumimoji="0" lang="zh-CN" altLang="en-US" sz="320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正</a:t>
            </a: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3059113" y="3860800"/>
            <a:ext cx="100806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0"/>
              </a:spcBef>
            </a:pPr>
            <a:r>
              <a:rPr lang="en-US" altLang="zh-CN" sz="3600">
                <a:solidFill>
                  <a:srgbClr val="FF0066"/>
                </a:solidFill>
                <a:latin typeface="Arial" pitchFamily="34" charset="0"/>
              </a:rPr>
              <a:t>9.8</a:t>
            </a: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4211638" y="4868863"/>
            <a:ext cx="1655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0">
                <a:solidFill>
                  <a:srgbClr val="FF0066"/>
                </a:solidFill>
                <a:latin typeface="Arial" pitchFamily="34" charset="0"/>
              </a:rPr>
              <a:t>G=m g</a:t>
            </a:r>
            <a:endParaRPr kumimoji="0" lang="en-US" altLang="zh-CN" sz="3600" b="0">
              <a:solidFill>
                <a:srgbClr val="FF0066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  <p:bldP spid="43019" grpId="0" autoUpdateAnimBg="0"/>
      <p:bldP spid="43020" grpId="0" autoUpdateAnimBg="0"/>
      <p:bldP spid="4302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228600" y="0"/>
            <a:ext cx="38100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检测与评价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68313" y="1052513"/>
            <a:ext cx="88931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3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、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质量为</a:t>
            </a: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50kg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的水受到的重力有多少</a:t>
            </a: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N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？</a:t>
            </a:r>
          </a:p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                         </a:t>
            </a:r>
            <a:r>
              <a:rPr lang="en-US" altLang="zh-CN" sz="3600">
                <a:latin typeface="Arial" pitchFamily="34" charset="0"/>
              </a:rPr>
              <a:t>g=9.8N/kg</a:t>
            </a: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 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　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50825" y="2420938"/>
            <a:ext cx="12969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40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解：</a:t>
            </a:r>
            <a:endParaRPr kumimoji="0" lang="zh-CN" altLang="en-US" sz="4000"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474788" y="2332038"/>
            <a:ext cx="5976937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G = mg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  <a:hlinkClick r:id="rId2" action="ppaction://hlinksldjump"/>
              </a:rPr>
              <a:t>  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            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  <a:hlinkClick r:id="rId2" action="ppaction://hlinksldjump"/>
              </a:rPr>
              <a:t> </a:t>
            </a:r>
            <a:r>
              <a:rPr kumimoji="0" lang="en-US" altLang="zh-CN" sz="4400" u="sng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  <a:hlinkClick r:id="rId2" action="ppaction://hlinksldjump"/>
              </a:rPr>
              <a:t>          </a:t>
            </a:r>
            <a:r>
              <a:rPr kumimoji="0" lang="en-US" altLang="zh-CN" sz="4400" u="sng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 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 </a:t>
            </a:r>
            <a:r>
              <a:rPr kumimoji="0" lang="zh-CN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　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547813" y="3213100"/>
            <a:ext cx="69119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   = 50kg 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</a:rPr>
              <a:t>× 9.8 N/kg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 </a:t>
            </a:r>
            <a:r>
              <a:rPr kumimoji="0" lang="zh-CN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　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1547813" y="3789363"/>
            <a:ext cx="5472112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   = 490</a:t>
            </a:r>
            <a:r>
              <a:rPr kumimoji="0" lang="en-US" altLang="zh-CN" sz="4400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kumimoji="0" lang="zh-CN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　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214313" y="5084763"/>
            <a:ext cx="89296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答：质量为</a:t>
            </a: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50kg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的水受到的重力为</a:t>
            </a:r>
            <a:r>
              <a:rPr kumimoji="0" lang="en-US" altLang="zh-CN" sz="3600">
                <a:effectLst>
                  <a:outerShdw blurRad="38100" dist="38100" dir="2700000" algn="tl">
                    <a:srgbClr val="000000"/>
                  </a:outerShdw>
                </a:effectLst>
                <a:latin typeface="Arial Unicode MS" pitchFamily="34" charset="-122"/>
                <a:ea typeface=""/>
                <a:cs typeface=""/>
              </a:rPr>
              <a:t>490N</a:t>
            </a:r>
            <a:r>
              <a:rPr kumimoji="0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。</a:t>
            </a:r>
            <a:r>
              <a:rPr kumimoji="0" lang="zh-CN" altLang="en-US" sz="3600" u="sng">
                <a:effectLst>
                  <a:outerShdw blurRad="38100" dist="38100" dir="2700000" algn="tl">
                    <a:srgbClr val="000000"/>
                  </a:outerShdw>
                </a:effectLst>
                <a:latin typeface=""/>
                <a:ea typeface="Arial Unicode MS" pitchFamily="34" charset="-122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  <p:bldP spid="46087" grpId="0"/>
      <p:bldP spid="460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4" name="Group 4"/>
          <p:cNvGrpSpPr>
            <a:grpSpLocks/>
          </p:cNvGrpSpPr>
          <p:nvPr/>
        </p:nvGrpSpPr>
        <p:grpSpPr bwMode="auto">
          <a:xfrm>
            <a:off x="755650" y="1052513"/>
            <a:ext cx="8208963" cy="3343275"/>
            <a:chOff x="288" y="86"/>
            <a:chExt cx="5040" cy="1999"/>
          </a:xfrm>
        </p:grpSpPr>
        <p:sp>
          <p:nvSpPr>
            <p:cNvPr id="66565" name="AutoShape 5"/>
            <p:cNvSpPr>
              <a:spLocks noChangeArrowheads="1"/>
            </p:cNvSpPr>
            <p:nvPr/>
          </p:nvSpPr>
          <p:spPr bwMode="auto">
            <a:xfrm>
              <a:off x="1488" y="1378"/>
              <a:ext cx="2352" cy="672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566" name="Rectangle 6"/>
            <p:cNvSpPr>
              <a:spLocks noChangeArrowheads="1"/>
            </p:cNvSpPr>
            <p:nvPr/>
          </p:nvSpPr>
          <p:spPr bwMode="auto">
            <a:xfrm rot="1022861">
              <a:off x="2304" y="1344"/>
              <a:ext cx="528" cy="336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567" name="Freeform 7"/>
            <p:cNvSpPr>
              <a:spLocks/>
            </p:cNvSpPr>
            <p:nvPr/>
          </p:nvSpPr>
          <p:spPr bwMode="auto">
            <a:xfrm>
              <a:off x="3204" y="1906"/>
              <a:ext cx="96" cy="144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88" y="192"/>
                </a:cxn>
                <a:cxn ang="0">
                  <a:pos x="40" y="432"/>
                </a:cxn>
                <a:cxn ang="0">
                  <a:pos x="328" y="768"/>
                </a:cxn>
              </a:cxnLst>
              <a:rect l="0" t="0" r="r" b="b"/>
              <a:pathLst>
                <a:path w="328" h="768">
                  <a:moveTo>
                    <a:pt x="280" y="0"/>
                  </a:moveTo>
                  <a:cubicBezTo>
                    <a:pt x="204" y="60"/>
                    <a:pt x="128" y="120"/>
                    <a:pt x="88" y="192"/>
                  </a:cubicBezTo>
                  <a:cubicBezTo>
                    <a:pt x="48" y="264"/>
                    <a:pt x="0" y="336"/>
                    <a:pt x="40" y="432"/>
                  </a:cubicBezTo>
                  <a:cubicBezTo>
                    <a:pt x="80" y="528"/>
                    <a:pt x="288" y="712"/>
                    <a:pt x="328" y="7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68" name="Text Box 8"/>
            <p:cNvSpPr txBox="1">
              <a:spLocks noChangeArrowheads="1"/>
            </p:cNvSpPr>
            <p:nvPr/>
          </p:nvSpPr>
          <p:spPr bwMode="auto">
            <a:xfrm>
              <a:off x="2860" y="1812"/>
              <a:ext cx="359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 b="0">
                  <a:solidFill>
                    <a:schemeClr val="tx1"/>
                  </a:solidFill>
                </a:rPr>
                <a:t>20</a:t>
              </a:r>
              <a:r>
                <a:rPr lang="en-US" altLang="zh-CN" sz="2400" b="0">
                  <a:solidFill>
                    <a:schemeClr val="tx1"/>
                  </a:solidFill>
                  <a:cs typeface="Times New Roman" pitchFamily="18" charset="0"/>
                </a:rPr>
                <a:t>º</a:t>
              </a:r>
              <a:endParaRPr lang="en-US" altLang="zh-CN" sz="2400" b="0">
                <a:solidFill>
                  <a:schemeClr val="tx1"/>
                </a:solidFill>
              </a:endParaRPr>
            </a:p>
          </p:txBody>
        </p:sp>
        <p:sp>
          <p:nvSpPr>
            <p:cNvPr id="66569" name="Text Box 9"/>
            <p:cNvSpPr txBox="1">
              <a:spLocks noChangeArrowheads="1"/>
            </p:cNvSpPr>
            <p:nvPr/>
          </p:nvSpPr>
          <p:spPr bwMode="auto">
            <a:xfrm>
              <a:off x="288" y="86"/>
              <a:ext cx="5040" cy="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4000">
                  <a:solidFill>
                    <a:schemeClr val="accent2"/>
                  </a:solidFill>
                </a:rPr>
                <a:t>4</a:t>
              </a:r>
              <a:r>
                <a:rPr lang="zh-CN" altLang="en-US" sz="4000">
                  <a:solidFill>
                    <a:schemeClr val="accent2"/>
                  </a:solidFill>
                </a:rPr>
                <a:t>、 一箱子静止在斜面上，画出它所受重力的示意图。</a:t>
              </a:r>
            </a:p>
          </p:txBody>
        </p:sp>
        <p:sp>
          <p:nvSpPr>
            <p:cNvPr id="66570" name="Oval 10"/>
            <p:cNvSpPr>
              <a:spLocks noChangeArrowheads="1"/>
            </p:cNvSpPr>
            <p:nvPr/>
          </p:nvSpPr>
          <p:spPr bwMode="auto">
            <a:xfrm>
              <a:off x="2530" y="1502"/>
              <a:ext cx="48" cy="48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6657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4868863"/>
            <a:ext cx="228600" cy="333375"/>
          </a:xfrm>
          <a:prstGeom prst="rect">
            <a:avLst/>
          </a:prstGeom>
          <a:noFill/>
        </p:spPr>
      </p:pic>
      <p:pic>
        <p:nvPicPr>
          <p:cNvPr id="665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5683738">
            <a:off x="3708400" y="3573463"/>
            <a:ext cx="1514475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WordArt 3"/>
          <p:cNvSpPr>
            <a:spLocks noChangeArrowheads="1" noChangeShapeType="1" noTextEdit="1"/>
          </p:cNvSpPr>
          <p:nvPr/>
        </p:nvSpPr>
        <p:spPr bwMode="auto">
          <a:xfrm>
            <a:off x="2627313" y="1052513"/>
            <a:ext cx="4067175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99FF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latin typeface="华文行楷"/>
              </a:rPr>
              <a:t>作业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23850" y="2852738"/>
            <a:ext cx="882015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课</a:t>
            </a:r>
            <a:r>
              <a:rPr lang="zh-CN" altLang="en-US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本</a:t>
            </a:r>
            <a:r>
              <a:rPr lang="en-US" altLang="zh-CN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116</a:t>
            </a:r>
            <a:r>
              <a:rPr lang="zh-CN" altLang="en-US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页第 </a:t>
            </a:r>
            <a:r>
              <a:rPr lang="en-US" altLang="zh-CN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 、</a:t>
            </a:r>
            <a:r>
              <a:rPr lang="en-US" altLang="zh-CN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题</a:t>
            </a:r>
          </a:p>
          <a:p>
            <a:r>
              <a:rPr lang="zh-CN" altLang="en-US" b="0" dirty="0"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在网上查询有关重力的知识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zh-CN" altLang="en-US" sz="17200" b="1">
                <a:solidFill>
                  <a:srgbClr val="FFFF00"/>
                </a:solidFill>
              </a:rPr>
              <a:t>再 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50825" y="136525"/>
            <a:ext cx="84978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 b="0"/>
              <a:t>第五章  熟悉而陌生的力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tint val="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132138" y="1989138"/>
            <a:ext cx="5724525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</a:rPr>
              <a:t>第四节</a:t>
            </a:r>
            <a:r>
              <a:rPr kumimoji="0" lang="zh-CN" altLang="en-US" sz="8000">
                <a:solidFill>
                  <a:srgbClr val="FFFF00"/>
                </a:solidFill>
                <a:latin typeface="Arial" pitchFamily="34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kumimoji="0" lang="zh-CN" altLang="en-US" sz="7200">
                <a:solidFill>
                  <a:srgbClr val="FFFF00"/>
                </a:solidFill>
                <a:latin typeface="Arial" pitchFamily="34" charset="0"/>
              </a:rPr>
              <a:t>来自地球的力</a:t>
            </a:r>
          </a:p>
        </p:txBody>
      </p:sp>
      <p:pic>
        <p:nvPicPr>
          <p:cNvPr id="5136" name="Picture 16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5157788"/>
            <a:ext cx="307975" cy="274637"/>
          </a:xfrm>
          <a:prstGeom prst="rect">
            <a:avLst/>
          </a:prstGeom>
          <a:noFill/>
        </p:spPr>
      </p:pic>
      <p:pic>
        <p:nvPicPr>
          <p:cNvPr id="5137" name="Picture 17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652963"/>
            <a:ext cx="307975" cy="274637"/>
          </a:xfrm>
          <a:prstGeom prst="rect">
            <a:avLst/>
          </a:prstGeom>
          <a:noFill/>
        </p:spPr>
      </p:pic>
      <p:pic>
        <p:nvPicPr>
          <p:cNvPr id="5138" name="Picture 1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5734050"/>
            <a:ext cx="307975" cy="274638"/>
          </a:xfrm>
          <a:prstGeom prst="rect">
            <a:avLst/>
          </a:prstGeom>
          <a:noFill/>
        </p:spPr>
      </p:pic>
      <p:pic>
        <p:nvPicPr>
          <p:cNvPr id="5139" name="Picture 19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5013325"/>
            <a:ext cx="307975" cy="274638"/>
          </a:xfrm>
          <a:prstGeom prst="rect">
            <a:avLst/>
          </a:prstGeom>
          <a:noFill/>
        </p:spPr>
      </p:pic>
      <p:pic>
        <p:nvPicPr>
          <p:cNvPr id="5140" name="Picture 20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5013325"/>
            <a:ext cx="307975" cy="274638"/>
          </a:xfrm>
          <a:prstGeom prst="rect">
            <a:avLst/>
          </a:prstGeom>
          <a:noFill/>
        </p:spPr>
      </p:pic>
      <p:pic>
        <p:nvPicPr>
          <p:cNvPr id="5141" name="Picture 21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4437063"/>
            <a:ext cx="307975" cy="274637"/>
          </a:xfrm>
          <a:prstGeom prst="rect">
            <a:avLst/>
          </a:prstGeom>
          <a:noFill/>
        </p:spPr>
      </p:pic>
      <p:pic>
        <p:nvPicPr>
          <p:cNvPr id="5142" name="Picture 22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4652963"/>
            <a:ext cx="307975" cy="274637"/>
          </a:xfrm>
          <a:prstGeom prst="rect">
            <a:avLst/>
          </a:prstGeom>
          <a:noFill/>
        </p:spPr>
      </p:pic>
      <p:pic>
        <p:nvPicPr>
          <p:cNvPr id="5144" name="Picture 24" descr="00306100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05238"/>
            <a:ext cx="2843213" cy="30527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未命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9577388" cy="7589838"/>
          </a:xfrm>
          <a:prstGeom prst="rect">
            <a:avLst/>
          </a:prstGeom>
          <a:noFill/>
        </p:spPr>
      </p:pic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4284663" y="1989138"/>
            <a:ext cx="576262" cy="647700"/>
          </a:xfrm>
          <a:prstGeom prst="ellipse">
            <a:avLst/>
          </a:prstGeom>
          <a:solidFill>
            <a:srgbClr val="F4501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4859338" y="5445125"/>
          <a:ext cx="863600" cy="720725"/>
        </p:xfrm>
        <a:graphic>
          <a:graphicData uri="http://schemas.openxmlformats.org/presentationml/2006/ole">
            <p:oleObj spid="_x0000_s7172" name="BMP 图象" r:id="rId4" imgW="438095" imgH="333333" progId="Paint.Pictur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004 0.47778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0ihby小孩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404813"/>
            <a:ext cx="8064500" cy="5903912"/>
          </a:xfrm>
          <a:noFill/>
          <a:ln/>
        </p:spPr>
      </p:pic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4643438" y="3141663"/>
            <a:ext cx="1081087" cy="1152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6" name="Picture 4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583363"/>
            <a:ext cx="307975" cy="274637"/>
          </a:xfrm>
          <a:prstGeom prst="rect">
            <a:avLst/>
          </a:prstGeom>
          <a:noFill/>
        </p:spPr>
      </p:pic>
      <p:pic>
        <p:nvPicPr>
          <p:cNvPr id="8197" name="Picture 5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583363"/>
            <a:ext cx="307975" cy="274637"/>
          </a:xfrm>
          <a:prstGeom prst="rect">
            <a:avLst/>
          </a:prstGeom>
          <a:noFill/>
        </p:spPr>
      </p:pic>
      <p:pic>
        <p:nvPicPr>
          <p:cNvPr id="8198" name="Picture 6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716 0.23287 L -0.25869 -0.31852 C -0.23976 -0.3676 -0.21146 -0.39398 -0.18178 -0.39398 C -0.14827 -0.39398 -0.12136 -0.3676 -0.10226 -0.31852 L -0.01181 -0.1007 " pathEditMode="relative" rAng="0" ptsTypes="FffFF">
                                      <p:cBhvr>
                                        <p:cTn id="10" dur="1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0" y="0"/>
            <a:ext cx="2362200" cy="1295400"/>
          </a:xfrm>
          <a:prstGeom prst="cloudCallout">
            <a:avLst>
              <a:gd name="adj1" fmla="val 36560"/>
              <a:gd name="adj2" fmla="val 65319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chemeClr val="tx1"/>
                </a:solidFill>
              </a:rPr>
              <a:t>思考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412875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/>
              <a:t>苹果和小球下落的原因是什么？</a:t>
            </a:r>
          </a:p>
        </p:txBody>
      </p:sp>
      <p:pic>
        <p:nvPicPr>
          <p:cNvPr id="9221" name="Picture 5" descr="伽利略木星探测器在距地球150万英里时发回的地球照片。"/>
          <p:cNvPicPr>
            <a:picLocks noChangeAspect="1" noChangeArrowheads="1"/>
          </p:cNvPicPr>
          <p:nvPr/>
        </p:nvPicPr>
        <p:blipFill>
          <a:blip r:embed="rId2" cstate="print"/>
          <a:srcRect l="23001" t="18001" r="17999" b="19000"/>
          <a:stretch>
            <a:fillRect/>
          </a:stretch>
        </p:blipFill>
        <p:spPr bwMode="auto">
          <a:xfrm>
            <a:off x="6096000" y="3860800"/>
            <a:ext cx="3048000" cy="2997200"/>
          </a:xfrm>
          <a:prstGeom prst="rect">
            <a:avLst/>
          </a:prstGeom>
          <a:noFill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23850" y="3141663"/>
            <a:ext cx="55451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/>
              <a:t>     </a:t>
            </a:r>
            <a:r>
              <a:rPr lang="zh-CN" altLang="en-US"/>
              <a:t>是重力的作用</a:t>
            </a:r>
          </a:p>
        </p:txBody>
      </p:sp>
      <p:pic>
        <p:nvPicPr>
          <p:cNvPr id="9224" name="Picture 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6237288"/>
            <a:ext cx="307975" cy="274637"/>
          </a:xfrm>
          <a:prstGeom prst="rect">
            <a:avLst/>
          </a:prstGeom>
          <a:noFill/>
        </p:spPr>
      </p:pic>
      <p:pic>
        <p:nvPicPr>
          <p:cNvPr id="9225" name="Picture 9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4292600"/>
            <a:ext cx="307975" cy="274638"/>
          </a:xfrm>
          <a:prstGeom prst="rect">
            <a:avLst/>
          </a:prstGeom>
          <a:noFill/>
        </p:spPr>
      </p:pic>
      <p:pic>
        <p:nvPicPr>
          <p:cNvPr id="9226" name="Picture 10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549275"/>
            <a:ext cx="307975" cy="274638"/>
          </a:xfrm>
          <a:prstGeom prst="rect">
            <a:avLst/>
          </a:prstGeom>
          <a:noFill/>
        </p:spPr>
      </p:pic>
      <p:pic>
        <p:nvPicPr>
          <p:cNvPr id="9227" name="Picture 11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6092825"/>
            <a:ext cx="307975" cy="274638"/>
          </a:xfrm>
          <a:prstGeom prst="rect">
            <a:avLst/>
          </a:prstGeom>
          <a:noFill/>
        </p:spPr>
      </p:pic>
      <p:pic>
        <p:nvPicPr>
          <p:cNvPr id="9228" name="Picture 12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5516563"/>
            <a:ext cx="307975" cy="274637"/>
          </a:xfrm>
          <a:prstGeom prst="rect">
            <a:avLst/>
          </a:prstGeom>
          <a:noFill/>
        </p:spPr>
      </p:pic>
      <p:pic>
        <p:nvPicPr>
          <p:cNvPr id="9229" name="Picture 13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4437063"/>
            <a:ext cx="307975" cy="274637"/>
          </a:xfrm>
          <a:prstGeom prst="rect">
            <a:avLst/>
          </a:prstGeom>
          <a:noFill/>
        </p:spPr>
      </p:pic>
      <p:pic>
        <p:nvPicPr>
          <p:cNvPr id="9230" name="Picture 14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708275"/>
            <a:ext cx="307975" cy="274638"/>
          </a:xfrm>
          <a:prstGeom prst="rect">
            <a:avLst/>
          </a:prstGeom>
          <a:noFill/>
        </p:spPr>
      </p:pic>
      <p:pic>
        <p:nvPicPr>
          <p:cNvPr id="9231" name="Picture 15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5734050"/>
            <a:ext cx="307975" cy="274638"/>
          </a:xfrm>
          <a:prstGeom prst="rect">
            <a:avLst/>
          </a:prstGeom>
          <a:noFill/>
        </p:spPr>
      </p:pic>
      <p:pic>
        <p:nvPicPr>
          <p:cNvPr id="9232" name="Picture 16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4797425"/>
            <a:ext cx="307975" cy="274638"/>
          </a:xfrm>
          <a:prstGeom prst="rect">
            <a:avLst/>
          </a:prstGeom>
          <a:noFill/>
        </p:spPr>
      </p:pic>
      <p:pic>
        <p:nvPicPr>
          <p:cNvPr id="9233" name="Picture 17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350" y="3068638"/>
            <a:ext cx="307975" cy="274637"/>
          </a:xfrm>
          <a:prstGeom prst="rect">
            <a:avLst/>
          </a:prstGeom>
          <a:noFill/>
        </p:spPr>
      </p:pic>
      <p:pic>
        <p:nvPicPr>
          <p:cNvPr id="9234" name="Picture 1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836613"/>
            <a:ext cx="307975" cy="274637"/>
          </a:xfrm>
          <a:prstGeom prst="rect">
            <a:avLst/>
          </a:prstGeom>
          <a:noFill/>
        </p:spPr>
      </p:pic>
      <p:pic>
        <p:nvPicPr>
          <p:cNvPr id="9235" name="Picture 19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2420938"/>
            <a:ext cx="307975" cy="274637"/>
          </a:xfrm>
          <a:prstGeom prst="rect">
            <a:avLst/>
          </a:prstGeom>
          <a:noFill/>
        </p:spPr>
      </p:pic>
      <p:pic>
        <p:nvPicPr>
          <p:cNvPr id="9236" name="Picture 20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2492375"/>
            <a:ext cx="307975" cy="274638"/>
          </a:xfrm>
          <a:prstGeom prst="rect">
            <a:avLst/>
          </a:prstGeom>
          <a:noFill/>
        </p:spPr>
      </p:pic>
      <p:pic>
        <p:nvPicPr>
          <p:cNvPr id="9237" name="Picture 21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76250"/>
            <a:ext cx="307975" cy="274638"/>
          </a:xfrm>
          <a:prstGeom prst="rect">
            <a:avLst/>
          </a:prstGeom>
          <a:noFill/>
        </p:spPr>
      </p:pic>
      <p:pic>
        <p:nvPicPr>
          <p:cNvPr id="9238" name="Picture 22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4221163"/>
            <a:ext cx="307975" cy="274637"/>
          </a:xfrm>
          <a:prstGeom prst="rect">
            <a:avLst/>
          </a:prstGeom>
          <a:noFill/>
        </p:spPr>
      </p:pic>
      <p:pic>
        <p:nvPicPr>
          <p:cNvPr id="9239" name="Picture 23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33575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223963" y="2349500"/>
            <a:ext cx="79200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4800">
                <a:latin typeface="Arial" pitchFamily="34" charset="0"/>
              </a:rPr>
              <a:t>重力是什么原因产生的？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258888" y="1484313"/>
            <a:ext cx="43211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4800">
                <a:latin typeface="Arial" pitchFamily="34" charset="0"/>
              </a:rPr>
              <a:t>什么是重力？</a:t>
            </a:r>
          </a:p>
        </p:txBody>
      </p:sp>
      <p:sp>
        <p:nvSpPr>
          <p:cNvPr id="12297" name="WordArt 9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6624638" cy="54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290500" prstMaterial="legacyMatte">
              <a:extrusionClr>
                <a:srgbClr val="CCFF99"/>
              </a:extrusionClr>
            </a:sp3d>
          </a:bodyPr>
          <a:lstStyle/>
          <a:p>
            <a:pPr algn="ctr"/>
            <a:r>
              <a:rPr lang="zh-CN" altLang="en-US" sz="3600" kern="10">
                <a:ln w="12700" cap="sq"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黑体"/>
                <a:ea typeface="黑体"/>
              </a:rPr>
              <a:t>一、重力及重力的产生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116013" y="3357563"/>
            <a:ext cx="7345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sz="4800">
                <a:latin typeface="Arial" pitchFamily="34" charset="0"/>
              </a:rPr>
              <a:t> </a:t>
            </a:r>
            <a:r>
              <a:rPr kumimoji="0" lang="zh-CN" altLang="en-US" sz="4800">
                <a:latin typeface="Arial" pitchFamily="34" charset="0"/>
              </a:rPr>
              <a:t>重力用哪个字母表示？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6013" y="4437063"/>
            <a:ext cx="7345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sz="4800">
                <a:latin typeface="Arial" pitchFamily="34" charset="0"/>
              </a:rPr>
              <a:t> </a:t>
            </a:r>
            <a:r>
              <a:rPr kumimoji="0" lang="zh-CN" altLang="en-US" sz="4800">
                <a:latin typeface="Arial" pitchFamily="34" charset="0"/>
              </a:rPr>
              <a:t>重力施力物是什么？</a:t>
            </a:r>
          </a:p>
        </p:txBody>
      </p:sp>
      <p:pic>
        <p:nvPicPr>
          <p:cNvPr id="12305" name="Picture 17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583363"/>
            <a:ext cx="307975" cy="274637"/>
          </a:xfrm>
          <a:prstGeom prst="rect">
            <a:avLst/>
          </a:prstGeom>
          <a:noFill/>
        </p:spPr>
      </p:pic>
      <p:pic>
        <p:nvPicPr>
          <p:cNvPr id="12306" name="Picture 18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6583363"/>
            <a:ext cx="307975" cy="274637"/>
          </a:xfrm>
          <a:prstGeom prst="rect">
            <a:avLst/>
          </a:prstGeom>
          <a:noFill/>
        </p:spPr>
      </p:pic>
      <p:pic>
        <p:nvPicPr>
          <p:cNvPr id="12307" name="Picture 19" descr="gif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583363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34988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什么是重力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: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4581525"/>
            <a:ext cx="5026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 b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重力的施力物体：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11188" y="5516563"/>
            <a:ext cx="4006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 b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重力的符号：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68313" y="1052513"/>
            <a:ext cx="8388350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latin typeface="Tahoma" pitchFamily="34" charset="0"/>
                <a:ea typeface="楷体_GB2312" pitchFamily="49" charset="-122"/>
              </a:rPr>
              <a:t>      </a:t>
            </a:r>
            <a:r>
              <a:rPr lang="zh-CN" altLang="en-US" sz="3600">
                <a:solidFill>
                  <a:srgbClr val="FFFF00"/>
                </a:solidFill>
                <a:latin typeface="Tahoma" pitchFamily="34" charset="0"/>
                <a:ea typeface="楷体_GB2312" pitchFamily="49" charset="-122"/>
              </a:rPr>
              <a:t>地面附近的物体由于地球的吸引而受到的力。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356100" y="5516563"/>
            <a:ext cx="561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rgbClr val="FFFF00"/>
                </a:solidFill>
                <a:latin typeface="Tahoma" pitchFamily="34" charset="0"/>
              </a:rPr>
              <a:t>G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5292725" y="4652963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FFFF00"/>
                </a:solidFill>
                <a:latin typeface="Tahoma" pitchFamily="34" charset="0"/>
                <a:ea typeface="楷体_GB2312" pitchFamily="49" charset="-122"/>
              </a:rPr>
              <a:t>地球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39750" y="2924175"/>
            <a:ext cx="50276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latin typeface="黑体" pitchFamily="49" charset="-122"/>
                <a:ea typeface="黑体" pitchFamily="49" charset="-122"/>
              </a:rPr>
              <a:t> 2.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重力产生的原因：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258888" y="3789363"/>
            <a:ext cx="698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Arial" pitchFamily="34" charset="0"/>
                <a:ea typeface="楷体_GB2312" pitchFamily="49" charset="-122"/>
              </a:rPr>
              <a:t>地球的吸引。</a:t>
            </a:r>
          </a:p>
        </p:txBody>
      </p:sp>
      <p:pic>
        <p:nvPicPr>
          <p:cNvPr id="14349" name="Picture 13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5734050"/>
            <a:ext cx="307975" cy="274638"/>
          </a:xfrm>
          <a:prstGeom prst="rect">
            <a:avLst/>
          </a:prstGeom>
          <a:noFill/>
        </p:spPr>
      </p:pic>
      <p:pic>
        <p:nvPicPr>
          <p:cNvPr id="14350" name="Picture 14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3933825"/>
            <a:ext cx="307975" cy="274638"/>
          </a:xfrm>
          <a:prstGeom prst="rect">
            <a:avLst/>
          </a:prstGeom>
          <a:noFill/>
        </p:spPr>
      </p:pic>
      <p:pic>
        <p:nvPicPr>
          <p:cNvPr id="14351" name="Picture 15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196975"/>
            <a:ext cx="307975" cy="274638"/>
          </a:xfrm>
          <a:prstGeom prst="rect">
            <a:avLst/>
          </a:prstGeom>
          <a:noFill/>
        </p:spPr>
      </p:pic>
      <p:pic>
        <p:nvPicPr>
          <p:cNvPr id="14352" name="Picture 16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357563"/>
            <a:ext cx="307975" cy="274637"/>
          </a:xfrm>
          <a:prstGeom prst="rect">
            <a:avLst/>
          </a:prstGeom>
          <a:noFill/>
        </p:spPr>
      </p:pic>
      <p:pic>
        <p:nvPicPr>
          <p:cNvPr id="14353" name="Picture 17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4508500"/>
            <a:ext cx="307975" cy="274638"/>
          </a:xfrm>
          <a:prstGeom prst="rect">
            <a:avLst/>
          </a:prstGeom>
          <a:noFill/>
        </p:spPr>
      </p:pic>
      <p:pic>
        <p:nvPicPr>
          <p:cNvPr id="14354" name="Picture 18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2924175"/>
            <a:ext cx="307975" cy="274638"/>
          </a:xfrm>
          <a:prstGeom prst="rect">
            <a:avLst/>
          </a:prstGeom>
          <a:noFill/>
        </p:spPr>
      </p:pic>
      <p:pic>
        <p:nvPicPr>
          <p:cNvPr id="14355" name="Picture 19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2636838"/>
            <a:ext cx="307975" cy="274637"/>
          </a:xfrm>
          <a:prstGeom prst="rect">
            <a:avLst/>
          </a:prstGeom>
          <a:noFill/>
        </p:spPr>
      </p:pic>
      <p:pic>
        <p:nvPicPr>
          <p:cNvPr id="14356" name="Picture 20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5373688"/>
            <a:ext cx="307975" cy="274637"/>
          </a:xfrm>
          <a:prstGeom prst="rect">
            <a:avLst/>
          </a:prstGeom>
          <a:noFill/>
        </p:spPr>
      </p:pic>
      <p:pic>
        <p:nvPicPr>
          <p:cNvPr id="14357" name="Picture 21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4149725"/>
            <a:ext cx="307975" cy="274638"/>
          </a:xfrm>
          <a:prstGeom prst="rect">
            <a:avLst/>
          </a:prstGeom>
          <a:noFill/>
        </p:spPr>
      </p:pic>
      <p:pic>
        <p:nvPicPr>
          <p:cNvPr id="14358" name="Picture 22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813" y="2636838"/>
            <a:ext cx="307975" cy="274637"/>
          </a:xfrm>
          <a:prstGeom prst="rect">
            <a:avLst/>
          </a:prstGeom>
          <a:noFill/>
        </p:spPr>
      </p:pic>
      <p:pic>
        <p:nvPicPr>
          <p:cNvPr id="14359" name="Picture 23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060575"/>
            <a:ext cx="307975" cy="274638"/>
          </a:xfrm>
          <a:prstGeom prst="rect">
            <a:avLst/>
          </a:prstGeom>
          <a:noFill/>
        </p:spPr>
      </p:pic>
      <p:pic>
        <p:nvPicPr>
          <p:cNvPr id="14360" name="Picture 24" descr="gif00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420938"/>
            <a:ext cx="307975" cy="27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7589" name="Picture 5" descr="20083148467105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463" cy="3517900"/>
          </a:xfrm>
          <a:prstGeom prst="rect">
            <a:avLst/>
          </a:prstGeom>
          <a:noFill/>
        </p:spPr>
      </p:pic>
      <p:pic>
        <p:nvPicPr>
          <p:cNvPr id="67591" name="Picture 7" descr="bfcd149047a90ccb10f9fb6558_5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0"/>
            <a:ext cx="4427537" cy="3500438"/>
          </a:xfrm>
          <a:prstGeom prst="rect">
            <a:avLst/>
          </a:prstGeom>
          <a:noFill/>
        </p:spPr>
      </p:pic>
      <p:pic>
        <p:nvPicPr>
          <p:cNvPr id="67593" name="Picture 9" descr="3366978_133725044283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716463" cy="3357562"/>
          </a:xfrm>
          <a:prstGeom prst="rect">
            <a:avLst/>
          </a:prstGeom>
          <a:noFill/>
        </p:spPr>
      </p:pic>
      <p:pic>
        <p:nvPicPr>
          <p:cNvPr id="67595" name="Picture 11" descr="180117169_9518480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9950" y="3284538"/>
            <a:ext cx="4464050" cy="357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5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5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1752</TotalTime>
  <Words>842</Words>
  <Application>Microsoft Office PowerPoint</Application>
  <PresentationFormat>全屏显示(4:3)</PresentationFormat>
  <Paragraphs>122</Paragraphs>
  <Slides>26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</vt:lpstr>
      <vt:lpstr>宋体</vt:lpstr>
      <vt:lpstr>Times New Roman</vt:lpstr>
      <vt:lpstr>黑体</vt:lpstr>
      <vt:lpstr>Tahoma</vt:lpstr>
      <vt:lpstr>楷体_GB2312</vt:lpstr>
      <vt:lpstr>华文新魏</vt:lpstr>
      <vt:lpstr>华文行楷</vt:lpstr>
      <vt:lpstr>隶书</vt:lpstr>
      <vt:lpstr>Arial Unicode MS</vt:lpstr>
      <vt:lpstr>_x000b__x000c_</vt:lpstr>
      <vt:lpstr>Wingdings</vt:lpstr>
      <vt:lpstr>默认设计模板</vt:lpstr>
      <vt:lpstr>BMP 图象</vt:lpstr>
      <vt:lpstr>生活因物理而精彩！                       ——余游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88</cp:revision>
  <dcterms:created xsi:type="dcterms:W3CDTF">2012-03-22T10:32:06Z</dcterms:created>
  <dcterms:modified xsi:type="dcterms:W3CDTF">2017-06-30T10:01:23Z</dcterms:modified>
</cp:coreProperties>
</file>