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88054-51CC-40EC-B3E7-6095A42702A4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61EA1-C864-455C-A732-72EC755546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43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819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819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2114FC02-6692-4174-9C97-ADA88BA94B01}" type="slidenum">
              <a:rPr sz="1200">
                <a:solidFill>
                  <a:prstClr val="black"/>
                </a:solidFill>
              </a:rPr>
              <a:pPr algn="r"/>
              <a:t>4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867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867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E6368B97-33EB-4C88-B5DE-2939C2442C80}" type="slidenum">
              <a:rPr sz="1200">
                <a:solidFill>
                  <a:prstClr val="black"/>
                </a:solidFill>
              </a:rPr>
              <a:pPr algn="r"/>
              <a:t>15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174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3174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36CC71C6-1B79-4A11-BEFD-C5C8320C44B7}" type="slidenum">
              <a:rPr sz="1200">
                <a:solidFill>
                  <a:prstClr val="black"/>
                </a:solidFill>
              </a:rPr>
              <a:pPr algn="r"/>
              <a:t>17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584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3584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10DCE9CF-66DE-41E6-8724-3194EFD8392A}" type="slidenum">
              <a:rPr sz="1200">
                <a:solidFill>
                  <a:prstClr val="black"/>
                </a:solidFill>
              </a:rPr>
              <a:pPr algn="r"/>
              <a:t>20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024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024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D95E0FFA-5BAC-4C07-8E0A-56E2582D948D}" type="slidenum">
              <a:rPr sz="1200">
                <a:solidFill>
                  <a:prstClr val="black"/>
                </a:solidFill>
              </a:rPr>
              <a:pPr algn="r"/>
              <a:t>5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229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229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04AA8902-3815-4715-A72D-27DAD2E6234C}" type="slidenum">
              <a:rPr sz="1200">
                <a:solidFill>
                  <a:prstClr val="black"/>
                </a:solidFill>
              </a:rPr>
              <a:pPr algn="r"/>
              <a:t>6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433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433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A7122877-3831-42C3-90C8-802642323F17}" type="slidenum">
              <a:rPr sz="1200">
                <a:solidFill>
                  <a:prstClr val="black"/>
                </a:solidFill>
              </a:rPr>
              <a:pPr algn="r"/>
              <a:t>7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638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0951124B-B6CE-4413-B94B-311128403DFE}" type="slidenum">
              <a:rPr sz="1200">
                <a:solidFill>
                  <a:prstClr val="black"/>
                </a:solidFill>
              </a:rPr>
              <a:pPr algn="r"/>
              <a:t>8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843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843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2E5C8A2F-08D5-4F7C-8B50-D08A4E290143}" type="slidenum">
              <a:rPr sz="1200">
                <a:solidFill>
                  <a:prstClr val="black"/>
                </a:solidFill>
              </a:rPr>
              <a:pPr algn="r"/>
              <a:t>9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048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048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34CF949B-A648-47F2-8588-1B3DD7FF9783}" type="slidenum">
              <a:rPr sz="1200">
                <a:solidFill>
                  <a:prstClr val="black"/>
                </a:solidFill>
              </a:rPr>
              <a:pPr algn="r"/>
              <a:t>10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253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253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D082FE9D-2805-4475-B6F3-AF06D70220E8}" type="slidenum">
              <a:rPr sz="1200">
                <a:solidFill>
                  <a:prstClr val="black"/>
                </a:solidFill>
              </a:rPr>
              <a:pPr algn="r"/>
              <a:t>11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457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69F56671-BEF1-44FC-B650-D069B9203E4A}" type="slidenum">
              <a:rPr sz="1200">
                <a:solidFill>
                  <a:prstClr val="black"/>
                </a:solidFill>
              </a:rPr>
              <a:pPr algn="r"/>
              <a:t>12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477772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049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4400" kern="1200">
          <a:solidFill>
            <a:schemeClr val="tx1"/>
          </a:solidFill>
          <a:latin typeface="Calibri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__1.doc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.bin"/><Relationship Id="rId12" Type="http://schemas.openxmlformats.org/officeDocument/2006/relationships/image" Target="../media/image17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9.png"/><Relationship Id="rId11" Type="http://schemas.openxmlformats.org/officeDocument/2006/relationships/oleObject" Target="../embeddings/Microsoft_Word_97_-_2003___2.doc"/><Relationship Id="rId5" Type="http://schemas.openxmlformats.org/officeDocument/2006/relationships/image" Target="../media/image9.png"/><Relationship Id="rId10" Type="http://schemas.openxmlformats.org/officeDocument/2006/relationships/oleObject" Target="../embeddings/oleObject2.bin"/><Relationship Id="rId4" Type="http://schemas.openxmlformats.org/officeDocument/2006/relationships/image" Target="../media/image18.png"/><Relationship Id="rId9" Type="http://schemas.openxmlformats.org/officeDocument/2006/relationships/image" Target="../media/image1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.xml"/><Relationship Id="rId5" Type="http://schemas.openxmlformats.org/officeDocument/2006/relationships/slide" Target="slide21.xml"/><Relationship Id="rId4" Type="http://schemas.openxmlformats.org/officeDocument/2006/relationships/slide" Target="slide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slide" Target="slide3.xml"/><Relationship Id="rId4" Type="http://schemas.openxmlformats.org/officeDocument/2006/relationships/image" Target="../media/image3.png"/><Relationship Id="rId9" Type="http://schemas.openxmlformats.org/officeDocument/2006/relationships/slide" Target="slide3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2.emf"/><Relationship Id="rId4" Type="http://schemas.openxmlformats.org/officeDocument/2006/relationships/oleObject" Target="../embeddings/Microsoft_Word_97_-_2003___3.doc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5.emf"/><Relationship Id="rId4" Type="http://schemas.openxmlformats.org/officeDocument/2006/relationships/oleObject" Target="../embeddings/Microsoft_Word_97_-_2003___4.doc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emf"/><Relationship Id="rId5" Type="http://schemas.openxmlformats.org/officeDocument/2006/relationships/oleObject" Target="../embeddings/Microsoft_Word_97_-_2003___5.doc"/><Relationship Id="rId4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0.xml"/><Relationship Id="rId5" Type="http://schemas.openxmlformats.org/officeDocument/2006/relationships/image" Target="../media/image7.png"/><Relationship Id="rId4" Type="http://schemas.openxmlformats.org/officeDocument/2006/relationships/slide" Target="sl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7" Type="http://schemas.openxmlformats.org/officeDocument/2006/relationships/image" Target="../media/image28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Microsoft_Word_97_-_2003___6.doc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slide" Target="slide3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1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文本框 6"/>
          <p:cNvSpPr/>
          <p:nvPr/>
        </p:nvSpPr>
        <p:spPr>
          <a:xfrm>
            <a:off x="1474788" y="1690688"/>
            <a:ext cx="6157912" cy="10156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ctr">
              <a:lnSpc>
                <a:spcPct val="150000"/>
              </a:lnSpc>
            </a:pPr>
            <a:r>
              <a:rPr sz="40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第</a:t>
            </a:r>
            <a:r>
              <a:rPr lang="en-US" altLang="zh-CN" sz="40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6</a:t>
            </a:r>
            <a:r>
              <a:rPr sz="4000" b="1" kern="0" dirty="0" smtClean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课时 质量与密度</a:t>
            </a:r>
            <a:endParaRPr sz="4000" b="1" kern="0" dirty="0">
              <a:solidFill>
                <a:srgbClr val="0070C0"/>
              </a:solidFill>
              <a:latin typeface="Times New Roman" pitchFamily="18" charset="0"/>
              <a:ea typeface="黑体" pitchFamily="49" charset="-122"/>
              <a:sym typeface="Times New Roman" pitchFamily="18" charset="0"/>
            </a:endParaRPr>
          </a:p>
        </p:txBody>
      </p:sp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6227763" y="411163"/>
            <a:ext cx="244951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540385" indent="-540385" algn="ctr">
              <a:lnSpc>
                <a:spcPct val="150000"/>
              </a:lnSpc>
            </a:pPr>
            <a:r>
              <a:rPr sz="3000" b="1" kern="0">
                <a:solidFill>
                  <a:srgbClr val="7030A0"/>
                </a:solidFill>
                <a:latin typeface="宋体" pitchFamily="2" charset="-122"/>
              </a:rPr>
              <a:t>基础梳理篇</a:t>
            </a:r>
            <a:endParaRPr altLang="zh-CN" sz="3000" b="1" kern="0">
              <a:solidFill>
                <a:srgbClr val="7030A0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0422908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8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92275" y="1027113"/>
            <a:ext cx="6432550" cy="37401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9458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1476375" y="1127125"/>
            <a:ext cx="233363" cy="3532188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9459" name="Picture 9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7738" y="2343150"/>
            <a:ext cx="455612" cy="1071563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9460" name="矩形 2"/>
          <p:cNvSpPr/>
          <p:nvPr/>
        </p:nvSpPr>
        <p:spPr>
          <a:xfrm>
            <a:off x="5965825" y="1012825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质量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9461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3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密度</a:t>
            </a:r>
          </a:p>
        </p:txBody>
      </p:sp>
      <p:sp>
        <p:nvSpPr>
          <p:cNvPr id="19462" name="矩形 6"/>
          <p:cNvSpPr/>
          <p:nvPr/>
        </p:nvSpPr>
        <p:spPr>
          <a:xfrm>
            <a:off x="2184400" y="1533525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体积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9463" name="矩形 7"/>
          <p:cNvSpPr/>
          <p:nvPr/>
        </p:nvSpPr>
        <p:spPr>
          <a:xfrm>
            <a:off x="4778375" y="2389188"/>
            <a:ext cx="80168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特性</a:t>
            </a:r>
            <a:endParaRPr kern="0">
              <a:solidFill>
                <a:prstClr val="black"/>
              </a:solidFill>
            </a:endParaRPr>
          </a:p>
        </p:txBody>
      </p:sp>
      <p:graphicFrame>
        <p:nvGraphicFramePr>
          <p:cNvPr id="19464" name="对象 1"/>
          <p:cNvGraphicFramePr>
            <a:graphicFrameLocks noChangeAspect="1"/>
          </p:cNvGraphicFramePr>
          <p:nvPr/>
        </p:nvGraphicFramePr>
        <p:xfrm>
          <a:off x="3427413" y="3440113"/>
          <a:ext cx="17526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r:id="rId8" imgW="1752600" imgH="1041400" progId="Word.Document.8">
                  <p:embed/>
                </p:oleObj>
              </mc:Choice>
              <mc:Fallback>
                <p:oleObj r:id="rId8" imgW="1752600" imgH="10414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427413" y="3440113"/>
                        <a:ext cx="1752600" cy="1041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对象 11"/>
          <p:cNvGraphicFramePr>
            <a:graphicFrameLocks noChangeAspect="1"/>
          </p:cNvGraphicFramePr>
          <p:nvPr/>
        </p:nvGraphicFramePr>
        <p:xfrm>
          <a:off x="6145213" y="3376613"/>
          <a:ext cx="17399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r:id="rId11" imgW="1739900" imgH="1028700" progId="Word.Document.8">
                  <p:embed/>
                </p:oleObj>
              </mc:Choice>
              <mc:Fallback>
                <p:oleObj r:id="rId11" imgW="1739900" imgH="10287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145213" y="3376613"/>
                        <a:ext cx="1739900" cy="1028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6" name="矩形 12"/>
          <p:cNvSpPr/>
          <p:nvPr/>
        </p:nvSpPr>
        <p:spPr>
          <a:xfrm>
            <a:off x="2244725" y="4197350"/>
            <a:ext cx="11033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i="1" kern="0">
                <a:solidFill>
                  <a:srgbClr val="C00000"/>
                </a:solidFill>
                <a:latin typeface="Times New Roman" pitchFamily="18" charset="0"/>
              </a:rPr>
              <a:t>m</a:t>
            </a:r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＝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 pitchFamily="18" charset="0"/>
              </a:rPr>
              <a:t>ρV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5982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2" grpId="0"/>
      <p:bldP spid="19463" grpId="0"/>
      <p:bldP spid="194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92275" y="1196975"/>
            <a:ext cx="6921500" cy="259873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1506" name="矩形 2"/>
          <p:cNvSpPr/>
          <p:nvPr/>
        </p:nvSpPr>
        <p:spPr>
          <a:xfrm>
            <a:off x="3419475" y="1355725"/>
            <a:ext cx="954088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kg/m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 pitchFamily="18" charset="0"/>
              </a:rPr>
              <a:t>3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21507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1508" name="矩形 6"/>
          <p:cNvSpPr/>
          <p:nvPr/>
        </p:nvSpPr>
        <p:spPr>
          <a:xfrm>
            <a:off x="7388225" y="1322388"/>
            <a:ext cx="107156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 g/cm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 pitchFamily="18" charset="0"/>
              </a:rPr>
              <a:t>3</a:t>
            </a:r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 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21509" name="矩形 7"/>
          <p:cNvSpPr/>
          <p:nvPr/>
        </p:nvSpPr>
        <p:spPr>
          <a:xfrm>
            <a:off x="5508625" y="3203575"/>
            <a:ext cx="2211388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1.0× 10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 pitchFamily="18" charset="0"/>
              </a:rPr>
              <a:t>3</a:t>
            </a:r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 kg/m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 pitchFamily="18" charset="0"/>
              </a:rPr>
              <a:t>3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21510" name="Picture 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1516063" y="1244600"/>
            <a:ext cx="176212" cy="26543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1511" name="Picture 9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7738" y="2074863"/>
            <a:ext cx="455612" cy="106997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7907139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8" grpId="0"/>
      <p:bldP spid="2150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组合 2"/>
          <p:cNvGrpSpPr/>
          <p:nvPr/>
        </p:nvGrpSpPr>
        <p:grpSpPr>
          <a:xfrm>
            <a:off x="2517775" y="195263"/>
            <a:ext cx="4235450" cy="2008187"/>
            <a:chOff x="1847662" y="1504750"/>
            <a:chExt cx="5448676" cy="2584754"/>
          </a:xfrm>
        </p:grpSpPr>
        <p:grpSp>
          <p:nvGrpSpPr>
            <p:cNvPr id="23554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23555" name="圆角矩形 4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23556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23557" name="椭圆 25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3558" name="椭圆 26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559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23560" name="椭圆 23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3561" name="椭圆 2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562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23563" name="文本框 16"/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7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重点突破</a:t>
              </a:r>
            </a:p>
          </p:txBody>
        </p:sp>
        <p:grpSp>
          <p:nvGrpSpPr>
            <p:cNvPr id="23564" name="组合 9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23565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23566" name="椭圆 11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3567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FFB850"/>
                  </a:solidFill>
                  <a:latin typeface="Impact" pitchFamily="34" charset="0"/>
                </a:endParaRPr>
              </a:p>
            </p:txBody>
          </p:sp>
        </p:grpSp>
      </p:grpSp>
      <p:sp>
        <p:nvSpPr>
          <p:cNvPr id="23568" name="矩形 1">
            <a:hlinkClick r:id="rId3" action="ppaction://hlinksldjump"/>
          </p:cNvPr>
          <p:cNvSpPr/>
          <p:nvPr/>
        </p:nvSpPr>
        <p:spPr>
          <a:xfrm>
            <a:off x="1471613" y="1563688"/>
            <a:ext cx="6326187" cy="461962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质量和密度的理解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[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高频考点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]</a:t>
            </a:r>
            <a:endParaRPr sz="2400" b="1" kern="0">
              <a:solidFill>
                <a:prstClr val="white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23569" name="矩形 2">
            <a:hlinkClick r:id="rId4" action="ppaction://hlinksldjump"/>
          </p:cNvPr>
          <p:cNvSpPr/>
          <p:nvPr/>
        </p:nvSpPr>
        <p:spPr>
          <a:xfrm>
            <a:off x="1485900" y="2305050"/>
            <a:ext cx="6326188" cy="461963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天平与质量的测量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[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高频考点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]</a:t>
            </a:r>
            <a:endParaRPr sz="2400" b="1" kern="0">
              <a:solidFill>
                <a:prstClr val="white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23570" name="矩形 3">
            <a:hlinkClick r:id="rId5" action="ppaction://hlinksldjump"/>
          </p:cNvPr>
          <p:cNvSpPr/>
          <p:nvPr/>
        </p:nvSpPr>
        <p:spPr>
          <a:xfrm>
            <a:off x="1458913" y="3067050"/>
            <a:ext cx="6326187" cy="461963"/>
          </a:xfrm>
          <a:prstGeom prst="rect">
            <a:avLst/>
          </a:prstGeom>
          <a:solidFill>
            <a:srgbClr val="EF9F9F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·3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密度计算</a:t>
            </a:r>
            <a:r>
              <a:rPr lang="en-US" altLang="zh-CN" sz="2400" b="1" kern="0">
                <a:solidFill>
                  <a:srgbClr val="FFFFFF"/>
                </a:solidFill>
                <a:latin typeface="隶书" pitchFamily="49" charset="-122"/>
                <a:ea typeface="隶书" pitchFamily="49" charset="-122"/>
              </a:rPr>
              <a:t>[</a:t>
            </a:r>
            <a:r>
              <a:rPr sz="2400" b="1" kern="0">
                <a:solidFill>
                  <a:srgbClr val="FFFFFF"/>
                </a:solidFill>
                <a:latin typeface="隶书" pitchFamily="49" charset="-122"/>
                <a:ea typeface="隶书" pitchFamily="49" charset="-122"/>
              </a:rPr>
              <a:t>高频考点</a:t>
            </a:r>
            <a:r>
              <a:rPr lang="en-US" altLang="zh-CN" sz="2400" b="1" kern="0">
                <a:solidFill>
                  <a:srgbClr val="FFFFFF"/>
                </a:solidFill>
                <a:latin typeface="隶书" pitchFamily="49" charset="-122"/>
                <a:ea typeface="隶书" pitchFamily="49" charset="-122"/>
              </a:rPr>
              <a:t>]</a:t>
            </a:r>
            <a:endParaRPr sz="2400" b="1" kern="0">
              <a:solidFill>
                <a:prstClr val="white"/>
              </a:solidFill>
              <a:latin typeface="隶书" pitchFamily="49" charset="-122"/>
              <a:ea typeface="隶书" pitchFamily="49" charset="-122"/>
            </a:endParaRPr>
          </a:p>
        </p:txBody>
      </p:sp>
      <p:pic>
        <p:nvPicPr>
          <p:cNvPr id="23571" name="Picture 7" descr="C:\Users\Administrator\Desktop\习题课件\返回框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72450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806525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8" grpId="0" animBg="1"/>
      <p:bldP spid="23569" grpId="0" animBg="1"/>
      <p:bldP spid="2357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22"/>
          <p:cNvSpPr txBox="1">
            <a:spLocks noChangeArrowheads="1"/>
          </p:cNvSpPr>
          <p:nvPr/>
        </p:nvSpPr>
        <p:spPr bwMode="auto">
          <a:xfrm>
            <a:off x="468313" y="1058863"/>
            <a:ext cx="8115300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】关于质量和密度，下列说法正确的是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．从地球带到太空中的铅笔能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悬浮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于舱内，是由于质量变小了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．同种物质的状态发生变化，质量和密度均不变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．水从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 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℃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升高到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 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℃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的过程中，密度逐渐变小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．氧气罐中的氧气用去一半，密度减小一半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5602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质量和密度的理解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953735"/>
                </a:solidFill>
                <a:latin typeface="Times New Roman" pitchFamily="18" charset="0"/>
              </a:rPr>
              <a:t>高频考点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】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  <p:sp>
        <p:nvSpPr>
          <p:cNvPr id="25603" name="矩形 5"/>
          <p:cNvSpPr/>
          <p:nvPr/>
        </p:nvSpPr>
        <p:spPr>
          <a:xfrm>
            <a:off x="7118350" y="1169988"/>
            <a:ext cx="4064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D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4823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矩形 3"/>
          <p:cNvSpPr>
            <a:spLocks noChangeArrowheads="1"/>
          </p:cNvSpPr>
          <p:nvPr/>
        </p:nvSpPr>
        <p:spPr bwMode="auto">
          <a:xfrm>
            <a:off x="360363" y="717550"/>
            <a:ext cx="845978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铝的密度是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2.7×10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kg/m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，它表示的物理意义是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；若将一铝块切去一半，则剩余部分的质量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、密度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后两空均填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变大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变小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不变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0755248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矩形 9"/>
          <p:cNvSpPr/>
          <p:nvPr/>
        </p:nvSpPr>
        <p:spPr>
          <a:xfrm>
            <a:off x="828675" y="771525"/>
            <a:ext cx="7488238" cy="2308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>
              <a:lnSpc>
                <a:spcPct val="150000"/>
              </a:lnSpc>
            </a:pP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00B050"/>
                </a:solidFill>
                <a:latin typeface="Times New Roman" pitchFamily="18" charset="0"/>
              </a:rPr>
              <a:t>方法点拨</a:t>
            </a: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】</a:t>
            </a:r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(1) </a:t>
            </a:r>
            <a:r>
              <a:rPr sz="2400" b="1" kern="0">
                <a:solidFill>
                  <a:srgbClr val="C00000"/>
                </a:solidFill>
                <a:latin typeface="Times New Roman" pitchFamily="18" charset="0"/>
              </a:rPr>
              <a:t>质量是物体的一种属性，它不随物体的状态、位置、形状的改变而改变。</a:t>
            </a:r>
          </a:p>
          <a:p>
            <a:pPr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(2) </a:t>
            </a:r>
            <a:r>
              <a:rPr sz="2400" b="1" kern="0">
                <a:solidFill>
                  <a:srgbClr val="C00000"/>
                </a:solidFill>
                <a:latin typeface="Times New Roman" pitchFamily="18" charset="0"/>
              </a:rPr>
              <a:t>密度是物质的特性，物质的密度跟物体的质量、体积无关，跟温度、状态有关。</a:t>
            </a:r>
            <a:endParaRPr sz="2400" b="1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pic>
        <p:nvPicPr>
          <p:cNvPr id="27650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075113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7651" name="矩形 3"/>
          <p:cNvSpPr>
            <a:spLocks noChangeArrowheads="1"/>
          </p:cNvSpPr>
          <p:nvPr/>
        </p:nvSpPr>
        <p:spPr bwMode="auto">
          <a:xfrm>
            <a:off x="755650" y="3074988"/>
            <a:ext cx="74882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00B050"/>
                </a:solidFill>
                <a:latin typeface="Times New Roman" pitchFamily="18" charset="0"/>
              </a:rPr>
              <a:t>答案</a:t>
            </a: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】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1 m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铝的质量为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2.7× 10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 kg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；变小；不变</a:t>
            </a:r>
            <a:r>
              <a:rPr altLang="zh-CN" sz="2400" b="1" kern="0">
                <a:solidFill>
                  <a:srgbClr val="C00000"/>
                </a:solidFill>
                <a:latin typeface="宋体" pitchFamily="2" charset="-122"/>
                <a:ea typeface="Times New Roman" panose="02020603050405020304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3228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 fill="hold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  <p:cond evt="onBegin" delay="0">
                          <p:tn val="10"/>
                        </p:cond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2"/>
          <p:cNvSpPr txBox="1">
            <a:spLocks noChangeArrowheads="1"/>
          </p:cNvSpPr>
          <p:nvPr/>
        </p:nvSpPr>
        <p:spPr bwMode="auto">
          <a:xfrm>
            <a:off x="488950" y="1058863"/>
            <a:ext cx="81153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】小明利用天平测一小石块的质量时：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9698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天平与质量的测量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953735"/>
                </a:solidFill>
                <a:latin typeface="Times New Roman" pitchFamily="18" charset="0"/>
              </a:rPr>
              <a:t>高频考点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】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  <p:pic>
        <p:nvPicPr>
          <p:cNvPr id="29699" name="Picture 6" descr="图+17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35250" y="1708150"/>
            <a:ext cx="3808413" cy="286067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64209368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矩形 3"/>
          <p:cNvSpPr>
            <a:spLocks noChangeArrowheads="1"/>
          </p:cNvSpPr>
          <p:nvPr/>
        </p:nvSpPr>
        <p:spPr bwMode="auto">
          <a:xfrm>
            <a:off x="468313" y="700088"/>
            <a:ext cx="827881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他应将天平放在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工作台上，游码移至标尺左端的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 0”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刻度线处。接着，若发现指针左右摆动的幅度如图甲所示，则他应将平衡螺母向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______(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左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调节，从而使天平横梁在水平位置平衡。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他测量小石块质量时的情形如图乙所示，其中违反操作规定的是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____________________________________________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0722" name="矩形 2"/>
          <p:cNvSpPr>
            <a:spLocks noChangeArrowheads="1"/>
          </p:cNvSpPr>
          <p:nvPr/>
        </p:nvSpPr>
        <p:spPr bwMode="auto">
          <a:xfrm>
            <a:off x="3275013" y="652463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水平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0723" name="矩形 4"/>
          <p:cNvSpPr>
            <a:spLocks noChangeArrowheads="1"/>
          </p:cNvSpPr>
          <p:nvPr/>
        </p:nvSpPr>
        <p:spPr bwMode="auto">
          <a:xfrm>
            <a:off x="4932363" y="1766888"/>
            <a:ext cx="4937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右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0724" name="矩形 5"/>
          <p:cNvSpPr>
            <a:spLocks noChangeArrowheads="1"/>
          </p:cNvSpPr>
          <p:nvPr/>
        </p:nvSpPr>
        <p:spPr bwMode="auto">
          <a:xfrm>
            <a:off x="2268538" y="3405188"/>
            <a:ext cx="637222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物体放在了天平的右盘里，砝码放在了左盘里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65629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/>
      <p:bldP spid="307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矩形 3"/>
          <p:cNvSpPr>
            <a:spLocks noChangeArrowheads="1"/>
          </p:cNvSpPr>
          <p:nvPr/>
        </p:nvSpPr>
        <p:spPr bwMode="auto">
          <a:xfrm>
            <a:off x="612775" y="958850"/>
            <a:ext cx="7991475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规范操作后，经调节天平再次平衡后，所用砝码和游码位置如图丙所示，那么小明所称量物体的质量是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2770" name="矩形 2"/>
          <p:cNvSpPr>
            <a:spLocks noChangeArrowheads="1"/>
          </p:cNvSpPr>
          <p:nvPr/>
        </p:nvSpPr>
        <p:spPr bwMode="auto">
          <a:xfrm>
            <a:off x="1395413" y="2046288"/>
            <a:ext cx="8001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27.4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537525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矩形 3"/>
          <p:cNvSpPr>
            <a:spLocks noChangeArrowheads="1"/>
          </p:cNvSpPr>
          <p:nvPr/>
        </p:nvSpPr>
        <p:spPr bwMode="auto">
          <a:xfrm>
            <a:off x="612775" y="700088"/>
            <a:ext cx="7991475" cy="38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】要测一根大头针的质量，下列测量方法中正确的是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．把一根大头针放在天平左盘中仔细测量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．将一根大头针放在容器里测出总质量，再减去容器质量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．测出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100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根大头针的质量，然后求平均值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．多次测量同一根大头针的质量，然后求平均值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67868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1" name="组合 56"/>
          <p:cNvGrpSpPr/>
          <p:nvPr/>
        </p:nvGrpSpPr>
        <p:grpSpPr>
          <a:xfrm>
            <a:off x="3568700" y="-561975"/>
            <a:ext cx="1755775" cy="1755775"/>
            <a:chOff x="2894659" y="1465288"/>
            <a:chExt cx="1727827" cy="1727827"/>
          </a:xfrm>
        </p:grpSpPr>
        <p:grpSp>
          <p:nvGrpSpPr>
            <p:cNvPr id="5122" name="组合 57"/>
            <p:cNvGrpSpPr>
              <a:grpSpLocks noGrp="1" noChangeAspect="1"/>
            </p:cNvGrpSpPr>
            <p:nvPr/>
          </p:nvGrpSpPr>
          <p:grpSpPr>
            <a:xfrm>
              <a:off x="2804310" y="1456286"/>
              <a:ext cx="1856504" cy="1856409"/>
              <a:chOff x="1827622" y="1343919"/>
              <a:chExt cx="2304000" cy="2304000"/>
            </a:xfrm>
          </p:grpSpPr>
        </p:grpSp>
        <p:sp>
          <p:nvSpPr>
            <p:cNvPr id="5123" name="流程图: 联系 32"/>
            <p:cNvSpPr/>
            <p:nvPr/>
          </p:nvSpPr>
          <p:spPr>
            <a:xfrm>
              <a:off x="2894659" y="1465288"/>
              <a:ext cx="1727827" cy="1727827"/>
            </a:xfrm>
            <a:prstGeom prst="flowChartConnector">
              <a:avLst/>
            </a:prstGeom>
            <a:noFill/>
            <a:ln w="3175">
              <a:solidFill>
                <a:srgbClr val="00B7CA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endParaRPr b="1" kern="0">
                <a:solidFill>
                  <a:srgbClr val="FFFFFF"/>
                </a:solidFill>
              </a:endParaRPr>
            </a:p>
          </p:txBody>
        </p:sp>
      </p:grpSp>
      <p:pic>
        <p:nvPicPr>
          <p:cNvPr id="5124" name="组合 6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8025" y="666750"/>
            <a:ext cx="658813" cy="660400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5" name="组合 64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9813" y="325438"/>
            <a:ext cx="658812" cy="6588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6" name="组合 67"/>
          <p:cNvPicPr>
            <a:picLocks noGrp="1"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3025" y="736600"/>
            <a:ext cx="612775" cy="612775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7" name="组合 70"/>
          <p:cNvPicPr>
            <a:picLocks noGrp="1"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6263" y="762000"/>
            <a:ext cx="769937" cy="769938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8" name="组合 73"/>
          <p:cNvPicPr>
            <a:picLocks noGrp="1"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2300" y="185738"/>
            <a:ext cx="585788" cy="5699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9" name="组合 76"/>
          <p:cNvPicPr>
            <a:picLocks noGrp="1"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59175" y="1103313"/>
            <a:ext cx="601663" cy="601662"/>
          </a:xfrm>
          <a:prstGeom prst="rect">
            <a:avLst/>
          </a:prstGeom>
          <a:noFill/>
          <a:ln>
            <a:miter lim="800000"/>
          </a:ln>
        </p:spPr>
      </p:pic>
      <p:sp>
        <p:nvSpPr>
          <p:cNvPr id="5130" name="文本框 131"/>
          <p:cNvSpPr/>
          <p:nvPr/>
        </p:nvSpPr>
        <p:spPr>
          <a:xfrm>
            <a:off x="3757613" y="101600"/>
            <a:ext cx="1414462" cy="7699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400" b="1" kern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</a:rPr>
              <a:t>目录</a:t>
            </a:r>
          </a:p>
        </p:txBody>
      </p:sp>
      <p:grpSp>
        <p:nvGrpSpPr>
          <p:cNvPr id="5131" name="组合 130"/>
          <p:cNvGrpSpPr/>
          <p:nvPr/>
        </p:nvGrpSpPr>
        <p:grpSpPr>
          <a:xfrm>
            <a:off x="2425700" y="2097088"/>
            <a:ext cx="4235450" cy="2008187"/>
            <a:chOff x="1847662" y="1504750"/>
            <a:chExt cx="5448676" cy="2584754"/>
          </a:xfrm>
        </p:grpSpPr>
        <p:grpSp>
          <p:nvGrpSpPr>
            <p:cNvPr id="5132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5133" name="圆角矩形 132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5134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5135" name="椭圆 153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6" name="椭圆 15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37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5138" name="椭圆 151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9" name="椭圆 152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40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5141" name="文本框 16">
              <a:hlinkClick r:id="rId8" action="ppaction://hlinksldjump"/>
            </p:cNvPr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7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重点突破</a:t>
              </a:r>
            </a:p>
          </p:txBody>
        </p:sp>
        <p:grpSp>
          <p:nvGrpSpPr>
            <p:cNvPr id="5142" name="组合 137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5143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5144" name="椭圆 139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45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FFB850"/>
                  </a:solidFill>
                  <a:latin typeface="Impact" pitchFamily="34" charset="0"/>
                </a:endParaRPr>
              </a:p>
            </p:txBody>
          </p:sp>
        </p:grpSp>
      </p:grpSp>
      <p:grpSp>
        <p:nvGrpSpPr>
          <p:cNvPr id="5146" name="组合 159"/>
          <p:cNvGrpSpPr/>
          <p:nvPr/>
        </p:nvGrpSpPr>
        <p:grpSpPr>
          <a:xfrm>
            <a:off x="2425700" y="3222625"/>
            <a:ext cx="4449763" cy="2085975"/>
            <a:chOff x="2000534" y="2474331"/>
            <a:chExt cx="5723839" cy="2584754"/>
          </a:xfrm>
        </p:grpSpPr>
        <p:grpSp>
          <p:nvGrpSpPr>
            <p:cNvPr id="5147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5148" name="圆角矩形 161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5149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5150" name="椭圆 178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1" name="椭圆 179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52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5153" name="椭圆 176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4" name="椭圆 17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55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5156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5157" name="椭圆 172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8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sz="2100" b="1" kern="0">
                  <a:solidFill>
                    <a:srgbClr val="01ACBE"/>
                  </a:solidFill>
                  <a:latin typeface="Impact" pitchFamily="34" charset="0"/>
                </a:endParaRPr>
              </a:p>
            </p:txBody>
          </p:sp>
        </p:grpSp>
        <p:grpSp>
          <p:nvGrpSpPr>
            <p:cNvPr id="5159" name="组合 166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5160" name="文本框 47">
              <a:hlinkClick r:id="rId9" action="ppaction://hlinksldjump"/>
            </p:cNvPr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5161" name="组合 184"/>
          <p:cNvGrpSpPr/>
          <p:nvPr/>
        </p:nvGrpSpPr>
        <p:grpSpPr>
          <a:xfrm>
            <a:off x="2425700" y="987425"/>
            <a:ext cx="4192588" cy="1992313"/>
            <a:chOff x="1851755" y="1505713"/>
            <a:chExt cx="5440491" cy="2584754"/>
          </a:xfrm>
        </p:grpSpPr>
        <p:grpSp>
          <p:nvGrpSpPr>
            <p:cNvPr id="5162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5163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5164" name="圆角矩形 187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165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66" name="椭圆 200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67" name="椭圆 201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68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69" name="椭圆 198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0" name="椭圆 199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71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5172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5173" name="椭圆 194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4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itchFamily="34" charset="0"/>
                  </a:endParaRPr>
                </a:p>
              </p:txBody>
            </p:sp>
          </p:grpSp>
          <p:sp>
            <p:nvSpPr>
              <p:cNvPr id="5175" name="文本框 24">
                <a:hlinkClick r:id="rId10" action="ppaction://hlinksldjump"/>
              </p:cNvPr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itchFamily="49" charset="-122"/>
                    <a:ea typeface="黑体" pitchFamily="49" charset="-122"/>
                  </a:rPr>
                  <a:t>知识梳理</a:t>
                </a:r>
              </a:p>
            </p:txBody>
          </p:sp>
          <p:sp>
            <p:nvSpPr>
              <p:cNvPr id="5176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45980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 fill="hold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 fill="hold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 fill="hold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矩形 9"/>
          <p:cNvSpPr/>
          <p:nvPr/>
        </p:nvSpPr>
        <p:spPr>
          <a:xfrm>
            <a:off x="828675" y="1058863"/>
            <a:ext cx="7488238" cy="16843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>
              <a:lnSpc>
                <a:spcPct val="150000"/>
              </a:lnSpc>
            </a:pP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00B050"/>
                </a:solidFill>
                <a:latin typeface="Times New Roman" pitchFamily="18" charset="0"/>
              </a:rPr>
              <a:t>方法点拨</a:t>
            </a: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】</a:t>
            </a:r>
            <a:r>
              <a:rPr sz="2400" b="1" kern="0">
                <a:solidFill>
                  <a:srgbClr val="C00000"/>
                </a:solidFill>
                <a:latin typeface="Times New Roman" pitchFamily="18" charset="0"/>
              </a:rPr>
              <a:t>微小物体可以采用累积法进行测量：测出规格相同的多个微小物体的总质量，再除以总个数即可。注意被测物体数量要适当。</a:t>
            </a:r>
            <a:endParaRPr sz="2400" b="1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pic>
        <p:nvPicPr>
          <p:cNvPr id="34818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4819" name="矩形 4"/>
          <p:cNvSpPr/>
          <p:nvPr/>
        </p:nvSpPr>
        <p:spPr>
          <a:xfrm>
            <a:off x="828675" y="2787650"/>
            <a:ext cx="7488238" cy="576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>
              <a:lnSpc>
                <a:spcPct val="150000"/>
              </a:lnSpc>
            </a:pP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00B050"/>
                </a:solidFill>
                <a:latin typeface="Times New Roman" pitchFamily="18" charset="0"/>
              </a:rPr>
              <a:t>答案</a:t>
            </a: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】</a:t>
            </a:r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C</a:t>
            </a:r>
            <a:endParaRPr sz="2400" b="1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5896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4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矩形 5"/>
          <p:cNvSpPr>
            <a:spLocks noChangeArrowheads="1"/>
          </p:cNvSpPr>
          <p:nvPr/>
        </p:nvSpPr>
        <p:spPr bwMode="auto">
          <a:xfrm>
            <a:off x="565150" y="1270000"/>
            <a:ext cx="8023225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】一个质量为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60 kg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的宇航员从地球进入太空后，质量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变大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变小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不变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。如果人的密度和水的密度相等，那么宇航员的体积是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6866" name="矩形 15"/>
          <p:cNvSpPr>
            <a:spLocks noChangeArrowheads="1"/>
          </p:cNvSpPr>
          <p:nvPr/>
        </p:nvSpPr>
        <p:spPr bwMode="auto">
          <a:xfrm>
            <a:off x="539750" y="741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3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密度计算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953735"/>
                </a:solidFill>
                <a:latin typeface="Times New Roman" pitchFamily="18" charset="0"/>
              </a:rPr>
              <a:t>高频考点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】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  <p:sp>
        <p:nvSpPr>
          <p:cNvPr id="36867" name="矩形 6"/>
          <p:cNvSpPr>
            <a:spLocks noChangeArrowheads="1"/>
          </p:cNvSpPr>
          <p:nvPr/>
        </p:nvSpPr>
        <p:spPr bwMode="auto">
          <a:xfrm>
            <a:off x="1824038" y="1779588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不变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6868" name="矩形 7"/>
          <p:cNvSpPr>
            <a:spLocks noChangeArrowheads="1"/>
          </p:cNvSpPr>
          <p:nvPr/>
        </p:nvSpPr>
        <p:spPr bwMode="auto">
          <a:xfrm>
            <a:off x="6867525" y="2339975"/>
            <a:ext cx="8001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0.06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878627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  <p:bldP spid="3686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矩形 5"/>
          <p:cNvSpPr>
            <a:spLocks noChangeArrowheads="1"/>
          </p:cNvSpPr>
          <p:nvPr/>
        </p:nvSpPr>
        <p:spPr bwMode="auto">
          <a:xfrm>
            <a:off x="565150" y="665163"/>
            <a:ext cx="80232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】小明在校运会上获得一块奖牌，他想知道这块奖牌是否是由纯铜制成的。他用天平和量杯分别测出该奖牌的质量和体积为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14 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 cm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，并算出它的密度为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 kg/m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，小明通过查密度表知道，铜的密度为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8.9×10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kg/m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，可以判断出该奖牌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由纯铜制成。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453526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3" name="对象 1"/>
          <p:cNvGraphicFramePr>
            <a:graphicFrameLocks noChangeAspect="1"/>
          </p:cNvGraphicFramePr>
          <p:nvPr/>
        </p:nvGraphicFramePr>
        <p:xfrm>
          <a:off x="939800" y="771525"/>
          <a:ext cx="7188200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r:id="rId4" imgW="7188200" imgH="3924300" progId="Word.Document.8">
                  <p:embed/>
                </p:oleObj>
              </mc:Choice>
              <mc:Fallback>
                <p:oleObj r:id="rId4" imgW="7188200" imgH="39243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39800" y="771525"/>
                        <a:ext cx="7188200" cy="3924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4" name="矩形 2"/>
          <p:cNvSpPr>
            <a:spLocks noChangeArrowheads="1"/>
          </p:cNvSpPr>
          <p:nvPr/>
        </p:nvSpPr>
        <p:spPr bwMode="auto">
          <a:xfrm>
            <a:off x="827088" y="3508375"/>
            <a:ext cx="51196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00B050"/>
                </a:solidFill>
                <a:latin typeface="Times New Roman" pitchFamily="18" charset="0"/>
              </a:rPr>
              <a:t>答案</a:t>
            </a: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】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 7× 10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；不是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167369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矩形 5"/>
          <p:cNvSpPr>
            <a:spLocks noChangeArrowheads="1"/>
          </p:cNvSpPr>
          <p:nvPr/>
        </p:nvSpPr>
        <p:spPr bwMode="auto">
          <a:xfrm>
            <a:off x="565150" y="700088"/>
            <a:ext cx="8023225" cy="390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7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是两个由同种材料制成的金属球，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的质量为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81 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，体积为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30 cm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的质量为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54 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，体积为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25 cm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。如果其中有一个球是实心的，有一个空心的，那么，这个实心球应该是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，这种金属的密度是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__________kg/m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。用这种材料制成的空心球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，体积为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50 cm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，给球的空心部分灌满水后球的总质量为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118 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，则该空心球的质量为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9938" name="矩形 3"/>
          <p:cNvSpPr>
            <a:spLocks noChangeArrowheads="1"/>
          </p:cNvSpPr>
          <p:nvPr/>
        </p:nvSpPr>
        <p:spPr bwMode="auto">
          <a:xfrm>
            <a:off x="3513138" y="2284413"/>
            <a:ext cx="3381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a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9939" name="矩形 4"/>
          <p:cNvSpPr>
            <a:spLocks noChangeArrowheads="1"/>
          </p:cNvSpPr>
          <p:nvPr/>
        </p:nvSpPr>
        <p:spPr bwMode="auto">
          <a:xfrm>
            <a:off x="1524000" y="2860675"/>
            <a:ext cx="13668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2.7× 10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/>
              </a:rPr>
              <a:t>3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9940" name="矩形 6"/>
          <p:cNvSpPr>
            <a:spLocks noChangeArrowheads="1"/>
          </p:cNvSpPr>
          <p:nvPr/>
        </p:nvSpPr>
        <p:spPr bwMode="auto">
          <a:xfrm>
            <a:off x="4211638" y="3940175"/>
            <a:ext cx="6461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108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17517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/>
      <p:bldP spid="3994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矩形 5"/>
          <p:cNvSpPr>
            <a:spLocks noChangeArrowheads="1"/>
          </p:cNvSpPr>
          <p:nvPr/>
        </p:nvSpPr>
        <p:spPr bwMode="auto">
          <a:xfrm>
            <a:off x="565150" y="838200"/>
            <a:ext cx="802322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8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福州模拟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分】小明利用天平和量杯测量某种液体的密度，根据数据绘出的图像如图所示，则量杯的质量是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，若液体的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体积为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120 cm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，则液体与量杯的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总质量为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0962" name="矩形 4"/>
          <p:cNvSpPr>
            <a:spLocks noChangeArrowheads="1"/>
          </p:cNvSpPr>
          <p:nvPr/>
        </p:nvSpPr>
        <p:spPr bwMode="auto">
          <a:xfrm>
            <a:off x="3276600" y="1924050"/>
            <a:ext cx="4921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20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0963" name="Picture 4" descr="图+17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67400" y="2000250"/>
            <a:ext cx="2838450" cy="24288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40964" name="矩形 6"/>
          <p:cNvSpPr>
            <a:spLocks noChangeArrowheads="1"/>
          </p:cNvSpPr>
          <p:nvPr/>
        </p:nvSpPr>
        <p:spPr bwMode="auto">
          <a:xfrm>
            <a:off x="2490788" y="3003550"/>
            <a:ext cx="6461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140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996285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矩形 4"/>
          <p:cNvSpPr>
            <a:spLocks noChangeArrowheads="1"/>
          </p:cNvSpPr>
          <p:nvPr/>
        </p:nvSpPr>
        <p:spPr bwMode="auto">
          <a:xfrm>
            <a:off x="565150" y="647700"/>
            <a:ext cx="80232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9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】在量筒内装入适量的水，如图甲所示，求：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量筒内水的质量；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198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72038" y="1276350"/>
            <a:ext cx="3725862" cy="27193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41987" name="矩形 5"/>
          <p:cNvSpPr>
            <a:spLocks noChangeArrowheads="1"/>
          </p:cNvSpPr>
          <p:nvPr/>
        </p:nvSpPr>
        <p:spPr bwMode="auto">
          <a:xfrm>
            <a:off x="755650" y="1924050"/>
            <a:ext cx="38211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解：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由图可知水的体积</a:t>
            </a:r>
            <a:endParaRPr lang="en-US" altLang="zh-CN" sz="2400" b="1" kern="0">
              <a:solidFill>
                <a:srgbClr val="C00000"/>
              </a:solidFill>
              <a:latin typeface="Times New Roman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V</a:t>
            </a:r>
            <a:r>
              <a:rPr altLang="zh-CN" sz="2400" b="1" kern="0" baseline="-25000">
                <a:solidFill>
                  <a:srgbClr val="C00000"/>
                </a:solidFill>
                <a:latin typeface="Times New Roman"/>
              </a:rPr>
              <a:t>水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50 mL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50 cm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，</a:t>
            </a:r>
            <a:endParaRPr lang="en-US" altLang="zh-CN" sz="2400" b="1" kern="0">
              <a:solidFill>
                <a:srgbClr val="C00000"/>
              </a:solidFill>
              <a:latin typeface="Times New Roman"/>
            </a:endParaRPr>
          </a:p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水的质量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m</a:t>
            </a:r>
            <a:r>
              <a:rPr altLang="zh-CN" sz="2400" b="1" kern="0" baseline="-25000">
                <a:solidFill>
                  <a:srgbClr val="C00000"/>
                </a:solidFill>
                <a:latin typeface="Times New Roman"/>
              </a:rPr>
              <a:t>水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ρ</a:t>
            </a:r>
            <a:r>
              <a:rPr altLang="zh-CN" sz="2400" b="1" kern="0" baseline="-25000">
                <a:solidFill>
                  <a:srgbClr val="C00000"/>
                </a:solidFill>
                <a:latin typeface="Times New Roman"/>
              </a:rPr>
              <a:t>水</a:t>
            </a:r>
            <a:r>
              <a:rPr altLang="zh-CN" sz="2400" b="1" kern="0">
                <a:solidFill>
                  <a:srgbClr val="C00000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lang="en-US" altLang="zh-CN" sz="2400" b="1" i="1" kern="0">
                <a:solidFill>
                  <a:srgbClr val="C00000"/>
                </a:solidFill>
                <a:latin typeface="宋体" pitchFamily="2" charset="-122"/>
                <a:ea typeface="Times New Roman" panose="02020603050405020304"/>
              </a:rPr>
              <a:t>V</a:t>
            </a:r>
            <a:r>
              <a:rPr altLang="zh-CN" sz="2400" b="1" kern="0" baseline="-25000">
                <a:solidFill>
                  <a:srgbClr val="C00000"/>
                </a:solidFill>
                <a:latin typeface="Times New Roman"/>
              </a:rPr>
              <a:t>水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endParaRPr lang="en-US" altLang="zh-CN" sz="2400" b="1" kern="0">
              <a:solidFill>
                <a:srgbClr val="C00000"/>
              </a:solidFill>
              <a:latin typeface="Times New Roman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1 g/cm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× 50 cm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50 g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；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994801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矩形 4"/>
          <p:cNvSpPr>
            <a:spLocks noChangeArrowheads="1"/>
          </p:cNvSpPr>
          <p:nvPr/>
        </p:nvSpPr>
        <p:spPr bwMode="auto">
          <a:xfrm>
            <a:off x="565150" y="647700"/>
            <a:ext cx="80232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将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 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盐完全溶解在量筒内的水中，液面升高后的位置如图乙所示，则盐水的密度为多少？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43010" name="对象 1"/>
          <p:cNvGraphicFramePr>
            <a:graphicFrameLocks noChangeAspect="1"/>
          </p:cNvGraphicFramePr>
          <p:nvPr/>
        </p:nvGraphicFramePr>
        <p:xfrm>
          <a:off x="1169988" y="1995488"/>
          <a:ext cx="70739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r:id="rId4" imgW="7073900" imgH="2032000" progId="Word.Document.8">
                  <p:embed/>
                </p:oleObj>
              </mc:Choice>
              <mc:Fallback>
                <p:oleObj r:id="rId4" imgW="7073900" imgH="20320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69988" y="1995488"/>
                        <a:ext cx="7073900" cy="2032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98126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矩形 4"/>
          <p:cNvSpPr>
            <a:spLocks noChangeArrowheads="1"/>
          </p:cNvSpPr>
          <p:nvPr/>
        </p:nvSpPr>
        <p:spPr bwMode="auto">
          <a:xfrm>
            <a:off x="565150" y="647700"/>
            <a:ext cx="8023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】如图所示是脱蜡铸造小狗挂饰的做法，先用蜡制作挂饰的实心模型，测得蜡模质量为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3.6 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，在蜡模上浇注耐火泥，待泥浆干燥后，加热使蜡熔化流出，制成小狗形状的模穴，最后将熔成液体的锡倒入模穴内，待锡冷却凝固后取出金属成品，制作出的小狗挂饰的质量是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29.2 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已知：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ρ</a:t>
            </a:r>
            <a:r>
              <a:rPr altLang="zh-CN" sz="2400" b="1" kern="0" baseline="-25000">
                <a:solidFill>
                  <a:prstClr val="black"/>
                </a:solidFill>
                <a:latin typeface="Times New Roman"/>
              </a:rPr>
              <a:t>蜡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0.9×10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kg/m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求：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2992762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09750" y="555625"/>
            <a:ext cx="5562600" cy="16795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45058" name="矩形 6"/>
          <p:cNvSpPr>
            <a:spLocks noChangeArrowheads="1"/>
          </p:cNvSpPr>
          <p:nvPr/>
        </p:nvSpPr>
        <p:spPr bwMode="auto">
          <a:xfrm>
            <a:off x="565150" y="2139950"/>
            <a:ext cx="80232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蜡模的体积是多大？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45059" name="对象 1"/>
          <p:cNvGraphicFramePr>
            <a:graphicFrameLocks noChangeAspect="1"/>
          </p:cNvGraphicFramePr>
          <p:nvPr/>
        </p:nvGraphicFramePr>
        <p:xfrm>
          <a:off x="1169988" y="2716213"/>
          <a:ext cx="70739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r:id="rId5" imgW="7073900" imgH="2032000" progId="Word.Document.8">
                  <p:embed/>
                </p:oleObj>
              </mc:Choice>
              <mc:Fallback>
                <p:oleObj r:id="rId5" imgW="7073900" imgH="20320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69988" y="2716213"/>
                        <a:ext cx="7073900" cy="2032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57858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" name="组合 5"/>
          <p:cNvGrpSpPr/>
          <p:nvPr/>
        </p:nvGrpSpPr>
        <p:grpSpPr>
          <a:xfrm>
            <a:off x="2425700" y="279400"/>
            <a:ext cx="4192588" cy="1992313"/>
            <a:chOff x="1851755" y="1505713"/>
            <a:chExt cx="5440491" cy="2584754"/>
          </a:xfrm>
        </p:grpSpPr>
        <p:grpSp>
          <p:nvGrpSpPr>
            <p:cNvPr id="6146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6147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6148" name="圆角矩形 8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149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0" name="椭圆 21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1" name="椭圆 22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2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3" name="椭圆 19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4" name="椭圆 20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5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6156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6157" name="椭圆 15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8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itchFamily="34" charset="0"/>
                  </a:endParaRPr>
                </a:p>
              </p:txBody>
            </p:sp>
          </p:grpSp>
          <p:sp>
            <p:nvSpPr>
              <p:cNvPr id="6159" name="文本框 24"/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itchFamily="49" charset="-122"/>
                    <a:ea typeface="黑体" pitchFamily="49" charset="-122"/>
                  </a:rPr>
                  <a:t>知识梳理</a:t>
                </a:r>
              </a:p>
            </p:txBody>
          </p:sp>
          <p:sp>
            <p:nvSpPr>
              <p:cNvPr id="6160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  <p:sp>
        <p:nvSpPr>
          <p:cNvPr id="6161" name="矩形 1">
            <a:hlinkClick r:id="rId2" action="ppaction://hlinksldjump"/>
          </p:cNvPr>
          <p:cNvSpPr/>
          <p:nvPr/>
        </p:nvSpPr>
        <p:spPr>
          <a:xfrm>
            <a:off x="1835150" y="1685925"/>
            <a:ext cx="5788025" cy="460375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质量</a:t>
            </a:r>
          </a:p>
        </p:txBody>
      </p:sp>
      <p:sp>
        <p:nvSpPr>
          <p:cNvPr id="6162" name="矩形 2">
            <a:hlinkClick r:id="rId3" action="ppaction://hlinksldjump"/>
          </p:cNvPr>
          <p:cNvSpPr/>
          <p:nvPr/>
        </p:nvSpPr>
        <p:spPr>
          <a:xfrm>
            <a:off x="1835150" y="2284413"/>
            <a:ext cx="5788025" cy="461962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天平和量筒的使用</a:t>
            </a:r>
          </a:p>
        </p:txBody>
      </p:sp>
      <p:pic>
        <p:nvPicPr>
          <p:cNvPr id="6163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130675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164" name="矩形 27">
            <a:hlinkClick r:id="rId6" action="ppaction://hlinksldjump"/>
          </p:cNvPr>
          <p:cNvSpPr/>
          <p:nvPr/>
        </p:nvSpPr>
        <p:spPr>
          <a:xfrm>
            <a:off x="1835150" y="2859088"/>
            <a:ext cx="5788025" cy="460375"/>
          </a:xfrm>
          <a:prstGeom prst="rect">
            <a:avLst/>
          </a:prstGeom>
          <a:solidFill>
            <a:srgbClr val="FFC000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·3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密度</a:t>
            </a:r>
          </a:p>
        </p:txBody>
      </p:sp>
    </p:spTree>
    <p:extLst>
      <p:ext uri="{BB962C8B-B14F-4D97-AF65-F5344CB8AC3E}">
        <p14:creationId xmlns:p14="http://schemas.microsoft.com/office/powerpoint/2010/main" val="29157001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animBg="1"/>
      <p:bldP spid="6162" grpId="0" animBg="1"/>
      <p:bldP spid="616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矩形 4"/>
          <p:cNvSpPr>
            <a:spLocks noChangeArrowheads="1"/>
          </p:cNvSpPr>
          <p:nvPr/>
        </p:nvSpPr>
        <p:spPr bwMode="auto">
          <a:xfrm>
            <a:off x="565150" y="647700"/>
            <a:ext cx="80232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小狗挂饰的密度是多大？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6082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graphicFrame>
        <p:nvGraphicFramePr>
          <p:cNvPr id="46083" name="对象 1"/>
          <p:cNvGraphicFramePr>
            <a:graphicFrameLocks noChangeAspect="1"/>
          </p:cNvGraphicFramePr>
          <p:nvPr/>
        </p:nvGraphicFramePr>
        <p:xfrm>
          <a:off x="971550" y="1498600"/>
          <a:ext cx="70739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r:id="rId6" imgW="7073900" imgH="2032000" progId="Word.Document.8">
                  <p:embed/>
                </p:oleObj>
              </mc:Choice>
              <mc:Fallback>
                <p:oleObj r:id="rId6" imgW="7073900" imgH="20320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71550" y="1498600"/>
                        <a:ext cx="7073900" cy="2032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92501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5" name="组合 27"/>
          <p:cNvGrpSpPr/>
          <p:nvPr/>
        </p:nvGrpSpPr>
        <p:grpSpPr>
          <a:xfrm>
            <a:off x="2425700" y="269875"/>
            <a:ext cx="4449763" cy="2085975"/>
            <a:chOff x="2000534" y="2474331"/>
            <a:chExt cx="5723839" cy="2584754"/>
          </a:xfrm>
        </p:grpSpPr>
        <p:grpSp>
          <p:nvGrpSpPr>
            <p:cNvPr id="47106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47107" name="圆角矩形 29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47108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47109" name="椭圆 46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7110" name="椭圆 4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7111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47112" name="椭圆 44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7113" name="椭圆 45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7114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47115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47116" name="椭圆 40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7117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sz="2100" b="1" kern="0">
                  <a:solidFill>
                    <a:srgbClr val="01ACBE"/>
                  </a:solidFill>
                  <a:latin typeface="Impact" pitchFamily="34" charset="0"/>
                </a:endParaRPr>
              </a:p>
            </p:txBody>
          </p:sp>
        </p:grpSp>
        <p:grpSp>
          <p:nvGrpSpPr>
            <p:cNvPr id="47118" name="组合 34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47119" name="文本框 47"/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47120" name="组合 1"/>
          <p:cNvGrpSpPr/>
          <p:nvPr/>
        </p:nvGrpSpPr>
        <p:grpSpPr>
          <a:xfrm>
            <a:off x="1592263" y="1924050"/>
            <a:ext cx="542925" cy="547688"/>
            <a:chOff x="1153731" y="1592014"/>
            <a:chExt cx="543166" cy="547688"/>
          </a:xfrm>
        </p:grpSpPr>
        <p:pic>
          <p:nvPicPr>
            <p:cNvPr id="47121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47122" name="矩形 53">
              <a:hlinkClick r:id="rId2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1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47123" name="组合 1"/>
          <p:cNvGrpSpPr/>
          <p:nvPr/>
        </p:nvGrpSpPr>
        <p:grpSpPr>
          <a:xfrm>
            <a:off x="2843213" y="1924050"/>
            <a:ext cx="542925" cy="547688"/>
            <a:chOff x="1153731" y="1592014"/>
            <a:chExt cx="543166" cy="547688"/>
          </a:xfrm>
        </p:grpSpPr>
        <p:pic>
          <p:nvPicPr>
            <p:cNvPr id="47124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47125" name="矩形 32">
              <a:hlinkClick r:id="rId4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2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pic>
        <p:nvPicPr>
          <p:cNvPr id="47126" name="Picture 7" descr="C:\Users\Administrator\Desktop\习题课件\返回框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99450" y="41338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876271542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矩形 4"/>
          <p:cNvSpPr>
            <a:spLocks noChangeArrowheads="1"/>
          </p:cNvSpPr>
          <p:nvPr/>
        </p:nvSpPr>
        <p:spPr bwMode="auto">
          <a:xfrm>
            <a:off x="565150" y="555625"/>
            <a:ext cx="802322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2018·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分】很多同学知道自己的身高和体重，却不知道自己的体积。某同学身高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170 cm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，体重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60 kg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，他的体积约为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0.006 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　　　　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0.06 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0.6 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</a:t>
            </a: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 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8130" name="矩形 3"/>
          <p:cNvSpPr>
            <a:spLocks noChangeArrowheads="1"/>
          </p:cNvSpPr>
          <p:nvPr/>
        </p:nvSpPr>
        <p:spPr bwMode="auto">
          <a:xfrm>
            <a:off x="3203575" y="1635125"/>
            <a:ext cx="3905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B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8131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4226789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矩形 4"/>
          <p:cNvSpPr>
            <a:spLocks noChangeArrowheads="1"/>
          </p:cNvSpPr>
          <p:nvPr/>
        </p:nvSpPr>
        <p:spPr bwMode="auto">
          <a:xfrm>
            <a:off x="560388" y="555625"/>
            <a:ext cx="80232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三明模拟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某同学调节托盘天平平衡时，发现指针指在分度盘的右侧。要使天平平衡，应将横梁右端的平衡螺母向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左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移动；当他用天平测物体质量时，发现指针偏向分度盘的左侧，这时应该在天平右盘中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增加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减少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砝码；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9154" name="矩形 3"/>
          <p:cNvSpPr>
            <a:spLocks noChangeArrowheads="1"/>
          </p:cNvSpPr>
          <p:nvPr/>
        </p:nvSpPr>
        <p:spPr bwMode="auto">
          <a:xfrm>
            <a:off x="3789363" y="1589088"/>
            <a:ext cx="4953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左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9155" name="Picture 5" descr="图+17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19700" y="2859088"/>
            <a:ext cx="2647950" cy="16002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49156" name="矩形 6"/>
          <p:cNvSpPr>
            <a:spLocks noChangeArrowheads="1"/>
          </p:cNvSpPr>
          <p:nvPr/>
        </p:nvSpPr>
        <p:spPr bwMode="auto">
          <a:xfrm>
            <a:off x="3768725" y="2716213"/>
            <a:ext cx="803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增加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89006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矩形 4"/>
          <p:cNvSpPr>
            <a:spLocks noChangeArrowheads="1"/>
          </p:cNvSpPr>
          <p:nvPr/>
        </p:nvSpPr>
        <p:spPr bwMode="auto">
          <a:xfrm>
            <a:off x="565150" y="1033463"/>
            <a:ext cx="80232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当他在天平右盘中放入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50 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 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 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的砝码各一个，并将游码拨到如图所示的位置时，指针恰好指在分度盘的中央，则被测物体的质量为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50178" name="矩形 3"/>
          <p:cNvSpPr>
            <a:spLocks noChangeArrowheads="1"/>
          </p:cNvSpPr>
          <p:nvPr/>
        </p:nvSpPr>
        <p:spPr bwMode="auto">
          <a:xfrm>
            <a:off x="5413375" y="2079625"/>
            <a:ext cx="10302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78.4  g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50179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0180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1518900" y="12623800"/>
            <a:ext cx="342900" cy="2540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16637201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95475" y="915988"/>
            <a:ext cx="6102350" cy="38925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170" name="矩形 15"/>
          <p:cNvSpPr>
            <a:spLocks noChangeArrowheads="1"/>
          </p:cNvSpPr>
          <p:nvPr/>
        </p:nvSpPr>
        <p:spPr bwMode="auto">
          <a:xfrm>
            <a:off x="539750" y="5635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质量</a:t>
            </a:r>
          </a:p>
        </p:txBody>
      </p:sp>
      <p:sp>
        <p:nvSpPr>
          <p:cNvPr id="7171" name="矩形 1"/>
          <p:cNvSpPr/>
          <p:nvPr/>
        </p:nvSpPr>
        <p:spPr>
          <a:xfrm>
            <a:off x="5307013" y="88423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物质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2" name="矩形 11"/>
          <p:cNvSpPr/>
          <p:nvPr/>
        </p:nvSpPr>
        <p:spPr>
          <a:xfrm>
            <a:off x="7032625" y="2500313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形状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3" name="矩形 12"/>
          <p:cNvSpPr/>
          <p:nvPr/>
        </p:nvSpPr>
        <p:spPr>
          <a:xfrm>
            <a:off x="2125663" y="2955925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状态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7174" name="Pictur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1722438" y="1128713"/>
            <a:ext cx="234950" cy="3532187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7175" name="Picture 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31913" y="2454275"/>
            <a:ext cx="407987" cy="8382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176" name="矩形 9"/>
          <p:cNvSpPr/>
          <p:nvPr/>
        </p:nvSpPr>
        <p:spPr>
          <a:xfrm>
            <a:off x="3125788" y="3749675"/>
            <a:ext cx="50958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kg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7" name="矩形 10"/>
          <p:cNvSpPr/>
          <p:nvPr/>
        </p:nvSpPr>
        <p:spPr>
          <a:xfrm>
            <a:off x="3994150" y="4214813"/>
            <a:ext cx="5937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10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 pitchFamily="18" charset="0"/>
              </a:rPr>
              <a:t>3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8" name="矩形 13"/>
          <p:cNvSpPr/>
          <p:nvPr/>
        </p:nvSpPr>
        <p:spPr>
          <a:xfrm>
            <a:off x="5708650" y="4256088"/>
            <a:ext cx="5937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10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 pitchFamily="18" charset="0"/>
              </a:rPr>
              <a:t>3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9" name="矩形 14"/>
          <p:cNvSpPr/>
          <p:nvPr/>
        </p:nvSpPr>
        <p:spPr>
          <a:xfrm>
            <a:off x="6570663" y="4256088"/>
            <a:ext cx="5953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10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 pitchFamily="18" charset="0"/>
              </a:rPr>
              <a:t>6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3835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/>
      <p:bldP spid="7173" grpId="0"/>
      <p:bldP spid="7176" grpId="0"/>
      <p:bldP spid="7177" grpId="0"/>
      <p:bldP spid="7178" grpId="0"/>
      <p:bldP spid="71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1187450" y="804863"/>
            <a:ext cx="193675" cy="2919412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9218" name="Pictur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9138" y="1827213"/>
            <a:ext cx="407987" cy="8382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9219" name="Picture 9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03350" y="627063"/>
            <a:ext cx="6400800" cy="36830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9220" name="矩形 13"/>
          <p:cNvSpPr/>
          <p:nvPr/>
        </p:nvSpPr>
        <p:spPr>
          <a:xfrm>
            <a:off x="4021138" y="581025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天平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9221" name="Picture 7" descr="C:\Users\Administrator\Desktop\习题课件\返回框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1369022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7088" y="2260600"/>
            <a:ext cx="536575" cy="1008063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1266" name="Pictur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1416050" y="1106488"/>
            <a:ext cx="234950" cy="3532187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1267" name="Picture 1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39888" y="958850"/>
            <a:ext cx="5895975" cy="39893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1268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天平和量筒的使用</a:t>
            </a:r>
          </a:p>
        </p:txBody>
      </p:sp>
      <p:sp>
        <p:nvSpPr>
          <p:cNvPr id="11269" name="矩形 4"/>
          <p:cNvSpPr/>
          <p:nvPr/>
        </p:nvSpPr>
        <p:spPr>
          <a:xfrm>
            <a:off x="3708400" y="1000125"/>
            <a:ext cx="14224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称量量程</a:t>
            </a:r>
            <a:endParaRPr sz="2400" kern="0">
              <a:solidFill>
                <a:prstClr val="black"/>
              </a:solidFill>
            </a:endParaRPr>
          </a:p>
        </p:txBody>
      </p:sp>
      <p:sp>
        <p:nvSpPr>
          <p:cNvPr id="11270" name="矩形 5"/>
          <p:cNvSpPr/>
          <p:nvPr/>
        </p:nvSpPr>
        <p:spPr>
          <a:xfrm>
            <a:off x="3913188" y="2359025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水平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271" name="矩形 6"/>
          <p:cNvSpPr/>
          <p:nvPr/>
        </p:nvSpPr>
        <p:spPr>
          <a:xfrm>
            <a:off x="3949700" y="2922588"/>
            <a:ext cx="14224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零刻度线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272" name="矩形 10"/>
          <p:cNvSpPr/>
          <p:nvPr/>
        </p:nvSpPr>
        <p:spPr>
          <a:xfrm>
            <a:off x="3721100" y="3863975"/>
            <a:ext cx="14224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平衡螺母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273" name="矩形 13"/>
          <p:cNvSpPr/>
          <p:nvPr/>
        </p:nvSpPr>
        <p:spPr>
          <a:xfrm>
            <a:off x="5856288" y="102393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标尺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6835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  <p:bldP spid="11271" grpId="0"/>
      <p:bldP spid="11272" grpId="0"/>
      <p:bldP spid="112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33563" y="915988"/>
            <a:ext cx="6738937" cy="33845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3314" name="Picture 10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69950" y="2139950"/>
            <a:ext cx="647700" cy="12192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3315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1628775" y="1196975"/>
            <a:ext cx="193675" cy="2919413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3316" name="矩形 2"/>
          <p:cNvSpPr/>
          <p:nvPr/>
        </p:nvSpPr>
        <p:spPr>
          <a:xfrm>
            <a:off x="2987675" y="987425"/>
            <a:ext cx="4937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左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3317" name="矩形 6"/>
          <p:cNvSpPr/>
          <p:nvPr/>
        </p:nvSpPr>
        <p:spPr>
          <a:xfrm>
            <a:off x="5148263" y="1000125"/>
            <a:ext cx="493712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右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9286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矩形 9"/>
          <p:cNvSpPr/>
          <p:nvPr/>
        </p:nvSpPr>
        <p:spPr>
          <a:xfrm>
            <a:off x="828675" y="1058863"/>
            <a:ext cx="7488238" cy="27924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>
              <a:lnSpc>
                <a:spcPct val="150000"/>
              </a:lnSpc>
            </a:pP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00B050"/>
                </a:solidFill>
                <a:latin typeface="Times New Roman" pitchFamily="18" charset="0"/>
              </a:rPr>
              <a:t>易错提醒</a:t>
            </a: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】</a:t>
            </a:r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(1) </a:t>
            </a:r>
            <a:r>
              <a:rPr sz="2400" b="1" kern="0">
                <a:solidFill>
                  <a:srgbClr val="C00000"/>
                </a:solidFill>
                <a:latin typeface="Times New Roman" pitchFamily="18" charset="0"/>
              </a:rPr>
              <a:t>被测物体的质量不能超过天平的量程。</a:t>
            </a:r>
          </a:p>
          <a:p>
            <a:pPr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(2) </a:t>
            </a:r>
            <a:r>
              <a:rPr sz="2400" b="1" kern="0">
                <a:solidFill>
                  <a:srgbClr val="C00000"/>
                </a:solidFill>
                <a:latin typeface="Times New Roman" pitchFamily="18" charset="0"/>
              </a:rPr>
              <a:t>天平和砝码应保持干燥、清洁，加减砝码时，必须用镊子夹取。</a:t>
            </a:r>
          </a:p>
          <a:p>
            <a:pPr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(3) </a:t>
            </a:r>
            <a:r>
              <a:rPr sz="2400" b="1" kern="0">
                <a:solidFill>
                  <a:srgbClr val="C00000"/>
                </a:solidFill>
                <a:latin typeface="Times New Roman" pitchFamily="18" charset="0"/>
              </a:rPr>
              <a:t>潮湿的物体或化学药品不能直接放到天平的托盘中。</a:t>
            </a:r>
          </a:p>
          <a:p>
            <a:pPr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(4) </a:t>
            </a:r>
            <a:r>
              <a:rPr sz="2400" b="1" kern="0">
                <a:solidFill>
                  <a:srgbClr val="C00000"/>
                </a:solidFill>
                <a:latin typeface="Times New Roman" pitchFamily="18" charset="0"/>
              </a:rPr>
              <a:t>测量过程中不能通过调节平衡螺母使天平平衡。</a:t>
            </a:r>
            <a:endParaRPr sz="2400" b="1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2305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 fill="hold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 fill="hold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 fill="hold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5575" y="411163"/>
            <a:ext cx="6088063" cy="4125912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7410" name="矩形 2"/>
          <p:cNvSpPr/>
          <p:nvPr/>
        </p:nvSpPr>
        <p:spPr>
          <a:xfrm>
            <a:off x="3624263" y="365125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量程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7411" name="矩形 3"/>
          <p:cNvSpPr/>
          <p:nvPr/>
        </p:nvSpPr>
        <p:spPr>
          <a:xfrm>
            <a:off x="2649538" y="3995738"/>
            <a:ext cx="105886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1×10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 pitchFamily="18" charset="0"/>
              </a:rPr>
              <a:t>3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7412" name="矩形 6"/>
          <p:cNvSpPr/>
          <p:nvPr/>
        </p:nvSpPr>
        <p:spPr>
          <a:xfrm>
            <a:off x="2293938" y="134778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相平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7413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7414" name="矩形 9"/>
          <p:cNvSpPr/>
          <p:nvPr/>
        </p:nvSpPr>
        <p:spPr>
          <a:xfrm>
            <a:off x="4249738" y="3995738"/>
            <a:ext cx="105886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1×10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 pitchFamily="18" charset="0"/>
              </a:rPr>
              <a:t>6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584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/>
      <p:bldP spid="17412" grpId="0"/>
      <p:bldP spid="1741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r="http://schemas.openxmlformats.org/officeDocument/2006/relationships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652</Words>
  <Application>Microsoft Office PowerPoint</Application>
  <PresentationFormat>全屏显示(16:9)</PresentationFormat>
  <Paragraphs>132</Paragraphs>
  <Slides>34</Slides>
  <Notes>12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37" baseType="lpstr">
      <vt:lpstr>Office 主题</vt:lpstr>
      <vt:lpstr>2_自定义设计方案</vt:lpstr>
      <vt:lpstr>Microsoft Word 97 - 2003 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6</cp:revision>
  <dcterms:created xsi:type="dcterms:W3CDTF">2021-03-14T01:54:00Z</dcterms:created>
  <dcterms:modified xsi:type="dcterms:W3CDTF">2021-03-14T01:57:36Z</dcterms:modified>
</cp:coreProperties>
</file>