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4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5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6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7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8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9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0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1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2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3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4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5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5.xml" ContentType="application/vnd.openxmlformats-officedocument.presentationml.tags+xml"/>
  <Override PartName="/ppt/notesSlides/notesSlide16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17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8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18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9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0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21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22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3.xml" ContentType="application/vnd.openxmlformats-officedocument.presentationml.notesSlide+xml"/>
  <Override PartName="/ppt/tags/tag503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24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8.xml" ContentType="application/vnd.openxmlformats-officedocument.presentationml.tags+xml"/>
  <Override PartName="/ppt/tags/tag550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25.xml" ContentType="application/vnd.openxmlformats-officedocument.presentationml.tags+xml"/>
  <Override PartName="/ppt/tags/tag434.xml" ContentType="application/vnd.openxmlformats-officedocument.presentationml.tags+xml"/>
  <Override PartName="/ppt/tags/tag444.xml" ContentType="application/vnd.openxmlformats-officedocument.presentationml.tags+xml"/>
  <Override PartName="/ppt/tags/tag447.xml" ContentType="application/vnd.openxmlformats-officedocument.presentationml.tags+xml"/>
  <Override PartName="/ppt/tags/tag449.xml" ContentType="application/vnd.openxmlformats-officedocument.presentationml.tags+xml"/>
  <Override PartName="/ppt/tags/tag457.xml" ContentType="application/vnd.openxmlformats-officedocument.presentationml.tags+xml"/>
  <Override PartName="/ppt/tags/tag469.xml" ContentType="application/vnd.openxmlformats-officedocument.presentationml.tags+xml"/>
  <Override PartName="/ppt/tags/tag488.xml" ContentType="application/vnd.openxmlformats-officedocument.presentationml.tags+xml"/>
  <Override PartName="/ppt/tags/tag504.xml" ContentType="application/vnd.openxmlformats-officedocument.presentationml.tags+xml"/>
  <Override PartName="/ppt/tags/tag507.xml" ContentType="application/vnd.openxmlformats-officedocument.presentationml.tags+xml"/>
  <Override PartName="/ppt/tags/tag517.xml" ContentType="application/vnd.openxmlformats-officedocument.presentationml.tags+xml"/>
  <Override PartName="/ppt/tags/tag521.xml" ContentType="application/vnd.openxmlformats-officedocument.presentationml.tags+xml"/>
  <Override PartName="/ppt/tags/tag529.xml" ContentType="application/vnd.openxmlformats-officedocument.presentationml.tags+xml"/>
  <Override PartName="/ppt/tags/tag539.xml" ContentType="application/vnd.openxmlformats-officedocument.presentationml.tags+xml"/>
  <Override PartName="/ppt/tags/tag547.xml" ContentType="application/vnd.openxmlformats-officedocument.presentationml.tags+xml"/>
  <Override PartName="/ppt/tags/tag549.xml" ContentType="application/vnd.openxmlformats-officedocument.presentationml.tags+xml"/>
  <Override PartName="/ppt/tags/tag551.xml" ContentType="application/vnd.openxmlformats-officedocument.presentationml.tags+xml"/>
  <Override PartName="/ppt/tags/tag569.xml" ContentType="application/vnd.openxmlformats-officedocument.presentationml.tags+xml"/>
  <Override PartName="/ppt/tags/tag5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8"/>
  </p:notesMasterIdLst>
  <p:sldIdLst>
    <p:sldId id="549" r:id="rId3"/>
    <p:sldId id="605" r:id="rId4"/>
    <p:sldId id="879" r:id="rId5"/>
    <p:sldId id="880" r:id="rId6"/>
    <p:sldId id="881" r:id="rId7"/>
    <p:sldId id="882" r:id="rId8"/>
    <p:sldId id="894" r:id="rId9"/>
    <p:sldId id="895" r:id="rId10"/>
    <p:sldId id="896" r:id="rId11"/>
    <p:sldId id="897" r:id="rId12"/>
    <p:sldId id="883" r:id="rId13"/>
    <p:sldId id="884" r:id="rId14"/>
    <p:sldId id="885" r:id="rId15"/>
    <p:sldId id="886" r:id="rId16"/>
    <p:sldId id="888" r:id="rId17"/>
    <p:sldId id="898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902" r:id="rId36"/>
    <p:sldId id="550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79"/>
            <p14:sldId id="880"/>
            <p14:sldId id="881"/>
            <p14:sldId id="882"/>
            <p14:sldId id="894"/>
            <p14:sldId id="895"/>
            <p14:sldId id="896"/>
            <p14:sldId id="897"/>
            <p14:sldId id="883"/>
            <p14:sldId id="884"/>
            <p14:sldId id="885"/>
            <p14:sldId id="886"/>
            <p14:sldId id="888"/>
            <p14:sldId id="89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902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tags" Target="../tags/tag503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4F28955E-57AA-23A3-B41E-2263E2675EC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C0482C14-E44C-A80C-4730-D715E33CB74C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29F81A6E-B7C3-F37A-6F83-4DDE5401C6E0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86EB76-2995-414A-85C7-94A27162D941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ECF4A38F-91F3-3892-F1EE-203D8FACE1F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7CB5C2BA-93F3-A101-FDC9-51750360C804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29DAA0C3-F834-9C72-A16C-6EB28B11CDA6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FADC76-8266-49E4-9195-5F3C93E8986D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08134301-243B-F950-B859-B91B12C0FE2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33AC173D-BD55-CC04-2AE3-39732FC7A966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D51FA9B2-8915-AFA1-15AE-5972985202D1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C2462C2-C7F8-4D32-A131-A2B927DD800E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>
            <a:extLst>
              <a:ext uri="{FF2B5EF4-FFF2-40B4-BE49-F238E27FC236}">
                <a16:creationId xmlns:a16="http://schemas.microsoft.com/office/drawing/2014/main" id="{AD9318B4-8751-0F87-DEB4-7F42A5D35B7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71683" name="备注占位符 2">
            <a:extLst>
              <a:ext uri="{FF2B5EF4-FFF2-40B4-BE49-F238E27FC236}">
                <a16:creationId xmlns:a16="http://schemas.microsoft.com/office/drawing/2014/main" id="{DE251B00-4887-EBA2-1AD7-F28C07891450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684" name="灯片编号占位符 3">
            <a:extLst>
              <a:ext uri="{FF2B5EF4-FFF2-40B4-BE49-F238E27FC236}">
                <a16:creationId xmlns:a16="http://schemas.microsoft.com/office/drawing/2014/main" id="{7C29F791-99D1-C0FA-CDFA-D518665A7375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9B59FF3-4860-411C-BC4B-F2F2544F9287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id="{51F102CF-A835-9EBE-344C-81D42FD3920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72707" name="备注占位符 2">
            <a:extLst>
              <a:ext uri="{FF2B5EF4-FFF2-40B4-BE49-F238E27FC236}">
                <a16:creationId xmlns:a16="http://schemas.microsoft.com/office/drawing/2014/main" id="{CB475E9A-F686-1B20-9A22-5A06696FA2FB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2708" name="灯片编号占位符 3">
            <a:extLst>
              <a:ext uri="{FF2B5EF4-FFF2-40B4-BE49-F238E27FC236}">
                <a16:creationId xmlns:a16="http://schemas.microsoft.com/office/drawing/2014/main" id="{84A16A5E-ED82-F7E9-44B9-2F9A6AA8F9D6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977B48B-FD62-4A05-9913-F83E2A77B827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:a16="http://schemas.microsoft.com/office/drawing/2014/main" id="{BAA76835-3529-296E-B42F-99931DDB4E7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73731" name="备注占位符 2">
            <a:extLst>
              <a:ext uri="{FF2B5EF4-FFF2-40B4-BE49-F238E27FC236}">
                <a16:creationId xmlns:a16="http://schemas.microsoft.com/office/drawing/2014/main" id="{61DA9C2F-203E-6355-6647-3B61E2998C65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732" name="灯片编号占位符 3">
            <a:extLst>
              <a:ext uri="{FF2B5EF4-FFF2-40B4-BE49-F238E27FC236}">
                <a16:creationId xmlns:a16="http://schemas.microsoft.com/office/drawing/2014/main" id="{6135111E-14BC-9C20-12F9-BC5DA4E7A258}"/>
              </a:ext>
            </a:extLst>
          </p:cNvPr>
          <p:cNvSpPr>
            <a:spLocks noGrp="1" noChangeArrowheads="1"/>
          </p:cNvSpPr>
          <p:nvPr>
            <p:ph type="sldNum" sz="quarter"/>
            <p:custDataLst>
              <p:tags r:id="rId3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A65D31-8F4C-44A4-80FE-38E6E93E9D02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EBC81B-0895-03A2-1A09-2CCDDA44972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 noProof="1" smtClean="0"/>
            </a:lvl1pPr>
          </a:lstStyle>
          <a:p>
            <a:pPr>
              <a:defRPr/>
            </a:pPr>
            <a:fld id="{D2909299-AEFD-4C20-8465-D56C5A7126A9}" type="datetimeFigureOut">
              <a:rPr lang="zh-CN" altLang="en-US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09DF5E-3398-D95D-D211-0EB1C855C3A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88614D-F5D6-FCF0-9EE7-5C1393F6A9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103559-ADCF-4623-A994-C9F241813CB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2736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audio" Target="../media/audio1.wav"/><Relationship Id="rId2" Type="http://schemas.openxmlformats.org/officeDocument/2006/relationships/tags" Target="../tags/tag19.xml"/><Relationship Id="rId16" Type="http://schemas.openxmlformats.org/officeDocument/2006/relationships/image" Target="../media/image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tags" Target="../tags/tag287.xml"/><Relationship Id="rId21" Type="http://schemas.openxmlformats.org/officeDocument/2006/relationships/tags" Target="../tags/tag269.xml"/><Relationship Id="rId34" Type="http://schemas.openxmlformats.org/officeDocument/2006/relationships/tags" Target="../tags/tag282.xml"/><Relationship Id="rId42" Type="http://schemas.openxmlformats.org/officeDocument/2006/relationships/tags" Target="../tags/tag290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9" Type="http://schemas.openxmlformats.org/officeDocument/2006/relationships/tags" Target="../tags/tag277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tags" Target="../tags/tag284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tags" Target="../tags/tag279.xml"/><Relationship Id="rId44" Type="http://schemas.openxmlformats.org/officeDocument/2006/relationships/tags" Target="../tags/tag292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43" Type="http://schemas.openxmlformats.org/officeDocument/2006/relationships/tags" Target="../tags/tag291.xml"/><Relationship Id="rId8" Type="http://schemas.openxmlformats.org/officeDocument/2006/relationships/tags" Target="../tags/tag256.xml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268.xml"/><Relationship Id="rId41" Type="http://schemas.openxmlformats.org/officeDocument/2006/relationships/tags" Target="../tags/tag2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9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10" Type="http://schemas.openxmlformats.org/officeDocument/2006/relationships/image" Target="../media/image20.png"/><Relationship Id="rId4" Type="http://schemas.openxmlformats.org/officeDocument/2006/relationships/tags" Target="../tags/tag297.xml"/><Relationship Id="rId9" Type="http://schemas.openxmlformats.org/officeDocument/2006/relationships/hyperlink" Target="&#23454;&#39564;&#28436;&#31034;&#65306;&#35843;&#33410;&#26464;&#26438;&#27700;&#24179;&#30340;&#26041;&#27861;.rmvb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14.xml"/><Relationship Id="rId7" Type="http://schemas.openxmlformats.org/officeDocument/2006/relationships/hyperlink" Target="&#23454;&#39564;&#28436;&#31034;&#65306;&#26464;&#26438;&#24179;&#34913;&#26465;&#20214;.asf" TargetMode="Externa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329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34" Type="http://schemas.openxmlformats.org/officeDocument/2006/relationships/tags" Target="../tags/tag370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tags" Target="../tags/tag369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29" Type="http://schemas.openxmlformats.org/officeDocument/2006/relationships/tags" Target="../tags/tag365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tags" Target="../tags/tag368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36" Type="http://schemas.openxmlformats.org/officeDocument/2006/relationships/image" Target="../media/image21.png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31" Type="http://schemas.openxmlformats.org/officeDocument/2006/relationships/tags" Target="../tags/tag367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tags" Target="../tags/tag366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3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5" Type="http://schemas.openxmlformats.org/officeDocument/2006/relationships/slide" Target="slide2.xml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38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387.xml"/><Relationship Id="rId10" Type="http://schemas.openxmlformats.org/officeDocument/2006/relationships/tags" Target="../tags/tag425.xml"/><Relationship Id="rId4" Type="http://schemas.openxmlformats.org/officeDocument/2006/relationships/tags" Target="../tags/tag38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microsoft.com/office/2007/relationships/hdphoto" Target="../media/hdphoto1.wdp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3" Type="http://schemas.openxmlformats.org/officeDocument/2006/relationships/tags" Target="../tags/tag393.xml"/><Relationship Id="rId7" Type="http://schemas.openxmlformats.org/officeDocument/2006/relationships/image" Target="../media/image22.jpe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tags" Target="../tags/tag394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447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image" Target="../media/image27.png"/><Relationship Id="rId17" Type="http://schemas.openxmlformats.org/officeDocument/2006/relationships/slide" Target="slide2.xml"/><Relationship Id="rId2" Type="http://schemas.openxmlformats.org/officeDocument/2006/relationships/tags" Target="../tags/tag399.xml"/><Relationship Id="rId16" Type="http://schemas.openxmlformats.org/officeDocument/2006/relationships/image" Target="../media/image29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44.xml"/><Relationship Id="rId5" Type="http://schemas.openxmlformats.org/officeDocument/2006/relationships/tags" Target="../tags/tag402.xml"/><Relationship Id="rId15" Type="http://schemas.openxmlformats.org/officeDocument/2006/relationships/tags" Target="../tags/tag449.xml"/><Relationship Id="rId10" Type="http://schemas.openxmlformats.org/officeDocument/2006/relationships/image" Target="../media/image23.jpeg"/><Relationship Id="rId4" Type="http://schemas.openxmlformats.org/officeDocument/2006/relationships/tags" Target="../tags/tag401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3" Type="http://schemas.openxmlformats.org/officeDocument/2006/relationships/tags" Target="../tags/tag410.xml"/><Relationship Id="rId7" Type="http://schemas.openxmlformats.org/officeDocument/2006/relationships/notesSlide" Target="../notesSlides/notesSlide13.xml"/><Relationship Id="rId12" Type="http://schemas.openxmlformats.org/officeDocument/2006/relationships/slide" Target="slide2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jpeg"/><Relationship Id="rId5" Type="http://schemas.openxmlformats.org/officeDocument/2006/relationships/tags" Target="../tags/tag412.xml"/><Relationship Id="rId10" Type="http://schemas.openxmlformats.org/officeDocument/2006/relationships/image" Target="../media/image24.jpeg"/><Relationship Id="rId4" Type="http://schemas.openxmlformats.org/officeDocument/2006/relationships/tags" Target="../tags/tag411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418.xml"/><Relationship Id="rId7" Type="http://schemas.openxmlformats.org/officeDocument/2006/relationships/image" Target="../media/image33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69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4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35.png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8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image" Target="../media/image26.jpe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6.jpeg"/><Relationship Id="rId3" Type="http://schemas.openxmlformats.org/officeDocument/2006/relationships/tags" Target="../tags/tag4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2.xml"/><Relationship Id="rId11" Type="http://schemas.openxmlformats.org/officeDocument/2006/relationships/tags" Target="../tags/tag507.xml"/><Relationship Id="rId5" Type="http://schemas.openxmlformats.org/officeDocument/2006/relationships/tags" Target="../tags/tag451.xml"/><Relationship Id="rId1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tags" Target="../tags/tag450.xml"/><Relationship Id="rId9" Type="http://schemas.openxmlformats.org/officeDocument/2006/relationships/tags" Target="../tags/tag504.xml"/><Relationship Id="rId1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slide" Target="slide2.xml"/><Relationship Id="rId3" Type="http://schemas.openxmlformats.org/officeDocument/2006/relationships/tags" Target="../tags/tag459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41.png"/><Relationship Id="rId2" Type="http://schemas.openxmlformats.org/officeDocument/2006/relationships/tags" Target="../tags/tag458.xml"/><Relationship Id="rId1" Type="http://schemas.openxmlformats.org/officeDocument/2006/relationships/tags" Target="../tags/tag456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521.xml"/><Relationship Id="rId5" Type="http://schemas.openxmlformats.org/officeDocument/2006/relationships/tags" Target="../tags/tag461.xml"/><Relationship Id="rId10" Type="http://schemas.openxmlformats.org/officeDocument/2006/relationships/image" Target="../media/image33.jpeg"/><Relationship Id="rId4" Type="http://schemas.openxmlformats.org/officeDocument/2006/relationships/tags" Target="../tags/tag460.xml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36.jpeg"/><Relationship Id="rId3" Type="http://schemas.openxmlformats.org/officeDocument/2006/relationships/tags" Target="../tags/tag467.xml"/><Relationship Id="rId21" Type="http://schemas.openxmlformats.org/officeDocument/2006/relationships/image" Target="../media/image39.jpeg"/><Relationship Id="rId7" Type="http://schemas.openxmlformats.org/officeDocument/2006/relationships/tags" Target="../tags/tag47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.jpeg"/><Relationship Id="rId2" Type="http://schemas.openxmlformats.org/officeDocument/2006/relationships/tags" Target="../tags/tag466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tags" Target="../tags/tag465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slide" Target="slide2.xml"/><Relationship Id="rId5" Type="http://schemas.openxmlformats.org/officeDocument/2006/relationships/tags" Target="../tags/tag470.xml"/><Relationship Id="rId15" Type="http://schemas.openxmlformats.org/officeDocument/2006/relationships/image" Target="../media/image42.png"/><Relationship Id="rId23" Type="http://schemas.openxmlformats.org/officeDocument/2006/relationships/image" Target="../media/image49.png"/><Relationship Id="rId10" Type="http://schemas.openxmlformats.org/officeDocument/2006/relationships/tags" Target="../tags/tag475.xml"/><Relationship Id="rId19" Type="http://schemas.openxmlformats.org/officeDocument/2006/relationships/image" Target="../media/image37.jpeg"/><Relationship Id="rId4" Type="http://schemas.openxmlformats.org/officeDocument/2006/relationships/tags" Target="../tags/tag468.xml"/><Relationship Id="rId9" Type="http://schemas.openxmlformats.org/officeDocument/2006/relationships/tags" Target="../tags/tag474.xml"/><Relationship Id="rId14" Type="http://schemas.openxmlformats.org/officeDocument/2006/relationships/tags" Target="../tags/tag529.xml"/><Relationship Id="rId22" Type="http://schemas.openxmlformats.org/officeDocument/2006/relationships/tags" Target="../tags/tag5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2.jpe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1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15" Type="http://schemas.openxmlformats.org/officeDocument/2006/relationships/image" Target="../media/image14.jpe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3" Type="http://schemas.openxmlformats.org/officeDocument/2006/relationships/tags" Target="../tags/tag482.xml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547.xml"/><Relationship Id="rId11" Type="http://schemas.openxmlformats.org/officeDocument/2006/relationships/tags" Target="../tags/tag55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4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2.xml"/><Relationship Id="rId11" Type="http://schemas.openxmlformats.org/officeDocument/2006/relationships/slide" Target="slide2.xml"/><Relationship Id="rId5" Type="http://schemas.openxmlformats.org/officeDocument/2006/relationships/tags" Target="../tags/tag491.xml"/><Relationship Id="rId10" Type="http://schemas.openxmlformats.org/officeDocument/2006/relationships/image" Target="../media/image41.jpeg"/><Relationship Id="rId4" Type="http://schemas.openxmlformats.org/officeDocument/2006/relationships/tags" Target="../tags/tag490.xml"/><Relationship Id="rId9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jpeg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12" Type="http://schemas.openxmlformats.org/officeDocument/2006/relationships/image" Target="../media/image42.jpeg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image" Target="../media/image55.png"/><Relationship Id="rId5" Type="http://schemas.openxmlformats.org/officeDocument/2006/relationships/tags" Target="../tags/tag500.xml"/><Relationship Id="rId10" Type="http://schemas.openxmlformats.org/officeDocument/2006/relationships/tags" Target="../tags/tag569.xml"/><Relationship Id="rId4" Type="http://schemas.openxmlformats.org/officeDocument/2006/relationships/tags" Target="../tags/tag499.xml"/><Relationship Id="rId9" Type="http://schemas.openxmlformats.org/officeDocument/2006/relationships/notesSlide" Target="../notesSlides/notesSlide23.xml"/><Relationship Id="rId1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slide" Target="slide2.xml"/><Relationship Id="rId3" Type="http://schemas.openxmlformats.org/officeDocument/2006/relationships/tags" Target="../tags/tag5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5.jpeg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image" Target="../media/image44.jpeg"/><Relationship Id="rId5" Type="http://schemas.openxmlformats.org/officeDocument/2006/relationships/tags" Target="../tags/tag512.xml"/><Relationship Id="rId10" Type="http://schemas.openxmlformats.org/officeDocument/2006/relationships/image" Target="../media/image58.png"/><Relationship Id="rId4" Type="http://schemas.openxmlformats.org/officeDocument/2006/relationships/tags" Target="../tags/tag511.xml"/><Relationship Id="rId9" Type="http://schemas.openxmlformats.org/officeDocument/2006/relationships/tags" Target="../tags/tag58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20.xml"/><Relationship Id="rId7" Type="http://schemas.openxmlformats.org/officeDocument/2006/relationships/tags" Target="../tags/tag525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" Type="http://schemas.openxmlformats.org/officeDocument/2006/relationships/tags" Target="../tags/tag519.xml"/><Relationship Id="rId16" Type="http://schemas.openxmlformats.org/officeDocument/2006/relationships/tags" Target="../tags/tag535.xml"/><Relationship Id="rId1" Type="http://schemas.openxmlformats.org/officeDocument/2006/relationships/tags" Target="../tags/tag518.xml"/><Relationship Id="rId6" Type="http://schemas.openxmlformats.org/officeDocument/2006/relationships/tags" Target="../tags/tag524.xml"/><Relationship Id="rId11" Type="http://schemas.openxmlformats.org/officeDocument/2006/relationships/tags" Target="../tags/tag530.xml"/><Relationship Id="rId5" Type="http://schemas.openxmlformats.org/officeDocument/2006/relationships/tags" Target="../tags/tag523.xml"/><Relationship Id="rId15" Type="http://schemas.openxmlformats.org/officeDocument/2006/relationships/tags" Target="../tags/tag534.xml"/><Relationship Id="rId10" Type="http://schemas.openxmlformats.org/officeDocument/2006/relationships/tags" Target="../tags/tag528.xml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image" Target="../media/image46.png"/><Relationship Id="rId39" Type="http://schemas.openxmlformats.org/officeDocument/2006/relationships/image" Target="../media/image65.png"/><Relationship Id="rId21" Type="http://schemas.openxmlformats.org/officeDocument/2006/relationships/tags" Target="../tags/tag561.xml"/><Relationship Id="rId34" Type="http://schemas.openxmlformats.org/officeDocument/2006/relationships/image" Target="../media/image60.png"/><Relationship Id="rId7" Type="http://schemas.openxmlformats.org/officeDocument/2006/relationships/tags" Target="../tags/tag544.xml"/><Relationship Id="rId2" Type="http://schemas.openxmlformats.org/officeDocument/2006/relationships/tags" Target="../tags/tag538.xml"/><Relationship Id="rId16" Type="http://schemas.openxmlformats.org/officeDocument/2006/relationships/tags" Target="../tags/tag556.xml"/><Relationship Id="rId20" Type="http://schemas.openxmlformats.org/officeDocument/2006/relationships/tags" Target="../tags/tag560.xml"/><Relationship Id="rId29" Type="http://schemas.openxmlformats.org/officeDocument/2006/relationships/image" Target="../media/image53.png"/><Relationship Id="rId41" Type="http://schemas.openxmlformats.org/officeDocument/2006/relationships/image" Target="../media/image67.png"/><Relationship Id="rId1" Type="http://schemas.openxmlformats.org/officeDocument/2006/relationships/tags" Target="../tags/tag537.xml"/><Relationship Id="rId6" Type="http://schemas.openxmlformats.org/officeDocument/2006/relationships/tags" Target="../tags/tag543.xml"/><Relationship Id="rId11" Type="http://schemas.openxmlformats.org/officeDocument/2006/relationships/tags" Target="../tags/tag55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7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tags" Target="../tags/tag542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image" Target="../media/image48.png"/><Relationship Id="rId36" Type="http://schemas.openxmlformats.org/officeDocument/2006/relationships/image" Target="../media/image62.png"/><Relationship Id="rId10" Type="http://schemas.openxmlformats.org/officeDocument/2006/relationships/tags" Target="../tags/tag548.xml"/><Relationship Id="rId19" Type="http://schemas.openxmlformats.org/officeDocument/2006/relationships/tags" Target="../tags/tag559.xml"/><Relationship Id="rId31" Type="http://schemas.openxmlformats.org/officeDocument/2006/relationships/image" Target="../media/image56.png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image" Target="../media/image47.png"/><Relationship Id="rId30" Type="http://schemas.openxmlformats.org/officeDocument/2006/relationships/image" Target="../media/image54.png"/><Relationship Id="rId35" Type="http://schemas.openxmlformats.org/officeDocument/2006/relationships/image" Target="../media/image61.png"/><Relationship Id="rId8" Type="http://schemas.openxmlformats.org/officeDocument/2006/relationships/tags" Target="../tags/tag545.xml"/><Relationship Id="rId3" Type="http://schemas.openxmlformats.org/officeDocument/2006/relationships/tags" Target="../tags/tag540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audio" Target="../media/audio1.wav"/><Relationship Id="rId33" Type="http://schemas.openxmlformats.org/officeDocument/2006/relationships/image" Target="../media/image59.png"/><Relationship Id="rId38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6" Type="http://schemas.openxmlformats.org/officeDocument/2006/relationships/image" Target="../media/image15.jpe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image" Target="../media/image19.wmf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image" Target="../media/image18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image" Target="../media/image17.gif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8" Type="http://schemas.openxmlformats.org/officeDocument/2006/relationships/tags" Target="../tags/tag171.xml"/><Relationship Id="rId3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37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tags" Target="../tags/tag240.xml"/><Relationship Id="rId47" Type="http://schemas.openxmlformats.org/officeDocument/2006/relationships/tags" Target="../tags/tag245.xml"/><Relationship Id="rId50" Type="http://schemas.openxmlformats.org/officeDocument/2006/relationships/tags" Target="../tags/tag248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45" Type="http://schemas.openxmlformats.org/officeDocument/2006/relationships/tags" Target="../tags/tag243.xml"/><Relationship Id="rId53" Type="http://schemas.openxmlformats.org/officeDocument/2006/relationships/audio" Target="../media/audio2.wav"/><Relationship Id="rId5" Type="http://schemas.openxmlformats.org/officeDocument/2006/relationships/tags" Target="../tags/tag203.xml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4" Type="http://schemas.openxmlformats.org/officeDocument/2006/relationships/tags" Target="../tags/tag242.xml"/><Relationship Id="rId52" Type="http://schemas.openxmlformats.org/officeDocument/2006/relationships/audio" Target="../media/audio1.wav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tags" Target="../tags/tag241.xml"/><Relationship Id="rId48" Type="http://schemas.openxmlformats.org/officeDocument/2006/relationships/tags" Target="../tags/tag246.xml"/><Relationship Id="rId8" Type="http://schemas.openxmlformats.org/officeDocument/2006/relationships/tags" Target="../tags/tag206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tags" Target="../tags/tag244.xml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54" Type="http://schemas.openxmlformats.org/officeDocument/2006/relationships/audio" Target="../media/audio3.wav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tags" Target="../tags/tag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6.5.1 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杠杆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0187DAC7-C856-4B10-DB53-6B5BCD27555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2838" y="777875"/>
            <a:ext cx="58975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试一试：</a:t>
            </a:r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画出图中杠杆各力的力臂</a:t>
            </a:r>
          </a:p>
        </p:txBody>
      </p:sp>
      <p:sp>
        <p:nvSpPr>
          <p:cNvPr id="53251" name="Line 3">
            <a:extLst>
              <a:ext uri="{FF2B5EF4-FFF2-40B4-BE49-F238E27FC236}">
                <a16:creationId xmlns:a16="http://schemas.microsoft.com/office/drawing/2014/main" id="{EBA0F5F1-6F00-AE93-A025-2A2F3407ABED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074988" y="2613025"/>
            <a:ext cx="0" cy="990600"/>
          </a:xfrm>
          <a:prstGeom prst="line">
            <a:avLst/>
          </a:prstGeom>
          <a:noFill/>
          <a:ln w="57150">
            <a:solidFill>
              <a:srgbClr val="4634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1FF200F4-9D9C-1D55-4171-65955175216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74988" y="3032125"/>
            <a:ext cx="114300" cy="1143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463416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632D847-3B4E-9648-46FE-5D27530F4C6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9288" y="3057525"/>
            <a:ext cx="2190750" cy="88900"/>
          </a:xfrm>
          <a:prstGeom prst="rect">
            <a:avLst/>
          </a:prstGeom>
          <a:solidFill>
            <a:srgbClr val="3399FF"/>
          </a:solidFill>
          <a:ln w="9525">
            <a:solidFill>
              <a:srgbClr val="463416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DFC1A95F-9BE5-D849-283B-6DFA920E692E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672013" y="2613025"/>
            <a:ext cx="708025" cy="444500"/>
          </a:xfrm>
          <a:prstGeom prst="line">
            <a:avLst/>
          </a:prstGeom>
          <a:noFill/>
          <a:ln w="38100">
            <a:solidFill>
              <a:srgbClr val="46341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AA5CFC63-A943-03AA-037F-105248687CE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60938" y="2174875"/>
            <a:ext cx="53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F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58A38671-67DF-BF40-FD43-F43C5123D544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4195763" y="3057525"/>
            <a:ext cx="0" cy="793750"/>
          </a:xfrm>
          <a:prstGeom prst="line">
            <a:avLst/>
          </a:prstGeom>
          <a:noFill/>
          <a:ln w="9525">
            <a:solidFill>
              <a:srgbClr val="4634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F934459B-5811-ECD2-37F7-F53262078BD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7638" y="3851275"/>
            <a:ext cx="476250" cy="552450"/>
          </a:xfrm>
          <a:prstGeom prst="rect">
            <a:avLst/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</a:gradFill>
          <a:ln w="9525">
            <a:solidFill>
              <a:srgbClr val="463416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3258" name="Group 10">
            <a:extLst>
              <a:ext uri="{FF2B5EF4-FFF2-40B4-BE49-F238E27FC236}">
                <a16:creationId xmlns:a16="http://schemas.microsoft.com/office/drawing/2014/main" id="{BC0B3ADE-5F39-5695-46C7-95A433BA118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572250" y="3500438"/>
            <a:ext cx="3302000" cy="747712"/>
            <a:chOff x="0" y="0"/>
            <a:chExt cx="2080" cy="471"/>
          </a:xfrm>
        </p:grpSpPr>
        <p:sp>
          <p:nvSpPr>
            <p:cNvPr id="53293" name="Rectangle 11">
              <a:extLst>
                <a:ext uri="{FF2B5EF4-FFF2-40B4-BE49-F238E27FC236}">
                  <a16:creationId xmlns:a16="http://schemas.microsoft.com/office/drawing/2014/main" id="{3090171C-53CF-AA35-9FEB-039893012320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0" y="415"/>
              <a:ext cx="828" cy="5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463416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3294" name="Rectangle 12">
              <a:extLst>
                <a:ext uri="{FF2B5EF4-FFF2-40B4-BE49-F238E27FC236}">
                  <a16:creationId xmlns:a16="http://schemas.microsoft.com/office/drawing/2014/main" id="{84A0057C-FA98-4EC2-43BC-E4E33D9902D9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2141556">
              <a:off x="698" y="0"/>
              <a:ext cx="1382" cy="5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463416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3259" name="Oval 13">
            <a:extLst>
              <a:ext uri="{FF2B5EF4-FFF2-40B4-BE49-F238E27FC236}">
                <a16:creationId xmlns:a16="http://schemas.microsoft.com/office/drawing/2014/main" id="{4F6A5BBE-6BCB-D191-B872-F744420C908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9550" y="4159250"/>
            <a:ext cx="114300" cy="1143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463416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3260" name="Line 14">
            <a:extLst>
              <a:ext uri="{FF2B5EF4-FFF2-40B4-BE49-F238E27FC236}">
                <a16:creationId xmlns:a16="http://schemas.microsoft.com/office/drawing/2014/main" id="{41FF6B74-53A1-28D6-DB6B-A57E58058AD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572250" y="4159250"/>
            <a:ext cx="0" cy="1384300"/>
          </a:xfrm>
          <a:prstGeom prst="line">
            <a:avLst/>
          </a:prstGeom>
          <a:noFill/>
          <a:ln w="38100">
            <a:solidFill>
              <a:srgbClr val="46341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1" name="Line 15">
            <a:extLst>
              <a:ext uri="{FF2B5EF4-FFF2-40B4-BE49-F238E27FC236}">
                <a16:creationId xmlns:a16="http://schemas.microsoft.com/office/drawing/2014/main" id="{4F924D72-B712-F34A-6580-19C52813372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9642475" y="2959100"/>
            <a:ext cx="0" cy="1200150"/>
          </a:xfrm>
          <a:prstGeom prst="line">
            <a:avLst/>
          </a:prstGeom>
          <a:noFill/>
          <a:ln w="38100">
            <a:solidFill>
              <a:srgbClr val="46341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CFD2F2E8-19A5-D3CC-C8F4-A682C39D0F1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3395663" y="1774825"/>
            <a:ext cx="1276350" cy="838200"/>
          </a:xfrm>
          <a:prstGeom prst="line">
            <a:avLst/>
          </a:prstGeom>
          <a:noFill/>
          <a:ln w="38100">
            <a:solidFill>
              <a:srgbClr val="46341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CC057DFD-56E6-D535-4D8F-2ACB1E13C43E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21304820" flipH="1">
            <a:off x="3074988" y="2085975"/>
            <a:ext cx="809625" cy="9715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AutoShape 18">
            <a:extLst>
              <a:ext uri="{FF2B5EF4-FFF2-40B4-BE49-F238E27FC236}">
                <a16:creationId xmlns:a16="http://schemas.microsoft.com/office/drawing/2014/main" id="{7681D77A-D050-093C-2F97-9D4A551C6537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 rot="2061507">
            <a:off x="3189288" y="1876425"/>
            <a:ext cx="304800" cy="1270000"/>
          </a:xfrm>
          <a:prstGeom prst="leftBrace">
            <a:avLst>
              <a:gd name="adj1" fmla="val 34394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7" name="AutoShape 19">
            <a:extLst>
              <a:ext uri="{FF2B5EF4-FFF2-40B4-BE49-F238E27FC236}">
                <a16:creationId xmlns:a16="http://schemas.microsoft.com/office/drawing/2014/main" id="{FE3C50DD-9D79-CB63-BCF6-D34CBEB63B70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 rot="-5329050">
            <a:off x="3443288" y="2768600"/>
            <a:ext cx="438150" cy="1038225"/>
          </a:xfrm>
          <a:prstGeom prst="leftBrace">
            <a:avLst>
              <a:gd name="adj1" fmla="val 19560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68" name="Line 20">
            <a:extLst>
              <a:ext uri="{FF2B5EF4-FFF2-40B4-BE49-F238E27FC236}">
                <a16:creationId xmlns:a16="http://schemas.microsoft.com/office/drawing/2014/main" id="{BA478928-78DF-2802-36D4-5ED101286F06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195763" y="3076575"/>
            <a:ext cx="0" cy="1638300"/>
          </a:xfrm>
          <a:prstGeom prst="line">
            <a:avLst/>
          </a:prstGeom>
          <a:noFill/>
          <a:ln w="38100">
            <a:solidFill>
              <a:srgbClr val="46341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91D997D5-CBCD-1551-3E27-B1BBAAA96D12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5775" y="4292600"/>
            <a:ext cx="53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F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0AD63DE5-AD13-807A-C28F-4AEC60B2EAF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87638" y="1884363"/>
            <a:ext cx="515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L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1" name="Text Box 23">
            <a:extLst>
              <a:ext uri="{FF2B5EF4-FFF2-40B4-BE49-F238E27FC236}">
                <a16:creationId xmlns:a16="http://schemas.microsoft.com/office/drawing/2014/main" id="{11413A3B-93DF-1DAE-6503-5F5512B983AA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02013" y="3413125"/>
            <a:ext cx="515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L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270" name="Text Box 24">
            <a:extLst>
              <a:ext uri="{FF2B5EF4-FFF2-40B4-BE49-F238E27FC236}">
                <a16:creationId xmlns:a16="http://schemas.microsoft.com/office/drawing/2014/main" id="{0930A2B2-1781-0B96-420B-CA59417DF5D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51538" y="5157788"/>
            <a:ext cx="53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F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3271" name="Text Box 25">
            <a:extLst>
              <a:ext uri="{FF2B5EF4-FFF2-40B4-BE49-F238E27FC236}">
                <a16:creationId xmlns:a16="http://schemas.microsoft.com/office/drawing/2014/main" id="{B1D52B39-26CC-8A21-B6FF-0249D2DA0A1A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798050" y="3862388"/>
            <a:ext cx="53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F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74" name="AutoShape 26">
            <a:extLst>
              <a:ext uri="{FF2B5EF4-FFF2-40B4-BE49-F238E27FC236}">
                <a16:creationId xmlns:a16="http://schemas.microsoft.com/office/drawing/2014/main" id="{6BC5AA71-917A-F9F8-3523-0A9DE5F3A9BA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 rot="16186003" flipV="1">
            <a:off x="7065962" y="3779838"/>
            <a:ext cx="269875" cy="1257300"/>
          </a:xfrm>
          <a:prstGeom prst="leftBrace">
            <a:avLst>
              <a:gd name="adj1" fmla="val 38500"/>
              <a:gd name="adj2" fmla="val 4913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75" name="Text Box 27">
            <a:extLst>
              <a:ext uri="{FF2B5EF4-FFF2-40B4-BE49-F238E27FC236}">
                <a16:creationId xmlns:a16="http://schemas.microsoft.com/office/drawing/2014/main" id="{30DD6AFE-D0E8-0EFF-EA0F-D228CE08EA63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32625" y="4441825"/>
            <a:ext cx="515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L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76" name="Line 28">
            <a:extLst>
              <a:ext uri="{FF2B5EF4-FFF2-40B4-BE49-F238E27FC236}">
                <a16:creationId xmlns:a16="http://schemas.microsoft.com/office/drawing/2014/main" id="{A038F45B-0C86-83CA-2AC7-A87BA5366278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9642475" y="4159250"/>
            <a:ext cx="0" cy="384175"/>
          </a:xfrm>
          <a:prstGeom prst="line">
            <a:avLst/>
          </a:prstGeom>
          <a:noFill/>
          <a:ln w="38100">
            <a:solidFill>
              <a:srgbClr val="46341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7" name="Line 29">
            <a:extLst>
              <a:ext uri="{FF2B5EF4-FFF2-40B4-BE49-F238E27FC236}">
                <a16:creationId xmlns:a16="http://schemas.microsoft.com/office/drawing/2014/main" id="{9F1A8332-CE2F-74AE-0DEC-1885116C16BD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886700" y="4248150"/>
            <a:ext cx="17557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8" name="Text Box 30">
            <a:extLst>
              <a:ext uri="{FF2B5EF4-FFF2-40B4-BE49-F238E27FC236}">
                <a16:creationId xmlns:a16="http://schemas.microsoft.com/office/drawing/2014/main" id="{1766B4DD-40C4-CF5C-6815-931C11944D2A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04125" y="3424238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i="1">
                <a:solidFill>
                  <a:srgbClr val="33CCCC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7679" name="AutoShape 31">
            <a:extLst>
              <a:ext uri="{FF2B5EF4-FFF2-40B4-BE49-F238E27FC236}">
                <a16:creationId xmlns:a16="http://schemas.microsoft.com/office/drawing/2014/main" id="{66D9EBE9-46BB-0130-97CC-58EF56A08C01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 rot="-5436434">
            <a:off x="8605044" y="3548857"/>
            <a:ext cx="274637" cy="1714500"/>
          </a:xfrm>
          <a:prstGeom prst="leftBrace">
            <a:avLst>
              <a:gd name="adj1" fmla="val 51532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80" name="Text Box 32">
            <a:extLst>
              <a:ext uri="{FF2B5EF4-FFF2-40B4-BE49-F238E27FC236}">
                <a16:creationId xmlns:a16="http://schemas.microsoft.com/office/drawing/2014/main" id="{61ECBC28-CE0E-D752-5FB9-A57B5B84AC04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472488" y="4437063"/>
            <a:ext cx="515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Times New Roman" panose="02020603050405020304" pitchFamily="18" charset="0"/>
              </a:rPr>
              <a:t>L</a:t>
            </a:r>
            <a:r>
              <a:rPr lang="zh-CN" altLang="zh-CN" sz="2800" b="1" baseline="-2500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97202A2B-2B5C-8C5E-9C63-08686DACF501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 rot="-3229430">
            <a:off x="3784600" y="2141538"/>
            <a:ext cx="161925" cy="146050"/>
            <a:chOff x="0" y="0"/>
            <a:chExt cx="181" cy="182"/>
          </a:xfrm>
        </p:grpSpPr>
        <p:sp>
          <p:nvSpPr>
            <p:cNvPr id="53291" name="Line 34">
              <a:extLst>
                <a:ext uri="{FF2B5EF4-FFF2-40B4-BE49-F238E27FC236}">
                  <a16:creationId xmlns:a16="http://schemas.microsoft.com/office/drawing/2014/main" id="{EC6FD945-6A8A-EBD6-FCA1-DF37B4D126F5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0" y="0"/>
              <a:ext cx="0" cy="18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2" name="Line 35">
              <a:extLst>
                <a:ext uri="{FF2B5EF4-FFF2-40B4-BE49-F238E27FC236}">
                  <a16:creationId xmlns:a16="http://schemas.microsoft.com/office/drawing/2014/main" id="{6851BF1A-0903-F76F-D8E1-4D396461CAC1}"/>
                </a:ext>
              </a:extLst>
            </p:cNvPr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0" y="182"/>
              <a:ext cx="181" cy="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014A68C5-B05F-B2F4-38B0-66DC0A910070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4079875" y="3141663"/>
            <a:ext cx="144463" cy="144462"/>
            <a:chOff x="0" y="0"/>
            <a:chExt cx="181" cy="182"/>
          </a:xfrm>
        </p:grpSpPr>
        <p:sp>
          <p:nvSpPr>
            <p:cNvPr id="53289" name="Line 37">
              <a:extLst>
                <a:ext uri="{FF2B5EF4-FFF2-40B4-BE49-F238E27FC236}">
                  <a16:creationId xmlns:a16="http://schemas.microsoft.com/office/drawing/2014/main" id="{4E27941A-0A3F-E5B6-5857-E5E85B7E4644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0" y="0"/>
              <a:ext cx="0" cy="182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90" name="Line 38">
              <a:extLst>
                <a:ext uri="{FF2B5EF4-FFF2-40B4-BE49-F238E27FC236}">
                  <a16:creationId xmlns:a16="http://schemas.microsoft.com/office/drawing/2014/main" id="{0CADCEAF-5610-D3AC-D91D-BF055A72926E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0" y="182"/>
              <a:ext cx="181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17E669C7-A601-543D-713E-DC16AB53F0E3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6600825" y="4221163"/>
            <a:ext cx="215900" cy="215900"/>
            <a:chOff x="0" y="0"/>
            <a:chExt cx="181" cy="136"/>
          </a:xfrm>
        </p:grpSpPr>
        <p:sp>
          <p:nvSpPr>
            <p:cNvPr id="53287" name="Line 40">
              <a:extLst>
                <a:ext uri="{FF2B5EF4-FFF2-40B4-BE49-F238E27FC236}">
                  <a16:creationId xmlns:a16="http://schemas.microsoft.com/office/drawing/2014/main" id="{F03915F5-1560-6938-A180-E5C4D6F67982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0" y="136"/>
              <a:ext cx="181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8" name="Line 41">
              <a:extLst>
                <a:ext uri="{FF2B5EF4-FFF2-40B4-BE49-F238E27FC236}">
                  <a16:creationId xmlns:a16="http://schemas.microsoft.com/office/drawing/2014/main" id="{09C0C4B3-E7A0-FDAD-30B8-3EE492E4F8AA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181" y="0"/>
              <a:ext cx="0" cy="136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26B9C9AE-32F2-2B11-BA5F-B780E1FA5BCA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409113" y="4221163"/>
            <a:ext cx="215900" cy="215900"/>
            <a:chOff x="0" y="0"/>
            <a:chExt cx="136" cy="136"/>
          </a:xfrm>
        </p:grpSpPr>
        <p:sp>
          <p:nvSpPr>
            <p:cNvPr id="53285" name="Line 43">
              <a:extLst>
                <a:ext uri="{FF2B5EF4-FFF2-40B4-BE49-F238E27FC236}">
                  <a16:creationId xmlns:a16="http://schemas.microsoft.com/office/drawing/2014/main" id="{F5403850-0F5B-9100-8BB7-D6D0CEFF86B9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0" y="0"/>
              <a:ext cx="0" cy="136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86" name="Line 44">
              <a:extLst>
                <a:ext uri="{FF2B5EF4-FFF2-40B4-BE49-F238E27FC236}">
                  <a16:creationId xmlns:a16="http://schemas.microsoft.com/office/drawing/2014/main" id="{057D20A0-70EF-FB04-A934-F16265D86453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0" y="136"/>
              <a:ext cx="136" cy="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93" name="Text Box 45">
            <a:extLst>
              <a:ext uri="{FF2B5EF4-FFF2-40B4-BE49-F238E27FC236}">
                <a16:creationId xmlns:a16="http://schemas.microsoft.com/office/drawing/2014/main" id="{6FBB69D0-137D-DEAE-E29D-4296D3BB2790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66988" y="278130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 i="1">
                <a:solidFill>
                  <a:srgbClr val="33CCCC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3284" name="文本框 4103">
            <a:extLst>
              <a:ext uri="{FF2B5EF4-FFF2-40B4-BE49-F238E27FC236}">
                <a16:creationId xmlns:a16="http://schemas.microsoft.com/office/drawing/2014/main" id="{42797342-E728-C99A-D08F-FAB2662A4FD7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 animBg="1"/>
      <p:bldP spid="27667" grpId="0" animBg="1"/>
      <p:bldP spid="27669" grpId="0"/>
      <p:bldP spid="27670" grpId="0"/>
      <p:bldP spid="27671" grpId="0"/>
      <p:bldP spid="27674" grpId="0" animBg="1"/>
      <p:bldP spid="27675" grpId="0"/>
      <p:bldP spid="27678" grpId="0"/>
      <p:bldP spid="27679" grpId="0" animBg="1"/>
      <p:bldP spid="27680" grpId="0"/>
      <p:bldP spid="276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标题 2">
            <a:extLst>
              <a:ext uri="{FF2B5EF4-FFF2-40B4-BE49-F238E27FC236}">
                <a16:creationId xmlns:a16="http://schemas.microsoft.com/office/drawing/2014/main" id="{7373509D-3024-EFBF-DF0B-384A0BF8F04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3503613" y="765175"/>
            <a:ext cx="5522912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30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必做实验</a:t>
            </a:r>
            <a:r>
              <a:rPr lang="en-US" altLang="zh-CN" sz="30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0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探究杠杆的平衡条件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C8AE920-8891-0167-AF47-A2E58B05EB0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363" y="1333500"/>
            <a:ext cx="1709737" cy="73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zh-CN" altLang="en-US" sz="2800" cap="small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设计实验</a:t>
            </a:r>
          </a:p>
        </p:txBody>
      </p:sp>
      <p:sp>
        <p:nvSpPr>
          <p:cNvPr id="11269" name="文本框 1">
            <a:extLst>
              <a:ext uri="{FF2B5EF4-FFF2-40B4-BE49-F238E27FC236}">
                <a16:creationId xmlns:a16="http://schemas.microsoft.com/office/drawing/2014/main" id="{38CF5C2E-F3CC-97E4-D9F3-7F35CCF87A4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1901825"/>
            <a:ext cx="8423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步骤一： 将杠杆放在水平桌面上，调节杠杆两端的螺母，使杠杆处于水平平衡状态。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4EA173B-4AB2-9538-B9B8-4D52FB22FF0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5763" y="5937250"/>
            <a:ext cx="407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视频：调节杠杆平衡的方法</a:t>
            </a:r>
          </a:p>
        </p:txBody>
      </p:sp>
      <p:pic>
        <p:nvPicPr>
          <p:cNvPr id="4" name="图片 3">
            <a:hlinkClick r:id="rId9" action="ppaction://hlinkfile"/>
            <a:extLst>
              <a:ext uri="{FF2B5EF4-FFF2-40B4-BE49-F238E27FC236}">
                <a16:creationId xmlns:a16="http://schemas.microsoft.com/office/drawing/2014/main" id="{EC0E1F47-5B16-F541-675C-153D2D8172C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988" y="3476625"/>
            <a:ext cx="27400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文本框 4103">
            <a:extLst>
              <a:ext uri="{FF2B5EF4-FFF2-40B4-BE49-F238E27FC236}">
                <a16:creationId xmlns:a16="http://schemas.microsoft.com/office/drawing/2014/main" id="{E8AFBB89-7949-C288-C5C2-A498AE5F7FE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26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FD72B8E-B4CC-2B11-DC7E-959E4A8B8CA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5188" y="1692275"/>
            <a:ext cx="1843087" cy="73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800" cap="small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设计实验</a:t>
            </a:r>
          </a:p>
        </p:txBody>
      </p:sp>
      <p:sp>
        <p:nvSpPr>
          <p:cNvPr id="11270" name="文本框 2">
            <a:extLst>
              <a:ext uri="{FF2B5EF4-FFF2-40B4-BE49-F238E27FC236}">
                <a16:creationId xmlns:a16="http://schemas.microsoft.com/office/drawing/2014/main" id="{37F382EA-D6C9-423F-33AE-CB8934EE7E3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3750" y="2420938"/>
            <a:ext cx="7532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步骤二：在杠杆的两侧挂上数量不同的钩码。</a:t>
            </a:r>
          </a:p>
        </p:txBody>
      </p:sp>
      <p:sp>
        <p:nvSpPr>
          <p:cNvPr id="11271" name="文本框 3">
            <a:extLst>
              <a:ext uri="{FF2B5EF4-FFF2-40B4-BE49-F238E27FC236}">
                <a16:creationId xmlns:a16="http://schemas.microsoft.com/office/drawing/2014/main" id="{88B29855-A112-57AD-9273-64ADA26435D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114675"/>
            <a:ext cx="8545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步骤三：调整钩码的位置，使杠杆重新在水平位置平衡。</a:t>
            </a:r>
          </a:p>
        </p:txBody>
      </p:sp>
      <p:sp>
        <p:nvSpPr>
          <p:cNvPr id="11272" name="文本框 4">
            <a:extLst>
              <a:ext uri="{FF2B5EF4-FFF2-40B4-BE49-F238E27FC236}">
                <a16:creationId xmlns:a16="http://schemas.microsoft.com/office/drawing/2014/main" id="{55AA41D1-7CF8-2322-E405-353A772EAA1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3750" y="3644900"/>
            <a:ext cx="81883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步骤四：多次改变杠杆两端钩码的数量和挂钩码的位置，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使杠杆处于水平平衡状态，整理实验数据，填入表格。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D595FB-0699-F1FE-0231-F84C20F8D52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3503613" y="804863"/>
            <a:ext cx="5611812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30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必做实验</a:t>
            </a:r>
            <a:r>
              <a:rPr lang="en-US" altLang="zh-CN" sz="30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0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探究杠杆的平衡条件</a:t>
            </a:r>
          </a:p>
        </p:txBody>
      </p:sp>
      <p:sp>
        <p:nvSpPr>
          <p:cNvPr id="55303" name="文本框 4103">
            <a:extLst>
              <a:ext uri="{FF2B5EF4-FFF2-40B4-BE49-F238E27FC236}">
                <a16:creationId xmlns:a16="http://schemas.microsoft.com/office/drawing/2014/main" id="{24198251-1E56-3C3C-2E3E-59EAFF75659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270" grpId="0"/>
      <p:bldP spid="11271" grpId="0"/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40">
            <a:extLst>
              <a:ext uri="{FF2B5EF4-FFF2-40B4-BE49-F238E27FC236}">
                <a16:creationId xmlns:a16="http://schemas.microsoft.com/office/drawing/2014/main" id="{C7228EC2-4735-74DB-0963-C28840D104DF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281363" y="6651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>
            <a:hlinkClick r:id="rId7" action="ppaction://hlinkfile"/>
            <a:extLst>
              <a:ext uri="{FF2B5EF4-FFF2-40B4-BE49-F238E27FC236}">
                <a16:creationId xmlns:a16="http://schemas.microsoft.com/office/drawing/2014/main" id="{212AC66C-F369-88EA-55E0-A83BA6C1EB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688" y="2016125"/>
            <a:ext cx="400685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B09D3861-286C-D3B0-02E4-AB30CE4E2A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986213" y="804863"/>
            <a:ext cx="48720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26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必做实验</a:t>
            </a:r>
            <a:r>
              <a:rPr lang="en-US" altLang="zh-CN" sz="26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探究杠杆的平衡条件</a:t>
            </a:r>
          </a:p>
        </p:txBody>
      </p:sp>
      <p:sp>
        <p:nvSpPr>
          <p:cNvPr id="56325" name="文本框 4103">
            <a:extLst>
              <a:ext uri="{FF2B5EF4-FFF2-40B4-BE49-F238E27FC236}">
                <a16:creationId xmlns:a16="http://schemas.microsoft.com/office/drawing/2014/main" id="{89C8DE94-E741-6F0F-B98A-8969929DD1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7">
            <a:extLst>
              <a:ext uri="{FF2B5EF4-FFF2-40B4-BE49-F238E27FC236}">
                <a16:creationId xmlns:a16="http://schemas.microsoft.com/office/drawing/2014/main" id="{9414D6B2-4FCF-36DB-0FBD-0D442899978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5550" y="1862138"/>
            <a:ext cx="4900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探究杠杆的平衡实验数据表格</a:t>
            </a:r>
          </a:p>
        </p:txBody>
      </p:sp>
      <p:graphicFrame>
        <p:nvGraphicFramePr>
          <p:cNvPr id="10243" name="表格 10242">
            <a:extLst>
              <a:ext uri="{FF2B5EF4-FFF2-40B4-BE49-F238E27FC236}">
                <a16:creationId xmlns:a16="http://schemas.microsoft.com/office/drawing/2014/main" id="{18E87C31-2F40-9076-F51C-4DC48B0A381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43150" y="2698750"/>
          <a:ext cx="7604125" cy="3108325"/>
        </p:xfrm>
        <a:graphic>
          <a:graphicData uri="http://schemas.openxmlformats.org/drawingml/2006/table">
            <a:tbl>
              <a:tblPr/>
              <a:tblGrid>
                <a:gridCol w="96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94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实验序号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左侧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右侧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动力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/N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sym typeface="+mn-ea"/>
                        </a:rPr>
                        <a:t>动力臂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sym typeface="+mn-ea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sym typeface="+mn-ea"/>
                        </a:rPr>
                        <a:t>/m</a:t>
                      </a:r>
                      <a:endParaRPr lang="en-US" altLang="zh-CN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sym typeface="+mn-ea"/>
                        </a:rPr>
                        <a:t>阻力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en-US" altLang="zh-CN" sz="2400" b="1" baseline="-25000">
                          <a:latin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sym typeface="+mn-ea"/>
                        </a:rPr>
                        <a:t>/N</a:t>
                      </a:r>
                      <a:endParaRPr lang="zh-CN" altLang="zh-CN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sym typeface="+mn-ea"/>
                        </a:rPr>
                        <a:t>阻力臂</a:t>
                      </a:r>
                      <a:r>
                        <a:rPr lang="en-US" altLang="zh-CN" sz="2400" b="1" i="1">
                          <a:latin typeface="Times New Roman" panose="02020603050405020304" pitchFamily="18" charset="0"/>
                          <a:sym typeface="+mn-ea"/>
                        </a:rPr>
                        <a:t>L</a:t>
                      </a:r>
                      <a:r>
                        <a:rPr lang="en-US" altLang="zh-CN" sz="2400" b="1" baseline="-25000">
                          <a:latin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sym typeface="+mn-ea"/>
                        </a:rPr>
                        <a:t>/m</a:t>
                      </a:r>
                      <a:endParaRPr lang="zh-CN" altLang="zh-CN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副标题 2">
            <a:extLst>
              <a:ext uri="{FF2B5EF4-FFF2-40B4-BE49-F238E27FC236}">
                <a16:creationId xmlns:a16="http://schemas.microsoft.com/office/drawing/2014/main" id="{9C307EE3-413F-BE6E-47EB-75CE275C40A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986213" y="804863"/>
            <a:ext cx="4779962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26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必做实验</a:t>
            </a:r>
            <a:r>
              <a:rPr lang="en-US" altLang="zh-CN" sz="2600" cap="small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6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探究杠杆的平衡条件</a:t>
            </a:r>
          </a:p>
        </p:txBody>
      </p:sp>
      <p:sp>
        <p:nvSpPr>
          <p:cNvPr id="57383" name="文本框 4103">
            <a:extLst>
              <a:ext uri="{FF2B5EF4-FFF2-40B4-BE49-F238E27FC236}">
                <a16:creationId xmlns:a16="http://schemas.microsoft.com/office/drawing/2014/main" id="{9CACCA25-A0A1-F2D0-13D9-D036E6950FB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2">
            <a:extLst>
              <a:ext uri="{FF2B5EF4-FFF2-40B4-BE49-F238E27FC236}">
                <a16:creationId xmlns:a16="http://schemas.microsoft.com/office/drawing/2014/main" id="{5E623AE0-8616-16A2-2360-D923370525F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21100" y="5092700"/>
            <a:ext cx="6264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杠杆在动力和阻力作用下处于静止状态或匀速转动状态，叫做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杠杆平衡</a:t>
            </a:r>
          </a:p>
        </p:txBody>
      </p:sp>
      <p:sp>
        <p:nvSpPr>
          <p:cNvPr id="12" name="爆炸形 1 11">
            <a:extLst>
              <a:ext uri="{FF2B5EF4-FFF2-40B4-BE49-F238E27FC236}">
                <a16:creationId xmlns:a16="http://schemas.microsoft.com/office/drawing/2014/main" id="{9A4CAAC1-194F-FA43-0DAC-47E7FD0304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11388" y="5097463"/>
            <a:ext cx="1417637" cy="112553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>
                <a:solidFill>
                  <a:srgbClr val="FF0000"/>
                </a:solidFill>
              </a:rPr>
              <a:t>注意</a:t>
            </a: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4CE946B9-6D84-3170-CB21-799423D3ED8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62513" y="581025"/>
            <a:ext cx="2667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杠杆平衡条件</a:t>
            </a: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C9C33ABA-23F0-FE6F-55C9-603E280F67A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1388" y="2225675"/>
            <a:ext cx="7559675" cy="189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若用</a:t>
            </a:r>
            <a:r>
              <a:rPr lang="en-US" altLang="zh-CN" sz="26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6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zh-CN" sz="26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分别表示动力和阻力，用</a:t>
            </a:r>
            <a:r>
              <a:rPr lang="en-US" altLang="zh-CN" sz="26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6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zh-CN" sz="26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分别表示动力臂、阻力臂，杠杆的平衡条件又可以表示为</a:t>
            </a:r>
            <a:endParaRPr lang="en-US" altLang="zh-C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77D45B-5D5E-BAE6-8963-24688E4A4D7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1388" y="1443038"/>
            <a:ext cx="730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动力与动力臂的乘积等于阻力与阻力臂的乘积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1EBF4E-8DC0-29AD-12D9-78FD3F4EFB0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97413" y="4116388"/>
            <a:ext cx="28892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8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/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36C01F70-9EA0-91FE-5B5E-FF806972AEC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03750" y="3768725"/>
            <a:ext cx="3076575" cy="1217613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7" name="文本框 4103">
            <a:extLst>
              <a:ext uri="{FF2B5EF4-FFF2-40B4-BE49-F238E27FC236}">
                <a16:creationId xmlns:a16="http://schemas.microsoft.com/office/drawing/2014/main" id="{9F751F8B-326E-EE73-9260-A8F64A3BD8D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79388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2" grpId="0" animBg="1"/>
      <p:bldP spid="13" grpId="0"/>
      <p:bldP spid="14" grpId="0"/>
      <p:bldP spid="15" grpId="0"/>
      <p:bldP spid="2" grpId="0"/>
      <p:bldP spid="163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888787E0-0423-0643-847A-C05868C62BE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200" y="765175"/>
            <a:ext cx="5570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3">
            <a:extLst>
              <a:ext uri="{FF2B5EF4-FFF2-40B4-BE49-F238E27FC236}">
                <a16:creationId xmlns:a16="http://schemas.microsoft.com/office/drawing/2014/main" id="{05585FA5-A2E0-41A4-7FE5-3A854657CC2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28025" y="1341438"/>
            <a:ext cx="504825" cy="360362"/>
          </a:xfrm>
          <a:prstGeom prst="wedgeRectCallout">
            <a:avLst>
              <a:gd name="adj1" fmla="val 29245"/>
              <a:gd name="adj2" fmla="val -284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>
                <a:solidFill>
                  <a:srgbClr val="9966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AC780B93-4C3B-0852-9140-A974F9A7AF1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0" y="477838"/>
            <a:ext cx="1611313" cy="455612"/>
          </a:xfrm>
          <a:prstGeom prst="wedgeRectCallout">
            <a:avLst>
              <a:gd name="adj1" fmla="val -29111"/>
              <a:gd name="adj2" fmla="val -13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9m</a:t>
            </a: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id="{CD0CB80E-FB14-1B32-3242-43D6E62DB65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34425" y="622300"/>
            <a:ext cx="1150938" cy="431800"/>
          </a:xfrm>
          <a:prstGeom prst="wedgeRectCallout">
            <a:avLst>
              <a:gd name="adj1" fmla="val -23486"/>
              <a:gd name="adj2" fmla="val 18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6cm</a:t>
            </a:r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4CC749F9-CB8E-B4B1-130A-3041C12AE02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0963" y="1701800"/>
            <a:ext cx="1655762" cy="455613"/>
          </a:xfrm>
          <a:prstGeom prst="wedgeRectCallout">
            <a:avLst>
              <a:gd name="adj1" fmla="val -29676"/>
              <a:gd name="adj2" fmla="val -13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200N</a:t>
            </a: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533DA4F8-B830-2005-769D-04428D31DA2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77313" y="2206625"/>
            <a:ext cx="720725" cy="431800"/>
          </a:xfrm>
          <a:prstGeom prst="wedgeRectCallout">
            <a:avLst>
              <a:gd name="adj1" fmla="val 14537"/>
              <a:gd name="adj2" fmla="val 18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600" b="1" i="1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CB9004F1-B94A-75F2-0640-ABA5EB9C39E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2313" y="1052513"/>
            <a:ext cx="1439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例题：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2439AD3C-1019-E186-CC48-7B0F8816D99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24150" y="2986088"/>
            <a:ext cx="2613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得：</a:t>
            </a: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E87CA331-A818-8551-E82E-1D10A0DAC6C1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20875" y="2998788"/>
            <a:ext cx="86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AB542EA-3735-8EDB-6130-D7961C8A2CD7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738438" y="3589338"/>
            <a:ext cx="1863725" cy="1019175"/>
            <a:chOff x="0" y="0"/>
            <a:chExt cx="1174" cy="642"/>
          </a:xfrm>
        </p:grpSpPr>
        <p:sp>
          <p:nvSpPr>
            <p:cNvPr id="59423" name="Rectangle 12">
              <a:extLst>
                <a:ext uri="{FF2B5EF4-FFF2-40B4-BE49-F238E27FC236}">
                  <a16:creationId xmlns:a16="http://schemas.microsoft.com/office/drawing/2014/main" id="{30D8B449-D869-2811-90D8-379FC652EBFC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0" y="154"/>
              <a:ext cx="3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lang="en-US" altLang="zh-CN" sz="26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59424" name="Rectangle 13">
              <a:extLst>
                <a:ext uri="{FF2B5EF4-FFF2-40B4-BE49-F238E27FC236}">
                  <a16:creationId xmlns:a16="http://schemas.microsoft.com/office/drawing/2014/main" id="{66CCF316-0EAE-74B0-F8F8-175A0CF2BD21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215"/>
              <a:ext cx="23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59425" name="Rectangle 14">
              <a:extLst>
                <a:ext uri="{FF2B5EF4-FFF2-40B4-BE49-F238E27FC236}">
                  <a16:creationId xmlns:a16="http://schemas.microsoft.com/office/drawing/2014/main" id="{71FB1DCE-2021-DAA1-AE49-ABAB6F6ED253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5" y="0"/>
              <a:ext cx="49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lang="en-US" altLang="zh-CN" sz="26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l</a:t>
              </a:r>
              <a:r>
                <a:rPr lang="en-US" altLang="zh-CN" sz="26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59426" name="Rectangle 15">
              <a:extLst>
                <a:ext uri="{FF2B5EF4-FFF2-40B4-BE49-F238E27FC236}">
                  <a16:creationId xmlns:a16="http://schemas.microsoft.com/office/drawing/2014/main" id="{73C6E0A7-AAED-75D5-5D52-9AEEA384676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1" y="332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l</a:t>
              </a:r>
              <a:r>
                <a:rPr lang="en-US" altLang="zh-CN" sz="26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59427" name="Line 16">
              <a:extLst>
                <a:ext uri="{FF2B5EF4-FFF2-40B4-BE49-F238E27FC236}">
                  <a16:creationId xmlns:a16="http://schemas.microsoft.com/office/drawing/2014/main" id="{205A0725-A345-88C0-1B9B-6FF0AC02C97C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58" y="347"/>
              <a:ext cx="616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FE7F3CFB-1721-5908-7019-07333C964A6D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589463" y="3738563"/>
            <a:ext cx="2587625" cy="1011237"/>
            <a:chOff x="-5" y="0"/>
            <a:chExt cx="1630" cy="637"/>
          </a:xfrm>
        </p:grpSpPr>
        <p:sp>
          <p:nvSpPr>
            <p:cNvPr id="59419" name="Rectangle 18">
              <a:extLst>
                <a:ext uri="{FF2B5EF4-FFF2-40B4-BE49-F238E27FC236}">
                  <a16:creationId xmlns:a16="http://schemas.microsoft.com/office/drawing/2014/main" id="{F4C350ED-5DE8-0388-F1B0-84EEC67B3DFF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-5" y="116"/>
              <a:ext cx="23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59420" name="Rectangle 19">
              <a:extLst>
                <a:ext uri="{FF2B5EF4-FFF2-40B4-BE49-F238E27FC236}">
                  <a16:creationId xmlns:a16="http://schemas.microsoft.com/office/drawing/2014/main" id="{08AC22E6-5884-B737-E5E0-7755600505B8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3" y="0"/>
              <a:ext cx="126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200N×9m</a:t>
              </a:r>
              <a:endPara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9421" name="Rectangle 20">
              <a:extLst>
                <a:ext uri="{FF2B5EF4-FFF2-40B4-BE49-F238E27FC236}">
                  <a16:creationId xmlns:a16="http://schemas.microsoft.com/office/drawing/2014/main" id="{5E775915-83B0-773A-2B95-5DCDDE1A4EC8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6" y="327"/>
              <a:ext cx="6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0.06m</a:t>
              </a:r>
              <a:endParaRPr lang="zh-CN" altLang="en-US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9422" name="Line 21">
              <a:extLst>
                <a:ext uri="{FF2B5EF4-FFF2-40B4-BE49-F238E27FC236}">
                  <a16:creationId xmlns:a16="http://schemas.microsoft.com/office/drawing/2014/main" id="{8918F726-52AD-B439-BD32-B5975E869A7C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95" y="316"/>
              <a:ext cx="1247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78" name="Rectangle 22">
            <a:extLst>
              <a:ext uri="{FF2B5EF4-FFF2-40B4-BE49-F238E27FC236}">
                <a16:creationId xmlns:a16="http://schemas.microsoft.com/office/drawing/2014/main" id="{975B49F3-5B7F-00F0-011B-0CCEFDB308C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87700" y="4592638"/>
            <a:ext cx="1544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=3×10</a:t>
            </a:r>
            <a:r>
              <a:rPr lang="zh-CN" altLang="en-US" sz="26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A430BFAB-9098-8155-81C7-D05FB5B4356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795588" y="5157788"/>
            <a:ext cx="1306512" cy="901700"/>
            <a:chOff x="98" y="0"/>
            <a:chExt cx="823" cy="568"/>
          </a:xfrm>
        </p:grpSpPr>
        <p:sp>
          <p:nvSpPr>
            <p:cNvPr id="59414" name="Rectangle 24">
              <a:extLst>
                <a:ext uri="{FF2B5EF4-FFF2-40B4-BE49-F238E27FC236}">
                  <a16:creationId xmlns:a16="http://schemas.microsoft.com/office/drawing/2014/main" id="{3E2B213D-02AC-B32A-0495-F73844283FFD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8" y="152"/>
              <a:ext cx="27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m</a:t>
              </a:r>
              <a:endParaRPr lang="en-US" altLang="zh-CN" sz="26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9415" name="Rectangle 25">
              <a:extLst>
                <a:ext uri="{FF2B5EF4-FFF2-40B4-BE49-F238E27FC236}">
                  <a16:creationId xmlns:a16="http://schemas.microsoft.com/office/drawing/2014/main" id="{5320CBF0-365B-83C7-D099-BEF31BC2C620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"/>
              <a:ext cx="23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59416" name="Rectangle 26">
              <a:extLst>
                <a:ext uri="{FF2B5EF4-FFF2-40B4-BE49-F238E27FC236}">
                  <a16:creationId xmlns:a16="http://schemas.microsoft.com/office/drawing/2014/main" id="{2AFC322F-CC92-7960-912F-8AAE15428549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" y="0"/>
              <a:ext cx="3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  <a:r>
                <a:rPr lang="en-US" altLang="zh-CN" sz="26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59417" name="Rectangle 27">
              <a:extLst>
                <a:ext uri="{FF2B5EF4-FFF2-40B4-BE49-F238E27FC236}">
                  <a16:creationId xmlns:a16="http://schemas.microsoft.com/office/drawing/2014/main" id="{EF309649-0570-399A-22AB-AD13BC54D8DD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0" y="258"/>
              <a:ext cx="21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endParaRPr lang="en-US" altLang="zh-CN" sz="26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9418" name="Line 28">
              <a:extLst>
                <a:ext uri="{FF2B5EF4-FFF2-40B4-BE49-F238E27FC236}">
                  <a16:creationId xmlns:a16="http://schemas.microsoft.com/office/drawing/2014/main" id="{9E05747C-D228-48CF-C0FD-22869D1B43D1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26" y="309"/>
              <a:ext cx="395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E2F879C3-7B6E-B45F-FFFA-43A47378F3B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152900" y="5199063"/>
            <a:ext cx="2447925" cy="1027112"/>
            <a:chOff x="0" y="0"/>
            <a:chExt cx="1542" cy="647"/>
          </a:xfrm>
        </p:grpSpPr>
        <p:sp>
          <p:nvSpPr>
            <p:cNvPr id="59410" name="Rectangle 30">
              <a:extLst>
                <a:ext uri="{FF2B5EF4-FFF2-40B4-BE49-F238E27FC236}">
                  <a16:creationId xmlns:a16="http://schemas.microsoft.com/office/drawing/2014/main" id="{A5EDEA09-DAA9-0976-10AD-63020493F1D1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98"/>
              <a:ext cx="23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59411" name="Rectangle 31">
              <a:extLst>
                <a:ext uri="{FF2B5EF4-FFF2-40B4-BE49-F238E27FC236}">
                  <a16:creationId xmlns:a16="http://schemas.microsoft.com/office/drawing/2014/main" id="{8F7CEC42-3BEA-9F19-5D46-87337CD151C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8" y="337"/>
              <a:ext cx="87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10N·kg</a:t>
              </a:r>
              <a:r>
                <a:rPr lang="en-US" altLang="zh-CN" sz="2600" b="1" baseline="30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</a:t>
              </a:r>
            </a:p>
          </p:txBody>
        </p:sp>
        <p:sp>
          <p:nvSpPr>
            <p:cNvPr id="59412" name="Line 32">
              <a:extLst>
                <a:ext uri="{FF2B5EF4-FFF2-40B4-BE49-F238E27FC236}">
                  <a16:creationId xmlns:a16="http://schemas.microsoft.com/office/drawing/2014/main" id="{3E86B01B-5079-C4C1-441C-45AD3CCBDFE9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295" y="325"/>
              <a:ext cx="1247" cy="1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3" name="Rectangle 33">
              <a:extLst>
                <a:ext uri="{FF2B5EF4-FFF2-40B4-BE49-F238E27FC236}">
                  <a16:creationId xmlns:a16="http://schemas.microsoft.com/office/drawing/2014/main" id="{CFEC732B-EB44-86E4-B379-08B050AE3B91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8" y="0"/>
              <a:ext cx="85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3×10</a:t>
              </a:r>
              <a:r>
                <a:rPr lang="zh-CN" altLang="en-US" sz="2600" b="1" baseline="30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zh-CN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</a:p>
          </p:txBody>
        </p:sp>
      </p:grpSp>
      <p:sp>
        <p:nvSpPr>
          <p:cNvPr id="45090" name="Rectangle 34">
            <a:extLst>
              <a:ext uri="{FF2B5EF4-FFF2-40B4-BE49-F238E27FC236}">
                <a16:creationId xmlns:a16="http://schemas.microsoft.com/office/drawing/2014/main" id="{8719374B-FBFB-D578-1D55-C0A552DA51B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38925" y="5449888"/>
            <a:ext cx="2365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=3×10</a:t>
            </a:r>
            <a:r>
              <a:rPr lang="zh-CN" altLang="en-US" sz="26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kg = 3 t</a:t>
            </a:r>
          </a:p>
        </p:txBody>
      </p:sp>
      <p:sp>
        <p:nvSpPr>
          <p:cNvPr id="59409" name="文本框 4103">
            <a:extLst>
              <a:ext uri="{FF2B5EF4-FFF2-40B4-BE49-F238E27FC236}">
                <a16:creationId xmlns:a16="http://schemas.microsoft.com/office/drawing/2014/main" id="{8D0C790D-0C2F-077A-C27B-051F2B2A2816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9063" y="22066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/>
      <p:bldP spid="45063" grpId="0"/>
      <p:bldP spid="45065" grpId="0"/>
      <p:bldP spid="45066" grpId="0"/>
      <p:bldP spid="45078" grpId="0"/>
      <p:bldP spid="450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82b3b098e?vcp=1&amp;pid=f00551b30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57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杠杆</a:t>
            </a:r>
            <a:endParaRPr lang="en-US" altLang="zh-CN" sz="3467"/>
          </a:p>
        </p:txBody>
      </p:sp>
      <p:sp>
        <p:nvSpPr>
          <p:cNvPr id="3" name="QC_6_BD.1_1#dca44f5fa?vcp=1&amp;vis=1&amp;pid=82b3b098e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3344" cy="1995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“给我一个支点，我就能撬动地球！”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阿基米德在《论平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面图形的平衡》一书中最早提出了杠杆原理。下列关于杠杆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的说法中错误的是(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2_1#dca44f5fa.bracket?vcp=1&amp;vis=1&amp;pid=82b3b098e&amp;color=0,0,0&amp;vpa=1&amp;vtp=1"/>
          <p:cNvSpPr/>
          <p:nvPr>
            <p:custDataLst>
              <p:tags r:id="rId3"/>
            </p:custDataLst>
          </p:nvPr>
        </p:nvSpPr>
        <p:spPr>
          <a:xfrm>
            <a:off x="4280621" y="2796117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5" name="QC_6_BD.1_2#dca44f5fa.choices?vcp=1&amp;vis=1&amp;pid=82b3b098e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3474213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杠杆一定要有支点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杠杆可以是直的，也可以是弯的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杠杆的力臂可以不在杠杆上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杠杆的长度等于动力臂与阻力臂之和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3_1#dca44f5fa?vcp=1&amp;vis=1&amp;pid=82b3b098e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937270"/>
            <a:ext cx="10753344" cy="2873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杠杆可以是直的，也可以是弯的，但是必须是硬的。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杠杆的力臂不必与杠杆本身重合，但是使杠杆转动的力的作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用点必须作用在杠杆的某处（非支点处），因此，杠杆的长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度与“动力臂与阻力臂之和”毫无关系。</a:t>
            </a:r>
            <a:endParaRPr lang="en-US" altLang="zh-CN" sz="3200"/>
          </a:p>
        </p:txBody>
      </p:sp>
      <p:sp>
        <p:nvSpPr>
          <p:cNvPr id="4" name="object 54">
            <a:hlinkClick r:id="rId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4_1#1a6e45072?sp=1&amp;vcp=1&amp;vis=1&amp;pid=82b3b098e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2969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某天，“生物”和“物理”两位大师在一起进行体育锻炼。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“生物”大师伸出健硕的手臂对“物理”大师说：“看，我能提起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很重的物体哦（如图）！”“物理”大师竖起大拇指说：“真厉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害！其实，你的前臂就是物理学中的一根杠杆。”以下对于这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根杠杆在提起重物的过程中，分析不合理的是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3200"/>
          </a:p>
        </p:txBody>
      </p:sp>
      <p:sp>
        <p:nvSpPr>
          <p:cNvPr id="3" name="QC_6_AN.5_1#1a6e45072.bracket?vcp=1&amp;vis=1&amp;pid=82b3b098e&amp;color=0,0,0&amp;vpa=2&amp;vtp=1"/>
          <p:cNvSpPr/>
          <p:nvPr>
            <p:custDataLst>
              <p:tags r:id="rId2"/>
            </p:custDataLst>
          </p:nvPr>
        </p:nvSpPr>
        <p:spPr>
          <a:xfrm>
            <a:off x="9360620" y="2956730"/>
            <a:ext cx="588433" cy="536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4" name="QC_6_BD.4_2#1a6e45072?iti=1&amp;htil=1&amp;vcp=1&amp;vis=1&amp;pid=82b3b098e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0937" y="3663696"/>
            <a:ext cx="1975104" cy="16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4_3#1a6e45072?iti=1&amp;htil=1&amp;vcp=1&amp;vis=1&amp;pid=82b3b098e&amp;color=0,0,0&amp;vtp=1&amp;bbb=1"/>
          <p:cNvSpPr/>
          <p:nvPr>
            <p:custDataLst>
              <p:tags r:id="rId4"/>
            </p:custDataLst>
          </p:nvPr>
        </p:nvSpPr>
        <p:spPr>
          <a:xfrm>
            <a:off x="8098581" y="5503334"/>
            <a:ext cx="1919816" cy="5546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（第2题）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6_BD.4_4#1a6e45072.choices?htil=1&amp;vcp=1&amp;vis=1&amp;pid=82b3b098e&amp;color=0,0,0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3494363"/>
                <a:ext cx="8595360" cy="2359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前臂杠杆的支点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在肘关节处</a:t>
                </a:r>
                <a:endParaRPr lang="en-US" altLang="zh-CN" sz="32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肱二头肌给桡骨的力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是动力</a:t>
                </a:r>
                <a:endParaRPr lang="en-US" altLang="zh-CN" sz="32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重物给前臂的力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是阻力</a:t>
                </a:r>
                <a:endParaRPr lang="en-US" altLang="zh-CN" sz="3200"/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前臂杠杆的支点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在手上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6_BD.4_4#1a6e45072.choices?htil=1&amp;vcp=1&amp;vis=1&amp;pid=82b3b098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3494363"/>
                <a:ext cx="8595360" cy="2359999"/>
              </a:xfrm>
              <a:prstGeom prst="rect">
                <a:avLst/>
              </a:prstGeom>
              <a:blipFill>
                <a:blip r:embed="rId11"/>
                <a:stretch>
                  <a:fillRect l="-2837" t="-2584" b="-10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表示）、动力（使杠杆转动的力，用字母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F₁</a:t>
            </a:r>
            <a:r>
              <a:rPr lang="zh-CN" altLang="en-US" sz="400">
                <a:solidFill>
                  <a:schemeClr val="bg1"/>
                </a:solidFill>
              </a:rPr>
              <a:t>表示）、阻力（阻碍杠杆转动的力，用字母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F₂</a:t>
            </a:r>
            <a:r>
              <a:rPr lang="zh-CN" altLang="en-US" sz="400">
                <a:solidFill>
                  <a:schemeClr val="bg1"/>
                </a:solidFill>
              </a:rPr>
              <a:t>表示）、动力臂（从支点到动力作用线的距离，用字母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L₁</a:t>
            </a:r>
            <a:r>
              <a:rPr lang="zh-CN" altLang="en-US" sz="400">
                <a:solidFill>
                  <a:schemeClr val="bg1"/>
                </a:solidFill>
              </a:rPr>
              <a:t>表示）、阻力臂（从支点到阻力作用线的距离，用字母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L₂</a:t>
            </a:r>
            <a:r>
              <a:rPr lang="zh-CN" altLang="en-US" sz="400">
                <a:solidFill>
                  <a:schemeClr val="bg1"/>
                </a:solidFill>
              </a:rPr>
              <a:t>表示）。通过画图让学生明确五要素的含义，重点讲解力臂的画法。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探究杠杆的平衡条件：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提出问题：杠杆在什么条件下会处于平衡状态？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猜想假设：引导学生根据生活经验进行猜想，如可能与动力、动力臂、阻力、阻力臂有关。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设计实验：组织学生讨论实验方案，选择合适的实验器材，如杠杆、钩码、弹簧测力计等。让学生明确实验中需要测量的物理量和实验步骤。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进行实验：让学生分组进行实验，调节杠杆在水平位置平衡，改变钩码的数量和位置，使杠杆再次平衡，记录动力、动力臂、阻力、阻力臂的数据。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应用杠杆的平衡条件解决实际问题，通过例题让学生学会运用杠杆平衡条件进行计算，判断杠杆的类型（省力杠杆、费力杠杆、等臂杠杆）。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展示定滑轮和动滑轮的实物，介绍它们的结构和特点。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讲解定滑轮的实质是等臂杠杆，通过实验演示，让学生观察使用定滑轮时力的大小和方向的变化，得出使用定滑轮不能省力，但可以改变力的方向的结论。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讲解动滑轮的实质是动力臂为阻力臂 </a:t>
            </a:r>
            <a:r>
              <a:rPr lang="en-US" altLang="zh-CN" sz="400">
                <a:solidFill>
                  <a:schemeClr val="bg1"/>
                </a:solidFill>
              </a:rPr>
              <a:t>2 </a:t>
            </a:r>
            <a:r>
              <a:rPr lang="zh-CN" altLang="en-US" sz="400">
                <a:solidFill>
                  <a:schemeClr val="bg1"/>
                </a:solidFill>
              </a:rPr>
              <a:t>倍的省力杠杆，通过实验演示，让学生观察使用动滑轮时力的大小变化，得出使用动滑轮能省一半力，但不能改变力的方向的结论。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介绍滑轮组的组成和特点，通过实例让学生了解滑轮组既能省力又能改变力的方向。讲解滑轮组绳子绕法的设计原则，让学生学会根据要求组装简单的滑轮组。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13064" y="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6_1#1a6e45072?iti=2&amp;htil=2&amp;vcp=1&amp;vis=1&amp;pid=82b3b098e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5091" y="2145211"/>
            <a:ext cx="1975104" cy="16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6_2#1a6e45072?iti=2&amp;htil=2&amp;vcp=1&amp;vis=1&amp;pid=82b3b098e&amp;color=0,0,0&amp;vtp=1&amp;bbb=1"/>
          <p:cNvSpPr/>
          <p:nvPr>
            <p:custDataLst>
              <p:tags r:id="rId2"/>
            </p:custDataLst>
          </p:nvPr>
        </p:nvSpPr>
        <p:spPr>
          <a:xfrm>
            <a:off x="8732735" y="3969608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（第2题）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6_AS.6_3#1a6e45072?htil=2&amp;vcp=1&amp;vis=1&amp;pid=82b3b098e&amp;color=0,0,0&amp;mp=1&amp;vtp=1&amp;bt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084251"/>
                <a:ext cx="8595360" cy="6383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前臂杠杆的支点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在肘关节处。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6_AS.6_3#1a6e45072?htil=2&amp;vcp=1&amp;vis=1&amp;pid=82b3b098e&amp;color=0,0,0&amp;mp=1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2084251"/>
                <a:ext cx="8595360" cy="638387"/>
              </a:xfrm>
              <a:prstGeom prst="rect">
                <a:avLst/>
              </a:prstGeom>
              <a:blipFill>
                <a:blip r:embed="rId9"/>
                <a:stretch>
                  <a:fillRect l="-2837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7_1#91d4ea584?iti=3&amp;htil=3&amp;vcp=1&amp;vis=1&amp;pid=82b3b098e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2992" y="1304175"/>
            <a:ext cx="2828544" cy="2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7_2#91d4ea584?iti=3&amp;htil=3&amp;vcp=1&amp;vis=1&amp;pid=82b3b098e&amp;color=0,0,0&amp;vtp=1&amp;bbb=1"/>
          <p:cNvSpPr/>
          <p:nvPr>
            <p:custDataLst>
              <p:tags r:id="rId2"/>
            </p:custDataLst>
          </p:nvPr>
        </p:nvSpPr>
        <p:spPr>
          <a:xfrm>
            <a:off x="9047356" y="4021636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（第3题）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7_3#91d4ea584?htil=3&amp;sp=1&amp;vcp=1&amp;vis=1&amp;pid=82b3b098e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243215"/>
                <a:ext cx="7754112" cy="2873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3.[2024·长春期末]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赛艇比赛中，运动员用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力向后划桨，赛艇就快速前进，这是因为力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的作用是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的。划桨时，船桨上的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”）点是支点。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BD.7_3#91d4ea584?htil=3&amp;sp=1&amp;vcp=1&amp;vis=1&amp;pid=82b3b098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1243215"/>
                <a:ext cx="7754112" cy="2873333"/>
              </a:xfrm>
              <a:prstGeom prst="rect">
                <a:avLst/>
              </a:prstGeom>
              <a:blipFill>
                <a:blip r:embed="rId12"/>
                <a:stretch>
                  <a:fillRect l="-3145" r="-2987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8_1#91d4ea584.blank?vcp=1&amp;vis=1&amp;pid=82b3b098e&amp;color=0,0,0&amp;vpa=3&amp;vtp=1&amp;bbb=1"/>
          <p:cNvSpPr/>
          <p:nvPr>
            <p:custDataLst>
              <p:tags r:id="rId4"/>
            </p:custDataLst>
          </p:nvPr>
        </p:nvSpPr>
        <p:spPr>
          <a:xfrm>
            <a:off x="2367153" y="269609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相互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N.9_1#91d4ea584.blank?vcp=1&amp;vis=1&amp;pid=82b3b098e&amp;color=0,0,0&amp;vpa=4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710679" y="2846378"/>
                <a:ext cx="469647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6_AN.9_1#91d4ea584.blank?vcp=1&amp;vis=1&amp;pid=82b3b098e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710679" y="2846378"/>
                <a:ext cx="469647" cy="4712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10_1#91d4ea584?htil=3&amp;vcp=1&amp;vis=1&amp;pid=82b3b098e&amp;color=0,0,0&amp;vtp=1&amp;bbb=1&amp;hb=1"/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4094111"/>
                <a:ext cx="7754112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船桨上的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点是支点，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点是动力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作用点，桨与水的接触点是阻力作用点。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6_AS.10_1#91d4ea584?htil=3&amp;vcp=1&amp;vis=1&amp;pid=82b3b098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719328" y="4094111"/>
                <a:ext cx="7754112" cy="1383453"/>
              </a:xfrm>
              <a:prstGeom prst="rect">
                <a:avLst/>
              </a:prstGeom>
              <a:blipFill>
                <a:blip r:embed="rId16"/>
                <a:stretch>
                  <a:fillRect l="-3145" b="-17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54">
            <a:hlinkClick r:id="rId1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11_1#f5c4393eb?sp=1&amp;vcp=1&amp;vis=1&amp;pid=82b3b098e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783306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4.[2024·宜宾]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如图是宜宾港一起重机正在吊起货物的情景，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请在图中画出此时动力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的示意图。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6_BD.11_1#f5c4393eb?sp=1&amp;vcp=1&amp;vis=1&amp;pid=82b3b098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783306"/>
                <a:ext cx="10753344" cy="1383453"/>
              </a:xfrm>
              <a:prstGeom prst="rect">
                <a:avLst/>
              </a:prstGeom>
              <a:blipFill>
                <a:blip r:embed="rId9"/>
                <a:stretch>
                  <a:fillRect l="-2268" r="-1644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1_2#f5c4393eb?htil=4&amp;vcp=1&amp;vis=1&amp;pid=82b3b098e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816" y="2959577"/>
            <a:ext cx="4303776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12_1#f5c4393eb?htil=4&amp;vcp=1&amp;vis=1&amp;pid=82b3b098e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2176241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5" name="QO_6_AN.12_2#f5c4393eb?htil=4&amp;vcp=1&amp;vis=1&amp;pid=82b3b098e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2983961"/>
            <a:ext cx="4632960" cy="2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76533f4b8?vcp=1&amp;pid=f00551b30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探究杠杆的平衡条件</a:t>
            </a:r>
            <a:endParaRPr lang="en-US" altLang="zh-CN" sz="3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6_BD.13_1#b060e6574?sp=1&amp;vcp=1&amp;vis=1&amp;pid=76533f4b8&amp;color=0,0,0&amp;vtp=1&amp;bb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418225"/>
                <a:ext cx="10753344" cy="64253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5.小明做“探究杠杆的平衡条件”实验：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6_BD.13_1#b060e6574?sp=1&amp;vcp=1&amp;vis=1&amp;pid=76533f4b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1418225"/>
                <a:ext cx="10753344" cy="642536"/>
              </a:xfrm>
              <a:prstGeom prst="rect">
                <a:avLst/>
              </a:prstGeom>
              <a:blipFill>
                <a:blip r:embed="rId7"/>
                <a:stretch>
                  <a:fillRect l="-2268" b="-38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13_2#b060e6574?vcp=1&amp;vis=1&amp;pid=76533f4b8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608" y="2231983"/>
            <a:ext cx="8558784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4_1#34328b02e?vcp=1&amp;vis=1&amp;pid=b060e6574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41303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（1）实验前，杠杆静止时的位置如图甲所示，杠杆左边下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沉，此时要向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调节平衡螺母，把杠杆横梁调节成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状态。</a:t>
            </a:r>
            <a:endParaRPr lang="en-US" altLang="zh-CN" sz="3200"/>
          </a:p>
        </p:txBody>
      </p:sp>
      <p:sp>
        <p:nvSpPr>
          <p:cNvPr id="3" name="QB_7_AN.15_1#34328b02e.blank?vcp=1&amp;vis=1&amp;pid=b060e6574&amp;color=0,0,0&amp;vpa=5&amp;vtp=1"/>
          <p:cNvSpPr/>
          <p:nvPr>
            <p:custDataLst>
              <p:tags r:id="rId2"/>
            </p:custDataLst>
          </p:nvPr>
        </p:nvSpPr>
        <p:spPr>
          <a:xfrm>
            <a:off x="3179953" y="1549116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右</a:t>
            </a:r>
            <a:endParaRPr lang="en-US" altLang="zh-CN" sz="3200"/>
          </a:p>
        </p:txBody>
      </p:sp>
      <p:sp>
        <p:nvSpPr>
          <p:cNvPr id="4" name="QB_7_AN.17_1#34328b02e.blank?vcp=1&amp;vis=1&amp;pid=b060e6574&amp;color=0,0,0&amp;vpa=6&amp;vtp=1&amp;bbb=1&amp;hb=1"/>
          <p:cNvSpPr/>
          <p:nvPr>
            <p:custDataLst>
              <p:tags r:id="rId3"/>
            </p:custDataLst>
          </p:nvPr>
        </p:nvSpPr>
        <p:spPr>
          <a:xfrm>
            <a:off x="719328" y="1549116"/>
            <a:ext cx="10752672" cy="1385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水平平衡</a:t>
            </a:r>
            <a:endParaRPr lang="en-US" altLang="zh-CN" sz="3200"/>
          </a:p>
        </p:txBody>
      </p:sp>
      <p:pic>
        <p:nvPicPr>
          <p:cNvPr id="5" name="QO_6_BD.16_1#34328b02e?vcp=1&amp;vis=1&amp;pid=b060e6574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608" y="3133397"/>
            <a:ext cx="5510784" cy="19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18_1#91b734db2?vcp=1&amp;vis=1&amp;pid=b060e6574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5233131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（2）使用弹簧测力计时，首先进行的操作是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7" name="QB_7_AN.19_1#91b734db2.blank?vcp=1&amp;vis=1&amp;pid=b060e6574&amp;color=0,0,0&amp;vpa=7&amp;vtp=1&amp;bbb=1"/>
          <p:cNvSpPr/>
          <p:nvPr>
            <p:custDataLst>
              <p:tags r:id="rId6"/>
            </p:custDataLst>
          </p:nvPr>
        </p:nvSpPr>
        <p:spPr>
          <a:xfrm>
            <a:off x="8666353" y="516709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校零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BD.20_1#159ab8429?sp=1&amp;vcp=1&amp;vis=1&amp;pid=b060e6574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571383"/>
                <a:ext cx="10753344" cy="36186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3）如图乙所示，在杠杆左侧挂2个钩码，每个钩码的质量为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50 </m:t>
                    </m:r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，为了便于在杠杆上直接读出力臂的大小，在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spc="-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点沿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方向向下拉动弹簧测力计，直至杠杆在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位置平衡，并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将第一次数据记录在下表中，表中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大小为弹簧测力计示数，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大小为钩码的重力，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spc="-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 spc="-67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对应的力臂。</a:t>
                </a:r>
                <a:endParaRPr lang="en-US" altLang="zh-CN" sz="3200" spc="-67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BD.20_1#159ab8429?sp=1&amp;vcp=1&amp;vis=1&amp;pid=b060e657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1571383"/>
                <a:ext cx="10753344" cy="3618653"/>
              </a:xfrm>
              <a:prstGeom prst="rect">
                <a:avLst/>
              </a:prstGeom>
              <a:blipFill>
                <a:blip r:embed="rId7"/>
                <a:stretch>
                  <a:fillRect l="-2268" r="-2324" b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21_1#159ab8429.blank?vcp=1&amp;vis=1&amp;pid=b060e6574&amp;color=0,0,0&amp;vpa=8&amp;vtp=1&amp;bbb=1"/>
          <p:cNvSpPr/>
          <p:nvPr>
            <p:custDataLst>
              <p:tags r:id="rId2"/>
            </p:custDataLst>
          </p:nvPr>
        </p:nvSpPr>
        <p:spPr>
          <a:xfrm>
            <a:off x="10340384" y="2279196"/>
            <a:ext cx="1081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 spc="-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竖直</a:t>
            </a:r>
            <a:endParaRPr lang="en-US" altLang="zh-CN" sz="3200" spc="-67"/>
          </a:p>
        </p:txBody>
      </p:sp>
      <p:sp>
        <p:nvSpPr>
          <p:cNvPr id="4" name="QB_7_AN.22_1#159ab8429.blank?vcp=1&amp;vis=1&amp;pid=b060e6574&amp;color=0,0,0&amp;vpa=9&amp;vtp=1&amp;bbb=1"/>
          <p:cNvSpPr/>
          <p:nvPr>
            <p:custDataLst>
              <p:tags r:id="rId3"/>
            </p:custDataLst>
          </p:nvPr>
        </p:nvSpPr>
        <p:spPr>
          <a:xfrm>
            <a:off x="7493721" y="3024263"/>
            <a:ext cx="1081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 spc="-67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水平</a:t>
            </a:r>
            <a:endParaRPr lang="en-US" altLang="zh-CN" sz="3200" spc="-67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QB_7_BD.23_1#159ab8429?colgroup=2,5,5,5,5&amp;vcp=1&amp;vis=1&amp;pid=b060e6574&amp;color=0,0,0&amp;vtp=1&amp;bt=1&amp;bb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749101"/>
              <a:ext cx="10692384" cy="3316396"/>
            </p:xfrm>
            <a:graphic>
              <a:graphicData uri="http://schemas.openxmlformats.org/drawingml/2006/table">
                <a:tbl>
                  <a:tblPr/>
                  <a:tblGrid>
                    <a:gridCol w="1280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56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序号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QB_7_BD.23_1#159ab8429?colgroup=2,5,5,5,5&amp;vcp=1&amp;vis=1&amp;pid=b060e6574&amp;color=0,0,0&amp;vtp=1&amp;bt=1&amp;bb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749101"/>
              <a:ext cx="10692384" cy="3316396"/>
            </p:xfrm>
            <a:graphic>
              <a:graphicData uri="http://schemas.openxmlformats.org/drawingml/2006/table">
                <a:tbl>
                  <a:tblPr/>
                  <a:tblGrid>
                    <a:gridCol w="1280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353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56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序号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4663" t="-7407" r="-300518" b="-42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4663" t="-7407" r="-200518" b="-42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4663" t="-7407" r="-100518" b="-42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4663" t="-7407" r="-518" b="-426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30.0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2.0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15.0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QO_6_BD.23_2#159ab8429?vcp=1&amp;vis=1&amp;pid=b060e6574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8832" y="4242108"/>
            <a:ext cx="4974336" cy="17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BD.24_1#7210130b2?vcp=1&amp;vis=1&amp;pid=b060e6574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743344"/>
                <a:ext cx="10753344" cy="36130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（4）接下来，小明又进行了三次实验，将数据填在表中，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最后总结得出规律。每次实验总是在前一次基础上改变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中的一个量。小华分析数据后发现，第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次实验与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前一次改变的量相同，需要调整的实验步骤是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BD.24_1#7210130b2?vcp=1&amp;vis=1&amp;pid=b060e657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743344"/>
                <a:ext cx="10753344" cy="3613065"/>
              </a:xfrm>
              <a:prstGeom prst="rect">
                <a:avLst/>
              </a:prstGeom>
              <a:blipFill>
                <a:blip r:embed="rId10"/>
                <a:stretch>
                  <a:fillRect l="-2268" r="-680" b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25_1#7210130b2.blank?vcp=1&amp;vis=1&amp;pid=b060e6574&amp;color=0,0,0&amp;vpa=10&amp;vtp=1"/>
          <p:cNvSpPr/>
          <p:nvPr>
            <p:custDataLst>
              <p:tags r:id="rId2"/>
            </p:custDataLst>
          </p:nvPr>
        </p:nvSpPr>
        <p:spPr>
          <a:xfrm>
            <a:off x="8855754" y="2196223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AN.27_1#7210130b2.blank?vcp=1&amp;vis=1&amp;pid=b060e6574&amp;color=0,0,0&amp;vpa=11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927743"/>
                <a:ext cx="10752672" cy="1379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70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   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保持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不变，改变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的大小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7_AN.27_1#7210130b2.blank?vcp=1&amp;vis=1&amp;pid=b060e6574&amp;color=0,0,0&amp;vpa=11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2927743"/>
                <a:ext cx="10752672" cy="1379220"/>
              </a:xfrm>
              <a:prstGeom prst="rect">
                <a:avLst/>
              </a:prstGeom>
              <a:blipFill>
                <a:blip r:embed="rId12"/>
                <a:stretch>
                  <a:fillRect l="-2268" r="-2268" b="-16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O_6_BD.26_1#7210130b2?vcp=1&amp;vis=1&amp;pid=b060e6574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4491704"/>
            <a:ext cx="4267200" cy="14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12661900" y="11645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28_1#ab2791169?sp=1&amp;vcp=1&amp;vis=1&amp;pid=a45a4d2d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9"/>
                <a:ext cx="10753344" cy="202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[2024·扬州模拟]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筷子是我们常用的餐具。如图所示，将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这根筷子作为杠杆，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点为支点，食指指头对筷子上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的压力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（垂直于筷子）是动力，则(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BD.28_1#ab2791169?sp=1&amp;vcp=1&amp;vis=1&amp;pid=a45a4d2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9"/>
                <a:ext cx="10753344" cy="2029799"/>
              </a:xfrm>
              <a:prstGeom prst="rect">
                <a:avLst/>
              </a:prstGeom>
              <a:blipFill>
                <a:blip r:embed="rId9"/>
                <a:stretch>
                  <a:fillRect l="-2268" r="-283" b="-1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29_1#ab2791169.bracket?vcp=1&amp;vis=1&amp;pid=a45a4d2d9&amp;color=0,0,0&amp;vpa=12&amp;vtp=1"/>
          <p:cNvSpPr/>
          <p:nvPr>
            <p:custDataLst>
              <p:tags r:id="rId2"/>
            </p:custDataLst>
          </p:nvPr>
        </p:nvSpPr>
        <p:spPr>
          <a:xfrm>
            <a:off x="7629949" y="1943778"/>
            <a:ext cx="565151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pic>
        <p:nvPicPr>
          <p:cNvPr id="4" name="QC_5_BD.28_2#ab2791169?htil=5&amp;vcp=1&amp;vis=1&amp;pid=a45a4d2d9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164" y="2726943"/>
            <a:ext cx="3633216" cy="19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28_3#ab2791169.choices?htil=5&amp;vcp=1&amp;vis=1&amp;pid=a45a4d2d9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557610"/>
                <a:ext cx="6937248" cy="34704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阻力臂是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、动力臂是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阻力是筷子对食物的压力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阻力的方向向上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把食物靠近支点放置时,阻力臂和动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力臂都变小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28_3#ab2791169.choices?htil=5&amp;vcp=1&amp;vis=1&amp;pid=a45a4d2d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2557610"/>
                <a:ext cx="6937248" cy="3470487"/>
              </a:xfrm>
              <a:prstGeom prst="rect">
                <a:avLst/>
              </a:prstGeom>
              <a:blipFill>
                <a:blip r:embed="rId12"/>
                <a:stretch>
                  <a:fillRect l="-3515" r="-1757" b="-7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30_1#6676177a4?vcp=1&amp;vis=1&amp;pid=a45a4d2d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9"/>
                <a:ext cx="10752672" cy="202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如图所示是快餐店里常见的筷子盒，在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处施加力时，筷子会从出口滚出。不计筷子对杠杆的压力，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以下是按下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处时杠杆的示意图，其中正确的是(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BD.30_1#6676177a4?vcp=1&amp;vis=1&amp;pid=a45a4d2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536449"/>
                <a:ext cx="10752672" cy="2029799"/>
              </a:xfrm>
              <a:prstGeom prst="rect">
                <a:avLst/>
              </a:prstGeom>
              <a:blipFill>
                <a:blip r:embed="rId15"/>
                <a:stretch>
                  <a:fillRect l="-2268" r="-680" b="-1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30_1#6676177a4?vcp=1&amp;vis=1&amp;pid=a45a4d2d9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755" y="668104"/>
            <a:ext cx="26944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31_1#6676177a4.bracket?vcp=1&amp;vis=1&amp;pid=a45a4d2d9&amp;color=0,0,0&amp;vpa=13&amp;vtp=1"/>
          <p:cNvSpPr/>
          <p:nvPr>
            <p:custDataLst>
              <p:tags r:id="rId3"/>
            </p:custDataLst>
          </p:nvPr>
        </p:nvSpPr>
        <p:spPr>
          <a:xfrm>
            <a:off x="9436566" y="1940137"/>
            <a:ext cx="565151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pic>
        <p:nvPicPr>
          <p:cNvPr id="5" name="QC_5_BD.30_2#6676177a4?htil=6&amp;vcp=1&amp;vis=1&amp;pid=a45a4d2d9&amp;color=0,0,0&amp;tib=255,255,255&amp;vtp=1&amp;hs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1289" y="2743115"/>
            <a:ext cx="3194304" cy="1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BD.30_3#6676177a4.choices?htil=6&amp;vcp=1&amp;vis=1&amp;pid=a45a4d2d9&amp;color=0,0,0&amp;vtp=1&amp;bbb=1&amp;hs=1"/>
          <p:cNvSpPr/>
          <p:nvPr>
            <p:custDataLst>
              <p:tags r:id="rId5"/>
            </p:custDataLst>
          </p:nvPr>
        </p:nvSpPr>
        <p:spPr>
          <a:xfrm>
            <a:off x="626407" y="2573781"/>
            <a:ext cx="7376160" cy="838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7466"/>
              </a:lnSpc>
              <a:tabLst>
                <a:tab pos="2015016" algn="l"/>
                <a:tab pos="3928435" algn="l"/>
                <a:tab pos="5909586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2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2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2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2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7" name="QC_5_BD.30_3#6676177a4.choice_image?htil=6&amp;vcp=1&amp;vis=1&amp;pid=a45a4d2d9&amp;color=0,0,0&amp;tib=255,255,255&amp;iip=2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4423" y="2578861"/>
            <a:ext cx="1085088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30_3#6676177a4.choice_image?htil=6&amp;vcp=1&amp;vis=1&amp;pid=a45a4d2d9&amp;color=0,0,0&amp;tib=255,255,255&amp;iip=3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297" y="2578861"/>
            <a:ext cx="1060704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5_BD.30_3#6676177a4.choice_image?htil=6&amp;vcp=1&amp;vis=1&amp;pid=a45a4d2d9&amp;color=0,0,0&amp;tib=255,255,255&amp;iip=4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384" y="2578861"/>
            <a:ext cx="1121664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5_BD.30_3#6676177a4.choice_image?htil=6&amp;vcp=1&amp;vis=1&amp;pid=a45a4d2d9&amp;color=0,0,0&amp;tib=255,255,255&amp;iip=5&amp;vtp=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155" y="2578861"/>
            <a:ext cx="1085088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QC_5_AS.32_1#6676177a4?vcp=1&amp;vis=1&amp;pid=a45a4d2d9&amp;color=0,0,0&amp;vtp=1&amp;bbb=1&amp;hb=1&amp;hs=1"/>
              <p:cNvSpPr/>
              <p:nvPr>
                <p:custDataLst>
                  <p:tags r:id="rId10"/>
                </p:custDataLst>
              </p:nvPr>
            </p:nvSpPr>
            <p:spPr>
              <a:xfrm>
                <a:off x="719328" y="4687062"/>
                <a:ext cx="10753344" cy="1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处施加的动力的方向是向下的，支点在杠杆的最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左侧，所以阻力的方向是向上的。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1" name="QC_5_AS.32_1#6676177a4?vcp=1&amp;vis=1&amp;pid=a45a4d2d9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19328" y="4687062"/>
                <a:ext cx="10753344" cy="1336887"/>
              </a:xfrm>
              <a:prstGeom prst="rect">
                <a:avLst/>
              </a:prstGeom>
              <a:blipFill>
                <a:blip r:embed="rId23"/>
                <a:stretch>
                  <a:fillRect l="-2268" b="-18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54">
            <a:hlinkClick r:id="rId2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0D83A08-C0C1-F5CD-01D9-5C6A5EA075A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725" y="1649413"/>
            <a:ext cx="308451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框 13">
            <a:extLst>
              <a:ext uri="{FF2B5EF4-FFF2-40B4-BE49-F238E27FC236}">
                <a16:creationId xmlns:a16="http://schemas.microsoft.com/office/drawing/2014/main" id="{EF5B1B73-152B-B22B-BA50-D7A11578F79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3313" y="949325"/>
            <a:ext cx="235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生活中的杠杆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F7C8F9F-2577-8F58-28A5-A2C371D0870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550" y="4092575"/>
            <a:ext cx="28860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AF355FC-2778-6C72-3039-8A2F9EA6AA9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550" y="1647825"/>
            <a:ext cx="2886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2F11D10-F562-835B-B29F-BA04119CFD4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1525" y="2205038"/>
            <a:ext cx="1219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）人撬动石块的撬棒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E068205-629A-EEAD-E555-9A1B7544E8E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85250" y="1987550"/>
            <a:ext cx="13001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）撬动地球的“杠杆”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12B291F-42B6-E12A-6CF8-55A00D3DD21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25650" y="4794250"/>
            <a:ext cx="1387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）起重机的吊臂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94D9DA-BDE6-0C2E-E6C3-A4F076DAD60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72550" y="4608513"/>
            <a:ext cx="14335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）剥坚果的钳子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83C76F-1498-1B2A-B894-5122962B9E8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600" y="3906838"/>
            <a:ext cx="30162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文本框 4103">
            <a:extLst>
              <a:ext uri="{FF2B5EF4-FFF2-40B4-BE49-F238E27FC236}">
                <a16:creationId xmlns:a16="http://schemas.microsoft.com/office/drawing/2014/main" id="{ABE7F058-3CCE-62ED-66E5-CDE2DBCCE73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33_1#d75dcafca?sp=1&amp;vcp=1&amp;vis=1&amp;pid=a45a4d2d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571805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8.[2024·眉山]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同学们在体育课上做下压运动训练，静止不动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时人体可以看成杠杆模型，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为支点，肌肉的拉力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为动力，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如图所示。请你在图中画出：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5_BD.33_1#d75dcafca?sp=1&amp;vcp=1&amp;vis=1&amp;pid=a45a4d2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1571805"/>
                <a:ext cx="10753344" cy="2128520"/>
              </a:xfrm>
              <a:prstGeom prst="rect">
                <a:avLst/>
              </a:prstGeom>
              <a:blipFill>
                <a:blip r:embed="rId7"/>
                <a:stretch>
                  <a:fillRect l="-2268" r="-3175" b="-1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33_2#d75dcafca?sp=1&amp;vcp=1&amp;vis=1&amp;pid=a45a4d2d9&amp;color=0,0,0&amp;vtp=1&amp;bb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3769159"/>
                <a:ext cx="10753344" cy="638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（1）动力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5_BD.33_2#d75dcafca?sp=1&amp;vcp=1&amp;vis=1&amp;pid=a45a4d2d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3769159"/>
                <a:ext cx="10753344" cy="638133"/>
              </a:xfrm>
              <a:prstGeom prst="rect">
                <a:avLst/>
              </a:prstGeom>
              <a:blipFill>
                <a:blip r:embed="rId9"/>
                <a:stretch>
                  <a:fillRect l="-2268" b="-38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5_BD.33_3#d75dcafca?sp=1&amp;vcp=1&amp;vis=1&amp;pid=a45a4d2d9&amp;color=0,0,0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4482052"/>
                <a:ext cx="10753344" cy="638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点，脚对地面压力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的示意图。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5_BD.33_3#d75dcafca?sp=1&amp;vcp=1&amp;vis=1&amp;pid=a45a4d2d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482052"/>
                <a:ext cx="10753344" cy="638133"/>
              </a:xfrm>
              <a:prstGeom prst="rect">
                <a:avLst/>
              </a:prstGeom>
              <a:blipFill>
                <a:blip r:embed="rId12"/>
                <a:stretch>
                  <a:fillRect l="-2268" b="-38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33_4#d75dcafca?iti=4&amp;htil=7&amp;vcp=1&amp;vis=1&amp;pid=a45a4d2d9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336" y="1864795"/>
            <a:ext cx="2828544" cy="30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33_5#d75dcafca?iti=4&amp;htil=7&amp;vcp=1&amp;vis=1&amp;pid=a45a4d2d9&amp;color=0,0,0&amp;vtp=1&amp;bbb=1"/>
          <p:cNvSpPr/>
          <p:nvPr>
            <p:custDataLst>
              <p:tags r:id="rId2"/>
            </p:custDataLst>
          </p:nvPr>
        </p:nvSpPr>
        <p:spPr>
          <a:xfrm>
            <a:off x="2380700" y="5118704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/>
          </a:p>
        </p:txBody>
      </p:sp>
      <p:sp>
        <p:nvSpPr>
          <p:cNvPr id="4" name="QO_5_AN.34_1#d75dcafca?htil=7&amp;vcp=1&amp;vis=1&amp;pid=a45a4d2d9&amp;color=0,0,0&amp;vtp=1&amp;bt=1&amp;bbb=1"/>
          <p:cNvSpPr/>
          <p:nvPr>
            <p:custDataLst>
              <p:tags r:id="rId3"/>
            </p:custDataLst>
          </p:nvPr>
        </p:nvSpPr>
        <p:spPr>
          <a:xfrm>
            <a:off x="6083808" y="935155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5" name="QO_5_AN.34_2#d75dcafca?iti=5&amp;htil=7&amp;vcp=1&amp;vis=1&amp;pid=a45a4d2d9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1742875"/>
            <a:ext cx="2328672" cy="32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5_AN.34_3#d75dcafca?iti=5&amp;htil=7&amp;vcp=1&amp;vis=1&amp;pid=a45a4d2d9&amp;color=0,0,0&amp;vtp=1&amp;bbb=1"/>
          <p:cNvSpPr/>
          <p:nvPr>
            <p:custDataLst>
              <p:tags r:id="rId5"/>
            </p:custDataLst>
          </p:nvPr>
        </p:nvSpPr>
        <p:spPr>
          <a:xfrm>
            <a:off x="6312620" y="5118704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/>
          </a:p>
        </p:txBody>
      </p:sp>
      <p:sp>
        <p:nvSpPr>
          <p:cNvPr id="7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35_1#b60236435?sp=1&amp;vcp=1&amp;vis=1&amp;pid=a45a4d2d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84016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9.如图是指甲剪的示意图。请在图中画出杠杆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ABO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点为支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点时动力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。（忽略摩擦，保留作图痕迹）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5_BD.35_1#b60236435?sp=1&amp;vcp=1&amp;vis=1&amp;pid=a45a4d2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884016"/>
                <a:ext cx="10753344" cy="1383453"/>
              </a:xfrm>
              <a:prstGeom prst="rect">
                <a:avLst/>
              </a:prstGeom>
              <a:blipFill>
                <a:blip r:embed="rId11"/>
                <a:stretch>
                  <a:fillRect l="-2268" r="-4025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35_2#b60236435?iti=6&amp;htil=8&amp;vcp=1&amp;vis=1&amp;pid=a45a4d2d9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7296" y="3035904"/>
            <a:ext cx="2718816" cy="19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35_3#b60236435?iti=6&amp;htil=8&amp;vcp=1&amp;vis=1&amp;pid=a45a4d2d9&amp;color=0,0,0&amp;vtp=1&amp;bbb=1"/>
          <p:cNvSpPr/>
          <p:nvPr>
            <p:custDataLst>
              <p:tags r:id="rId3"/>
            </p:custDataLst>
          </p:nvPr>
        </p:nvSpPr>
        <p:spPr>
          <a:xfrm>
            <a:off x="2386796" y="5168150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（第9题）</a:t>
            </a:r>
            <a:endParaRPr lang="en-US" altLang="zh-CN" sz="3200"/>
          </a:p>
        </p:txBody>
      </p:sp>
      <p:sp>
        <p:nvSpPr>
          <p:cNvPr id="5" name="QO_5_AN.36_1#b60236435?htil=8&amp;vcp=1&amp;vis=1&amp;pid=a45a4d2d9&amp;color=0,0,0&amp;vtp=1&amp;bbb=1"/>
          <p:cNvSpPr/>
          <p:nvPr>
            <p:custDataLst>
              <p:tags r:id="rId4"/>
            </p:custDataLst>
          </p:nvPr>
        </p:nvSpPr>
        <p:spPr>
          <a:xfrm>
            <a:off x="6083808" y="2276952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6" name="QO_5_AN.36_2#b60236435?iti=7&amp;htil=8&amp;vcp=1&amp;vis=1&amp;pid=a45a4d2d9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084672"/>
            <a:ext cx="2657856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O_5_AN.36_3#b60236435?iti=7&amp;htil=8&amp;vcp=1&amp;vis=1&amp;pid=a45a4d2d9&amp;color=0,0,0&amp;vtp=1&amp;bbb=1"/>
          <p:cNvSpPr/>
          <p:nvPr>
            <p:custDataLst>
              <p:tags r:id="rId6"/>
            </p:custDataLst>
          </p:nvPr>
        </p:nvSpPr>
        <p:spPr>
          <a:xfrm>
            <a:off x="6477212" y="5168150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（第9题）</a:t>
            </a:r>
            <a:endParaRPr lang="en-US" altLang="zh-CN" sz="3200"/>
          </a:p>
        </p:txBody>
      </p:sp>
      <p:sp>
        <p:nvSpPr>
          <p:cNvPr id="8" name="object 54">
            <a:hlinkClick r:id="rId14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37_1#76da2bd7f?sp=1&amp;vcp=1&amp;vis=1&amp;pid=a45a4d2d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9"/>
                <a:ext cx="10753344" cy="18618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10.[2024·南通模拟]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汽车刹车利用了杠杆原理，该部件可绕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点转动，在图中画出动力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以及阻力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49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P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的作用点，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的力臂）。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5_BD.37_1#76da2bd7f?sp=1&amp;vcp=1&amp;vis=1&amp;pid=a45a4d2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536449"/>
                <a:ext cx="10753344" cy="1861820"/>
              </a:xfrm>
              <a:prstGeom prst="rect">
                <a:avLst/>
              </a:prstGeom>
              <a:blipFill>
                <a:blip r:embed="rId10"/>
                <a:stretch>
                  <a:fillRect l="-2268" t="-1639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37_2#76da2bd7f?htil=9&amp;vcp=1&amp;vis=1&amp;pid=a45a4d2d9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8672" y="3638212"/>
            <a:ext cx="2036064" cy="23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AN.38_1#76da2bd7f?htil=9&amp;vcp=1&amp;vis=1&amp;pid=a45a4d2d9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2388278"/>
            <a:ext cx="5376672" cy="5748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如图所示。</a:t>
            </a:r>
            <a:endParaRPr lang="en-US" altLang="zh-CN" sz="3200"/>
          </a:p>
        </p:txBody>
      </p:sp>
      <p:pic>
        <p:nvPicPr>
          <p:cNvPr id="5" name="QO_5_AN.38_2#76da2bd7f?iti=8&amp;htil=9&amp;vcp=1&amp;vis=1&amp;pid=a45a4d2d9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132497"/>
            <a:ext cx="201168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5_AN.38_3#76da2bd7f?iti=8&amp;htil=9&amp;vcp=1&amp;vis=1&amp;pid=a45a4d2d9&amp;color=0,0,0&amp;vtp=1&amp;bbb=1"/>
          <p:cNvSpPr/>
          <p:nvPr>
            <p:custDataLst>
              <p:tags r:id="rId5"/>
            </p:custDataLst>
          </p:nvPr>
        </p:nvSpPr>
        <p:spPr>
          <a:xfrm>
            <a:off x="6052524" y="5423239"/>
            <a:ext cx="2123016" cy="58022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（第10题）</a:t>
            </a:r>
            <a:endParaRPr lang="en-US" altLang="zh-CN" sz="3200"/>
          </a:p>
        </p:txBody>
      </p:sp>
      <p:sp>
        <p:nvSpPr>
          <p:cNvPr id="7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本框 1">
            <a:extLst>
              <a:ext uri="{FF2B5EF4-FFF2-40B4-BE49-F238E27FC236}">
                <a16:creationId xmlns:a16="http://schemas.microsoft.com/office/drawing/2014/main" id="{BC4DE78C-4CDD-B15D-7D76-0FBDAE1A656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73313" y="2930525"/>
            <a:ext cx="6429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认识杠杆</a:t>
            </a:r>
          </a:p>
        </p:txBody>
      </p:sp>
      <p:sp>
        <p:nvSpPr>
          <p:cNvPr id="60419" name="文本框 2">
            <a:extLst>
              <a:ext uri="{FF2B5EF4-FFF2-40B4-BE49-F238E27FC236}">
                <a16:creationId xmlns:a16="http://schemas.microsoft.com/office/drawing/2014/main" id="{97C19E27-727D-113D-5E4C-3BBE79783BF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7075" y="1509713"/>
            <a:ext cx="1125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杠杆</a:t>
            </a:r>
          </a:p>
        </p:txBody>
      </p:sp>
      <p:sp>
        <p:nvSpPr>
          <p:cNvPr id="60420" name="文本框 3">
            <a:extLst>
              <a:ext uri="{FF2B5EF4-FFF2-40B4-BE49-F238E27FC236}">
                <a16:creationId xmlns:a16="http://schemas.microsoft.com/office/drawing/2014/main" id="{97D2F83F-7F3A-C174-45D8-D782CD34F57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3413" y="1346200"/>
            <a:ext cx="5100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在力的作用下能绕某一固定点转动的硬棒，叫做杠杆</a:t>
            </a:r>
          </a:p>
        </p:txBody>
      </p:sp>
      <p:sp>
        <p:nvSpPr>
          <p:cNvPr id="60421" name="Text Box 2">
            <a:extLst>
              <a:ext uri="{FF2B5EF4-FFF2-40B4-BE49-F238E27FC236}">
                <a16:creationId xmlns:a16="http://schemas.microsoft.com/office/drawing/2014/main" id="{4D2230D3-3316-6484-C5EB-736900010DE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9063" y="2362200"/>
            <a:ext cx="1546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支  点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0422" name="Text Box 3">
            <a:extLst>
              <a:ext uri="{FF2B5EF4-FFF2-40B4-BE49-F238E27FC236}">
                <a16:creationId xmlns:a16="http://schemas.microsoft.com/office/drawing/2014/main" id="{B59F9F98-64E1-2BC6-5FC5-4DFBF76B353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9063" y="2930525"/>
            <a:ext cx="1614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动  力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0423" name="Text Box 4">
            <a:extLst>
              <a:ext uri="{FF2B5EF4-FFF2-40B4-BE49-F238E27FC236}">
                <a16:creationId xmlns:a16="http://schemas.microsoft.com/office/drawing/2014/main" id="{DF5ECFB0-BB5E-6921-213E-21E3A31CAED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99063" y="3500438"/>
            <a:ext cx="1547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阻  力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0424" name="Text Box 5">
            <a:extLst>
              <a:ext uri="{FF2B5EF4-FFF2-40B4-BE49-F238E27FC236}">
                <a16:creationId xmlns:a16="http://schemas.microsoft.com/office/drawing/2014/main" id="{DC022526-CF94-89AD-9DAC-32FAFAC331D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99063" y="4068763"/>
            <a:ext cx="1695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动力臂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0425" name="Text Box 6">
            <a:extLst>
              <a:ext uri="{FF2B5EF4-FFF2-40B4-BE49-F238E27FC236}">
                <a16:creationId xmlns:a16="http://schemas.microsoft.com/office/drawing/2014/main" id="{665C25E9-4797-2220-C6FA-CD7B8DADC28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18113" y="4638675"/>
            <a:ext cx="2287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阻力臂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0426" name="文本框 4">
            <a:extLst>
              <a:ext uri="{FF2B5EF4-FFF2-40B4-BE49-F238E27FC236}">
                <a16:creationId xmlns:a16="http://schemas.microsoft.com/office/drawing/2014/main" id="{E93709D5-918D-08FA-5025-BB09071ADEE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7075" y="3382963"/>
            <a:ext cx="1125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杠杆的五要素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27" name="文本框 5">
            <a:extLst>
              <a:ext uri="{FF2B5EF4-FFF2-40B4-BE49-F238E27FC236}">
                <a16:creationId xmlns:a16="http://schemas.microsoft.com/office/drawing/2014/main" id="{C69486AF-B314-6EAC-B96D-616434CC46CA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7075" y="5249863"/>
            <a:ext cx="295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杠杆的平衡条件</a:t>
            </a:r>
          </a:p>
        </p:txBody>
      </p:sp>
      <p:sp>
        <p:nvSpPr>
          <p:cNvPr id="60428" name="文本框 7">
            <a:extLst>
              <a:ext uri="{FF2B5EF4-FFF2-40B4-BE49-F238E27FC236}">
                <a16:creationId xmlns:a16="http://schemas.microsoft.com/office/drawing/2014/main" id="{76C146B5-4CFF-40B7-AA12-9A3E9A76CE48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08688" y="5222875"/>
            <a:ext cx="167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29" name="AutoShape 14">
            <a:extLst>
              <a:ext uri="{FF2B5EF4-FFF2-40B4-BE49-F238E27FC236}">
                <a16:creationId xmlns:a16="http://schemas.microsoft.com/office/drawing/2014/main" id="{E7EFE8C1-78BC-D57C-6C50-94BD4527F4A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022850" y="2603500"/>
            <a:ext cx="152400" cy="2317750"/>
          </a:xfrm>
          <a:prstGeom prst="leftBrace">
            <a:avLst>
              <a:gd name="adj1" fmla="val 69212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左箭头 18">
            <a:extLst>
              <a:ext uri="{FF2B5EF4-FFF2-40B4-BE49-F238E27FC236}">
                <a16:creationId xmlns:a16="http://schemas.microsoft.com/office/drawing/2014/main" id="{2325A183-D390-9401-4594-C2AE1DC522F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>
            <a:off x="4437063" y="3657600"/>
            <a:ext cx="360362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9" name="左箭头 8">
            <a:extLst>
              <a:ext uri="{FF2B5EF4-FFF2-40B4-BE49-F238E27FC236}">
                <a16:creationId xmlns:a16="http://schemas.microsoft.com/office/drawing/2014/main" id="{1312857D-2897-C57E-1392-9BE66656D47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H="1">
            <a:off x="5602288" y="5343525"/>
            <a:ext cx="360362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0" name="左箭头 9">
            <a:extLst>
              <a:ext uri="{FF2B5EF4-FFF2-40B4-BE49-F238E27FC236}">
                <a16:creationId xmlns:a16="http://schemas.microsoft.com/office/drawing/2014/main" id="{B8366CBF-0F7C-62E3-000C-03AFCAFD1BA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H="1">
            <a:off x="4065588" y="1625600"/>
            <a:ext cx="360362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60433" name="AutoShape 14">
            <a:extLst>
              <a:ext uri="{FF2B5EF4-FFF2-40B4-BE49-F238E27FC236}">
                <a16:creationId xmlns:a16="http://schemas.microsoft.com/office/drawing/2014/main" id="{841DA09B-117E-46BF-E3BC-B9C07CBBA9B2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3090863" y="1722438"/>
            <a:ext cx="204787" cy="3738562"/>
          </a:xfrm>
          <a:prstGeom prst="leftBrace">
            <a:avLst>
              <a:gd name="adj1" fmla="val 68544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434" name="文本框 4103">
            <a:extLst>
              <a:ext uri="{FF2B5EF4-FFF2-40B4-BE49-F238E27FC236}">
                <a16:creationId xmlns:a16="http://schemas.microsoft.com/office/drawing/2014/main" id="{EAE6881A-C76B-D03B-4084-821C144FB458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1">
            <a:extLst>
              <a:ext uri="{FF2B5EF4-FFF2-40B4-BE49-F238E27FC236}">
                <a16:creationId xmlns:a16="http://schemas.microsoft.com/office/drawing/2014/main" id="{77C1F6F9-EC77-29DE-D332-18E656BB400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6013" y="2617788"/>
            <a:ext cx="769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</a:rPr>
              <a:t>认识杠杆，能分清杠杆的五要素；（重点）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</a:rPr>
              <a:t>通过实验，探究杠杆的平衡条件。（重点）</a:t>
            </a:r>
          </a:p>
        </p:txBody>
      </p:sp>
      <p:sp>
        <p:nvSpPr>
          <p:cNvPr id="47107" name="文本框 2">
            <a:extLst>
              <a:ext uri="{FF2B5EF4-FFF2-40B4-BE49-F238E27FC236}">
                <a16:creationId xmlns:a16="http://schemas.microsoft.com/office/drawing/2014/main" id="{DF925F2F-BFD0-ABFE-A134-60BDBC5333E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2850" y="1662113"/>
            <a:ext cx="196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47108" name="文本框 4103">
            <a:extLst>
              <a:ext uri="{FF2B5EF4-FFF2-40B4-BE49-F238E27FC236}">
                <a16:creationId xmlns:a16="http://schemas.microsoft.com/office/drawing/2014/main" id="{2AEC8D03-BD6C-CCB7-FCBF-980B7F3AC65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>
            <a:extLst>
              <a:ext uri="{FF2B5EF4-FFF2-40B4-BE49-F238E27FC236}">
                <a16:creationId xmlns:a16="http://schemas.microsoft.com/office/drawing/2014/main" id="{ABC6AB97-D7BD-8314-CCDC-C7C37752E08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95938" y="2986088"/>
            <a:ext cx="4810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）让两个体重一样的同学坐在距离转轴相同的位置。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9CB7A18C-1A76-6E63-91AE-7AA7E0F5B9F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5938" y="4333875"/>
            <a:ext cx="4810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）让体重不同的同学根据跷跷板的状态调整到转轴的距离。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8" name="文本框 1">
            <a:extLst>
              <a:ext uri="{FF2B5EF4-FFF2-40B4-BE49-F238E27FC236}">
                <a16:creationId xmlns:a16="http://schemas.microsoft.com/office/drawing/2014/main" id="{84F819E4-73D8-430F-15CF-26471E2D935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1603375"/>
            <a:ext cx="6780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：如何才能使跷跷板保持水平？</a:t>
            </a:r>
          </a:p>
        </p:txBody>
      </p:sp>
      <p:sp>
        <p:nvSpPr>
          <p:cNvPr id="8199" name="文本框 2">
            <a:extLst>
              <a:ext uri="{FF2B5EF4-FFF2-40B4-BE49-F238E27FC236}">
                <a16:creationId xmlns:a16="http://schemas.microsoft.com/office/drawing/2014/main" id="{FFB54581-4BDA-389A-61E8-C8EED22F4F8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68938" y="2447925"/>
            <a:ext cx="2209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你的想法是？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C93969-8B9C-DFE6-D6A2-570FE8BD7A7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3625" y="4948238"/>
            <a:ext cx="2647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 b="1">
                <a:latin typeface="Times New Roman" panose="02020603050405020304" pitchFamily="18" charset="0"/>
              </a:rPr>
              <a:t>怎样才能使跷跷板保持水平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6766B17-0D8C-E872-3ECC-71591370ADE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1847850" y="2541588"/>
            <a:ext cx="338137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6" name="组合 6147">
            <a:extLst>
              <a:ext uri="{FF2B5EF4-FFF2-40B4-BE49-F238E27FC236}">
                <a16:creationId xmlns:a16="http://schemas.microsoft.com/office/drawing/2014/main" id="{941613B7-379B-4322-C3EB-494EC3CD2563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90500" y="492125"/>
            <a:ext cx="3940175" cy="809625"/>
            <a:chOff x="0" y="0"/>
            <a:chExt cx="6211" cy="1274"/>
          </a:xfrm>
        </p:grpSpPr>
        <p:sp>
          <p:nvSpPr>
            <p:cNvPr id="48138" name="矩形 7">
              <a:extLst>
                <a:ext uri="{FF2B5EF4-FFF2-40B4-BE49-F238E27FC236}">
                  <a16:creationId xmlns:a16="http://schemas.microsoft.com/office/drawing/2014/main" id="{F96F5AE5-76B7-446C-0BF3-F8AAD3EC2D11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任意多边形 16">
              <a:extLst>
                <a:ext uri="{FF2B5EF4-FFF2-40B4-BE49-F238E27FC236}">
                  <a16:creationId xmlns:a16="http://schemas.microsoft.com/office/drawing/2014/main" id="{A073A2A7-7506-1AC0-8E15-9C9AFBC939B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矩形 17">
              <a:extLst>
                <a:ext uri="{FF2B5EF4-FFF2-40B4-BE49-F238E27FC236}">
                  <a16:creationId xmlns:a16="http://schemas.microsoft.com/office/drawing/2014/main" id="{72F74F1E-0980-6062-8C53-19BBFD7C408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48141" name="文本框 6151">
              <a:extLst>
                <a:ext uri="{FF2B5EF4-FFF2-40B4-BE49-F238E27FC236}">
                  <a16:creationId xmlns:a16="http://schemas.microsoft.com/office/drawing/2014/main" id="{A3C3320B-A09D-5BD3-35E2-23E6B6063CEA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78" y="432"/>
              <a:ext cx="533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探究杠杆的平衡条件</a:t>
              </a:r>
            </a:p>
          </p:txBody>
        </p:sp>
        <p:sp>
          <p:nvSpPr>
            <p:cNvPr id="48142" name="文本框 6152">
              <a:extLst>
                <a:ext uri="{FF2B5EF4-FFF2-40B4-BE49-F238E27FC236}">
                  <a16:creationId xmlns:a16="http://schemas.microsoft.com/office/drawing/2014/main" id="{4E9F489E-6741-F6C9-BC81-63B8B22F98CA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452"/>
              <a:ext cx="87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8137" name="文本框 4103">
            <a:extLst>
              <a:ext uri="{FF2B5EF4-FFF2-40B4-BE49-F238E27FC236}">
                <a16:creationId xmlns:a16="http://schemas.microsoft.com/office/drawing/2014/main" id="{CA5EF009-8B7E-0ED3-F5B4-7EC9325F552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198" grpId="0"/>
      <p:bldP spid="819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FDFFA2E5-1E0C-921D-6EDF-ED91CB6A616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919288" y="1196975"/>
            <a:ext cx="3744912" cy="3167063"/>
            <a:chOff x="623" y="1885"/>
            <a:chExt cx="5896" cy="4988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0A3E0D4-EBA9-C675-CED0-79C319D790B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3" y="1885"/>
              <a:ext cx="5896" cy="498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9193" name="文本框 3">
              <a:extLst>
                <a:ext uri="{FF2B5EF4-FFF2-40B4-BE49-F238E27FC236}">
                  <a16:creationId xmlns:a16="http://schemas.microsoft.com/office/drawing/2014/main" id="{CEAA0BA8-BDD6-6BC2-DBBC-E159365DABBC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56" y="2565"/>
              <a:ext cx="4810" cy="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模拟实验器材：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等分刻度的均质木尺、钩码、细线。</a:t>
              </a:r>
            </a:p>
          </p:txBody>
        </p:sp>
      </p:grpSp>
      <p:grpSp>
        <p:nvGrpSpPr>
          <p:cNvPr id="3" name="组合 7">
            <a:extLst>
              <a:ext uri="{FF2B5EF4-FFF2-40B4-BE49-F238E27FC236}">
                <a16:creationId xmlns:a16="http://schemas.microsoft.com/office/drawing/2014/main" id="{730CFE13-4E21-5F72-2560-45C4390EA1F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90725" y="4610100"/>
            <a:ext cx="8488363" cy="1482725"/>
            <a:chOff x="961" y="7588"/>
            <a:chExt cx="13312" cy="2335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219114A9-1A88-0680-6E6A-A065E1AA422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1" y="7656"/>
              <a:ext cx="13312" cy="2267"/>
            </a:xfrm>
            <a:prstGeom prst="round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9191" name="文本框 1">
              <a:extLst>
                <a:ext uri="{FF2B5EF4-FFF2-40B4-BE49-F238E27FC236}">
                  <a16:creationId xmlns:a16="http://schemas.microsoft.com/office/drawing/2014/main" id="{E9E64A9D-029E-6E45-9A39-86A1A2BCB928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84" y="7588"/>
              <a:ext cx="12043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 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杠杆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：物理学中，把在力的作用下能绕某一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固定点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转动的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硬棒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（直棒或曲棒），叫做杠杆。</a:t>
              </a:r>
              <a:endParaRPr lang="en-US" altLang="zh-CN" sz="28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F8ACBC3-F834-BD6E-7C0A-179AA791113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34100" y="1276350"/>
            <a:ext cx="3857625" cy="2959100"/>
            <a:chOff x="7258" y="2105"/>
            <a:chExt cx="6075" cy="4660"/>
          </a:xfrm>
        </p:grpSpPr>
        <p:sp>
          <p:nvSpPr>
            <p:cNvPr id="49158" name="文本框 2">
              <a:extLst>
                <a:ext uri="{FF2B5EF4-FFF2-40B4-BE49-F238E27FC236}">
                  <a16:creationId xmlns:a16="http://schemas.microsoft.com/office/drawing/2014/main" id="{EB6F8785-CA42-DCBB-390B-0EF1568BC3CA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410" y="6185"/>
              <a:ext cx="372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latin typeface="Times New Roman" panose="02020603050405020304" pitchFamily="18" charset="0"/>
                </a:rPr>
                <a:t>模拟跷跷板实验</a:t>
              </a:r>
            </a:p>
          </p:txBody>
        </p:sp>
        <p:sp>
          <p:nvSpPr>
            <p:cNvPr id="26628" name="Rectangle 7">
              <a:extLst>
                <a:ext uri="{FF2B5EF4-FFF2-40B4-BE49-F238E27FC236}">
                  <a16:creationId xmlns:a16="http://schemas.microsoft.com/office/drawing/2014/main" id="{F5058156-06C8-122D-FFB8-9CC4CE360ED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51" y="2368"/>
              <a:ext cx="5695" cy="337"/>
            </a:xfrm>
            <a:prstGeom prst="rect">
              <a:avLst/>
            </a:prstGeom>
            <a:solidFill>
              <a:schemeClr val="accent5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/>
            </a:p>
          </p:txBody>
        </p:sp>
        <p:sp>
          <p:nvSpPr>
            <p:cNvPr id="49160" name="Rectangle 9">
              <a:extLst>
                <a:ext uri="{FF2B5EF4-FFF2-40B4-BE49-F238E27FC236}">
                  <a16:creationId xmlns:a16="http://schemas.microsoft.com/office/drawing/2014/main" id="{08B219CF-415A-07C9-9BE5-96A193B0D5E8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58" y="2344"/>
              <a:ext cx="120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1" name="Rectangle 10">
              <a:extLst>
                <a:ext uri="{FF2B5EF4-FFF2-40B4-BE49-F238E27FC236}">
                  <a16:creationId xmlns:a16="http://schemas.microsoft.com/office/drawing/2014/main" id="{E3731B64-FDA0-39CB-4A3B-2DD9DD419CD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13" y="2357"/>
              <a:ext cx="120" cy="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2" name="Line 11">
              <a:extLst>
                <a:ext uri="{FF2B5EF4-FFF2-40B4-BE49-F238E27FC236}">
                  <a16:creationId xmlns:a16="http://schemas.microsoft.com/office/drawing/2014/main" id="{D37666C5-2F45-EED0-8150-F5870DC8368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979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3" name="Line 12">
              <a:extLst>
                <a:ext uri="{FF2B5EF4-FFF2-40B4-BE49-F238E27FC236}">
                  <a16:creationId xmlns:a16="http://schemas.microsoft.com/office/drawing/2014/main" id="{48DEE1A4-037D-BB19-B16F-DECA1555C701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931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Rectangle 13">
              <a:extLst>
                <a:ext uri="{FF2B5EF4-FFF2-40B4-BE49-F238E27FC236}">
                  <a16:creationId xmlns:a16="http://schemas.microsoft.com/office/drawing/2014/main" id="{F11EB51E-EE64-6A55-F53E-6EC5ACFBA30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51" y="2705"/>
              <a:ext cx="360" cy="2760"/>
            </a:xfrm>
            <a:prstGeom prst="rect">
              <a:avLst/>
            </a:prstGeom>
            <a:solidFill>
              <a:schemeClr val="accent5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/>
            </a:p>
          </p:txBody>
        </p:sp>
        <p:sp>
          <p:nvSpPr>
            <p:cNvPr id="26635" name="Rectangle 14">
              <a:extLst>
                <a:ext uri="{FF2B5EF4-FFF2-40B4-BE49-F238E27FC236}">
                  <a16:creationId xmlns:a16="http://schemas.microsoft.com/office/drawing/2014/main" id="{F3D1C698-244E-22DD-64F9-822365BEE27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51" y="2105"/>
              <a:ext cx="360" cy="240"/>
            </a:xfrm>
            <a:prstGeom prst="rect">
              <a:avLst/>
            </a:prstGeom>
            <a:solidFill>
              <a:schemeClr val="accent5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noProof="1"/>
            </a:p>
          </p:txBody>
        </p:sp>
        <p:sp>
          <p:nvSpPr>
            <p:cNvPr id="49166" name="Line 17">
              <a:extLst>
                <a:ext uri="{FF2B5EF4-FFF2-40B4-BE49-F238E27FC236}">
                  <a16:creationId xmlns:a16="http://schemas.microsoft.com/office/drawing/2014/main" id="{C545FA06-077C-890D-DCAF-A188BA475696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950" y="5944"/>
              <a:ext cx="2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7" name="Line 18">
              <a:extLst>
                <a:ext uri="{FF2B5EF4-FFF2-40B4-BE49-F238E27FC236}">
                  <a16:creationId xmlns:a16="http://schemas.microsoft.com/office/drawing/2014/main" id="{F04D3D06-C38B-65D1-34A1-463442C4B012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8830" y="5944"/>
              <a:ext cx="3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8" name="Line 19">
              <a:extLst>
                <a:ext uri="{FF2B5EF4-FFF2-40B4-BE49-F238E27FC236}">
                  <a16:creationId xmlns:a16="http://schemas.microsoft.com/office/drawing/2014/main" id="{48088EA9-CC3D-D783-ED3E-56339712D6E4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9190" y="5944"/>
              <a:ext cx="3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9" name="Line 20">
              <a:extLst>
                <a:ext uri="{FF2B5EF4-FFF2-40B4-BE49-F238E27FC236}">
                  <a16:creationId xmlns:a16="http://schemas.microsoft.com/office/drawing/2014/main" id="{E117CC61-1C9E-1FC3-8C7B-018E202BB113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9550" y="5944"/>
              <a:ext cx="3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0" name="Line 21">
              <a:extLst>
                <a:ext uri="{FF2B5EF4-FFF2-40B4-BE49-F238E27FC236}">
                  <a16:creationId xmlns:a16="http://schemas.microsoft.com/office/drawing/2014/main" id="{9DBB58B6-EEB4-9A73-23B5-D2E0E438D710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9910" y="594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1" name="Line 22">
              <a:extLst>
                <a:ext uri="{FF2B5EF4-FFF2-40B4-BE49-F238E27FC236}">
                  <a16:creationId xmlns:a16="http://schemas.microsoft.com/office/drawing/2014/main" id="{290573DB-CC79-8A58-12F6-4C30C91B520A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0150" y="594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2" name="Line 23">
              <a:extLst>
                <a:ext uri="{FF2B5EF4-FFF2-40B4-BE49-F238E27FC236}">
                  <a16:creationId xmlns:a16="http://schemas.microsoft.com/office/drawing/2014/main" id="{374CA604-A668-4A43-C80D-B66F6DABF679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10390" y="594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3" name="Line 24">
              <a:extLst>
                <a:ext uri="{FF2B5EF4-FFF2-40B4-BE49-F238E27FC236}">
                  <a16:creationId xmlns:a16="http://schemas.microsoft.com/office/drawing/2014/main" id="{5E62F4F5-0674-0A4A-CC39-2811C38BCB97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10990" y="594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4" name="Line 25">
              <a:extLst>
                <a:ext uri="{FF2B5EF4-FFF2-40B4-BE49-F238E27FC236}">
                  <a16:creationId xmlns:a16="http://schemas.microsoft.com/office/drawing/2014/main" id="{7CF9B21D-314F-C31C-94A0-92CEDE2E3FE6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11350" y="594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5" name="Line 26">
              <a:extLst>
                <a:ext uri="{FF2B5EF4-FFF2-40B4-BE49-F238E27FC236}">
                  <a16:creationId xmlns:a16="http://schemas.microsoft.com/office/drawing/2014/main" id="{8674AB9B-BCBA-799A-A8AB-90FFF926C98E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8855" y="2357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6" name="Line 27">
              <a:extLst>
                <a:ext uri="{FF2B5EF4-FFF2-40B4-BE49-F238E27FC236}">
                  <a16:creationId xmlns:a16="http://schemas.microsoft.com/office/drawing/2014/main" id="{0ECF5123-DF11-94BE-ADDB-55616BE46646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12310" y="270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7" name="Line 28">
              <a:extLst>
                <a:ext uri="{FF2B5EF4-FFF2-40B4-BE49-F238E27FC236}">
                  <a16:creationId xmlns:a16="http://schemas.microsoft.com/office/drawing/2014/main" id="{C6A515D2-ABB0-2C65-554C-6452BB4EDC24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9310" y="306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8" name="Line 29">
              <a:extLst>
                <a:ext uri="{FF2B5EF4-FFF2-40B4-BE49-F238E27FC236}">
                  <a16:creationId xmlns:a16="http://schemas.microsoft.com/office/drawing/2014/main" id="{3BFA776B-F3BD-27A8-172A-94AC69AC64B3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1135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9" name="Line 30">
              <a:extLst>
                <a:ext uri="{FF2B5EF4-FFF2-40B4-BE49-F238E27FC236}">
                  <a16:creationId xmlns:a16="http://schemas.microsoft.com/office/drawing/2014/main" id="{FA11396D-AE5A-7207-6726-34E174B321BF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1087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0" name="Line 31">
              <a:extLst>
                <a:ext uri="{FF2B5EF4-FFF2-40B4-BE49-F238E27FC236}">
                  <a16:creationId xmlns:a16="http://schemas.microsoft.com/office/drawing/2014/main" id="{8F49BDF1-8E68-4430-4510-AC6499C31387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1183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1" name="Line 32">
              <a:extLst>
                <a:ext uri="{FF2B5EF4-FFF2-40B4-BE49-F238E27FC236}">
                  <a16:creationId xmlns:a16="http://schemas.microsoft.com/office/drawing/2014/main" id="{CAF86AF9-A8D0-7804-0C88-A95053DAECB6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9310" y="270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2" name="Line 33">
              <a:extLst>
                <a:ext uri="{FF2B5EF4-FFF2-40B4-BE49-F238E27FC236}">
                  <a16:creationId xmlns:a16="http://schemas.microsoft.com/office/drawing/2014/main" id="{187C83E0-0B68-CF4E-C50A-E09120D2DE3D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9430" y="390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3" name="Line 34">
              <a:extLst>
                <a:ext uri="{FF2B5EF4-FFF2-40B4-BE49-F238E27FC236}">
                  <a16:creationId xmlns:a16="http://schemas.microsoft.com/office/drawing/2014/main" id="{149531D0-3E7B-0DBA-B6C4-99E9711D019E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1231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4" name="Line 35">
              <a:extLst>
                <a:ext uri="{FF2B5EF4-FFF2-40B4-BE49-F238E27FC236}">
                  <a16:creationId xmlns:a16="http://schemas.microsoft.com/office/drawing/2014/main" id="{207070C3-E4FD-FFB2-20B4-1B0D9177DC78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1279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5" name="Line 36">
              <a:extLst>
                <a:ext uri="{FF2B5EF4-FFF2-40B4-BE49-F238E27FC236}">
                  <a16:creationId xmlns:a16="http://schemas.microsoft.com/office/drawing/2014/main" id="{8BB9C18E-69DD-F1C4-5111-E28D1B8339E4}"/>
                </a:ext>
              </a:extLst>
            </p:cNvPr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835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6" name="Line 37">
              <a:extLst>
                <a:ext uri="{FF2B5EF4-FFF2-40B4-BE49-F238E27FC236}">
                  <a16:creationId xmlns:a16="http://schemas.microsoft.com/office/drawing/2014/main" id="{04E9F797-3E82-DF6E-7334-2E410A4257E7}"/>
                </a:ext>
              </a:extLst>
            </p:cNvPr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7870" y="2344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7" name="Rectangle 38">
              <a:extLst>
                <a:ext uri="{FF2B5EF4-FFF2-40B4-BE49-F238E27FC236}">
                  <a16:creationId xmlns:a16="http://schemas.microsoft.com/office/drawing/2014/main" id="{9E23B0D4-2D8B-1DCB-88A2-1F91AA2206F1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070" y="3064"/>
              <a:ext cx="480" cy="12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88" name="Rectangle 39">
              <a:extLst>
                <a:ext uri="{FF2B5EF4-FFF2-40B4-BE49-F238E27FC236}">
                  <a16:creationId xmlns:a16="http://schemas.microsoft.com/office/drawing/2014/main" id="{30057A8D-34C6-6993-3B98-FBA3D08FB85A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70" y="2944"/>
              <a:ext cx="480" cy="12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89" name="Rectangle 40">
              <a:extLst>
                <a:ext uri="{FF2B5EF4-FFF2-40B4-BE49-F238E27FC236}">
                  <a16:creationId xmlns:a16="http://schemas.microsoft.com/office/drawing/2014/main" id="{D01E779C-9FAD-D3A9-EFFD-65477BC0A5A2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070" y="3304"/>
              <a:ext cx="480" cy="12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9157" name="文本框 4103">
            <a:extLst>
              <a:ext uri="{FF2B5EF4-FFF2-40B4-BE49-F238E27FC236}">
                <a16:creationId xmlns:a16="http://schemas.microsoft.com/office/drawing/2014/main" id="{120818B2-BDBF-251D-E28F-D7D2BA26A15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A0756042-A9FB-2B36-F213-721BEC4D821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388" y="1125538"/>
            <a:ext cx="7867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F2D75F11-FF6D-9192-7570-53FEA5D1016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杠杆五要素</a:t>
            </a: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8A174743-00C6-D458-A14E-9CAAB3625F7B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8616950" y="1989138"/>
            <a:ext cx="0" cy="86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E2742576-0692-5830-992D-5E166EDB539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855913" y="4365625"/>
            <a:ext cx="0" cy="86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78E9926C-5207-EE86-5DF0-7B15444D38C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8616950" y="2854325"/>
            <a:ext cx="0" cy="1871663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F064FC66-69D0-2331-05C8-8E16D0CAB76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855913" y="1846263"/>
            <a:ext cx="0" cy="25193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647C2814-59EE-2296-7D98-039D6695A8CD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79875" y="3862388"/>
            <a:ext cx="4537075" cy="714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281D8B65-6D88-F22A-0FEF-52DC3548302C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855913" y="3933825"/>
            <a:ext cx="1152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id="{849C5C91-DE24-867E-55E7-EAB92B57BD4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 rot="-5400000">
            <a:off x="6059488" y="1952625"/>
            <a:ext cx="501650" cy="4464050"/>
          </a:xfrm>
          <a:prstGeom prst="leftBrace">
            <a:avLst>
              <a:gd name="adj1" fmla="val 73415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5" name="AutoShape 11">
            <a:extLst>
              <a:ext uri="{FF2B5EF4-FFF2-40B4-BE49-F238E27FC236}">
                <a16:creationId xmlns:a16="http://schemas.microsoft.com/office/drawing/2014/main" id="{6D2F92D3-7100-BA76-D014-6FB9E5EB5CB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 rot="5400000">
            <a:off x="3287712" y="3070226"/>
            <a:ext cx="360363" cy="1223962"/>
          </a:xfrm>
          <a:prstGeom prst="leftBrace">
            <a:avLst>
              <a:gd name="adj1" fmla="val 28021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60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A0D35AC2-C65D-504A-D59D-F84FFE1CD6CB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27350" y="4941888"/>
            <a:ext cx="1296988" cy="492125"/>
          </a:xfrm>
          <a:prstGeom prst="rect">
            <a:avLst/>
          </a:prstGeom>
          <a:solidFill>
            <a:srgbClr val="ADADA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阻力</a:t>
            </a: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6546F775-CB3A-EA5A-A2FE-F262E183671F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08663" y="4365625"/>
            <a:ext cx="1655762" cy="492125"/>
          </a:xfrm>
          <a:prstGeom prst="rect">
            <a:avLst/>
          </a:prstGeom>
          <a:solidFill>
            <a:srgbClr val="ADADA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</a:t>
            </a: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F1375B12-83D4-9B2F-22F1-539DB1DE8D56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00375" y="2865438"/>
            <a:ext cx="1657350" cy="492125"/>
          </a:xfrm>
          <a:prstGeom prst="rect">
            <a:avLst/>
          </a:prstGeom>
          <a:solidFill>
            <a:srgbClr val="ADADA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阻力臂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90381508-A7A9-879F-E471-3B777CE5B150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80350" y="4689475"/>
            <a:ext cx="190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动力作用线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F51536F5-BD8C-D420-87CF-96291D67DCBD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28813" y="1384300"/>
            <a:ext cx="212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阻力作用线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D827E546-7EF2-6BD5-A04D-9E58AC9AF16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79875" y="3375025"/>
            <a:ext cx="1223963" cy="492125"/>
          </a:xfrm>
          <a:prstGeom prst="rect">
            <a:avLst/>
          </a:prstGeom>
          <a:solidFill>
            <a:srgbClr val="ADADA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支点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B6C58344-43AA-FDB5-67D6-6F90235E1E13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9375" y="2925763"/>
            <a:ext cx="3384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67" name="Text Box 19">
            <a:extLst>
              <a:ext uri="{FF2B5EF4-FFF2-40B4-BE49-F238E27FC236}">
                <a16:creationId xmlns:a16="http://schemas.microsoft.com/office/drawing/2014/main" id="{586C467A-4211-F581-C079-5AA2AE56CE4C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80025" y="3133725"/>
            <a:ext cx="2160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杠杆绕着转动的固定点</a:t>
            </a:r>
          </a:p>
        </p:txBody>
      </p:sp>
      <p:sp>
        <p:nvSpPr>
          <p:cNvPr id="27668" name="Text Box 20">
            <a:extLst>
              <a:ext uri="{FF2B5EF4-FFF2-40B4-BE49-F238E27FC236}">
                <a16:creationId xmlns:a16="http://schemas.microsoft.com/office/drawing/2014/main" id="{B7F62142-2E54-4F60-2F8F-03A7097297D4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88388" y="34290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使杠杆转动的力</a:t>
            </a:r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5F97B347-BDB0-2F34-61D0-1D51EA72D7C3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57500" y="5378450"/>
            <a:ext cx="1952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阻碍杠杆转动的力</a:t>
            </a: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0BFABB86-B54C-EF17-0C44-20E3E1C6EC25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26088" y="4870450"/>
            <a:ext cx="2370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支点到动力作用线的距离</a:t>
            </a:r>
          </a:p>
        </p:txBody>
      </p:sp>
      <p:sp>
        <p:nvSpPr>
          <p:cNvPr id="27671" name="Text Box 23">
            <a:extLst>
              <a:ext uri="{FF2B5EF4-FFF2-40B4-BE49-F238E27FC236}">
                <a16:creationId xmlns:a16="http://schemas.microsoft.com/office/drawing/2014/main" id="{9691409E-7F78-6110-9E36-38C7F55977E6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22538" y="2038350"/>
            <a:ext cx="2782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支点到阻力作用线的距离</a:t>
            </a:r>
          </a:p>
        </p:txBody>
      </p:sp>
      <p:sp>
        <p:nvSpPr>
          <p:cNvPr id="27672" name="Text Box 24">
            <a:extLst>
              <a:ext uri="{FF2B5EF4-FFF2-40B4-BE49-F238E27FC236}">
                <a16:creationId xmlns:a16="http://schemas.microsoft.com/office/drawing/2014/main" id="{6D17CC5A-EFA5-2BBE-AE28-F2C2ABD54B2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88388" y="2782888"/>
            <a:ext cx="1260475" cy="492125"/>
          </a:xfrm>
          <a:prstGeom prst="rect">
            <a:avLst/>
          </a:prstGeom>
          <a:solidFill>
            <a:srgbClr val="ADADA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</a:t>
            </a:r>
          </a:p>
        </p:txBody>
      </p:sp>
      <p:sp>
        <p:nvSpPr>
          <p:cNvPr id="27673" name="Oval 25">
            <a:extLst>
              <a:ext uri="{FF2B5EF4-FFF2-40B4-BE49-F238E27FC236}">
                <a16:creationId xmlns:a16="http://schemas.microsoft.com/office/drawing/2014/main" id="{6A686F3B-2775-9843-FB6E-4838A5CDAF61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08438" y="3789363"/>
            <a:ext cx="14446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202" name="文本框 4103">
            <a:extLst>
              <a:ext uri="{FF2B5EF4-FFF2-40B4-BE49-F238E27FC236}">
                <a16:creationId xmlns:a16="http://schemas.microsoft.com/office/drawing/2014/main" id="{00F50193-BB46-684D-F48E-30DA5033EB07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11275" grpId="0" animBg="1"/>
      <p:bldP spid="27660" grpId="0" animBg="1"/>
      <p:bldP spid="27661" grpId="0" animBg="1"/>
      <p:bldP spid="27662" grpId="0" animBg="1"/>
      <p:bldP spid="27663" grpId="0"/>
      <p:bldP spid="27664" grpId="0"/>
      <p:bldP spid="27665" grpId="0" animBg="1"/>
      <p:bldP spid="27667" grpId="0"/>
      <p:bldP spid="27668" grpId="0"/>
      <p:bldP spid="27669" grpId="0"/>
      <p:bldP spid="27670" grpId="0"/>
      <p:bldP spid="27671" grpId="0"/>
      <p:bldP spid="27672" grpId="0" animBg="1"/>
      <p:bldP spid="276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7F5B83A8-2090-5ADA-BA31-2742081E74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3838" y="2513013"/>
            <a:ext cx="6629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支  点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：杠杆绕着转动的点。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12F3519F-6693-0779-F194-48D5BF413C8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3838" y="3146425"/>
            <a:ext cx="7283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  力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：促使杠杆转动的力。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D9392CB4-1578-6380-4D35-9E4CCBDACEC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3838" y="3779838"/>
            <a:ext cx="7162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  力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：阻碍杠杆转动的力。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3D1808D5-9FFF-A1D4-B1C8-6C7F431DF5D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3838" y="4414838"/>
            <a:ext cx="6884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：从支点到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动力作用线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的距离。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4D7BAD70-A017-CFAB-6DCB-BDFEF4F5224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93838" y="5048250"/>
            <a:ext cx="7059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阻力臂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：从支点到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阻力作用线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的距离。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777F0E27-B759-A7D7-B14D-BE4B8F2438E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743575"/>
            <a:ext cx="814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800" u="sng">
                <a:latin typeface="Times New Roman" panose="02020603050405020304" pitchFamily="18" charset="0"/>
                <a:ea typeface="黑体" panose="02010609060101010101" pitchFamily="49" charset="-122"/>
              </a:rPr>
              <a:t>力的作用线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：过力的作用点，沿力的方向的直线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grpSp>
        <p:nvGrpSpPr>
          <p:cNvPr id="51208" name="Group 9">
            <a:extLst>
              <a:ext uri="{FF2B5EF4-FFF2-40B4-BE49-F238E27FC236}">
                <a16:creationId xmlns:a16="http://schemas.microsoft.com/office/drawing/2014/main" id="{A59564B5-0E90-788F-1051-A9DD204035F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416050" y="1016000"/>
            <a:ext cx="4737100" cy="1338263"/>
            <a:chOff x="0" y="0"/>
            <a:chExt cx="6804" cy="1928"/>
          </a:xfrm>
        </p:grpSpPr>
        <p:pic>
          <p:nvPicPr>
            <p:cNvPr id="51234" name="Picture 10" descr="彩边滚动插字板">
              <a:extLst>
                <a:ext uri="{FF2B5EF4-FFF2-40B4-BE49-F238E27FC236}">
                  <a16:creationId xmlns:a16="http://schemas.microsoft.com/office/drawing/2014/main" id="{51609F3E-99BB-6684-FEB6-3DCB09B2C99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804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5" name="Picture 11" descr="38[1]">
              <a:extLst>
                <a:ext uri="{FF2B5EF4-FFF2-40B4-BE49-F238E27FC236}">
                  <a16:creationId xmlns:a16="http://schemas.microsoft.com/office/drawing/2014/main" id="{90B605B7-B49F-BB15-DBAD-04EE2D94780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" y="113"/>
              <a:ext cx="6600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6" name="Text Box 12">
              <a:extLst>
                <a:ext uri="{FF2B5EF4-FFF2-40B4-BE49-F238E27FC236}">
                  <a16:creationId xmlns:a16="http://schemas.microsoft.com/office/drawing/2014/main" id="{A33DC86E-3F16-C724-4502-FC423912E9ED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41" y="502"/>
              <a:ext cx="4186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000">
                  <a:solidFill>
                    <a:srgbClr val="0000FF"/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这些概念很重要</a:t>
              </a:r>
            </a:p>
          </p:txBody>
        </p:sp>
      </p:grpSp>
      <p:grpSp>
        <p:nvGrpSpPr>
          <p:cNvPr id="51209" name="组合 1">
            <a:extLst>
              <a:ext uri="{FF2B5EF4-FFF2-40B4-BE49-F238E27FC236}">
                <a16:creationId xmlns:a16="http://schemas.microsoft.com/office/drawing/2014/main" id="{3CAECC14-CB9F-233C-AAE0-811C49F6D6F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6600825" y="692150"/>
            <a:ext cx="4076700" cy="2976563"/>
            <a:chOff x="4210" y="1090"/>
            <a:chExt cx="5995" cy="4187"/>
          </a:xfrm>
        </p:grpSpPr>
        <p:pic>
          <p:nvPicPr>
            <p:cNvPr id="43012" name="Picture 26">
              <a:extLst>
                <a:ext uri="{FF2B5EF4-FFF2-40B4-BE49-F238E27FC236}">
                  <a16:creationId xmlns:a16="http://schemas.microsoft.com/office/drawing/2014/main" id="{87045322-F468-A7C7-1D21-7DCC716AE022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4210" y="1090"/>
              <a:ext cx="5995" cy="4103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</p:pic>
        <p:grpSp>
          <p:nvGrpSpPr>
            <p:cNvPr id="51212" name="组合 43013">
              <a:extLst>
                <a:ext uri="{FF2B5EF4-FFF2-40B4-BE49-F238E27FC236}">
                  <a16:creationId xmlns:a16="http://schemas.microsoft.com/office/drawing/2014/main" id="{6E3CC659-9432-D25C-63AC-4B8DAB24DD84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5075" y="2875"/>
              <a:ext cx="918" cy="567"/>
              <a:chOff x="2030" y="1480"/>
              <a:chExt cx="367" cy="227"/>
            </a:xfrm>
          </p:grpSpPr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83E65610-E284-BC53-AAEE-9C6BBCD1A22F}"/>
                  </a:ext>
                </a:extLst>
              </p:cNvPr>
              <p:cNvCxnSpPr/>
              <p:nvPr>
                <p:custDataLst>
                  <p:tags r:id="rId31"/>
                </p:custDataLst>
              </p:nvPr>
            </p:nvCxnSpPr>
            <p:spPr>
              <a:xfrm flipH="1">
                <a:off x="2285" y="1480"/>
                <a:ext cx="0" cy="2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3" name="TextBox 20">
                <a:extLst>
                  <a:ext uri="{FF2B5EF4-FFF2-40B4-BE49-F238E27FC236}">
                    <a16:creationId xmlns:a16="http://schemas.microsoft.com/office/drawing/2014/main" id="{6C4A27FF-4E62-80C2-2506-BE676F410A7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30" y="1480"/>
                <a:ext cx="36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i="1">
                    <a:latin typeface="Times New Roman" panose="02020603050405020304" pitchFamily="18" charset="0"/>
                  </a:rPr>
                  <a:t>F</a:t>
                </a:r>
                <a:r>
                  <a:rPr lang="en-US" altLang="zh-CN" sz="2000" b="1" baseline="-25000">
                    <a:latin typeface="Times New Roman" panose="02020603050405020304" pitchFamily="18" charset="0"/>
                  </a:rPr>
                  <a:t>1</a:t>
                </a:r>
                <a:endParaRPr lang="zh-CN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213" name="组合 43016">
              <a:extLst>
                <a:ext uri="{FF2B5EF4-FFF2-40B4-BE49-F238E27FC236}">
                  <a16:creationId xmlns:a16="http://schemas.microsoft.com/office/drawing/2014/main" id="{8903BCCD-907B-C05F-E7D2-A276E13170E5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8688" y="4150"/>
              <a:ext cx="1277" cy="1127"/>
              <a:chOff x="3475" y="1990"/>
              <a:chExt cx="511" cy="451"/>
            </a:xfrm>
          </p:grpSpPr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F8233C00-504F-3D8A-4E6A-1DDAFE57839A}"/>
                  </a:ext>
                </a:extLst>
              </p:cNvPr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3475" y="1990"/>
                <a:ext cx="10" cy="4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1" name="TextBox 21">
                <a:extLst>
                  <a:ext uri="{FF2B5EF4-FFF2-40B4-BE49-F238E27FC236}">
                    <a16:creationId xmlns:a16="http://schemas.microsoft.com/office/drawing/2014/main" id="{AFCBBF5E-6A1E-C6D2-66EE-68112F3A880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532" y="2217"/>
                <a:ext cx="454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i="1">
                    <a:latin typeface="Times New Roman" panose="02020603050405020304" pitchFamily="18" charset="0"/>
                  </a:rPr>
                  <a:t>F</a:t>
                </a:r>
                <a:r>
                  <a:rPr lang="en-US" altLang="zh-CN" sz="2000" b="1" baseline="-25000">
                    <a:latin typeface="Times New Roman" panose="02020603050405020304" pitchFamily="18" charset="0"/>
                  </a:rPr>
                  <a:t>2</a:t>
                </a:r>
                <a:endParaRPr lang="zh-CN" altLang="en-US" sz="2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214" name="组合 43019">
              <a:extLst>
                <a:ext uri="{FF2B5EF4-FFF2-40B4-BE49-F238E27FC236}">
                  <a16:creationId xmlns:a16="http://schemas.microsoft.com/office/drawing/2014/main" id="{1392E26F-196C-6D8A-3EE6-B1A5298BCF66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5678" y="3358"/>
              <a:ext cx="2195" cy="1270"/>
              <a:chOff x="2271" y="1706"/>
              <a:chExt cx="878" cy="508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032360A2-5A58-2135-FFD9-7BC27DFF19DF}"/>
                  </a:ext>
                </a:extLst>
              </p:cNvPr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2290" y="1906"/>
                <a:ext cx="8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226" name="组合 43021">
                <a:extLst>
                  <a:ext uri="{FF2B5EF4-FFF2-40B4-BE49-F238E27FC236}">
                    <a16:creationId xmlns:a16="http://schemas.microsoft.com/office/drawing/2014/main" id="{5A71A5FC-7E0D-E2C2-EAF3-5165E527E4B7}"/>
                  </a:ext>
                </a:extLst>
              </p:cNvPr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2271" y="1706"/>
                <a:ext cx="878" cy="508"/>
                <a:chOff x="2271" y="1706"/>
                <a:chExt cx="878" cy="508"/>
              </a:xfrm>
            </p:grpSpPr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94FA59D4-DE8C-F95D-8AC9-D0551E3D3C9C}"/>
                    </a:ext>
                  </a:extLst>
                </p:cNvPr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>
                  <a:off x="2285" y="1706"/>
                  <a:ext cx="0" cy="36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228" name="左大括号 13">
                  <a:extLst>
                    <a:ext uri="{FF2B5EF4-FFF2-40B4-BE49-F238E27FC236}">
                      <a16:creationId xmlns:a16="http://schemas.microsoft.com/office/drawing/2014/main" id="{46225530-D567-C91D-8DBA-258AC92C652D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 rot="16200000" flipV="1">
                  <a:off x="2651" y="1507"/>
                  <a:ext cx="113" cy="878"/>
                </a:xfrm>
                <a:prstGeom prst="leftBrace">
                  <a:avLst>
                    <a:gd name="adj1" fmla="val 41188"/>
                    <a:gd name="adj2" fmla="val 50000"/>
                  </a:avLst>
                </a:prstGeom>
                <a:noFill/>
                <a:ln w="1905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29" name="TextBox 22">
                  <a:extLst>
                    <a:ext uri="{FF2B5EF4-FFF2-40B4-BE49-F238E27FC236}">
                      <a16:creationId xmlns:a16="http://schemas.microsoft.com/office/drawing/2014/main" id="{2F134697-44E8-86A8-6DEC-8D759C2673E5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597" y="1990"/>
                  <a:ext cx="283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 i="1">
                      <a:latin typeface="Times New Roman" panose="02020603050405020304" pitchFamily="18" charset="0"/>
                    </a:rPr>
                    <a:t>l</a:t>
                  </a:r>
                  <a:r>
                    <a:rPr lang="en-US" altLang="zh-CN" sz="2000" b="1" baseline="-25000">
                      <a:latin typeface="Times New Roman" panose="02020603050405020304" pitchFamily="18" charset="0"/>
                    </a:rPr>
                    <a:t>1</a:t>
                  </a:r>
                  <a:endParaRPr lang="zh-CN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1215" name="组合 43025">
              <a:extLst>
                <a:ext uri="{FF2B5EF4-FFF2-40B4-BE49-F238E27FC236}">
                  <a16:creationId xmlns:a16="http://schemas.microsoft.com/office/drawing/2014/main" id="{E7662BDD-F6F8-8765-915E-114A67573B8B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7853" y="3653"/>
              <a:ext cx="595" cy="560"/>
              <a:chOff x="3135" y="1791"/>
              <a:chExt cx="238" cy="224"/>
            </a:xfrm>
          </p:grpSpPr>
          <p:sp>
            <p:nvSpPr>
              <p:cNvPr id="7" name="等腰三角形 6">
                <a:extLst>
                  <a:ext uri="{FF2B5EF4-FFF2-40B4-BE49-F238E27FC236}">
                    <a16:creationId xmlns:a16="http://schemas.microsoft.com/office/drawing/2014/main" id="{DF70B225-4FA2-798D-A8B2-C4C76778F0A6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3135" y="1933"/>
                <a:ext cx="57" cy="8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1224" name="TextBox 20">
                <a:extLst>
                  <a:ext uri="{FF2B5EF4-FFF2-40B4-BE49-F238E27FC236}">
                    <a16:creationId xmlns:a16="http://schemas.microsoft.com/office/drawing/2014/main" id="{725473CA-81C2-FD9B-6146-CA6ABE0C6D2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135" y="1791"/>
                <a:ext cx="23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i="1">
                    <a:latin typeface="宋体" panose="02010600030101010101" pitchFamily="2" charset="-122"/>
                  </a:rPr>
                  <a:t>o</a:t>
                </a:r>
                <a:endParaRPr lang="zh-CN" altLang="en-US" sz="2000"/>
              </a:p>
            </p:txBody>
          </p:sp>
        </p:grpSp>
        <p:grpSp>
          <p:nvGrpSpPr>
            <p:cNvPr id="51216" name="组合 43029">
              <a:extLst>
                <a:ext uri="{FF2B5EF4-FFF2-40B4-BE49-F238E27FC236}">
                  <a16:creationId xmlns:a16="http://schemas.microsoft.com/office/drawing/2014/main" id="{E85EC842-EE69-4D85-1C9A-2429E905FFCE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7883" y="3015"/>
              <a:ext cx="805" cy="1193"/>
              <a:chOff x="3153" y="1536"/>
              <a:chExt cx="322" cy="477"/>
            </a:xfrm>
          </p:grpSpPr>
          <p:grpSp>
            <p:nvGrpSpPr>
              <p:cNvPr id="51217" name="组合 43030">
                <a:extLst>
                  <a:ext uri="{FF2B5EF4-FFF2-40B4-BE49-F238E27FC236}">
                    <a16:creationId xmlns:a16="http://schemas.microsoft.com/office/drawing/2014/main" id="{8DC7D87F-D18E-BD57-F773-F2FF6DED655C}"/>
                  </a:ext>
                </a:extLst>
              </p:cNvPr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3153" y="1536"/>
                <a:ext cx="322" cy="477"/>
                <a:chOff x="3153" y="1536"/>
                <a:chExt cx="322" cy="477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44A8942D-DEF3-1E0F-8CF1-A9B5AFE35909}"/>
                    </a:ext>
                  </a:extLst>
                </p:cNvPr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3475" y="1650"/>
                  <a:ext cx="0" cy="36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220" name="组合 43032">
                  <a:extLst>
                    <a:ext uri="{FF2B5EF4-FFF2-40B4-BE49-F238E27FC236}">
                      <a16:creationId xmlns:a16="http://schemas.microsoft.com/office/drawing/2014/main" id="{6F30B730-C8C9-01AC-8773-B94AC2287A7B}"/>
                    </a:ext>
                  </a:extLst>
                </p:cNvPr>
                <p:cNvGrpSpPr/>
                <p:nvPr>
                  <p:custDataLst>
                    <p:tags r:id="rId19"/>
                  </p:custDataLst>
                </p:nvPr>
              </p:nvGrpSpPr>
              <p:grpSpPr>
                <a:xfrm>
                  <a:off x="3153" y="1536"/>
                  <a:ext cx="277" cy="307"/>
                  <a:chOff x="3153" y="1536"/>
                  <a:chExt cx="277" cy="307"/>
                </a:xfrm>
              </p:grpSpPr>
              <p:sp>
                <p:nvSpPr>
                  <p:cNvPr id="19" name="左大括号 18">
                    <a:extLst>
                      <a:ext uri="{FF2B5EF4-FFF2-40B4-BE49-F238E27FC236}">
                        <a16:creationId xmlns:a16="http://schemas.microsoft.com/office/drawing/2014/main" id="{C2F4F7D5-86FC-EB6C-203F-201CDE8AF544}"/>
                      </a:ext>
                    </a:extLst>
                  </p:cNvPr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 rot="5400000">
                    <a:off x="3239" y="1663"/>
                    <a:ext cx="90" cy="269"/>
                  </a:xfrm>
                  <a:prstGeom prst="leftBrac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buFontTx/>
                      <a:buNone/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1222" name="TextBox 23">
                    <a:extLst>
                      <a:ext uri="{FF2B5EF4-FFF2-40B4-BE49-F238E27FC236}">
                        <a16:creationId xmlns:a16="http://schemas.microsoft.com/office/drawing/2014/main" id="{57B13CF1-6FF3-A7FA-3E51-E283934664BC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3192" y="1536"/>
                    <a:ext cx="23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b="1" i="1">
                        <a:latin typeface="Times New Roman" panose="02020603050405020304" pitchFamily="18" charset="0"/>
                      </a:rPr>
                      <a:t>l</a:t>
                    </a:r>
                    <a:r>
                      <a:rPr lang="en-US" altLang="zh-CN" sz="2000" b="1" baseline="-25000">
                        <a:latin typeface="Times New Roman" panose="02020603050405020304" pitchFamily="18" charset="0"/>
                      </a:rPr>
                      <a:t>2</a:t>
                    </a:r>
                    <a:endParaRPr lang="zh-CN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1218" name="直接连接符 43035">
                <a:extLst>
                  <a:ext uri="{FF2B5EF4-FFF2-40B4-BE49-F238E27FC236}">
                    <a16:creationId xmlns:a16="http://schemas.microsoft.com/office/drawing/2014/main" id="{CC0A6AD3-2651-A26E-8FE8-7F828B209CF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163" y="1877"/>
                <a:ext cx="31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10" name="文本框 4103">
            <a:extLst>
              <a:ext uri="{FF2B5EF4-FFF2-40B4-BE49-F238E27FC236}">
                <a16:creationId xmlns:a16="http://schemas.microsoft.com/office/drawing/2014/main" id="{20503006-F66E-415B-BE8E-F82422EFB710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1841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  <p:bldP spid="28677" grpId="0" animBg="1"/>
      <p:bldP spid="28678" grpId="0" animBg="1"/>
      <p:bldP spid="286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>
            <a:extLst>
              <a:ext uri="{FF2B5EF4-FFF2-40B4-BE49-F238E27FC236}">
                <a16:creationId xmlns:a16="http://schemas.microsoft.com/office/drawing/2014/main" id="{5F865B6B-0E22-3659-BB1C-E08C28FD96DB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7607300" y="2565400"/>
            <a:ext cx="687388" cy="1887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F856F980-534D-E225-194C-285ABEAC8B3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9680575" y="3014663"/>
            <a:ext cx="0" cy="207645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C53EFB90-2A2E-03A6-BB37-4FC9C92A6A1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615238" y="4524375"/>
            <a:ext cx="20653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01FA50D9-8C38-641D-5322-2157B93E95C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09125" y="4335463"/>
            <a:ext cx="171450" cy="188912"/>
            <a:chOff x="0" y="0"/>
            <a:chExt cx="96" cy="96"/>
          </a:xfrm>
        </p:grpSpPr>
        <p:sp>
          <p:nvSpPr>
            <p:cNvPr id="52274" name="Line 6">
              <a:extLst>
                <a:ext uri="{FF2B5EF4-FFF2-40B4-BE49-F238E27FC236}">
                  <a16:creationId xmlns:a16="http://schemas.microsoft.com/office/drawing/2014/main" id="{C1BA53D2-B147-166E-4A04-41264505D289}"/>
                </a:ext>
              </a:extLst>
            </p:cNvPr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0" y="0"/>
              <a:ext cx="96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5" name="Line 7">
              <a:extLst>
                <a:ext uri="{FF2B5EF4-FFF2-40B4-BE49-F238E27FC236}">
                  <a16:creationId xmlns:a16="http://schemas.microsoft.com/office/drawing/2014/main" id="{4D024647-1A91-7C58-6B93-7C1ED5BF055C}"/>
                </a:ext>
              </a:extLst>
            </p:cNvPr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0" y="0"/>
              <a:ext cx="0" cy="96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65DDAE6C-77EE-61F8-1168-2DD687C9FD5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rot="-9452884">
            <a:off x="8275638" y="2673350"/>
            <a:ext cx="173037" cy="188913"/>
            <a:chOff x="0" y="0"/>
            <a:chExt cx="96" cy="96"/>
          </a:xfrm>
        </p:grpSpPr>
        <p:sp>
          <p:nvSpPr>
            <p:cNvPr id="52272" name="Line 9">
              <a:extLst>
                <a:ext uri="{FF2B5EF4-FFF2-40B4-BE49-F238E27FC236}">
                  <a16:creationId xmlns:a16="http://schemas.microsoft.com/office/drawing/2014/main" id="{168F9968-C827-B595-AF9E-471B96CBF61A}"/>
                </a:ext>
              </a:extLst>
            </p:cNvPr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0" y="0"/>
              <a:ext cx="96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3" name="Line 10">
              <a:extLst>
                <a:ext uri="{FF2B5EF4-FFF2-40B4-BE49-F238E27FC236}">
                  <a16:creationId xmlns:a16="http://schemas.microsoft.com/office/drawing/2014/main" id="{FE3D85B5-202D-C882-B531-DFD3162F7A66}"/>
                </a:ext>
              </a:extLst>
            </p:cNvPr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0" y="0"/>
              <a:ext cx="0" cy="96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5" name="AutoShape 11">
            <a:extLst>
              <a:ext uri="{FF2B5EF4-FFF2-40B4-BE49-F238E27FC236}">
                <a16:creationId xmlns:a16="http://schemas.microsoft.com/office/drawing/2014/main" id="{6FFEF5E1-CD04-5C06-7E04-35F7022FAF0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rot="1296506">
            <a:off x="7751763" y="2493963"/>
            <a:ext cx="173037" cy="1981200"/>
          </a:xfrm>
          <a:prstGeom prst="leftBrace">
            <a:avLst>
              <a:gd name="adj1" fmla="val 94512"/>
              <a:gd name="adj2" fmla="val 50000"/>
            </a:avLst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9D21D0D3-809A-CE4B-E25E-7E71B57C4E92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rot="-5390142">
            <a:off x="8553451" y="3616325"/>
            <a:ext cx="188912" cy="2065337"/>
          </a:xfrm>
          <a:prstGeom prst="leftBrace">
            <a:avLst>
              <a:gd name="adj1" fmla="val 90246"/>
              <a:gd name="adj2" fmla="val 50000"/>
            </a:avLst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29B6A4E7-4003-0D24-655B-F68D93DE21F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61388" y="4745038"/>
            <a:ext cx="468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i="1">
                <a:latin typeface="Times New Roman" panose="02020603050405020304" pitchFamily="18" charset="0"/>
              </a:rPr>
              <a:t>L</a:t>
            </a:r>
            <a:r>
              <a:rPr lang="zh-CN" altLang="zh-CN" sz="24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D81915DE-554B-1FDE-0CF1-0AC3B77C561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83438" y="3014663"/>
            <a:ext cx="468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i="1">
                <a:latin typeface="Times New Roman" panose="02020603050405020304" pitchFamily="18" charset="0"/>
              </a:rPr>
              <a:t>L</a:t>
            </a:r>
            <a:r>
              <a:rPr lang="zh-CN" altLang="zh-CN" sz="2400" b="1" baseline="-25000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6479F828-F576-DA84-F508-58F28ED2D635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031038" y="1270000"/>
            <a:ext cx="3308350" cy="3575050"/>
            <a:chOff x="0" y="0"/>
            <a:chExt cx="1845" cy="1818"/>
          </a:xfrm>
        </p:grpSpPr>
        <p:sp>
          <p:nvSpPr>
            <p:cNvPr id="52264" name="Line 16">
              <a:extLst>
                <a:ext uri="{FF2B5EF4-FFF2-40B4-BE49-F238E27FC236}">
                  <a16:creationId xmlns:a16="http://schemas.microsoft.com/office/drawing/2014/main" id="{789894FC-006F-0EFD-D69D-96CF7FAD2DD0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336" y="390"/>
              <a:ext cx="1152" cy="1248"/>
            </a:xfrm>
            <a:prstGeom prst="line">
              <a:avLst/>
            </a:prstGeom>
            <a:noFill/>
            <a:ln w="76200">
              <a:solidFill>
                <a:srgbClr val="02C0A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5" name="Line 17">
              <a:extLst>
                <a:ext uri="{FF2B5EF4-FFF2-40B4-BE49-F238E27FC236}">
                  <a16:creationId xmlns:a16="http://schemas.microsoft.com/office/drawing/2014/main" id="{77A2599D-0C1E-0BC0-9CBC-941A4C031C96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1488" y="390"/>
              <a:ext cx="0" cy="528"/>
            </a:xfrm>
            <a:prstGeom prst="line">
              <a:avLst/>
            </a:prstGeom>
            <a:noFill/>
            <a:ln w="38100">
              <a:solidFill>
                <a:srgbClr val="46341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6" name="Text Box 18">
              <a:extLst>
                <a:ext uri="{FF2B5EF4-FFF2-40B4-BE49-F238E27FC236}">
                  <a16:creationId xmlns:a16="http://schemas.microsoft.com/office/drawing/2014/main" id="{9758DDD9-0C9F-2766-03F8-07A7B1E9E9FC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78" y="48"/>
              <a:ext cx="21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2267" name="Text Box 19">
              <a:extLst>
                <a:ext uri="{FF2B5EF4-FFF2-40B4-BE49-F238E27FC236}">
                  <a16:creationId xmlns:a16="http://schemas.microsoft.com/office/drawing/2014/main" id="{6AF1F7AC-79E0-3C41-E70F-FB197A1C679D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74" y="672"/>
              <a:ext cx="27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 i="1">
                  <a:latin typeface="Times New Roman" panose="02020603050405020304" pitchFamily="18" charset="0"/>
                </a:rPr>
                <a:t>F</a:t>
              </a:r>
              <a:r>
                <a:rPr lang="zh-CN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268" name="Text Box 20">
              <a:extLst>
                <a:ext uri="{FF2B5EF4-FFF2-40B4-BE49-F238E27FC236}">
                  <a16:creationId xmlns:a16="http://schemas.microsoft.com/office/drawing/2014/main" id="{87897DE5-170C-0E6E-BC16-C70F8EA333CE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8" y="1584"/>
              <a:ext cx="22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 i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2269" name="Line 21">
              <a:extLst>
                <a:ext uri="{FF2B5EF4-FFF2-40B4-BE49-F238E27FC236}">
                  <a16:creationId xmlns:a16="http://schemas.microsoft.com/office/drawing/2014/main" id="{5802B26D-4935-56E4-252D-B71317EA8EC0}"/>
                </a:ext>
              </a:extLst>
            </p:cNvPr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 flipV="1">
              <a:off x="0" y="342"/>
              <a:ext cx="1104" cy="480"/>
            </a:xfrm>
            <a:prstGeom prst="line">
              <a:avLst/>
            </a:prstGeom>
            <a:noFill/>
            <a:ln w="38100">
              <a:solidFill>
                <a:srgbClr val="463416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0" name="Text Box 22">
              <a:extLst>
                <a:ext uri="{FF2B5EF4-FFF2-40B4-BE49-F238E27FC236}">
                  <a16:creationId xmlns:a16="http://schemas.microsoft.com/office/drawing/2014/main" id="{B70C0686-1F13-D56C-D897-146173AC656C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86" y="0"/>
              <a:ext cx="27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 b="1" i="1">
                  <a:latin typeface="Times New Roman" panose="02020603050405020304" pitchFamily="18" charset="0"/>
                </a:rPr>
                <a:t>F</a:t>
              </a:r>
              <a:r>
                <a:rPr lang="zh-CN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271" name="Text Box 23">
              <a:extLst>
                <a:ext uri="{FF2B5EF4-FFF2-40B4-BE49-F238E27FC236}">
                  <a16:creationId xmlns:a16="http://schemas.microsoft.com/office/drawing/2014/main" id="{F1828834-3C9A-0592-343F-E6A882875585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912" y="486"/>
              <a:ext cx="22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40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52236" name="Group 24">
            <a:extLst>
              <a:ext uri="{FF2B5EF4-FFF2-40B4-BE49-F238E27FC236}">
                <a16:creationId xmlns:a16="http://schemas.microsoft.com/office/drawing/2014/main" id="{5CC548D8-236C-E458-569E-1F46C3E9E1BC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947863" y="741363"/>
            <a:ext cx="3346450" cy="3009900"/>
            <a:chOff x="0" y="0"/>
            <a:chExt cx="2108" cy="1896"/>
          </a:xfrm>
        </p:grpSpPr>
        <p:grpSp>
          <p:nvGrpSpPr>
            <p:cNvPr id="52244" name="Group 25">
              <a:extLst>
                <a:ext uri="{FF2B5EF4-FFF2-40B4-BE49-F238E27FC236}">
                  <a16:creationId xmlns:a16="http://schemas.microsoft.com/office/drawing/2014/main" id="{3F59E934-B69E-49E1-E579-A8B02F67A9D0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0" y="0"/>
              <a:ext cx="2108" cy="1896"/>
              <a:chOff x="0" y="0"/>
              <a:chExt cx="2108" cy="1896"/>
            </a:xfrm>
          </p:grpSpPr>
          <p:sp>
            <p:nvSpPr>
              <p:cNvPr id="52246" name="AutoShape 26">
                <a:extLst>
                  <a:ext uri="{FF2B5EF4-FFF2-40B4-BE49-F238E27FC236}">
                    <a16:creationId xmlns:a16="http://schemas.microsoft.com/office/drawing/2014/main" id="{BA29C1BC-28B7-7D70-1581-AD7D9B1922C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5454894">
                <a:off x="498" y="1434"/>
                <a:ext cx="186" cy="336"/>
              </a:xfrm>
              <a:prstGeom prst="rtTriangle">
                <a:avLst/>
              </a:prstGeom>
              <a:solidFill>
                <a:srgbClr val="3399FF"/>
              </a:solidFill>
              <a:ln w="9525">
                <a:solidFill>
                  <a:srgbClr val="463416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47" name="Rectangle 27">
                <a:extLst>
                  <a:ext uri="{FF2B5EF4-FFF2-40B4-BE49-F238E27FC236}">
                    <a16:creationId xmlns:a16="http://schemas.microsoft.com/office/drawing/2014/main" id="{1BAB4E47-A3CF-A141-1D45-079898C74C9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rot="2869737">
                <a:off x="1053" y="109"/>
                <a:ext cx="65" cy="162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463416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48" name="Text Box 28">
                <a:extLst>
                  <a:ext uri="{FF2B5EF4-FFF2-40B4-BE49-F238E27FC236}">
                    <a16:creationId xmlns:a16="http://schemas.microsoft.com/office/drawing/2014/main" id="{D7F19D99-B1A8-54B2-8BA2-6863C20ED66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802" y="570"/>
                <a:ext cx="30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400" b="1" i="1">
                    <a:latin typeface="Times New Roman" panose="02020603050405020304" pitchFamily="18" charset="0"/>
                  </a:rPr>
                  <a:t>F</a:t>
                </a:r>
                <a:r>
                  <a:rPr lang="zh-CN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249" name="Text Box 29">
                <a:extLst>
                  <a:ext uri="{FF2B5EF4-FFF2-40B4-BE49-F238E27FC236}">
                    <a16:creationId xmlns:a16="http://schemas.microsoft.com/office/drawing/2014/main" id="{19CE7CAC-23F4-4ED9-04EF-66444C376AB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50" y="89"/>
                <a:ext cx="243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400" b="1">
                    <a:latin typeface="Times New Roman" panose="02020603050405020304" pitchFamily="18" charset="0"/>
                  </a:rPr>
                  <a:t>B</a:t>
                </a:r>
              </a:p>
            </p:txBody>
          </p:sp>
          <p:grpSp>
            <p:nvGrpSpPr>
              <p:cNvPr id="52250" name="Group 30">
                <a:extLst>
                  <a:ext uri="{FF2B5EF4-FFF2-40B4-BE49-F238E27FC236}">
                    <a16:creationId xmlns:a16="http://schemas.microsoft.com/office/drawing/2014/main" id="{13667D5A-75F7-8ADB-A520-478D24FE603B}"/>
                  </a:ext>
                </a:extLst>
              </p:cNvPr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347" y="192"/>
                <a:ext cx="73" cy="1584"/>
                <a:chOff x="0" y="0"/>
                <a:chExt cx="73" cy="1872"/>
              </a:xfrm>
            </p:grpSpPr>
            <p:sp>
              <p:nvSpPr>
                <p:cNvPr id="52262" name="Rectangle 31">
                  <a:extLst>
                    <a:ext uri="{FF2B5EF4-FFF2-40B4-BE49-F238E27FC236}">
                      <a16:creationId xmlns:a16="http://schemas.microsoft.com/office/drawing/2014/main" id="{AD9ABD28-DCDD-678A-3B43-BA1293AEDB7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0" y="0"/>
                  <a:ext cx="73" cy="1872"/>
                </a:xfrm>
                <a:prstGeom prst="rect">
                  <a:avLst/>
                </a:prstGeom>
                <a:solidFill>
                  <a:srgbClr val="3399FF"/>
                </a:solidFill>
                <a:ln w="9525">
                  <a:solidFill>
                    <a:srgbClr val="463416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2263" name="Oval 32">
                  <a:extLst>
                    <a:ext uri="{FF2B5EF4-FFF2-40B4-BE49-F238E27FC236}">
                      <a16:creationId xmlns:a16="http://schemas.microsoft.com/office/drawing/2014/main" id="{F7D85E5F-AFB5-5761-E9EA-F3FA05EB3AB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2" y="48"/>
                  <a:ext cx="47" cy="4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solidFill>
                    <a:srgbClr val="463416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52251" name="Line 33">
                <a:extLst>
                  <a:ext uri="{FF2B5EF4-FFF2-40B4-BE49-F238E27FC236}">
                    <a16:creationId xmlns:a16="http://schemas.microsoft.com/office/drawing/2014/main" id="{3FAD9FD8-9DA6-8DF2-3E95-F41369ABAE5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0" y="240"/>
                <a:ext cx="336" cy="144"/>
              </a:xfrm>
              <a:prstGeom prst="line">
                <a:avLst/>
              </a:prstGeom>
              <a:noFill/>
              <a:ln w="28575">
                <a:solidFill>
                  <a:srgbClr val="46341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2252" name="Group 34">
                <a:extLst>
                  <a:ext uri="{FF2B5EF4-FFF2-40B4-BE49-F238E27FC236}">
                    <a16:creationId xmlns:a16="http://schemas.microsoft.com/office/drawing/2014/main" id="{0F588917-E649-3A88-CB7E-5A832FD40335}"/>
                  </a:ext>
                </a:extLst>
              </p:cNvPr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420" y="240"/>
                <a:ext cx="971" cy="384"/>
                <a:chOff x="0" y="0"/>
                <a:chExt cx="971" cy="384"/>
              </a:xfrm>
            </p:grpSpPr>
            <p:sp>
              <p:nvSpPr>
                <p:cNvPr id="52260" name="Line 35">
                  <a:extLst>
                    <a:ext uri="{FF2B5EF4-FFF2-40B4-BE49-F238E27FC236}">
                      <a16:creationId xmlns:a16="http://schemas.microsoft.com/office/drawing/2014/main" id="{528B0FFB-242F-73B3-87DC-B7CEEEE58BEC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 flipH="1" flipV="1">
                  <a:off x="0" y="0"/>
                  <a:ext cx="971" cy="384"/>
                </a:xfrm>
                <a:prstGeom prst="line">
                  <a:avLst/>
                </a:prstGeom>
                <a:noFill/>
                <a:ln w="28575">
                  <a:solidFill>
                    <a:srgbClr val="463416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61" name="Line 36">
                  <a:extLst>
                    <a:ext uri="{FF2B5EF4-FFF2-40B4-BE49-F238E27FC236}">
                      <a16:creationId xmlns:a16="http://schemas.microsoft.com/office/drawing/2014/main" id="{3B6F83B7-2B0D-79FE-8C8C-567FDD1F9C5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rot="-1794672">
                  <a:off x="144" y="48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rgbClr val="463416"/>
                  </a:solidFill>
                  <a:round/>
                  <a:head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253" name="Text Box 37">
                <a:extLst>
                  <a:ext uri="{FF2B5EF4-FFF2-40B4-BE49-F238E27FC236}">
                    <a16:creationId xmlns:a16="http://schemas.microsoft.com/office/drawing/2014/main" id="{99D41C09-BE29-0361-4002-A877681E0D0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8" y="144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400" b="1" i="1">
                    <a:latin typeface="Times New Roman" panose="02020603050405020304" pitchFamily="18" charset="0"/>
                  </a:rPr>
                  <a:t>O</a:t>
                </a:r>
              </a:p>
            </p:txBody>
          </p:sp>
          <p:grpSp>
            <p:nvGrpSpPr>
              <p:cNvPr id="52254" name="Group 38">
                <a:extLst>
                  <a:ext uri="{FF2B5EF4-FFF2-40B4-BE49-F238E27FC236}">
                    <a16:creationId xmlns:a16="http://schemas.microsoft.com/office/drawing/2014/main" id="{CF4605D7-86D1-E628-9D0E-ECD65F0CEBA1}"/>
                  </a:ext>
                </a:extLst>
              </p:cNvPr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1607" y="408"/>
                <a:ext cx="240" cy="1488"/>
                <a:chOff x="0" y="0"/>
                <a:chExt cx="240" cy="1488"/>
              </a:xfrm>
            </p:grpSpPr>
            <p:sp>
              <p:nvSpPr>
                <p:cNvPr id="52257" name="Line 39">
                  <a:extLst>
                    <a:ext uri="{FF2B5EF4-FFF2-40B4-BE49-F238E27FC236}">
                      <a16:creationId xmlns:a16="http://schemas.microsoft.com/office/drawing/2014/main" id="{40938CF4-4464-F8AC-42C0-8C57A7C3220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flipH="1">
                  <a:off x="96" y="0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463416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8" name="Line 40">
                  <a:extLst>
                    <a:ext uri="{FF2B5EF4-FFF2-40B4-BE49-F238E27FC236}">
                      <a16:creationId xmlns:a16="http://schemas.microsoft.com/office/drawing/2014/main" id="{9D519685-FA98-EA6F-510B-3EECC0BF3E12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flipH="1">
                  <a:off x="96" y="38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rgbClr val="463416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59" name="Rectangle 41">
                  <a:extLst>
                    <a:ext uri="{FF2B5EF4-FFF2-40B4-BE49-F238E27FC236}">
                      <a16:creationId xmlns:a16="http://schemas.microsoft.com/office/drawing/2014/main" id="{035815F2-7C96-1CE9-4BCE-C3A19588C4D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0" y="1248"/>
                  <a:ext cx="240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n w="9525">
                  <a:solidFill>
                    <a:srgbClr val="463416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52255" name="Text Box 42">
                <a:extLst>
                  <a:ext uri="{FF2B5EF4-FFF2-40B4-BE49-F238E27FC236}">
                    <a16:creationId xmlns:a16="http://schemas.microsoft.com/office/drawing/2014/main" id="{5FFBC94B-F5BA-AB65-509E-0FD1990B137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92" y="528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4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2256" name="Text Box 43">
                <a:extLst>
                  <a:ext uri="{FF2B5EF4-FFF2-40B4-BE49-F238E27FC236}">
                    <a16:creationId xmlns:a16="http://schemas.microsoft.com/office/drawing/2014/main" id="{C31AD272-60F5-3AD2-7138-25AA67F640F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16" y="0"/>
                <a:ext cx="30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400" b="1" i="1">
                    <a:latin typeface="Times New Roman" panose="02020603050405020304" pitchFamily="18" charset="0"/>
                  </a:rPr>
                  <a:t>F</a:t>
                </a:r>
                <a:r>
                  <a:rPr lang="zh-CN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52245" name="Oval 44">
              <a:extLst>
                <a:ext uri="{FF2B5EF4-FFF2-40B4-BE49-F238E27FC236}">
                  <a16:creationId xmlns:a16="http://schemas.microsoft.com/office/drawing/2014/main" id="{87AEED88-A4D4-9DEF-8209-894AF7B9E33B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8" y="1440"/>
              <a:ext cx="73" cy="73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463416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2237" name="Text Box 45">
            <a:extLst>
              <a:ext uri="{FF2B5EF4-FFF2-40B4-BE49-F238E27FC236}">
                <a16:creationId xmlns:a16="http://schemas.microsoft.com/office/drawing/2014/main" id="{ADD6095E-A7C4-D0B8-3EE9-E5BAA4F8F3AA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29225" y="509588"/>
            <a:ext cx="2316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作力臂的方法</a:t>
            </a:r>
          </a:p>
        </p:txBody>
      </p:sp>
      <p:sp>
        <p:nvSpPr>
          <p:cNvPr id="26670" name="Text Box 46">
            <a:extLst>
              <a:ext uri="{FF2B5EF4-FFF2-40B4-BE49-F238E27FC236}">
                <a16:creationId xmlns:a16="http://schemas.microsoft.com/office/drawing/2014/main" id="{88C31C08-2E6F-10FD-52AA-89D78048316C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19300" y="3922713"/>
            <a:ext cx="2659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"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找出支点的位置</a:t>
            </a:r>
          </a:p>
        </p:txBody>
      </p:sp>
      <p:sp>
        <p:nvSpPr>
          <p:cNvPr id="26671" name="Text Box 47">
            <a:extLst>
              <a:ext uri="{FF2B5EF4-FFF2-40B4-BE49-F238E27FC236}">
                <a16:creationId xmlns:a16="http://schemas.microsoft.com/office/drawing/2014/main" id="{89CC9F11-8BF0-6459-7F03-5B109980902A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90725" y="5192713"/>
            <a:ext cx="5097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"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从支点作动力、阻力作用线的垂线</a:t>
            </a:r>
          </a:p>
        </p:txBody>
      </p:sp>
      <p:sp>
        <p:nvSpPr>
          <p:cNvPr id="26672" name="Oval 48">
            <a:extLst>
              <a:ext uri="{FF2B5EF4-FFF2-40B4-BE49-F238E27FC236}">
                <a16:creationId xmlns:a16="http://schemas.microsoft.com/office/drawing/2014/main" id="{B98433A8-E047-8855-433E-58991BD0DE26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67613" y="4470400"/>
            <a:ext cx="82550" cy="825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63416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75" name="Text Box 51">
            <a:extLst>
              <a:ext uri="{FF2B5EF4-FFF2-40B4-BE49-F238E27FC236}">
                <a16:creationId xmlns:a16="http://schemas.microsoft.com/office/drawing/2014/main" id="{304A755C-AE60-75A1-92F3-9404AAA13AD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90725" y="4557713"/>
            <a:ext cx="4552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"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确定动力、阻力作用线</a:t>
            </a:r>
          </a:p>
        </p:txBody>
      </p:sp>
      <p:sp>
        <p:nvSpPr>
          <p:cNvPr id="26676" name="Text Box 52">
            <a:extLst>
              <a:ext uri="{FF2B5EF4-FFF2-40B4-BE49-F238E27FC236}">
                <a16:creationId xmlns:a16="http://schemas.microsoft.com/office/drawing/2014/main" id="{C2E38D1D-F1E9-3EAD-B949-0EE160897430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90725" y="5827713"/>
            <a:ext cx="2659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"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标垂足，定力臂</a:t>
            </a:r>
          </a:p>
        </p:txBody>
      </p:sp>
      <p:sp>
        <p:nvSpPr>
          <p:cNvPr id="52243" name="文本框 4103">
            <a:extLst>
              <a:ext uri="{FF2B5EF4-FFF2-40B4-BE49-F238E27FC236}">
                <a16:creationId xmlns:a16="http://schemas.microsoft.com/office/drawing/2014/main" id="{47CB7BEB-6B27-0343-79AB-EB19617EE2BD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6637" grpId="0"/>
      <p:bldP spid="26638" grpId="0"/>
      <p:bldP spid="26670" grpId="0"/>
      <p:bldP spid="26671" grpId="0"/>
      <p:bldP spid="26672" grpId="0" animBg="1"/>
      <p:bldP spid="26672" grpId="1" animBg="1"/>
      <p:bldP spid="26675" grpId="0"/>
      <p:bldP spid="266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425.xml><?xml version="1.0" encoding="utf-8"?>
<p:tagLst xmlns:p="http://schemas.openxmlformats.org/presentationml/2006/main">
  <p:tag name="AS_UNIQUEID" val="169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434.xml><?xml version="1.0" encoding="utf-8"?>
<p:tagLst xmlns:p="http://schemas.openxmlformats.org/presentationml/2006/main">
  <p:tag name="AS_UNIQUEID" val="170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444.xml><?xml version="1.0" encoding="utf-8"?>
<p:tagLst xmlns:p="http://schemas.openxmlformats.org/presentationml/2006/main">
  <p:tag name="AS_UNIQUEID" val="171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447.xml><?xml version="1.0" encoding="utf-8"?>
<p:tagLst xmlns:p="http://schemas.openxmlformats.org/presentationml/2006/main">
  <p:tag name="AS_UNIQUEID" val="17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449.xml><?xml version="1.0" encoding="utf-8"?>
<p:tagLst xmlns:p="http://schemas.openxmlformats.org/presentationml/2006/main">
  <p:tag name="AS_UNIQUEID" val="17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457.xml><?xml version="1.0" encoding="utf-8"?>
<p:tagLst xmlns:p="http://schemas.openxmlformats.org/presentationml/2006/main">
  <p:tag name="AS_UNIQUEID" val="172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469.xml><?xml version="1.0" encoding="utf-8"?>
<p:tagLst xmlns:p="http://schemas.openxmlformats.org/presentationml/2006/main">
  <p:tag name="AS_UNIQUEID" val="17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488.xml><?xml version="1.0" encoding="utf-8"?>
<p:tagLst xmlns:p="http://schemas.openxmlformats.org/presentationml/2006/main">
  <p:tag name="AS_UNIQUEID" val="175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504.xml><?xml version="1.0" encoding="utf-8"?>
<p:tagLst xmlns:p="http://schemas.openxmlformats.org/presentationml/2006/main">
  <p:tag name="AS_UNIQUEID" val="177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507.xml><?xml version="1.0" encoding="utf-8"?>
<p:tagLst xmlns:p="http://schemas.openxmlformats.org/presentationml/2006/main">
  <p:tag name="AS_UNIQUEID" val="177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517.xml><?xml version="1.0" encoding="utf-8"?>
<p:tagLst xmlns:p="http://schemas.openxmlformats.org/presentationml/2006/main">
  <p:tag name="AS_UNIQUEID" val="178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521.xml><?xml version="1.0" encoding="utf-8"?>
<p:tagLst xmlns:p="http://schemas.openxmlformats.org/presentationml/2006/main">
  <p:tag name="AS_UNIQUEID" val="178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529.xml><?xml version="1.0" encoding="utf-8"?>
<p:tagLst xmlns:p="http://schemas.openxmlformats.org/presentationml/2006/main">
  <p:tag name="AS_UNIQUEID" val="179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539.xml><?xml version="1.0" encoding="utf-8"?>
<p:tagLst xmlns:p="http://schemas.openxmlformats.org/presentationml/2006/main">
  <p:tag name="AS_UNIQUEID" val="180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547.xml><?xml version="1.0" encoding="utf-8"?>
<p:tagLst xmlns:p="http://schemas.openxmlformats.org/presentationml/2006/main">
  <p:tag name="AS_UNIQUEID" val="181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49.xml><?xml version="1.0" encoding="utf-8"?>
<p:tagLst xmlns:p="http://schemas.openxmlformats.org/presentationml/2006/main">
  <p:tag name="AS_UNIQUEID" val="18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551.xml><?xml version="1.0" encoding="utf-8"?>
<p:tagLst xmlns:p="http://schemas.openxmlformats.org/presentationml/2006/main">
  <p:tag name="AS_UNIQUEID" val="181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69.xml><?xml version="1.0" encoding="utf-8"?>
<p:tagLst xmlns:p="http://schemas.openxmlformats.org/presentationml/2006/main">
  <p:tag name="AS_UNIQUEID" val="18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82.xml><?xml version="1.0" encoding="utf-8"?>
<p:tagLst xmlns:p="http://schemas.openxmlformats.org/presentationml/2006/main">
  <p:tag name="AS_UNIQUEID" val="185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2237</Words>
  <Application>Microsoft Office PowerPoint</Application>
  <PresentationFormat>宽屏</PresentationFormat>
  <Paragraphs>352</Paragraphs>
  <Slides>35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方正粗黑宋简体</vt:lpstr>
      <vt:lpstr>方正姚体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杠杆五要素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2025-04-06T21:35:45Z</cp:lastPrinted>
  <dcterms:created xsi:type="dcterms:W3CDTF">2025-04-06T21:35:45Z</dcterms:created>
  <dcterms:modified xsi:type="dcterms:W3CDTF">2025-04-22T14:07:02Z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