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65"/>
  </p:notesMasterIdLst>
  <p:sldIdLst>
    <p:sldId id="396" r:id="rId3"/>
    <p:sldId id="293" r:id="rId4"/>
    <p:sldId id="542" r:id="rId5"/>
    <p:sldId id="423" r:id="rId6"/>
    <p:sldId id="543" r:id="rId7"/>
    <p:sldId id="544" r:id="rId8"/>
    <p:sldId id="433" r:id="rId9"/>
    <p:sldId id="461" r:id="rId10"/>
    <p:sldId id="510" r:id="rId11"/>
    <p:sldId id="513" r:id="rId12"/>
    <p:sldId id="501" r:id="rId13"/>
    <p:sldId id="561" r:id="rId14"/>
    <p:sldId id="547" r:id="rId15"/>
    <p:sldId id="546" r:id="rId16"/>
    <p:sldId id="562" r:id="rId17"/>
    <p:sldId id="563" r:id="rId18"/>
    <p:sldId id="564" r:id="rId19"/>
    <p:sldId id="565" r:id="rId20"/>
    <p:sldId id="566" r:id="rId21"/>
    <p:sldId id="556" r:id="rId22"/>
    <p:sldId id="424" r:id="rId23"/>
    <p:sldId id="425" r:id="rId24"/>
    <p:sldId id="426" r:id="rId25"/>
    <p:sldId id="522" r:id="rId26"/>
    <p:sldId id="523" r:id="rId27"/>
    <p:sldId id="557" r:id="rId28"/>
    <p:sldId id="427" r:id="rId29"/>
    <p:sldId id="428" r:id="rId30"/>
    <p:sldId id="437" r:id="rId31"/>
    <p:sldId id="438" r:id="rId32"/>
    <p:sldId id="529" r:id="rId33"/>
    <p:sldId id="567" r:id="rId34"/>
    <p:sldId id="525" r:id="rId35"/>
    <p:sldId id="526" r:id="rId36"/>
    <p:sldId id="527" r:id="rId37"/>
    <p:sldId id="528" r:id="rId38"/>
    <p:sldId id="550" r:id="rId39"/>
    <p:sldId id="551" r:id="rId40"/>
    <p:sldId id="558" r:id="rId41"/>
    <p:sldId id="429" r:id="rId42"/>
    <p:sldId id="430" r:id="rId43"/>
    <p:sldId id="568" r:id="rId44"/>
    <p:sldId id="454" r:id="rId45"/>
    <p:sldId id="457" r:id="rId46"/>
    <p:sldId id="458" r:id="rId47"/>
    <p:sldId id="530" r:id="rId48"/>
    <p:sldId id="559" r:id="rId49"/>
    <p:sldId id="452" r:id="rId50"/>
    <p:sldId id="449" r:id="rId51"/>
    <p:sldId id="450" r:id="rId52"/>
    <p:sldId id="535" r:id="rId53"/>
    <p:sldId id="537" r:id="rId54"/>
    <p:sldId id="552" r:id="rId55"/>
    <p:sldId id="560" r:id="rId56"/>
    <p:sldId id="468" r:id="rId57"/>
    <p:sldId id="469" r:id="rId58"/>
    <p:sldId id="470" r:id="rId59"/>
    <p:sldId id="541" r:id="rId60"/>
    <p:sldId id="538" r:id="rId61"/>
    <p:sldId id="569" r:id="rId62"/>
    <p:sldId id="432" r:id="rId63"/>
    <p:sldId id="495" r:id="rId64"/>
  </p:sldIdLst>
  <p:sldSz cx="9145588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1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39" autoAdjust="0"/>
    <p:restoredTop sz="94477" autoAdjust="0"/>
  </p:normalViewPr>
  <p:slideViewPr>
    <p:cSldViewPr snapToGrid="0">
      <p:cViewPr varScale="1">
        <p:scale>
          <a:sx n="114" d="100"/>
          <a:sy n="114" d="100"/>
        </p:scale>
        <p:origin x="-1632" y="-108"/>
      </p:cViewPr>
      <p:guideLst>
        <p:guide orient="horz" pos="2180"/>
        <p:guide pos="28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4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2020/4/18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314" y="1143000"/>
            <a:ext cx="4115372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1546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199" y="1122363"/>
            <a:ext cx="685919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199" y="3602038"/>
            <a:ext cx="685919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AFCF4-B810-4D0B-BB23-CFD5C497DD78}" type="datetimeFigureOut">
              <a:rPr lang="zh-CN" altLang="en-US" smtClean="0"/>
              <a:t>2020/4/18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0D88-4ED7-4C12-AD2F-AB21A450758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14:vortex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AFCF4-B810-4D0B-BB23-CFD5C497DD78}" type="datetimeFigureOut">
              <a:rPr lang="zh-CN" altLang="en-US" smtClean="0"/>
              <a:t>2020/4/18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0D88-4ED7-4C12-AD2F-AB21A450758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14:vortex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4812" y="365125"/>
            <a:ext cx="1972018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759" y="365125"/>
            <a:ext cx="5801732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AFCF4-B810-4D0B-BB23-CFD5C497DD78}" type="datetimeFigureOut">
              <a:rPr lang="zh-CN" altLang="en-US" smtClean="0"/>
              <a:t>2020/4/18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0D88-4ED7-4C12-AD2F-AB21A450758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14:vortex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159" y="1122363"/>
            <a:ext cx="6858953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159" y="3602038"/>
            <a:ext cx="6858953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935" indent="0" algn="ctr">
              <a:buNone/>
              <a:defRPr sz="1200"/>
            </a:lvl8pPr>
            <a:lvl9pPr marL="2743835" indent="0" algn="ctr">
              <a:buNone/>
              <a:defRPr sz="1200"/>
            </a:lvl9pPr>
          </a:lstStyle>
          <a:p>
            <a:pPr fontAlgn="auto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E34DBC0E-06DF-4452-B21C-13EF073AF063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2020/4/18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8AE5E5E4-3DB3-4B86-AECB-FF86B4A0601C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  <a:p>
            <a:pPr lvl="1" fontAlgn="auto"/>
            <a:r>
              <a:rPr lang="zh-CN" altLang="en-US" strike="noStrike" noProof="1" smtClean="0"/>
              <a:t>第二级</a:t>
            </a:r>
          </a:p>
          <a:p>
            <a:pPr lvl="2" fontAlgn="auto"/>
            <a:r>
              <a:rPr lang="zh-CN" altLang="en-US" strike="noStrike" noProof="1" smtClean="0"/>
              <a:t>第三级</a:t>
            </a:r>
          </a:p>
          <a:p>
            <a:pPr lvl="3" fontAlgn="auto"/>
            <a:r>
              <a:rPr lang="zh-CN" altLang="en-US" strike="noStrike" noProof="1" smtClean="0"/>
              <a:t>第四级</a:t>
            </a:r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E34DBC0E-06DF-4452-B21C-13EF073AF063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2020/4/18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8AE5E5E4-3DB3-4B86-AECB-FF86B4A0601C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974" y="1709738"/>
            <a:ext cx="7887795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974" y="4589463"/>
            <a:ext cx="7887795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9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8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E34DBC0E-06DF-4452-B21C-13EF073AF063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2020/4/18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8AE5E5E4-3DB3-4B86-AECB-FF86B4A0601C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737" y="1825625"/>
            <a:ext cx="3886740" cy="4351338"/>
          </a:xfrm>
        </p:spPr>
        <p:txBody>
          <a:bodyPr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  <a:p>
            <a:pPr lvl="1" fontAlgn="auto"/>
            <a:r>
              <a:rPr lang="zh-CN" altLang="en-US" strike="noStrike" noProof="1" smtClean="0"/>
              <a:t>第二级</a:t>
            </a:r>
          </a:p>
          <a:p>
            <a:pPr lvl="2" fontAlgn="auto"/>
            <a:r>
              <a:rPr lang="zh-CN" altLang="en-US" strike="noStrike" noProof="1" smtClean="0"/>
              <a:t>第三级</a:t>
            </a:r>
          </a:p>
          <a:p>
            <a:pPr lvl="3" fontAlgn="auto"/>
            <a:r>
              <a:rPr lang="zh-CN" altLang="en-US" strike="noStrike" noProof="1" smtClean="0"/>
              <a:t>第四级</a:t>
            </a:r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793" y="1825625"/>
            <a:ext cx="3886740" cy="4351338"/>
          </a:xfrm>
        </p:spPr>
        <p:txBody>
          <a:bodyPr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  <a:p>
            <a:pPr lvl="1" fontAlgn="auto"/>
            <a:r>
              <a:rPr lang="zh-CN" altLang="en-US" strike="noStrike" noProof="1" smtClean="0"/>
              <a:t>第二级</a:t>
            </a:r>
          </a:p>
          <a:p>
            <a:pPr lvl="2" fontAlgn="auto"/>
            <a:r>
              <a:rPr lang="zh-CN" altLang="en-US" strike="noStrike" noProof="1" smtClean="0"/>
              <a:t>第三级</a:t>
            </a:r>
          </a:p>
          <a:p>
            <a:pPr lvl="3" fontAlgn="auto"/>
            <a:r>
              <a:rPr lang="zh-CN" altLang="en-US" strike="noStrike" noProof="1" smtClean="0"/>
              <a:t>第四级</a:t>
            </a:r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E34DBC0E-06DF-4452-B21C-13EF073AF063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2020/4/18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8AE5E5E4-3DB3-4B86-AECB-FF86B4A0601C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928" y="365125"/>
            <a:ext cx="7887795" cy="1325563"/>
          </a:xfrm>
        </p:spPr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928" y="1681163"/>
            <a:ext cx="386887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935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928" y="2505075"/>
            <a:ext cx="3868878" cy="3684588"/>
          </a:xfrm>
        </p:spPr>
        <p:txBody>
          <a:bodyPr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  <a:p>
            <a:pPr lvl="1" fontAlgn="auto"/>
            <a:r>
              <a:rPr lang="zh-CN" altLang="en-US" strike="noStrike" noProof="1" smtClean="0"/>
              <a:t>第二级</a:t>
            </a:r>
          </a:p>
          <a:p>
            <a:pPr lvl="2" fontAlgn="auto"/>
            <a:r>
              <a:rPr lang="zh-CN" altLang="en-US" strike="noStrike" noProof="1" smtClean="0"/>
              <a:t>第三级</a:t>
            </a:r>
          </a:p>
          <a:p>
            <a:pPr lvl="3" fontAlgn="auto"/>
            <a:r>
              <a:rPr lang="zh-CN" altLang="en-US" strike="noStrike" noProof="1" smtClean="0"/>
              <a:t>第四级</a:t>
            </a:r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793" y="1681163"/>
            <a:ext cx="388793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935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793" y="2505075"/>
            <a:ext cx="3887931" cy="3684588"/>
          </a:xfrm>
        </p:spPr>
        <p:txBody>
          <a:bodyPr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  <a:p>
            <a:pPr lvl="1" fontAlgn="auto"/>
            <a:r>
              <a:rPr lang="zh-CN" altLang="en-US" strike="noStrike" noProof="1" smtClean="0"/>
              <a:t>第二级</a:t>
            </a:r>
          </a:p>
          <a:p>
            <a:pPr lvl="2" fontAlgn="auto"/>
            <a:r>
              <a:rPr lang="zh-CN" altLang="en-US" strike="noStrike" noProof="1" smtClean="0"/>
              <a:t>第三级</a:t>
            </a:r>
          </a:p>
          <a:p>
            <a:pPr lvl="3" fontAlgn="auto"/>
            <a:r>
              <a:rPr lang="zh-CN" altLang="en-US" strike="noStrike" noProof="1" smtClean="0"/>
              <a:t>第四级</a:t>
            </a:r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E34DBC0E-06DF-4452-B21C-13EF073AF063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2020/4/18</a:t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8AE5E5E4-3DB3-4B86-AECB-FF86B4A0601C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E34DBC0E-06DF-4452-B21C-13EF073AF063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2020/4/18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8AE5E5E4-3DB3-4B86-AECB-FF86B4A0601C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E34DBC0E-06DF-4452-B21C-13EF073AF063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2020/4/18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8AE5E5E4-3DB3-4B86-AECB-FF86B4A0601C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E34DBC0E-06DF-4452-B21C-13EF073AF063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2020/4/18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8AE5E5E4-3DB3-4B86-AECB-FF86B4A0601C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AFCF4-B810-4D0B-BB23-CFD5C497DD78}" type="datetimeFigureOut">
              <a:rPr lang="zh-CN" altLang="en-US" smtClean="0"/>
              <a:t>2020/4/18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0D88-4ED7-4C12-AD2F-AB21A450758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14:vortex dir="r"/>
      </p:transition>
    </mc:Choice>
    <mc:Fallback xmlns="">
      <p:transition spd="slow" advClick="0" advTm="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E34DBC0E-06DF-4452-B21C-13EF073AF063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2020/4/18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8AE5E5E4-3DB3-4B86-AECB-FF86B4A0601C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E34DBC0E-06DF-4452-B21C-13EF073AF063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2020/4/18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8AE5E5E4-3DB3-4B86-AECB-FF86B4A0601C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E34DBC0E-06DF-4452-B21C-13EF073AF063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2020/4/18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8AE5E5E4-3DB3-4B86-AECB-FF86B4A0601C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996" y="1709738"/>
            <a:ext cx="7888069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996" y="4589466"/>
            <a:ext cx="7888069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AFCF4-B810-4D0B-BB23-CFD5C497DD78}" type="datetimeFigureOut">
              <a:rPr lang="zh-CN" altLang="en-US" smtClean="0"/>
              <a:t>2020/4/18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0D88-4ED7-4C12-AD2F-AB21A450758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14:vortex dir="r"/>
      </p:transition>
    </mc:Choice>
    <mc:Fallback xmlns="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760" y="1825625"/>
            <a:ext cx="3886875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954" y="1825625"/>
            <a:ext cx="3886875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AFCF4-B810-4D0B-BB23-CFD5C497DD78}" type="datetimeFigureOut">
              <a:rPr lang="zh-CN" altLang="en-US" smtClean="0"/>
              <a:t>2020/4/18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0D88-4ED7-4C12-AD2F-AB21A450758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14:vortex dir="r"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951" y="365126"/>
            <a:ext cx="7888069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951" y="1681163"/>
            <a:ext cx="38690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951" y="2505075"/>
            <a:ext cx="3869012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954" y="1681163"/>
            <a:ext cx="388806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954" y="2505075"/>
            <a:ext cx="3888066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AFCF4-B810-4D0B-BB23-CFD5C497DD78}" type="datetimeFigureOut">
              <a:rPr lang="zh-CN" altLang="en-US" smtClean="0"/>
              <a:t>2020/4/18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0D88-4ED7-4C12-AD2F-AB21A450758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14:vortex dir="r"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AFCF4-B810-4D0B-BB23-CFD5C497DD78}" type="datetimeFigureOut">
              <a:rPr lang="zh-CN" altLang="en-US" smtClean="0"/>
              <a:t>2020/4/18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0D88-4ED7-4C12-AD2F-AB21A450758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14:vortex dir="r"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AFCF4-B810-4D0B-BB23-CFD5C497DD78}" type="datetimeFigureOut">
              <a:rPr lang="zh-CN" altLang="en-US" smtClean="0"/>
              <a:t>2020/4/18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0D88-4ED7-4C12-AD2F-AB21A450758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14:vortex dir="r"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矩形 58"/>
          <p:cNvSpPr/>
          <p:nvPr userDrawn="1"/>
        </p:nvSpPr>
        <p:spPr>
          <a:xfrm>
            <a:off x="0" y="0"/>
            <a:ext cx="9145588" cy="11315700"/>
          </a:xfrm>
          <a:prstGeom prst="rect">
            <a:avLst/>
          </a:prstGeom>
          <a:blipFill dpi="0" rotWithShape="1">
            <a:blip r:embed="rId2">
              <a:alphaModFix amt="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接连接符 9"/>
          <p:cNvCxnSpPr/>
          <p:nvPr userDrawn="1"/>
        </p:nvCxnSpPr>
        <p:spPr>
          <a:xfrm>
            <a:off x="562830" y="833614"/>
            <a:ext cx="8291798" cy="0"/>
          </a:xfrm>
          <a:prstGeom prst="line">
            <a:avLst/>
          </a:prstGeom>
          <a:ln w="12700">
            <a:solidFill>
              <a:srgbClr val="0051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8433172" y="240967"/>
            <a:ext cx="421456" cy="592649"/>
            <a:chOff x="4197350" y="2182813"/>
            <a:chExt cx="608013" cy="641350"/>
          </a:xfrm>
          <a:solidFill>
            <a:srgbClr val="005188"/>
          </a:solidFill>
        </p:grpSpPr>
        <p:sp>
          <p:nvSpPr>
            <p:cNvPr id="13" name="Freeform 166"/>
            <p:cNvSpPr/>
            <p:nvPr/>
          </p:nvSpPr>
          <p:spPr bwMode="auto">
            <a:xfrm>
              <a:off x="4229100" y="2211388"/>
              <a:ext cx="39688" cy="157163"/>
            </a:xfrm>
            <a:custGeom>
              <a:avLst/>
              <a:gdLst/>
              <a:ahLst/>
              <a:cxnLst>
                <a:cxn ang="0">
                  <a:pos x="63" y="2"/>
                </a:cxn>
                <a:cxn ang="0">
                  <a:pos x="63" y="2"/>
                </a:cxn>
                <a:cxn ang="0">
                  <a:pos x="58" y="14"/>
                </a:cxn>
                <a:cxn ang="0">
                  <a:pos x="54" y="25"/>
                </a:cxn>
                <a:cxn ang="0">
                  <a:pos x="47" y="49"/>
                </a:cxn>
                <a:cxn ang="0">
                  <a:pos x="34" y="96"/>
                </a:cxn>
                <a:cxn ang="0">
                  <a:pos x="34" y="96"/>
                </a:cxn>
                <a:cxn ang="0">
                  <a:pos x="27" y="122"/>
                </a:cxn>
                <a:cxn ang="0">
                  <a:pos x="21" y="149"/>
                </a:cxn>
                <a:cxn ang="0">
                  <a:pos x="10" y="203"/>
                </a:cxn>
                <a:cxn ang="0">
                  <a:pos x="10" y="203"/>
                </a:cxn>
                <a:cxn ang="0">
                  <a:pos x="6" y="222"/>
                </a:cxn>
                <a:cxn ang="0">
                  <a:pos x="3" y="243"/>
                </a:cxn>
                <a:cxn ang="0">
                  <a:pos x="1" y="263"/>
                </a:cxn>
                <a:cxn ang="0">
                  <a:pos x="0" y="283"/>
                </a:cxn>
                <a:cxn ang="0">
                  <a:pos x="0" y="283"/>
                </a:cxn>
                <a:cxn ang="0">
                  <a:pos x="1" y="290"/>
                </a:cxn>
                <a:cxn ang="0">
                  <a:pos x="2" y="292"/>
                </a:cxn>
                <a:cxn ang="0">
                  <a:pos x="3" y="294"/>
                </a:cxn>
                <a:cxn ang="0">
                  <a:pos x="6" y="296"/>
                </a:cxn>
                <a:cxn ang="0">
                  <a:pos x="8" y="296"/>
                </a:cxn>
                <a:cxn ang="0">
                  <a:pos x="11" y="296"/>
                </a:cxn>
                <a:cxn ang="0">
                  <a:pos x="14" y="294"/>
                </a:cxn>
                <a:cxn ang="0">
                  <a:pos x="14" y="294"/>
                </a:cxn>
                <a:cxn ang="0">
                  <a:pos x="15" y="293"/>
                </a:cxn>
                <a:cxn ang="0">
                  <a:pos x="16" y="291"/>
                </a:cxn>
                <a:cxn ang="0">
                  <a:pos x="15" y="287"/>
                </a:cxn>
                <a:cxn ang="0">
                  <a:pos x="14" y="285"/>
                </a:cxn>
                <a:cxn ang="0">
                  <a:pos x="12" y="285"/>
                </a:cxn>
                <a:cxn ang="0">
                  <a:pos x="11" y="284"/>
                </a:cxn>
                <a:cxn ang="0">
                  <a:pos x="9" y="285"/>
                </a:cxn>
                <a:cxn ang="0">
                  <a:pos x="9" y="285"/>
                </a:cxn>
                <a:cxn ang="0">
                  <a:pos x="11" y="282"/>
                </a:cxn>
                <a:cxn ang="0">
                  <a:pos x="12" y="276"/>
                </a:cxn>
                <a:cxn ang="0">
                  <a:pos x="14" y="259"/>
                </a:cxn>
                <a:cxn ang="0">
                  <a:pos x="14" y="232"/>
                </a:cxn>
                <a:cxn ang="0">
                  <a:pos x="14" y="232"/>
                </a:cxn>
                <a:cxn ang="0">
                  <a:pos x="17" y="212"/>
                </a:cxn>
                <a:cxn ang="0">
                  <a:pos x="21" y="193"/>
                </a:cxn>
                <a:cxn ang="0">
                  <a:pos x="29" y="155"/>
                </a:cxn>
                <a:cxn ang="0">
                  <a:pos x="29" y="155"/>
                </a:cxn>
                <a:cxn ang="0">
                  <a:pos x="38" y="119"/>
                </a:cxn>
                <a:cxn ang="0">
                  <a:pos x="48" y="83"/>
                </a:cxn>
                <a:cxn ang="0">
                  <a:pos x="48" y="83"/>
                </a:cxn>
                <a:cxn ang="0">
                  <a:pos x="58" y="45"/>
                </a:cxn>
                <a:cxn ang="0">
                  <a:pos x="64" y="25"/>
                </a:cxn>
                <a:cxn ang="0">
                  <a:pos x="68" y="16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3" y="5"/>
                </a:cxn>
                <a:cxn ang="0">
                  <a:pos x="73" y="3"/>
                </a:cxn>
                <a:cxn ang="0">
                  <a:pos x="72" y="2"/>
                </a:cxn>
                <a:cxn ang="0">
                  <a:pos x="71" y="1"/>
                </a:cxn>
                <a:cxn ang="0">
                  <a:pos x="69" y="0"/>
                </a:cxn>
                <a:cxn ang="0">
                  <a:pos x="67" y="0"/>
                </a:cxn>
                <a:cxn ang="0">
                  <a:pos x="65" y="1"/>
                </a:cxn>
                <a:cxn ang="0">
                  <a:pos x="63" y="2"/>
                </a:cxn>
                <a:cxn ang="0">
                  <a:pos x="63" y="2"/>
                </a:cxn>
              </a:cxnLst>
              <a:rect l="0" t="0" r="r" b="b"/>
              <a:pathLst>
                <a:path w="73" h="296">
                  <a:moveTo>
                    <a:pt x="63" y="2"/>
                  </a:moveTo>
                  <a:lnTo>
                    <a:pt x="63" y="2"/>
                  </a:lnTo>
                  <a:lnTo>
                    <a:pt x="58" y="14"/>
                  </a:lnTo>
                  <a:lnTo>
                    <a:pt x="54" y="25"/>
                  </a:lnTo>
                  <a:lnTo>
                    <a:pt x="47" y="49"/>
                  </a:lnTo>
                  <a:lnTo>
                    <a:pt x="34" y="96"/>
                  </a:lnTo>
                  <a:lnTo>
                    <a:pt x="34" y="96"/>
                  </a:lnTo>
                  <a:lnTo>
                    <a:pt x="27" y="122"/>
                  </a:lnTo>
                  <a:lnTo>
                    <a:pt x="21" y="149"/>
                  </a:lnTo>
                  <a:lnTo>
                    <a:pt x="10" y="203"/>
                  </a:lnTo>
                  <a:lnTo>
                    <a:pt x="10" y="203"/>
                  </a:lnTo>
                  <a:lnTo>
                    <a:pt x="6" y="222"/>
                  </a:lnTo>
                  <a:lnTo>
                    <a:pt x="3" y="243"/>
                  </a:lnTo>
                  <a:lnTo>
                    <a:pt x="1" y="263"/>
                  </a:lnTo>
                  <a:lnTo>
                    <a:pt x="0" y="283"/>
                  </a:lnTo>
                  <a:lnTo>
                    <a:pt x="0" y="283"/>
                  </a:lnTo>
                  <a:lnTo>
                    <a:pt x="1" y="290"/>
                  </a:lnTo>
                  <a:lnTo>
                    <a:pt x="2" y="292"/>
                  </a:lnTo>
                  <a:lnTo>
                    <a:pt x="3" y="294"/>
                  </a:lnTo>
                  <a:lnTo>
                    <a:pt x="6" y="296"/>
                  </a:lnTo>
                  <a:lnTo>
                    <a:pt x="8" y="296"/>
                  </a:lnTo>
                  <a:lnTo>
                    <a:pt x="11" y="296"/>
                  </a:lnTo>
                  <a:lnTo>
                    <a:pt x="14" y="294"/>
                  </a:lnTo>
                  <a:lnTo>
                    <a:pt x="14" y="294"/>
                  </a:lnTo>
                  <a:lnTo>
                    <a:pt x="15" y="293"/>
                  </a:lnTo>
                  <a:lnTo>
                    <a:pt x="16" y="291"/>
                  </a:lnTo>
                  <a:lnTo>
                    <a:pt x="15" y="287"/>
                  </a:lnTo>
                  <a:lnTo>
                    <a:pt x="14" y="285"/>
                  </a:lnTo>
                  <a:lnTo>
                    <a:pt x="12" y="285"/>
                  </a:lnTo>
                  <a:lnTo>
                    <a:pt x="11" y="284"/>
                  </a:lnTo>
                  <a:lnTo>
                    <a:pt x="9" y="285"/>
                  </a:lnTo>
                  <a:lnTo>
                    <a:pt x="9" y="285"/>
                  </a:lnTo>
                  <a:lnTo>
                    <a:pt x="11" y="282"/>
                  </a:lnTo>
                  <a:lnTo>
                    <a:pt x="12" y="276"/>
                  </a:lnTo>
                  <a:lnTo>
                    <a:pt x="14" y="259"/>
                  </a:lnTo>
                  <a:lnTo>
                    <a:pt x="14" y="232"/>
                  </a:lnTo>
                  <a:lnTo>
                    <a:pt x="14" y="232"/>
                  </a:lnTo>
                  <a:lnTo>
                    <a:pt x="17" y="212"/>
                  </a:lnTo>
                  <a:lnTo>
                    <a:pt x="21" y="193"/>
                  </a:lnTo>
                  <a:lnTo>
                    <a:pt x="29" y="155"/>
                  </a:lnTo>
                  <a:lnTo>
                    <a:pt x="29" y="155"/>
                  </a:lnTo>
                  <a:lnTo>
                    <a:pt x="38" y="119"/>
                  </a:lnTo>
                  <a:lnTo>
                    <a:pt x="48" y="83"/>
                  </a:lnTo>
                  <a:lnTo>
                    <a:pt x="48" y="83"/>
                  </a:lnTo>
                  <a:lnTo>
                    <a:pt x="58" y="45"/>
                  </a:lnTo>
                  <a:lnTo>
                    <a:pt x="64" y="25"/>
                  </a:lnTo>
                  <a:lnTo>
                    <a:pt x="68" y="16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3" y="5"/>
                  </a:lnTo>
                  <a:lnTo>
                    <a:pt x="73" y="3"/>
                  </a:lnTo>
                  <a:lnTo>
                    <a:pt x="72" y="2"/>
                  </a:lnTo>
                  <a:lnTo>
                    <a:pt x="71" y="1"/>
                  </a:lnTo>
                  <a:lnTo>
                    <a:pt x="69" y="0"/>
                  </a:lnTo>
                  <a:lnTo>
                    <a:pt x="67" y="0"/>
                  </a:lnTo>
                  <a:lnTo>
                    <a:pt x="65" y="1"/>
                  </a:lnTo>
                  <a:lnTo>
                    <a:pt x="63" y="2"/>
                  </a:lnTo>
                  <a:lnTo>
                    <a:pt x="63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14" name="Freeform 167"/>
            <p:cNvSpPr/>
            <p:nvPr/>
          </p:nvSpPr>
          <p:spPr bwMode="auto">
            <a:xfrm>
              <a:off x="4251325" y="2206625"/>
              <a:ext cx="39688" cy="177800"/>
            </a:xfrm>
            <a:custGeom>
              <a:avLst/>
              <a:gdLst/>
              <a:ahLst/>
              <a:cxnLst>
                <a:cxn ang="0">
                  <a:pos x="66" y="3"/>
                </a:cxn>
                <a:cxn ang="0">
                  <a:pos x="66" y="3"/>
                </a:cxn>
                <a:cxn ang="0">
                  <a:pos x="51" y="40"/>
                </a:cxn>
                <a:cxn ang="0">
                  <a:pos x="44" y="59"/>
                </a:cxn>
                <a:cxn ang="0">
                  <a:pos x="38" y="78"/>
                </a:cxn>
                <a:cxn ang="0">
                  <a:pos x="38" y="78"/>
                </a:cxn>
                <a:cxn ang="0">
                  <a:pos x="33" y="101"/>
                </a:cxn>
                <a:cxn ang="0">
                  <a:pos x="29" y="124"/>
                </a:cxn>
                <a:cxn ang="0">
                  <a:pos x="20" y="170"/>
                </a:cxn>
                <a:cxn ang="0">
                  <a:pos x="20" y="170"/>
                </a:cxn>
                <a:cxn ang="0">
                  <a:pos x="5" y="249"/>
                </a:cxn>
                <a:cxn ang="0">
                  <a:pos x="5" y="249"/>
                </a:cxn>
                <a:cxn ang="0">
                  <a:pos x="2" y="270"/>
                </a:cxn>
                <a:cxn ang="0">
                  <a:pos x="1" y="290"/>
                </a:cxn>
                <a:cxn ang="0">
                  <a:pos x="0" y="311"/>
                </a:cxn>
                <a:cxn ang="0">
                  <a:pos x="0" y="332"/>
                </a:cxn>
                <a:cxn ang="0">
                  <a:pos x="0" y="332"/>
                </a:cxn>
                <a:cxn ang="0">
                  <a:pos x="0" y="334"/>
                </a:cxn>
                <a:cxn ang="0">
                  <a:pos x="1" y="336"/>
                </a:cxn>
                <a:cxn ang="0">
                  <a:pos x="3" y="336"/>
                </a:cxn>
                <a:cxn ang="0">
                  <a:pos x="5" y="337"/>
                </a:cxn>
                <a:cxn ang="0">
                  <a:pos x="6" y="336"/>
                </a:cxn>
                <a:cxn ang="0">
                  <a:pos x="8" y="336"/>
                </a:cxn>
                <a:cxn ang="0">
                  <a:pos x="9" y="334"/>
                </a:cxn>
                <a:cxn ang="0">
                  <a:pos x="9" y="332"/>
                </a:cxn>
                <a:cxn ang="0">
                  <a:pos x="9" y="332"/>
                </a:cxn>
                <a:cxn ang="0">
                  <a:pos x="9" y="310"/>
                </a:cxn>
                <a:cxn ang="0">
                  <a:pos x="10" y="288"/>
                </a:cxn>
                <a:cxn ang="0">
                  <a:pos x="12" y="265"/>
                </a:cxn>
                <a:cxn ang="0">
                  <a:pos x="16" y="244"/>
                </a:cxn>
                <a:cxn ang="0">
                  <a:pos x="16" y="244"/>
                </a:cxn>
                <a:cxn ang="0">
                  <a:pos x="32" y="164"/>
                </a:cxn>
                <a:cxn ang="0">
                  <a:pos x="32" y="164"/>
                </a:cxn>
                <a:cxn ang="0">
                  <a:pos x="39" y="122"/>
                </a:cxn>
                <a:cxn ang="0">
                  <a:pos x="47" y="81"/>
                </a:cxn>
                <a:cxn ang="0">
                  <a:pos x="47" y="81"/>
                </a:cxn>
                <a:cxn ang="0">
                  <a:pos x="52" y="61"/>
                </a:cxn>
                <a:cxn ang="0">
                  <a:pos x="60" y="43"/>
                </a:cxn>
                <a:cxn ang="0">
                  <a:pos x="75" y="6"/>
                </a:cxn>
                <a:cxn ang="0">
                  <a:pos x="75" y="6"/>
                </a:cxn>
                <a:cxn ang="0">
                  <a:pos x="76" y="4"/>
                </a:cxn>
                <a:cxn ang="0">
                  <a:pos x="75" y="2"/>
                </a:cxn>
                <a:cxn ang="0">
                  <a:pos x="74" y="1"/>
                </a:cxn>
                <a:cxn ang="0">
                  <a:pos x="72" y="0"/>
                </a:cxn>
                <a:cxn ang="0">
                  <a:pos x="69" y="1"/>
                </a:cxn>
                <a:cxn ang="0">
                  <a:pos x="67" y="2"/>
                </a:cxn>
                <a:cxn ang="0">
                  <a:pos x="66" y="3"/>
                </a:cxn>
                <a:cxn ang="0">
                  <a:pos x="66" y="3"/>
                </a:cxn>
              </a:cxnLst>
              <a:rect l="0" t="0" r="r" b="b"/>
              <a:pathLst>
                <a:path w="76" h="337">
                  <a:moveTo>
                    <a:pt x="66" y="3"/>
                  </a:moveTo>
                  <a:lnTo>
                    <a:pt x="66" y="3"/>
                  </a:lnTo>
                  <a:lnTo>
                    <a:pt x="51" y="40"/>
                  </a:lnTo>
                  <a:lnTo>
                    <a:pt x="44" y="59"/>
                  </a:lnTo>
                  <a:lnTo>
                    <a:pt x="38" y="78"/>
                  </a:lnTo>
                  <a:lnTo>
                    <a:pt x="38" y="78"/>
                  </a:lnTo>
                  <a:lnTo>
                    <a:pt x="33" y="101"/>
                  </a:lnTo>
                  <a:lnTo>
                    <a:pt x="29" y="124"/>
                  </a:lnTo>
                  <a:lnTo>
                    <a:pt x="20" y="170"/>
                  </a:lnTo>
                  <a:lnTo>
                    <a:pt x="20" y="170"/>
                  </a:lnTo>
                  <a:lnTo>
                    <a:pt x="5" y="249"/>
                  </a:lnTo>
                  <a:lnTo>
                    <a:pt x="5" y="249"/>
                  </a:lnTo>
                  <a:lnTo>
                    <a:pt x="2" y="270"/>
                  </a:lnTo>
                  <a:lnTo>
                    <a:pt x="1" y="290"/>
                  </a:lnTo>
                  <a:lnTo>
                    <a:pt x="0" y="311"/>
                  </a:lnTo>
                  <a:lnTo>
                    <a:pt x="0" y="332"/>
                  </a:lnTo>
                  <a:lnTo>
                    <a:pt x="0" y="332"/>
                  </a:lnTo>
                  <a:lnTo>
                    <a:pt x="0" y="334"/>
                  </a:lnTo>
                  <a:lnTo>
                    <a:pt x="1" y="336"/>
                  </a:lnTo>
                  <a:lnTo>
                    <a:pt x="3" y="336"/>
                  </a:lnTo>
                  <a:lnTo>
                    <a:pt x="5" y="337"/>
                  </a:lnTo>
                  <a:lnTo>
                    <a:pt x="6" y="336"/>
                  </a:lnTo>
                  <a:lnTo>
                    <a:pt x="8" y="336"/>
                  </a:lnTo>
                  <a:lnTo>
                    <a:pt x="9" y="334"/>
                  </a:lnTo>
                  <a:lnTo>
                    <a:pt x="9" y="332"/>
                  </a:lnTo>
                  <a:lnTo>
                    <a:pt x="9" y="332"/>
                  </a:lnTo>
                  <a:lnTo>
                    <a:pt x="9" y="310"/>
                  </a:lnTo>
                  <a:lnTo>
                    <a:pt x="10" y="288"/>
                  </a:lnTo>
                  <a:lnTo>
                    <a:pt x="12" y="265"/>
                  </a:lnTo>
                  <a:lnTo>
                    <a:pt x="16" y="244"/>
                  </a:lnTo>
                  <a:lnTo>
                    <a:pt x="16" y="244"/>
                  </a:lnTo>
                  <a:lnTo>
                    <a:pt x="32" y="164"/>
                  </a:lnTo>
                  <a:lnTo>
                    <a:pt x="32" y="164"/>
                  </a:lnTo>
                  <a:lnTo>
                    <a:pt x="39" y="122"/>
                  </a:lnTo>
                  <a:lnTo>
                    <a:pt x="47" y="81"/>
                  </a:lnTo>
                  <a:lnTo>
                    <a:pt x="47" y="81"/>
                  </a:lnTo>
                  <a:lnTo>
                    <a:pt x="52" y="61"/>
                  </a:lnTo>
                  <a:lnTo>
                    <a:pt x="60" y="43"/>
                  </a:lnTo>
                  <a:lnTo>
                    <a:pt x="75" y="6"/>
                  </a:lnTo>
                  <a:lnTo>
                    <a:pt x="75" y="6"/>
                  </a:lnTo>
                  <a:lnTo>
                    <a:pt x="76" y="4"/>
                  </a:lnTo>
                  <a:lnTo>
                    <a:pt x="75" y="2"/>
                  </a:lnTo>
                  <a:lnTo>
                    <a:pt x="74" y="1"/>
                  </a:lnTo>
                  <a:lnTo>
                    <a:pt x="72" y="0"/>
                  </a:lnTo>
                  <a:lnTo>
                    <a:pt x="69" y="1"/>
                  </a:lnTo>
                  <a:lnTo>
                    <a:pt x="67" y="2"/>
                  </a:lnTo>
                  <a:lnTo>
                    <a:pt x="66" y="3"/>
                  </a:lnTo>
                  <a:lnTo>
                    <a:pt x="66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15" name="Freeform 168"/>
            <p:cNvSpPr/>
            <p:nvPr/>
          </p:nvSpPr>
          <p:spPr bwMode="auto">
            <a:xfrm>
              <a:off x="4271963" y="2197100"/>
              <a:ext cx="55563" cy="195263"/>
            </a:xfrm>
            <a:custGeom>
              <a:avLst/>
              <a:gdLst/>
              <a:ahLst/>
              <a:cxnLst>
                <a:cxn ang="0">
                  <a:pos x="98" y="2"/>
                </a:cxn>
                <a:cxn ang="0">
                  <a:pos x="98" y="2"/>
                </a:cxn>
                <a:cxn ang="0">
                  <a:pos x="84" y="26"/>
                </a:cxn>
                <a:cxn ang="0">
                  <a:pos x="71" y="51"/>
                </a:cxn>
                <a:cxn ang="0">
                  <a:pos x="61" y="77"/>
                </a:cxn>
                <a:cxn ang="0">
                  <a:pos x="51" y="103"/>
                </a:cxn>
                <a:cxn ang="0">
                  <a:pos x="42" y="128"/>
                </a:cxn>
                <a:cxn ang="0">
                  <a:pos x="34" y="155"/>
                </a:cxn>
                <a:cxn ang="0">
                  <a:pos x="27" y="182"/>
                </a:cxn>
                <a:cxn ang="0">
                  <a:pos x="21" y="209"/>
                </a:cxn>
                <a:cxn ang="0">
                  <a:pos x="21" y="209"/>
                </a:cxn>
                <a:cxn ang="0">
                  <a:pos x="14" y="234"/>
                </a:cxn>
                <a:cxn ang="0">
                  <a:pos x="9" y="259"/>
                </a:cxn>
                <a:cxn ang="0">
                  <a:pos x="6" y="283"/>
                </a:cxn>
                <a:cxn ang="0">
                  <a:pos x="3" y="308"/>
                </a:cxn>
                <a:cxn ang="0">
                  <a:pos x="3" y="308"/>
                </a:cxn>
                <a:cxn ang="0">
                  <a:pos x="1" y="323"/>
                </a:cxn>
                <a:cxn ang="0">
                  <a:pos x="0" y="340"/>
                </a:cxn>
                <a:cxn ang="0">
                  <a:pos x="0" y="349"/>
                </a:cxn>
                <a:cxn ang="0">
                  <a:pos x="1" y="356"/>
                </a:cxn>
                <a:cxn ang="0">
                  <a:pos x="4" y="363"/>
                </a:cxn>
                <a:cxn ang="0">
                  <a:pos x="6" y="366"/>
                </a:cxn>
                <a:cxn ang="0">
                  <a:pos x="8" y="368"/>
                </a:cxn>
                <a:cxn ang="0">
                  <a:pos x="8" y="368"/>
                </a:cxn>
                <a:cxn ang="0">
                  <a:pos x="11" y="370"/>
                </a:cxn>
                <a:cxn ang="0">
                  <a:pos x="13" y="369"/>
                </a:cxn>
                <a:cxn ang="0">
                  <a:pos x="15" y="368"/>
                </a:cxn>
                <a:cxn ang="0">
                  <a:pos x="16" y="365"/>
                </a:cxn>
                <a:cxn ang="0">
                  <a:pos x="16" y="361"/>
                </a:cxn>
                <a:cxn ang="0">
                  <a:pos x="16" y="361"/>
                </a:cxn>
                <a:cxn ang="0">
                  <a:pos x="16" y="359"/>
                </a:cxn>
                <a:cxn ang="0">
                  <a:pos x="15" y="357"/>
                </a:cxn>
                <a:cxn ang="0">
                  <a:pos x="13" y="356"/>
                </a:cxn>
                <a:cxn ang="0">
                  <a:pos x="11" y="356"/>
                </a:cxn>
                <a:cxn ang="0">
                  <a:pos x="11" y="356"/>
                </a:cxn>
                <a:cxn ang="0">
                  <a:pos x="10" y="349"/>
                </a:cxn>
                <a:cxn ang="0">
                  <a:pos x="10" y="339"/>
                </a:cxn>
                <a:cxn ang="0">
                  <a:pos x="11" y="324"/>
                </a:cxn>
                <a:cxn ang="0">
                  <a:pos x="11" y="324"/>
                </a:cxn>
                <a:cxn ang="0">
                  <a:pos x="12" y="304"/>
                </a:cxn>
                <a:cxn ang="0">
                  <a:pos x="14" y="283"/>
                </a:cxn>
                <a:cxn ang="0">
                  <a:pos x="14" y="283"/>
                </a:cxn>
                <a:cxn ang="0">
                  <a:pos x="19" y="259"/>
                </a:cxn>
                <a:cxn ang="0">
                  <a:pos x="24" y="235"/>
                </a:cxn>
                <a:cxn ang="0">
                  <a:pos x="35" y="185"/>
                </a:cxn>
                <a:cxn ang="0">
                  <a:pos x="35" y="185"/>
                </a:cxn>
                <a:cxn ang="0">
                  <a:pos x="47" y="143"/>
                </a:cxn>
                <a:cxn ang="0">
                  <a:pos x="61" y="102"/>
                </a:cxn>
                <a:cxn ang="0">
                  <a:pos x="61" y="102"/>
                </a:cxn>
                <a:cxn ang="0">
                  <a:pos x="70" y="77"/>
                </a:cxn>
                <a:cxn ang="0">
                  <a:pos x="80" y="53"/>
                </a:cxn>
                <a:cxn ang="0">
                  <a:pos x="93" y="30"/>
                </a:cxn>
                <a:cxn ang="0">
                  <a:pos x="106" y="8"/>
                </a:cxn>
                <a:cxn ang="0">
                  <a:pos x="106" y="8"/>
                </a:cxn>
                <a:cxn ang="0">
                  <a:pos x="106" y="6"/>
                </a:cxn>
                <a:cxn ang="0">
                  <a:pos x="106" y="3"/>
                </a:cxn>
                <a:cxn ang="0">
                  <a:pos x="105" y="2"/>
                </a:cxn>
                <a:cxn ang="0">
                  <a:pos x="104" y="0"/>
                </a:cxn>
                <a:cxn ang="0">
                  <a:pos x="102" y="0"/>
                </a:cxn>
                <a:cxn ang="0">
                  <a:pos x="101" y="0"/>
                </a:cxn>
                <a:cxn ang="0">
                  <a:pos x="99" y="0"/>
                </a:cxn>
                <a:cxn ang="0">
                  <a:pos x="98" y="2"/>
                </a:cxn>
                <a:cxn ang="0">
                  <a:pos x="98" y="2"/>
                </a:cxn>
              </a:cxnLst>
              <a:rect l="0" t="0" r="r" b="b"/>
              <a:pathLst>
                <a:path w="106" h="370">
                  <a:moveTo>
                    <a:pt x="98" y="2"/>
                  </a:moveTo>
                  <a:lnTo>
                    <a:pt x="98" y="2"/>
                  </a:lnTo>
                  <a:lnTo>
                    <a:pt x="84" y="26"/>
                  </a:lnTo>
                  <a:lnTo>
                    <a:pt x="71" y="51"/>
                  </a:lnTo>
                  <a:lnTo>
                    <a:pt x="61" y="77"/>
                  </a:lnTo>
                  <a:lnTo>
                    <a:pt x="51" y="103"/>
                  </a:lnTo>
                  <a:lnTo>
                    <a:pt x="42" y="128"/>
                  </a:lnTo>
                  <a:lnTo>
                    <a:pt x="34" y="155"/>
                  </a:lnTo>
                  <a:lnTo>
                    <a:pt x="27" y="182"/>
                  </a:lnTo>
                  <a:lnTo>
                    <a:pt x="21" y="209"/>
                  </a:lnTo>
                  <a:lnTo>
                    <a:pt x="21" y="209"/>
                  </a:lnTo>
                  <a:lnTo>
                    <a:pt x="14" y="234"/>
                  </a:lnTo>
                  <a:lnTo>
                    <a:pt x="9" y="259"/>
                  </a:lnTo>
                  <a:lnTo>
                    <a:pt x="6" y="283"/>
                  </a:lnTo>
                  <a:lnTo>
                    <a:pt x="3" y="308"/>
                  </a:lnTo>
                  <a:lnTo>
                    <a:pt x="3" y="308"/>
                  </a:lnTo>
                  <a:lnTo>
                    <a:pt x="1" y="323"/>
                  </a:lnTo>
                  <a:lnTo>
                    <a:pt x="0" y="340"/>
                  </a:lnTo>
                  <a:lnTo>
                    <a:pt x="0" y="349"/>
                  </a:lnTo>
                  <a:lnTo>
                    <a:pt x="1" y="356"/>
                  </a:lnTo>
                  <a:lnTo>
                    <a:pt x="4" y="363"/>
                  </a:lnTo>
                  <a:lnTo>
                    <a:pt x="6" y="366"/>
                  </a:lnTo>
                  <a:lnTo>
                    <a:pt x="8" y="368"/>
                  </a:lnTo>
                  <a:lnTo>
                    <a:pt x="8" y="368"/>
                  </a:lnTo>
                  <a:lnTo>
                    <a:pt x="11" y="370"/>
                  </a:lnTo>
                  <a:lnTo>
                    <a:pt x="13" y="369"/>
                  </a:lnTo>
                  <a:lnTo>
                    <a:pt x="15" y="368"/>
                  </a:lnTo>
                  <a:lnTo>
                    <a:pt x="16" y="365"/>
                  </a:lnTo>
                  <a:lnTo>
                    <a:pt x="16" y="361"/>
                  </a:lnTo>
                  <a:lnTo>
                    <a:pt x="16" y="361"/>
                  </a:lnTo>
                  <a:lnTo>
                    <a:pt x="16" y="359"/>
                  </a:lnTo>
                  <a:lnTo>
                    <a:pt x="15" y="357"/>
                  </a:lnTo>
                  <a:lnTo>
                    <a:pt x="13" y="356"/>
                  </a:lnTo>
                  <a:lnTo>
                    <a:pt x="11" y="356"/>
                  </a:lnTo>
                  <a:lnTo>
                    <a:pt x="11" y="356"/>
                  </a:lnTo>
                  <a:lnTo>
                    <a:pt x="10" y="349"/>
                  </a:lnTo>
                  <a:lnTo>
                    <a:pt x="10" y="339"/>
                  </a:lnTo>
                  <a:lnTo>
                    <a:pt x="11" y="324"/>
                  </a:lnTo>
                  <a:lnTo>
                    <a:pt x="11" y="324"/>
                  </a:lnTo>
                  <a:lnTo>
                    <a:pt x="12" y="304"/>
                  </a:lnTo>
                  <a:lnTo>
                    <a:pt x="14" y="283"/>
                  </a:lnTo>
                  <a:lnTo>
                    <a:pt x="14" y="283"/>
                  </a:lnTo>
                  <a:lnTo>
                    <a:pt x="19" y="259"/>
                  </a:lnTo>
                  <a:lnTo>
                    <a:pt x="24" y="235"/>
                  </a:lnTo>
                  <a:lnTo>
                    <a:pt x="35" y="185"/>
                  </a:lnTo>
                  <a:lnTo>
                    <a:pt x="35" y="185"/>
                  </a:lnTo>
                  <a:lnTo>
                    <a:pt x="47" y="143"/>
                  </a:lnTo>
                  <a:lnTo>
                    <a:pt x="61" y="102"/>
                  </a:lnTo>
                  <a:lnTo>
                    <a:pt x="61" y="102"/>
                  </a:lnTo>
                  <a:lnTo>
                    <a:pt x="70" y="77"/>
                  </a:lnTo>
                  <a:lnTo>
                    <a:pt x="80" y="53"/>
                  </a:lnTo>
                  <a:lnTo>
                    <a:pt x="93" y="30"/>
                  </a:lnTo>
                  <a:lnTo>
                    <a:pt x="106" y="8"/>
                  </a:lnTo>
                  <a:lnTo>
                    <a:pt x="106" y="8"/>
                  </a:lnTo>
                  <a:lnTo>
                    <a:pt x="106" y="6"/>
                  </a:lnTo>
                  <a:lnTo>
                    <a:pt x="106" y="3"/>
                  </a:lnTo>
                  <a:lnTo>
                    <a:pt x="105" y="2"/>
                  </a:lnTo>
                  <a:lnTo>
                    <a:pt x="104" y="0"/>
                  </a:lnTo>
                  <a:lnTo>
                    <a:pt x="102" y="0"/>
                  </a:lnTo>
                  <a:lnTo>
                    <a:pt x="101" y="0"/>
                  </a:lnTo>
                  <a:lnTo>
                    <a:pt x="99" y="0"/>
                  </a:lnTo>
                  <a:lnTo>
                    <a:pt x="98" y="2"/>
                  </a:lnTo>
                  <a:lnTo>
                    <a:pt x="98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16" name="Freeform 169"/>
            <p:cNvSpPr/>
            <p:nvPr/>
          </p:nvSpPr>
          <p:spPr bwMode="auto">
            <a:xfrm>
              <a:off x="4305300" y="2198688"/>
              <a:ext cx="39688" cy="146050"/>
            </a:xfrm>
            <a:custGeom>
              <a:avLst/>
              <a:gdLst/>
              <a:ahLst/>
              <a:cxnLst>
                <a:cxn ang="0">
                  <a:pos x="68" y="2"/>
                </a:cxn>
                <a:cxn ang="0">
                  <a:pos x="68" y="2"/>
                </a:cxn>
                <a:cxn ang="0">
                  <a:pos x="62" y="10"/>
                </a:cxn>
                <a:cxn ang="0">
                  <a:pos x="57" y="20"/>
                </a:cxn>
                <a:cxn ang="0">
                  <a:pos x="54" y="31"/>
                </a:cxn>
                <a:cxn ang="0">
                  <a:pos x="53" y="41"/>
                </a:cxn>
                <a:cxn ang="0">
                  <a:pos x="53" y="41"/>
                </a:cxn>
                <a:cxn ang="0">
                  <a:pos x="51" y="51"/>
                </a:cxn>
                <a:cxn ang="0">
                  <a:pos x="49" y="60"/>
                </a:cxn>
                <a:cxn ang="0">
                  <a:pos x="42" y="80"/>
                </a:cxn>
                <a:cxn ang="0">
                  <a:pos x="37" y="101"/>
                </a:cxn>
                <a:cxn ang="0">
                  <a:pos x="32" y="120"/>
                </a:cxn>
                <a:cxn ang="0">
                  <a:pos x="32" y="120"/>
                </a:cxn>
                <a:cxn ang="0">
                  <a:pos x="14" y="191"/>
                </a:cxn>
                <a:cxn ang="0">
                  <a:pos x="7" y="227"/>
                </a:cxn>
                <a:cxn ang="0">
                  <a:pos x="3" y="244"/>
                </a:cxn>
                <a:cxn ang="0">
                  <a:pos x="1" y="263"/>
                </a:cxn>
                <a:cxn ang="0">
                  <a:pos x="1" y="263"/>
                </a:cxn>
                <a:cxn ang="0">
                  <a:pos x="0" y="265"/>
                </a:cxn>
                <a:cxn ang="0">
                  <a:pos x="0" y="270"/>
                </a:cxn>
                <a:cxn ang="0">
                  <a:pos x="0" y="270"/>
                </a:cxn>
                <a:cxn ang="0">
                  <a:pos x="0" y="272"/>
                </a:cxn>
                <a:cxn ang="0">
                  <a:pos x="1" y="273"/>
                </a:cxn>
                <a:cxn ang="0">
                  <a:pos x="3" y="274"/>
                </a:cxn>
                <a:cxn ang="0">
                  <a:pos x="4" y="274"/>
                </a:cxn>
                <a:cxn ang="0">
                  <a:pos x="7" y="273"/>
                </a:cxn>
                <a:cxn ang="0">
                  <a:pos x="8" y="272"/>
                </a:cxn>
                <a:cxn ang="0">
                  <a:pos x="9" y="270"/>
                </a:cxn>
                <a:cxn ang="0">
                  <a:pos x="9" y="270"/>
                </a:cxn>
                <a:cxn ang="0">
                  <a:pos x="11" y="254"/>
                </a:cxn>
                <a:cxn ang="0">
                  <a:pos x="14" y="237"/>
                </a:cxn>
                <a:cxn ang="0">
                  <a:pos x="22" y="204"/>
                </a:cxn>
                <a:cxn ang="0">
                  <a:pos x="37" y="139"/>
                </a:cxn>
                <a:cxn ang="0">
                  <a:pos x="37" y="139"/>
                </a:cxn>
                <a:cxn ang="0">
                  <a:pos x="45" y="106"/>
                </a:cxn>
                <a:cxn ang="0">
                  <a:pos x="54" y="73"/>
                </a:cxn>
                <a:cxn ang="0">
                  <a:pos x="54" y="73"/>
                </a:cxn>
                <a:cxn ang="0">
                  <a:pos x="58" y="56"/>
                </a:cxn>
                <a:cxn ang="0">
                  <a:pos x="61" y="39"/>
                </a:cxn>
                <a:cxn ang="0">
                  <a:pos x="64" y="31"/>
                </a:cxn>
                <a:cxn ang="0">
                  <a:pos x="66" y="22"/>
                </a:cxn>
                <a:cxn ang="0">
                  <a:pos x="70" y="14"/>
                </a:cxn>
                <a:cxn ang="0">
                  <a:pos x="74" y="8"/>
                </a:cxn>
                <a:cxn ang="0">
                  <a:pos x="74" y="8"/>
                </a:cxn>
                <a:cxn ang="0">
                  <a:pos x="75" y="6"/>
                </a:cxn>
                <a:cxn ang="0">
                  <a:pos x="75" y="5"/>
                </a:cxn>
                <a:cxn ang="0">
                  <a:pos x="74" y="1"/>
                </a:cxn>
                <a:cxn ang="0">
                  <a:pos x="72" y="0"/>
                </a:cxn>
                <a:cxn ang="0">
                  <a:pos x="71" y="0"/>
                </a:cxn>
                <a:cxn ang="0">
                  <a:pos x="69" y="0"/>
                </a:cxn>
                <a:cxn ang="0">
                  <a:pos x="68" y="2"/>
                </a:cxn>
                <a:cxn ang="0">
                  <a:pos x="68" y="2"/>
                </a:cxn>
              </a:cxnLst>
              <a:rect l="0" t="0" r="r" b="b"/>
              <a:pathLst>
                <a:path w="75" h="274">
                  <a:moveTo>
                    <a:pt x="68" y="2"/>
                  </a:moveTo>
                  <a:lnTo>
                    <a:pt x="68" y="2"/>
                  </a:lnTo>
                  <a:lnTo>
                    <a:pt x="62" y="10"/>
                  </a:lnTo>
                  <a:lnTo>
                    <a:pt x="57" y="20"/>
                  </a:lnTo>
                  <a:lnTo>
                    <a:pt x="54" y="31"/>
                  </a:lnTo>
                  <a:lnTo>
                    <a:pt x="53" y="41"/>
                  </a:lnTo>
                  <a:lnTo>
                    <a:pt x="53" y="41"/>
                  </a:lnTo>
                  <a:lnTo>
                    <a:pt x="51" y="51"/>
                  </a:lnTo>
                  <a:lnTo>
                    <a:pt x="49" y="60"/>
                  </a:lnTo>
                  <a:lnTo>
                    <a:pt x="42" y="80"/>
                  </a:lnTo>
                  <a:lnTo>
                    <a:pt x="37" y="101"/>
                  </a:lnTo>
                  <a:lnTo>
                    <a:pt x="32" y="120"/>
                  </a:lnTo>
                  <a:lnTo>
                    <a:pt x="32" y="120"/>
                  </a:lnTo>
                  <a:lnTo>
                    <a:pt x="14" y="191"/>
                  </a:lnTo>
                  <a:lnTo>
                    <a:pt x="7" y="227"/>
                  </a:lnTo>
                  <a:lnTo>
                    <a:pt x="3" y="244"/>
                  </a:lnTo>
                  <a:lnTo>
                    <a:pt x="1" y="263"/>
                  </a:lnTo>
                  <a:lnTo>
                    <a:pt x="1" y="263"/>
                  </a:lnTo>
                  <a:lnTo>
                    <a:pt x="0" y="265"/>
                  </a:lnTo>
                  <a:lnTo>
                    <a:pt x="0" y="270"/>
                  </a:lnTo>
                  <a:lnTo>
                    <a:pt x="0" y="270"/>
                  </a:lnTo>
                  <a:lnTo>
                    <a:pt x="0" y="272"/>
                  </a:lnTo>
                  <a:lnTo>
                    <a:pt x="1" y="273"/>
                  </a:lnTo>
                  <a:lnTo>
                    <a:pt x="3" y="274"/>
                  </a:lnTo>
                  <a:lnTo>
                    <a:pt x="4" y="274"/>
                  </a:lnTo>
                  <a:lnTo>
                    <a:pt x="7" y="273"/>
                  </a:lnTo>
                  <a:lnTo>
                    <a:pt x="8" y="272"/>
                  </a:lnTo>
                  <a:lnTo>
                    <a:pt x="9" y="270"/>
                  </a:lnTo>
                  <a:lnTo>
                    <a:pt x="9" y="270"/>
                  </a:lnTo>
                  <a:lnTo>
                    <a:pt x="11" y="254"/>
                  </a:lnTo>
                  <a:lnTo>
                    <a:pt x="14" y="237"/>
                  </a:lnTo>
                  <a:lnTo>
                    <a:pt x="22" y="204"/>
                  </a:lnTo>
                  <a:lnTo>
                    <a:pt x="37" y="139"/>
                  </a:lnTo>
                  <a:lnTo>
                    <a:pt x="37" y="139"/>
                  </a:lnTo>
                  <a:lnTo>
                    <a:pt x="45" y="106"/>
                  </a:lnTo>
                  <a:lnTo>
                    <a:pt x="54" y="73"/>
                  </a:lnTo>
                  <a:lnTo>
                    <a:pt x="54" y="73"/>
                  </a:lnTo>
                  <a:lnTo>
                    <a:pt x="58" y="56"/>
                  </a:lnTo>
                  <a:lnTo>
                    <a:pt x="61" y="39"/>
                  </a:lnTo>
                  <a:lnTo>
                    <a:pt x="64" y="31"/>
                  </a:lnTo>
                  <a:lnTo>
                    <a:pt x="66" y="22"/>
                  </a:lnTo>
                  <a:lnTo>
                    <a:pt x="70" y="14"/>
                  </a:lnTo>
                  <a:lnTo>
                    <a:pt x="74" y="8"/>
                  </a:lnTo>
                  <a:lnTo>
                    <a:pt x="74" y="8"/>
                  </a:lnTo>
                  <a:lnTo>
                    <a:pt x="75" y="6"/>
                  </a:lnTo>
                  <a:lnTo>
                    <a:pt x="75" y="5"/>
                  </a:lnTo>
                  <a:lnTo>
                    <a:pt x="74" y="1"/>
                  </a:lnTo>
                  <a:lnTo>
                    <a:pt x="72" y="0"/>
                  </a:lnTo>
                  <a:lnTo>
                    <a:pt x="71" y="0"/>
                  </a:lnTo>
                  <a:lnTo>
                    <a:pt x="69" y="0"/>
                  </a:lnTo>
                  <a:lnTo>
                    <a:pt x="68" y="2"/>
                  </a:lnTo>
                  <a:lnTo>
                    <a:pt x="68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17" name="Freeform 170"/>
            <p:cNvSpPr/>
            <p:nvPr/>
          </p:nvSpPr>
          <p:spPr bwMode="auto">
            <a:xfrm>
              <a:off x="4338638" y="2201863"/>
              <a:ext cx="31750" cy="112713"/>
            </a:xfrm>
            <a:custGeom>
              <a:avLst/>
              <a:gdLst/>
              <a:ahLst/>
              <a:cxnLst>
                <a:cxn ang="0">
                  <a:pos x="52" y="4"/>
                </a:cxn>
                <a:cxn ang="0">
                  <a:pos x="52" y="4"/>
                </a:cxn>
                <a:cxn ang="0">
                  <a:pos x="51" y="10"/>
                </a:cxn>
                <a:cxn ang="0">
                  <a:pos x="48" y="16"/>
                </a:cxn>
                <a:cxn ang="0">
                  <a:pos x="43" y="29"/>
                </a:cxn>
                <a:cxn ang="0">
                  <a:pos x="38" y="41"/>
                </a:cxn>
                <a:cxn ang="0">
                  <a:pos x="36" y="47"/>
                </a:cxn>
                <a:cxn ang="0">
                  <a:pos x="34" y="54"/>
                </a:cxn>
                <a:cxn ang="0">
                  <a:pos x="34" y="54"/>
                </a:cxn>
                <a:cxn ang="0">
                  <a:pos x="25" y="103"/>
                </a:cxn>
                <a:cxn ang="0">
                  <a:pos x="25" y="103"/>
                </a:cxn>
                <a:cxn ang="0">
                  <a:pos x="23" y="116"/>
                </a:cxn>
                <a:cxn ang="0">
                  <a:pos x="19" y="129"/>
                </a:cxn>
                <a:cxn ang="0">
                  <a:pos x="10" y="156"/>
                </a:cxn>
                <a:cxn ang="0">
                  <a:pos x="3" y="181"/>
                </a:cxn>
                <a:cxn ang="0">
                  <a:pos x="1" y="195"/>
                </a:cxn>
                <a:cxn ang="0">
                  <a:pos x="0" y="208"/>
                </a:cxn>
                <a:cxn ang="0">
                  <a:pos x="0" y="208"/>
                </a:cxn>
                <a:cxn ang="0">
                  <a:pos x="0" y="210"/>
                </a:cxn>
                <a:cxn ang="0">
                  <a:pos x="1" y="211"/>
                </a:cxn>
                <a:cxn ang="0">
                  <a:pos x="2" y="212"/>
                </a:cxn>
                <a:cxn ang="0">
                  <a:pos x="4" y="212"/>
                </a:cxn>
                <a:cxn ang="0">
                  <a:pos x="6" y="212"/>
                </a:cxn>
                <a:cxn ang="0">
                  <a:pos x="7" y="211"/>
                </a:cxn>
                <a:cxn ang="0">
                  <a:pos x="8" y="210"/>
                </a:cxn>
                <a:cxn ang="0">
                  <a:pos x="9" y="208"/>
                </a:cxn>
                <a:cxn ang="0">
                  <a:pos x="9" y="208"/>
                </a:cxn>
                <a:cxn ang="0">
                  <a:pos x="10" y="200"/>
                </a:cxn>
                <a:cxn ang="0">
                  <a:pos x="11" y="192"/>
                </a:cxn>
                <a:cxn ang="0">
                  <a:pos x="15" y="176"/>
                </a:cxn>
                <a:cxn ang="0">
                  <a:pos x="26" y="144"/>
                </a:cxn>
                <a:cxn ang="0">
                  <a:pos x="26" y="144"/>
                </a:cxn>
                <a:cxn ang="0">
                  <a:pos x="29" y="131"/>
                </a:cxn>
                <a:cxn ang="0">
                  <a:pos x="32" y="117"/>
                </a:cxn>
                <a:cxn ang="0">
                  <a:pos x="37" y="91"/>
                </a:cxn>
                <a:cxn ang="0">
                  <a:pos x="37" y="91"/>
                </a:cxn>
                <a:cxn ang="0">
                  <a:pos x="41" y="67"/>
                </a:cxn>
                <a:cxn ang="0">
                  <a:pos x="46" y="42"/>
                </a:cxn>
                <a:cxn ang="0">
                  <a:pos x="46" y="42"/>
                </a:cxn>
                <a:cxn ang="0">
                  <a:pos x="50" y="33"/>
                </a:cxn>
                <a:cxn ang="0">
                  <a:pos x="55" y="23"/>
                </a:cxn>
                <a:cxn ang="0">
                  <a:pos x="59" y="14"/>
                </a:cxn>
                <a:cxn ang="0">
                  <a:pos x="60" y="9"/>
                </a:cxn>
                <a:cxn ang="0">
                  <a:pos x="61" y="4"/>
                </a:cxn>
                <a:cxn ang="0">
                  <a:pos x="61" y="4"/>
                </a:cxn>
                <a:cxn ang="0">
                  <a:pos x="61" y="3"/>
                </a:cxn>
                <a:cxn ang="0">
                  <a:pos x="60" y="1"/>
                </a:cxn>
                <a:cxn ang="0">
                  <a:pos x="59" y="0"/>
                </a:cxn>
                <a:cxn ang="0">
                  <a:pos x="57" y="0"/>
                </a:cxn>
                <a:cxn ang="0">
                  <a:pos x="54" y="1"/>
                </a:cxn>
                <a:cxn ang="0">
                  <a:pos x="53" y="3"/>
                </a:cxn>
                <a:cxn ang="0">
                  <a:pos x="52" y="4"/>
                </a:cxn>
                <a:cxn ang="0">
                  <a:pos x="52" y="4"/>
                </a:cxn>
              </a:cxnLst>
              <a:rect l="0" t="0" r="r" b="b"/>
              <a:pathLst>
                <a:path w="61" h="212">
                  <a:moveTo>
                    <a:pt x="52" y="4"/>
                  </a:moveTo>
                  <a:lnTo>
                    <a:pt x="52" y="4"/>
                  </a:lnTo>
                  <a:lnTo>
                    <a:pt x="51" y="10"/>
                  </a:lnTo>
                  <a:lnTo>
                    <a:pt x="48" y="16"/>
                  </a:lnTo>
                  <a:lnTo>
                    <a:pt x="43" y="29"/>
                  </a:lnTo>
                  <a:lnTo>
                    <a:pt x="38" y="41"/>
                  </a:lnTo>
                  <a:lnTo>
                    <a:pt x="36" y="47"/>
                  </a:lnTo>
                  <a:lnTo>
                    <a:pt x="34" y="54"/>
                  </a:lnTo>
                  <a:lnTo>
                    <a:pt x="34" y="54"/>
                  </a:lnTo>
                  <a:lnTo>
                    <a:pt x="25" y="103"/>
                  </a:lnTo>
                  <a:lnTo>
                    <a:pt x="25" y="103"/>
                  </a:lnTo>
                  <a:lnTo>
                    <a:pt x="23" y="116"/>
                  </a:lnTo>
                  <a:lnTo>
                    <a:pt x="19" y="129"/>
                  </a:lnTo>
                  <a:lnTo>
                    <a:pt x="10" y="156"/>
                  </a:lnTo>
                  <a:lnTo>
                    <a:pt x="3" y="181"/>
                  </a:lnTo>
                  <a:lnTo>
                    <a:pt x="1" y="195"/>
                  </a:lnTo>
                  <a:lnTo>
                    <a:pt x="0" y="208"/>
                  </a:lnTo>
                  <a:lnTo>
                    <a:pt x="0" y="208"/>
                  </a:lnTo>
                  <a:lnTo>
                    <a:pt x="0" y="210"/>
                  </a:lnTo>
                  <a:lnTo>
                    <a:pt x="1" y="211"/>
                  </a:lnTo>
                  <a:lnTo>
                    <a:pt x="2" y="212"/>
                  </a:lnTo>
                  <a:lnTo>
                    <a:pt x="4" y="212"/>
                  </a:lnTo>
                  <a:lnTo>
                    <a:pt x="6" y="212"/>
                  </a:lnTo>
                  <a:lnTo>
                    <a:pt x="7" y="211"/>
                  </a:lnTo>
                  <a:lnTo>
                    <a:pt x="8" y="210"/>
                  </a:lnTo>
                  <a:lnTo>
                    <a:pt x="9" y="208"/>
                  </a:lnTo>
                  <a:lnTo>
                    <a:pt x="9" y="208"/>
                  </a:lnTo>
                  <a:lnTo>
                    <a:pt x="10" y="200"/>
                  </a:lnTo>
                  <a:lnTo>
                    <a:pt x="11" y="192"/>
                  </a:lnTo>
                  <a:lnTo>
                    <a:pt x="15" y="176"/>
                  </a:lnTo>
                  <a:lnTo>
                    <a:pt x="26" y="144"/>
                  </a:lnTo>
                  <a:lnTo>
                    <a:pt x="26" y="144"/>
                  </a:lnTo>
                  <a:lnTo>
                    <a:pt x="29" y="131"/>
                  </a:lnTo>
                  <a:lnTo>
                    <a:pt x="32" y="117"/>
                  </a:lnTo>
                  <a:lnTo>
                    <a:pt x="37" y="91"/>
                  </a:lnTo>
                  <a:lnTo>
                    <a:pt x="37" y="91"/>
                  </a:lnTo>
                  <a:lnTo>
                    <a:pt x="41" y="67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50" y="33"/>
                  </a:lnTo>
                  <a:lnTo>
                    <a:pt x="55" y="23"/>
                  </a:lnTo>
                  <a:lnTo>
                    <a:pt x="59" y="14"/>
                  </a:lnTo>
                  <a:lnTo>
                    <a:pt x="60" y="9"/>
                  </a:lnTo>
                  <a:lnTo>
                    <a:pt x="61" y="4"/>
                  </a:lnTo>
                  <a:lnTo>
                    <a:pt x="61" y="4"/>
                  </a:lnTo>
                  <a:lnTo>
                    <a:pt x="61" y="3"/>
                  </a:lnTo>
                  <a:lnTo>
                    <a:pt x="60" y="1"/>
                  </a:lnTo>
                  <a:lnTo>
                    <a:pt x="59" y="0"/>
                  </a:lnTo>
                  <a:lnTo>
                    <a:pt x="57" y="0"/>
                  </a:lnTo>
                  <a:lnTo>
                    <a:pt x="54" y="1"/>
                  </a:lnTo>
                  <a:lnTo>
                    <a:pt x="53" y="3"/>
                  </a:lnTo>
                  <a:lnTo>
                    <a:pt x="52" y="4"/>
                  </a:lnTo>
                  <a:lnTo>
                    <a:pt x="52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18" name="Freeform 171"/>
            <p:cNvSpPr/>
            <p:nvPr/>
          </p:nvSpPr>
          <p:spPr bwMode="auto">
            <a:xfrm>
              <a:off x="4357688" y="2209800"/>
              <a:ext cx="36513" cy="90488"/>
            </a:xfrm>
            <a:custGeom>
              <a:avLst/>
              <a:gdLst/>
              <a:ahLst/>
              <a:cxnLst>
                <a:cxn ang="0">
                  <a:pos x="60" y="1"/>
                </a:cxn>
                <a:cxn ang="0">
                  <a:pos x="60" y="1"/>
                </a:cxn>
                <a:cxn ang="0">
                  <a:pos x="51" y="10"/>
                </a:cxn>
                <a:cxn ang="0">
                  <a:pos x="43" y="22"/>
                </a:cxn>
                <a:cxn ang="0">
                  <a:pos x="37" y="34"/>
                </a:cxn>
                <a:cxn ang="0">
                  <a:pos x="33" y="48"/>
                </a:cxn>
                <a:cxn ang="0">
                  <a:pos x="29" y="61"/>
                </a:cxn>
                <a:cxn ang="0">
                  <a:pos x="25" y="75"/>
                </a:cxn>
                <a:cxn ang="0">
                  <a:pos x="20" y="100"/>
                </a:cxn>
                <a:cxn ang="0">
                  <a:pos x="20" y="100"/>
                </a:cxn>
                <a:cxn ang="0">
                  <a:pos x="15" y="115"/>
                </a:cxn>
                <a:cxn ang="0">
                  <a:pos x="6" y="135"/>
                </a:cxn>
                <a:cxn ang="0">
                  <a:pos x="3" y="147"/>
                </a:cxn>
                <a:cxn ang="0">
                  <a:pos x="0" y="156"/>
                </a:cxn>
                <a:cxn ang="0">
                  <a:pos x="0" y="164"/>
                </a:cxn>
                <a:cxn ang="0">
                  <a:pos x="1" y="166"/>
                </a:cxn>
                <a:cxn ang="0">
                  <a:pos x="3" y="170"/>
                </a:cxn>
                <a:cxn ang="0">
                  <a:pos x="3" y="170"/>
                </a:cxn>
                <a:cxn ang="0">
                  <a:pos x="4" y="170"/>
                </a:cxn>
                <a:cxn ang="0">
                  <a:pos x="6" y="171"/>
                </a:cxn>
                <a:cxn ang="0">
                  <a:pos x="9" y="169"/>
                </a:cxn>
                <a:cxn ang="0">
                  <a:pos x="10" y="167"/>
                </a:cxn>
                <a:cxn ang="0">
                  <a:pos x="11" y="165"/>
                </a:cxn>
                <a:cxn ang="0">
                  <a:pos x="10" y="164"/>
                </a:cxn>
                <a:cxn ang="0">
                  <a:pos x="9" y="162"/>
                </a:cxn>
                <a:cxn ang="0">
                  <a:pos x="9" y="162"/>
                </a:cxn>
                <a:cxn ang="0">
                  <a:pos x="10" y="159"/>
                </a:cxn>
                <a:cxn ang="0">
                  <a:pos x="14" y="152"/>
                </a:cxn>
                <a:cxn ang="0">
                  <a:pos x="18" y="138"/>
                </a:cxn>
                <a:cxn ang="0">
                  <a:pos x="18" y="138"/>
                </a:cxn>
                <a:cxn ang="0">
                  <a:pos x="24" y="119"/>
                </a:cxn>
                <a:cxn ang="0">
                  <a:pos x="29" y="100"/>
                </a:cxn>
                <a:cxn ang="0">
                  <a:pos x="29" y="100"/>
                </a:cxn>
                <a:cxn ang="0">
                  <a:pos x="34" y="76"/>
                </a:cxn>
                <a:cxn ang="0">
                  <a:pos x="38" y="63"/>
                </a:cxn>
                <a:cxn ang="0">
                  <a:pos x="41" y="51"/>
                </a:cxn>
                <a:cxn ang="0">
                  <a:pos x="47" y="38"/>
                </a:cxn>
                <a:cxn ang="0">
                  <a:pos x="52" y="27"/>
                </a:cxn>
                <a:cxn ang="0">
                  <a:pos x="58" y="17"/>
                </a:cxn>
                <a:cxn ang="0">
                  <a:pos x="66" y="7"/>
                </a:cxn>
                <a:cxn ang="0">
                  <a:pos x="66" y="7"/>
                </a:cxn>
                <a:cxn ang="0">
                  <a:pos x="67" y="6"/>
                </a:cxn>
                <a:cxn ang="0">
                  <a:pos x="68" y="4"/>
                </a:cxn>
                <a:cxn ang="0">
                  <a:pos x="67" y="3"/>
                </a:cxn>
                <a:cxn ang="0">
                  <a:pos x="66" y="1"/>
                </a:cxn>
                <a:cxn ang="0">
                  <a:pos x="65" y="0"/>
                </a:cxn>
                <a:cxn ang="0">
                  <a:pos x="63" y="0"/>
                </a:cxn>
                <a:cxn ang="0">
                  <a:pos x="61" y="0"/>
                </a:cxn>
                <a:cxn ang="0">
                  <a:pos x="60" y="1"/>
                </a:cxn>
                <a:cxn ang="0">
                  <a:pos x="60" y="1"/>
                </a:cxn>
              </a:cxnLst>
              <a:rect l="0" t="0" r="r" b="b"/>
              <a:pathLst>
                <a:path w="68" h="171">
                  <a:moveTo>
                    <a:pt x="60" y="1"/>
                  </a:moveTo>
                  <a:lnTo>
                    <a:pt x="60" y="1"/>
                  </a:lnTo>
                  <a:lnTo>
                    <a:pt x="51" y="10"/>
                  </a:lnTo>
                  <a:lnTo>
                    <a:pt x="43" y="22"/>
                  </a:lnTo>
                  <a:lnTo>
                    <a:pt x="37" y="34"/>
                  </a:lnTo>
                  <a:lnTo>
                    <a:pt x="33" y="48"/>
                  </a:lnTo>
                  <a:lnTo>
                    <a:pt x="29" y="61"/>
                  </a:lnTo>
                  <a:lnTo>
                    <a:pt x="25" y="75"/>
                  </a:lnTo>
                  <a:lnTo>
                    <a:pt x="20" y="100"/>
                  </a:lnTo>
                  <a:lnTo>
                    <a:pt x="20" y="100"/>
                  </a:lnTo>
                  <a:lnTo>
                    <a:pt x="15" y="115"/>
                  </a:lnTo>
                  <a:lnTo>
                    <a:pt x="6" y="135"/>
                  </a:lnTo>
                  <a:lnTo>
                    <a:pt x="3" y="147"/>
                  </a:lnTo>
                  <a:lnTo>
                    <a:pt x="0" y="156"/>
                  </a:lnTo>
                  <a:lnTo>
                    <a:pt x="0" y="164"/>
                  </a:lnTo>
                  <a:lnTo>
                    <a:pt x="1" y="166"/>
                  </a:lnTo>
                  <a:lnTo>
                    <a:pt x="3" y="170"/>
                  </a:lnTo>
                  <a:lnTo>
                    <a:pt x="3" y="170"/>
                  </a:lnTo>
                  <a:lnTo>
                    <a:pt x="4" y="170"/>
                  </a:lnTo>
                  <a:lnTo>
                    <a:pt x="6" y="171"/>
                  </a:lnTo>
                  <a:lnTo>
                    <a:pt x="9" y="169"/>
                  </a:lnTo>
                  <a:lnTo>
                    <a:pt x="10" y="167"/>
                  </a:lnTo>
                  <a:lnTo>
                    <a:pt x="11" y="165"/>
                  </a:lnTo>
                  <a:lnTo>
                    <a:pt x="10" y="164"/>
                  </a:lnTo>
                  <a:lnTo>
                    <a:pt x="9" y="162"/>
                  </a:lnTo>
                  <a:lnTo>
                    <a:pt x="9" y="162"/>
                  </a:lnTo>
                  <a:lnTo>
                    <a:pt x="10" y="159"/>
                  </a:lnTo>
                  <a:lnTo>
                    <a:pt x="14" y="152"/>
                  </a:lnTo>
                  <a:lnTo>
                    <a:pt x="18" y="138"/>
                  </a:lnTo>
                  <a:lnTo>
                    <a:pt x="18" y="138"/>
                  </a:lnTo>
                  <a:lnTo>
                    <a:pt x="24" y="119"/>
                  </a:lnTo>
                  <a:lnTo>
                    <a:pt x="29" y="100"/>
                  </a:lnTo>
                  <a:lnTo>
                    <a:pt x="29" y="100"/>
                  </a:lnTo>
                  <a:lnTo>
                    <a:pt x="34" y="76"/>
                  </a:lnTo>
                  <a:lnTo>
                    <a:pt x="38" y="63"/>
                  </a:lnTo>
                  <a:lnTo>
                    <a:pt x="41" y="51"/>
                  </a:lnTo>
                  <a:lnTo>
                    <a:pt x="47" y="38"/>
                  </a:lnTo>
                  <a:lnTo>
                    <a:pt x="52" y="27"/>
                  </a:lnTo>
                  <a:lnTo>
                    <a:pt x="58" y="17"/>
                  </a:lnTo>
                  <a:lnTo>
                    <a:pt x="66" y="7"/>
                  </a:lnTo>
                  <a:lnTo>
                    <a:pt x="66" y="7"/>
                  </a:lnTo>
                  <a:lnTo>
                    <a:pt x="67" y="6"/>
                  </a:lnTo>
                  <a:lnTo>
                    <a:pt x="68" y="4"/>
                  </a:lnTo>
                  <a:lnTo>
                    <a:pt x="67" y="3"/>
                  </a:lnTo>
                  <a:lnTo>
                    <a:pt x="66" y="1"/>
                  </a:lnTo>
                  <a:lnTo>
                    <a:pt x="65" y="0"/>
                  </a:lnTo>
                  <a:lnTo>
                    <a:pt x="63" y="0"/>
                  </a:lnTo>
                  <a:lnTo>
                    <a:pt x="61" y="0"/>
                  </a:lnTo>
                  <a:lnTo>
                    <a:pt x="60" y="1"/>
                  </a:lnTo>
                  <a:lnTo>
                    <a:pt x="60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19" name="Freeform 172"/>
            <p:cNvSpPr/>
            <p:nvPr/>
          </p:nvSpPr>
          <p:spPr bwMode="auto">
            <a:xfrm>
              <a:off x="4383088" y="2219325"/>
              <a:ext cx="33338" cy="63500"/>
            </a:xfrm>
            <a:custGeom>
              <a:avLst/>
              <a:gdLst/>
              <a:ahLst/>
              <a:cxnLst>
                <a:cxn ang="0">
                  <a:pos x="55" y="0"/>
                </a:cxn>
                <a:cxn ang="0">
                  <a:pos x="55" y="0"/>
                </a:cxn>
                <a:cxn ang="0">
                  <a:pos x="50" y="2"/>
                </a:cxn>
                <a:cxn ang="0">
                  <a:pos x="46" y="5"/>
                </a:cxn>
                <a:cxn ang="0">
                  <a:pos x="42" y="8"/>
                </a:cxn>
                <a:cxn ang="0">
                  <a:pos x="39" y="11"/>
                </a:cxn>
                <a:cxn ang="0">
                  <a:pos x="33" y="19"/>
                </a:cxn>
                <a:cxn ang="0">
                  <a:pos x="29" y="30"/>
                </a:cxn>
                <a:cxn ang="0">
                  <a:pos x="29" y="30"/>
                </a:cxn>
                <a:cxn ang="0">
                  <a:pos x="13" y="70"/>
                </a:cxn>
                <a:cxn ang="0">
                  <a:pos x="6" y="91"/>
                </a:cxn>
                <a:cxn ang="0">
                  <a:pos x="0" y="112"/>
                </a:cxn>
                <a:cxn ang="0">
                  <a:pos x="0" y="112"/>
                </a:cxn>
                <a:cxn ang="0">
                  <a:pos x="0" y="114"/>
                </a:cxn>
                <a:cxn ang="0">
                  <a:pos x="1" y="116"/>
                </a:cxn>
                <a:cxn ang="0">
                  <a:pos x="2" y="118"/>
                </a:cxn>
                <a:cxn ang="0">
                  <a:pos x="4" y="118"/>
                </a:cxn>
                <a:cxn ang="0">
                  <a:pos x="6" y="119"/>
                </a:cxn>
                <a:cxn ang="0">
                  <a:pos x="7" y="118"/>
                </a:cxn>
                <a:cxn ang="0">
                  <a:pos x="8" y="116"/>
                </a:cxn>
                <a:cxn ang="0">
                  <a:pos x="9" y="114"/>
                </a:cxn>
                <a:cxn ang="0">
                  <a:pos x="9" y="114"/>
                </a:cxn>
                <a:cxn ang="0">
                  <a:pos x="13" y="100"/>
                </a:cxn>
                <a:cxn ang="0">
                  <a:pos x="17" y="84"/>
                </a:cxn>
                <a:cxn ang="0">
                  <a:pos x="23" y="70"/>
                </a:cxn>
                <a:cxn ang="0">
                  <a:pos x="30" y="56"/>
                </a:cxn>
                <a:cxn ang="0">
                  <a:pos x="30" y="56"/>
                </a:cxn>
                <a:cxn ang="0">
                  <a:pos x="34" y="42"/>
                </a:cxn>
                <a:cxn ang="0">
                  <a:pos x="39" y="29"/>
                </a:cxn>
                <a:cxn ang="0">
                  <a:pos x="42" y="22"/>
                </a:cxn>
                <a:cxn ang="0">
                  <a:pos x="46" y="17"/>
                </a:cxn>
                <a:cxn ang="0">
                  <a:pos x="51" y="12"/>
                </a:cxn>
                <a:cxn ang="0">
                  <a:pos x="57" y="9"/>
                </a:cxn>
                <a:cxn ang="0">
                  <a:pos x="57" y="9"/>
                </a:cxn>
                <a:cxn ang="0">
                  <a:pos x="60" y="8"/>
                </a:cxn>
                <a:cxn ang="0">
                  <a:pos x="61" y="7"/>
                </a:cxn>
                <a:cxn ang="0">
                  <a:pos x="62" y="5"/>
                </a:cxn>
                <a:cxn ang="0">
                  <a:pos x="61" y="3"/>
                </a:cxn>
                <a:cxn ang="0">
                  <a:pos x="61" y="2"/>
                </a:cxn>
                <a:cxn ang="0">
                  <a:pos x="60" y="0"/>
                </a:cxn>
                <a:cxn ang="0">
                  <a:pos x="57" y="0"/>
                </a:cxn>
                <a:cxn ang="0">
                  <a:pos x="55" y="0"/>
                </a:cxn>
                <a:cxn ang="0">
                  <a:pos x="55" y="0"/>
                </a:cxn>
              </a:cxnLst>
              <a:rect l="0" t="0" r="r" b="b"/>
              <a:pathLst>
                <a:path w="62" h="119">
                  <a:moveTo>
                    <a:pt x="55" y="0"/>
                  </a:moveTo>
                  <a:lnTo>
                    <a:pt x="55" y="0"/>
                  </a:lnTo>
                  <a:lnTo>
                    <a:pt x="50" y="2"/>
                  </a:lnTo>
                  <a:lnTo>
                    <a:pt x="46" y="5"/>
                  </a:lnTo>
                  <a:lnTo>
                    <a:pt x="42" y="8"/>
                  </a:lnTo>
                  <a:lnTo>
                    <a:pt x="39" y="11"/>
                  </a:lnTo>
                  <a:lnTo>
                    <a:pt x="33" y="19"/>
                  </a:lnTo>
                  <a:lnTo>
                    <a:pt x="29" y="30"/>
                  </a:lnTo>
                  <a:lnTo>
                    <a:pt x="29" y="30"/>
                  </a:lnTo>
                  <a:lnTo>
                    <a:pt x="13" y="70"/>
                  </a:lnTo>
                  <a:lnTo>
                    <a:pt x="6" y="91"/>
                  </a:lnTo>
                  <a:lnTo>
                    <a:pt x="0" y="112"/>
                  </a:lnTo>
                  <a:lnTo>
                    <a:pt x="0" y="112"/>
                  </a:lnTo>
                  <a:lnTo>
                    <a:pt x="0" y="114"/>
                  </a:lnTo>
                  <a:lnTo>
                    <a:pt x="1" y="116"/>
                  </a:lnTo>
                  <a:lnTo>
                    <a:pt x="2" y="118"/>
                  </a:lnTo>
                  <a:lnTo>
                    <a:pt x="4" y="118"/>
                  </a:lnTo>
                  <a:lnTo>
                    <a:pt x="6" y="119"/>
                  </a:lnTo>
                  <a:lnTo>
                    <a:pt x="7" y="118"/>
                  </a:lnTo>
                  <a:lnTo>
                    <a:pt x="8" y="116"/>
                  </a:lnTo>
                  <a:lnTo>
                    <a:pt x="9" y="114"/>
                  </a:lnTo>
                  <a:lnTo>
                    <a:pt x="9" y="114"/>
                  </a:lnTo>
                  <a:lnTo>
                    <a:pt x="13" y="100"/>
                  </a:lnTo>
                  <a:lnTo>
                    <a:pt x="17" y="84"/>
                  </a:lnTo>
                  <a:lnTo>
                    <a:pt x="23" y="70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34" y="42"/>
                  </a:lnTo>
                  <a:lnTo>
                    <a:pt x="39" y="29"/>
                  </a:lnTo>
                  <a:lnTo>
                    <a:pt x="42" y="22"/>
                  </a:lnTo>
                  <a:lnTo>
                    <a:pt x="46" y="17"/>
                  </a:lnTo>
                  <a:lnTo>
                    <a:pt x="51" y="12"/>
                  </a:lnTo>
                  <a:lnTo>
                    <a:pt x="57" y="9"/>
                  </a:lnTo>
                  <a:lnTo>
                    <a:pt x="57" y="9"/>
                  </a:lnTo>
                  <a:lnTo>
                    <a:pt x="60" y="8"/>
                  </a:lnTo>
                  <a:lnTo>
                    <a:pt x="61" y="7"/>
                  </a:lnTo>
                  <a:lnTo>
                    <a:pt x="62" y="5"/>
                  </a:lnTo>
                  <a:lnTo>
                    <a:pt x="61" y="3"/>
                  </a:lnTo>
                  <a:lnTo>
                    <a:pt x="61" y="2"/>
                  </a:lnTo>
                  <a:lnTo>
                    <a:pt x="60" y="0"/>
                  </a:lnTo>
                  <a:lnTo>
                    <a:pt x="57" y="0"/>
                  </a:lnTo>
                  <a:lnTo>
                    <a:pt x="55" y="0"/>
                  </a:lnTo>
                  <a:lnTo>
                    <a:pt x="55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20" name="Freeform 173"/>
            <p:cNvSpPr/>
            <p:nvPr/>
          </p:nvSpPr>
          <p:spPr bwMode="auto">
            <a:xfrm>
              <a:off x="4403725" y="2228850"/>
              <a:ext cx="17463" cy="52388"/>
            </a:xfrm>
            <a:custGeom>
              <a:avLst/>
              <a:gdLst/>
              <a:ahLst/>
              <a:cxnLst>
                <a:cxn ang="0">
                  <a:pos x="27" y="1"/>
                </a:cxn>
                <a:cxn ang="0">
                  <a:pos x="27" y="1"/>
                </a:cxn>
                <a:cxn ang="0">
                  <a:pos x="24" y="2"/>
                </a:cxn>
                <a:cxn ang="0">
                  <a:pos x="22" y="6"/>
                </a:cxn>
                <a:cxn ang="0">
                  <a:pos x="17" y="12"/>
                </a:cxn>
                <a:cxn ang="0">
                  <a:pos x="15" y="20"/>
                </a:cxn>
                <a:cxn ang="0">
                  <a:pos x="14" y="27"/>
                </a:cxn>
                <a:cxn ang="0">
                  <a:pos x="14" y="27"/>
                </a:cxn>
                <a:cxn ang="0">
                  <a:pos x="12" y="45"/>
                </a:cxn>
                <a:cxn ang="0">
                  <a:pos x="10" y="61"/>
                </a:cxn>
                <a:cxn ang="0">
                  <a:pos x="6" y="78"/>
                </a:cxn>
                <a:cxn ang="0">
                  <a:pos x="0" y="94"/>
                </a:cxn>
                <a:cxn ang="0">
                  <a:pos x="0" y="94"/>
                </a:cxn>
                <a:cxn ang="0">
                  <a:pos x="0" y="96"/>
                </a:cxn>
                <a:cxn ang="0">
                  <a:pos x="0" y="97"/>
                </a:cxn>
                <a:cxn ang="0">
                  <a:pos x="1" y="100"/>
                </a:cxn>
                <a:cxn ang="0">
                  <a:pos x="3" y="100"/>
                </a:cxn>
                <a:cxn ang="0">
                  <a:pos x="6" y="100"/>
                </a:cxn>
                <a:cxn ang="0">
                  <a:pos x="8" y="98"/>
                </a:cxn>
                <a:cxn ang="0">
                  <a:pos x="9" y="96"/>
                </a:cxn>
                <a:cxn ang="0">
                  <a:pos x="9" y="96"/>
                </a:cxn>
                <a:cxn ang="0">
                  <a:pos x="13" y="85"/>
                </a:cxn>
                <a:cxn ang="0">
                  <a:pos x="15" y="80"/>
                </a:cxn>
                <a:cxn ang="0">
                  <a:pos x="18" y="75"/>
                </a:cxn>
                <a:cxn ang="0">
                  <a:pos x="18" y="75"/>
                </a:cxn>
                <a:cxn ang="0">
                  <a:pos x="19" y="72"/>
                </a:cxn>
                <a:cxn ang="0">
                  <a:pos x="21" y="69"/>
                </a:cxn>
                <a:cxn ang="0">
                  <a:pos x="21" y="62"/>
                </a:cxn>
                <a:cxn ang="0">
                  <a:pos x="22" y="49"/>
                </a:cxn>
                <a:cxn ang="0">
                  <a:pos x="22" y="49"/>
                </a:cxn>
                <a:cxn ang="0">
                  <a:pos x="23" y="28"/>
                </a:cxn>
                <a:cxn ang="0">
                  <a:pos x="24" y="22"/>
                </a:cxn>
                <a:cxn ang="0">
                  <a:pos x="25" y="17"/>
                </a:cxn>
                <a:cxn ang="0">
                  <a:pos x="27" y="13"/>
                </a:cxn>
                <a:cxn ang="0">
                  <a:pos x="30" y="10"/>
                </a:cxn>
                <a:cxn ang="0">
                  <a:pos x="30" y="10"/>
                </a:cxn>
                <a:cxn ang="0">
                  <a:pos x="31" y="9"/>
                </a:cxn>
                <a:cxn ang="0">
                  <a:pos x="32" y="8"/>
                </a:cxn>
                <a:cxn ang="0">
                  <a:pos x="33" y="3"/>
                </a:cxn>
                <a:cxn ang="0">
                  <a:pos x="32" y="2"/>
                </a:cxn>
                <a:cxn ang="0">
                  <a:pos x="31" y="1"/>
                </a:cxn>
                <a:cxn ang="0">
                  <a:pos x="29" y="0"/>
                </a:cxn>
                <a:cxn ang="0">
                  <a:pos x="27" y="1"/>
                </a:cxn>
                <a:cxn ang="0">
                  <a:pos x="27" y="1"/>
                </a:cxn>
              </a:cxnLst>
              <a:rect l="0" t="0" r="r" b="b"/>
              <a:pathLst>
                <a:path w="33" h="100">
                  <a:moveTo>
                    <a:pt x="27" y="1"/>
                  </a:moveTo>
                  <a:lnTo>
                    <a:pt x="27" y="1"/>
                  </a:lnTo>
                  <a:lnTo>
                    <a:pt x="24" y="2"/>
                  </a:lnTo>
                  <a:lnTo>
                    <a:pt x="22" y="6"/>
                  </a:lnTo>
                  <a:lnTo>
                    <a:pt x="17" y="12"/>
                  </a:lnTo>
                  <a:lnTo>
                    <a:pt x="15" y="20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2" y="45"/>
                  </a:lnTo>
                  <a:lnTo>
                    <a:pt x="10" y="61"/>
                  </a:lnTo>
                  <a:lnTo>
                    <a:pt x="6" y="78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96"/>
                  </a:lnTo>
                  <a:lnTo>
                    <a:pt x="0" y="97"/>
                  </a:lnTo>
                  <a:lnTo>
                    <a:pt x="1" y="100"/>
                  </a:lnTo>
                  <a:lnTo>
                    <a:pt x="3" y="100"/>
                  </a:lnTo>
                  <a:lnTo>
                    <a:pt x="6" y="100"/>
                  </a:lnTo>
                  <a:lnTo>
                    <a:pt x="8" y="98"/>
                  </a:lnTo>
                  <a:lnTo>
                    <a:pt x="9" y="96"/>
                  </a:lnTo>
                  <a:lnTo>
                    <a:pt x="9" y="96"/>
                  </a:lnTo>
                  <a:lnTo>
                    <a:pt x="13" y="85"/>
                  </a:lnTo>
                  <a:lnTo>
                    <a:pt x="15" y="80"/>
                  </a:lnTo>
                  <a:lnTo>
                    <a:pt x="18" y="75"/>
                  </a:lnTo>
                  <a:lnTo>
                    <a:pt x="18" y="75"/>
                  </a:lnTo>
                  <a:lnTo>
                    <a:pt x="19" y="72"/>
                  </a:lnTo>
                  <a:lnTo>
                    <a:pt x="21" y="69"/>
                  </a:lnTo>
                  <a:lnTo>
                    <a:pt x="21" y="62"/>
                  </a:lnTo>
                  <a:lnTo>
                    <a:pt x="22" y="49"/>
                  </a:lnTo>
                  <a:lnTo>
                    <a:pt x="22" y="49"/>
                  </a:lnTo>
                  <a:lnTo>
                    <a:pt x="23" y="28"/>
                  </a:lnTo>
                  <a:lnTo>
                    <a:pt x="24" y="22"/>
                  </a:lnTo>
                  <a:lnTo>
                    <a:pt x="25" y="17"/>
                  </a:lnTo>
                  <a:lnTo>
                    <a:pt x="27" y="13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1" y="9"/>
                  </a:lnTo>
                  <a:lnTo>
                    <a:pt x="32" y="8"/>
                  </a:lnTo>
                  <a:lnTo>
                    <a:pt x="33" y="3"/>
                  </a:lnTo>
                  <a:lnTo>
                    <a:pt x="32" y="2"/>
                  </a:lnTo>
                  <a:lnTo>
                    <a:pt x="31" y="1"/>
                  </a:lnTo>
                  <a:lnTo>
                    <a:pt x="29" y="0"/>
                  </a:lnTo>
                  <a:lnTo>
                    <a:pt x="27" y="1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21" name="Freeform 174"/>
            <p:cNvSpPr/>
            <p:nvPr/>
          </p:nvSpPr>
          <p:spPr bwMode="auto">
            <a:xfrm>
              <a:off x="4340225" y="2436813"/>
              <a:ext cx="4763" cy="4286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76"/>
                </a:cxn>
                <a:cxn ang="0">
                  <a:pos x="0" y="76"/>
                </a:cxn>
                <a:cxn ang="0">
                  <a:pos x="1" y="78"/>
                </a:cxn>
                <a:cxn ang="0">
                  <a:pos x="2" y="79"/>
                </a:cxn>
                <a:cxn ang="0">
                  <a:pos x="3" y="80"/>
                </a:cxn>
                <a:cxn ang="0">
                  <a:pos x="5" y="80"/>
                </a:cxn>
                <a:cxn ang="0">
                  <a:pos x="6" y="80"/>
                </a:cxn>
                <a:cxn ang="0">
                  <a:pos x="8" y="79"/>
                </a:cxn>
                <a:cxn ang="0">
                  <a:pos x="9" y="78"/>
                </a:cxn>
                <a:cxn ang="0">
                  <a:pos x="9" y="76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2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2" y="2"/>
                </a:cxn>
                <a:cxn ang="0">
                  <a:pos x="1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80">
                  <a:moveTo>
                    <a:pt x="0" y="5"/>
                  </a:moveTo>
                  <a:lnTo>
                    <a:pt x="0" y="76"/>
                  </a:lnTo>
                  <a:lnTo>
                    <a:pt x="0" y="76"/>
                  </a:lnTo>
                  <a:lnTo>
                    <a:pt x="1" y="78"/>
                  </a:lnTo>
                  <a:lnTo>
                    <a:pt x="2" y="79"/>
                  </a:lnTo>
                  <a:lnTo>
                    <a:pt x="3" y="80"/>
                  </a:lnTo>
                  <a:lnTo>
                    <a:pt x="5" y="80"/>
                  </a:lnTo>
                  <a:lnTo>
                    <a:pt x="6" y="80"/>
                  </a:lnTo>
                  <a:lnTo>
                    <a:pt x="8" y="79"/>
                  </a:lnTo>
                  <a:lnTo>
                    <a:pt x="9" y="78"/>
                  </a:lnTo>
                  <a:lnTo>
                    <a:pt x="9" y="76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1"/>
                  </a:lnTo>
                  <a:lnTo>
                    <a:pt x="2" y="2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22" name="Freeform 175"/>
            <p:cNvSpPr/>
            <p:nvPr/>
          </p:nvSpPr>
          <p:spPr bwMode="auto">
            <a:xfrm>
              <a:off x="4370388" y="2460625"/>
              <a:ext cx="11113" cy="65088"/>
            </a:xfrm>
            <a:custGeom>
              <a:avLst/>
              <a:gdLst/>
              <a:ahLst/>
              <a:cxnLst>
                <a:cxn ang="0">
                  <a:pos x="12" y="2"/>
                </a:cxn>
                <a:cxn ang="0">
                  <a:pos x="12" y="2"/>
                </a:cxn>
                <a:cxn ang="0">
                  <a:pos x="9" y="9"/>
                </a:cxn>
                <a:cxn ang="0">
                  <a:pos x="7" y="15"/>
                </a:cxn>
                <a:cxn ang="0">
                  <a:pos x="3" y="29"/>
                </a:cxn>
                <a:cxn ang="0">
                  <a:pos x="1" y="44"/>
                </a:cxn>
                <a:cxn ang="0">
                  <a:pos x="0" y="59"/>
                </a:cxn>
                <a:cxn ang="0">
                  <a:pos x="1" y="90"/>
                </a:cxn>
                <a:cxn ang="0">
                  <a:pos x="2" y="118"/>
                </a:cxn>
                <a:cxn ang="0">
                  <a:pos x="2" y="118"/>
                </a:cxn>
                <a:cxn ang="0">
                  <a:pos x="3" y="120"/>
                </a:cxn>
                <a:cxn ang="0">
                  <a:pos x="4" y="122"/>
                </a:cxn>
                <a:cxn ang="0">
                  <a:pos x="5" y="123"/>
                </a:cxn>
                <a:cxn ang="0">
                  <a:pos x="7" y="123"/>
                </a:cxn>
                <a:cxn ang="0">
                  <a:pos x="9" y="123"/>
                </a:cxn>
                <a:cxn ang="0">
                  <a:pos x="10" y="122"/>
                </a:cxn>
                <a:cxn ang="0">
                  <a:pos x="11" y="120"/>
                </a:cxn>
                <a:cxn ang="0">
                  <a:pos x="11" y="118"/>
                </a:cxn>
                <a:cxn ang="0">
                  <a:pos x="11" y="118"/>
                </a:cxn>
                <a:cxn ang="0">
                  <a:pos x="10" y="91"/>
                </a:cxn>
                <a:cxn ang="0">
                  <a:pos x="10" y="61"/>
                </a:cxn>
                <a:cxn ang="0">
                  <a:pos x="10" y="47"/>
                </a:cxn>
                <a:cxn ang="0">
                  <a:pos x="12" y="32"/>
                </a:cxn>
                <a:cxn ang="0">
                  <a:pos x="15" y="19"/>
                </a:cxn>
                <a:cxn ang="0">
                  <a:pos x="17" y="13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2" y="5"/>
                </a:cxn>
                <a:cxn ang="0">
                  <a:pos x="20" y="3"/>
                </a:cxn>
                <a:cxn ang="0">
                  <a:pos x="19" y="1"/>
                </a:cxn>
                <a:cxn ang="0">
                  <a:pos x="18" y="0"/>
                </a:cxn>
                <a:cxn ang="0">
                  <a:pos x="17" y="0"/>
                </a:cxn>
                <a:cxn ang="0">
                  <a:pos x="15" y="0"/>
                </a:cxn>
                <a:cxn ang="0">
                  <a:pos x="13" y="0"/>
                </a:cxn>
                <a:cxn ang="0">
                  <a:pos x="12" y="2"/>
                </a:cxn>
                <a:cxn ang="0">
                  <a:pos x="12" y="2"/>
                </a:cxn>
              </a:cxnLst>
              <a:rect l="0" t="0" r="r" b="b"/>
              <a:pathLst>
                <a:path w="22" h="123">
                  <a:moveTo>
                    <a:pt x="12" y="2"/>
                  </a:moveTo>
                  <a:lnTo>
                    <a:pt x="12" y="2"/>
                  </a:lnTo>
                  <a:lnTo>
                    <a:pt x="9" y="9"/>
                  </a:lnTo>
                  <a:lnTo>
                    <a:pt x="7" y="15"/>
                  </a:lnTo>
                  <a:lnTo>
                    <a:pt x="3" y="29"/>
                  </a:lnTo>
                  <a:lnTo>
                    <a:pt x="1" y="44"/>
                  </a:lnTo>
                  <a:lnTo>
                    <a:pt x="0" y="59"/>
                  </a:lnTo>
                  <a:lnTo>
                    <a:pt x="1" y="90"/>
                  </a:lnTo>
                  <a:lnTo>
                    <a:pt x="2" y="118"/>
                  </a:lnTo>
                  <a:lnTo>
                    <a:pt x="2" y="118"/>
                  </a:lnTo>
                  <a:lnTo>
                    <a:pt x="3" y="120"/>
                  </a:lnTo>
                  <a:lnTo>
                    <a:pt x="4" y="122"/>
                  </a:lnTo>
                  <a:lnTo>
                    <a:pt x="5" y="123"/>
                  </a:lnTo>
                  <a:lnTo>
                    <a:pt x="7" y="123"/>
                  </a:lnTo>
                  <a:lnTo>
                    <a:pt x="9" y="123"/>
                  </a:lnTo>
                  <a:lnTo>
                    <a:pt x="10" y="122"/>
                  </a:lnTo>
                  <a:lnTo>
                    <a:pt x="11" y="120"/>
                  </a:lnTo>
                  <a:lnTo>
                    <a:pt x="11" y="118"/>
                  </a:lnTo>
                  <a:lnTo>
                    <a:pt x="11" y="118"/>
                  </a:lnTo>
                  <a:lnTo>
                    <a:pt x="10" y="91"/>
                  </a:lnTo>
                  <a:lnTo>
                    <a:pt x="10" y="61"/>
                  </a:lnTo>
                  <a:lnTo>
                    <a:pt x="10" y="47"/>
                  </a:lnTo>
                  <a:lnTo>
                    <a:pt x="12" y="32"/>
                  </a:lnTo>
                  <a:lnTo>
                    <a:pt x="15" y="19"/>
                  </a:lnTo>
                  <a:lnTo>
                    <a:pt x="17" y="13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2" y="5"/>
                  </a:lnTo>
                  <a:lnTo>
                    <a:pt x="20" y="3"/>
                  </a:lnTo>
                  <a:lnTo>
                    <a:pt x="19" y="1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2" y="2"/>
                  </a:lnTo>
                  <a:lnTo>
                    <a:pt x="12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23" name="Freeform 176"/>
            <p:cNvSpPr/>
            <p:nvPr/>
          </p:nvSpPr>
          <p:spPr bwMode="auto">
            <a:xfrm>
              <a:off x="4395788" y="2492375"/>
              <a:ext cx="7938" cy="55563"/>
            </a:xfrm>
            <a:custGeom>
              <a:avLst/>
              <a:gdLst/>
              <a:ahLst/>
              <a:cxnLst>
                <a:cxn ang="0">
                  <a:pos x="6" y="5"/>
                </a:cxn>
                <a:cxn ang="0">
                  <a:pos x="6" y="5"/>
                </a:cxn>
                <a:cxn ang="0">
                  <a:pos x="5" y="29"/>
                </a:cxn>
                <a:cxn ang="0">
                  <a:pos x="2" y="53"/>
                </a:cxn>
                <a:cxn ang="0">
                  <a:pos x="1" y="77"/>
                </a:cxn>
                <a:cxn ang="0">
                  <a:pos x="0" y="100"/>
                </a:cxn>
                <a:cxn ang="0">
                  <a:pos x="0" y="100"/>
                </a:cxn>
                <a:cxn ang="0">
                  <a:pos x="1" y="102"/>
                </a:cxn>
                <a:cxn ang="0">
                  <a:pos x="2" y="104"/>
                </a:cxn>
                <a:cxn ang="0">
                  <a:pos x="4" y="105"/>
                </a:cxn>
                <a:cxn ang="0">
                  <a:pos x="6" y="105"/>
                </a:cxn>
                <a:cxn ang="0">
                  <a:pos x="7" y="105"/>
                </a:cxn>
                <a:cxn ang="0">
                  <a:pos x="9" y="104"/>
                </a:cxn>
                <a:cxn ang="0">
                  <a:pos x="10" y="102"/>
                </a:cxn>
                <a:cxn ang="0">
                  <a:pos x="10" y="100"/>
                </a:cxn>
                <a:cxn ang="0">
                  <a:pos x="10" y="100"/>
                </a:cxn>
                <a:cxn ang="0">
                  <a:pos x="11" y="77"/>
                </a:cxn>
                <a:cxn ang="0">
                  <a:pos x="13" y="53"/>
                </a:cxn>
                <a:cxn ang="0">
                  <a:pos x="14" y="29"/>
                </a:cxn>
                <a:cxn ang="0">
                  <a:pos x="15" y="5"/>
                </a:cxn>
                <a:cxn ang="0">
                  <a:pos x="15" y="5"/>
                </a:cxn>
                <a:cxn ang="0">
                  <a:pos x="15" y="3"/>
                </a:cxn>
                <a:cxn ang="0">
                  <a:pos x="14" y="2"/>
                </a:cxn>
                <a:cxn ang="0">
                  <a:pos x="12" y="1"/>
                </a:cxn>
                <a:cxn ang="0">
                  <a:pos x="10" y="0"/>
                </a:cxn>
                <a:cxn ang="0">
                  <a:pos x="9" y="1"/>
                </a:cxn>
                <a:cxn ang="0">
                  <a:pos x="7" y="2"/>
                </a:cxn>
                <a:cxn ang="0">
                  <a:pos x="6" y="3"/>
                </a:cxn>
                <a:cxn ang="0">
                  <a:pos x="6" y="5"/>
                </a:cxn>
                <a:cxn ang="0">
                  <a:pos x="6" y="5"/>
                </a:cxn>
              </a:cxnLst>
              <a:rect l="0" t="0" r="r" b="b"/>
              <a:pathLst>
                <a:path w="15" h="105">
                  <a:moveTo>
                    <a:pt x="6" y="5"/>
                  </a:moveTo>
                  <a:lnTo>
                    <a:pt x="6" y="5"/>
                  </a:lnTo>
                  <a:lnTo>
                    <a:pt x="5" y="29"/>
                  </a:lnTo>
                  <a:lnTo>
                    <a:pt x="2" y="53"/>
                  </a:lnTo>
                  <a:lnTo>
                    <a:pt x="1" y="77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1" y="102"/>
                  </a:lnTo>
                  <a:lnTo>
                    <a:pt x="2" y="104"/>
                  </a:lnTo>
                  <a:lnTo>
                    <a:pt x="4" y="105"/>
                  </a:lnTo>
                  <a:lnTo>
                    <a:pt x="6" y="105"/>
                  </a:lnTo>
                  <a:lnTo>
                    <a:pt x="7" y="105"/>
                  </a:lnTo>
                  <a:lnTo>
                    <a:pt x="9" y="104"/>
                  </a:lnTo>
                  <a:lnTo>
                    <a:pt x="10" y="102"/>
                  </a:lnTo>
                  <a:lnTo>
                    <a:pt x="10" y="100"/>
                  </a:lnTo>
                  <a:lnTo>
                    <a:pt x="10" y="100"/>
                  </a:lnTo>
                  <a:lnTo>
                    <a:pt x="11" y="77"/>
                  </a:lnTo>
                  <a:lnTo>
                    <a:pt x="13" y="53"/>
                  </a:lnTo>
                  <a:lnTo>
                    <a:pt x="14" y="29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3"/>
                  </a:lnTo>
                  <a:lnTo>
                    <a:pt x="14" y="2"/>
                  </a:lnTo>
                  <a:lnTo>
                    <a:pt x="12" y="1"/>
                  </a:lnTo>
                  <a:lnTo>
                    <a:pt x="10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6" y="3"/>
                  </a:lnTo>
                  <a:lnTo>
                    <a:pt x="6" y="5"/>
                  </a:lnTo>
                  <a:lnTo>
                    <a:pt x="6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24" name="Freeform 177"/>
            <p:cNvSpPr/>
            <p:nvPr/>
          </p:nvSpPr>
          <p:spPr bwMode="auto">
            <a:xfrm>
              <a:off x="4424363" y="2520950"/>
              <a:ext cx="4763" cy="71438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132"/>
                </a:cxn>
                <a:cxn ang="0">
                  <a:pos x="0" y="132"/>
                </a:cxn>
                <a:cxn ang="0">
                  <a:pos x="0" y="134"/>
                </a:cxn>
                <a:cxn ang="0">
                  <a:pos x="1" y="136"/>
                </a:cxn>
                <a:cxn ang="0">
                  <a:pos x="3" y="136"/>
                </a:cxn>
                <a:cxn ang="0">
                  <a:pos x="4" y="137"/>
                </a:cxn>
                <a:cxn ang="0">
                  <a:pos x="6" y="136"/>
                </a:cxn>
                <a:cxn ang="0">
                  <a:pos x="7" y="136"/>
                </a:cxn>
                <a:cxn ang="0">
                  <a:pos x="8" y="134"/>
                </a:cxn>
                <a:cxn ang="0">
                  <a:pos x="9" y="132"/>
                </a:cxn>
                <a:cxn ang="0">
                  <a:pos x="9" y="4"/>
                </a:cxn>
                <a:cxn ang="0">
                  <a:pos x="9" y="4"/>
                </a:cxn>
                <a:cxn ang="0">
                  <a:pos x="8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9" h="137">
                  <a:moveTo>
                    <a:pt x="0" y="4"/>
                  </a:moveTo>
                  <a:lnTo>
                    <a:pt x="0" y="132"/>
                  </a:lnTo>
                  <a:lnTo>
                    <a:pt x="0" y="132"/>
                  </a:lnTo>
                  <a:lnTo>
                    <a:pt x="0" y="134"/>
                  </a:lnTo>
                  <a:lnTo>
                    <a:pt x="1" y="136"/>
                  </a:lnTo>
                  <a:lnTo>
                    <a:pt x="3" y="136"/>
                  </a:lnTo>
                  <a:lnTo>
                    <a:pt x="4" y="137"/>
                  </a:lnTo>
                  <a:lnTo>
                    <a:pt x="6" y="136"/>
                  </a:lnTo>
                  <a:lnTo>
                    <a:pt x="7" y="136"/>
                  </a:lnTo>
                  <a:lnTo>
                    <a:pt x="8" y="134"/>
                  </a:lnTo>
                  <a:lnTo>
                    <a:pt x="9" y="132"/>
                  </a:lnTo>
                  <a:lnTo>
                    <a:pt x="9" y="4"/>
                  </a:lnTo>
                  <a:lnTo>
                    <a:pt x="9" y="4"/>
                  </a:lnTo>
                  <a:lnTo>
                    <a:pt x="8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25" name="Freeform 178"/>
            <p:cNvSpPr/>
            <p:nvPr/>
          </p:nvSpPr>
          <p:spPr bwMode="auto">
            <a:xfrm>
              <a:off x="4451350" y="2547938"/>
              <a:ext cx="7938" cy="68263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5" y="5"/>
                </a:cxn>
                <a:cxn ang="0">
                  <a:pos x="2" y="33"/>
                </a:cxn>
                <a:cxn ang="0">
                  <a:pos x="1" y="47"/>
                </a:cxn>
                <a:cxn ang="0">
                  <a:pos x="0" y="62"/>
                </a:cxn>
                <a:cxn ang="0">
                  <a:pos x="0" y="124"/>
                </a:cxn>
                <a:cxn ang="0">
                  <a:pos x="0" y="124"/>
                </a:cxn>
                <a:cxn ang="0">
                  <a:pos x="1" y="126"/>
                </a:cxn>
                <a:cxn ang="0">
                  <a:pos x="2" y="127"/>
                </a:cxn>
                <a:cxn ang="0">
                  <a:pos x="3" y="128"/>
                </a:cxn>
                <a:cxn ang="0">
                  <a:pos x="5" y="128"/>
                </a:cxn>
                <a:cxn ang="0">
                  <a:pos x="6" y="128"/>
                </a:cxn>
                <a:cxn ang="0">
                  <a:pos x="8" y="127"/>
                </a:cxn>
                <a:cxn ang="0">
                  <a:pos x="9" y="126"/>
                </a:cxn>
                <a:cxn ang="0">
                  <a:pos x="9" y="124"/>
                </a:cxn>
                <a:cxn ang="0">
                  <a:pos x="9" y="69"/>
                </a:cxn>
                <a:cxn ang="0">
                  <a:pos x="9" y="69"/>
                </a:cxn>
                <a:cxn ang="0">
                  <a:pos x="10" y="52"/>
                </a:cxn>
                <a:cxn ang="0">
                  <a:pos x="11" y="37"/>
                </a:cxn>
                <a:cxn ang="0">
                  <a:pos x="14" y="5"/>
                </a:cxn>
                <a:cxn ang="0">
                  <a:pos x="14" y="5"/>
                </a:cxn>
                <a:cxn ang="0">
                  <a:pos x="14" y="3"/>
                </a:cxn>
                <a:cxn ang="0">
                  <a:pos x="13" y="2"/>
                </a:cxn>
                <a:cxn ang="0">
                  <a:pos x="11" y="1"/>
                </a:cxn>
                <a:cxn ang="0">
                  <a:pos x="10" y="0"/>
                </a:cxn>
                <a:cxn ang="0">
                  <a:pos x="6" y="2"/>
                </a:cxn>
                <a:cxn ang="0">
                  <a:pos x="5" y="3"/>
                </a:cxn>
                <a:cxn ang="0">
                  <a:pos x="5" y="5"/>
                </a:cxn>
                <a:cxn ang="0">
                  <a:pos x="5" y="5"/>
                </a:cxn>
              </a:cxnLst>
              <a:rect l="0" t="0" r="r" b="b"/>
              <a:pathLst>
                <a:path w="14" h="128">
                  <a:moveTo>
                    <a:pt x="5" y="5"/>
                  </a:moveTo>
                  <a:lnTo>
                    <a:pt x="5" y="5"/>
                  </a:lnTo>
                  <a:lnTo>
                    <a:pt x="2" y="33"/>
                  </a:lnTo>
                  <a:lnTo>
                    <a:pt x="1" y="47"/>
                  </a:lnTo>
                  <a:lnTo>
                    <a:pt x="0" y="62"/>
                  </a:lnTo>
                  <a:lnTo>
                    <a:pt x="0" y="124"/>
                  </a:lnTo>
                  <a:lnTo>
                    <a:pt x="0" y="124"/>
                  </a:lnTo>
                  <a:lnTo>
                    <a:pt x="1" y="126"/>
                  </a:lnTo>
                  <a:lnTo>
                    <a:pt x="2" y="127"/>
                  </a:lnTo>
                  <a:lnTo>
                    <a:pt x="3" y="128"/>
                  </a:lnTo>
                  <a:lnTo>
                    <a:pt x="5" y="128"/>
                  </a:lnTo>
                  <a:lnTo>
                    <a:pt x="6" y="128"/>
                  </a:lnTo>
                  <a:lnTo>
                    <a:pt x="8" y="127"/>
                  </a:lnTo>
                  <a:lnTo>
                    <a:pt x="9" y="126"/>
                  </a:lnTo>
                  <a:lnTo>
                    <a:pt x="9" y="124"/>
                  </a:lnTo>
                  <a:lnTo>
                    <a:pt x="9" y="69"/>
                  </a:lnTo>
                  <a:lnTo>
                    <a:pt x="9" y="69"/>
                  </a:lnTo>
                  <a:lnTo>
                    <a:pt x="10" y="52"/>
                  </a:lnTo>
                  <a:lnTo>
                    <a:pt x="11" y="37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3"/>
                  </a:lnTo>
                  <a:lnTo>
                    <a:pt x="13" y="2"/>
                  </a:lnTo>
                  <a:lnTo>
                    <a:pt x="11" y="1"/>
                  </a:lnTo>
                  <a:lnTo>
                    <a:pt x="10" y="0"/>
                  </a:lnTo>
                  <a:lnTo>
                    <a:pt x="6" y="2"/>
                  </a:lnTo>
                  <a:lnTo>
                    <a:pt x="5" y="3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26" name="Freeform 179"/>
            <p:cNvSpPr/>
            <p:nvPr/>
          </p:nvSpPr>
          <p:spPr bwMode="auto">
            <a:xfrm>
              <a:off x="4478338" y="2578100"/>
              <a:ext cx="6350" cy="5556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00"/>
                </a:cxn>
                <a:cxn ang="0">
                  <a:pos x="0" y="100"/>
                </a:cxn>
                <a:cxn ang="0">
                  <a:pos x="0" y="102"/>
                </a:cxn>
                <a:cxn ang="0">
                  <a:pos x="1" y="103"/>
                </a:cxn>
                <a:cxn ang="0">
                  <a:pos x="4" y="104"/>
                </a:cxn>
                <a:cxn ang="0">
                  <a:pos x="5" y="104"/>
                </a:cxn>
                <a:cxn ang="0">
                  <a:pos x="7" y="104"/>
                </a:cxn>
                <a:cxn ang="0">
                  <a:pos x="8" y="103"/>
                </a:cxn>
                <a:cxn ang="0">
                  <a:pos x="9" y="102"/>
                </a:cxn>
                <a:cxn ang="0">
                  <a:pos x="10" y="100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9" y="2"/>
                </a:cxn>
                <a:cxn ang="0">
                  <a:pos x="8" y="1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10" h="104">
                  <a:moveTo>
                    <a:pt x="0" y="5"/>
                  </a:moveTo>
                  <a:lnTo>
                    <a:pt x="0" y="100"/>
                  </a:lnTo>
                  <a:lnTo>
                    <a:pt x="0" y="100"/>
                  </a:lnTo>
                  <a:lnTo>
                    <a:pt x="0" y="102"/>
                  </a:lnTo>
                  <a:lnTo>
                    <a:pt x="1" y="103"/>
                  </a:lnTo>
                  <a:lnTo>
                    <a:pt x="4" y="104"/>
                  </a:lnTo>
                  <a:lnTo>
                    <a:pt x="5" y="104"/>
                  </a:lnTo>
                  <a:lnTo>
                    <a:pt x="7" y="104"/>
                  </a:lnTo>
                  <a:lnTo>
                    <a:pt x="8" y="103"/>
                  </a:lnTo>
                  <a:lnTo>
                    <a:pt x="9" y="102"/>
                  </a:lnTo>
                  <a:lnTo>
                    <a:pt x="10" y="100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9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27" name="Freeform 180"/>
            <p:cNvSpPr/>
            <p:nvPr/>
          </p:nvSpPr>
          <p:spPr bwMode="auto">
            <a:xfrm>
              <a:off x="4500563" y="2608263"/>
              <a:ext cx="7938" cy="49213"/>
            </a:xfrm>
            <a:custGeom>
              <a:avLst/>
              <a:gdLst/>
              <a:ahLst/>
              <a:cxnLst>
                <a:cxn ang="0">
                  <a:pos x="15" y="88"/>
                </a:cxn>
                <a:cxn ang="0">
                  <a:pos x="15" y="88"/>
                </a:cxn>
                <a:cxn ang="0">
                  <a:pos x="12" y="79"/>
                </a:cxn>
                <a:cxn ang="0">
                  <a:pos x="10" y="68"/>
                </a:cxn>
                <a:cxn ang="0">
                  <a:pos x="9" y="57"/>
                </a:cxn>
                <a:cxn ang="0">
                  <a:pos x="9" y="47"/>
                </a:cxn>
                <a:cxn ang="0">
                  <a:pos x="9" y="25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10" y="2"/>
                </a:cxn>
                <a:cxn ang="0">
                  <a:pos x="9" y="1"/>
                </a:cxn>
                <a:cxn ang="0">
                  <a:pos x="7" y="0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0" y="26"/>
                </a:cxn>
                <a:cxn ang="0">
                  <a:pos x="0" y="48"/>
                </a:cxn>
                <a:cxn ang="0">
                  <a:pos x="0" y="59"/>
                </a:cxn>
                <a:cxn ang="0">
                  <a:pos x="1" y="69"/>
                </a:cxn>
                <a:cxn ang="0">
                  <a:pos x="3" y="81"/>
                </a:cxn>
                <a:cxn ang="0">
                  <a:pos x="6" y="91"/>
                </a:cxn>
                <a:cxn ang="0">
                  <a:pos x="6" y="91"/>
                </a:cxn>
                <a:cxn ang="0">
                  <a:pos x="7" y="93"/>
                </a:cxn>
                <a:cxn ang="0">
                  <a:pos x="8" y="94"/>
                </a:cxn>
                <a:cxn ang="0">
                  <a:pos x="10" y="94"/>
                </a:cxn>
                <a:cxn ang="0">
                  <a:pos x="12" y="94"/>
                </a:cxn>
                <a:cxn ang="0">
                  <a:pos x="13" y="93"/>
                </a:cxn>
                <a:cxn ang="0">
                  <a:pos x="14" y="92"/>
                </a:cxn>
                <a:cxn ang="0">
                  <a:pos x="15" y="90"/>
                </a:cxn>
                <a:cxn ang="0">
                  <a:pos x="15" y="88"/>
                </a:cxn>
                <a:cxn ang="0">
                  <a:pos x="15" y="88"/>
                </a:cxn>
              </a:cxnLst>
              <a:rect l="0" t="0" r="r" b="b"/>
              <a:pathLst>
                <a:path w="15" h="94">
                  <a:moveTo>
                    <a:pt x="15" y="88"/>
                  </a:moveTo>
                  <a:lnTo>
                    <a:pt x="15" y="88"/>
                  </a:lnTo>
                  <a:lnTo>
                    <a:pt x="12" y="79"/>
                  </a:lnTo>
                  <a:lnTo>
                    <a:pt x="10" y="68"/>
                  </a:lnTo>
                  <a:lnTo>
                    <a:pt x="9" y="57"/>
                  </a:lnTo>
                  <a:lnTo>
                    <a:pt x="9" y="47"/>
                  </a:lnTo>
                  <a:lnTo>
                    <a:pt x="9" y="25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9" y="1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26"/>
                  </a:lnTo>
                  <a:lnTo>
                    <a:pt x="0" y="48"/>
                  </a:lnTo>
                  <a:lnTo>
                    <a:pt x="0" y="59"/>
                  </a:lnTo>
                  <a:lnTo>
                    <a:pt x="1" y="69"/>
                  </a:lnTo>
                  <a:lnTo>
                    <a:pt x="3" y="81"/>
                  </a:lnTo>
                  <a:lnTo>
                    <a:pt x="6" y="91"/>
                  </a:lnTo>
                  <a:lnTo>
                    <a:pt x="6" y="91"/>
                  </a:lnTo>
                  <a:lnTo>
                    <a:pt x="7" y="93"/>
                  </a:lnTo>
                  <a:lnTo>
                    <a:pt x="8" y="94"/>
                  </a:lnTo>
                  <a:lnTo>
                    <a:pt x="10" y="94"/>
                  </a:lnTo>
                  <a:lnTo>
                    <a:pt x="12" y="94"/>
                  </a:lnTo>
                  <a:lnTo>
                    <a:pt x="13" y="93"/>
                  </a:lnTo>
                  <a:lnTo>
                    <a:pt x="14" y="92"/>
                  </a:lnTo>
                  <a:lnTo>
                    <a:pt x="15" y="90"/>
                  </a:lnTo>
                  <a:lnTo>
                    <a:pt x="15" y="88"/>
                  </a:lnTo>
                  <a:lnTo>
                    <a:pt x="15" y="8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28" name="Freeform 181"/>
            <p:cNvSpPr/>
            <p:nvPr/>
          </p:nvSpPr>
          <p:spPr bwMode="auto">
            <a:xfrm>
              <a:off x="4529138" y="2622550"/>
              <a:ext cx="7938" cy="63500"/>
            </a:xfrm>
            <a:custGeom>
              <a:avLst/>
              <a:gdLst/>
              <a:ahLst/>
              <a:cxnLst>
                <a:cxn ang="0">
                  <a:pos x="6" y="5"/>
                </a:cxn>
                <a:cxn ang="0">
                  <a:pos x="6" y="5"/>
                </a:cxn>
                <a:cxn ang="0">
                  <a:pos x="5" y="18"/>
                </a:cxn>
                <a:cxn ang="0">
                  <a:pos x="3" y="31"/>
                </a:cxn>
                <a:cxn ang="0">
                  <a:pos x="1" y="43"/>
                </a:cxn>
                <a:cxn ang="0">
                  <a:pos x="0" y="57"/>
                </a:cxn>
                <a:cxn ang="0">
                  <a:pos x="0" y="57"/>
                </a:cxn>
                <a:cxn ang="0">
                  <a:pos x="0" y="86"/>
                </a:cxn>
                <a:cxn ang="0">
                  <a:pos x="0" y="114"/>
                </a:cxn>
                <a:cxn ang="0">
                  <a:pos x="0" y="114"/>
                </a:cxn>
                <a:cxn ang="0">
                  <a:pos x="1" y="116"/>
                </a:cxn>
                <a:cxn ang="0">
                  <a:pos x="2" y="117"/>
                </a:cxn>
                <a:cxn ang="0">
                  <a:pos x="3" y="118"/>
                </a:cxn>
                <a:cxn ang="0">
                  <a:pos x="6" y="119"/>
                </a:cxn>
                <a:cxn ang="0">
                  <a:pos x="8" y="118"/>
                </a:cxn>
                <a:cxn ang="0">
                  <a:pos x="9" y="117"/>
                </a:cxn>
                <a:cxn ang="0">
                  <a:pos x="10" y="116"/>
                </a:cxn>
                <a:cxn ang="0">
                  <a:pos x="11" y="114"/>
                </a:cxn>
                <a:cxn ang="0">
                  <a:pos x="11" y="57"/>
                </a:cxn>
                <a:cxn ang="0">
                  <a:pos x="11" y="57"/>
                </a:cxn>
                <a:cxn ang="0">
                  <a:pos x="11" y="43"/>
                </a:cxn>
                <a:cxn ang="0">
                  <a:pos x="13" y="31"/>
                </a:cxn>
                <a:cxn ang="0">
                  <a:pos x="14" y="18"/>
                </a:cxn>
                <a:cxn ang="0">
                  <a:pos x="15" y="5"/>
                </a:cxn>
                <a:cxn ang="0">
                  <a:pos x="15" y="5"/>
                </a:cxn>
                <a:cxn ang="0">
                  <a:pos x="15" y="3"/>
                </a:cxn>
                <a:cxn ang="0">
                  <a:pos x="14" y="1"/>
                </a:cxn>
                <a:cxn ang="0">
                  <a:pos x="12" y="0"/>
                </a:cxn>
                <a:cxn ang="0">
                  <a:pos x="11" y="0"/>
                </a:cxn>
                <a:cxn ang="0">
                  <a:pos x="9" y="0"/>
                </a:cxn>
                <a:cxn ang="0">
                  <a:pos x="8" y="1"/>
                </a:cxn>
                <a:cxn ang="0">
                  <a:pos x="6" y="3"/>
                </a:cxn>
                <a:cxn ang="0">
                  <a:pos x="6" y="5"/>
                </a:cxn>
                <a:cxn ang="0">
                  <a:pos x="6" y="5"/>
                </a:cxn>
              </a:cxnLst>
              <a:rect l="0" t="0" r="r" b="b"/>
              <a:pathLst>
                <a:path w="15" h="119">
                  <a:moveTo>
                    <a:pt x="6" y="5"/>
                  </a:moveTo>
                  <a:lnTo>
                    <a:pt x="6" y="5"/>
                  </a:lnTo>
                  <a:lnTo>
                    <a:pt x="5" y="18"/>
                  </a:lnTo>
                  <a:lnTo>
                    <a:pt x="3" y="31"/>
                  </a:lnTo>
                  <a:lnTo>
                    <a:pt x="1" y="43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86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1" y="116"/>
                  </a:lnTo>
                  <a:lnTo>
                    <a:pt x="2" y="117"/>
                  </a:lnTo>
                  <a:lnTo>
                    <a:pt x="3" y="118"/>
                  </a:lnTo>
                  <a:lnTo>
                    <a:pt x="6" y="119"/>
                  </a:lnTo>
                  <a:lnTo>
                    <a:pt x="8" y="118"/>
                  </a:lnTo>
                  <a:lnTo>
                    <a:pt x="9" y="117"/>
                  </a:lnTo>
                  <a:lnTo>
                    <a:pt x="10" y="116"/>
                  </a:lnTo>
                  <a:lnTo>
                    <a:pt x="11" y="114"/>
                  </a:lnTo>
                  <a:lnTo>
                    <a:pt x="11" y="57"/>
                  </a:lnTo>
                  <a:lnTo>
                    <a:pt x="11" y="57"/>
                  </a:lnTo>
                  <a:lnTo>
                    <a:pt x="11" y="43"/>
                  </a:lnTo>
                  <a:lnTo>
                    <a:pt x="13" y="31"/>
                  </a:lnTo>
                  <a:lnTo>
                    <a:pt x="14" y="18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3"/>
                  </a:lnTo>
                  <a:lnTo>
                    <a:pt x="14" y="1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8" y="1"/>
                  </a:lnTo>
                  <a:lnTo>
                    <a:pt x="6" y="3"/>
                  </a:lnTo>
                  <a:lnTo>
                    <a:pt x="6" y="5"/>
                  </a:lnTo>
                  <a:lnTo>
                    <a:pt x="6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29" name="Freeform 182"/>
            <p:cNvSpPr/>
            <p:nvPr/>
          </p:nvSpPr>
          <p:spPr bwMode="auto">
            <a:xfrm>
              <a:off x="4551363" y="2652713"/>
              <a:ext cx="4763" cy="55563"/>
            </a:xfrm>
            <a:custGeom>
              <a:avLst/>
              <a:gdLst/>
              <a:ahLst/>
              <a:cxnLst>
                <a:cxn ang="0">
                  <a:pos x="11" y="5"/>
                </a:cxn>
                <a:cxn ang="0">
                  <a:pos x="11" y="5"/>
                </a:cxn>
                <a:cxn ang="0">
                  <a:pos x="11" y="3"/>
                </a:cxn>
                <a:cxn ang="0">
                  <a:pos x="10" y="1"/>
                </a:cxn>
                <a:cxn ang="0">
                  <a:pos x="8" y="0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2" y="3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53"/>
                </a:cxn>
                <a:cxn ang="0">
                  <a:pos x="0" y="75"/>
                </a:cxn>
                <a:cxn ang="0">
                  <a:pos x="2" y="99"/>
                </a:cxn>
                <a:cxn ang="0">
                  <a:pos x="2" y="99"/>
                </a:cxn>
                <a:cxn ang="0">
                  <a:pos x="2" y="101"/>
                </a:cxn>
                <a:cxn ang="0">
                  <a:pos x="4" y="103"/>
                </a:cxn>
                <a:cxn ang="0">
                  <a:pos x="7" y="104"/>
                </a:cxn>
                <a:cxn ang="0">
                  <a:pos x="9" y="104"/>
                </a:cxn>
                <a:cxn ang="0">
                  <a:pos x="10" y="103"/>
                </a:cxn>
                <a:cxn ang="0">
                  <a:pos x="11" y="101"/>
                </a:cxn>
                <a:cxn ang="0">
                  <a:pos x="11" y="99"/>
                </a:cxn>
                <a:cxn ang="0">
                  <a:pos x="11" y="99"/>
                </a:cxn>
                <a:cxn ang="0">
                  <a:pos x="9" y="75"/>
                </a:cxn>
                <a:cxn ang="0">
                  <a:pos x="9" y="53"/>
                </a:cxn>
                <a:cxn ang="0">
                  <a:pos x="11" y="5"/>
                </a:cxn>
                <a:cxn ang="0">
                  <a:pos x="11" y="5"/>
                </a:cxn>
              </a:cxnLst>
              <a:rect l="0" t="0" r="r" b="b"/>
              <a:pathLst>
                <a:path w="11" h="104">
                  <a:moveTo>
                    <a:pt x="11" y="5"/>
                  </a:moveTo>
                  <a:lnTo>
                    <a:pt x="11" y="5"/>
                  </a:lnTo>
                  <a:lnTo>
                    <a:pt x="11" y="3"/>
                  </a:lnTo>
                  <a:lnTo>
                    <a:pt x="10" y="1"/>
                  </a:lnTo>
                  <a:lnTo>
                    <a:pt x="8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53"/>
                  </a:lnTo>
                  <a:lnTo>
                    <a:pt x="0" y="75"/>
                  </a:lnTo>
                  <a:lnTo>
                    <a:pt x="2" y="99"/>
                  </a:lnTo>
                  <a:lnTo>
                    <a:pt x="2" y="99"/>
                  </a:lnTo>
                  <a:lnTo>
                    <a:pt x="2" y="101"/>
                  </a:lnTo>
                  <a:lnTo>
                    <a:pt x="4" y="103"/>
                  </a:lnTo>
                  <a:lnTo>
                    <a:pt x="7" y="104"/>
                  </a:lnTo>
                  <a:lnTo>
                    <a:pt x="9" y="104"/>
                  </a:lnTo>
                  <a:lnTo>
                    <a:pt x="10" y="103"/>
                  </a:lnTo>
                  <a:lnTo>
                    <a:pt x="11" y="101"/>
                  </a:lnTo>
                  <a:lnTo>
                    <a:pt x="11" y="99"/>
                  </a:lnTo>
                  <a:lnTo>
                    <a:pt x="11" y="99"/>
                  </a:lnTo>
                  <a:lnTo>
                    <a:pt x="9" y="75"/>
                  </a:lnTo>
                  <a:lnTo>
                    <a:pt x="9" y="53"/>
                  </a:lnTo>
                  <a:lnTo>
                    <a:pt x="11" y="5"/>
                  </a:lnTo>
                  <a:lnTo>
                    <a:pt x="11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30" name="Freeform 183"/>
            <p:cNvSpPr/>
            <p:nvPr/>
          </p:nvSpPr>
          <p:spPr bwMode="auto">
            <a:xfrm>
              <a:off x="4572000" y="2676525"/>
              <a:ext cx="6350" cy="58738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10" y="4"/>
                </a:cxn>
                <a:cxn ang="0">
                  <a:pos x="9" y="2"/>
                </a:cxn>
                <a:cxn ang="0">
                  <a:pos x="8" y="1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1" y="57"/>
                </a:cxn>
                <a:cxn ang="0">
                  <a:pos x="2" y="83"/>
                </a:cxn>
                <a:cxn ang="0">
                  <a:pos x="5" y="109"/>
                </a:cxn>
                <a:cxn ang="0">
                  <a:pos x="5" y="109"/>
                </a:cxn>
                <a:cxn ang="0">
                  <a:pos x="6" y="111"/>
                </a:cxn>
                <a:cxn ang="0">
                  <a:pos x="7" y="112"/>
                </a:cxn>
                <a:cxn ang="0">
                  <a:pos x="10" y="113"/>
                </a:cxn>
                <a:cxn ang="0">
                  <a:pos x="12" y="113"/>
                </a:cxn>
                <a:cxn ang="0">
                  <a:pos x="13" y="112"/>
                </a:cxn>
                <a:cxn ang="0">
                  <a:pos x="14" y="111"/>
                </a:cxn>
                <a:cxn ang="0">
                  <a:pos x="14" y="109"/>
                </a:cxn>
                <a:cxn ang="0">
                  <a:pos x="14" y="109"/>
                </a:cxn>
                <a:cxn ang="0">
                  <a:pos x="12" y="83"/>
                </a:cxn>
                <a:cxn ang="0">
                  <a:pos x="10" y="57"/>
                </a:cxn>
                <a:cxn ang="0">
                  <a:pos x="10" y="4"/>
                </a:cxn>
                <a:cxn ang="0">
                  <a:pos x="10" y="4"/>
                </a:cxn>
              </a:cxnLst>
              <a:rect l="0" t="0" r="r" b="b"/>
              <a:pathLst>
                <a:path w="14" h="113">
                  <a:moveTo>
                    <a:pt x="10" y="4"/>
                  </a:moveTo>
                  <a:lnTo>
                    <a:pt x="10" y="4"/>
                  </a:lnTo>
                  <a:lnTo>
                    <a:pt x="9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57"/>
                  </a:lnTo>
                  <a:lnTo>
                    <a:pt x="2" y="83"/>
                  </a:lnTo>
                  <a:lnTo>
                    <a:pt x="5" y="109"/>
                  </a:lnTo>
                  <a:lnTo>
                    <a:pt x="5" y="109"/>
                  </a:lnTo>
                  <a:lnTo>
                    <a:pt x="6" y="111"/>
                  </a:lnTo>
                  <a:lnTo>
                    <a:pt x="7" y="112"/>
                  </a:lnTo>
                  <a:lnTo>
                    <a:pt x="10" y="113"/>
                  </a:lnTo>
                  <a:lnTo>
                    <a:pt x="12" y="113"/>
                  </a:lnTo>
                  <a:lnTo>
                    <a:pt x="13" y="112"/>
                  </a:lnTo>
                  <a:lnTo>
                    <a:pt x="14" y="111"/>
                  </a:lnTo>
                  <a:lnTo>
                    <a:pt x="14" y="109"/>
                  </a:lnTo>
                  <a:lnTo>
                    <a:pt x="14" y="109"/>
                  </a:lnTo>
                  <a:lnTo>
                    <a:pt x="12" y="83"/>
                  </a:lnTo>
                  <a:lnTo>
                    <a:pt x="10" y="57"/>
                  </a:lnTo>
                  <a:lnTo>
                    <a:pt x="10" y="4"/>
                  </a:lnTo>
                  <a:lnTo>
                    <a:pt x="10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31" name="Freeform 184"/>
            <p:cNvSpPr/>
            <p:nvPr/>
          </p:nvSpPr>
          <p:spPr bwMode="auto">
            <a:xfrm>
              <a:off x="4481513" y="2305050"/>
              <a:ext cx="12700" cy="61913"/>
            </a:xfrm>
            <a:custGeom>
              <a:avLst/>
              <a:gdLst/>
              <a:ahLst/>
              <a:cxnLst>
                <a:cxn ang="0">
                  <a:pos x="21" y="109"/>
                </a:cxn>
                <a:cxn ang="0">
                  <a:pos x="21" y="109"/>
                </a:cxn>
                <a:cxn ang="0">
                  <a:pos x="16" y="105"/>
                </a:cxn>
                <a:cxn ang="0">
                  <a:pos x="13" y="101"/>
                </a:cxn>
                <a:cxn ang="0">
                  <a:pos x="11" y="95"/>
                </a:cxn>
                <a:cxn ang="0">
                  <a:pos x="9" y="89"/>
                </a:cxn>
                <a:cxn ang="0">
                  <a:pos x="9" y="76"/>
                </a:cxn>
                <a:cxn ang="0">
                  <a:pos x="9" y="64"/>
                </a:cxn>
                <a:cxn ang="0">
                  <a:pos x="9" y="64"/>
                </a:cxn>
                <a:cxn ang="0">
                  <a:pos x="10" y="34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1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1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77"/>
                </a:cxn>
                <a:cxn ang="0">
                  <a:pos x="0" y="77"/>
                </a:cxn>
                <a:cxn ang="0">
                  <a:pos x="0" y="89"/>
                </a:cxn>
                <a:cxn ang="0">
                  <a:pos x="1" y="95"/>
                </a:cxn>
                <a:cxn ang="0">
                  <a:pos x="3" y="100"/>
                </a:cxn>
                <a:cxn ang="0">
                  <a:pos x="5" y="105"/>
                </a:cxn>
                <a:cxn ang="0">
                  <a:pos x="8" y="110"/>
                </a:cxn>
                <a:cxn ang="0">
                  <a:pos x="12" y="115"/>
                </a:cxn>
                <a:cxn ang="0">
                  <a:pos x="16" y="118"/>
                </a:cxn>
                <a:cxn ang="0">
                  <a:pos x="16" y="118"/>
                </a:cxn>
                <a:cxn ang="0">
                  <a:pos x="18" y="119"/>
                </a:cxn>
                <a:cxn ang="0">
                  <a:pos x="20" y="119"/>
                </a:cxn>
                <a:cxn ang="0">
                  <a:pos x="21" y="118"/>
                </a:cxn>
                <a:cxn ang="0">
                  <a:pos x="22" y="117"/>
                </a:cxn>
                <a:cxn ang="0">
                  <a:pos x="23" y="115"/>
                </a:cxn>
                <a:cxn ang="0">
                  <a:pos x="23" y="112"/>
                </a:cxn>
                <a:cxn ang="0">
                  <a:pos x="22" y="111"/>
                </a:cxn>
                <a:cxn ang="0">
                  <a:pos x="21" y="109"/>
                </a:cxn>
                <a:cxn ang="0">
                  <a:pos x="21" y="109"/>
                </a:cxn>
              </a:cxnLst>
              <a:rect l="0" t="0" r="r" b="b"/>
              <a:pathLst>
                <a:path w="23" h="119">
                  <a:moveTo>
                    <a:pt x="21" y="109"/>
                  </a:moveTo>
                  <a:lnTo>
                    <a:pt x="21" y="109"/>
                  </a:lnTo>
                  <a:lnTo>
                    <a:pt x="16" y="105"/>
                  </a:lnTo>
                  <a:lnTo>
                    <a:pt x="13" y="101"/>
                  </a:lnTo>
                  <a:lnTo>
                    <a:pt x="11" y="95"/>
                  </a:lnTo>
                  <a:lnTo>
                    <a:pt x="9" y="89"/>
                  </a:lnTo>
                  <a:lnTo>
                    <a:pt x="9" y="76"/>
                  </a:lnTo>
                  <a:lnTo>
                    <a:pt x="9" y="64"/>
                  </a:lnTo>
                  <a:lnTo>
                    <a:pt x="9" y="64"/>
                  </a:lnTo>
                  <a:lnTo>
                    <a:pt x="10" y="34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77"/>
                  </a:lnTo>
                  <a:lnTo>
                    <a:pt x="0" y="77"/>
                  </a:lnTo>
                  <a:lnTo>
                    <a:pt x="0" y="89"/>
                  </a:lnTo>
                  <a:lnTo>
                    <a:pt x="1" y="95"/>
                  </a:lnTo>
                  <a:lnTo>
                    <a:pt x="3" y="100"/>
                  </a:lnTo>
                  <a:lnTo>
                    <a:pt x="5" y="105"/>
                  </a:lnTo>
                  <a:lnTo>
                    <a:pt x="8" y="110"/>
                  </a:lnTo>
                  <a:lnTo>
                    <a:pt x="12" y="115"/>
                  </a:lnTo>
                  <a:lnTo>
                    <a:pt x="16" y="118"/>
                  </a:lnTo>
                  <a:lnTo>
                    <a:pt x="16" y="118"/>
                  </a:lnTo>
                  <a:lnTo>
                    <a:pt x="18" y="119"/>
                  </a:lnTo>
                  <a:lnTo>
                    <a:pt x="20" y="119"/>
                  </a:lnTo>
                  <a:lnTo>
                    <a:pt x="21" y="118"/>
                  </a:lnTo>
                  <a:lnTo>
                    <a:pt x="22" y="117"/>
                  </a:lnTo>
                  <a:lnTo>
                    <a:pt x="23" y="115"/>
                  </a:lnTo>
                  <a:lnTo>
                    <a:pt x="23" y="112"/>
                  </a:lnTo>
                  <a:lnTo>
                    <a:pt x="22" y="111"/>
                  </a:lnTo>
                  <a:lnTo>
                    <a:pt x="21" y="109"/>
                  </a:lnTo>
                  <a:lnTo>
                    <a:pt x="21" y="10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32" name="Freeform 185"/>
            <p:cNvSpPr/>
            <p:nvPr/>
          </p:nvSpPr>
          <p:spPr bwMode="auto">
            <a:xfrm>
              <a:off x="4519613" y="2336800"/>
              <a:ext cx="9525" cy="55563"/>
            </a:xfrm>
            <a:custGeom>
              <a:avLst/>
              <a:gdLst/>
              <a:ahLst/>
              <a:cxnLst>
                <a:cxn ang="0">
                  <a:pos x="9" y="3"/>
                </a:cxn>
                <a:cxn ang="0">
                  <a:pos x="9" y="3"/>
                </a:cxn>
                <a:cxn ang="0">
                  <a:pos x="7" y="15"/>
                </a:cxn>
                <a:cxn ang="0">
                  <a:pos x="4" y="27"/>
                </a:cxn>
                <a:cxn ang="0">
                  <a:pos x="2" y="50"/>
                </a:cxn>
                <a:cxn ang="0">
                  <a:pos x="0" y="75"/>
                </a:cxn>
                <a:cxn ang="0">
                  <a:pos x="0" y="99"/>
                </a:cxn>
                <a:cxn ang="0">
                  <a:pos x="0" y="99"/>
                </a:cxn>
                <a:cxn ang="0">
                  <a:pos x="0" y="101"/>
                </a:cxn>
                <a:cxn ang="0">
                  <a:pos x="1" y="102"/>
                </a:cxn>
                <a:cxn ang="0">
                  <a:pos x="3" y="103"/>
                </a:cxn>
                <a:cxn ang="0">
                  <a:pos x="5" y="104"/>
                </a:cxn>
                <a:cxn ang="0">
                  <a:pos x="6" y="103"/>
                </a:cxn>
                <a:cxn ang="0">
                  <a:pos x="8" y="102"/>
                </a:cxn>
                <a:cxn ang="0">
                  <a:pos x="9" y="101"/>
                </a:cxn>
                <a:cxn ang="0">
                  <a:pos x="9" y="99"/>
                </a:cxn>
                <a:cxn ang="0">
                  <a:pos x="9" y="99"/>
                </a:cxn>
                <a:cxn ang="0">
                  <a:pos x="10" y="75"/>
                </a:cxn>
                <a:cxn ang="0">
                  <a:pos x="11" y="52"/>
                </a:cxn>
                <a:cxn ang="0">
                  <a:pos x="13" y="29"/>
                </a:cxn>
                <a:cxn ang="0">
                  <a:pos x="16" y="17"/>
                </a:cxn>
                <a:cxn ang="0">
                  <a:pos x="18" y="6"/>
                </a:cxn>
                <a:cxn ang="0">
                  <a:pos x="18" y="6"/>
                </a:cxn>
                <a:cxn ang="0">
                  <a:pos x="18" y="4"/>
                </a:cxn>
                <a:cxn ang="0">
                  <a:pos x="18" y="2"/>
                </a:cxn>
                <a:cxn ang="0">
                  <a:pos x="17" y="1"/>
                </a:cxn>
                <a:cxn ang="0">
                  <a:pos x="15" y="0"/>
                </a:cxn>
                <a:cxn ang="0">
                  <a:pos x="13" y="0"/>
                </a:cxn>
                <a:cxn ang="0">
                  <a:pos x="12" y="0"/>
                </a:cxn>
                <a:cxn ang="0">
                  <a:pos x="10" y="1"/>
                </a:cxn>
                <a:cxn ang="0">
                  <a:pos x="9" y="3"/>
                </a:cxn>
                <a:cxn ang="0">
                  <a:pos x="9" y="3"/>
                </a:cxn>
              </a:cxnLst>
              <a:rect l="0" t="0" r="r" b="b"/>
              <a:pathLst>
                <a:path w="18" h="104">
                  <a:moveTo>
                    <a:pt x="9" y="3"/>
                  </a:moveTo>
                  <a:lnTo>
                    <a:pt x="9" y="3"/>
                  </a:lnTo>
                  <a:lnTo>
                    <a:pt x="7" y="15"/>
                  </a:lnTo>
                  <a:lnTo>
                    <a:pt x="4" y="27"/>
                  </a:lnTo>
                  <a:lnTo>
                    <a:pt x="2" y="50"/>
                  </a:lnTo>
                  <a:lnTo>
                    <a:pt x="0" y="75"/>
                  </a:lnTo>
                  <a:lnTo>
                    <a:pt x="0" y="99"/>
                  </a:lnTo>
                  <a:lnTo>
                    <a:pt x="0" y="99"/>
                  </a:lnTo>
                  <a:lnTo>
                    <a:pt x="0" y="101"/>
                  </a:lnTo>
                  <a:lnTo>
                    <a:pt x="1" y="102"/>
                  </a:lnTo>
                  <a:lnTo>
                    <a:pt x="3" y="103"/>
                  </a:lnTo>
                  <a:lnTo>
                    <a:pt x="5" y="104"/>
                  </a:lnTo>
                  <a:lnTo>
                    <a:pt x="6" y="103"/>
                  </a:lnTo>
                  <a:lnTo>
                    <a:pt x="8" y="102"/>
                  </a:lnTo>
                  <a:lnTo>
                    <a:pt x="9" y="101"/>
                  </a:lnTo>
                  <a:lnTo>
                    <a:pt x="9" y="99"/>
                  </a:lnTo>
                  <a:lnTo>
                    <a:pt x="9" y="99"/>
                  </a:lnTo>
                  <a:lnTo>
                    <a:pt x="10" y="75"/>
                  </a:lnTo>
                  <a:lnTo>
                    <a:pt x="11" y="52"/>
                  </a:lnTo>
                  <a:lnTo>
                    <a:pt x="13" y="29"/>
                  </a:lnTo>
                  <a:lnTo>
                    <a:pt x="16" y="17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4"/>
                  </a:lnTo>
                  <a:lnTo>
                    <a:pt x="18" y="2"/>
                  </a:lnTo>
                  <a:lnTo>
                    <a:pt x="17" y="1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9" y="3"/>
                  </a:lnTo>
                  <a:lnTo>
                    <a:pt x="9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33" name="Freeform 186"/>
            <p:cNvSpPr/>
            <p:nvPr/>
          </p:nvSpPr>
          <p:spPr bwMode="auto">
            <a:xfrm>
              <a:off x="4543425" y="2370138"/>
              <a:ext cx="7938" cy="71438"/>
            </a:xfrm>
            <a:custGeom>
              <a:avLst/>
              <a:gdLst/>
              <a:ahLst/>
              <a:cxnLst>
                <a:cxn ang="0">
                  <a:pos x="5" y="4"/>
                </a:cxn>
                <a:cxn ang="0">
                  <a:pos x="5" y="4"/>
                </a:cxn>
                <a:cxn ang="0">
                  <a:pos x="4" y="36"/>
                </a:cxn>
                <a:cxn ang="0">
                  <a:pos x="3" y="68"/>
                </a:cxn>
                <a:cxn ang="0">
                  <a:pos x="1" y="100"/>
                </a:cxn>
                <a:cxn ang="0">
                  <a:pos x="0" y="132"/>
                </a:cxn>
                <a:cxn ang="0">
                  <a:pos x="0" y="132"/>
                </a:cxn>
                <a:cxn ang="0">
                  <a:pos x="0" y="134"/>
                </a:cxn>
                <a:cxn ang="0">
                  <a:pos x="1" y="135"/>
                </a:cxn>
                <a:cxn ang="0">
                  <a:pos x="3" y="136"/>
                </a:cxn>
                <a:cxn ang="0">
                  <a:pos x="4" y="136"/>
                </a:cxn>
                <a:cxn ang="0">
                  <a:pos x="7" y="136"/>
                </a:cxn>
                <a:cxn ang="0">
                  <a:pos x="9" y="135"/>
                </a:cxn>
                <a:cxn ang="0">
                  <a:pos x="10" y="134"/>
                </a:cxn>
                <a:cxn ang="0">
                  <a:pos x="10" y="132"/>
                </a:cxn>
                <a:cxn ang="0">
                  <a:pos x="10" y="132"/>
                </a:cxn>
                <a:cxn ang="0">
                  <a:pos x="11" y="100"/>
                </a:cxn>
                <a:cxn ang="0">
                  <a:pos x="13" y="68"/>
                </a:cxn>
                <a:cxn ang="0">
                  <a:pos x="14" y="36"/>
                </a:cxn>
                <a:cxn ang="0">
                  <a:pos x="15" y="4"/>
                </a:cxn>
                <a:cxn ang="0">
                  <a:pos x="15" y="4"/>
                </a:cxn>
                <a:cxn ang="0">
                  <a:pos x="14" y="2"/>
                </a:cxn>
                <a:cxn ang="0">
                  <a:pos x="13" y="1"/>
                </a:cxn>
                <a:cxn ang="0">
                  <a:pos x="12" y="0"/>
                </a:cxn>
                <a:cxn ang="0">
                  <a:pos x="10" y="0"/>
                </a:cxn>
                <a:cxn ang="0">
                  <a:pos x="8" y="0"/>
                </a:cxn>
                <a:cxn ang="0">
                  <a:pos x="7" y="1"/>
                </a:cxn>
                <a:cxn ang="0">
                  <a:pos x="5" y="2"/>
                </a:cxn>
                <a:cxn ang="0">
                  <a:pos x="5" y="4"/>
                </a:cxn>
                <a:cxn ang="0">
                  <a:pos x="5" y="4"/>
                </a:cxn>
              </a:cxnLst>
              <a:rect l="0" t="0" r="r" b="b"/>
              <a:pathLst>
                <a:path w="15" h="136">
                  <a:moveTo>
                    <a:pt x="5" y="4"/>
                  </a:moveTo>
                  <a:lnTo>
                    <a:pt x="5" y="4"/>
                  </a:lnTo>
                  <a:lnTo>
                    <a:pt x="4" y="36"/>
                  </a:lnTo>
                  <a:lnTo>
                    <a:pt x="3" y="68"/>
                  </a:lnTo>
                  <a:lnTo>
                    <a:pt x="1" y="100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0" y="134"/>
                  </a:lnTo>
                  <a:lnTo>
                    <a:pt x="1" y="135"/>
                  </a:lnTo>
                  <a:lnTo>
                    <a:pt x="3" y="136"/>
                  </a:lnTo>
                  <a:lnTo>
                    <a:pt x="4" y="136"/>
                  </a:lnTo>
                  <a:lnTo>
                    <a:pt x="7" y="136"/>
                  </a:lnTo>
                  <a:lnTo>
                    <a:pt x="9" y="135"/>
                  </a:lnTo>
                  <a:lnTo>
                    <a:pt x="10" y="134"/>
                  </a:lnTo>
                  <a:lnTo>
                    <a:pt x="10" y="132"/>
                  </a:lnTo>
                  <a:lnTo>
                    <a:pt x="10" y="132"/>
                  </a:lnTo>
                  <a:lnTo>
                    <a:pt x="11" y="100"/>
                  </a:lnTo>
                  <a:lnTo>
                    <a:pt x="13" y="68"/>
                  </a:lnTo>
                  <a:lnTo>
                    <a:pt x="14" y="36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4" y="2"/>
                  </a:lnTo>
                  <a:lnTo>
                    <a:pt x="13" y="1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7" y="1"/>
                  </a:lnTo>
                  <a:lnTo>
                    <a:pt x="5" y="2"/>
                  </a:lnTo>
                  <a:lnTo>
                    <a:pt x="5" y="4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34" name="Freeform 187"/>
            <p:cNvSpPr/>
            <p:nvPr/>
          </p:nvSpPr>
          <p:spPr bwMode="auto">
            <a:xfrm>
              <a:off x="4573588" y="2406650"/>
              <a:ext cx="4763" cy="7143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28"/>
                </a:cxn>
                <a:cxn ang="0">
                  <a:pos x="0" y="128"/>
                </a:cxn>
                <a:cxn ang="0">
                  <a:pos x="0" y="130"/>
                </a:cxn>
                <a:cxn ang="0">
                  <a:pos x="1" y="131"/>
                </a:cxn>
                <a:cxn ang="0">
                  <a:pos x="3" y="132"/>
                </a:cxn>
                <a:cxn ang="0">
                  <a:pos x="5" y="133"/>
                </a:cxn>
                <a:cxn ang="0">
                  <a:pos x="6" y="132"/>
                </a:cxn>
                <a:cxn ang="0">
                  <a:pos x="8" y="131"/>
                </a:cxn>
                <a:cxn ang="0">
                  <a:pos x="9" y="130"/>
                </a:cxn>
                <a:cxn ang="0">
                  <a:pos x="9" y="128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1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33">
                  <a:moveTo>
                    <a:pt x="0" y="5"/>
                  </a:moveTo>
                  <a:lnTo>
                    <a:pt x="0" y="128"/>
                  </a:lnTo>
                  <a:lnTo>
                    <a:pt x="0" y="128"/>
                  </a:lnTo>
                  <a:lnTo>
                    <a:pt x="0" y="130"/>
                  </a:lnTo>
                  <a:lnTo>
                    <a:pt x="1" y="131"/>
                  </a:lnTo>
                  <a:lnTo>
                    <a:pt x="3" y="132"/>
                  </a:lnTo>
                  <a:lnTo>
                    <a:pt x="5" y="133"/>
                  </a:lnTo>
                  <a:lnTo>
                    <a:pt x="6" y="132"/>
                  </a:lnTo>
                  <a:lnTo>
                    <a:pt x="8" y="131"/>
                  </a:lnTo>
                  <a:lnTo>
                    <a:pt x="9" y="130"/>
                  </a:lnTo>
                  <a:lnTo>
                    <a:pt x="9" y="128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35" name="Freeform 188"/>
            <p:cNvSpPr/>
            <p:nvPr/>
          </p:nvSpPr>
          <p:spPr bwMode="auto">
            <a:xfrm>
              <a:off x="4602163" y="2432050"/>
              <a:ext cx="4763" cy="6508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18"/>
                </a:cxn>
                <a:cxn ang="0">
                  <a:pos x="0" y="118"/>
                </a:cxn>
                <a:cxn ang="0">
                  <a:pos x="0" y="120"/>
                </a:cxn>
                <a:cxn ang="0">
                  <a:pos x="1" y="121"/>
                </a:cxn>
                <a:cxn ang="0">
                  <a:pos x="2" y="123"/>
                </a:cxn>
                <a:cxn ang="0">
                  <a:pos x="4" y="123"/>
                </a:cxn>
                <a:cxn ang="0">
                  <a:pos x="6" y="123"/>
                </a:cxn>
                <a:cxn ang="0">
                  <a:pos x="7" y="121"/>
                </a:cxn>
                <a:cxn ang="0">
                  <a:pos x="8" y="120"/>
                </a:cxn>
                <a:cxn ang="0">
                  <a:pos x="9" y="118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8" y="3"/>
                </a:cxn>
                <a:cxn ang="0">
                  <a:pos x="7" y="1"/>
                </a:cxn>
                <a:cxn ang="0">
                  <a:pos x="6" y="1"/>
                </a:cxn>
                <a:cxn ang="0">
                  <a:pos x="4" y="0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23">
                  <a:moveTo>
                    <a:pt x="0" y="5"/>
                  </a:moveTo>
                  <a:lnTo>
                    <a:pt x="0" y="118"/>
                  </a:lnTo>
                  <a:lnTo>
                    <a:pt x="0" y="118"/>
                  </a:lnTo>
                  <a:lnTo>
                    <a:pt x="0" y="120"/>
                  </a:lnTo>
                  <a:lnTo>
                    <a:pt x="1" y="121"/>
                  </a:lnTo>
                  <a:lnTo>
                    <a:pt x="2" y="123"/>
                  </a:lnTo>
                  <a:lnTo>
                    <a:pt x="4" y="123"/>
                  </a:lnTo>
                  <a:lnTo>
                    <a:pt x="6" y="123"/>
                  </a:lnTo>
                  <a:lnTo>
                    <a:pt x="7" y="121"/>
                  </a:lnTo>
                  <a:lnTo>
                    <a:pt x="8" y="120"/>
                  </a:lnTo>
                  <a:lnTo>
                    <a:pt x="9" y="118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3"/>
                  </a:lnTo>
                  <a:lnTo>
                    <a:pt x="7" y="1"/>
                  </a:lnTo>
                  <a:lnTo>
                    <a:pt x="6" y="1"/>
                  </a:lnTo>
                  <a:lnTo>
                    <a:pt x="4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36" name="Freeform 189"/>
            <p:cNvSpPr/>
            <p:nvPr/>
          </p:nvSpPr>
          <p:spPr bwMode="auto">
            <a:xfrm>
              <a:off x="4624388" y="2457450"/>
              <a:ext cx="4763" cy="6508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19"/>
                </a:cxn>
                <a:cxn ang="0">
                  <a:pos x="0" y="119"/>
                </a:cxn>
                <a:cxn ang="0">
                  <a:pos x="0" y="121"/>
                </a:cxn>
                <a:cxn ang="0">
                  <a:pos x="1" y="122"/>
                </a:cxn>
                <a:cxn ang="0">
                  <a:pos x="3" y="123"/>
                </a:cxn>
                <a:cxn ang="0">
                  <a:pos x="4" y="123"/>
                </a:cxn>
                <a:cxn ang="0">
                  <a:pos x="6" y="123"/>
                </a:cxn>
                <a:cxn ang="0">
                  <a:pos x="8" y="122"/>
                </a:cxn>
                <a:cxn ang="0">
                  <a:pos x="9" y="121"/>
                </a:cxn>
                <a:cxn ang="0">
                  <a:pos x="9" y="119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23">
                  <a:moveTo>
                    <a:pt x="0" y="5"/>
                  </a:moveTo>
                  <a:lnTo>
                    <a:pt x="0" y="119"/>
                  </a:lnTo>
                  <a:lnTo>
                    <a:pt x="0" y="119"/>
                  </a:lnTo>
                  <a:lnTo>
                    <a:pt x="0" y="121"/>
                  </a:lnTo>
                  <a:lnTo>
                    <a:pt x="1" y="122"/>
                  </a:lnTo>
                  <a:lnTo>
                    <a:pt x="3" y="123"/>
                  </a:lnTo>
                  <a:lnTo>
                    <a:pt x="4" y="123"/>
                  </a:lnTo>
                  <a:lnTo>
                    <a:pt x="6" y="123"/>
                  </a:lnTo>
                  <a:lnTo>
                    <a:pt x="8" y="122"/>
                  </a:lnTo>
                  <a:lnTo>
                    <a:pt x="9" y="121"/>
                  </a:lnTo>
                  <a:lnTo>
                    <a:pt x="9" y="119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37" name="Freeform 190"/>
            <p:cNvSpPr/>
            <p:nvPr/>
          </p:nvSpPr>
          <p:spPr bwMode="auto">
            <a:xfrm>
              <a:off x="4651375" y="2482850"/>
              <a:ext cx="7938" cy="73025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5" y="5"/>
                </a:cxn>
                <a:cxn ang="0">
                  <a:pos x="2" y="30"/>
                </a:cxn>
                <a:cxn ang="0">
                  <a:pos x="1" y="42"/>
                </a:cxn>
                <a:cxn ang="0">
                  <a:pos x="0" y="55"/>
                </a:cxn>
                <a:cxn ang="0">
                  <a:pos x="0" y="132"/>
                </a:cxn>
                <a:cxn ang="0">
                  <a:pos x="0" y="132"/>
                </a:cxn>
                <a:cxn ang="0">
                  <a:pos x="1" y="134"/>
                </a:cxn>
                <a:cxn ang="0">
                  <a:pos x="2" y="136"/>
                </a:cxn>
                <a:cxn ang="0">
                  <a:pos x="3" y="137"/>
                </a:cxn>
                <a:cxn ang="0">
                  <a:pos x="5" y="137"/>
                </a:cxn>
                <a:cxn ang="0">
                  <a:pos x="7" y="137"/>
                </a:cxn>
                <a:cxn ang="0">
                  <a:pos x="8" y="136"/>
                </a:cxn>
                <a:cxn ang="0">
                  <a:pos x="9" y="134"/>
                </a:cxn>
                <a:cxn ang="0">
                  <a:pos x="10" y="132"/>
                </a:cxn>
                <a:cxn ang="0">
                  <a:pos x="10" y="62"/>
                </a:cxn>
                <a:cxn ang="0">
                  <a:pos x="10" y="62"/>
                </a:cxn>
                <a:cxn ang="0">
                  <a:pos x="10" y="47"/>
                </a:cxn>
                <a:cxn ang="0">
                  <a:pos x="11" y="33"/>
                </a:cxn>
                <a:cxn ang="0">
                  <a:pos x="14" y="5"/>
                </a:cxn>
                <a:cxn ang="0">
                  <a:pos x="14" y="5"/>
                </a:cxn>
                <a:cxn ang="0">
                  <a:pos x="14" y="3"/>
                </a:cxn>
                <a:cxn ang="0">
                  <a:pos x="13" y="1"/>
                </a:cxn>
                <a:cxn ang="0">
                  <a:pos x="12" y="0"/>
                </a:cxn>
                <a:cxn ang="0">
                  <a:pos x="10" y="0"/>
                </a:cxn>
                <a:cxn ang="0">
                  <a:pos x="7" y="1"/>
                </a:cxn>
                <a:cxn ang="0">
                  <a:pos x="6" y="3"/>
                </a:cxn>
                <a:cxn ang="0">
                  <a:pos x="5" y="5"/>
                </a:cxn>
                <a:cxn ang="0">
                  <a:pos x="5" y="5"/>
                </a:cxn>
              </a:cxnLst>
              <a:rect l="0" t="0" r="r" b="b"/>
              <a:pathLst>
                <a:path w="14" h="137">
                  <a:moveTo>
                    <a:pt x="5" y="5"/>
                  </a:moveTo>
                  <a:lnTo>
                    <a:pt x="5" y="5"/>
                  </a:lnTo>
                  <a:lnTo>
                    <a:pt x="2" y="30"/>
                  </a:lnTo>
                  <a:lnTo>
                    <a:pt x="1" y="42"/>
                  </a:lnTo>
                  <a:lnTo>
                    <a:pt x="0" y="55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1" y="134"/>
                  </a:lnTo>
                  <a:lnTo>
                    <a:pt x="2" y="136"/>
                  </a:lnTo>
                  <a:lnTo>
                    <a:pt x="3" y="137"/>
                  </a:lnTo>
                  <a:lnTo>
                    <a:pt x="5" y="137"/>
                  </a:lnTo>
                  <a:lnTo>
                    <a:pt x="7" y="137"/>
                  </a:lnTo>
                  <a:lnTo>
                    <a:pt x="8" y="136"/>
                  </a:lnTo>
                  <a:lnTo>
                    <a:pt x="9" y="134"/>
                  </a:lnTo>
                  <a:lnTo>
                    <a:pt x="10" y="132"/>
                  </a:lnTo>
                  <a:lnTo>
                    <a:pt x="10" y="62"/>
                  </a:lnTo>
                  <a:lnTo>
                    <a:pt x="10" y="62"/>
                  </a:lnTo>
                  <a:lnTo>
                    <a:pt x="10" y="47"/>
                  </a:lnTo>
                  <a:lnTo>
                    <a:pt x="11" y="33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3"/>
                  </a:lnTo>
                  <a:lnTo>
                    <a:pt x="13" y="1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7" y="1"/>
                  </a:lnTo>
                  <a:lnTo>
                    <a:pt x="6" y="3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38" name="Freeform 191"/>
            <p:cNvSpPr/>
            <p:nvPr/>
          </p:nvSpPr>
          <p:spPr bwMode="auto">
            <a:xfrm>
              <a:off x="4684713" y="2500313"/>
              <a:ext cx="4763" cy="8731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61"/>
                </a:cxn>
                <a:cxn ang="0">
                  <a:pos x="0" y="161"/>
                </a:cxn>
                <a:cxn ang="0">
                  <a:pos x="0" y="163"/>
                </a:cxn>
                <a:cxn ang="0">
                  <a:pos x="1" y="164"/>
                </a:cxn>
                <a:cxn ang="0">
                  <a:pos x="3" y="165"/>
                </a:cxn>
                <a:cxn ang="0">
                  <a:pos x="5" y="166"/>
                </a:cxn>
                <a:cxn ang="0">
                  <a:pos x="6" y="165"/>
                </a:cxn>
                <a:cxn ang="0">
                  <a:pos x="8" y="164"/>
                </a:cxn>
                <a:cxn ang="0">
                  <a:pos x="9" y="163"/>
                </a:cxn>
                <a:cxn ang="0">
                  <a:pos x="9" y="161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1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66">
                  <a:moveTo>
                    <a:pt x="0" y="5"/>
                  </a:moveTo>
                  <a:lnTo>
                    <a:pt x="0" y="161"/>
                  </a:lnTo>
                  <a:lnTo>
                    <a:pt x="0" y="161"/>
                  </a:lnTo>
                  <a:lnTo>
                    <a:pt x="0" y="163"/>
                  </a:lnTo>
                  <a:lnTo>
                    <a:pt x="1" y="164"/>
                  </a:lnTo>
                  <a:lnTo>
                    <a:pt x="3" y="165"/>
                  </a:lnTo>
                  <a:lnTo>
                    <a:pt x="5" y="166"/>
                  </a:lnTo>
                  <a:lnTo>
                    <a:pt x="6" y="165"/>
                  </a:lnTo>
                  <a:lnTo>
                    <a:pt x="8" y="164"/>
                  </a:lnTo>
                  <a:lnTo>
                    <a:pt x="9" y="163"/>
                  </a:lnTo>
                  <a:lnTo>
                    <a:pt x="9" y="161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39" name="Freeform 192"/>
            <p:cNvSpPr/>
            <p:nvPr/>
          </p:nvSpPr>
          <p:spPr bwMode="auto">
            <a:xfrm>
              <a:off x="4702175" y="2540000"/>
              <a:ext cx="7938" cy="69850"/>
            </a:xfrm>
            <a:custGeom>
              <a:avLst/>
              <a:gdLst/>
              <a:ahLst/>
              <a:cxnLst>
                <a:cxn ang="0">
                  <a:pos x="6" y="3"/>
                </a:cxn>
                <a:cxn ang="0">
                  <a:pos x="6" y="3"/>
                </a:cxn>
                <a:cxn ang="0">
                  <a:pos x="3" y="19"/>
                </a:cxn>
                <a:cxn ang="0">
                  <a:pos x="1" y="34"/>
                </a:cxn>
                <a:cxn ang="0">
                  <a:pos x="0" y="50"/>
                </a:cxn>
                <a:cxn ang="0">
                  <a:pos x="0" y="65"/>
                </a:cxn>
                <a:cxn ang="0">
                  <a:pos x="1" y="96"/>
                </a:cxn>
                <a:cxn ang="0">
                  <a:pos x="1" y="127"/>
                </a:cxn>
                <a:cxn ang="0">
                  <a:pos x="1" y="127"/>
                </a:cxn>
                <a:cxn ang="0">
                  <a:pos x="2" y="129"/>
                </a:cxn>
                <a:cxn ang="0">
                  <a:pos x="3" y="131"/>
                </a:cxn>
                <a:cxn ang="0">
                  <a:pos x="4" y="132"/>
                </a:cxn>
                <a:cxn ang="0">
                  <a:pos x="6" y="132"/>
                </a:cxn>
                <a:cxn ang="0">
                  <a:pos x="7" y="132"/>
                </a:cxn>
                <a:cxn ang="0">
                  <a:pos x="9" y="131"/>
                </a:cxn>
                <a:cxn ang="0">
                  <a:pos x="10" y="129"/>
                </a:cxn>
                <a:cxn ang="0">
                  <a:pos x="10" y="127"/>
                </a:cxn>
                <a:cxn ang="0">
                  <a:pos x="10" y="127"/>
                </a:cxn>
                <a:cxn ang="0">
                  <a:pos x="10" y="97"/>
                </a:cxn>
                <a:cxn ang="0">
                  <a:pos x="9" y="66"/>
                </a:cxn>
                <a:cxn ang="0">
                  <a:pos x="9" y="51"/>
                </a:cxn>
                <a:cxn ang="0">
                  <a:pos x="10" y="36"/>
                </a:cxn>
                <a:cxn ang="0">
                  <a:pos x="12" y="21"/>
                </a:cxn>
                <a:cxn ang="0">
                  <a:pos x="15" y="5"/>
                </a:cxn>
                <a:cxn ang="0">
                  <a:pos x="15" y="5"/>
                </a:cxn>
                <a:cxn ang="0">
                  <a:pos x="15" y="3"/>
                </a:cxn>
                <a:cxn ang="0">
                  <a:pos x="14" y="2"/>
                </a:cxn>
                <a:cxn ang="0">
                  <a:pos x="13" y="0"/>
                </a:cxn>
                <a:cxn ang="0">
                  <a:pos x="11" y="0"/>
                </a:cxn>
                <a:cxn ang="0">
                  <a:pos x="10" y="0"/>
                </a:cxn>
                <a:cxn ang="0">
                  <a:pos x="8" y="0"/>
                </a:cxn>
                <a:cxn ang="0">
                  <a:pos x="7" y="1"/>
                </a:cxn>
                <a:cxn ang="0">
                  <a:pos x="6" y="3"/>
                </a:cxn>
                <a:cxn ang="0">
                  <a:pos x="6" y="3"/>
                </a:cxn>
              </a:cxnLst>
              <a:rect l="0" t="0" r="r" b="b"/>
              <a:pathLst>
                <a:path w="15" h="132">
                  <a:moveTo>
                    <a:pt x="6" y="3"/>
                  </a:moveTo>
                  <a:lnTo>
                    <a:pt x="6" y="3"/>
                  </a:lnTo>
                  <a:lnTo>
                    <a:pt x="3" y="19"/>
                  </a:lnTo>
                  <a:lnTo>
                    <a:pt x="1" y="34"/>
                  </a:lnTo>
                  <a:lnTo>
                    <a:pt x="0" y="50"/>
                  </a:lnTo>
                  <a:lnTo>
                    <a:pt x="0" y="65"/>
                  </a:lnTo>
                  <a:lnTo>
                    <a:pt x="1" y="96"/>
                  </a:lnTo>
                  <a:lnTo>
                    <a:pt x="1" y="127"/>
                  </a:lnTo>
                  <a:lnTo>
                    <a:pt x="1" y="127"/>
                  </a:lnTo>
                  <a:lnTo>
                    <a:pt x="2" y="129"/>
                  </a:lnTo>
                  <a:lnTo>
                    <a:pt x="3" y="131"/>
                  </a:lnTo>
                  <a:lnTo>
                    <a:pt x="4" y="132"/>
                  </a:lnTo>
                  <a:lnTo>
                    <a:pt x="6" y="132"/>
                  </a:lnTo>
                  <a:lnTo>
                    <a:pt x="7" y="132"/>
                  </a:lnTo>
                  <a:lnTo>
                    <a:pt x="9" y="131"/>
                  </a:lnTo>
                  <a:lnTo>
                    <a:pt x="10" y="129"/>
                  </a:lnTo>
                  <a:lnTo>
                    <a:pt x="10" y="127"/>
                  </a:lnTo>
                  <a:lnTo>
                    <a:pt x="10" y="127"/>
                  </a:lnTo>
                  <a:lnTo>
                    <a:pt x="10" y="97"/>
                  </a:lnTo>
                  <a:lnTo>
                    <a:pt x="9" y="66"/>
                  </a:lnTo>
                  <a:lnTo>
                    <a:pt x="9" y="51"/>
                  </a:lnTo>
                  <a:lnTo>
                    <a:pt x="10" y="36"/>
                  </a:lnTo>
                  <a:lnTo>
                    <a:pt x="12" y="21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3"/>
                  </a:lnTo>
                  <a:lnTo>
                    <a:pt x="14" y="2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7" y="1"/>
                  </a:lnTo>
                  <a:lnTo>
                    <a:pt x="6" y="3"/>
                  </a:lnTo>
                  <a:lnTo>
                    <a:pt x="6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40" name="Freeform 193"/>
            <p:cNvSpPr/>
            <p:nvPr/>
          </p:nvSpPr>
          <p:spPr bwMode="auto">
            <a:xfrm>
              <a:off x="4727575" y="2568575"/>
              <a:ext cx="9525" cy="52388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10" y="3"/>
                </a:cxn>
                <a:cxn ang="0">
                  <a:pos x="3" y="48"/>
                </a:cxn>
                <a:cxn ang="0">
                  <a:pos x="1" y="72"/>
                </a:cxn>
                <a:cxn ang="0">
                  <a:pos x="0" y="95"/>
                </a:cxn>
                <a:cxn ang="0">
                  <a:pos x="0" y="95"/>
                </a:cxn>
                <a:cxn ang="0">
                  <a:pos x="0" y="97"/>
                </a:cxn>
                <a:cxn ang="0">
                  <a:pos x="1" y="98"/>
                </a:cxn>
                <a:cxn ang="0">
                  <a:pos x="3" y="99"/>
                </a:cxn>
                <a:cxn ang="0">
                  <a:pos x="6" y="99"/>
                </a:cxn>
                <a:cxn ang="0">
                  <a:pos x="7" y="99"/>
                </a:cxn>
                <a:cxn ang="0">
                  <a:pos x="9" y="98"/>
                </a:cxn>
                <a:cxn ang="0">
                  <a:pos x="10" y="97"/>
                </a:cxn>
                <a:cxn ang="0">
                  <a:pos x="10" y="95"/>
                </a:cxn>
                <a:cxn ang="0">
                  <a:pos x="10" y="95"/>
                </a:cxn>
                <a:cxn ang="0">
                  <a:pos x="11" y="72"/>
                </a:cxn>
                <a:cxn ang="0">
                  <a:pos x="13" y="50"/>
                </a:cxn>
                <a:cxn ang="0">
                  <a:pos x="19" y="6"/>
                </a:cxn>
                <a:cxn ang="0">
                  <a:pos x="19" y="6"/>
                </a:cxn>
                <a:cxn ang="0">
                  <a:pos x="19" y="4"/>
                </a:cxn>
                <a:cxn ang="0">
                  <a:pos x="18" y="2"/>
                </a:cxn>
                <a:cxn ang="0">
                  <a:pos x="15" y="0"/>
                </a:cxn>
                <a:cxn ang="0">
                  <a:pos x="14" y="0"/>
                </a:cxn>
                <a:cxn ang="0">
                  <a:pos x="12" y="0"/>
                </a:cxn>
                <a:cxn ang="0">
                  <a:pos x="11" y="2"/>
                </a:cxn>
                <a:cxn ang="0">
                  <a:pos x="10" y="3"/>
                </a:cxn>
                <a:cxn ang="0">
                  <a:pos x="10" y="3"/>
                </a:cxn>
              </a:cxnLst>
              <a:rect l="0" t="0" r="r" b="b"/>
              <a:pathLst>
                <a:path w="19" h="99">
                  <a:moveTo>
                    <a:pt x="10" y="3"/>
                  </a:moveTo>
                  <a:lnTo>
                    <a:pt x="10" y="3"/>
                  </a:lnTo>
                  <a:lnTo>
                    <a:pt x="3" y="48"/>
                  </a:lnTo>
                  <a:lnTo>
                    <a:pt x="1" y="72"/>
                  </a:lnTo>
                  <a:lnTo>
                    <a:pt x="0" y="95"/>
                  </a:lnTo>
                  <a:lnTo>
                    <a:pt x="0" y="95"/>
                  </a:lnTo>
                  <a:lnTo>
                    <a:pt x="0" y="97"/>
                  </a:lnTo>
                  <a:lnTo>
                    <a:pt x="1" y="98"/>
                  </a:lnTo>
                  <a:lnTo>
                    <a:pt x="3" y="99"/>
                  </a:lnTo>
                  <a:lnTo>
                    <a:pt x="6" y="99"/>
                  </a:lnTo>
                  <a:lnTo>
                    <a:pt x="7" y="99"/>
                  </a:lnTo>
                  <a:lnTo>
                    <a:pt x="9" y="98"/>
                  </a:lnTo>
                  <a:lnTo>
                    <a:pt x="10" y="97"/>
                  </a:lnTo>
                  <a:lnTo>
                    <a:pt x="10" y="95"/>
                  </a:lnTo>
                  <a:lnTo>
                    <a:pt x="10" y="95"/>
                  </a:lnTo>
                  <a:lnTo>
                    <a:pt x="11" y="72"/>
                  </a:lnTo>
                  <a:lnTo>
                    <a:pt x="13" y="50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19" y="4"/>
                  </a:lnTo>
                  <a:lnTo>
                    <a:pt x="18" y="2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1" y="2"/>
                  </a:lnTo>
                  <a:lnTo>
                    <a:pt x="10" y="3"/>
                  </a:lnTo>
                  <a:lnTo>
                    <a:pt x="10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41" name="Freeform 194"/>
            <p:cNvSpPr/>
            <p:nvPr/>
          </p:nvSpPr>
          <p:spPr bwMode="auto">
            <a:xfrm>
              <a:off x="4748213" y="2590800"/>
              <a:ext cx="4763" cy="57150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04"/>
                </a:cxn>
                <a:cxn ang="0">
                  <a:pos x="0" y="104"/>
                </a:cxn>
                <a:cxn ang="0">
                  <a:pos x="0" y="107"/>
                </a:cxn>
                <a:cxn ang="0">
                  <a:pos x="1" y="109"/>
                </a:cxn>
                <a:cxn ang="0">
                  <a:pos x="3" y="109"/>
                </a:cxn>
                <a:cxn ang="0">
                  <a:pos x="4" y="110"/>
                </a:cxn>
                <a:cxn ang="0">
                  <a:pos x="6" y="109"/>
                </a:cxn>
                <a:cxn ang="0">
                  <a:pos x="7" y="109"/>
                </a:cxn>
                <a:cxn ang="0">
                  <a:pos x="9" y="107"/>
                </a:cxn>
                <a:cxn ang="0">
                  <a:pos x="9" y="104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7" y="2"/>
                </a:cxn>
                <a:cxn ang="0">
                  <a:pos x="6" y="1"/>
                </a:cxn>
                <a:cxn ang="0">
                  <a:pos x="4" y="0"/>
                </a:cxn>
                <a:cxn ang="0">
                  <a:pos x="3" y="1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10">
                  <a:moveTo>
                    <a:pt x="0" y="5"/>
                  </a:moveTo>
                  <a:lnTo>
                    <a:pt x="0" y="104"/>
                  </a:lnTo>
                  <a:lnTo>
                    <a:pt x="0" y="104"/>
                  </a:lnTo>
                  <a:lnTo>
                    <a:pt x="0" y="107"/>
                  </a:lnTo>
                  <a:lnTo>
                    <a:pt x="1" y="109"/>
                  </a:lnTo>
                  <a:lnTo>
                    <a:pt x="3" y="109"/>
                  </a:lnTo>
                  <a:lnTo>
                    <a:pt x="4" y="110"/>
                  </a:lnTo>
                  <a:lnTo>
                    <a:pt x="6" y="109"/>
                  </a:lnTo>
                  <a:lnTo>
                    <a:pt x="7" y="109"/>
                  </a:lnTo>
                  <a:lnTo>
                    <a:pt x="9" y="107"/>
                  </a:lnTo>
                  <a:lnTo>
                    <a:pt x="9" y="104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4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42" name="Freeform 195"/>
            <p:cNvSpPr/>
            <p:nvPr/>
          </p:nvSpPr>
          <p:spPr bwMode="auto">
            <a:xfrm>
              <a:off x="4641850" y="2751138"/>
              <a:ext cx="7938" cy="26988"/>
            </a:xfrm>
            <a:custGeom>
              <a:avLst/>
              <a:gdLst/>
              <a:ahLst/>
              <a:cxnLst>
                <a:cxn ang="0">
                  <a:pos x="15" y="46"/>
                </a:cxn>
                <a:cxn ang="0">
                  <a:pos x="15" y="46"/>
                </a:cxn>
                <a:cxn ang="0">
                  <a:pos x="12" y="36"/>
                </a:cxn>
                <a:cxn ang="0">
                  <a:pos x="11" y="26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10" y="3"/>
                </a:cxn>
                <a:cxn ang="0">
                  <a:pos x="8" y="1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1" y="27"/>
                </a:cxn>
                <a:cxn ang="0">
                  <a:pos x="2" y="38"/>
                </a:cxn>
                <a:cxn ang="0">
                  <a:pos x="5" y="48"/>
                </a:cxn>
                <a:cxn ang="0">
                  <a:pos x="5" y="48"/>
                </a:cxn>
                <a:cxn ang="0">
                  <a:pos x="6" y="50"/>
                </a:cxn>
                <a:cxn ang="0">
                  <a:pos x="7" y="51"/>
                </a:cxn>
                <a:cxn ang="0">
                  <a:pos x="10" y="51"/>
                </a:cxn>
                <a:cxn ang="0">
                  <a:pos x="11" y="51"/>
                </a:cxn>
                <a:cxn ang="0">
                  <a:pos x="13" y="51"/>
                </a:cxn>
                <a:cxn ang="0">
                  <a:pos x="14" y="49"/>
                </a:cxn>
                <a:cxn ang="0">
                  <a:pos x="15" y="48"/>
                </a:cxn>
                <a:cxn ang="0">
                  <a:pos x="15" y="46"/>
                </a:cxn>
                <a:cxn ang="0">
                  <a:pos x="15" y="46"/>
                </a:cxn>
              </a:cxnLst>
              <a:rect l="0" t="0" r="r" b="b"/>
              <a:pathLst>
                <a:path w="15" h="51">
                  <a:moveTo>
                    <a:pt x="15" y="46"/>
                  </a:moveTo>
                  <a:lnTo>
                    <a:pt x="15" y="46"/>
                  </a:lnTo>
                  <a:lnTo>
                    <a:pt x="12" y="36"/>
                  </a:lnTo>
                  <a:lnTo>
                    <a:pt x="11" y="26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3"/>
                  </a:lnTo>
                  <a:lnTo>
                    <a:pt x="8" y="1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27"/>
                  </a:lnTo>
                  <a:lnTo>
                    <a:pt x="2" y="38"/>
                  </a:lnTo>
                  <a:lnTo>
                    <a:pt x="5" y="48"/>
                  </a:lnTo>
                  <a:lnTo>
                    <a:pt x="5" y="48"/>
                  </a:lnTo>
                  <a:lnTo>
                    <a:pt x="6" y="50"/>
                  </a:lnTo>
                  <a:lnTo>
                    <a:pt x="7" y="51"/>
                  </a:lnTo>
                  <a:lnTo>
                    <a:pt x="10" y="51"/>
                  </a:lnTo>
                  <a:lnTo>
                    <a:pt x="11" y="51"/>
                  </a:lnTo>
                  <a:lnTo>
                    <a:pt x="13" y="51"/>
                  </a:lnTo>
                  <a:lnTo>
                    <a:pt x="14" y="49"/>
                  </a:lnTo>
                  <a:lnTo>
                    <a:pt x="15" y="48"/>
                  </a:lnTo>
                  <a:lnTo>
                    <a:pt x="15" y="46"/>
                  </a:lnTo>
                  <a:lnTo>
                    <a:pt x="15" y="4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43" name="Freeform 196"/>
            <p:cNvSpPr/>
            <p:nvPr/>
          </p:nvSpPr>
          <p:spPr bwMode="auto">
            <a:xfrm>
              <a:off x="4675188" y="2751138"/>
              <a:ext cx="12700" cy="34925"/>
            </a:xfrm>
            <a:custGeom>
              <a:avLst/>
              <a:gdLst/>
              <a:ahLst/>
              <a:cxnLst>
                <a:cxn ang="0">
                  <a:pos x="18" y="39"/>
                </a:cxn>
                <a:cxn ang="0">
                  <a:pos x="18" y="39"/>
                </a:cxn>
                <a:cxn ang="0">
                  <a:pos x="14" y="31"/>
                </a:cxn>
                <a:cxn ang="0">
                  <a:pos x="12" y="23"/>
                </a:cxn>
                <a:cxn ang="0">
                  <a:pos x="9" y="13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8" y="3"/>
                </a:cxn>
                <a:cxn ang="0">
                  <a:pos x="7" y="1"/>
                </a:cxn>
                <a:cxn ang="0">
                  <a:pos x="6" y="1"/>
                </a:cxn>
                <a:cxn ang="0">
                  <a:pos x="4" y="0"/>
                </a:cxn>
                <a:cxn ang="0">
                  <a:pos x="3" y="1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17"/>
                </a:cxn>
                <a:cxn ang="0">
                  <a:pos x="1" y="24"/>
                </a:cxn>
                <a:cxn ang="0">
                  <a:pos x="3" y="30"/>
                </a:cxn>
                <a:cxn ang="0">
                  <a:pos x="3" y="30"/>
                </a:cxn>
                <a:cxn ang="0">
                  <a:pos x="6" y="38"/>
                </a:cxn>
                <a:cxn ang="0">
                  <a:pos x="9" y="45"/>
                </a:cxn>
                <a:cxn ang="0">
                  <a:pos x="13" y="54"/>
                </a:cxn>
                <a:cxn ang="0">
                  <a:pos x="14" y="62"/>
                </a:cxn>
                <a:cxn ang="0">
                  <a:pos x="14" y="62"/>
                </a:cxn>
                <a:cxn ang="0">
                  <a:pos x="15" y="64"/>
                </a:cxn>
                <a:cxn ang="0">
                  <a:pos x="16" y="65"/>
                </a:cxn>
                <a:cxn ang="0">
                  <a:pos x="18" y="66"/>
                </a:cxn>
                <a:cxn ang="0">
                  <a:pos x="19" y="66"/>
                </a:cxn>
                <a:cxn ang="0">
                  <a:pos x="21" y="66"/>
                </a:cxn>
                <a:cxn ang="0">
                  <a:pos x="22" y="65"/>
                </a:cxn>
                <a:cxn ang="0">
                  <a:pos x="23" y="64"/>
                </a:cxn>
                <a:cxn ang="0">
                  <a:pos x="24" y="62"/>
                </a:cxn>
                <a:cxn ang="0">
                  <a:pos x="24" y="62"/>
                </a:cxn>
                <a:cxn ang="0">
                  <a:pos x="23" y="56"/>
                </a:cxn>
                <a:cxn ang="0">
                  <a:pos x="22" y="49"/>
                </a:cxn>
                <a:cxn ang="0">
                  <a:pos x="18" y="39"/>
                </a:cxn>
                <a:cxn ang="0">
                  <a:pos x="18" y="39"/>
                </a:cxn>
              </a:cxnLst>
              <a:rect l="0" t="0" r="r" b="b"/>
              <a:pathLst>
                <a:path w="24" h="66">
                  <a:moveTo>
                    <a:pt x="18" y="39"/>
                  </a:moveTo>
                  <a:lnTo>
                    <a:pt x="18" y="39"/>
                  </a:lnTo>
                  <a:lnTo>
                    <a:pt x="14" y="31"/>
                  </a:lnTo>
                  <a:lnTo>
                    <a:pt x="12" y="23"/>
                  </a:lnTo>
                  <a:lnTo>
                    <a:pt x="9" y="13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3"/>
                  </a:lnTo>
                  <a:lnTo>
                    <a:pt x="7" y="1"/>
                  </a:lnTo>
                  <a:lnTo>
                    <a:pt x="6" y="1"/>
                  </a:lnTo>
                  <a:lnTo>
                    <a:pt x="4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17"/>
                  </a:lnTo>
                  <a:lnTo>
                    <a:pt x="1" y="24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6" y="38"/>
                  </a:lnTo>
                  <a:lnTo>
                    <a:pt x="9" y="45"/>
                  </a:lnTo>
                  <a:lnTo>
                    <a:pt x="13" y="54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15" y="64"/>
                  </a:lnTo>
                  <a:lnTo>
                    <a:pt x="16" y="65"/>
                  </a:lnTo>
                  <a:lnTo>
                    <a:pt x="18" y="66"/>
                  </a:lnTo>
                  <a:lnTo>
                    <a:pt x="19" y="66"/>
                  </a:lnTo>
                  <a:lnTo>
                    <a:pt x="21" y="66"/>
                  </a:lnTo>
                  <a:lnTo>
                    <a:pt x="22" y="65"/>
                  </a:lnTo>
                  <a:lnTo>
                    <a:pt x="23" y="64"/>
                  </a:lnTo>
                  <a:lnTo>
                    <a:pt x="24" y="62"/>
                  </a:lnTo>
                  <a:lnTo>
                    <a:pt x="24" y="62"/>
                  </a:lnTo>
                  <a:lnTo>
                    <a:pt x="23" y="56"/>
                  </a:lnTo>
                  <a:lnTo>
                    <a:pt x="22" y="49"/>
                  </a:lnTo>
                  <a:lnTo>
                    <a:pt x="18" y="39"/>
                  </a:lnTo>
                  <a:lnTo>
                    <a:pt x="18" y="3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44" name="Freeform 197"/>
            <p:cNvSpPr/>
            <p:nvPr/>
          </p:nvSpPr>
          <p:spPr bwMode="auto">
            <a:xfrm>
              <a:off x="4710113" y="2759075"/>
              <a:ext cx="9525" cy="44450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10" y="4"/>
                </a:cxn>
                <a:cxn ang="0">
                  <a:pos x="10" y="2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1" y="24"/>
                </a:cxn>
                <a:cxn ang="0">
                  <a:pos x="3" y="44"/>
                </a:cxn>
                <a:cxn ang="0">
                  <a:pos x="6" y="63"/>
                </a:cxn>
                <a:cxn ang="0">
                  <a:pos x="10" y="82"/>
                </a:cxn>
                <a:cxn ang="0">
                  <a:pos x="10" y="82"/>
                </a:cxn>
                <a:cxn ang="0">
                  <a:pos x="11" y="84"/>
                </a:cxn>
                <a:cxn ang="0">
                  <a:pos x="12" y="85"/>
                </a:cxn>
                <a:cxn ang="0">
                  <a:pos x="14" y="85"/>
                </a:cxn>
                <a:cxn ang="0">
                  <a:pos x="16" y="85"/>
                </a:cxn>
                <a:cxn ang="0">
                  <a:pos x="17" y="84"/>
                </a:cxn>
                <a:cxn ang="0">
                  <a:pos x="18" y="83"/>
                </a:cxn>
                <a:cxn ang="0">
                  <a:pos x="19" y="82"/>
                </a:cxn>
                <a:cxn ang="0">
                  <a:pos x="19" y="80"/>
                </a:cxn>
                <a:cxn ang="0">
                  <a:pos x="19" y="80"/>
                </a:cxn>
                <a:cxn ang="0">
                  <a:pos x="16" y="61"/>
                </a:cxn>
                <a:cxn ang="0">
                  <a:pos x="13" y="43"/>
                </a:cxn>
                <a:cxn ang="0">
                  <a:pos x="11" y="24"/>
                </a:cxn>
                <a:cxn ang="0">
                  <a:pos x="10" y="4"/>
                </a:cxn>
                <a:cxn ang="0">
                  <a:pos x="10" y="4"/>
                </a:cxn>
              </a:cxnLst>
              <a:rect l="0" t="0" r="r" b="b"/>
              <a:pathLst>
                <a:path w="19" h="85">
                  <a:moveTo>
                    <a:pt x="10" y="4"/>
                  </a:moveTo>
                  <a:lnTo>
                    <a:pt x="10" y="4"/>
                  </a:lnTo>
                  <a:lnTo>
                    <a:pt x="10" y="2"/>
                  </a:lnTo>
                  <a:lnTo>
                    <a:pt x="9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24"/>
                  </a:lnTo>
                  <a:lnTo>
                    <a:pt x="3" y="44"/>
                  </a:lnTo>
                  <a:lnTo>
                    <a:pt x="6" y="63"/>
                  </a:lnTo>
                  <a:lnTo>
                    <a:pt x="10" y="82"/>
                  </a:lnTo>
                  <a:lnTo>
                    <a:pt x="10" y="82"/>
                  </a:lnTo>
                  <a:lnTo>
                    <a:pt x="11" y="84"/>
                  </a:lnTo>
                  <a:lnTo>
                    <a:pt x="12" y="85"/>
                  </a:lnTo>
                  <a:lnTo>
                    <a:pt x="14" y="85"/>
                  </a:lnTo>
                  <a:lnTo>
                    <a:pt x="16" y="85"/>
                  </a:lnTo>
                  <a:lnTo>
                    <a:pt x="17" y="84"/>
                  </a:lnTo>
                  <a:lnTo>
                    <a:pt x="18" y="83"/>
                  </a:lnTo>
                  <a:lnTo>
                    <a:pt x="19" y="82"/>
                  </a:lnTo>
                  <a:lnTo>
                    <a:pt x="19" y="80"/>
                  </a:lnTo>
                  <a:lnTo>
                    <a:pt x="19" y="80"/>
                  </a:lnTo>
                  <a:lnTo>
                    <a:pt x="16" y="61"/>
                  </a:lnTo>
                  <a:lnTo>
                    <a:pt x="13" y="43"/>
                  </a:lnTo>
                  <a:lnTo>
                    <a:pt x="11" y="24"/>
                  </a:lnTo>
                  <a:lnTo>
                    <a:pt x="10" y="4"/>
                  </a:lnTo>
                  <a:lnTo>
                    <a:pt x="10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45" name="Freeform 198"/>
            <p:cNvSpPr/>
            <p:nvPr/>
          </p:nvSpPr>
          <p:spPr bwMode="auto">
            <a:xfrm>
              <a:off x="4416425" y="2370138"/>
              <a:ext cx="15875" cy="106363"/>
            </a:xfrm>
            <a:custGeom>
              <a:avLst/>
              <a:gdLst/>
              <a:ahLst/>
              <a:cxnLst>
                <a:cxn ang="0">
                  <a:pos x="19" y="3"/>
                </a:cxn>
                <a:cxn ang="0">
                  <a:pos x="19" y="3"/>
                </a:cxn>
                <a:cxn ang="0">
                  <a:pos x="14" y="24"/>
                </a:cxn>
                <a:cxn ang="0">
                  <a:pos x="13" y="34"/>
                </a:cxn>
                <a:cxn ang="0">
                  <a:pos x="13" y="45"/>
                </a:cxn>
                <a:cxn ang="0">
                  <a:pos x="13" y="98"/>
                </a:cxn>
                <a:cxn ang="0">
                  <a:pos x="13" y="98"/>
                </a:cxn>
                <a:cxn ang="0">
                  <a:pos x="13" y="124"/>
                </a:cxn>
                <a:cxn ang="0">
                  <a:pos x="12" y="136"/>
                </a:cxn>
                <a:cxn ang="0">
                  <a:pos x="10" y="149"/>
                </a:cxn>
                <a:cxn ang="0">
                  <a:pos x="10" y="149"/>
                </a:cxn>
                <a:cxn ang="0">
                  <a:pos x="4" y="171"/>
                </a:cxn>
                <a:cxn ang="0">
                  <a:pos x="2" y="183"/>
                </a:cxn>
                <a:cxn ang="0">
                  <a:pos x="0" y="194"/>
                </a:cxn>
                <a:cxn ang="0">
                  <a:pos x="0" y="194"/>
                </a:cxn>
                <a:cxn ang="0">
                  <a:pos x="1" y="196"/>
                </a:cxn>
                <a:cxn ang="0">
                  <a:pos x="2" y="197"/>
                </a:cxn>
                <a:cxn ang="0">
                  <a:pos x="3" y="198"/>
                </a:cxn>
                <a:cxn ang="0">
                  <a:pos x="5" y="199"/>
                </a:cxn>
                <a:cxn ang="0">
                  <a:pos x="6" y="198"/>
                </a:cxn>
                <a:cxn ang="0">
                  <a:pos x="8" y="197"/>
                </a:cxn>
                <a:cxn ang="0">
                  <a:pos x="9" y="196"/>
                </a:cxn>
                <a:cxn ang="0">
                  <a:pos x="10" y="194"/>
                </a:cxn>
                <a:cxn ang="0">
                  <a:pos x="10" y="194"/>
                </a:cxn>
                <a:cxn ang="0">
                  <a:pos x="11" y="182"/>
                </a:cxn>
                <a:cxn ang="0">
                  <a:pos x="14" y="169"/>
                </a:cxn>
                <a:cxn ang="0">
                  <a:pos x="20" y="144"/>
                </a:cxn>
                <a:cxn ang="0">
                  <a:pos x="20" y="144"/>
                </a:cxn>
                <a:cxn ang="0">
                  <a:pos x="22" y="135"/>
                </a:cxn>
                <a:cxn ang="0">
                  <a:pos x="22" y="125"/>
                </a:cxn>
                <a:cxn ang="0">
                  <a:pos x="22" y="105"/>
                </a:cxn>
                <a:cxn ang="0">
                  <a:pos x="22" y="105"/>
                </a:cxn>
                <a:cxn ang="0">
                  <a:pos x="22" y="80"/>
                </a:cxn>
                <a:cxn ang="0">
                  <a:pos x="22" y="55"/>
                </a:cxn>
                <a:cxn ang="0">
                  <a:pos x="23" y="31"/>
                </a:cxn>
                <a:cxn ang="0">
                  <a:pos x="25" y="18"/>
                </a:cxn>
                <a:cxn ang="0">
                  <a:pos x="29" y="6"/>
                </a:cxn>
                <a:cxn ang="0">
                  <a:pos x="29" y="6"/>
                </a:cxn>
                <a:cxn ang="0">
                  <a:pos x="29" y="4"/>
                </a:cxn>
                <a:cxn ang="0">
                  <a:pos x="28" y="2"/>
                </a:cxn>
                <a:cxn ang="0">
                  <a:pos x="27" y="1"/>
                </a:cxn>
                <a:cxn ang="0">
                  <a:pos x="24" y="0"/>
                </a:cxn>
                <a:cxn ang="0">
                  <a:pos x="23" y="0"/>
                </a:cxn>
                <a:cxn ang="0">
                  <a:pos x="21" y="0"/>
                </a:cxn>
                <a:cxn ang="0">
                  <a:pos x="20" y="2"/>
                </a:cxn>
                <a:cxn ang="0">
                  <a:pos x="19" y="3"/>
                </a:cxn>
                <a:cxn ang="0">
                  <a:pos x="19" y="3"/>
                </a:cxn>
              </a:cxnLst>
              <a:rect l="0" t="0" r="r" b="b"/>
              <a:pathLst>
                <a:path w="29" h="199">
                  <a:moveTo>
                    <a:pt x="19" y="3"/>
                  </a:moveTo>
                  <a:lnTo>
                    <a:pt x="19" y="3"/>
                  </a:lnTo>
                  <a:lnTo>
                    <a:pt x="14" y="24"/>
                  </a:lnTo>
                  <a:lnTo>
                    <a:pt x="13" y="34"/>
                  </a:lnTo>
                  <a:lnTo>
                    <a:pt x="13" y="45"/>
                  </a:lnTo>
                  <a:lnTo>
                    <a:pt x="13" y="98"/>
                  </a:lnTo>
                  <a:lnTo>
                    <a:pt x="13" y="98"/>
                  </a:lnTo>
                  <a:lnTo>
                    <a:pt x="13" y="124"/>
                  </a:lnTo>
                  <a:lnTo>
                    <a:pt x="12" y="136"/>
                  </a:lnTo>
                  <a:lnTo>
                    <a:pt x="10" y="149"/>
                  </a:lnTo>
                  <a:lnTo>
                    <a:pt x="10" y="149"/>
                  </a:lnTo>
                  <a:lnTo>
                    <a:pt x="4" y="171"/>
                  </a:lnTo>
                  <a:lnTo>
                    <a:pt x="2" y="183"/>
                  </a:lnTo>
                  <a:lnTo>
                    <a:pt x="0" y="194"/>
                  </a:lnTo>
                  <a:lnTo>
                    <a:pt x="0" y="194"/>
                  </a:lnTo>
                  <a:lnTo>
                    <a:pt x="1" y="196"/>
                  </a:lnTo>
                  <a:lnTo>
                    <a:pt x="2" y="197"/>
                  </a:lnTo>
                  <a:lnTo>
                    <a:pt x="3" y="198"/>
                  </a:lnTo>
                  <a:lnTo>
                    <a:pt x="5" y="199"/>
                  </a:lnTo>
                  <a:lnTo>
                    <a:pt x="6" y="198"/>
                  </a:lnTo>
                  <a:lnTo>
                    <a:pt x="8" y="197"/>
                  </a:lnTo>
                  <a:lnTo>
                    <a:pt x="9" y="196"/>
                  </a:lnTo>
                  <a:lnTo>
                    <a:pt x="10" y="194"/>
                  </a:lnTo>
                  <a:lnTo>
                    <a:pt x="10" y="194"/>
                  </a:lnTo>
                  <a:lnTo>
                    <a:pt x="11" y="182"/>
                  </a:lnTo>
                  <a:lnTo>
                    <a:pt x="14" y="169"/>
                  </a:lnTo>
                  <a:lnTo>
                    <a:pt x="20" y="144"/>
                  </a:lnTo>
                  <a:lnTo>
                    <a:pt x="20" y="144"/>
                  </a:lnTo>
                  <a:lnTo>
                    <a:pt x="22" y="135"/>
                  </a:lnTo>
                  <a:lnTo>
                    <a:pt x="22" y="125"/>
                  </a:lnTo>
                  <a:lnTo>
                    <a:pt x="22" y="105"/>
                  </a:lnTo>
                  <a:lnTo>
                    <a:pt x="22" y="105"/>
                  </a:lnTo>
                  <a:lnTo>
                    <a:pt x="22" y="80"/>
                  </a:lnTo>
                  <a:lnTo>
                    <a:pt x="22" y="55"/>
                  </a:lnTo>
                  <a:lnTo>
                    <a:pt x="23" y="31"/>
                  </a:lnTo>
                  <a:lnTo>
                    <a:pt x="25" y="18"/>
                  </a:lnTo>
                  <a:lnTo>
                    <a:pt x="29" y="6"/>
                  </a:lnTo>
                  <a:lnTo>
                    <a:pt x="29" y="6"/>
                  </a:lnTo>
                  <a:lnTo>
                    <a:pt x="29" y="4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20" y="2"/>
                  </a:lnTo>
                  <a:lnTo>
                    <a:pt x="19" y="3"/>
                  </a:lnTo>
                  <a:lnTo>
                    <a:pt x="19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46" name="Freeform 199"/>
            <p:cNvSpPr/>
            <p:nvPr/>
          </p:nvSpPr>
          <p:spPr bwMode="auto">
            <a:xfrm>
              <a:off x="4464050" y="2424113"/>
              <a:ext cx="19050" cy="88900"/>
            </a:xfrm>
            <a:custGeom>
              <a:avLst/>
              <a:gdLst/>
              <a:ahLst/>
              <a:cxnLst>
                <a:cxn ang="0">
                  <a:pos x="26" y="3"/>
                </a:cxn>
                <a:cxn ang="0">
                  <a:pos x="26" y="3"/>
                </a:cxn>
                <a:cxn ang="0">
                  <a:pos x="18" y="42"/>
                </a:cxn>
                <a:cxn ang="0">
                  <a:pos x="11" y="83"/>
                </a:cxn>
                <a:cxn ang="0">
                  <a:pos x="6" y="123"/>
                </a:cxn>
                <a:cxn ang="0">
                  <a:pos x="0" y="162"/>
                </a:cxn>
                <a:cxn ang="0">
                  <a:pos x="0" y="162"/>
                </a:cxn>
                <a:cxn ang="0">
                  <a:pos x="0" y="164"/>
                </a:cxn>
                <a:cxn ang="0">
                  <a:pos x="2" y="166"/>
                </a:cxn>
                <a:cxn ang="0">
                  <a:pos x="3" y="167"/>
                </a:cxn>
                <a:cxn ang="0">
                  <a:pos x="5" y="167"/>
                </a:cxn>
                <a:cxn ang="0">
                  <a:pos x="8" y="166"/>
                </a:cxn>
                <a:cxn ang="0">
                  <a:pos x="10" y="164"/>
                </a:cxn>
                <a:cxn ang="0">
                  <a:pos x="10" y="162"/>
                </a:cxn>
                <a:cxn ang="0">
                  <a:pos x="10" y="162"/>
                </a:cxn>
                <a:cxn ang="0">
                  <a:pos x="15" y="123"/>
                </a:cxn>
                <a:cxn ang="0">
                  <a:pos x="20" y="84"/>
                </a:cxn>
                <a:cxn ang="0">
                  <a:pos x="26" y="45"/>
                </a:cxn>
                <a:cxn ang="0">
                  <a:pos x="36" y="6"/>
                </a:cxn>
                <a:cxn ang="0">
                  <a:pos x="36" y="6"/>
                </a:cxn>
                <a:cxn ang="0">
                  <a:pos x="36" y="4"/>
                </a:cxn>
                <a:cxn ang="0">
                  <a:pos x="35" y="2"/>
                </a:cxn>
                <a:cxn ang="0">
                  <a:pos x="34" y="1"/>
                </a:cxn>
                <a:cxn ang="0">
                  <a:pos x="31" y="0"/>
                </a:cxn>
                <a:cxn ang="0">
                  <a:pos x="29" y="0"/>
                </a:cxn>
                <a:cxn ang="0">
                  <a:pos x="28" y="0"/>
                </a:cxn>
                <a:cxn ang="0">
                  <a:pos x="26" y="1"/>
                </a:cxn>
                <a:cxn ang="0">
                  <a:pos x="26" y="3"/>
                </a:cxn>
                <a:cxn ang="0">
                  <a:pos x="26" y="3"/>
                </a:cxn>
              </a:cxnLst>
              <a:rect l="0" t="0" r="r" b="b"/>
              <a:pathLst>
                <a:path w="36" h="167">
                  <a:moveTo>
                    <a:pt x="26" y="3"/>
                  </a:moveTo>
                  <a:lnTo>
                    <a:pt x="26" y="3"/>
                  </a:lnTo>
                  <a:lnTo>
                    <a:pt x="18" y="42"/>
                  </a:lnTo>
                  <a:lnTo>
                    <a:pt x="11" y="83"/>
                  </a:lnTo>
                  <a:lnTo>
                    <a:pt x="6" y="123"/>
                  </a:lnTo>
                  <a:lnTo>
                    <a:pt x="0" y="162"/>
                  </a:lnTo>
                  <a:lnTo>
                    <a:pt x="0" y="162"/>
                  </a:lnTo>
                  <a:lnTo>
                    <a:pt x="0" y="164"/>
                  </a:lnTo>
                  <a:lnTo>
                    <a:pt x="2" y="166"/>
                  </a:lnTo>
                  <a:lnTo>
                    <a:pt x="3" y="167"/>
                  </a:lnTo>
                  <a:lnTo>
                    <a:pt x="5" y="167"/>
                  </a:lnTo>
                  <a:lnTo>
                    <a:pt x="8" y="166"/>
                  </a:lnTo>
                  <a:lnTo>
                    <a:pt x="10" y="164"/>
                  </a:lnTo>
                  <a:lnTo>
                    <a:pt x="10" y="162"/>
                  </a:lnTo>
                  <a:lnTo>
                    <a:pt x="10" y="162"/>
                  </a:lnTo>
                  <a:lnTo>
                    <a:pt x="15" y="123"/>
                  </a:lnTo>
                  <a:lnTo>
                    <a:pt x="20" y="84"/>
                  </a:lnTo>
                  <a:lnTo>
                    <a:pt x="26" y="45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36" y="4"/>
                  </a:lnTo>
                  <a:lnTo>
                    <a:pt x="35" y="2"/>
                  </a:lnTo>
                  <a:lnTo>
                    <a:pt x="34" y="1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8" y="0"/>
                  </a:lnTo>
                  <a:lnTo>
                    <a:pt x="26" y="1"/>
                  </a:lnTo>
                  <a:lnTo>
                    <a:pt x="26" y="3"/>
                  </a:lnTo>
                  <a:lnTo>
                    <a:pt x="26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47" name="Freeform 200"/>
            <p:cNvSpPr/>
            <p:nvPr/>
          </p:nvSpPr>
          <p:spPr bwMode="auto">
            <a:xfrm>
              <a:off x="4521200" y="2484438"/>
              <a:ext cx="17463" cy="95250"/>
            </a:xfrm>
            <a:custGeom>
              <a:avLst/>
              <a:gdLst/>
              <a:ahLst/>
              <a:cxnLst>
                <a:cxn ang="0">
                  <a:pos x="26" y="5"/>
                </a:cxn>
                <a:cxn ang="0">
                  <a:pos x="26" y="5"/>
                </a:cxn>
                <a:cxn ang="0">
                  <a:pos x="25" y="26"/>
                </a:cxn>
                <a:cxn ang="0">
                  <a:pos x="23" y="46"/>
                </a:cxn>
                <a:cxn ang="0">
                  <a:pos x="20" y="67"/>
                </a:cxn>
                <a:cxn ang="0">
                  <a:pos x="14" y="88"/>
                </a:cxn>
                <a:cxn ang="0">
                  <a:pos x="14" y="88"/>
                </a:cxn>
                <a:cxn ang="0">
                  <a:pos x="11" y="98"/>
                </a:cxn>
                <a:cxn ang="0">
                  <a:pos x="9" y="109"/>
                </a:cxn>
                <a:cxn ang="0">
                  <a:pos x="6" y="131"/>
                </a:cxn>
                <a:cxn ang="0">
                  <a:pos x="3" y="153"/>
                </a:cxn>
                <a:cxn ang="0">
                  <a:pos x="0" y="174"/>
                </a:cxn>
                <a:cxn ang="0">
                  <a:pos x="0" y="174"/>
                </a:cxn>
                <a:cxn ang="0">
                  <a:pos x="0" y="176"/>
                </a:cxn>
                <a:cxn ang="0">
                  <a:pos x="1" y="177"/>
                </a:cxn>
                <a:cxn ang="0">
                  <a:pos x="4" y="179"/>
                </a:cxn>
                <a:cxn ang="0">
                  <a:pos x="6" y="179"/>
                </a:cxn>
                <a:cxn ang="0">
                  <a:pos x="7" y="179"/>
                </a:cxn>
                <a:cxn ang="0">
                  <a:pos x="8" y="178"/>
                </a:cxn>
                <a:cxn ang="0">
                  <a:pos x="9" y="176"/>
                </a:cxn>
                <a:cxn ang="0">
                  <a:pos x="9" y="176"/>
                </a:cxn>
                <a:cxn ang="0">
                  <a:pos x="12" y="155"/>
                </a:cxn>
                <a:cxn ang="0">
                  <a:pos x="15" y="133"/>
                </a:cxn>
                <a:cxn ang="0">
                  <a:pos x="18" y="111"/>
                </a:cxn>
                <a:cxn ang="0">
                  <a:pos x="24" y="91"/>
                </a:cxn>
                <a:cxn ang="0">
                  <a:pos x="24" y="91"/>
                </a:cxn>
                <a:cxn ang="0">
                  <a:pos x="28" y="69"/>
                </a:cxn>
                <a:cxn ang="0">
                  <a:pos x="32" y="48"/>
                </a:cxn>
                <a:cxn ang="0">
                  <a:pos x="34" y="27"/>
                </a:cxn>
                <a:cxn ang="0">
                  <a:pos x="35" y="5"/>
                </a:cxn>
                <a:cxn ang="0">
                  <a:pos x="35" y="5"/>
                </a:cxn>
                <a:cxn ang="0">
                  <a:pos x="34" y="3"/>
                </a:cxn>
                <a:cxn ang="0">
                  <a:pos x="33" y="1"/>
                </a:cxn>
                <a:cxn ang="0">
                  <a:pos x="32" y="0"/>
                </a:cxn>
                <a:cxn ang="0">
                  <a:pos x="30" y="0"/>
                </a:cxn>
                <a:cxn ang="0">
                  <a:pos x="28" y="0"/>
                </a:cxn>
                <a:cxn ang="0">
                  <a:pos x="27" y="1"/>
                </a:cxn>
                <a:cxn ang="0">
                  <a:pos x="26" y="3"/>
                </a:cxn>
                <a:cxn ang="0">
                  <a:pos x="26" y="5"/>
                </a:cxn>
                <a:cxn ang="0">
                  <a:pos x="26" y="5"/>
                </a:cxn>
              </a:cxnLst>
              <a:rect l="0" t="0" r="r" b="b"/>
              <a:pathLst>
                <a:path w="35" h="179">
                  <a:moveTo>
                    <a:pt x="26" y="5"/>
                  </a:moveTo>
                  <a:lnTo>
                    <a:pt x="26" y="5"/>
                  </a:lnTo>
                  <a:lnTo>
                    <a:pt x="25" y="26"/>
                  </a:lnTo>
                  <a:lnTo>
                    <a:pt x="23" y="46"/>
                  </a:lnTo>
                  <a:lnTo>
                    <a:pt x="20" y="67"/>
                  </a:lnTo>
                  <a:lnTo>
                    <a:pt x="14" y="88"/>
                  </a:lnTo>
                  <a:lnTo>
                    <a:pt x="14" y="88"/>
                  </a:lnTo>
                  <a:lnTo>
                    <a:pt x="11" y="98"/>
                  </a:lnTo>
                  <a:lnTo>
                    <a:pt x="9" y="109"/>
                  </a:lnTo>
                  <a:lnTo>
                    <a:pt x="6" y="131"/>
                  </a:lnTo>
                  <a:lnTo>
                    <a:pt x="3" y="153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0" y="176"/>
                  </a:lnTo>
                  <a:lnTo>
                    <a:pt x="1" y="177"/>
                  </a:lnTo>
                  <a:lnTo>
                    <a:pt x="4" y="179"/>
                  </a:lnTo>
                  <a:lnTo>
                    <a:pt x="6" y="179"/>
                  </a:lnTo>
                  <a:lnTo>
                    <a:pt x="7" y="179"/>
                  </a:lnTo>
                  <a:lnTo>
                    <a:pt x="8" y="178"/>
                  </a:lnTo>
                  <a:lnTo>
                    <a:pt x="9" y="176"/>
                  </a:lnTo>
                  <a:lnTo>
                    <a:pt x="9" y="176"/>
                  </a:lnTo>
                  <a:lnTo>
                    <a:pt x="12" y="155"/>
                  </a:lnTo>
                  <a:lnTo>
                    <a:pt x="15" y="133"/>
                  </a:lnTo>
                  <a:lnTo>
                    <a:pt x="18" y="111"/>
                  </a:lnTo>
                  <a:lnTo>
                    <a:pt x="24" y="91"/>
                  </a:lnTo>
                  <a:lnTo>
                    <a:pt x="24" y="91"/>
                  </a:lnTo>
                  <a:lnTo>
                    <a:pt x="28" y="69"/>
                  </a:lnTo>
                  <a:lnTo>
                    <a:pt x="32" y="48"/>
                  </a:lnTo>
                  <a:lnTo>
                    <a:pt x="34" y="27"/>
                  </a:lnTo>
                  <a:lnTo>
                    <a:pt x="35" y="5"/>
                  </a:lnTo>
                  <a:lnTo>
                    <a:pt x="35" y="5"/>
                  </a:lnTo>
                  <a:lnTo>
                    <a:pt x="34" y="3"/>
                  </a:lnTo>
                  <a:lnTo>
                    <a:pt x="33" y="1"/>
                  </a:lnTo>
                  <a:lnTo>
                    <a:pt x="32" y="0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7" y="1"/>
                  </a:lnTo>
                  <a:lnTo>
                    <a:pt x="26" y="3"/>
                  </a:lnTo>
                  <a:lnTo>
                    <a:pt x="26" y="5"/>
                  </a:lnTo>
                  <a:lnTo>
                    <a:pt x="26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48" name="Freeform 201"/>
            <p:cNvSpPr/>
            <p:nvPr/>
          </p:nvSpPr>
          <p:spPr bwMode="auto">
            <a:xfrm>
              <a:off x="4570413" y="2508250"/>
              <a:ext cx="12700" cy="41275"/>
            </a:xfrm>
            <a:custGeom>
              <a:avLst/>
              <a:gdLst/>
              <a:ahLst/>
              <a:cxnLst>
                <a:cxn ang="0">
                  <a:pos x="12" y="3"/>
                </a:cxn>
                <a:cxn ang="0">
                  <a:pos x="12" y="3"/>
                </a:cxn>
                <a:cxn ang="0">
                  <a:pos x="8" y="21"/>
                </a:cxn>
                <a:cxn ang="0">
                  <a:pos x="6" y="38"/>
                </a:cxn>
                <a:cxn ang="0">
                  <a:pos x="3" y="56"/>
                </a:cxn>
                <a:cxn ang="0">
                  <a:pos x="0" y="73"/>
                </a:cxn>
                <a:cxn ang="0">
                  <a:pos x="0" y="73"/>
                </a:cxn>
                <a:cxn ang="0">
                  <a:pos x="0" y="76"/>
                </a:cxn>
                <a:cxn ang="0">
                  <a:pos x="1" y="77"/>
                </a:cxn>
                <a:cxn ang="0">
                  <a:pos x="2" y="78"/>
                </a:cxn>
                <a:cxn ang="0">
                  <a:pos x="3" y="79"/>
                </a:cxn>
                <a:cxn ang="0">
                  <a:pos x="5" y="79"/>
                </a:cxn>
                <a:cxn ang="0">
                  <a:pos x="7" y="79"/>
                </a:cxn>
                <a:cxn ang="0">
                  <a:pos x="8" y="78"/>
                </a:cxn>
                <a:cxn ang="0">
                  <a:pos x="9" y="76"/>
                </a:cxn>
                <a:cxn ang="0">
                  <a:pos x="9" y="76"/>
                </a:cxn>
                <a:cxn ang="0">
                  <a:pos x="12" y="58"/>
                </a:cxn>
                <a:cxn ang="0">
                  <a:pos x="14" y="40"/>
                </a:cxn>
                <a:cxn ang="0">
                  <a:pos x="17" y="23"/>
                </a:cxn>
                <a:cxn ang="0">
                  <a:pos x="22" y="6"/>
                </a:cxn>
                <a:cxn ang="0">
                  <a:pos x="22" y="6"/>
                </a:cxn>
                <a:cxn ang="0">
                  <a:pos x="22" y="4"/>
                </a:cxn>
                <a:cxn ang="0">
                  <a:pos x="22" y="2"/>
                </a:cxn>
                <a:cxn ang="0">
                  <a:pos x="21" y="1"/>
                </a:cxn>
                <a:cxn ang="0">
                  <a:pos x="19" y="0"/>
                </a:cxn>
                <a:cxn ang="0">
                  <a:pos x="16" y="0"/>
                </a:cxn>
                <a:cxn ang="0">
                  <a:pos x="15" y="0"/>
                </a:cxn>
                <a:cxn ang="0">
                  <a:pos x="13" y="1"/>
                </a:cxn>
                <a:cxn ang="0">
                  <a:pos x="12" y="3"/>
                </a:cxn>
                <a:cxn ang="0">
                  <a:pos x="12" y="3"/>
                </a:cxn>
              </a:cxnLst>
              <a:rect l="0" t="0" r="r" b="b"/>
              <a:pathLst>
                <a:path w="22" h="79">
                  <a:moveTo>
                    <a:pt x="12" y="3"/>
                  </a:moveTo>
                  <a:lnTo>
                    <a:pt x="12" y="3"/>
                  </a:lnTo>
                  <a:lnTo>
                    <a:pt x="8" y="21"/>
                  </a:lnTo>
                  <a:lnTo>
                    <a:pt x="6" y="38"/>
                  </a:lnTo>
                  <a:lnTo>
                    <a:pt x="3" y="56"/>
                  </a:lnTo>
                  <a:lnTo>
                    <a:pt x="0" y="73"/>
                  </a:lnTo>
                  <a:lnTo>
                    <a:pt x="0" y="73"/>
                  </a:lnTo>
                  <a:lnTo>
                    <a:pt x="0" y="76"/>
                  </a:lnTo>
                  <a:lnTo>
                    <a:pt x="1" y="77"/>
                  </a:lnTo>
                  <a:lnTo>
                    <a:pt x="2" y="78"/>
                  </a:lnTo>
                  <a:lnTo>
                    <a:pt x="3" y="79"/>
                  </a:lnTo>
                  <a:lnTo>
                    <a:pt x="5" y="79"/>
                  </a:lnTo>
                  <a:lnTo>
                    <a:pt x="7" y="79"/>
                  </a:lnTo>
                  <a:lnTo>
                    <a:pt x="8" y="78"/>
                  </a:lnTo>
                  <a:lnTo>
                    <a:pt x="9" y="76"/>
                  </a:lnTo>
                  <a:lnTo>
                    <a:pt x="9" y="76"/>
                  </a:lnTo>
                  <a:lnTo>
                    <a:pt x="12" y="58"/>
                  </a:lnTo>
                  <a:lnTo>
                    <a:pt x="14" y="40"/>
                  </a:lnTo>
                  <a:lnTo>
                    <a:pt x="17" y="23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2" y="4"/>
                  </a:lnTo>
                  <a:lnTo>
                    <a:pt x="22" y="2"/>
                  </a:lnTo>
                  <a:lnTo>
                    <a:pt x="21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3" y="1"/>
                  </a:lnTo>
                  <a:lnTo>
                    <a:pt x="12" y="3"/>
                  </a:lnTo>
                  <a:lnTo>
                    <a:pt x="12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49" name="Freeform 202"/>
            <p:cNvSpPr/>
            <p:nvPr/>
          </p:nvSpPr>
          <p:spPr bwMode="auto">
            <a:xfrm>
              <a:off x="4603750" y="2557463"/>
              <a:ext cx="15875" cy="46038"/>
            </a:xfrm>
            <a:custGeom>
              <a:avLst/>
              <a:gdLst/>
              <a:ahLst/>
              <a:cxnLst>
                <a:cxn ang="0">
                  <a:pos x="20" y="3"/>
                </a:cxn>
                <a:cxn ang="0">
                  <a:pos x="20" y="3"/>
                </a:cxn>
                <a:cxn ang="0">
                  <a:pos x="0" y="79"/>
                </a:cxn>
                <a:cxn ang="0">
                  <a:pos x="0" y="79"/>
                </a:cxn>
                <a:cxn ang="0">
                  <a:pos x="0" y="81"/>
                </a:cxn>
                <a:cxn ang="0">
                  <a:pos x="1" y="83"/>
                </a:cxn>
                <a:cxn ang="0">
                  <a:pos x="2" y="84"/>
                </a:cxn>
                <a:cxn ang="0">
                  <a:pos x="4" y="85"/>
                </a:cxn>
                <a:cxn ang="0">
                  <a:pos x="5" y="85"/>
                </a:cxn>
                <a:cxn ang="0">
                  <a:pos x="7" y="85"/>
                </a:cxn>
                <a:cxn ang="0">
                  <a:pos x="8" y="84"/>
                </a:cxn>
                <a:cxn ang="0">
                  <a:pos x="9" y="82"/>
                </a:cxn>
                <a:cxn ang="0">
                  <a:pos x="9" y="82"/>
                </a:cxn>
                <a:cxn ang="0">
                  <a:pos x="28" y="5"/>
                </a:cxn>
                <a:cxn ang="0">
                  <a:pos x="28" y="5"/>
                </a:cxn>
                <a:cxn ang="0">
                  <a:pos x="29" y="3"/>
                </a:cxn>
                <a:cxn ang="0">
                  <a:pos x="28" y="2"/>
                </a:cxn>
                <a:cxn ang="0">
                  <a:pos x="27" y="1"/>
                </a:cxn>
                <a:cxn ang="0">
                  <a:pos x="25" y="0"/>
                </a:cxn>
                <a:cxn ang="0">
                  <a:pos x="23" y="0"/>
                </a:cxn>
                <a:cxn ang="0">
                  <a:pos x="22" y="0"/>
                </a:cxn>
                <a:cxn ang="0">
                  <a:pos x="20" y="1"/>
                </a:cxn>
                <a:cxn ang="0">
                  <a:pos x="20" y="3"/>
                </a:cxn>
                <a:cxn ang="0">
                  <a:pos x="20" y="3"/>
                </a:cxn>
              </a:cxnLst>
              <a:rect l="0" t="0" r="r" b="b"/>
              <a:pathLst>
                <a:path w="29" h="85">
                  <a:moveTo>
                    <a:pt x="20" y="3"/>
                  </a:moveTo>
                  <a:lnTo>
                    <a:pt x="20" y="3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0" y="81"/>
                  </a:lnTo>
                  <a:lnTo>
                    <a:pt x="1" y="83"/>
                  </a:lnTo>
                  <a:lnTo>
                    <a:pt x="2" y="84"/>
                  </a:lnTo>
                  <a:lnTo>
                    <a:pt x="4" y="85"/>
                  </a:lnTo>
                  <a:lnTo>
                    <a:pt x="5" y="85"/>
                  </a:lnTo>
                  <a:lnTo>
                    <a:pt x="7" y="85"/>
                  </a:lnTo>
                  <a:lnTo>
                    <a:pt x="8" y="84"/>
                  </a:lnTo>
                  <a:lnTo>
                    <a:pt x="9" y="82"/>
                  </a:lnTo>
                  <a:lnTo>
                    <a:pt x="9" y="82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29" y="3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0" y="1"/>
                  </a:lnTo>
                  <a:lnTo>
                    <a:pt x="20" y="3"/>
                  </a:lnTo>
                  <a:lnTo>
                    <a:pt x="20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50" name="Freeform 203"/>
            <p:cNvSpPr/>
            <p:nvPr/>
          </p:nvSpPr>
          <p:spPr bwMode="auto">
            <a:xfrm>
              <a:off x="4687888" y="2668588"/>
              <a:ext cx="15875" cy="61913"/>
            </a:xfrm>
            <a:custGeom>
              <a:avLst/>
              <a:gdLst/>
              <a:ahLst/>
              <a:cxnLst>
                <a:cxn ang="0">
                  <a:pos x="19" y="4"/>
                </a:cxn>
                <a:cxn ang="0">
                  <a:pos x="19" y="4"/>
                </a:cxn>
                <a:cxn ang="0">
                  <a:pos x="19" y="12"/>
                </a:cxn>
                <a:cxn ang="0">
                  <a:pos x="17" y="19"/>
                </a:cxn>
                <a:cxn ang="0">
                  <a:pos x="12" y="35"/>
                </a:cxn>
                <a:cxn ang="0">
                  <a:pos x="8" y="50"/>
                </a:cxn>
                <a:cxn ang="0">
                  <a:pos x="7" y="58"/>
                </a:cxn>
                <a:cxn ang="0">
                  <a:pos x="6" y="65"/>
                </a:cxn>
                <a:cxn ang="0">
                  <a:pos x="6" y="65"/>
                </a:cxn>
                <a:cxn ang="0">
                  <a:pos x="6" y="76"/>
                </a:cxn>
                <a:cxn ang="0">
                  <a:pos x="5" y="89"/>
                </a:cxn>
                <a:cxn ang="0">
                  <a:pos x="4" y="99"/>
                </a:cxn>
                <a:cxn ang="0">
                  <a:pos x="0" y="110"/>
                </a:cxn>
                <a:cxn ang="0">
                  <a:pos x="0" y="110"/>
                </a:cxn>
                <a:cxn ang="0">
                  <a:pos x="0" y="112"/>
                </a:cxn>
                <a:cxn ang="0">
                  <a:pos x="0" y="113"/>
                </a:cxn>
                <a:cxn ang="0">
                  <a:pos x="1" y="116"/>
                </a:cxn>
                <a:cxn ang="0">
                  <a:pos x="3" y="116"/>
                </a:cxn>
                <a:cxn ang="0">
                  <a:pos x="6" y="116"/>
                </a:cxn>
                <a:cxn ang="0">
                  <a:pos x="8" y="114"/>
                </a:cxn>
                <a:cxn ang="0">
                  <a:pos x="9" y="112"/>
                </a:cxn>
                <a:cxn ang="0">
                  <a:pos x="9" y="112"/>
                </a:cxn>
                <a:cxn ang="0">
                  <a:pos x="12" y="102"/>
                </a:cxn>
                <a:cxn ang="0">
                  <a:pos x="14" y="92"/>
                </a:cxn>
                <a:cxn ang="0">
                  <a:pos x="15" y="80"/>
                </a:cxn>
                <a:cxn ang="0">
                  <a:pos x="15" y="70"/>
                </a:cxn>
                <a:cxn ang="0">
                  <a:pos x="15" y="70"/>
                </a:cxn>
                <a:cxn ang="0">
                  <a:pos x="17" y="62"/>
                </a:cxn>
                <a:cxn ang="0">
                  <a:pos x="18" y="54"/>
                </a:cxn>
                <a:cxn ang="0">
                  <a:pos x="22" y="37"/>
                </a:cxn>
                <a:cxn ang="0">
                  <a:pos x="26" y="20"/>
                </a:cxn>
                <a:cxn ang="0">
                  <a:pos x="28" y="12"/>
                </a:cxn>
                <a:cxn ang="0">
                  <a:pos x="29" y="4"/>
                </a:cxn>
                <a:cxn ang="0">
                  <a:pos x="29" y="4"/>
                </a:cxn>
                <a:cxn ang="0">
                  <a:pos x="28" y="2"/>
                </a:cxn>
                <a:cxn ang="0">
                  <a:pos x="27" y="1"/>
                </a:cxn>
                <a:cxn ang="0">
                  <a:pos x="26" y="0"/>
                </a:cxn>
                <a:cxn ang="0">
                  <a:pos x="24" y="0"/>
                </a:cxn>
                <a:cxn ang="0">
                  <a:pos x="22" y="0"/>
                </a:cxn>
                <a:cxn ang="0">
                  <a:pos x="21" y="1"/>
                </a:cxn>
                <a:cxn ang="0">
                  <a:pos x="20" y="2"/>
                </a:cxn>
                <a:cxn ang="0">
                  <a:pos x="19" y="4"/>
                </a:cxn>
                <a:cxn ang="0">
                  <a:pos x="19" y="4"/>
                </a:cxn>
              </a:cxnLst>
              <a:rect l="0" t="0" r="r" b="b"/>
              <a:pathLst>
                <a:path w="29" h="116">
                  <a:moveTo>
                    <a:pt x="19" y="4"/>
                  </a:moveTo>
                  <a:lnTo>
                    <a:pt x="19" y="4"/>
                  </a:lnTo>
                  <a:lnTo>
                    <a:pt x="19" y="12"/>
                  </a:lnTo>
                  <a:lnTo>
                    <a:pt x="17" y="19"/>
                  </a:lnTo>
                  <a:lnTo>
                    <a:pt x="12" y="35"/>
                  </a:lnTo>
                  <a:lnTo>
                    <a:pt x="8" y="50"/>
                  </a:lnTo>
                  <a:lnTo>
                    <a:pt x="7" y="58"/>
                  </a:lnTo>
                  <a:lnTo>
                    <a:pt x="6" y="65"/>
                  </a:lnTo>
                  <a:lnTo>
                    <a:pt x="6" y="65"/>
                  </a:lnTo>
                  <a:lnTo>
                    <a:pt x="6" y="76"/>
                  </a:lnTo>
                  <a:lnTo>
                    <a:pt x="5" y="89"/>
                  </a:lnTo>
                  <a:lnTo>
                    <a:pt x="4" y="99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0" y="112"/>
                  </a:lnTo>
                  <a:lnTo>
                    <a:pt x="0" y="113"/>
                  </a:lnTo>
                  <a:lnTo>
                    <a:pt x="1" y="116"/>
                  </a:lnTo>
                  <a:lnTo>
                    <a:pt x="3" y="116"/>
                  </a:lnTo>
                  <a:lnTo>
                    <a:pt x="6" y="116"/>
                  </a:lnTo>
                  <a:lnTo>
                    <a:pt x="8" y="114"/>
                  </a:lnTo>
                  <a:lnTo>
                    <a:pt x="9" y="112"/>
                  </a:lnTo>
                  <a:lnTo>
                    <a:pt x="9" y="112"/>
                  </a:lnTo>
                  <a:lnTo>
                    <a:pt x="12" y="102"/>
                  </a:lnTo>
                  <a:lnTo>
                    <a:pt x="14" y="92"/>
                  </a:lnTo>
                  <a:lnTo>
                    <a:pt x="15" y="80"/>
                  </a:lnTo>
                  <a:lnTo>
                    <a:pt x="15" y="70"/>
                  </a:lnTo>
                  <a:lnTo>
                    <a:pt x="15" y="70"/>
                  </a:lnTo>
                  <a:lnTo>
                    <a:pt x="17" y="62"/>
                  </a:lnTo>
                  <a:lnTo>
                    <a:pt x="18" y="54"/>
                  </a:lnTo>
                  <a:lnTo>
                    <a:pt x="22" y="37"/>
                  </a:lnTo>
                  <a:lnTo>
                    <a:pt x="26" y="20"/>
                  </a:lnTo>
                  <a:lnTo>
                    <a:pt x="28" y="12"/>
                  </a:lnTo>
                  <a:lnTo>
                    <a:pt x="29" y="4"/>
                  </a:lnTo>
                  <a:lnTo>
                    <a:pt x="29" y="4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1" y="1"/>
                  </a:lnTo>
                  <a:lnTo>
                    <a:pt x="20" y="2"/>
                  </a:lnTo>
                  <a:lnTo>
                    <a:pt x="19" y="4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51" name="Freeform 204"/>
            <p:cNvSpPr/>
            <p:nvPr/>
          </p:nvSpPr>
          <p:spPr bwMode="auto">
            <a:xfrm>
              <a:off x="4714875" y="2657475"/>
              <a:ext cx="11113" cy="61913"/>
            </a:xfrm>
            <a:custGeom>
              <a:avLst/>
              <a:gdLst/>
              <a:ahLst/>
              <a:cxnLst>
                <a:cxn ang="0">
                  <a:pos x="12" y="5"/>
                </a:cxn>
                <a:cxn ang="0">
                  <a:pos x="12" y="5"/>
                </a:cxn>
                <a:cxn ang="0">
                  <a:pos x="10" y="32"/>
                </a:cxn>
                <a:cxn ang="0">
                  <a:pos x="6" y="59"/>
                </a:cxn>
                <a:cxn ang="0">
                  <a:pos x="2" y="86"/>
                </a:cxn>
                <a:cxn ang="0">
                  <a:pos x="0" y="113"/>
                </a:cxn>
                <a:cxn ang="0">
                  <a:pos x="0" y="113"/>
                </a:cxn>
                <a:cxn ang="0">
                  <a:pos x="0" y="115"/>
                </a:cxn>
                <a:cxn ang="0">
                  <a:pos x="1" y="116"/>
                </a:cxn>
                <a:cxn ang="0">
                  <a:pos x="3" y="117"/>
                </a:cxn>
                <a:cxn ang="0">
                  <a:pos x="4" y="117"/>
                </a:cxn>
                <a:cxn ang="0">
                  <a:pos x="6" y="117"/>
                </a:cxn>
                <a:cxn ang="0">
                  <a:pos x="8" y="116"/>
                </a:cxn>
                <a:cxn ang="0">
                  <a:pos x="9" y="115"/>
                </a:cxn>
                <a:cxn ang="0">
                  <a:pos x="9" y="113"/>
                </a:cxn>
                <a:cxn ang="0">
                  <a:pos x="9" y="113"/>
                </a:cxn>
                <a:cxn ang="0">
                  <a:pos x="11" y="86"/>
                </a:cxn>
                <a:cxn ang="0">
                  <a:pos x="15" y="59"/>
                </a:cxn>
                <a:cxn ang="0">
                  <a:pos x="19" y="32"/>
                </a:cxn>
                <a:cxn ang="0">
                  <a:pos x="21" y="5"/>
                </a:cxn>
                <a:cxn ang="0">
                  <a:pos x="21" y="5"/>
                </a:cxn>
                <a:cxn ang="0">
                  <a:pos x="21" y="3"/>
                </a:cxn>
                <a:cxn ang="0">
                  <a:pos x="20" y="2"/>
                </a:cxn>
                <a:cxn ang="0">
                  <a:pos x="19" y="1"/>
                </a:cxn>
                <a:cxn ang="0">
                  <a:pos x="17" y="0"/>
                </a:cxn>
                <a:cxn ang="0">
                  <a:pos x="15" y="1"/>
                </a:cxn>
                <a:cxn ang="0">
                  <a:pos x="14" y="2"/>
                </a:cxn>
                <a:cxn ang="0">
                  <a:pos x="13" y="3"/>
                </a:cxn>
                <a:cxn ang="0">
                  <a:pos x="12" y="5"/>
                </a:cxn>
                <a:cxn ang="0">
                  <a:pos x="12" y="5"/>
                </a:cxn>
              </a:cxnLst>
              <a:rect l="0" t="0" r="r" b="b"/>
              <a:pathLst>
                <a:path w="21" h="117">
                  <a:moveTo>
                    <a:pt x="12" y="5"/>
                  </a:moveTo>
                  <a:lnTo>
                    <a:pt x="12" y="5"/>
                  </a:lnTo>
                  <a:lnTo>
                    <a:pt x="10" y="32"/>
                  </a:lnTo>
                  <a:lnTo>
                    <a:pt x="6" y="59"/>
                  </a:lnTo>
                  <a:lnTo>
                    <a:pt x="2" y="86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0" y="115"/>
                  </a:lnTo>
                  <a:lnTo>
                    <a:pt x="1" y="116"/>
                  </a:lnTo>
                  <a:lnTo>
                    <a:pt x="3" y="117"/>
                  </a:lnTo>
                  <a:lnTo>
                    <a:pt x="4" y="117"/>
                  </a:lnTo>
                  <a:lnTo>
                    <a:pt x="6" y="117"/>
                  </a:lnTo>
                  <a:lnTo>
                    <a:pt x="8" y="116"/>
                  </a:lnTo>
                  <a:lnTo>
                    <a:pt x="9" y="115"/>
                  </a:lnTo>
                  <a:lnTo>
                    <a:pt x="9" y="113"/>
                  </a:lnTo>
                  <a:lnTo>
                    <a:pt x="9" y="113"/>
                  </a:lnTo>
                  <a:lnTo>
                    <a:pt x="11" y="86"/>
                  </a:lnTo>
                  <a:lnTo>
                    <a:pt x="15" y="59"/>
                  </a:lnTo>
                  <a:lnTo>
                    <a:pt x="19" y="32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21" y="3"/>
                  </a:lnTo>
                  <a:lnTo>
                    <a:pt x="20" y="2"/>
                  </a:lnTo>
                  <a:lnTo>
                    <a:pt x="19" y="1"/>
                  </a:lnTo>
                  <a:lnTo>
                    <a:pt x="17" y="0"/>
                  </a:lnTo>
                  <a:lnTo>
                    <a:pt x="15" y="1"/>
                  </a:lnTo>
                  <a:lnTo>
                    <a:pt x="14" y="2"/>
                  </a:lnTo>
                  <a:lnTo>
                    <a:pt x="13" y="3"/>
                  </a:lnTo>
                  <a:lnTo>
                    <a:pt x="12" y="5"/>
                  </a:lnTo>
                  <a:lnTo>
                    <a:pt x="12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52" name="Freeform 206"/>
            <p:cNvSpPr>
              <a:spLocks noEditPoints="1"/>
            </p:cNvSpPr>
            <p:nvPr/>
          </p:nvSpPr>
          <p:spPr bwMode="auto">
            <a:xfrm>
              <a:off x="4249738" y="2249488"/>
              <a:ext cx="555625" cy="574675"/>
            </a:xfrm>
            <a:custGeom>
              <a:avLst/>
              <a:gdLst/>
              <a:ahLst/>
              <a:cxnLst>
                <a:cxn ang="0">
                  <a:pos x="817" y="1056"/>
                </a:cxn>
                <a:cxn ang="0">
                  <a:pos x="716" y="1035"/>
                </a:cxn>
                <a:cxn ang="0">
                  <a:pos x="659" y="1016"/>
                </a:cxn>
                <a:cxn ang="0">
                  <a:pos x="645" y="1010"/>
                </a:cxn>
                <a:cxn ang="0">
                  <a:pos x="623" y="986"/>
                </a:cxn>
                <a:cxn ang="0">
                  <a:pos x="608" y="970"/>
                </a:cxn>
                <a:cxn ang="0">
                  <a:pos x="577" y="929"/>
                </a:cxn>
                <a:cxn ang="0">
                  <a:pos x="513" y="864"/>
                </a:cxn>
                <a:cxn ang="0">
                  <a:pos x="403" y="767"/>
                </a:cxn>
                <a:cxn ang="0">
                  <a:pos x="307" y="683"/>
                </a:cxn>
                <a:cxn ang="0">
                  <a:pos x="222" y="574"/>
                </a:cxn>
                <a:cxn ang="0">
                  <a:pos x="139" y="472"/>
                </a:cxn>
                <a:cxn ang="0">
                  <a:pos x="97" y="439"/>
                </a:cxn>
                <a:cxn ang="0">
                  <a:pos x="31" y="360"/>
                </a:cxn>
                <a:cxn ang="0">
                  <a:pos x="27" y="300"/>
                </a:cxn>
                <a:cxn ang="0">
                  <a:pos x="84" y="371"/>
                </a:cxn>
                <a:cxn ang="0">
                  <a:pos x="141" y="426"/>
                </a:cxn>
                <a:cxn ang="0">
                  <a:pos x="208" y="491"/>
                </a:cxn>
                <a:cxn ang="0">
                  <a:pos x="305" y="624"/>
                </a:cxn>
                <a:cxn ang="0">
                  <a:pos x="398" y="714"/>
                </a:cxn>
                <a:cxn ang="0">
                  <a:pos x="481" y="790"/>
                </a:cxn>
                <a:cxn ang="0">
                  <a:pos x="571" y="872"/>
                </a:cxn>
                <a:cxn ang="0">
                  <a:pos x="646" y="943"/>
                </a:cxn>
                <a:cxn ang="0">
                  <a:pos x="724" y="871"/>
                </a:cxn>
                <a:cxn ang="0">
                  <a:pos x="843" y="787"/>
                </a:cxn>
                <a:cxn ang="0">
                  <a:pos x="981" y="693"/>
                </a:cxn>
                <a:cxn ang="0">
                  <a:pos x="917" y="620"/>
                </a:cxn>
                <a:cxn ang="0">
                  <a:pos x="751" y="446"/>
                </a:cxn>
                <a:cxn ang="0">
                  <a:pos x="583" y="291"/>
                </a:cxn>
                <a:cxn ang="0">
                  <a:pos x="501" y="195"/>
                </a:cxn>
                <a:cxn ang="0">
                  <a:pos x="431" y="116"/>
                </a:cxn>
                <a:cxn ang="0">
                  <a:pos x="378" y="54"/>
                </a:cxn>
                <a:cxn ang="0">
                  <a:pos x="377" y="0"/>
                </a:cxn>
                <a:cxn ang="0">
                  <a:pos x="496" y="134"/>
                </a:cxn>
                <a:cxn ang="0">
                  <a:pos x="631" y="290"/>
                </a:cxn>
                <a:cxn ang="0">
                  <a:pos x="729" y="380"/>
                </a:cxn>
                <a:cxn ang="0">
                  <a:pos x="900" y="546"/>
                </a:cxn>
                <a:cxn ang="0">
                  <a:pos x="980" y="641"/>
                </a:cxn>
                <a:cxn ang="0">
                  <a:pos x="1020" y="678"/>
                </a:cxn>
                <a:cxn ang="0">
                  <a:pos x="1032" y="689"/>
                </a:cxn>
                <a:cxn ang="0">
                  <a:pos x="1037" y="700"/>
                </a:cxn>
                <a:cxn ang="0">
                  <a:pos x="1051" y="800"/>
                </a:cxn>
                <a:cxn ang="0">
                  <a:pos x="1037" y="911"/>
                </a:cxn>
                <a:cxn ang="0">
                  <a:pos x="1029" y="991"/>
                </a:cxn>
                <a:cxn ang="0">
                  <a:pos x="1023" y="1039"/>
                </a:cxn>
                <a:cxn ang="0">
                  <a:pos x="1016" y="1079"/>
                </a:cxn>
                <a:cxn ang="0">
                  <a:pos x="1002" y="1088"/>
                </a:cxn>
                <a:cxn ang="0">
                  <a:pos x="996" y="1087"/>
                </a:cxn>
                <a:cxn ang="0">
                  <a:pos x="954" y="761"/>
                </a:cxn>
                <a:cxn ang="0">
                  <a:pos x="842" y="830"/>
                </a:cxn>
                <a:cxn ang="0">
                  <a:pos x="729" y="917"/>
                </a:cxn>
                <a:cxn ang="0">
                  <a:pos x="672" y="967"/>
                </a:cxn>
                <a:cxn ang="0">
                  <a:pos x="699" y="991"/>
                </a:cxn>
                <a:cxn ang="0">
                  <a:pos x="772" y="1010"/>
                </a:cxn>
                <a:cxn ang="0">
                  <a:pos x="941" y="1046"/>
                </a:cxn>
                <a:cxn ang="0">
                  <a:pos x="989" y="1039"/>
                </a:cxn>
                <a:cxn ang="0">
                  <a:pos x="990" y="1018"/>
                </a:cxn>
                <a:cxn ang="0">
                  <a:pos x="995" y="957"/>
                </a:cxn>
                <a:cxn ang="0">
                  <a:pos x="1010" y="856"/>
                </a:cxn>
                <a:cxn ang="0">
                  <a:pos x="1010" y="734"/>
                </a:cxn>
              </a:cxnLst>
              <a:rect l="0" t="0" r="r" b="b"/>
              <a:pathLst>
                <a:path w="1051" h="1088">
                  <a:moveTo>
                    <a:pt x="991" y="1088"/>
                  </a:moveTo>
                  <a:lnTo>
                    <a:pt x="991" y="1088"/>
                  </a:lnTo>
                  <a:lnTo>
                    <a:pt x="952" y="1084"/>
                  </a:lnTo>
                  <a:lnTo>
                    <a:pt x="911" y="1078"/>
                  </a:lnTo>
                  <a:lnTo>
                    <a:pt x="866" y="1069"/>
                  </a:lnTo>
                  <a:lnTo>
                    <a:pt x="817" y="1056"/>
                  </a:lnTo>
                  <a:lnTo>
                    <a:pt x="817" y="1056"/>
                  </a:lnTo>
                  <a:lnTo>
                    <a:pt x="773" y="1046"/>
                  </a:lnTo>
                  <a:lnTo>
                    <a:pt x="751" y="1041"/>
                  </a:lnTo>
                  <a:lnTo>
                    <a:pt x="728" y="1037"/>
                  </a:lnTo>
                  <a:lnTo>
                    <a:pt x="728" y="1037"/>
                  </a:lnTo>
                  <a:lnTo>
                    <a:pt x="716" y="1035"/>
                  </a:lnTo>
                  <a:lnTo>
                    <a:pt x="706" y="1031"/>
                  </a:lnTo>
                  <a:lnTo>
                    <a:pt x="686" y="1025"/>
                  </a:lnTo>
                  <a:lnTo>
                    <a:pt x="686" y="1025"/>
                  </a:lnTo>
                  <a:lnTo>
                    <a:pt x="673" y="1020"/>
                  </a:lnTo>
                  <a:lnTo>
                    <a:pt x="659" y="1016"/>
                  </a:lnTo>
                  <a:lnTo>
                    <a:pt x="659" y="1016"/>
                  </a:lnTo>
                  <a:lnTo>
                    <a:pt x="654" y="1015"/>
                  </a:lnTo>
                  <a:lnTo>
                    <a:pt x="651" y="1013"/>
                  </a:lnTo>
                  <a:lnTo>
                    <a:pt x="650" y="1012"/>
                  </a:lnTo>
                  <a:lnTo>
                    <a:pt x="649" y="1011"/>
                  </a:lnTo>
                  <a:lnTo>
                    <a:pt x="649" y="1011"/>
                  </a:lnTo>
                  <a:lnTo>
                    <a:pt x="645" y="1010"/>
                  </a:lnTo>
                  <a:lnTo>
                    <a:pt x="645" y="1010"/>
                  </a:lnTo>
                  <a:lnTo>
                    <a:pt x="640" y="1006"/>
                  </a:lnTo>
                  <a:lnTo>
                    <a:pt x="635" y="1001"/>
                  </a:lnTo>
                  <a:lnTo>
                    <a:pt x="628" y="991"/>
                  </a:lnTo>
                  <a:lnTo>
                    <a:pt x="623" y="986"/>
                  </a:lnTo>
                  <a:lnTo>
                    <a:pt x="623" y="986"/>
                  </a:lnTo>
                  <a:lnTo>
                    <a:pt x="620" y="983"/>
                  </a:lnTo>
                  <a:lnTo>
                    <a:pt x="619" y="982"/>
                  </a:lnTo>
                  <a:lnTo>
                    <a:pt x="619" y="982"/>
                  </a:lnTo>
                  <a:lnTo>
                    <a:pt x="614" y="979"/>
                  </a:lnTo>
                  <a:lnTo>
                    <a:pt x="611" y="976"/>
                  </a:lnTo>
                  <a:lnTo>
                    <a:pt x="608" y="970"/>
                  </a:lnTo>
                  <a:lnTo>
                    <a:pt x="608" y="965"/>
                  </a:lnTo>
                  <a:lnTo>
                    <a:pt x="608" y="963"/>
                  </a:lnTo>
                  <a:lnTo>
                    <a:pt x="606" y="961"/>
                  </a:lnTo>
                  <a:lnTo>
                    <a:pt x="606" y="961"/>
                  </a:lnTo>
                  <a:lnTo>
                    <a:pt x="591" y="946"/>
                  </a:lnTo>
                  <a:lnTo>
                    <a:pt x="577" y="929"/>
                  </a:lnTo>
                  <a:lnTo>
                    <a:pt x="577" y="929"/>
                  </a:lnTo>
                  <a:lnTo>
                    <a:pt x="561" y="912"/>
                  </a:lnTo>
                  <a:lnTo>
                    <a:pt x="546" y="895"/>
                  </a:lnTo>
                  <a:lnTo>
                    <a:pt x="529" y="879"/>
                  </a:lnTo>
                  <a:lnTo>
                    <a:pt x="513" y="864"/>
                  </a:lnTo>
                  <a:lnTo>
                    <a:pt x="513" y="864"/>
                  </a:lnTo>
                  <a:lnTo>
                    <a:pt x="490" y="846"/>
                  </a:lnTo>
                  <a:lnTo>
                    <a:pt x="469" y="827"/>
                  </a:lnTo>
                  <a:lnTo>
                    <a:pt x="428" y="789"/>
                  </a:lnTo>
                  <a:lnTo>
                    <a:pt x="428" y="789"/>
                  </a:lnTo>
                  <a:lnTo>
                    <a:pt x="416" y="777"/>
                  </a:lnTo>
                  <a:lnTo>
                    <a:pt x="403" y="767"/>
                  </a:lnTo>
                  <a:lnTo>
                    <a:pt x="378" y="745"/>
                  </a:lnTo>
                  <a:lnTo>
                    <a:pt x="378" y="745"/>
                  </a:lnTo>
                  <a:lnTo>
                    <a:pt x="356" y="729"/>
                  </a:lnTo>
                  <a:lnTo>
                    <a:pt x="336" y="711"/>
                  </a:lnTo>
                  <a:lnTo>
                    <a:pt x="317" y="693"/>
                  </a:lnTo>
                  <a:lnTo>
                    <a:pt x="307" y="683"/>
                  </a:lnTo>
                  <a:lnTo>
                    <a:pt x="299" y="673"/>
                  </a:lnTo>
                  <a:lnTo>
                    <a:pt x="299" y="673"/>
                  </a:lnTo>
                  <a:lnTo>
                    <a:pt x="271" y="638"/>
                  </a:lnTo>
                  <a:lnTo>
                    <a:pt x="271" y="638"/>
                  </a:lnTo>
                  <a:lnTo>
                    <a:pt x="238" y="596"/>
                  </a:lnTo>
                  <a:lnTo>
                    <a:pt x="222" y="574"/>
                  </a:lnTo>
                  <a:lnTo>
                    <a:pt x="207" y="552"/>
                  </a:lnTo>
                  <a:lnTo>
                    <a:pt x="207" y="552"/>
                  </a:lnTo>
                  <a:lnTo>
                    <a:pt x="194" y="534"/>
                  </a:lnTo>
                  <a:lnTo>
                    <a:pt x="178" y="514"/>
                  </a:lnTo>
                  <a:lnTo>
                    <a:pt x="160" y="493"/>
                  </a:lnTo>
                  <a:lnTo>
                    <a:pt x="139" y="472"/>
                  </a:lnTo>
                  <a:lnTo>
                    <a:pt x="139" y="472"/>
                  </a:lnTo>
                  <a:lnTo>
                    <a:pt x="128" y="461"/>
                  </a:lnTo>
                  <a:lnTo>
                    <a:pt x="115" y="453"/>
                  </a:lnTo>
                  <a:lnTo>
                    <a:pt x="115" y="453"/>
                  </a:lnTo>
                  <a:lnTo>
                    <a:pt x="103" y="444"/>
                  </a:lnTo>
                  <a:lnTo>
                    <a:pt x="97" y="439"/>
                  </a:lnTo>
                  <a:lnTo>
                    <a:pt x="92" y="433"/>
                  </a:lnTo>
                  <a:lnTo>
                    <a:pt x="92" y="433"/>
                  </a:lnTo>
                  <a:lnTo>
                    <a:pt x="74" y="414"/>
                  </a:lnTo>
                  <a:lnTo>
                    <a:pt x="57" y="393"/>
                  </a:lnTo>
                  <a:lnTo>
                    <a:pt x="57" y="393"/>
                  </a:lnTo>
                  <a:lnTo>
                    <a:pt x="31" y="360"/>
                  </a:lnTo>
                  <a:lnTo>
                    <a:pt x="16" y="345"/>
                  </a:lnTo>
                  <a:lnTo>
                    <a:pt x="2" y="329"/>
                  </a:lnTo>
                  <a:lnTo>
                    <a:pt x="2" y="329"/>
                  </a:lnTo>
                  <a:lnTo>
                    <a:pt x="0" y="327"/>
                  </a:lnTo>
                  <a:lnTo>
                    <a:pt x="0" y="327"/>
                  </a:lnTo>
                  <a:lnTo>
                    <a:pt x="27" y="300"/>
                  </a:lnTo>
                  <a:lnTo>
                    <a:pt x="27" y="300"/>
                  </a:lnTo>
                  <a:lnTo>
                    <a:pt x="45" y="322"/>
                  </a:lnTo>
                  <a:lnTo>
                    <a:pt x="45" y="322"/>
                  </a:lnTo>
                  <a:lnTo>
                    <a:pt x="68" y="351"/>
                  </a:lnTo>
                  <a:lnTo>
                    <a:pt x="68" y="351"/>
                  </a:lnTo>
                  <a:lnTo>
                    <a:pt x="84" y="371"/>
                  </a:lnTo>
                  <a:lnTo>
                    <a:pt x="102" y="392"/>
                  </a:lnTo>
                  <a:lnTo>
                    <a:pt x="111" y="401"/>
                  </a:lnTo>
                  <a:lnTo>
                    <a:pt x="120" y="411"/>
                  </a:lnTo>
                  <a:lnTo>
                    <a:pt x="131" y="419"/>
                  </a:lnTo>
                  <a:lnTo>
                    <a:pt x="141" y="426"/>
                  </a:lnTo>
                  <a:lnTo>
                    <a:pt x="141" y="426"/>
                  </a:lnTo>
                  <a:lnTo>
                    <a:pt x="151" y="434"/>
                  </a:lnTo>
                  <a:lnTo>
                    <a:pt x="163" y="444"/>
                  </a:lnTo>
                  <a:lnTo>
                    <a:pt x="174" y="454"/>
                  </a:lnTo>
                  <a:lnTo>
                    <a:pt x="186" y="465"/>
                  </a:lnTo>
                  <a:lnTo>
                    <a:pt x="197" y="478"/>
                  </a:lnTo>
                  <a:lnTo>
                    <a:pt x="208" y="491"/>
                  </a:lnTo>
                  <a:lnTo>
                    <a:pt x="219" y="506"/>
                  </a:lnTo>
                  <a:lnTo>
                    <a:pt x="229" y="521"/>
                  </a:lnTo>
                  <a:lnTo>
                    <a:pt x="229" y="521"/>
                  </a:lnTo>
                  <a:lnTo>
                    <a:pt x="261" y="567"/>
                  </a:lnTo>
                  <a:lnTo>
                    <a:pt x="291" y="607"/>
                  </a:lnTo>
                  <a:lnTo>
                    <a:pt x="305" y="624"/>
                  </a:lnTo>
                  <a:lnTo>
                    <a:pt x="319" y="640"/>
                  </a:lnTo>
                  <a:lnTo>
                    <a:pt x="332" y="654"/>
                  </a:lnTo>
                  <a:lnTo>
                    <a:pt x="346" y="668"/>
                  </a:lnTo>
                  <a:lnTo>
                    <a:pt x="346" y="668"/>
                  </a:lnTo>
                  <a:lnTo>
                    <a:pt x="371" y="692"/>
                  </a:lnTo>
                  <a:lnTo>
                    <a:pt x="398" y="714"/>
                  </a:lnTo>
                  <a:lnTo>
                    <a:pt x="398" y="714"/>
                  </a:lnTo>
                  <a:lnTo>
                    <a:pt x="429" y="741"/>
                  </a:lnTo>
                  <a:lnTo>
                    <a:pt x="445" y="755"/>
                  </a:lnTo>
                  <a:lnTo>
                    <a:pt x="459" y="769"/>
                  </a:lnTo>
                  <a:lnTo>
                    <a:pt x="459" y="769"/>
                  </a:lnTo>
                  <a:lnTo>
                    <a:pt x="481" y="790"/>
                  </a:lnTo>
                  <a:lnTo>
                    <a:pt x="504" y="809"/>
                  </a:lnTo>
                  <a:lnTo>
                    <a:pt x="504" y="809"/>
                  </a:lnTo>
                  <a:lnTo>
                    <a:pt x="526" y="828"/>
                  </a:lnTo>
                  <a:lnTo>
                    <a:pt x="548" y="849"/>
                  </a:lnTo>
                  <a:lnTo>
                    <a:pt x="548" y="849"/>
                  </a:lnTo>
                  <a:lnTo>
                    <a:pt x="571" y="872"/>
                  </a:lnTo>
                  <a:lnTo>
                    <a:pt x="594" y="896"/>
                  </a:lnTo>
                  <a:lnTo>
                    <a:pt x="594" y="896"/>
                  </a:lnTo>
                  <a:lnTo>
                    <a:pt x="615" y="920"/>
                  </a:lnTo>
                  <a:lnTo>
                    <a:pt x="638" y="943"/>
                  </a:lnTo>
                  <a:lnTo>
                    <a:pt x="643" y="948"/>
                  </a:lnTo>
                  <a:lnTo>
                    <a:pt x="646" y="943"/>
                  </a:lnTo>
                  <a:lnTo>
                    <a:pt x="646" y="943"/>
                  </a:lnTo>
                  <a:lnTo>
                    <a:pt x="658" y="929"/>
                  </a:lnTo>
                  <a:lnTo>
                    <a:pt x="669" y="917"/>
                  </a:lnTo>
                  <a:lnTo>
                    <a:pt x="682" y="904"/>
                  </a:lnTo>
                  <a:lnTo>
                    <a:pt x="696" y="893"/>
                  </a:lnTo>
                  <a:lnTo>
                    <a:pt x="724" y="871"/>
                  </a:lnTo>
                  <a:lnTo>
                    <a:pt x="753" y="851"/>
                  </a:lnTo>
                  <a:lnTo>
                    <a:pt x="753" y="851"/>
                  </a:lnTo>
                  <a:lnTo>
                    <a:pt x="784" y="829"/>
                  </a:lnTo>
                  <a:lnTo>
                    <a:pt x="784" y="829"/>
                  </a:lnTo>
                  <a:lnTo>
                    <a:pt x="812" y="807"/>
                  </a:lnTo>
                  <a:lnTo>
                    <a:pt x="843" y="787"/>
                  </a:lnTo>
                  <a:lnTo>
                    <a:pt x="906" y="748"/>
                  </a:lnTo>
                  <a:lnTo>
                    <a:pt x="906" y="748"/>
                  </a:lnTo>
                  <a:lnTo>
                    <a:pt x="944" y="725"/>
                  </a:lnTo>
                  <a:lnTo>
                    <a:pt x="980" y="702"/>
                  </a:lnTo>
                  <a:lnTo>
                    <a:pt x="986" y="698"/>
                  </a:lnTo>
                  <a:lnTo>
                    <a:pt x="981" y="693"/>
                  </a:lnTo>
                  <a:lnTo>
                    <a:pt x="981" y="693"/>
                  </a:lnTo>
                  <a:lnTo>
                    <a:pt x="964" y="676"/>
                  </a:lnTo>
                  <a:lnTo>
                    <a:pt x="949" y="660"/>
                  </a:lnTo>
                  <a:lnTo>
                    <a:pt x="920" y="624"/>
                  </a:lnTo>
                  <a:lnTo>
                    <a:pt x="917" y="620"/>
                  </a:lnTo>
                  <a:lnTo>
                    <a:pt x="917" y="620"/>
                  </a:lnTo>
                  <a:lnTo>
                    <a:pt x="882" y="579"/>
                  </a:lnTo>
                  <a:lnTo>
                    <a:pt x="850" y="543"/>
                  </a:lnTo>
                  <a:lnTo>
                    <a:pt x="819" y="510"/>
                  </a:lnTo>
                  <a:lnTo>
                    <a:pt x="789" y="480"/>
                  </a:lnTo>
                  <a:lnTo>
                    <a:pt x="789" y="480"/>
                  </a:lnTo>
                  <a:lnTo>
                    <a:pt x="751" y="446"/>
                  </a:lnTo>
                  <a:lnTo>
                    <a:pt x="712" y="412"/>
                  </a:lnTo>
                  <a:lnTo>
                    <a:pt x="712" y="412"/>
                  </a:lnTo>
                  <a:lnTo>
                    <a:pt x="668" y="372"/>
                  </a:lnTo>
                  <a:lnTo>
                    <a:pt x="624" y="332"/>
                  </a:lnTo>
                  <a:lnTo>
                    <a:pt x="604" y="313"/>
                  </a:lnTo>
                  <a:lnTo>
                    <a:pt x="583" y="291"/>
                  </a:lnTo>
                  <a:lnTo>
                    <a:pt x="564" y="269"/>
                  </a:lnTo>
                  <a:lnTo>
                    <a:pt x="544" y="246"/>
                  </a:lnTo>
                  <a:lnTo>
                    <a:pt x="544" y="246"/>
                  </a:lnTo>
                  <a:lnTo>
                    <a:pt x="522" y="221"/>
                  </a:lnTo>
                  <a:lnTo>
                    <a:pt x="501" y="195"/>
                  </a:lnTo>
                  <a:lnTo>
                    <a:pt x="501" y="195"/>
                  </a:lnTo>
                  <a:lnTo>
                    <a:pt x="475" y="165"/>
                  </a:lnTo>
                  <a:lnTo>
                    <a:pt x="450" y="135"/>
                  </a:lnTo>
                  <a:lnTo>
                    <a:pt x="450" y="135"/>
                  </a:lnTo>
                  <a:lnTo>
                    <a:pt x="441" y="125"/>
                  </a:lnTo>
                  <a:lnTo>
                    <a:pt x="431" y="116"/>
                  </a:lnTo>
                  <a:lnTo>
                    <a:pt x="431" y="116"/>
                  </a:lnTo>
                  <a:lnTo>
                    <a:pt x="422" y="107"/>
                  </a:lnTo>
                  <a:lnTo>
                    <a:pt x="413" y="98"/>
                  </a:lnTo>
                  <a:lnTo>
                    <a:pt x="413" y="98"/>
                  </a:lnTo>
                  <a:lnTo>
                    <a:pt x="400" y="81"/>
                  </a:lnTo>
                  <a:lnTo>
                    <a:pt x="389" y="67"/>
                  </a:lnTo>
                  <a:lnTo>
                    <a:pt x="378" y="54"/>
                  </a:lnTo>
                  <a:lnTo>
                    <a:pt x="366" y="44"/>
                  </a:lnTo>
                  <a:lnTo>
                    <a:pt x="366" y="44"/>
                  </a:lnTo>
                  <a:lnTo>
                    <a:pt x="355" y="33"/>
                  </a:lnTo>
                  <a:lnTo>
                    <a:pt x="346" y="21"/>
                  </a:lnTo>
                  <a:lnTo>
                    <a:pt x="346" y="21"/>
                  </a:lnTo>
                  <a:lnTo>
                    <a:pt x="377" y="0"/>
                  </a:lnTo>
                  <a:lnTo>
                    <a:pt x="377" y="0"/>
                  </a:lnTo>
                  <a:lnTo>
                    <a:pt x="382" y="6"/>
                  </a:lnTo>
                  <a:lnTo>
                    <a:pt x="382" y="6"/>
                  </a:lnTo>
                  <a:lnTo>
                    <a:pt x="433" y="64"/>
                  </a:lnTo>
                  <a:lnTo>
                    <a:pt x="433" y="64"/>
                  </a:lnTo>
                  <a:lnTo>
                    <a:pt x="496" y="134"/>
                  </a:lnTo>
                  <a:lnTo>
                    <a:pt x="527" y="170"/>
                  </a:lnTo>
                  <a:lnTo>
                    <a:pt x="558" y="207"/>
                  </a:lnTo>
                  <a:lnTo>
                    <a:pt x="558" y="207"/>
                  </a:lnTo>
                  <a:lnTo>
                    <a:pt x="585" y="239"/>
                  </a:lnTo>
                  <a:lnTo>
                    <a:pt x="614" y="273"/>
                  </a:lnTo>
                  <a:lnTo>
                    <a:pt x="631" y="290"/>
                  </a:lnTo>
                  <a:lnTo>
                    <a:pt x="647" y="307"/>
                  </a:lnTo>
                  <a:lnTo>
                    <a:pt x="665" y="324"/>
                  </a:lnTo>
                  <a:lnTo>
                    <a:pt x="683" y="341"/>
                  </a:lnTo>
                  <a:lnTo>
                    <a:pt x="683" y="341"/>
                  </a:lnTo>
                  <a:lnTo>
                    <a:pt x="729" y="380"/>
                  </a:lnTo>
                  <a:lnTo>
                    <a:pt x="729" y="380"/>
                  </a:lnTo>
                  <a:lnTo>
                    <a:pt x="765" y="411"/>
                  </a:lnTo>
                  <a:lnTo>
                    <a:pt x="801" y="444"/>
                  </a:lnTo>
                  <a:lnTo>
                    <a:pt x="801" y="444"/>
                  </a:lnTo>
                  <a:lnTo>
                    <a:pt x="836" y="477"/>
                  </a:lnTo>
                  <a:lnTo>
                    <a:pt x="869" y="511"/>
                  </a:lnTo>
                  <a:lnTo>
                    <a:pt x="900" y="546"/>
                  </a:lnTo>
                  <a:lnTo>
                    <a:pt x="930" y="581"/>
                  </a:lnTo>
                  <a:lnTo>
                    <a:pt x="930" y="581"/>
                  </a:lnTo>
                  <a:lnTo>
                    <a:pt x="946" y="600"/>
                  </a:lnTo>
                  <a:lnTo>
                    <a:pt x="946" y="600"/>
                  </a:lnTo>
                  <a:lnTo>
                    <a:pt x="962" y="620"/>
                  </a:lnTo>
                  <a:lnTo>
                    <a:pt x="980" y="641"/>
                  </a:lnTo>
                  <a:lnTo>
                    <a:pt x="998" y="661"/>
                  </a:lnTo>
                  <a:lnTo>
                    <a:pt x="1008" y="669"/>
                  </a:lnTo>
                  <a:lnTo>
                    <a:pt x="1018" y="677"/>
                  </a:lnTo>
                  <a:lnTo>
                    <a:pt x="1019" y="678"/>
                  </a:lnTo>
                  <a:lnTo>
                    <a:pt x="1020" y="678"/>
                  </a:lnTo>
                  <a:lnTo>
                    <a:pt x="1020" y="678"/>
                  </a:lnTo>
                  <a:lnTo>
                    <a:pt x="1025" y="680"/>
                  </a:lnTo>
                  <a:lnTo>
                    <a:pt x="1029" y="684"/>
                  </a:lnTo>
                  <a:lnTo>
                    <a:pt x="1029" y="685"/>
                  </a:lnTo>
                  <a:lnTo>
                    <a:pt x="1030" y="686"/>
                  </a:lnTo>
                  <a:lnTo>
                    <a:pt x="1030" y="686"/>
                  </a:lnTo>
                  <a:lnTo>
                    <a:pt x="1032" y="689"/>
                  </a:lnTo>
                  <a:lnTo>
                    <a:pt x="1035" y="692"/>
                  </a:lnTo>
                  <a:lnTo>
                    <a:pt x="1036" y="695"/>
                  </a:lnTo>
                  <a:lnTo>
                    <a:pt x="1037" y="698"/>
                  </a:lnTo>
                  <a:lnTo>
                    <a:pt x="1037" y="699"/>
                  </a:lnTo>
                  <a:lnTo>
                    <a:pt x="1037" y="700"/>
                  </a:lnTo>
                  <a:lnTo>
                    <a:pt x="1037" y="700"/>
                  </a:lnTo>
                  <a:lnTo>
                    <a:pt x="1041" y="711"/>
                  </a:lnTo>
                  <a:lnTo>
                    <a:pt x="1045" y="723"/>
                  </a:lnTo>
                  <a:lnTo>
                    <a:pt x="1047" y="735"/>
                  </a:lnTo>
                  <a:lnTo>
                    <a:pt x="1049" y="748"/>
                  </a:lnTo>
                  <a:lnTo>
                    <a:pt x="1051" y="774"/>
                  </a:lnTo>
                  <a:lnTo>
                    <a:pt x="1051" y="800"/>
                  </a:lnTo>
                  <a:lnTo>
                    <a:pt x="1050" y="826"/>
                  </a:lnTo>
                  <a:lnTo>
                    <a:pt x="1047" y="851"/>
                  </a:lnTo>
                  <a:lnTo>
                    <a:pt x="1044" y="872"/>
                  </a:lnTo>
                  <a:lnTo>
                    <a:pt x="1040" y="892"/>
                  </a:lnTo>
                  <a:lnTo>
                    <a:pt x="1040" y="892"/>
                  </a:lnTo>
                  <a:lnTo>
                    <a:pt x="1037" y="911"/>
                  </a:lnTo>
                  <a:lnTo>
                    <a:pt x="1035" y="929"/>
                  </a:lnTo>
                  <a:lnTo>
                    <a:pt x="1030" y="967"/>
                  </a:lnTo>
                  <a:lnTo>
                    <a:pt x="1030" y="973"/>
                  </a:lnTo>
                  <a:lnTo>
                    <a:pt x="1030" y="973"/>
                  </a:lnTo>
                  <a:lnTo>
                    <a:pt x="1029" y="991"/>
                  </a:lnTo>
                  <a:lnTo>
                    <a:pt x="1029" y="991"/>
                  </a:lnTo>
                  <a:lnTo>
                    <a:pt x="1029" y="1009"/>
                  </a:lnTo>
                  <a:lnTo>
                    <a:pt x="1028" y="1017"/>
                  </a:lnTo>
                  <a:lnTo>
                    <a:pt x="1026" y="1024"/>
                  </a:lnTo>
                  <a:lnTo>
                    <a:pt x="1026" y="1024"/>
                  </a:lnTo>
                  <a:lnTo>
                    <a:pt x="1024" y="1031"/>
                  </a:lnTo>
                  <a:lnTo>
                    <a:pt x="1023" y="1039"/>
                  </a:lnTo>
                  <a:lnTo>
                    <a:pt x="1023" y="1051"/>
                  </a:lnTo>
                  <a:lnTo>
                    <a:pt x="1023" y="1051"/>
                  </a:lnTo>
                  <a:lnTo>
                    <a:pt x="1023" y="1059"/>
                  </a:lnTo>
                  <a:lnTo>
                    <a:pt x="1021" y="1068"/>
                  </a:lnTo>
                  <a:lnTo>
                    <a:pt x="1019" y="1075"/>
                  </a:lnTo>
                  <a:lnTo>
                    <a:pt x="1016" y="1079"/>
                  </a:lnTo>
                  <a:lnTo>
                    <a:pt x="1013" y="1083"/>
                  </a:lnTo>
                  <a:lnTo>
                    <a:pt x="1013" y="1083"/>
                  </a:lnTo>
                  <a:lnTo>
                    <a:pt x="1010" y="1085"/>
                  </a:lnTo>
                  <a:lnTo>
                    <a:pt x="1008" y="1086"/>
                  </a:lnTo>
                  <a:lnTo>
                    <a:pt x="1005" y="1087"/>
                  </a:lnTo>
                  <a:lnTo>
                    <a:pt x="1002" y="1088"/>
                  </a:lnTo>
                  <a:lnTo>
                    <a:pt x="1002" y="1088"/>
                  </a:lnTo>
                  <a:lnTo>
                    <a:pt x="1002" y="1088"/>
                  </a:lnTo>
                  <a:lnTo>
                    <a:pt x="998" y="1087"/>
                  </a:lnTo>
                  <a:lnTo>
                    <a:pt x="997" y="1087"/>
                  </a:lnTo>
                  <a:lnTo>
                    <a:pt x="996" y="1087"/>
                  </a:lnTo>
                  <a:lnTo>
                    <a:pt x="996" y="1087"/>
                  </a:lnTo>
                  <a:lnTo>
                    <a:pt x="992" y="1088"/>
                  </a:lnTo>
                  <a:lnTo>
                    <a:pt x="991" y="1088"/>
                  </a:lnTo>
                  <a:close/>
                  <a:moveTo>
                    <a:pt x="1002" y="731"/>
                  </a:moveTo>
                  <a:lnTo>
                    <a:pt x="1002" y="731"/>
                  </a:lnTo>
                  <a:lnTo>
                    <a:pt x="954" y="761"/>
                  </a:lnTo>
                  <a:lnTo>
                    <a:pt x="954" y="761"/>
                  </a:lnTo>
                  <a:lnTo>
                    <a:pt x="918" y="784"/>
                  </a:lnTo>
                  <a:lnTo>
                    <a:pt x="918" y="784"/>
                  </a:lnTo>
                  <a:lnTo>
                    <a:pt x="885" y="803"/>
                  </a:lnTo>
                  <a:lnTo>
                    <a:pt x="885" y="803"/>
                  </a:lnTo>
                  <a:lnTo>
                    <a:pt x="856" y="821"/>
                  </a:lnTo>
                  <a:lnTo>
                    <a:pt x="842" y="830"/>
                  </a:lnTo>
                  <a:lnTo>
                    <a:pt x="829" y="839"/>
                  </a:lnTo>
                  <a:lnTo>
                    <a:pt x="819" y="847"/>
                  </a:lnTo>
                  <a:lnTo>
                    <a:pt x="819" y="847"/>
                  </a:lnTo>
                  <a:lnTo>
                    <a:pt x="773" y="881"/>
                  </a:lnTo>
                  <a:lnTo>
                    <a:pt x="729" y="917"/>
                  </a:lnTo>
                  <a:lnTo>
                    <a:pt x="729" y="917"/>
                  </a:lnTo>
                  <a:lnTo>
                    <a:pt x="717" y="925"/>
                  </a:lnTo>
                  <a:lnTo>
                    <a:pt x="717" y="925"/>
                  </a:lnTo>
                  <a:lnTo>
                    <a:pt x="704" y="936"/>
                  </a:lnTo>
                  <a:lnTo>
                    <a:pt x="691" y="948"/>
                  </a:lnTo>
                  <a:lnTo>
                    <a:pt x="678" y="960"/>
                  </a:lnTo>
                  <a:lnTo>
                    <a:pt x="672" y="967"/>
                  </a:lnTo>
                  <a:lnTo>
                    <a:pt x="668" y="974"/>
                  </a:lnTo>
                  <a:lnTo>
                    <a:pt x="664" y="980"/>
                  </a:lnTo>
                  <a:lnTo>
                    <a:pt x="671" y="982"/>
                  </a:lnTo>
                  <a:lnTo>
                    <a:pt x="671" y="982"/>
                  </a:lnTo>
                  <a:lnTo>
                    <a:pt x="699" y="991"/>
                  </a:lnTo>
                  <a:lnTo>
                    <a:pt x="699" y="991"/>
                  </a:lnTo>
                  <a:lnTo>
                    <a:pt x="718" y="996"/>
                  </a:lnTo>
                  <a:lnTo>
                    <a:pt x="738" y="1003"/>
                  </a:lnTo>
                  <a:lnTo>
                    <a:pt x="738" y="1003"/>
                  </a:lnTo>
                  <a:lnTo>
                    <a:pt x="756" y="1007"/>
                  </a:lnTo>
                  <a:lnTo>
                    <a:pt x="772" y="1010"/>
                  </a:lnTo>
                  <a:lnTo>
                    <a:pt x="772" y="1010"/>
                  </a:lnTo>
                  <a:lnTo>
                    <a:pt x="792" y="1014"/>
                  </a:lnTo>
                  <a:lnTo>
                    <a:pt x="811" y="1018"/>
                  </a:lnTo>
                  <a:lnTo>
                    <a:pt x="811" y="1018"/>
                  </a:lnTo>
                  <a:lnTo>
                    <a:pt x="854" y="1028"/>
                  </a:lnTo>
                  <a:lnTo>
                    <a:pt x="897" y="1039"/>
                  </a:lnTo>
                  <a:lnTo>
                    <a:pt x="941" y="1046"/>
                  </a:lnTo>
                  <a:lnTo>
                    <a:pt x="962" y="1049"/>
                  </a:lnTo>
                  <a:lnTo>
                    <a:pt x="984" y="1051"/>
                  </a:lnTo>
                  <a:lnTo>
                    <a:pt x="991" y="1052"/>
                  </a:lnTo>
                  <a:lnTo>
                    <a:pt x="990" y="1045"/>
                  </a:lnTo>
                  <a:lnTo>
                    <a:pt x="990" y="1045"/>
                  </a:lnTo>
                  <a:lnTo>
                    <a:pt x="989" y="1039"/>
                  </a:lnTo>
                  <a:lnTo>
                    <a:pt x="989" y="1039"/>
                  </a:lnTo>
                  <a:lnTo>
                    <a:pt x="987" y="1032"/>
                  </a:lnTo>
                  <a:lnTo>
                    <a:pt x="987" y="1029"/>
                  </a:lnTo>
                  <a:lnTo>
                    <a:pt x="987" y="1027"/>
                  </a:lnTo>
                  <a:lnTo>
                    <a:pt x="987" y="1027"/>
                  </a:lnTo>
                  <a:lnTo>
                    <a:pt x="990" y="1018"/>
                  </a:lnTo>
                  <a:lnTo>
                    <a:pt x="992" y="1008"/>
                  </a:lnTo>
                  <a:lnTo>
                    <a:pt x="993" y="988"/>
                  </a:lnTo>
                  <a:lnTo>
                    <a:pt x="993" y="988"/>
                  </a:lnTo>
                  <a:lnTo>
                    <a:pt x="994" y="974"/>
                  </a:lnTo>
                  <a:lnTo>
                    <a:pt x="994" y="974"/>
                  </a:lnTo>
                  <a:lnTo>
                    <a:pt x="995" y="957"/>
                  </a:lnTo>
                  <a:lnTo>
                    <a:pt x="995" y="957"/>
                  </a:lnTo>
                  <a:lnTo>
                    <a:pt x="998" y="925"/>
                  </a:lnTo>
                  <a:lnTo>
                    <a:pt x="1000" y="910"/>
                  </a:lnTo>
                  <a:lnTo>
                    <a:pt x="1004" y="893"/>
                  </a:lnTo>
                  <a:lnTo>
                    <a:pt x="1004" y="893"/>
                  </a:lnTo>
                  <a:lnTo>
                    <a:pt x="1010" y="856"/>
                  </a:lnTo>
                  <a:lnTo>
                    <a:pt x="1013" y="835"/>
                  </a:lnTo>
                  <a:lnTo>
                    <a:pt x="1015" y="813"/>
                  </a:lnTo>
                  <a:lnTo>
                    <a:pt x="1016" y="793"/>
                  </a:lnTo>
                  <a:lnTo>
                    <a:pt x="1015" y="772"/>
                  </a:lnTo>
                  <a:lnTo>
                    <a:pt x="1014" y="753"/>
                  </a:lnTo>
                  <a:lnTo>
                    <a:pt x="1010" y="734"/>
                  </a:lnTo>
                  <a:lnTo>
                    <a:pt x="1008" y="726"/>
                  </a:lnTo>
                  <a:lnTo>
                    <a:pt x="1002" y="73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53" name="Freeform 207"/>
            <p:cNvSpPr/>
            <p:nvPr/>
          </p:nvSpPr>
          <p:spPr bwMode="auto">
            <a:xfrm>
              <a:off x="4251325" y="2251075"/>
              <a:ext cx="195263" cy="161925"/>
            </a:xfrm>
            <a:custGeom>
              <a:avLst/>
              <a:gdLst/>
              <a:ahLst/>
              <a:cxnLst>
                <a:cxn ang="0">
                  <a:pos x="15" y="307"/>
                </a:cxn>
                <a:cxn ang="0">
                  <a:pos x="9" y="306"/>
                </a:cxn>
                <a:cxn ang="0">
                  <a:pos x="2" y="298"/>
                </a:cxn>
                <a:cxn ang="0">
                  <a:pos x="0" y="293"/>
                </a:cxn>
                <a:cxn ang="0">
                  <a:pos x="2" y="281"/>
                </a:cxn>
                <a:cxn ang="0">
                  <a:pos x="6" y="275"/>
                </a:cxn>
                <a:cxn ang="0">
                  <a:pos x="12" y="272"/>
                </a:cxn>
                <a:cxn ang="0">
                  <a:pos x="18" y="269"/>
                </a:cxn>
                <a:cxn ang="0">
                  <a:pos x="30" y="259"/>
                </a:cxn>
                <a:cxn ang="0">
                  <a:pos x="48" y="238"/>
                </a:cxn>
                <a:cxn ang="0">
                  <a:pos x="59" y="222"/>
                </a:cxn>
                <a:cxn ang="0">
                  <a:pos x="75" y="201"/>
                </a:cxn>
                <a:cxn ang="0">
                  <a:pos x="94" y="180"/>
                </a:cxn>
                <a:cxn ang="0">
                  <a:pos x="136" y="143"/>
                </a:cxn>
                <a:cxn ang="0">
                  <a:pos x="160" y="124"/>
                </a:cxn>
                <a:cxn ang="0">
                  <a:pos x="174" y="112"/>
                </a:cxn>
                <a:cxn ang="0">
                  <a:pos x="224" y="83"/>
                </a:cxn>
                <a:cxn ang="0">
                  <a:pos x="241" y="73"/>
                </a:cxn>
                <a:cxn ang="0">
                  <a:pos x="259" y="63"/>
                </a:cxn>
                <a:cxn ang="0">
                  <a:pos x="305" y="32"/>
                </a:cxn>
                <a:cxn ang="0">
                  <a:pos x="345" y="3"/>
                </a:cxn>
                <a:cxn ang="0">
                  <a:pos x="354" y="0"/>
                </a:cxn>
                <a:cxn ang="0">
                  <a:pos x="359" y="1"/>
                </a:cxn>
                <a:cxn ang="0">
                  <a:pos x="366" y="8"/>
                </a:cxn>
                <a:cxn ang="0">
                  <a:pos x="368" y="12"/>
                </a:cxn>
                <a:cxn ang="0">
                  <a:pos x="369" y="22"/>
                </a:cxn>
                <a:cxn ang="0">
                  <a:pos x="367" y="29"/>
                </a:cxn>
                <a:cxn ang="0">
                  <a:pos x="362" y="35"/>
                </a:cxn>
                <a:cxn ang="0">
                  <a:pos x="339" y="51"/>
                </a:cxn>
                <a:cxn ang="0">
                  <a:pos x="270" y="96"/>
                </a:cxn>
                <a:cxn ang="0">
                  <a:pos x="240" y="115"/>
                </a:cxn>
                <a:cxn ang="0">
                  <a:pos x="180" y="157"/>
                </a:cxn>
                <a:cxn ang="0">
                  <a:pos x="151" y="179"/>
                </a:cxn>
                <a:cxn ang="0">
                  <a:pos x="109" y="218"/>
                </a:cxn>
                <a:cxn ang="0">
                  <a:pos x="78" y="252"/>
                </a:cxn>
                <a:cxn ang="0">
                  <a:pos x="69" y="264"/>
                </a:cxn>
                <a:cxn ang="0">
                  <a:pos x="47" y="290"/>
                </a:cxn>
                <a:cxn ang="0">
                  <a:pos x="35" y="300"/>
                </a:cxn>
                <a:cxn ang="0">
                  <a:pos x="21" y="306"/>
                </a:cxn>
                <a:cxn ang="0">
                  <a:pos x="15" y="307"/>
                </a:cxn>
              </a:cxnLst>
              <a:rect l="0" t="0" r="r" b="b"/>
              <a:pathLst>
                <a:path w="369" h="307">
                  <a:moveTo>
                    <a:pt x="15" y="307"/>
                  </a:moveTo>
                  <a:lnTo>
                    <a:pt x="15" y="307"/>
                  </a:lnTo>
                  <a:lnTo>
                    <a:pt x="12" y="307"/>
                  </a:lnTo>
                  <a:lnTo>
                    <a:pt x="9" y="306"/>
                  </a:lnTo>
                  <a:lnTo>
                    <a:pt x="5" y="303"/>
                  </a:lnTo>
                  <a:lnTo>
                    <a:pt x="2" y="298"/>
                  </a:lnTo>
                  <a:lnTo>
                    <a:pt x="0" y="293"/>
                  </a:lnTo>
                  <a:lnTo>
                    <a:pt x="0" y="293"/>
                  </a:lnTo>
                  <a:lnTo>
                    <a:pt x="0" y="287"/>
                  </a:lnTo>
                  <a:lnTo>
                    <a:pt x="2" y="281"/>
                  </a:lnTo>
                  <a:lnTo>
                    <a:pt x="4" y="277"/>
                  </a:lnTo>
                  <a:lnTo>
                    <a:pt x="6" y="275"/>
                  </a:lnTo>
                  <a:lnTo>
                    <a:pt x="9" y="273"/>
                  </a:lnTo>
                  <a:lnTo>
                    <a:pt x="12" y="272"/>
                  </a:lnTo>
                  <a:lnTo>
                    <a:pt x="12" y="272"/>
                  </a:lnTo>
                  <a:lnTo>
                    <a:pt x="18" y="269"/>
                  </a:lnTo>
                  <a:lnTo>
                    <a:pt x="24" y="265"/>
                  </a:lnTo>
                  <a:lnTo>
                    <a:pt x="30" y="259"/>
                  </a:lnTo>
                  <a:lnTo>
                    <a:pt x="36" y="253"/>
                  </a:lnTo>
                  <a:lnTo>
                    <a:pt x="48" y="238"/>
                  </a:lnTo>
                  <a:lnTo>
                    <a:pt x="59" y="222"/>
                  </a:lnTo>
                  <a:lnTo>
                    <a:pt x="59" y="222"/>
                  </a:lnTo>
                  <a:lnTo>
                    <a:pt x="68" y="210"/>
                  </a:lnTo>
                  <a:lnTo>
                    <a:pt x="75" y="201"/>
                  </a:lnTo>
                  <a:lnTo>
                    <a:pt x="75" y="201"/>
                  </a:lnTo>
                  <a:lnTo>
                    <a:pt x="94" y="180"/>
                  </a:lnTo>
                  <a:lnTo>
                    <a:pt x="114" y="162"/>
                  </a:lnTo>
                  <a:lnTo>
                    <a:pt x="136" y="143"/>
                  </a:lnTo>
                  <a:lnTo>
                    <a:pt x="157" y="126"/>
                  </a:lnTo>
                  <a:lnTo>
                    <a:pt x="160" y="124"/>
                  </a:lnTo>
                  <a:lnTo>
                    <a:pt x="160" y="124"/>
                  </a:lnTo>
                  <a:lnTo>
                    <a:pt x="174" y="112"/>
                  </a:lnTo>
                  <a:lnTo>
                    <a:pt x="190" y="102"/>
                  </a:lnTo>
                  <a:lnTo>
                    <a:pt x="224" y="83"/>
                  </a:lnTo>
                  <a:lnTo>
                    <a:pt x="224" y="83"/>
                  </a:lnTo>
                  <a:lnTo>
                    <a:pt x="241" y="73"/>
                  </a:lnTo>
                  <a:lnTo>
                    <a:pt x="259" y="63"/>
                  </a:lnTo>
                  <a:lnTo>
                    <a:pt x="259" y="63"/>
                  </a:lnTo>
                  <a:lnTo>
                    <a:pt x="283" y="47"/>
                  </a:lnTo>
                  <a:lnTo>
                    <a:pt x="305" y="32"/>
                  </a:lnTo>
                  <a:lnTo>
                    <a:pt x="345" y="3"/>
                  </a:lnTo>
                  <a:lnTo>
                    <a:pt x="345" y="3"/>
                  </a:lnTo>
                  <a:lnTo>
                    <a:pt x="350" y="1"/>
                  </a:lnTo>
                  <a:lnTo>
                    <a:pt x="354" y="0"/>
                  </a:lnTo>
                  <a:lnTo>
                    <a:pt x="354" y="0"/>
                  </a:lnTo>
                  <a:lnTo>
                    <a:pt x="359" y="1"/>
                  </a:lnTo>
                  <a:lnTo>
                    <a:pt x="363" y="4"/>
                  </a:lnTo>
                  <a:lnTo>
                    <a:pt x="366" y="8"/>
                  </a:lnTo>
                  <a:lnTo>
                    <a:pt x="368" y="12"/>
                  </a:lnTo>
                  <a:lnTo>
                    <a:pt x="368" y="12"/>
                  </a:lnTo>
                  <a:lnTo>
                    <a:pt x="369" y="16"/>
                  </a:lnTo>
                  <a:lnTo>
                    <a:pt x="369" y="22"/>
                  </a:lnTo>
                  <a:lnTo>
                    <a:pt x="369" y="25"/>
                  </a:lnTo>
                  <a:lnTo>
                    <a:pt x="367" y="29"/>
                  </a:lnTo>
                  <a:lnTo>
                    <a:pt x="365" y="32"/>
                  </a:lnTo>
                  <a:lnTo>
                    <a:pt x="362" y="35"/>
                  </a:lnTo>
                  <a:lnTo>
                    <a:pt x="362" y="35"/>
                  </a:lnTo>
                  <a:lnTo>
                    <a:pt x="339" y="51"/>
                  </a:lnTo>
                  <a:lnTo>
                    <a:pt x="317" y="67"/>
                  </a:lnTo>
                  <a:lnTo>
                    <a:pt x="270" y="96"/>
                  </a:lnTo>
                  <a:lnTo>
                    <a:pt x="270" y="96"/>
                  </a:lnTo>
                  <a:lnTo>
                    <a:pt x="240" y="115"/>
                  </a:lnTo>
                  <a:lnTo>
                    <a:pt x="210" y="135"/>
                  </a:lnTo>
                  <a:lnTo>
                    <a:pt x="180" y="157"/>
                  </a:lnTo>
                  <a:lnTo>
                    <a:pt x="151" y="179"/>
                  </a:lnTo>
                  <a:lnTo>
                    <a:pt x="151" y="179"/>
                  </a:lnTo>
                  <a:lnTo>
                    <a:pt x="131" y="198"/>
                  </a:lnTo>
                  <a:lnTo>
                    <a:pt x="109" y="218"/>
                  </a:lnTo>
                  <a:lnTo>
                    <a:pt x="88" y="239"/>
                  </a:lnTo>
                  <a:lnTo>
                    <a:pt x="78" y="252"/>
                  </a:lnTo>
                  <a:lnTo>
                    <a:pt x="69" y="264"/>
                  </a:lnTo>
                  <a:lnTo>
                    <a:pt x="69" y="264"/>
                  </a:lnTo>
                  <a:lnTo>
                    <a:pt x="59" y="277"/>
                  </a:lnTo>
                  <a:lnTo>
                    <a:pt x="47" y="290"/>
                  </a:lnTo>
                  <a:lnTo>
                    <a:pt x="42" y="295"/>
                  </a:lnTo>
                  <a:lnTo>
                    <a:pt x="35" y="300"/>
                  </a:lnTo>
                  <a:lnTo>
                    <a:pt x="29" y="304"/>
                  </a:lnTo>
                  <a:lnTo>
                    <a:pt x="21" y="306"/>
                  </a:lnTo>
                  <a:lnTo>
                    <a:pt x="21" y="306"/>
                  </a:lnTo>
                  <a:lnTo>
                    <a:pt x="15" y="307"/>
                  </a:lnTo>
                  <a:lnTo>
                    <a:pt x="15" y="30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54" name="Freeform 208"/>
            <p:cNvSpPr/>
            <p:nvPr/>
          </p:nvSpPr>
          <p:spPr bwMode="auto">
            <a:xfrm>
              <a:off x="4284663" y="2282825"/>
              <a:ext cx="195263" cy="171450"/>
            </a:xfrm>
            <a:custGeom>
              <a:avLst/>
              <a:gdLst/>
              <a:ahLst/>
              <a:cxnLst>
                <a:cxn ang="0">
                  <a:pos x="15" y="323"/>
                </a:cxn>
                <a:cxn ang="0">
                  <a:pos x="6" y="319"/>
                </a:cxn>
                <a:cxn ang="0">
                  <a:pos x="1" y="309"/>
                </a:cxn>
                <a:cxn ang="0">
                  <a:pos x="0" y="306"/>
                </a:cxn>
                <a:cxn ang="0">
                  <a:pos x="0" y="297"/>
                </a:cxn>
                <a:cxn ang="0">
                  <a:pos x="4" y="290"/>
                </a:cxn>
                <a:cxn ang="0">
                  <a:pos x="7" y="287"/>
                </a:cxn>
                <a:cxn ang="0">
                  <a:pos x="15" y="277"/>
                </a:cxn>
                <a:cxn ang="0">
                  <a:pos x="20" y="266"/>
                </a:cxn>
                <a:cxn ang="0">
                  <a:pos x="29" y="253"/>
                </a:cxn>
                <a:cxn ang="0">
                  <a:pos x="48" y="230"/>
                </a:cxn>
                <a:cxn ang="0">
                  <a:pos x="68" y="211"/>
                </a:cxn>
                <a:cxn ang="0">
                  <a:pos x="94" y="190"/>
                </a:cxn>
                <a:cxn ang="0">
                  <a:pos x="126" y="162"/>
                </a:cxn>
                <a:cxn ang="0">
                  <a:pos x="159" y="135"/>
                </a:cxn>
                <a:cxn ang="0">
                  <a:pos x="187" y="111"/>
                </a:cxn>
                <a:cxn ang="0">
                  <a:pos x="236" y="73"/>
                </a:cxn>
                <a:cxn ang="0">
                  <a:pos x="254" y="61"/>
                </a:cxn>
                <a:cxn ang="0">
                  <a:pos x="311" y="23"/>
                </a:cxn>
                <a:cxn ang="0">
                  <a:pos x="344" y="3"/>
                </a:cxn>
                <a:cxn ang="0">
                  <a:pos x="348" y="1"/>
                </a:cxn>
                <a:cxn ang="0">
                  <a:pos x="352" y="0"/>
                </a:cxn>
                <a:cxn ang="0">
                  <a:pos x="358" y="2"/>
                </a:cxn>
                <a:cxn ang="0">
                  <a:pos x="366" y="9"/>
                </a:cxn>
                <a:cxn ang="0">
                  <a:pos x="368" y="14"/>
                </a:cxn>
                <a:cxn ang="0">
                  <a:pos x="369" y="22"/>
                </a:cxn>
                <a:cxn ang="0">
                  <a:pos x="366" y="29"/>
                </a:cxn>
                <a:cxn ang="0">
                  <a:pos x="361" y="35"/>
                </a:cxn>
                <a:cxn ang="0">
                  <a:pos x="325" y="57"/>
                </a:cxn>
                <a:cxn ang="0">
                  <a:pos x="271" y="92"/>
                </a:cxn>
                <a:cxn ang="0">
                  <a:pos x="250" y="107"/>
                </a:cxn>
                <a:cxn ang="0">
                  <a:pos x="190" y="157"/>
                </a:cxn>
                <a:cxn ang="0">
                  <a:pos x="164" y="179"/>
                </a:cxn>
                <a:cxn ang="0">
                  <a:pos x="134" y="203"/>
                </a:cxn>
                <a:cxn ang="0">
                  <a:pos x="102" y="229"/>
                </a:cxn>
                <a:cxn ang="0">
                  <a:pos x="72" y="258"/>
                </a:cxn>
                <a:cxn ang="0">
                  <a:pos x="66" y="264"/>
                </a:cxn>
                <a:cxn ang="0">
                  <a:pos x="51" y="286"/>
                </a:cxn>
                <a:cxn ang="0">
                  <a:pos x="46" y="295"/>
                </a:cxn>
                <a:cxn ang="0">
                  <a:pos x="33" y="312"/>
                </a:cxn>
                <a:cxn ang="0">
                  <a:pos x="24" y="319"/>
                </a:cxn>
                <a:cxn ang="0">
                  <a:pos x="15" y="323"/>
                </a:cxn>
              </a:cxnLst>
              <a:rect l="0" t="0" r="r" b="b"/>
              <a:pathLst>
                <a:path w="369" h="323">
                  <a:moveTo>
                    <a:pt x="15" y="323"/>
                  </a:moveTo>
                  <a:lnTo>
                    <a:pt x="15" y="323"/>
                  </a:lnTo>
                  <a:lnTo>
                    <a:pt x="10" y="322"/>
                  </a:lnTo>
                  <a:lnTo>
                    <a:pt x="6" y="319"/>
                  </a:lnTo>
                  <a:lnTo>
                    <a:pt x="3" y="315"/>
                  </a:lnTo>
                  <a:lnTo>
                    <a:pt x="1" y="309"/>
                  </a:lnTo>
                  <a:lnTo>
                    <a:pt x="1" y="309"/>
                  </a:lnTo>
                  <a:lnTo>
                    <a:pt x="0" y="306"/>
                  </a:lnTo>
                  <a:lnTo>
                    <a:pt x="0" y="300"/>
                  </a:lnTo>
                  <a:lnTo>
                    <a:pt x="0" y="297"/>
                  </a:lnTo>
                  <a:lnTo>
                    <a:pt x="2" y="294"/>
                  </a:lnTo>
                  <a:lnTo>
                    <a:pt x="4" y="290"/>
                  </a:lnTo>
                  <a:lnTo>
                    <a:pt x="7" y="287"/>
                  </a:lnTo>
                  <a:lnTo>
                    <a:pt x="7" y="287"/>
                  </a:lnTo>
                  <a:lnTo>
                    <a:pt x="11" y="283"/>
                  </a:lnTo>
                  <a:lnTo>
                    <a:pt x="15" y="277"/>
                  </a:lnTo>
                  <a:lnTo>
                    <a:pt x="20" y="266"/>
                  </a:lnTo>
                  <a:lnTo>
                    <a:pt x="20" y="266"/>
                  </a:lnTo>
                  <a:lnTo>
                    <a:pt x="24" y="259"/>
                  </a:lnTo>
                  <a:lnTo>
                    <a:pt x="29" y="253"/>
                  </a:lnTo>
                  <a:lnTo>
                    <a:pt x="29" y="253"/>
                  </a:lnTo>
                  <a:lnTo>
                    <a:pt x="48" y="230"/>
                  </a:lnTo>
                  <a:lnTo>
                    <a:pt x="59" y="221"/>
                  </a:lnTo>
                  <a:lnTo>
                    <a:pt x="68" y="211"/>
                  </a:lnTo>
                  <a:lnTo>
                    <a:pt x="68" y="211"/>
                  </a:lnTo>
                  <a:lnTo>
                    <a:pt x="94" y="190"/>
                  </a:lnTo>
                  <a:lnTo>
                    <a:pt x="94" y="190"/>
                  </a:lnTo>
                  <a:lnTo>
                    <a:pt x="126" y="162"/>
                  </a:lnTo>
                  <a:lnTo>
                    <a:pt x="159" y="135"/>
                  </a:lnTo>
                  <a:lnTo>
                    <a:pt x="159" y="135"/>
                  </a:lnTo>
                  <a:lnTo>
                    <a:pt x="187" y="111"/>
                  </a:lnTo>
                  <a:lnTo>
                    <a:pt x="187" y="111"/>
                  </a:lnTo>
                  <a:lnTo>
                    <a:pt x="220" y="85"/>
                  </a:lnTo>
                  <a:lnTo>
                    <a:pt x="236" y="73"/>
                  </a:lnTo>
                  <a:lnTo>
                    <a:pt x="254" y="61"/>
                  </a:lnTo>
                  <a:lnTo>
                    <a:pt x="254" y="61"/>
                  </a:lnTo>
                  <a:lnTo>
                    <a:pt x="282" y="41"/>
                  </a:lnTo>
                  <a:lnTo>
                    <a:pt x="311" y="23"/>
                  </a:lnTo>
                  <a:lnTo>
                    <a:pt x="311" y="23"/>
                  </a:lnTo>
                  <a:lnTo>
                    <a:pt x="344" y="3"/>
                  </a:lnTo>
                  <a:lnTo>
                    <a:pt x="344" y="3"/>
                  </a:lnTo>
                  <a:lnTo>
                    <a:pt x="348" y="1"/>
                  </a:lnTo>
                  <a:lnTo>
                    <a:pt x="352" y="0"/>
                  </a:lnTo>
                  <a:lnTo>
                    <a:pt x="352" y="0"/>
                  </a:lnTo>
                  <a:lnTo>
                    <a:pt x="355" y="1"/>
                  </a:lnTo>
                  <a:lnTo>
                    <a:pt x="358" y="2"/>
                  </a:lnTo>
                  <a:lnTo>
                    <a:pt x="363" y="5"/>
                  </a:lnTo>
                  <a:lnTo>
                    <a:pt x="366" y="9"/>
                  </a:lnTo>
                  <a:lnTo>
                    <a:pt x="368" y="14"/>
                  </a:lnTo>
                  <a:lnTo>
                    <a:pt x="368" y="14"/>
                  </a:lnTo>
                  <a:lnTo>
                    <a:pt x="369" y="17"/>
                  </a:lnTo>
                  <a:lnTo>
                    <a:pt x="369" y="22"/>
                  </a:lnTo>
                  <a:lnTo>
                    <a:pt x="368" y="25"/>
                  </a:lnTo>
                  <a:lnTo>
                    <a:pt x="366" y="29"/>
                  </a:lnTo>
                  <a:lnTo>
                    <a:pt x="364" y="32"/>
                  </a:lnTo>
                  <a:lnTo>
                    <a:pt x="361" y="35"/>
                  </a:lnTo>
                  <a:lnTo>
                    <a:pt x="361" y="35"/>
                  </a:lnTo>
                  <a:lnTo>
                    <a:pt x="325" y="57"/>
                  </a:lnTo>
                  <a:lnTo>
                    <a:pt x="325" y="57"/>
                  </a:lnTo>
                  <a:lnTo>
                    <a:pt x="271" y="92"/>
                  </a:lnTo>
                  <a:lnTo>
                    <a:pt x="271" y="92"/>
                  </a:lnTo>
                  <a:lnTo>
                    <a:pt x="250" y="107"/>
                  </a:lnTo>
                  <a:lnTo>
                    <a:pt x="229" y="123"/>
                  </a:lnTo>
                  <a:lnTo>
                    <a:pt x="190" y="157"/>
                  </a:lnTo>
                  <a:lnTo>
                    <a:pt x="190" y="157"/>
                  </a:lnTo>
                  <a:lnTo>
                    <a:pt x="164" y="179"/>
                  </a:lnTo>
                  <a:lnTo>
                    <a:pt x="164" y="179"/>
                  </a:lnTo>
                  <a:lnTo>
                    <a:pt x="134" y="203"/>
                  </a:lnTo>
                  <a:lnTo>
                    <a:pt x="134" y="203"/>
                  </a:lnTo>
                  <a:lnTo>
                    <a:pt x="102" y="229"/>
                  </a:lnTo>
                  <a:lnTo>
                    <a:pt x="86" y="242"/>
                  </a:lnTo>
                  <a:lnTo>
                    <a:pt x="72" y="258"/>
                  </a:lnTo>
                  <a:lnTo>
                    <a:pt x="72" y="258"/>
                  </a:lnTo>
                  <a:lnTo>
                    <a:pt x="66" y="264"/>
                  </a:lnTo>
                  <a:lnTo>
                    <a:pt x="61" y="271"/>
                  </a:lnTo>
                  <a:lnTo>
                    <a:pt x="51" y="286"/>
                  </a:lnTo>
                  <a:lnTo>
                    <a:pt x="51" y="286"/>
                  </a:lnTo>
                  <a:lnTo>
                    <a:pt x="46" y="295"/>
                  </a:lnTo>
                  <a:lnTo>
                    <a:pt x="40" y="303"/>
                  </a:lnTo>
                  <a:lnTo>
                    <a:pt x="33" y="312"/>
                  </a:lnTo>
                  <a:lnTo>
                    <a:pt x="24" y="319"/>
                  </a:lnTo>
                  <a:lnTo>
                    <a:pt x="24" y="319"/>
                  </a:lnTo>
                  <a:lnTo>
                    <a:pt x="19" y="322"/>
                  </a:lnTo>
                  <a:lnTo>
                    <a:pt x="15" y="323"/>
                  </a:lnTo>
                  <a:lnTo>
                    <a:pt x="15" y="32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55" name="Freeform 209"/>
            <p:cNvSpPr/>
            <p:nvPr/>
          </p:nvSpPr>
          <p:spPr bwMode="auto">
            <a:xfrm>
              <a:off x="4446588" y="2346325"/>
              <a:ext cx="285750" cy="307975"/>
            </a:xfrm>
            <a:custGeom>
              <a:avLst/>
              <a:gdLst/>
              <a:ahLst/>
              <a:cxnLst>
                <a:cxn ang="0">
                  <a:pos x="524" y="583"/>
                </a:cxn>
                <a:cxn ang="0">
                  <a:pos x="515" y="580"/>
                </a:cxn>
                <a:cxn ang="0">
                  <a:pos x="501" y="571"/>
                </a:cxn>
                <a:cxn ang="0">
                  <a:pos x="476" y="549"/>
                </a:cxn>
                <a:cxn ang="0">
                  <a:pos x="437" y="513"/>
                </a:cxn>
                <a:cxn ang="0">
                  <a:pos x="414" y="488"/>
                </a:cxn>
                <a:cxn ang="0">
                  <a:pos x="388" y="460"/>
                </a:cxn>
                <a:cxn ang="0">
                  <a:pos x="339" y="409"/>
                </a:cxn>
                <a:cxn ang="0">
                  <a:pos x="300" y="361"/>
                </a:cxn>
                <a:cxn ang="0">
                  <a:pos x="288" y="344"/>
                </a:cxn>
                <a:cxn ang="0">
                  <a:pos x="246" y="293"/>
                </a:cxn>
                <a:cxn ang="0">
                  <a:pos x="202" y="245"/>
                </a:cxn>
                <a:cxn ang="0">
                  <a:pos x="167" y="208"/>
                </a:cxn>
                <a:cxn ang="0">
                  <a:pos x="134" y="170"/>
                </a:cxn>
                <a:cxn ang="0">
                  <a:pos x="121" y="153"/>
                </a:cxn>
                <a:cxn ang="0">
                  <a:pos x="95" y="121"/>
                </a:cxn>
                <a:cxn ang="0">
                  <a:pos x="54" y="76"/>
                </a:cxn>
                <a:cxn ang="0">
                  <a:pos x="24" y="48"/>
                </a:cxn>
                <a:cxn ang="0">
                  <a:pos x="8" y="36"/>
                </a:cxn>
                <a:cxn ang="0">
                  <a:pos x="3" y="29"/>
                </a:cxn>
                <a:cxn ang="0">
                  <a:pos x="0" y="22"/>
                </a:cxn>
                <a:cxn ang="0">
                  <a:pos x="1" y="13"/>
                </a:cxn>
                <a:cxn ang="0">
                  <a:pos x="4" y="8"/>
                </a:cxn>
                <a:cxn ang="0">
                  <a:pos x="12" y="1"/>
                </a:cxn>
                <a:cxn ang="0">
                  <a:pos x="16" y="0"/>
                </a:cxn>
                <a:cxn ang="0">
                  <a:pos x="25" y="3"/>
                </a:cxn>
                <a:cxn ang="0">
                  <a:pos x="41" y="15"/>
                </a:cxn>
                <a:cxn ang="0">
                  <a:pos x="70" y="41"/>
                </a:cxn>
                <a:cxn ang="0">
                  <a:pos x="110" y="84"/>
                </a:cxn>
                <a:cxn ang="0">
                  <a:pos x="136" y="115"/>
                </a:cxn>
                <a:cxn ang="0">
                  <a:pos x="206" y="198"/>
                </a:cxn>
                <a:cxn ang="0">
                  <a:pos x="290" y="291"/>
                </a:cxn>
                <a:cxn ang="0">
                  <a:pos x="303" y="306"/>
                </a:cxn>
                <a:cxn ang="0">
                  <a:pos x="341" y="353"/>
                </a:cxn>
                <a:cxn ang="0">
                  <a:pos x="371" y="390"/>
                </a:cxn>
                <a:cxn ang="0">
                  <a:pos x="403" y="425"/>
                </a:cxn>
                <a:cxn ang="0">
                  <a:pos x="433" y="457"/>
                </a:cxn>
                <a:cxn ang="0">
                  <a:pos x="457" y="482"/>
                </a:cxn>
                <a:cxn ang="0">
                  <a:pos x="493" y="518"/>
                </a:cxn>
                <a:cxn ang="0">
                  <a:pos x="519" y="540"/>
                </a:cxn>
                <a:cxn ang="0">
                  <a:pos x="532" y="549"/>
                </a:cxn>
                <a:cxn ang="0">
                  <a:pos x="539" y="554"/>
                </a:cxn>
                <a:cxn ang="0">
                  <a:pos x="541" y="560"/>
                </a:cxn>
                <a:cxn ang="0">
                  <a:pos x="541" y="570"/>
                </a:cxn>
                <a:cxn ang="0">
                  <a:pos x="539" y="575"/>
                </a:cxn>
                <a:cxn ang="0">
                  <a:pos x="530" y="582"/>
                </a:cxn>
                <a:cxn ang="0">
                  <a:pos x="524" y="583"/>
                </a:cxn>
              </a:cxnLst>
              <a:rect l="0" t="0" r="r" b="b"/>
              <a:pathLst>
                <a:path w="541" h="583">
                  <a:moveTo>
                    <a:pt x="524" y="583"/>
                  </a:moveTo>
                  <a:lnTo>
                    <a:pt x="524" y="583"/>
                  </a:lnTo>
                  <a:lnTo>
                    <a:pt x="520" y="582"/>
                  </a:lnTo>
                  <a:lnTo>
                    <a:pt x="515" y="580"/>
                  </a:lnTo>
                  <a:lnTo>
                    <a:pt x="515" y="580"/>
                  </a:lnTo>
                  <a:lnTo>
                    <a:pt x="501" y="571"/>
                  </a:lnTo>
                  <a:lnTo>
                    <a:pt x="488" y="560"/>
                  </a:lnTo>
                  <a:lnTo>
                    <a:pt x="476" y="549"/>
                  </a:lnTo>
                  <a:lnTo>
                    <a:pt x="462" y="538"/>
                  </a:lnTo>
                  <a:lnTo>
                    <a:pt x="437" y="513"/>
                  </a:lnTo>
                  <a:lnTo>
                    <a:pt x="414" y="488"/>
                  </a:lnTo>
                  <a:lnTo>
                    <a:pt x="414" y="488"/>
                  </a:lnTo>
                  <a:lnTo>
                    <a:pt x="388" y="460"/>
                  </a:lnTo>
                  <a:lnTo>
                    <a:pt x="388" y="460"/>
                  </a:lnTo>
                  <a:lnTo>
                    <a:pt x="365" y="437"/>
                  </a:lnTo>
                  <a:lnTo>
                    <a:pt x="339" y="409"/>
                  </a:lnTo>
                  <a:lnTo>
                    <a:pt x="313" y="377"/>
                  </a:lnTo>
                  <a:lnTo>
                    <a:pt x="300" y="361"/>
                  </a:lnTo>
                  <a:lnTo>
                    <a:pt x="288" y="344"/>
                  </a:lnTo>
                  <a:lnTo>
                    <a:pt x="288" y="344"/>
                  </a:lnTo>
                  <a:lnTo>
                    <a:pt x="268" y="319"/>
                  </a:lnTo>
                  <a:lnTo>
                    <a:pt x="246" y="293"/>
                  </a:lnTo>
                  <a:lnTo>
                    <a:pt x="224" y="269"/>
                  </a:lnTo>
                  <a:lnTo>
                    <a:pt x="202" y="245"/>
                  </a:lnTo>
                  <a:lnTo>
                    <a:pt x="202" y="245"/>
                  </a:lnTo>
                  <a:lnTo>
                    <a:pt x="167" y="208"/>
                  </a:lnTo>
                  <a:lnTo>
                    <a:pt x="150" y="189"/>
                  </a:lnTo>
                  <a:lnTo>
                    <a:pt x="134" y="170"/>
                  </a:lnTo>
                  <a:lnTo>
                    <a:pt x="134" y="170"/>
                  </a:lnTo>
                  <a:lnTo>
                    <a:pt x="121" y="153"/>
                  </a:lnTo>
                  <a:lnTo>
                    <a:pt x="121" y="153"/>
                  </a:lnTo>
                  <a:lnTo>
                    <a:pt x="95" y="121"/>
                  </a:lnTo>
                  <a:lnTo>
                    <a:pt x="69" y="90"/>
                  </a:lnTo>
                  <a:lnTo>
                    <a:pt x="54" y="76"/>
                  </a:lnTo>
                  <a:lnTo>
                    <a:pt x="40" y="61"/>
                  </a:lnTo>
                  <a:lnTo>
                    <a:pt x="24" y="48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5" y="32"/>
                  </a:lnTo>
                  <a:lnTo>
                    <a:pt x="3" y="29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0" y="17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4" y="8"/>
                  </a:lnTo>
                  <a:lnTo>
                    <a:pt x="7" y="3"/>
                  </a:lnTo>
                  <a:lnTo>
                    <a:pt x="12" y="1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41" y="15"/>
                  </a:lnTo>
                  <a:lnTo>
                    <a:pt x="55" y="28"/>
                  </a:lnTo>
                  <a:lnTo>
                    <a:pt x="70" y="41"/>
                  </a:lnTo>
                  <a:lnTo>
                    <a:pt x="83" y="55"/>
                  </a:lnTo>
                  <a:lnTo>
                    <a:pt x="110" y="84"/>
                  </a:lnTo>
                  <a:lnTo>
                    <a:pt x="136" y="115"/>
                  </a:lnTo>
                  <a:lnTo>
                    <a:pt x="136" y="115"/>
                  </a:lnTo>
                  <a:lnTo>
                    <a:pt x="170" y="156"/>
                  </a:lnTo>
                  <a:lnTo>
                    <a:pt x="206" y="198"/>
                  </a:lnTo>
                  <a:lnTo>
                    <a:pt x="246" y="242"/>
                  </a:lnTo>
                  <a:lnTo>
                    <a:pt x="290" y="291"/>
                  </a:lnTo>
                  <a:lnTo>
                    <a:pt x="290" y="291"/>
                  </a:lnTo>
                  <a:lnTo>
                    <a:pt x="303" y="306"/>
                  </a:lnTo>
                  <a:lnTo>
                    <a:pt x="317" y="322"/>
                  </a:lnTo>
                  <a:lnTo>
                    <a:pt x="341" y="353"/>
                  </a:lnTo>
                  <a:lnTo>
                    <a:pt x="341" y="353"/>
                  </a:lnTo>
                  <a:lnTo>
                    <a:pt x="371" y="390"/>
                  </a:lnTo>
                  <a:lnTo>
                    <a:pt x="387" y="407"/>
                  </a:lnTo>
                  <a:lnTo>
                    <a:pt x="403" y="425"/>
                  </a:lnTo>
                  <a:lnTo>
                    <a:pt x="403" y="425"/>
                  </a:lnTo>
                  <a:lnTo>
                    <a:pt x="433" y="457"/>
                  </a:lnTo>
                  <a:lnTo>
                    <a:pt x="433" y="457"/>
                  </a:lnTo>
                  <a:lnTo>
                    <a:pt x="457" y="482"/>
                  </a:lnTo>
                  <a:lnTo>
                    <a:pt x="481" y="507"/>
                  </a:lnTo>
                  <a:lnTo>
                    <a:pt x="493" y="518"/>
                  </a:lnTo>
                  <a:lnTo>
                    <a:pt x="507" y="529"/>
                  </a:lnTo>
                  <a:lnTo>
                    <a:pt x="519" y="540"/>
                  </a:lnTo>
                  <a:lnTo>
                    <a:pt x="532" y="549"/>
                  </a:lnTo>
                  <a:lnTo>
                    <a:pt x="532" y="549"/>
                  </a:lnTo>
                  <a:lnTo>
                    <a:pt x="537" y="552"/>
                  </a:lnTo>
                  <a:lnTo>
                    <a:pt x="539" y="554"/>
                  </a:lnTo>
                  <a:lnTo>
                    <a:pt x="540" y="557"/>
                  </a:lnTo>
                  <a:lnTo>
                    <a:pt x="541" y="560"/>
                  </a:lnTo>
                  <a:lnTo>
                    <a:pt x="541" y="565"/>
                  </a:lnTo>
                  <a:lnTo>
                    <a:pt x="541" y="570"/>
                  </a:lnTo>
                  <a:lnTo>
                    <a:pt x="541" y="570"/>
                  </a:lnTo>
                  <a:lnTo>
                    <a:pt x="539" y="575"/>
                  </a:lnTo>
                  <a:lnTo>
                    <a:pt x="534" y="579"/>
                  </a:lnTo>
                  <a:lnTo>
                    <a:pt x="530" y="582"/>
                  </a:lnTo>
                  <a:lnTo>
                    <a:pt x="527" y="583"/>
                  </a:lnTo>
                  <a:lnTo>
                    <a:pt x="524" y="583"/>
                  </a:lnTo>
                  <a:lnTo>
                    <a:pt x="524" y="58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56" name="Freeform 210"/>
            <p:cNvSpPr/>
            <p:nvPr/>
          </p:nvSpPr>
          <p:spPr bwMode="auto">
            <a:xfrm>
              <a:off x="4349750" y="2435225"/>
              <a:ext cx="273050" cy="288925"/>
            </a:xfrm>
            <a:custGeom>
              <a:avLst/>
              <a:gdLst/>
              <a:ahLst/>
              <a:cxnLst>
                <a:cxn ang="0">
                  <a:pos x="493" y="546"/>
                </a:cxn>
                <a:cxn ang="0">
                  <a:pos x="481" y="537"/>
                </a:cxn>
                <a:cxn ang="0">
                  <a:pos x="475" y="524"/>
                </a:cxn>
                <a:cxn ang="0">
                  <a:pos x="457" y="505"/>
                </a:cxn>
                <a:cxn ang="0">
                  <a:pos x="444" y="490"/>
                </a:cxn>
                <a:cxn ang="0">
                  <a:pos x="436" y="479"/>
                </a:cxn>
                <a:cxn ang="0">
                  <a:pos x="411" y="452"/>
                </a:cxn>
                <a:cxn ang="0">
                  <a:pos x="402" y="443"/>
                </a:cxn>
                <a:cxn ang="0">
                  <a:pos x="387" y="420"/>
                </a:cxn>
                <a:cxn ang="0">
                  <a:pos x="376" y="410"/>
                </a:cxn>
                <a:cxn ang="0">
                  <a:pos x="345" y="378"/>
                </a:cxn>
                <a:cxn ang="0">
                  <a:pos x="321" y="352"/>
                </a:cxn>
                <a:cxn ang="0">
                  <a:pos x="280" y="313"/>
                </a:cxn>
                <a:cxn ang="0">
                  <a:pos x="252" y="285"/>
                </a:cxn>
                <a:cxn ang="0">
                  <a:pos x="151" y="183"/>
                </a:cxn>
                <a:cxn ang="0">
                  <a:pos x="106" y="136"/>
                </a:cxn>
                <a:cxn ang="0">
                  <a:pos x="64" y="92"/>
                </a:cxn>
                <a:cxn ang="0">
                  <a:pos x="33" y="58"/>
                </a:cxn>
                <a:cxn ang="0">
                  <a:pos x="13" y="39"/>
                </a:cxn>
                <a:cxn ang="0">
                  <a:pos x="3" y="26"/>
                </a:cxn>
                <a:cxn ang="0">
                  <a:pos x="0" y="14"/>
                </a:cxn>
                <a:cxn ang="0">
                  <a:pos x="5" y="6"/>
                </a:cxn>
                <a:cxn ang="0">
                  <a:pos x="19" y="0"/>
                </a:cxn>
                <a:cxn ang="0">
                  <a:pos x="26" y="2"/>
                </a:cxn>
                <a:cxn ang="0">
                  <a:pos x="34" y="8"/>
                </a:cxn>
                <a:cxn ang="0">
                  <a:pos x="72" y="47"/>
                </a:cxn>
                <a:cxn ang="0">
                  <a:pos x="94" y="67"/>
                </a:cxn>
                <a:cxn ang="0">
                  <a:pos x="151" y="133"/>
                </a:cxn>
                <a:cxn ang="0">
                  <a:pos x="191" y="176"/>
                </a:cxn>
                <a:cxn ang="0">
                  <a:pos x="275" y="260"/>
                </a:cxn>
                <a:cxn ang="0">
                  <a:pos x="311" y="293"/>
                </a:cxn>
                <a:cxn ang="0">
                  <a:pos x="364" y="343"/>
                </a:cxn>
                <a:cxn ang="0">
                  <a:pos x="407" y="387"/>
                </a:cxn>
                <a:cxn ang="0">
                  <a:pos x="423" y="411"/>
                </a:cxn>
                <a:cxn ang="0">
                  <a:pos x="440" y="429"/>
                </a:cxn>
                <a:cxn ang="0">
                  <a:pos x="452" y="440"/>
                </a:cxn>
                <a:cxn ang="0">
                  <a:pos x="460" y="452"/>
                </a:cxn>
                <a:cxn ang="0">
                  <a:pos x="481" y="478"/>
                </a:cxn>
                <a:cxn ang="0">
                  <a:pos x="496" y="493"/>
                </a:cxn>
                <a:cxn ang="0">
                  <a:pos x="508" y="510"/>
                </a:cxn>
                <a:cxn ang="0">
                  <a:pos x="512" y="513"/>
                </a:cxn>
                <a:cxn ang="0">
                  <a:pos x="515" y="524"/>
                </a:cxn>
                <a:cxn ang="0">
                  <a:pos x="515" y="533"/>
                </a:cxn>
                <a:cxn ang="0">
                  <a:pos x="510" y="542"/>
                </a:cxn>
                <a:cxn ang="0">
                  <a:pos x="499" y="546"/>
                </a:cxn>
              </a:cxnLst>
              <a:rect l="0" t="0" r="r" b="b"/>
              <a:pathLst>
                <a:path w="515" h="546">
                  <a:moveTo>
                    <a:pt x="499" y="546"/>
                  </a:moveTo>
                  <a:lnTo>
                    <a:pt x="499" y="546"/>
                  </a:lnTo>
                  <a:lnTo>
                    <a:pt x="493" y="546"/>
                  </a:lnTo>
                  <a:lnTo>
                    <a:pt x="488" y="543"/>
                  </a:lnTo>
                  <a:lnTo>
                    <a:pt x="483" y="540"/>
                  </a:lnTo>
                  <a:lnTo>
                    <a:pt x="481" y="537"/>
                  </a:lnTo>
                  <a:lnTo>
                    <a:pt x="480" y="534"/>
                  </a:lnTo>
                  <a:lnTo>
                    <a:pt x="480" y="534"/>
                  </a:lnTo>
                  <a:lnTo>
                    <a:pt x="475" y="524"/>
                  </a:lnTo>
                  <a:lnTo>
                    <a:pt x="470" y="517"/>
                  </a:lnTo>
                  <a:lnTo>
                    <a:pt x="463" y="511"/>
                  </a:lnTo>
                  <a:lnTo>
                    <a:pt x="457" y="505"/>
                  </a:lnTo>
                  <a:lnTo>
                    <a:pt x="457" y="505"/>
                  </a:lnTo>
                  <a:lnTo>
                    <a:pt x="450" y="498"/>
                  </a:lnTo>
                  <a:lnTo>
                    <a:pt x="444" y="490"/>
                  </a:lnTo>
                  <a:lnTo>
                    <a:pt x="444" y="490"/>
                  </a:lnTo>
                  <a:lnTo>
                    <a:pt x="436" y="479"/>
                  </a:lnTo>
                  <a:lnTo>
                    <a:pt x="436" y="479"/>
                  </a:lnTo>
                  <a:lnTo>
                    <a:pt x="425" y="466"/>
                  </a:lnTo>
                  <a:lnTo>
                    <a:pt x="419" y="458"/>
                  </a:lnTo>
                  <a:lnTo>
                    <a:pt x="411" y="452"/>
                  </a:lnTo>
                  <a:lnTo>
                    <a:pt x="411" y="452"/>
                  </a:lnTo>
                  <a:lnTo>
                    <a:pt x="407" y="448"/>
                  </a:lnTo>
                  <a:lnTo>
                    <a:pt x="402" y="443"/>
                  </a:lnTo>
                  <a:lnTo>
                    <a:pt x="395" y="433"/>
                  </a:lnTo>
                  <a:lnTo>
                    <a:pt x="395" y="433"/>
                  </a:lnTo>
                  <a:lnTo>
                    <a:pt x="387" y="420"/>
                  </a:lnTo>
                  <a:lnTo>
                    <a:pt x="382" y="415"/>
                  </a:lnTo>
                  <a:lnTo>
                    <a:pt x="376" y="410"/>
                  </a:lnTo>
                  <a:lnTo>
                    <a:pt x="376" y="410"/>
                  </a:lnTo>
                  <a:lnTo>
                    <a:pt x="367" y="404"/>
                  </a:lnTo>
                  <a:lnTo>
                    <a:pt x="360" y="395"/>
                  </a:lnTo>
                  <a:lnTo>
                    <a:pt x="345" y="378"/>
                  </a:lnTo>
                  <a:lnTo>
                    <a:pt x="345" y="378"/>
                  </a:lnTo>
                  <a:lnTo>
                    <a:pt x="333" y="364"/>
                  </a:lnTo>
                  <a:lnTo>
                    <a:pt x="321" y="352"/>
                  </a:lnTo>
                  <a:lnTo>
                    <a:pt x="321" y="352"/>
                  </a:lnTo>
                  <a:lnTo>
                    <a:pt x="299" y="332"/>
                  </a:lnTo>
                  <a:lnTo>
                    <a:pt x="280" y="313"/>
                  </a:lnTo>
                  <a:lnTo>
                    <a:pt x="280" y="313"/>
                  </a:lnTo>
                  <a:lnTo>
                    <a:pt x="252" y="285"/>
                  </a:lnTo>
                  <a:lnTo>
                    <a:pt x="252" y="285"/>
                  </a:lnTo>
                  <a:lnTo>
                    <a:pt x="225" y="260"/>
                  </a:lnTo>
                  <a:lnTo>
                    <a:pt x="200" y="234"/>
                  </a:lnTo>
                  <a:lnTo>
                    <a:pt x="151" y="183"/>
                  </a:lnTo>
                  <a:lnTo>
                    <a:pt x="151" y="183"/>
                  </a:lnTo>
                  <a:lnTo>
                    <a:pt x="106" y="136"/>
                  </a:lnTo>
                  <a:lnTo>
                    <a:pt x="106" y="136"/>
                  </a:lnTo>
                  <a:lnTo>
                    <a:pt x="87" y="116"/>
                  </a:lnTo>
                  <a:lnTo>
                    <a:pt x="87" y="116"/>
                  </a:lnTo>
                  <a:lnTo>
                    <a:pt x="64" y="92"/>
                  </a:lnTo>
                  <a:lnTo>
                    <a:pt x="40" y="66"/>
                  </a:lnTo>
                  <a:lnTo>
                    <a:pt x="40" y="66"/>
                  </a:lnTo>
                  <a:lnTo>
                    <a:pt x="33" y="58"/>
                  </a:lnTo>
                  <a:lnTo>
                    <a:pt x="24" y="50"/>
                  </a:lnTo>
                  <a:lnTo>
                    <a:pt x="24" y="50"/>
                  </a:lnTo>
                  <a:lnTo>
                    <a:pt x="13" y="39"/>
                  </a:lnTo>
                  <a:lnTo>
                    <a:pt x="8" y="33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1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5" y="6"/>
                  </a:lnTo>
                  <a:lnTo>
                    <a:pt x="9" y="3"/>
                  </a:lnTo>
                  <a:lnTo>
                    <a:pt x="14" y="1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2" y="1"/>
                  </a:lnTo>
                  <a:lnTo>
                    <a:pt x="26" y="2"/>
                  </a:lnTo>
                  <a:lnTo>
                    <a:pt x="31" y="4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42" y="18"/>
                  </a:lnTo>
                  <a:lnTo>
                    <a:pt x="51" y="29"/>
                  </a:lnTo>
                  <a:lnTo>
                    <a:pt x="72" y="47"/>
                  </a:lnTo>
                  <a:lnTo>
                    <a:pt x="72" y="47"/>
                  </a:lnTo>
                  <a:lnTo>
                    <a:pt x="83" y="57"/>
                  </a:lnTo>
                  <a:lnTo>
                    <a:pt x="94" y="67"/>
                  </a:lnTo>
                  <a:lnTo>
                    <a:pt x="94" y="67"/>
                  </a:lnTo>
                  <a:lnTo>
                    <a:pt x="124" y="100"/>
                  </a:lnTo>
                  <a:lnTo>
                    <a:pt x="151" y="133"/>
                  </a:lnTo>
                  <a:lnTo>
                    <a:pt x="164" y="146"/>
                  </a:lnTo>
                  <a:lnTo>
                    <a:pt x="164" y="146"/>
                  </a:lnTo>
                  <a:lnTo>
                    <a:pt x="191" y="176"/>
                  </a:lnTo>
                  <a:lnTo>
                    <a:pt x="219" y="205"/>
                  </a:lnTo>
                  <a:lnTo>
                    <a:pt x="247" y="232"/>
                  </a:lnTo>
                  <a:lnTo>
                    <a:pt x="275" y="260"/>
                  </a:lnTo>
                  <a:lnTo>
                    <a:pt x="275" y="260"/>
                  </a:lnTo>
                  <a:lnTo>
                    <a:pt x="311" y="293"/>
                  </a:lnTo>
                  <a:lnTo>
                    <a:pt x="311" y="293"/>
                  </a:lnTo>
                  <a:lnTo>
                    <a:pt x="342" y="321"/>
                  </a:lnTo>
                  <a:lnTo>
                    <a:pt x="342" y="321"/>
                  </a:lnTo>
                  <a:lnTo>
                    <a:pt x="364" y="343"/>
                  </a:lnTo>
                  <a:lnTo>
                    <a:pt x="386" y="363"/>
                  </a:lnTo>
                  <a:lnTo>
                    <a:pt x="396" y="375"/>
                  </a:lnTo>
                  <a:lnTo>
                    <a:pt x="407" y="387"/>
                  </a:lnTo>
                  <a:lnTo>
                    <a:pt x="415" y="398"/>
                  </a:lnTo>
                  <a:lnTo>
                    <a:pt x="423" y="411"/>
                  </a:lnTo>
                  <a:lnTo>
                    <a:pt x="423" y="411"/>
                  </a:lnTo>
                  <a:lnTo>
                    <a:pt x="426" y="416"/>
                  </a:lnTo>
                  <a:lnTo>
                    <a:pt x="430" y="421"/>
                  </a:lnTo>
                  <a:lnTo>
                    <a:pt x="440" y="429"/>
                  </a:lnTo>
                  <a:lnTo>
                    <a:pt x="440" y="429"/>
                  </a:lnTo>
                  <a:lnTo>
                    <a:pt x="446" y="435"/>
                  </a:lnTo>
                  <a:lnTo>
                    <a:pt x="452" y="440"/>
                  </a:lnTo>
                  <a:lnTo>
                    <a:pt x="452" y="440"/>
                  </a:lnTo>
                  <a:lnTo>
                    <a:pt x="460" y="452"/>
                  </a:lnTo>
                  <a:lnTo>
                    <a:pt x="460" y="452"/>
                  </a:lnTo>
                  <a:lnTo>
                    <a:pt x="470" y="466"/>
                  </a:lnTo>
                  <a:lnTo>
                    <a:pt x="475" y="472"/>
                  </a:lnTo>
                  <a:lnTo>
                    <a:pt x="481" y="478"/>
                  </a:lnTo>
                  <a:lnTo>
                    <a:pt x="481" y="478"/>
                  </a:lnTo>
                  <a:lnTo>
                    <a:pt x="489" y="486"/>
                  </a:lnTo>
                  <a:lnTo>
                    <a:pt x="496" y="493"/>
                  </a:lnTo>
                  <a:lnTo>
                    <a:pt x="502" y="501"/>
                  </a:lnTo>
                  <a:lnTo>
                    <a:pt x="507" y="509"/>
                  </a:lnTo>
                  <a:lnTo>
                    <a:pt x="508" y="510"/>
                  </a:lnTo>
                  <a:lnTo>
                    <a:pt x="509" y="511"/>
                  </a:lnTo>
                  <a:lnTo>
                    <a:pt x="509" y="511"/>
                  </a:lnTo>
                  <a:lnTo>
                    <a:pt x="512" y="513"/>
                  </a:lnTo>
                  <a:lnTo>
                    <a:pt x="514" y="516"/>
                  </a:lnTo>
                  <a:lnTo>
                    <a:pt x="515" y="520"/>
                  </a:lnTo>
                  <a:lnTo>
                    <a:pt x="515" y="524"/>
                  </a:lnTo>
                  <a:lnTo>
                    <a:pt x="515" y="530"/>
                  </a:lnTo>
                  <a:lnTo>
                    <a:pt x="515" y="530"/>
                  </a:lnTo>
                  <a:lnTo>
                    <a:pt x="515" y="533"/>
                  </a:lnTo>
                  <a:lnTo>
                    <a:pt x="514" y="537"/>
                  </a:lnTo>
                  <a:lnTo>
                    <a:pt x="513" y="540"/>
                  </a:lnTo>
                  <a:lnTo>
                    <a:pt x="510" y="542"/>
                  </a:lnTo>
                  <a:lnTo>
                    <a:pt x="510" y="542"/>
                  </a:lnTo>
                  <a:lnTo>
                    <a:pt x="506" y="545"/>
                  </a:lnTo>
                  <a:lnTo>
                    <a:pt x="499" y="546"/>
                  </a:lnTo>
                  <a:lnTo>
                    <a:pt x="499" y="54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57" name="Freeform 211"/>
            <p:cNvSpPr/>
            <p:nvPr/>
          </p:nvSpPr>
          <p:spPr bwMode="auto">
            <a:xfrm>
              <a:off x="4708525" y="2740025"/>
              <a:ext cx="77788" cy="74613"/>
            </a:xfrm>
            <a:custGeom>
              <a:avLst/>
              <a:gdLst/>
              <a:ahLst/>
              <a:cxnLst>
                <a:cxn ang="0">
                  <a:pos x="116" y="142"/>
                </a:cxn>
                <a:cxn ang="0">
                  <a:pos x="111" y="142"/>
                </a:cxn>
                <a:cxn ang="0">
                  <a:pos x="101" y="140"/>
                </a:cxn>
                <a:cxn ang="0">
                  <a:pos x="90" y="136"/>
                </a:cxn>
                <a:cxn ang="0">
                  <a:pos x="88" y="139"/>
                </a:cxn>
                <a:cxn ang="0">
                  <a:pos x="79" y="141"/>
                </a:cxn>
                <a:cxn ang="0">
                  <a:pos x="77" y="141"/>
                </a:cxn>
                <a:cxn ang="0">
                  <a:pos x="63" y="139"/>
                </a:cxn>
                <a:cxn ang="0">
                  <a:pos x="49" y="136"/>
                </a:cxn>
                <a:cxn ang="0">
                  <a:pos x="42" y="134"/>
                </a:cxn>
                <a:cxn ang="0">
                  <a:pos x="33" y="127"/>
                </a:cxn>
                <a:cxn ang="0">
                  <a:pos x="30" y="129"/>
                </a:cxn>
                <a:cxn ang="0">
                  <a:pos x="21" y="131"/>
                </a:cxn>
                <a:cxn ang="0">
                  <a:pos x="18" y="130"/>
                </a:cxn>
                <a:cxn ang="0">
                  <a:pos x="12" y="127"/>
                </a:cxn>
                <a:cxn ang="0">
                  <a:pos x="7" y="122"/>
                </a:cxn>
                <a:cxn ang="0">
                  <a:pos x="6" y="117"/>
                </a:cxn>
                <a:cxn ang="0">
                  <a:pos x="5" y="115"/>
                </a:cxn>
                <a:cxn ang="0">
                  <a:pos x="1" y="108"/>
                </a:cxn>
                <a:cxn ang="0">
                  <a:pos x="1" y="101"/>
                </a:cxn>
                <a:cxn ang="0">
                  <a:pos x="3" y="95"/>
                </a:cxn>
                <a:cxn ang="0">
                  <a:pos x="13" y="83"/>
                </a:cxn>
                <a:cxn ang="0">
                  <a:pos x="31" y="62"/>
                </a:cxn>
                <a:cxn ang="0">
                  <a:pos x="63" y="34"/>
                </a:cxn>
                <a:cxn ang="0">
                  <a:pos x="92" y="13"/>
                </a:cxn>
                <a:cxn ang="0">
                  <a:pos x="98" y="8"/>
                </a:cxn>
                <a:cxn ang="0">
                  <a:pos x="113" y="1"/>
                </a:cxn>
                <a:cxn ang="0">
                  <a:pos x="121" y="0"/>
                </a:cxn>
                <a:cxn ang="0">
                  <a:pos x="131" y="2"/>
                </a:cxn>
                <a:cxn ang="0">
                  <a:pos x="137" y="5"/>
                </a:cxn>
                <a:cxn ang="0">
                  <a:pos x="143" y="15"/>
                </a:cxn>
                <a:cxn ang="0">
                  <a:pos x="147" y="29"/>
                </a:cxn>
                <a:cxn ang="0">
                  <a:pos x="148" y="35"/>
                </a:cxn>
                <a:cxn ang="0">
                  <a:pos x="147" y="53"/>
                </a:cxn>
                <a:cxn ang="0">
                  <a:pos x="148" y="84"/>
                </a:cxn>
                <a:cxn ang="0">
                  <a:pos x="148" y="100"/>
                </a:cxn>
                <a:cxn ang="0">
                  <a:pos x="146" y="116"/>
                </a:cxn>
                <a:cxn ang="0">
                  <a:pos x="145" y="125"/>
                </a:cxn>
                <a:cxn ang="0">
                  <a:pos x="141" y="132"/>
                </a:cxn>
                <a:cxn ang="0">
                  <a:pos x="136" y="136"/>
                </a:cxn>
                <a:cxn ang="0">
                  <a:pos x="128" y="141"/>
                </a:cxn>
                <a:cxn ang="0">
                  <a:pos x="126" y="141"/>
                </a:cxn>
                <a:cxn ang="0">
                  <a:pos x="121" y="142"/>
                </a:cxn>
                <a:cxn ang="0">
                  <a:pos x="116" y="142"/>
                </a:cxn>
              </a:cxnLst>
              <a:rect l="0" t="0" r="r" b="b"/>
              <a:pathLst>
                <a:path w="148" h="142">
                  <a:moveTo>
                    <a:pt x="116" y="142"/>
                  </a:moveTo>
                  <a:lnTo>
                    <a:pt x="116" y="142"/>
                  </a:lnTo>
                  <a:lnTo>
                    <a:pt x="111" y="142"/>
                  </a:lnTo>
                  <a:lnTo>
                    <a:pt x="111" y="142"/>
                  </a:lnTo>
                  <a:lnTo>
                    <a:pt x="101" y="140"/>
                  </a:lnTo>
                  <a:lnTo>
                    <a:pt x="101" y="140"/>
                  </a:lnTo>
                  <a:lnTo>
                    <a:pt x="93" y="136"/>
                  </a:lnTo>
                  <a:lnTo>
                    <a:pt x="90" y="136"/>
                  </a:lnTo>
                  <a:lnTo>
                    <a:pt x="88" y="139"/>
                  </a:lnTo>
                  <a:lnTo>
                    <a:pt x="88" y="139"/>
                  </a:lnTo>
                  <a:lnTo>
                    <a:pt x="84" y="141"/>
                  </a:lnTo>
                  <a:lnTo>
                    <a:pt x="79" y="141"/>
                  </a:lnTo>
                  <a:lnTo>
                    <a:pt x="79" y="141"/>
                  </a:lnTo>
                  <a:lnTo>
                    <a:pt x="77" y="141"/>
                  </a:lnTo>
                  <a:lnTo>
                    <a:pt x="77" y="141"/>
                  </a:lnTo>
                  <a:lnTo>
                    <a:pt x="63" y="139"/>
                  </a:lnTo>
                  <a:lnTo>
                    <a:pt x="63" y="139"/>
                  </a:lnTo>
                  <a:lnTo>
                    <a:pt x="49" y="136"/>
                  </a:lnTo>
                  <a:lnTo>
                    <a:pt x="49" y="136"/>
                  </a:lnTo>
                  <a:lnTo>
                    <a:pt x="42" y="134"/>
                  </a:lnTo>
                  <a:lnTo>
                    <a:pt x="36" y="130"/>
                  </a:lnTo>
                  <a:lnTo>
                    <a:pt x="33" y="127"/>
                  </a:lnTo>
                  <a:lnTo>
                    <a:pt x="30" y="129"/>
                  </a:lnTo>
                  <a:lnTo>
                    <a:pt x="30" y="129"/>
                  </a:lnTo>
                  <a:lnTo>
                    <a:pt x="25" y="130"/>
                  </a:lnTo>
                  <a:lnTo>
                    <a:pt x="21" y="131"/>
                  </a:lnTo>
                  <a:lnTo>
                    <a:pt x="21" y="131"/>
                  </a:lnTo>
                  <a:lnTo>
                    <a:pt x="18" y="130"/>
                  </a:lnTo>
                  <a:lnTo>
                    <a:pt x="13" y="129"/>
                  </a:lnTo>
                  <a:lnTo>
                    <a:pt x="12" y="127"/>
                  </a:lnTo>
                  <a:lnTo>
                    <a:pt x="10" y="125"/>
                  </a:lnTo>
                  <a:lnTo>
                    <a:pt x="7" y="122"/>
                  </a:lnTo>
                  <a:lnTo>
                    <a:pt x="6" y="119"/>
                  </a:lnTo>
                  <a:lnTo>
                    <a:pt x="6" y="117"/>
                  </a:lnTo>
                  <a:lnTo>
                    <a:pt x="5" y="115"/>
                  </a:lnTo>
                  <a:lnTo>
                    <a:pt x="5" y="115"/>
                  </a:lnTo>
                  <a:lnTo>
                    <a:pt x="2" y="112"/>
                  </a:lnTo>
                  <a:lnTo>
                    <a:pt x="1" y="108"/>
                  </a:lnTo>
                  <a:lnTo>
                    <a:pt x="0" y="104"/>
                  </a:lnTo>
                  <a:lnTo>
                    <a:pt x="1" y="101"/>
                  </a:lnTo>
                  <a:lnTo>
                    <a:pt x="2" y="98"/>
                  </a:lnTo>
                  <a:lnTo>
                    <a:pt x="3" y="95"/>
                  </a:lnTo>
                  <a:lnTo>
                    <a:pt x="3" y="95"/>
                  </a:lnTo>
                  <a:lnTo>
                    <a:pt x="13" y="83"/>
                  </a:lnTo>
                  <a:lnTo>
                    <a:pt x="22" y="72"/>
                  </a:lnTo>
                  <a:lnTo>
                    <a:pt x="31" y="62"/>
                  </a:lnTo>
                  <a:lnTo>
                    <a:pt x="42" y="52"/>
                  </a:lnTo>
                  <a:lnTo>
                    <a:pt x="63" y="34"/>
                  </a:lnTo>
                  <a:lnTo>
                    <a:pt x="87" y="17"/>
                  </a:lnTo>
                  <a:lnTo>
                    <a:pt x="92" y="13"/>
                  </a:lnTo>
                  <a:lnTo>
                    <a:pt x="92" y="13"/>
                  </a:lnTo>
                  <a:lnTo>
                    <a:pt x="98" y="8"/>
                  </a:lnTo>
                  <a:lnTo>
                    <a:pt x="105" y="4"/>
                  </a:lnTo>
                  <a:lnTo>
                    <a:pt x="113" y="1"/>
                  </a:lnTo>
                  <a:lnTo>
                    <a:pt x="121" y="0"/>
                  </a:lnTo>
                  <a:lnTo>
                    <a:pt x="121" y="0"/>
                  </a:lnTo>
                  <a:lnTo>
                    <a:pt x="126" y="1"/>
                  </a:lnTo>
                  <a:lnTo>
                    <a:pt x="131" y="2"/>
                  </a:lnTo>
                  <a:lnTo>
                    <a:pt x="131" y="2"/>
                  </a:lnTo>
                  <a:lnTo>
                    <a:pt x="137" y="5"/>
                  </a:lnTo>
                  <a:lnTo>
                    <a:pt x="141" y="9"/>
                  </a:lnTo>
                  <a:lnTo>
                    <a:pt x="143" y="15"/>
                  </a:lnTo>
                  <a:lnTo>
                    <a:pt x="145" y="20"/>
                  </a:lnTo>
                  <a:lnTo>
                    <a:pt x="147" y="29"/>
                  </a:lnTo>
                  <a:lnTo>
                    <a:pt x="148" y="35"/>
                  </a:lnTo>
                  <a:lnTo>
                    <a:pt x="148" y="35"/>
                  </a:lnTo>
                  <a:lnTo>
                    <a:pt x="147" y="53"/>
                  </a:lnTo>
                  <a:lnTo>
                    <a:pt x="147" y="53"/>
                  </a:lnTo>
                  <a:lnTo>
                    <a:pt x="147" y="81"/>
                  </a:lnTo>
                  <a:lnTo>
                    <a:pt x="148" y="84"/>
                  </a:lnTo>
                  <a:lnTo>
                    <a:pt x="148" y="84"/>
                  </a:lnTo>
                  <a:lnTo>
                    <a:pt x="148" y="100"/>
                  </a:lnTo>
                  <a:lnTo>
                    <a:pt x="147" y="108"/>
                  </a:lnTo>
                  <a:lnTo>
                    <a:pt x="146" y="116"/>
                  </a:lnTo>
                  <a:lnTo>
                    <a:pt x="146" y="116"/>
                  </a:lnTo>
                  <a:lnTo>
                    <a:pt x="145" y="125"/>
                  </a:lnTo>
                  <a:lnTo>
                    <a:pt x="143" y="128"/>
                  </a:lnTo>
                  <a:lnTo>
                    <a:pt x="141" y="132"/>
                  </a:lnTo>
                  <a:lnTo>
                    <a:pt x="139" y="134"/>
                  </a:lnTo>
                  <a:lnTo>
                    <a:pt x="136" y="136"/>
                  </a:lnTo>
                  <a:lnTo>
                    <a:pt x="128" y="141"/>
                  </a:lnTo>
                  <a:lnTo>
                    <a:pt x="128" y="141"/>
                  </a:lnTo>
                  <a:lnTo>
                    <a:pt x="127" y="141"/>
                  </a:lnTo>
                  <a:lnTo>
                    <a:pt x="126" y="141"/>
                  </a:lnTo>
                  <a:lnTo>
                    <a:pt x="126" y="141"/>
                  </a:lnTo>
                  <a:lnTo>
                    <a:pt x="121" y="142"/>
                  </a:lnTo>
                  <a:lnTo>
                    <a:pt x="116" y="142"/>
                  </a:lnTo>
                  <a:lnTo>
                    <a:pt x="116" y="14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58" name="Freeform 212"/>
            <p:cNvSpPr/>
            <p:nvPr/>
          </p:nvSpPr>
          <p:spPr bwMode="auto">
            <a:xfrm>
              <a:off x="4197350" y="2182813"/>
              <a:ext cx="260350" cy="244475"/>
            </a:xfrm>
            <a:custGeom>
              <a:avLst/>
              <a:gdLst/>
              <a:ahLst/>
              <a:cxnLst>
                <a:cxn ang="0">
                  <a:pos x="106" y="462"/>
                </a:cxn>
                <a:cxn ang="0">
                  <a:pos x="96" y="455"/>
                </a:cxn>
                <a:cxn ang="0">
                  <a:pos x="94" y="452"/>
                </a:cxn>
                <a:cxn ang="0">
                  <a:pos x="85" y="442"/>
                </a:cxn>
                <a:cxn ang="0">
                  <a:pos x="76" y="430"/>
                </a:cxn>
                <a:cxn ang="0">
                  <a:pos x="53" y="411"/>
                </a:cxn>
                <a:cxn ang="0">
                  <a:pos x="35" y="386"/>
                </a:cxn>
                <a:cxn ang="0">
                  <a:pos x="15" y="339"/>
                </a:cxn>
                <a:cxn ang="0">
                  <a:pos x="5" y="299"/>
                </a:cxn>
                <a:cxn ang="0">
                  <a:pos x="0" y="253"/>
                </a:cxn>
                <a:cxn ang="0">
                  <a:pos x="3" y="202"/>
                </a:cxn>
                <a:cxn ang="0">
                  <a:pos x="8" y="172"/>
                </a:cxn>
                <a:cxn ang="0">
                  <a:pos x="24" y="124"/>
                </a:cxn>
                <a:cxn ang="0">
                  <a:pos x="48" y="85"/>
                </a:cxn>
                <a:cxn ang="0">
                  <a:pos x="68" y="64"/>
                </a:cxn>
                <a:cxn ang="0">
                  <a:pos x="124" y="25"/>
                </a:cxn>
                <a:cxn ang="0">
                  <a:pos x="193" y="4"/>
                </a:cxn>
                <a:cxn ang="0">
                  <a:pos x="241" y="0"/>
                </a:cxn>
                <a:cxn ang="0">
                  <a:pos x="298" y="5"/>
                </a:cxn>
                <a:cxn ang="0">
                  <a:pos x="352" y="20"/>
                </a:cxn>
                <a:cxn ang="0">
                  <a:pos x="401" y="44"/>
                </a:cxn>
                <a:cxn ang="0">
                  <a:pos x="445" y="76"/>
                </a:cxn>
                <a:cxn ang="0">
                  <a:pos x="480" y="115"/>
                </a:cxn>
                <a:cxn ang="0">
                  <a:pos x="492" y="135"/>
                </a:cxn>
                <a:cxn ang="0">
                  <a:pos x="491" y="146"/>
                </a:cxn>
                <a:cxn ang="0">
                  <a:pos x="483" y="153"/>
                </a:cxn>
                <a:cxn ang="0">
                  <a:pos x="473" y="157"/>
                </a:cxn>
                <a:cxn ang="0">
                  <a:pos x="465" y="154"/>
                </a:cxn>
                <a:cxn ang="0">
                  <a:pos x="458" y="147"/>
                </a:cxn>
                <a:cxn ang="0">
                  <a:pos x="429" y="112"/>
                </a:cxn>
                <a:cxn ang="0">
                  <a:pos x="395" y="85"/>
                </a:cxn>
                <a:cxn ang="0">
                  <a:pos x="356" y="65"/>
                </a:cxn>
                <a:cxn ang="0">
                  <a:pos x="289" y="42"/>
                </a:cxn>
                <a:cxn ang="0">
                  <a:pos x="247" y="34"/>
                </a:cxn>
                <a:cxn ang="0">
                  <a:pos x="219" y="34"/>
                </a:cxn>
                <a:cxn ang="0">
                  <a:pos x="182" y="40"/>
                </a:cxn>
                <a:cxn ang="0">
                  <a:pos x="144" y="53"/>
                </a:cxn>
                <a:cxn ang="0">
                  <a:pos x="109" y="74"/>
                </a:cxn>
                <a:cxn ang="0">
                  <a:pos x="80" y="100"/>
                </a:cxn>
                <a:cxn ang="0">
                  <a:pos x="59" y="133"/>
                </a:cxn>
                <a:cxn ang="0">
                  <a:pos x="48" y="163"/>
                </a:cxn>
                <a:cxn ang="0">
                  <a:pos x="39" y="210"/>
                </a:cxn>
                <a:cxn ang="0">
                  <a:pos x="38" y="259"/>
                </a:cxn>
                <a:cxn ang="0">
                  <a:pos x="45" y="304"/>
                </a:cxn>
                <a:cxn ang="0">
                  <a:pos x="60" y="348"/>
                </a:cxn>
                <a:cxn ang="0">
                  <a:pos x="76" y="373"/>
                </a:cxn>
                <a:cxn ang="0">
                  <a:pos x="101" y="402"/>
                </a:cxn>
                <a:cxn ang="0">
                  <a:pos x="122" y="429"/>
                </a:cxn>
                <a:cxn ang="0">
                  <a:pos x="125" y="431"/>
                </a:cxn>
                <a:cxn ang="0">
                  <a:pos x="131" y="446"/>
                </a:cxn>
                <a:cxn ang="0">
                  <a:pos x="129" y="455"/>
                </a:cxn>
                <a:cxn ang="0">
                  <a:pos x="121" y="462"/>
                </a:cxn>
                <a:cxn ang="0">
                  <a:pos x="110" y="463"/>
                </a:cxn>
              </a:cxnLst>
              <a:rect l="0" t="0" r="r" b="b"/>
              <a:pathLst>
                <a:path w="492" h="463">
                  <a:moveTo>
                    <a:pt x="110" y="463"/>
                  </a:moveTo>
                  <a:lnTo>
                    <a:pt x="110" y="463"/>
                  </a:lnTo>
                  <a:lnTo>
                    <a:pt x="106" y="462"/>
                  </a:lnTo>
                  <a:lnTo>
                    <a:pt x="102" y="461"/>
                  </a:lnTo>
                  <a:lnTo>
                    <a:pt x="98" y="458"/>
                  </a:lnTo>
                  <a:lnTo>
                    <a:pt x="96" y="455"/>
                  </a:lnTo>
                  <a:lnTo>
                    <a:pt x="96" y="455"/>
                  </a:lnTo>
                  <a:lnTo>
                    <a:pt x="94" y="453"/>
                  </a:lnTo>
                  <a:lnTo>
                    <a:pt x="94" y="452"/>
                  </a:lnTo>
                  <a:lnTo>
                    <a:pt x="91" y="450"/>
                  </a:lnTo>
                  <a:lnTo>
                    <a:pt x="91" y="450"/>
                  </a:lnTo>
                  <a:lnTo>
                    <a:pt x="85" y="442"/>
                  </a:lnTo>
                  <a:lnTo>
                    <a:pt x="85" y="442"/>
                  </a:lnTo>
                  <a:lnTo>
                    <a:pt x="80" y="435"/>
                  </a:lnTo>
                  <a:lnTo>
                    <a:pt x="76" y="430"/>
                  </a:lnTo>
                  <a:lnTo>
                    <a:pt x="65" y="421"/>
                  </a:lnTo>
                  <a:lnTo>
                    <a:pt x="65" y="421"/>
                  </a:lnTo>
                  <a:lnTo>
                    <a:pt x="53" y="411"/>
                  </a:lnTo>
                  <a:lnTo>
                    <a:pt x="53" y="411"/>
                  </a:lnTo>
                  <a:lnTo>
                    <a:pt x="44" y="399"/>
                  </a:lnTo>
                  <a:lnTo>
                    <a:pt x="35" y="386"/>
                  </a:lnTo>
                  <a:lnTo>
                    <a:pt x="27" y="370"/>
                  </a:lnTo>
                  <a:lnTo>
                    <a:pt x="21" y="355"/>
                  </a:lnTo>
                  <a:lnTo>
                    <a:pt x="15" y="339"/>
                  </a:lnTo>
                  <a:lnTo>
                    <a:pt x="11" y="325"/>
                  </a:lnTo>
                  <a:lnTo>
                    <a:pt x="5" y="299"/>
                  </a:lnTo>
                  <a:lnTo>
                    <a:pt x="5" y="299"/>
                  </a:lnTo>
                  <a:lnTo>
                    <a:pt x="3" y="285"/>
                  </a:lnTo>
                  <a:lnTo>
                    <a:pt x="0" y="269"/>
                  </a:lnTo>
                  <a:lnTo>
                    <a:pt x="0" y="253"/>
                  </a:lnTo>
                  <a:lnTo>
                    <a:pt x="0" y="235"/>
                  </a:lnTo>
                  <a:lnTo>
                    <a:pt x="0" y="218"/>
                  </a:lnTo>
                  <a:lnTo>
                    <a:pt x="3" y="202"/>
                  </a:lnTo>
                  <a:lnTo>
                    <a:pt x="5" y="186"/>
                  </a:lnTo>
                  <a:lnTo>
                    <a:pt x="8" y="172"/>
                  </a:lnTo>
                  <a:lnTo>
                    <a:pt x="8" y="172"/>
                  </a:lnTo>
                  <a:lnTo>
                    <a:pt x="13" y="154"/>
                  </a:lnTo>
                  <a:lnTo>
                    <a:pt x="18" y="139"/>
                  </a:lnTo>
                  <a:lnTo>
                    <a:pt x="24" y="124"/>
                  </a:lnTo>
                  <a:lnTo>
                    <a:pt x="31" y="110"/>
                  </a:lnTo>
                  <a:lnTo>
                    <a:pt x="39" y="98"/>
                  </a:lnTo>
                  <a:lnTo>
                    <a:pt x="48" y="85"/>
                  </a:lnTo>
                  <a:lnTo>
                    <a:pt x="57" y="74"/>
                  </a:lnTo>
                  <a:lnTo>
                    <a:pt x="68" y="64"/>
                  </a:lnTo>
                  <a:lnTo>
                    <a:pt x="68" y="64"/>
                  </a:lnTo>
                  <a:lnTo>
                    <a:pt x="85" y="49"/>
                  </a:lnTo>
                  <a:lnTo>
                    <a:pt x="105" y="36"/>
                  </a:lnTo>
                  <a:lnTo>
                    <a:pt x="124" y="25"/>
                  </a:lnTo>
                  <a:lnTo>
                    <a:pt x="146" y="16"/>
                  </a:lnTo>
                  <a:lnTo>
                    <a:pt x="169" y="9"/>
                  </a:lnTo>
                  <a:lnTo>
                    <a:pt x="193" y="4"/>
                  </a:lnTo>
                  <a:lnTo>
                    <a:pt x="216" y="1"/>
                  </a:lnTo>
                  <a:lnTo>
                    <a:pt x="241" y="0"/>
                  </a:lnTo>
                  <a:lnTo>
                    <a:pt x="241" y="0"/>
                  </a:lnTo>
                  <a:lnTo>
                    <a:pt x="260" y="1"/>
                  </a:lnTo>
                  <a:lnTo>
                    <a:pt x="279" y="2"/>
                  </a:lnTo>
                  <a:lnTo>
                    <a:pt x="298" y="5"/>
                  </a:lnTo>
                  <a:lnTo>
                    <a:pt x="316" y="9"/>
                  </a:lnTo>
                  <a:lnTo>
                    <a:pt x="334" y="14"/>
                  </a:lnTo>
                  <a:lnTo>
                    <a:pt x="352" y="20"/>
                  </a:lnTo>
                  <a:lnTo>
                    <a:pt x="368" y="27"/>
                  </a:lnTo>
                  <a:lnTo>
                    <a:pt x="385" y="35"/>
                  </a:lnTo>
                  <a:lnTo>
                    <a:pt x="401" y="44"/>
                  </a:lnTo>
                  <a:lnTo>
                    <a:pt x="416" y="54"/>
                  </a:lnTo>
                  <a:lnTo>
                    <a:pt x="430" y="65"/>
                  </a:lnTo>
                  <a:lnTo>
                    <a:pt x="445" y="76"/>
                  </a:lnTo>
                  <a:lnTo>
                    <a:pt x="457" y="88"/>
                  </a:lnTo>
                  <a:lnTo>
                    <a:pt x="469" y="102"/>
                  </a:lnTo>
                  <a:lnTo>
                    <a:pt x="480" y="115"/>
                  </a:lnTo>
                  <a:lnTo>
                    <a:pt x="490" y="130"/>
                  </a:lnTo>
                  <a:lnTo>
                    <a:pt x="490" y="130"/>
                  </a:lnTo>
                  <a:lnTo>
                    <a:pt x="492" y="135"/>
                  </a:lnTo>
                  <a:lnTo>
                    <a:pt x="492" y="139"/>
                  </a:lnTo>
                  <a:lnTo>
                    <a:pt x="492" y="143"/>
                  </a:lnTo>
                  <a:lnTo>
                    <a:pt x="491" y="146"/>
                  </a:lnTo>
                  <a:lnTo>
                    <a:pt x="491" y="146"/>
                  </a:lnTo>
                  <a:lnTo>
                    <a:pt x="487" y="150"/>
                  </a:lnTo>
                  <a:lnTo>
                    <a:pt x="483" y="153"/>
                  </a:lnTo>
                  <a:lnTo>
                    <a:pt x="478" y="155"/>
                  </a:lnTo>
                  <a:lnTo>
                    <a:pt x="473" y="157"/>
                  </a:lnTo>
                  <a:lnTo>
                    <a:pt x="473" y="157"/>
                  </a:lnTo>
                  <a:lnTo>
                    <a:pt x="473" y="157"/>
                  </a:lnTo>
                  <a:lnTo>
                    <a:pt x="469" y="155"/>
                  </a:lnTo>
                  <a:lnTo>
                    <a:pt x="465" y="154"/>
                  </a:lnTo>
                  <a:lnTo>
                    <a:pt x="462" y="151"/>
                  </a:lnTo>
                  <a:lnTo>
                    <a:pt x="458" y="147"/>
                  </a:lnTo>
                  <a:lnTo>
                    <a:pt x="458" y="147"/>
                  </a:lnTo>
                  <a:lnTo>
                    <a:pt x="450" y="135"/>
                  </a:lnTo>
                  <a:lnTo>
                    <a:pt x="439" y="123"/>
                  </a:lnTo>
                  <a:lnTo>
                    <a:pt x="429" y="112"/>
                  </a:lnTo>
                  <a:lnTo>
                    <a:pt x="419" y="102"/>
                  </a:lnTo>
                  <a:lnTo>
                    <a:pt x="407" y="94"/>
                  </a:lnTo>
                  <a:lnTo>
                    <a:pt x="395" y="85"/>
                  </a:lnTo>
                  <a:lnTo>
                    <a:pt x="383" y="77"/>
                  </a:lnTo>
                  <a:lnTo>
                    <a:pt x="369" y="71"/>
                  </a:lnTo>
                  <a:lnTo>
                    <a:pt x="356" y="65"/>
                  </a:lnTo>
                  <a:lnTo>
                    <a:pt x="342" y="59"/>
                  </a:lnTo>
                  <a:lnTo>
                    <a:pt x="316" y="50"/>
                  </a:lnTo>
                  <a:lnTo>
                    <a:pt x="289" y="42"/>
                  </a:lnTo>
                  <a:lnTo>
                    <a:pt x="263" y="36"/>
                  </a:lnTo>
                  <a:lnTo>
                    <a:pt x="263" y="36"/>
                  </a:lnTo>
                  <a:lnTo>
                    <a:pt x="247" y="34"/>
                  </a:lnTo>
                  <a:lnTo>
                    <a:pt x="232" y="33"/>
                  </a:lnTo>
                  <a:lnTo>
                    <a:pt x="232" y="33"/>
                  </a:lnTo>
                  <a:lnTo>
                    <a:pt x="219" y="34"/>
                  </a:lnTo>
                  <a:lnTo>
                    <a:pt x="207" y="35"/>
                  </a:lnTo>
                  <a:lnTo>
                    <a:pt x="195" y="37"/>
                  </a:lnTo>
                  <a:lnTo>
                    <a:pt x="182" y="40"/>
                  </a:lnTo>
                  <a:lnTo>
                    <a:pt x="169" y="44"/>
                  </a:lnTo>
                  <a:lnTo>
                    <a:pt x="156" y="48"/>
                  </a:lnTo>
                  <a:lnTo>
                    <a:pt x="144" y="53"/>
                  </a:lnTo>
                  <a:lnTo>
                    <a:pt x="133" y="59"/>
                  </a:lnTo>
                  <a:lnTo>
                    <a:pt x="120" y="66"/>
                  </a:lnTo>
                  <a:lnTo>
                    <a:pt x="109" y="74"/>
                  </a:lnTo>
                  <a:lnTo>
                    <a:pt x="99" y="82"/>
                  </a:lnTo>
                  <a:lnTo>
                    <a:pt x="89" y="90"/>
                  </a:lnTo>
                  <a:lnTo>
                    <a:pt x="80" y="100"/>
                  </a:lnTo>
                  <a:lnTo>
                    <a:pt x="72" y="110"/>
                  </a:lnTo>
                  <a:lnTo>
                    <a:pt x="66" y="121"/>
                  </a:lnTo>
                  <a:lnTo>
                    <a:pt x="59" y="133"/>
                  </a:lnTo>
                  <a:lnTo>
                    <a:pt x="59" y="133"/>
                  </a:lnTo>
                  <a:lnTo>
                    <a:pt x="53" y="147"/>
                  </a:lnTo>
                  <a:lnTo>
                    <a:pt x="48" y="163"/>
                  </a:lnTo>
                  <a:lnTo>
                    <a:pt x="44" y="178"/>
                  </a:lnTo>
                  <a:lnTo>
                    <a:pt x="41" y="195"/>
                  </a:lnTo>
                  <a:lnTo>
                    <a:pt x="39" y="210"/>
                  </a:lnTo>
                  <a:lnTo>
                    <a:pt x="38" y="227"/>
                  </a:lnTo>
                  <a:lnTo>
                    <a:pt x="37" y="242"/>
                  </a:lnTo>
                  <a:lnTo>
                    <a:pt x="38" y="259"/>
                  </a:lnTo>
                  <a:lnTo>
                    <a:pt x="39" y="274"/>
                  </a:lnTo>
                  <a:lnTo>
                    <a:pt x="42" y="290"/>
                  </a:lnTo>
                  <a:lnTo>
                    <a:pt x="45" y="304"/>
                  </a:lnTo>
                  <a:lnTo>
                    <a:pt x="49" y="320"/>
                  </a:lnTo>
                  <a:lnTo>
                    <a:pt x="54" y="334"/>
                  </a:lnTo>
                  <a:lnTo>
                    <a:pt x="60" y="348"/>
                  </a:lnTo>
                  <a:lnTo>
                    <a:pt x="68" y="361"/>
                  </a:lnTo>
                  <a:lnTo>
                    <a:pt x="76" y="373"/>
                  </a:lnTo>
                  <a:lnTo>
                    <a:pt x="76" y="373"/>
                  </a:lnTo>
                  <a:lnTo>
                    <a:pt x="87" y="389"/>
                  </a:lnTo>
                  <a:lnTo>
                    <a:pt x="101" y="402"/>
                  </a:lnTo>
                  <a:lnTo>
                    <a:pt x="101" y="402"/>
                  </a:lnTo>
                  <a:lnTo>
                    <a:pt x="112" y="416"/>
                  </a:lnTo>
                  <a:lnTo>
                    <a:pt x="121" y="428"/>
                  </a:lnTo>
                  <a:lnTo>
                    <a:pt x="122" y="429"/>
                  </a:lnTo>
                  <a:lnTo>
                    <a:pt x="123" y="430"/>
                  </a:lnTo>
                  <a:lnTo>
                    <a:pt x="123" y="430"/>
                  </a:lnTo>
                  <a:lnTo>
                    <a:pt x="125" y="431"/>
                  </a:lnTo>
                  <a:lnTo>
                    <a:pt x="128" y="434"/>
                  </a:lnTo>
                  <a:lnTo>
                    <a:pt x="130" y="440"/>
                  </a:lnTo>
                  <a:lnTo>
                    <a:pt x="131" y="446"/>
                  </a:lnTo>
                  <a:lnTo>
                    <a:pt x="130" y="451"/>
                  </a:lnTo>
                  <a:lnTo>
                    <a:pt x="130" y="451"/>
                  </a:lnTo>
                  <a:lnTo>
                    <a:pt x="129" y="455"/>
                  </a:lnTo>
                  <a:lnTo>
                    <a:pt x="125" y="458"/>
                  </a:lnTo>
                  <a:lnTo>
                    <a:pt x="123" y="460"/>
                  </a:lnTo>
                  <a:lnTo>
                    <a:pt x="121" y="462"/>
                  </a:lnTo>
                  <a:lnTo>
                    <a:pt x="117" y="463"/>
                  </a:lnTo>
                  <a:lnTo>
                    <a:pt x="114" y="463"/>
                  </a:lnTo>
                  <a:lnTo>
                    <a:pt x="110" y="46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14:vortex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path" presetSubtype="0" accel="50600" decel="493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7.40741E-7 L -0.90768 -0.00162 " pathEditMode="relative" rAng="0" ptsTypes="AA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391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951" y="457200"/>
            <a:ext cx="294969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8067" y="987426"/>
            <a:ext cx="4629954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951" y="2057400"/>
            <a:ext cx="294969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AFCF4-B810-4D0B-BB23-CFD5C497DD78}" type="datetimeFigureOut">
              <a:rPr lang="zh-CN" altLang="en-US" smtClean="0"/>
              <a:t>2020/4/18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0D88-4ED7-4C12-AD2F-AB21A450758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14:vortex dir="r"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760" y="365126"/>
            <a:ext cx="788806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760" y="1825625"/>
            <a:ext cx="78880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760" y="6356353"/>
            <a:ext cx="20577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3AFCF4-B810-4D0B-BB23-CFD5C497DD78}" type="datetimeFigureOut">
              <a:rPr lang="zh-CN" altLang="en-US" smtClean="0"/>
              <a:t>2020/4/18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9476" y="6356353"/>
            <a:ext cx="30866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9072" y="6356353"/>
            <a:ext cx="20577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DB0D88-4ED7-4C12-AD2F-AB21A450758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4000" advClick="0" advTm="0">
        <p14:vortex dir="r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628737" y="365125"/>
            <a:ext cx="7887795" cy="1325563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ctr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628737" y="1825625"/>
            <a:ext cx="7887795" cy="4351338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 indent="-228600"/>
            <a:r>
              <a:rPr lang="zh-CN" altLang="en-US"/>
              <a:t>第二级</a:t>
            </a:r>
          </a:p>
          <a:p>
            <a:pPr lvl="2" indent="-228600"/>
            <a:r>
              <a:rPr lang="zh-CN" altLang="en-US"/>
              <a:t>第三级</a:t>
            </a:r>
          </a:p>
          <a:p>
            <a:pPr lvl="3" indent="-228600"/>
            <a:r>
              <a:rPr lang="zh-CN" altLang="en-US"/>
              <a:t>第四级</a:t>
            </a:r>
          </a:p>
          <a:p>
            <a:pPr lvl="4" indent="-228600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737" y="6356350"/>
            <a:ext cx="20576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E34DBC0E-06DF-4452-B21C-13EF073AF063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2020/4/18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9371" y="6356350"/>
            <a:ext cx="30865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8847" y="6356350"/>
            <a:ext cx="20576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8AE5E5E4-3DB3-4B86-AECB-FF86B4A0601C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3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2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8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emf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file:///C:\Documents%20and%20Settings\Administrator\&#26700;&#38754;\pai\&#27491;&#25991;pai\WL111.tif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emf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5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46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C:\Documents%20and%20Settings\Administrator\&#26700;&#38754;\pai\&#27491;&#25991;pai\ZKYW-585.tif" TargetMode="Externa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1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0" Type="http://schemas.openxmlformats.org/officeDocument/2006/relationships/image" Target="../media/image11.wmf"/><Relationship Id="rId4" Type="http://schemas.openxmlformats.org/officeDocument/2006/relationships/image" Target="../media/image13.png"/><Relationship Id="rId9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602137"/>
            <a:ext cx="4215398" cy="1474198"/>
          </a:xfrm>
          <a:prstGeom prst="rect">
            <a:avLst/>
          </a:prstGeom>
          <a:solidFill>
            <a:srgbClr val="4B64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z="1350" strike="noStrike" noProof="1"/>
          </a:p>
        </p:txBody>
      </p:sp>
      <p:sp>
        <p:nvSpPr>
          <p:cNvPr id="7170" name="文本框 2"/>
          <p:cNvSpPr txBox="1"/>
          <p:nvPr/>
        </p:nvSpPr>
        <p:spPr>
          <a:xfrm>
            <a:off x="244475" y="600075"/>
            <a:ext cx="6504940" cy="101473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  <a:scene3d>
              <a:camera prst="orthographicFront"/>
              <a:lightRig rig="threePt" dir="t"/>
            </a:scene3d>
          </a:bodyPr>
          <a:lstStyle/>
          <a:p>
            <a:pPr algn="ctr">
              <a:lnSpc>
                <a:spcPct val="150000"/>
              </a:lnSpc>
            </a:pPr>
            <a:r>
              <a:rPr lang="zh-CN" altLang="en-US" sz="40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</a:rPr>
              <a:t>第一轮 基础过关 瞄准考点</a:t>
            </a:r>
          </a:p>
        </p:txBody>
      </p:sp>
      <p:sp>
        <p:nvSpPr>
          <p:cNvPr id="7171" name="文本框 4"/>
          <p:cNvSpPr txBox="1"/>
          <p:nvPr/>
        </p:nvSpPr>
        <p:spPr>
          <a:xfrm>
            <a:off x="4215398" y="2554406"/>
            <a:ext cx="4929872" cy="15696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  <a:scene3d>
              <a:camera prst="orthographicFront"/>
              <a:lightRig rig="threePt" dir="t"/>
            </a:scene3d>
          </a:bodyPr>
          <a:lstStyle/>
          <a:p>
            <a:pPr algn="ctr">
              <a:lnSpc>
                <a:spcPct val="150000"/>
              </a:lnSpc>
            </a:pPr>
            <a:r>
              <a:rPr lang="zh-CN" altLang="en-US" sz="3200" b="1" dirty="0" smtClean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</a:rPr>
              <a:t>第</a:t>
            </a:r>
            <a:r>
              <a:rPr lang="zh-CN" altLang="en-US" sz="3200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</a:rPr>
              <a:t>四</a:t>
            </a:r>
            <a:r>
              <a:rPr lang="zh-CN" altLang="en-US" sz="3200" b="1" dirty="0" smtClean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</a:rPr>
              <a:t>部分  电与磁</a:t>
            </a:r>
            <a:endParaRPr lang="zh-CN" altLang="en-US" sz="3200" b="1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3200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</a:rPr>
              <a:t>第</a:t>
            </a:r>
            <a:r>
              <a:rPr lang="en-US" altLang="zh-CN" sz="3200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</a:rPr>
              <a:t>13</a:t>
            </a:r>
            <a:r>
              <a:rPr lang="zh-CN" altLang="en-US" sz="3200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</a:rPr>
              <a:t>讲  电与</a:t>
            </a:r>
            <a:r>
              <a:rPr lang="zh-CN" altLang="en-US" sz="3200" b="1" dirty="0" smtClean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</a:rPr>
              <a:t>热 安全用电</a:t>
            </a:r>
            <a:endParaRPr lang="zh-CN" altLang="en-US" sz="3200" b="1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7172" name="组合 5"/>
          <p:cNvGrpSpPr/>
          <p:nvPr/>
        </p:nvGrpSpPr>
        <p:grpSpPr>
          <a:xfrm>
            <a:off x="1138952" y="2371124"/>
            <a:ext cx="1936225" cy="1937416"/>
            <a:chOff x="1131485" y="2234042"/>
            <a:chExt cx="1607262" cy="1607262"/>
          </a:xfrm>
        </p:grpSpPr>
        <p:sp>
          <p:nvSpPr>
            <p:cNvPr id="7" name="椭圆 6"/>
            <p:cNvSpPr/>
            <p:nvPr/>
          </p:nvSpPr>
          <p:spPr>
            <a:xfrm>
              <a:off x="1131485" y="2234042"/>
              <a:ext cx="1607262" cy="1607262"/>
            </a:xfrm>
            <a:prstGeom prst="ellipse">
              <a:avLst/>
            </a:prstGeom>
            <a:solidFill>
              <a:srgbClr val="4B649F"/>
            </a:solidFill>
            <a:ln w="19050">
              <a:solidFill>
                <a:srgbClr val="4B64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z="1350" strike="noStrike" noProof="1"/>
            </a:p>
          </p:txBody>
        </p:sp>
        <p:sp>
          <p:nvSpPr>
            <p:cNvPr id="8" name="椭圆 7"/>
            <p:cNvSpPr/>
            <p:nvPr/>
          </p:nvSpPr>
          <p:spPr>
            <a:xfrm>
              <a:off x="1241020" y="2343577"/>
              <a:ext cx="1388192" cy="138819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4B64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z="1350" strike="noStrike" noProof="1"/>
            </a:p>
          </p:txBody>
        </p:sp>
        <p:sp>
          <p:nvSpPr>
            <p:cNvPr id="7175" name="KSO_Shape"/>
            <p:cNvSpPr/>
            <p:nvPr/>
          </p:nvSpPr>
          <p:spPr>
            <a:xfrm>
              <a:off x="1480150" y="2597150"/>
              <a:ext cx="909932" cy="881046"/>
            </a:xfrm>
            <a:custGeom>
              <a:avLst/>
              <a:gdLst/>
              <a:ahLst/>
              <a:cxnLst>
                <a:cxn ang="0">
                  <a:pos x="168510" y="73510"/>
                </a:cxn>
                <a:cxn ang="0">
                  <a:pos x="173332" y="73510"/>
                </a:cxn>
                <a:cxn ang="0">
                  <a:pos x="181294" y="88599"/>
                </a:cxn>
                <a:cxn ang="0">
                  <a:pos x="141947" y="147885"/>
                </a:cxn>
                <a:cxn ang="0">
                  <a:pos x="132685" y="152480"/>
                </a:cxn>
                <a:cxn ang="0">
                  <a:pos x="109567" y="152480"/>
                </a:cxn>
                <a:cxn ang="0">
                  <a:pos x="109567" y="171170"/>
                </a:cxn>
                <a:cxn ang="0">
                  <a:pos x="106505" y="176225"/>
                </a:cxn>
                <a:cxn ang="0">
                  <a:pos x="103673" y="176915"/>
                </a:cxn>
                <a:cxn ang="0">
                  <a:pos x="100075" y="175842"/>
                </a:cxn>
                <a:cxn ang="0">
                  <a:pos x="82086" y="163664"/>
                </a:cxn>
                <a:cxn ang="0">
                  <a:pos x="64479" y="175842"/>
                </a:cxn>
                <a:cxn ang="0">
                  <a:pos x="58049" y="176225"/>
                </a:cxn>
                <a:cxn ang="0">
                  <a:pos x="54758" y="171170"/>
                </a:cxn>
                <a:cxn ang="0">
                  <a:pos x="54758" y="124446"/>
                </a:cxn>
                <a:cxn ang="0">
                  <a:pos x="64632" y="104685"/>
                </a:cxn>
                <a:cxn ang="0">
                  <a:pos x="67771" y="103842"/>
                </a:cxn>
                <a:cxn ang="0">
                  <a:pos x="115997" y="103842"/>
                </a:cxn>
                <a:cxn ang="0">
                  <a:pos x="109414" y="128123"/>
                </a:cxn>
                <a:cxn ang="0">
                  <a:pos x="126944" y="128123"/>
                </a:cxn>
                <a:cxn ang="0">
                  <a:pos x="168510" y="73510"/>
                </a:cxn>
                <a:cxn ang="0">
                  <a:pos x="124539" y="2"/>
                </a:cxn>
                <a:cxn ang="0">
                  <a:pos x="167119" y="2806"/>
                </a:cxn>
                <a:cxn ang="0">
                  <a:pos x="174850" y="18047"/>
                </a:cxn>
                <a:cxn ang="0">
                  <a:pos x="126551" y="81080"/>
                </a:cxn>
                <a:cxn ang="0">
                  <a:pos x="117825" y="85215"/>
                </a:cxn>
                <a:cxn ang="0">
                  <a:pos x="45032" y="85215"/>
                </a:cxn>
                <a:cxn ang="0">
                  <a:pos x="23447" y="111715"/>
                </a:cxn>
                <a:cxn ang="0">
                  <a:pos x="36689" y="126956"/>
                </a:cxn>
                <a:cxn ang="0">
                  <a:pos x="42506" y="128105"/>
                </a:cxn>
                <a:cxn ang="0">
                  <a:pos x="42506" y="152460"/>
                </a:cxn>
                <a:cxn ang="0">
                  <a:pos x="1096" y="116693"/>
                </a:cxn>
                <a:cxn ang="0">
                  <a:pos x="1326" y="96474"/>
                </a:cxn>
                <a:cxn ang="0">
                  <a:pos x="55366" y="13682"/>
                </a:cxn>
                <a:cxn ang="0">
                  <a:pos x="71669" y="4645"/>
                </a:cxn>
                <a:cxn ang="0">
                  <a:pos x="124539" y="2"/>
                </a:cxn>
              </a:cxnLst>
              <a:rect l="0" t="0" r="0" b="0"/>
              <a:pathLst>
                <a:path w="8965002" h="8673857">
                  <a:moveTo>
                    <a:pt x="8267042" y="3603669"/>
                  </a:moveTo>
                  <a:cubicBezTo>
                    <a:pt x="8267042" y="3603669"/>
                    <a:pt x="8267042" y="3603669"/>
                    <a:pt x="8503636" y="3603669"/>
                  </a:cubicBezTo>
                  <a:cubicBezTo>
                    <a:pt x="8770275" y="3603669"/>
                    <a:pt x="9115779" y="3885289"/>
                    <a:pt x="8894206" y="4343392"/>
                  </a:cubicBezTo>
                  <a:cubicBezTo>
                    <a:pt x="8894206" y="4343392"/>
                    <a:pt x="8894206" y="4343392"/>
                    <a:pt x="6963891" y="7249712"/>
                  </a:cubicBezTo>
                  <a:cubicBezTo>
                    <a:pt x="6817428" y="7463743"/>
                    <a:pt x="6610877" y="7475008"/>
                    <a:pt x="6509479" y="7475008"/>
                  </a:cubicBezTo>
                  <a:cubicBezTo>
                    <a:pt x="6509479" y="7475008"/>
                    <a:pt x="6509479" y="7475008"/>
                    <a:pt x="5375325" y="7475008"/>
                  </a:cubicBezTo>
                  <a:cubicBezTo>
                    <a:pt x="5375325" y="7475008"/>
                    <a:pt x="5375325" y="7475008"/>
                    <a:pt x="5375325" y="8391212"/>
                  </a:cubicBezTo>
                  <a:cubicBezTo>
                    <a:pt x="5375325" y="8503860"/>
                    <a:pt x="5326504" y="8586469"/>
                    <a:pt x="5225106" y="8639038"/>
                  </a:cubicBezTo>
                  <a:cubicBezTo>
                    <a:pt x="5180040" y="8661567"/>
                    <a:pt x="5131219" y="8672833"/>
                    <a:pt x="5086153" y="8672833"/>
                  </a:cubicBezTo>
                  <a:cubicBezTo>
                    <a:pt x="5026066" y="8672833"/>
                    <a:pt x="4962223" y="8654057"/>
                    <a:pt x="4909646" y="8620263"/>
                  </a:cubicBezTo>
                  <a:cubicBezTo>
                    <a:pt x="4909646" y="8620263"/>
                    <a:pt x="4909646" y="8620263"/>
                    <a:pt x="4027109" y="8023229"/>
                  </a:cubicBezTo>
                  <a:cubicBezTo>
                    <a:pt x="4027109" y="8023229"/>
                    <a:pt x="4027109" y="8023229"/>
                    <a:pt x="3163349" y="8620263"/>
                  </a:cubicBezTo>
                  <a:cubicBezTo>
                    <a:pt x="3069463" y="8684097"/>
                    <a:pt x="2949287" y="8691607"/>
                    <a:pt x="2847889" y="8639038"/>
                  </a:cubicBezTo>
                  <a:cubicBezTo>
                    <a:pt x="2750247" y="8586469"/>
                    <a:pt x="2686404" y="8503860"/>
                    <a:pt x="2686404" y="8391212"/>
                  </a:cubicBezTo>
                  <a:cubicBezTo>
                    <a:pt x="2686404" y="8391212"/>
                    <a:pt x="2686404" y="8391212"/>
                    <a:pt x="2686404" y="6100701"/>
                  </a:cubicBezTo>
                  <a:cubicBezTo>
                    <a:pt x="2686404" y="5559991"/>
                    <a:pt x="2990598" y="5237066"/>
                    <a:pt x="3170860" y="5131928"/>
                  </a:cubicBezTo>
                  <a:cubicBezTo>
                    <a:pt x="3215926" y="5105644"/>
                    <a:pt x="3268503" y="5090624"/>
                    <a:pt x="3324835" y="5090624"/>
                  </a:cubicBezTo>
                  <a:cubicBezTo>
                    <a:pt x="3324835" y="5090624"/>
                    <a:pt x="3324835" y="5090624"/>
                    <a:pt x="5690785" y="5090624"/>
                  </a:cubicBezTo>
                  <a:cubicBezTo>
                    <a:pt x="5371570" y="5406038"/>
                    <a:pt x="5367814" y="5980543"/>
                    <a:pt x="5367814" y="6280938"/>
                  </a:cubicBezTo>
                  <a:cubicBezTo>
                    <a:pt x="5367814" y="6280938"/>
                    <a:pt x="5367814" y="6280938"/>
                    <a:pt x="6227818" y="6280938"/>
                  </a:cubicBezTo>
                  <a:cubicBezTo>
                    <a:pt x="6227818" y="6280938"/>
                    <a:pt x="6227818" y="6280938"/>
                    <a:pt x="8267042" y="3603669"/>
                  </a:cubicBezTo>
                  <a:close/>
                  <a:moveTo>
                    <a:pt x="6109875" y="128"/>
                  </a:moveTo>
                  <a:cubicBezTo>
                    <a:pt x="6829153" y="-2490"/>
                    <a:pt x="7579192" y="34821"/>
                    <a:pt x="8198796" y="137601"/>
                  </a:cubicBezTo>
                  <a:cubicBezTo>
                    <a:pt x="8705745" y="220201"/>
                    <a:pt x="8739542" y="678257"/>
                    <a:pt x="8578069" y="884757"/>
                  </a:cubicBezTo>
                  <a:cubicBezTo>
                    <a:pt x="8578069" y="884757"/>
                    <a:pt x="6234838" y="3955980"/>
                    <a:pt x="6208552" y="3974753"/>
                  </a:cubicBezTo>
                  <a:cubicBezTo>
                    <a:pt x="6107162" y="4098653"/>
                    <a:pt x="5953199" y="4177498"/>
                    <a:pt x="5780461" y="4177498"/>
                  </a:cubicBezTo>
                  <a:cubicBezTo>
                    <a:pt x="5780461" y="4177498"/>
                    <a:pt x="5780461" y="4177498"/>
                    <a:pt x="2209285" y="4177498"/>
                  </a:cubicBezTo>
                  <a:cubicBezTo>
                    <a:pt x="1818747" y="4177498"/>
                    <a:pt x="970076" y="4545444"/>
                    <a:pt x="1150325" y="5476573"/>
                  </a:cubicBezTo>
                  <a:cubicBezTo>
                    <a:pt x="1217918" y="5825746"/>
                    <a:pt x="1465760" y="6103583"/>
                    <a:pt x="1799971" y="6223729"/>
                  </a:cubicBezTo>
                  <a:cubicBezTo>
                    <a:pt x="1875075" y="6253765"/>
                    <a:pt x="2002751" y="6268783"/>
                    <a:pt x="2085365" y="6280047"/>
                  </a:cubicBezTo>
                  <a:cubicBezTo>
                    <a:pt x="2085365" y="6280047"/>
                    <a:pt x="2085365" y="6280047"/>
                    <a:pt x="2085365" y="7473994"/>
                  </a:cubicBezTo>
                  <a:cubicBezTo>
                    <a:pt x="1582171" y="7440203"/>
                    <a:pt x="335451" y="7004675"/>
                    <a:pt x="53813" y="5720619"/>
                  </a:cubicBezTo>
                  <a:cubicBezTo>
                    <a:pt x="-25046" y="5397728"/>
                    <a:pt x="-13780" y="5056063"/>
                    <a:pt x="65078" y="4729417"/>
                  </a:cubicBezTo>
                  <a:cubicBezTo>
                    <a:pt x="282879" y="3283915"/>
                    <a:pt x="2351982" y="944830"/>
                    <a:pt x="2716235" y="670748"/>
                  </a:cubicBezTo>
                  <a:cubicBezTo>
                    <a:pt x="2960321" y="471756"/>
                    <a:pt x="3234449" y="310311"/>
                    <a:pt x="3516088" y="227711"/>
                  </a:cubicBezTo>
                  <a:cubicBezTo>
                    <a:pt x="3797726" y="119767"/>
                    <a:pt x="4911078" y="4491"/>
                    <a:pt x="6109875" y="128"/>
                  </a:cubicBezTo>
                  <a:close/>
                </a:path>
              </a:pathLst>
            </a:custGeom>
            <a:solidFill>
              <a:srgbClr val="4B649F"/>
            </a:solidFill>
            <a:ln w="9525">
              <a:noFill/>
            </a:ln>
          </p:spPr>
          <p:txBody>
            <a:bodyPr/>
            <a:lstStyle/>
            <a:p>
              <a:endParaRPr lang="zh-CN" altLang="en-US" sz="1350"/>
            </a:p>
          </p:txBody>
        </p:sp>
      </p:grpSp>
      <p:pic>
        <p:nvPicPr>
          <p:cNvPr id="7176" name="图片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45300" y="5611362"/>
            <a:ext cx="4399970" cy="12431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screen">
            <a:duotone>
              <a:prstClr val="black"/>
              <a:srgbClr val="005188">
                <a:tint val="45000"/>
                <a:satMod val="400000"/>
              </a:srgbClr>
            </a:duotone>
          </a:blip>
          <a:srcRect l="34511" b="16111"/>
          <a:stretch>
            <a:fillRect/>
          </a:stretch>
        </p:blipFill>
        <p:spPr>
          <a:xfrm flipV="1">
            <a:off x="6153925" y="4456241"/>
            <a:ext cx="2991664" cy="2416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bldLvl="0" animBg="1"/>
      <p:bldP spid="7170" grpId="0"/>
      <p:bldP spid="717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474943" y="883744"/>
            <a:ext cx="8274779" cy="569386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zh-CN" sz="2800" dirty="0"/>
              <a:t>2</a:t>
            </a:r>
            <a:r>
              <a:rPr lang="zh-CN" altLang="zh-CN" sz="2800" dirty="0"/>
              <a:t>．</a:t>
            </a:r>
            <a:r>
              <a:rPr lang="en-US" altLang="zh-CN" sz="2800" dirty="0"/>
              <a:t>(2017</a:t>
            </a:r>
            <a:r>
              <a:rPr lang="zh-CN" altLang="zh-CN" sz="2800" dirty="0"/>
              <a:t>年第</a:t>
            </a:r>
            <a:r>
              <a:rPr lang="en-US" altLang="zh-CN" sz="2800" dirty="0"/>
              <a:t>22</a:t>
            </a:r>
            <a:r>
              <a:rPr lang="zh-CN" altLang="zh-CN" sz="2800" dirty="0"/>
              <a:t>题</a:t>
            </a:r>
            <a:r>
              <a:rPr lang="en-US" altLang="zh-CN" sz="2800" dirty="0"/>
              <a:t>)</a:t>
            </a:r>
            <a:r>
              <a:rPr lang="zh-CN" altLang="zh-CN" sz="2800" dirty="0"/>
              <a:t>小明探究</a:t>
            </a:r>
            <a:r>
              <a:rPr lang="en-US" altLang="zh-CN" sz="2800" dirty="0">
                <a:latin typeface="+mn-ea"/>
              </a:rPr>
              <a:t>“</a:t>
            </a:r>
            <a:r>
              <a:rPr lang="zh-CN" altLang="zh-CN" sz="2800" dirty="0">
                <a:latin typeface="+mn-ea"/>
              </a:rPr>
              <a:t>电流一定时，导体消耗的电功率与导体电阻的关系</a:t>
            </a:r>
            <a:r>
              <a:rPr lang="en-US" altLang="zh-CN" sz="2800" dirty="0">
                <a:latin typeface="+mn-ea"/>
              </a:rPr>
              <a:t>”</a:t>
            </a:r>
            <a:r>
              <a:rPr lang="zh-CN" altLang="zh-CN" sz="2800" dirty="0"/>
              <a:t>，现有实验器材：稳压电源、电压表、电流表、滑动变阻器、电阻箱</a:t>
            </a:r>
            <a:r>
              <a:rPr lang="en-US" altLang="zh-CN" sz="2800" dirty="0"/>
              <a:t>(</a:t>
            </a:r>
            <a:r>
              <a:rPr lang="zh-CN" altLang="zh-CN" sz="2800" dirty="0"/>
              <a:t>符号</a:t>
            </a:r>
            <a:r>
              <a:rPr lang="zh-CN" altLang="zh-CN" sz="2800" dirty="0" smtClean="0"/>
              <a:t>为</a:t>
            </a:r>
            <a:r>
              <a:rPr lang="en-US" altLang="zh-CN" sz="2800" dirty="0" smtClean="0"/>
              <a:t>          )</a:t>
            </a:r>
            <a:r>
              <a:rPr lang="zh-CN" altLang="zh-CN" sz="2800" dirty="0"/>
              <a:t>、开关及若干导线</a:t>
            </a:r>
            <a:r>
              <a:rPr lang="zh-CN" altLang="zh-CN" sz="2800" dirty="0" smtClean="0"/>
              <a:t>。</a:t>
            </a:r>
            <a:endParaRPr lang="en-US" altLang="zh-CN" sz="2800" dirty="0" smtClean="0"/>
          </a:p>
          <a:p>
            <a:endParaRPr lang="en-US" altLang="zh-CN" sz="2800" dirty="0"/>
          </a:p>
          <a:p>
            <a:endParaRPr lang="en-US" altLang="zh-CN" sz="2800" dirty="0" smtClean="0"/>
          </a:p>
          <a:p>
            <a:endParaRPr lang="en-US" altLang="zh-CN" sz="2800" dirty="0"/>
          </a:p>
          <a:p>
            <a:endParaRPr lang="en-US" altLang="zh-CN" sz="2800" dirty="0" smtClean="0"/>
          </a:p>
          <a:p>
            <a:endParaRPr lang="zh-CN" altLang="zh-CN" sz="2800" dirty="0"/>
          </a:p>
          <a:p>
            <a:r>
              <a:rPr lang="en-US" altLang="zh-CN" sz="2800" dirty="0"/>
              <a:t> (1)</a:t>
            </a:r>
            <a:r>
              <a:rPr lang="zh-CN" altLang="zh-CN" sz="2800" dirty="0"/>
              <a:t>为了完成此探究实验，请你在图</a:t>
            </a:r>
            <a:r>
              <a:rPr lang="en-US" altLang="zh-CN" sz="2800" dirty="0"/>
              <a:t>13</a:t>
            </a:r>
            <a:r>
              <a:rPr lang="zh-CN" altLang="zh-CN" sz="2800" dirty="0"/>
              <a:t>－</a:t>
            </a:r>
            <a:r>
              <a:rPr lang="en-US" altLang="zh-CN" sz="2800" dirty="0"/>
              <a:t>2</a:t>
            </a:r>
            <a:r>
              <a:rPr lang="zh-CN" altLang="zh-CN" sz="2800" dirty="0"/>
              <a:t>甲的虚线框内将实验电路图补充完整；若连接电路后，闭合开关，发现电压表的指针偏转如图</a:t>
            </a:r>
            <a:r>
              <a:rPr lang="en-US" altLang="zh-CN" sz="2800" dirty="0"/>
              <a:t>13</a:t>
            </a:r>
            <a:r>
              <a:rPr lang="zh-CN" altLang="zh-CN" sz="2800" dirty="0"/>
              <a:t>－</a:t>
            </a:r>
            <a:r>
              <a:rPr lang="en-US" altLang="zh-CN" sz="2800" dirty="0"/>
              <a:t>2</a:t>
            </a:r>
            <a:r>
              <a:rPr lang="zh-CN" altLang="zh-CN" sz="2800" dirty="0"/>
              <a:t>乙所示，其原因可能是</a:t>
            </a:r>
            <a:r>
              <a:rPr lang="en-US" altLang="zh-CN" sz="2800" dirty="0" smtClean="0"/>
              <a:t>____________________</a:t>
            </a:r>
            <a:r>
              <a:rPr lang="en-US" altLang="zh-CN" sz="2800" dirty="0"/>
              <a:t>____</a:t>
            </a:r>
            <a:r>
              <a:rPr lang="en-US" altLang="zh-CN" sz="2800" dirty="0" smtClean="0"/>
              <a:t>______</a:t>
            </a:r>
            <a:r>
              <a:rPr lang="zh-CN" altLang="zh-CN" sz="2800" dirty="0" smtClean="0"/>
              <a:t>。</a:t>
            </a:r>
            <a:endParaRPr lang="zh-CN" altLang="zh-CN" sz="2800" dirty="0"/>
          </a:p>
        </p:txBody>
      </p:sp>
      <p:sp>
        <p:nvSpPr>
          <p:cNvPr id="9" name="TextBox 18"/>
          <p:cNvSpPr txBox="1"/>
          <p:nvPr/>
        </p:nvSpPr>
        <p:spPr>
          <a:xfrm>
            <a:off x="1184393" y="5964268"/>
            <a:ext cx="5059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电压表正负接线柱接反</a:t>
            </a:r>
            <a:endParaRPr lang="zh-CN" altLang="en-US" sz="2800" b="1" baseline="-250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474943" y="0"/>
            <a:ext cx="8274780" cy="769441"/>
            <a:chOff x="431463" y="178382"/>
            <a:chExt cx="8274780" cy="769441"/>
          </a:xfrm>
        </p:grpSpPr>
        <p:cxnSp>
          <p:nvCxnSpPr>
            <p:cNvPr id="12" name="直接连接符 11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组合 13"/>
            <p:cNvGrpSpPr/>
            <p:nvPr/>
          </p:nvGrpSpPr>
          <p:grpSpPr>
            <a:xfrm>
              <a:off x="458177" y="178382"/>
              <a:ext cx="5518442" cy="769441"/>
              <a:chOff x="458177" y="178382"/>
              <a:chExt cx="5518442" cy="769441"/>
            </a:xfrm>
          </p:grpSpPr>
          <p:sp>
            <p:nvSpPr>
              <p:cNvPr id="15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考情分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析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中考链接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458177" y="178382"/>
                <a:ext cx="494046" cy="76944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</a:rPr>
                  <a:t>K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777" y="2148684"/>
            <a:ext cx="713233" cy="54766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771" y="2812574"/>
            <a:ext cx="7710937" cy="2007276"/>
          </a:xfrm>
          <a:prstGeom prst="rect">
            <a:avLst/>
          </a:prstGeom>
        </p:spPr>
      </p:pic>
      <p:sp>
        <p:nvSpPr>
          <p:cNvPr id="17" name="TextBox 40"/>
          <p:cNvSpPr txBox="1"/>
          <p:nvPr/>
        </p:nvSpPr>
        <p:spPr>
          <a:xfrm>
            <a:off x="257906" y="4544568"/>
            <a:ext cx="8708851" cy="2308324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rtlCol="0">
            <a:spAutoFit/>
          </a:bodyPr>
          <a:lstStyle/>
          <a:p>
            <a:r>
              <a:rPr lang="en-US" altLang="zh-CN" sz="2400" dirty="0"/>
              <a:t>(2)</a:t>
            </a:r>
            <a:r>
              <a:rPr lang="zh-CN" altLang="zh-CN" sz="2400" dirty="0"/>
              <a:t>实验中利用公式</a:t>
            </a:r>
            <a:r>
              <a:rPr lang="en-US" altLang="zh-CN" sz="2400" dirty="0" smtClean="0"/>
              <a:t>________</a:t>
            </a:r>
            <a:r>
              <a:rPr lang="zh-CN" altLang="zh-CN" sz="2400" dirty="0"/>
              <a:t>计算电阻箱阻值不同时消耗的电功率，实验过程需要记录的物理量有：电阻箱两端的电压</a:t>
            </a:r>
            <a:r>
              <a:rPr lang="en-US" altLang="zh-CN" sz="2400" i="1" dirty="0"/>
              <a:t>U</a:t>
            </a:r>
            <a:r>
              <a:rPr lang="zh-CN" altLang="zh-CN" sz="2400" dirty="0"/>
              <a:t>、通过电阻箱的电流</a:t>
            </a:r>
            <a:r>
              <a:rPr lang="en-US" altLang="zh-CN" sz="2400" i="1" dirty="0"/>
              <a:t>I</a:t>
            </a:r>
            <a:r>
              <a:rPr lang="zh-CN" altLang="zh-CN" sz="2400" dirty="0"/>
              <a:t>和</a:t>
            </a:r>
            <a:r>
              <a:rPr lang="en-US" altLang="zh-CN" sz="2400" dirty="0" smtClean="0"/>
              <a:t>__</a:t>
            </a:r>
            <a:r>
              <a:rPr lang="en-US" altLang="zh-CN" sz="2400" dirty="0"/>
              <a:t>____</a:t>
            </a:r>
            <a:r>
              <a:rPr lang="en-US" altLang="zh-CN" sz="2400" dirty="0" smtClean="0"/>
              <a:t>_______</a:t>
            </a:r>
            <a:r>
              <a:rPr lang="zh-CN" altLang="zh-CN" sz="2400" dirty="0"/>
              <a:t>。</a:t>
            </a:r>
          </a:p>
          <a:p>
            <a:r>
              <a:rPr lang="en-US" altLang="zh-CN" sz="2400" dirty="0"/>
              <a:t>(3)</a:t>
            </a:r>
            <a:r>
              <a:rPr lang="zh-CN" altLang="zh-CN" sz="2400" dirty="0"/>
              <a:t>在实验中，小明需多次改变电阻箱的阻值进行测量，每改变一次阻值，都必须移动滑动变阻器的滑片来控制</a:t>
            </a:r>
            <a:r>
              <a:rPr lang="en-US" altLang="zh-CN" sz="2400" dirty="0"/>
              <a:t>________</a:t>
            </a:r>
            <a:r>
              <a:rPr lang="zh-CN" altLang="zh-CN" sz="2400" dirty="0"/>
              <a:t>，多次改变电阻箱</a:t>
            </a:r>
            <a:r>
              <a:rPr lang="en-US" altLang="zh-CN" sz="2400" dirty="0" smtClean="0"/>
              <a:t>_____________________</a:t>
            </a:r>
            <a:r>
              <a:rPr lang="en-US" altLang="zh-CN" sz="2400" dirty="0"/>
              <a:t>____</a:t>
            </a:r>
            <a:r>
              <a:rPr lang="en-US" altLang="zh-CN" sz="2400" dirty="0" smtClean="0"/>
              <a:t>_</a:t>
            </a:r>
            <a:r>
              <a:rPr lang="zh-CN" altLang="zh-CN" sz="2400" dirty="0"/>
              <a:t>。</a:t>
            </a:r>
            <a:endParaRPr lang="zh-CN" altLang="en-US" sz="2400" dirty="0" smtClean="0">
              <a:latin typeface="宋体" panose="02010600030101010101" pitchFamily="2" charset="-122"/>
              <a:cs typeface="方正静蕾简体" panose="03000509000000000000" pitchFamily="65" charset="-122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2524009" y="4538333"/>
            <a:ext cx="1540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i="1" dirty="0">
                <a:solidFill>
                  <a:srgbClr val="FF0000"/>
                </a:solidFill>
                <a:ea typeface="楷体" panose="02010609060101010101" pitchFamily="49" charset="-122"/>
              </a:rPr>
              <a:t>P</a:t>
            </a:r>
            <a:r>
              <a:rPr lang="zh-CN" altLang="en-US" sz="2400" b="1" dirty="0">
                <a:solidFill>
                  <a:srgbClr val="FF0000"/>
                </a:solidFill>
                <a:ea typeface="楷体" panose="02010609060101010101" pitchFamily="49" charset="-122"/>
              </a:rPr>
              <a:t>＝</a:t>
            </a:r>
            <a:r>
              <a:rPr lang="en-US" altLang="zh-CN" sz="2400" b="1" i="1" dirty="0">
                <a:solidFill>
                  <a:srgbClr val="FF0000"/>
                </a:solidFill>
                <a:ea typeface="楷体" panose="02010609060101010101" pitchFamily="49" charset="-122"/>
              </a:rPr>
              <a:t>UI</a:t>
            </a:r>
            <a:endParaRPr lang="zh-CN" altLang="en-US" sz="2400" b="1" i="1" baseline="-25000" dirty="0">
              <a:solidFill>
                <a:srgbClr val="FF0000"/>
              </a:solidFill>
              <a:ea typeface="楷体" panose="02010609060101010101" pitchFamily="49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50394" y="5261379"/>
            <a:ext cx="2832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FF0000"/>
                </a:solidFill>
                <a:ea typeface="楷体" panose="02010609060101010101" pitchFamily="49" charset="-122"/>
              </a:rPr>
              <a:t>电阻箱电阻</a:t>
            </a:r>
            <a:r>
              <a:rPr lang="en-US" altLang="zh-CN" sz="2400" b="1" i="1" dirty="0">
                <a:solidFill>
                  <a:srgbClr val="FF0000"/>
                </a:solidFill>
                <a:ea typeface="楷体" panose="02010609060101010101" pitchFamily="49" charset="-122"/>
              </a:rPr>
              <a:t>R</a:t>
            </a:r>
            <a:endParaRPr lang="zh-CN" altLang="en-US" sz="2400" b="1" i="1" baseline="-25000" dirty="0">
              <a:solidFill>
                <a:srgbClr val="FF0000"/>
              </a:solidFill>
              <a:ea typeface="楷体" panose="02010609060101010101" pitchFamily="49" charset="-122"/>
            </a:endParaRPr>
          </a:p>
        </p:txBody>
      </p:sp>
      <p:sp>
        <p:nvSpPr>
          <p:cNvPr id="20" name="TextBox 18"/>
          <p:cNvSpPr txBox="1"/>
          <p:nvPr/>
        </p:nvSpPr>
        <p:spPr>
          <a:xfrm>
            <a:off x="5536844" y="5995045"/>
            <a:ext cx="2832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FF0000"/>
                </a:solidFill>
                <a:ea typeface="楷体" panose="02010609060101010101" pitchFamily="49" charset="-122"/>
              </a:rPr>
              <a:t>电流不变</a:t>
            </a:r>
            <a:endParaRPr lang="zh-CN" altLang="en-US" sz="2400" b="1" baseline="-25000" dirty="0">
              <a:solidFill>
                <a:srgbClr val="FF0000"/>
              </a:solidFill>
              <a:ea typeface="楷体" panose="02010609060101010101" pitchFamily="49" charset="-122"/>
            </a:endParaRPr>
          </a:p>
        </p:txBody>
      </p:sp>
      <p:sp>
        <p:nvSpPr>
          <p:cNvPr id="21" name="TextBox 18"/>
          <p:cNvSpPr txBox="1"/>
          <p:nvPr/>
        </p:nvSpPr>
        <p:spPr>
          <a:xfrm>
            <a:off x="-1106391" y="6357169"/>
            <a:ext cx="8202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ea typeface="楷体" panose="02010609060101010101" pitchFamily="49" charset="-122"/>
              </a:rPr>
              <a:t>                                    多次</a:t>
            </a:r>
            <a:r>
              <a:rPr lang="zh-CN" altLang="en-US" sz="2400" b="1" dirty="0">
                <a:solidFill>
                  <a:srgbClr val="FF0000"/>
                </a:solidFill>
                <a:ea typeface="楷体" panose="02010609060101010101" pitchFamily="49" charset="-122"/>
              </a:rPr>
              <a:t>实验，避免偶然性</a:t>
            </a:r>
            <a:endParaRPr lang="zh-CN" altLang="en-US" sz="2400" b="1" baseline="-25000" dirty="0">
              <a:solidFill>
                <a:srgbClr val="FF0000"/>
              </a:solidFill>
              <a:ea typeface="楷体" panose="02010609060101010101" pitchFamily="49" charset="-122"/>
            </a:endParaRPr>
          </a:p>
        </p:txBody>
      </p:sp>
      <p:sp>
        <p:nvSpPr>
          <p:cNvPr id="22" name="TextBox 40"/>
          <p:cNvSpPr txBox="1"/>
          <p:nvPr/>
        </p:nvSpPr>
        <p:spPr>
          <a:xfrm>
            <a:off x="167813" y="4508946"/>
            <a:ext cx="8708851" cy="2308324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rtlCol="0">
            <a:spAutoFit/>
          </a:bodyPr>
          <a:lstStyle/>
          <a:p>
            <a:r>
              <a:rPr lang="en-US" altLang="zh-CN" sz="2400" dirty="0"/>
              <a:t>(4)</a:t>
            </a:r>
            <a:r>
              <a:rPr lang="zh-CN" altLang="zh-CN" sz="2400" dirty="0"/>
              <a:t>完成上述实验后，小明又从实验室借了一个额定功率为</a:t>
            </a:r>
            <a:r>
              <a:rPr lang="en-US" altLang="zh-CN" sz="2400" dirty="0"/>
              <a:t>2.5 V</a:t>
            </a:r>
            <a:r>
              <a:rPr lang="zh-CN" altLang="zh-CN" sz="2400" dirty="0"/>
              <a:t>的小灯泡和一个单刀双掷开关，设计了图</a:t>
            </a:r>
            <a:r>
              <a:rPr lang="en-US" altLang="zh-CN" sz="2400" dirty="0"/>
              <a:t>13</a:t>
            </a:r>
            <a:r>
              <a:rPr lang="zh-CN" altLang="zh-CN" sz="2400" dirty="0"/>
              <a:t>－</a:t>
            </a:r>
            <a:r>
              <a:rPr lang="en-US" altLang="zh-CN" sz="2400" dirty="0"/>
              <a:t>2</a:t>
            </a:r>
            <a:r>
              <a:rPr lang="zh-CN" altLang="zh-CN" sz="2400" dirty="0"/>
              <a:t>丙所示实验电路图来测量小灯泡的额定功率，实验如下：闭合开关</a:t>
            </a:r>
            <a:r>
              <a:rPr lang="en-US" altLang="zh-CN" sz="2400" dirty="0"/>
              <a:t>S</a:t>
            </a:r>
            <a:r>
              <a:rPr lang="en-US" altLang="zh-CN" sz="2400" baseline="-25000" dirty="0"/>
              <a:t>1</a:t>
            </a:r>
            <a:r>
              <a:rPr lang="zh-CN" altLang="zh-CN" sz="2400" dirty="0"/>
              <a:t>，将开关</a:t>
            </a:r>
            <a:r>
              <a:rPr lang="en-US" altLang="zh-CN" sz="2400" dirty="0"/>
              <a:t>S</a:t>
            </a:r>
            <a:r>
              <a:rPr lang="en-US" altLang="zh-CN" sz="2400" baseline="-25000" dirty="0"/>
              <a:t>2</a:t>
            </a:r>
            <a:r>
              <a:rPr lang="zh-CN" altLang="zh-CN" sz="2400" dirty="0"/>
              <a:t>拨到触点</a:t>
            </a:r>
            <a:r>
              <a:rPr lang="en-US" altLang="zh-CN" sz="2400" dirty="0"/>
              <a:t>2</a:t>
            </a:r>
            <a:r>
              <a:rPr lang="zh-CN" altLang="zh-CN" sz="2400" dirty="0"/>
              <a:t>，把电阻箱调到</a:t>
            </a:r>
            <a:r>
              <a:rPr lang="en-US" altLang="zh-CN" sz="2400" dirty="0"/>
              <a:t>10 Ω</a:t>
            </a:r>
            <a:r>
              <a:rPr lang="zh-CN" altLang="zh-CN" sz="2400" dirty="0"/>
              <a:t>，刚好使电压表的示数为</a:t>
            </a:r>
            <a:r>
              <a:rPr lang="en-US" altLang="zh-CN" sz="2400" dirty="0"/>
              <a:t>2.5 V</a:t>
            </a:r>
            <a:r>
              <a:rPr lang="zh-CN" altLang="zh-CN" sz="2400" dirty="0"/>
              <a:t>；再将开关</a:t>
            </a:r>
            <a:r>
              <a:rPr lang="en-US" altLang="zh-CN" sz="2400" dirty="0"/>
              <a:t>S</a:t>
            </a:r>
            <a:r>
              <a:rPr lang="en-US" altLang="zh-CN" sz="2400" baseline="-25000" dirty="0"/>
              <a:t>2</a:t>
            </a:r>
            <a:r>
              <a:rPr lang="zh-CN" altLang="zh-CN" sz="2400" dirty="0"/>
              <a:t>拨到触点</a:t>
            </a:r>
            <a:r>
              <a:rPr lang="en-US" altLang="zh-CN" sz="2400" dirty="0"/>
              <a:t>1</a:t>
            </a:r>
            <a:r>
              <a:rPr lang="zh-CN" altLang="zh-CN" sz="2400" dirty="0"/>
              <a:t>，读出电压表的示数为</a:t>
            </a:r>
            <a:r>
              <a:rPr lang="en-US" altLang="zh-CN" sz="2400" dirty="0"/>
              <a:t>4.5 V</a:t>
            </a:r>
            <a:r>
              <a:rPr lang="zh-CN" altLang="zh-CN" sz="2400" dirty="0"/>
              <a:t>，小灯泡的额定功率</a:t>
            </a:r>
            <a:r>
              <a:rPr lang="en-US" altLang="zh-CN" sz="2400" i="1" dirty="0"/>
              <a:t>P</a:t>
            </a:r>
            <a:r>
              <a:rPr lang="zh-CN" altLang="zh-CN" sz="2400" dirty="0"/>
              <a:t>＝</a:t>
            </a:r>
            <a:r>
              <a:rPr lang="en-US" altLang="zh-CN" sz="2400" dirty="0"/>
              <a:t>_______W</a:t>
            </a:r>
            <a:r>
              <a:rPr lang="zh-CN" altLang="zh-CN" sz="2400" dirty="0"/>
              <a:t>。</a:t>
            </a:r>
            <a:endParaRPr lang="zh-CN" altLang="en-US" sz="2400" dirty="0" smtClean="0">
              <a:latin typeface="宋体" panose="02010600030101010101" pitchFamily="2" charset="-122"/>
              <a:cs typeface="方正静蕾简体" panose="03000509000000000000" pitchFamily="65" charset="-122"/>
            </a:endParaRPr>
          </a:p>
        </p:txBody>
      </p:sp>
      <p:sp>
        <p:nvSpPr>
          <p:cNvPr id="23" name="TextBox 18"/>
          <p:cNvSpPr txBox="1"/>
          <p:nvPr/>
        </p:nvSpPr>
        <p:spPr>
          <a:xfrm>
            <a:off x="995703" y="6336709"/>
            <a:ext cx="1043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>
                <a:solidFill>
                  <a:srgbClr val="FF0000"/>
                </a:solidFill>
                <a:ea typeface="楷体" panose="02010609060101010101" pitchFamily="49" charset="-122"/>
              </a:rPr>
              <a:t>0.5</a:t>
            </a:r>
            <a:endParaRPr lang="zh-CN" altLang="en-US" sz="2400" b="1" baseline="-25000" dirty="0">
              <a:solidFill>
                <a:srgbClr val="FF0000"/>
              </a:solidFill>
              <a:ea typeface="楷体" panose="02010609060101010101" pitchFamily="49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4393" y="2888478"/>
            <a:ext cx="1403532" cy="13192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 animBg="1"/>
      <p:bldP spid="18" grpId="0"/>
      <p:bldP spid="19" grpId="0"/>
      <p:bldP spid="20" grpId="0"/>
      <p:bldP spid="21" grpId="0"/>
      <p:bldP spid="22" grpId="0" animBg="1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393342" y="727999"/>
            <a:ext cx="8274779" cy="609397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zh-CN" sz="2600" dirty="0"/>
              <a:t>3</a:t>
            </a:r>
            <a:r>
              <a:rPr lang="zh-CN" altLang="zh-CN" sz="2600" dirty="0"/>
              <a:t>．</a:t>
            </a:r>
            <a:r>
              <a:rPr lang="en-US" altLang="zh-CN" sz="2600" dirty="0"/>
              <a:t>(2018</a:t>
            </a:r>
            <a:r>
              <a:rPr lang="zh-CN" altLang="zh-CN" sz="2600" dirty="0"/>
              <a:t>年第</a:t>
            </a:r>
            <a:r>
              <a:rPr lang="en-US" altLang="zh-CN" sz="2600" dirty="0"/>
              <a:t>13</a:t>
            </a:r>
            <a:r>
              <a:rPr lang="zh-CN" altLang="zh-CN" sz="2600" dirty="0"/>
              <a:t>题</a:t>
            </a:r>
            <a:r>
              <a:rPr lang="en-US" altLang="zh-CN" sz="2600" dirty="0"/>
              <a:t>)</a:t>
            </a:r>
            <a:r>
              <a:rPr lang="zh-CN" altLang="zh-CN" sz="2600" dirty="0"/>
              <a:t>如图</a:t>
            </a:r>
            <a:r>
              <a:rPr lang="en-US" altLang="zh-CN" sz="2600" dirty="0"/>
              <a:t>13</a:t>
            </a:r>
            <a:r>
              <a:rPr lang="zh-CN" altLang="zh-CN" sz="2600" dirty="0"/>
              <a:t>－</a:t>
            </a:r>
            <a:r>
              <a:rPr lang="en-US" altLang="zh-CN" sz="2600" dirty="0"/>
              <a:t>3</a:t>
            </a:r>
            <a:r>
              <a:rPr lang="zh-CN" altLang="zh-CN" sz="2600" dirty="0"/>
              <a:t>所示，要使</a:t>
            </a:r>
            <a:r>
              <a:rPr lang="en-US" altLang="zh-CN" sz="2600" i="1" dirty="0"/>
              <a:t>R</a:t>
            </a:r>
            <a:r>
              <a:rPr lang="en-US" altLang="zh-CN" sz="2600" baseline="-25000" dirty="0"/>
              <a:t>1</a:t>
            </a:r>
            <a:r>
              <a:rPr lang="zh-CN" altLang="zh-CN" sz="2600" dirty="0"/>
              <a:t>与</a:t>
            </a:r>
            <a:r>
              <a:rPr lang="en-US" altLang="zh-CN" sz="2600" i="1" dirty="0"/>
              <a:t>R</a:t>
            </a:r>
            <a:r>
              <a:rPr lang="en-US" altLang="zh-CN" sz="2600" baseline="-25000" dirty="0"/>
              <a:t>2</a:t>
            </a:r>
            <a:r>
              <a:rPr lang="zh-CN" altLang="zh-CN" sz="2600" dirty="0"/>
              <a:t>组成并联电路，应闭合开关</a:t>
            </a:r>
            <a:r>
              <a:rPr lang="en-US" altLang="zh-CN" sz="2600" dirty="0" smtClean="0"/>
              <a:t>_______</a:t>
            </a:r>
            <a:r>
              <a:rPr lang="zh-CN" altLang="zh-CN" sz="2600" dirty="0"/>
              <a:t>，若此时电流表</a:t>
            </a:r>
            <a:r>
              <a:rPr lang="en-US" altLang="zh-CN" sz="2600" dirty="0"/>
              <a:t>A</a:t>
            </a:r>
            <a:r>
              <a:rPr lang="en-US" altLang="zh-CN" sz="2600" baseline="-25000" dirty="0"/>
              <a:t>1</a:t>
            </a:r>
            <a:r>
              <a:rPr lang="zh-CN" altLang="zh-CN" sz="2600" dirty="0"/>
              <a:t>和</a:t>
            </a:r>
            <a:r>
              <a:rPr lang="en-US" altLang="zh-CN" sz="2600" dirty="0"/>
              <a:t>A</a:t>
            </a:r>
            <a:r>
              <a:rPr lang="en-US" altLang="zh-CN" sz="2600" baseline="-25000" dirty="0"/>
              <a:t>2</a:t>
            </a:r>
            <a:r>
              <a:rPr lang="zh-CN" altLang="zh-CN" sz="2600" dirty="0"/>
              <a:t>的示数之比为</a:t>
            </a:r>
            <a:r>
              <a:rPr lang="en-US" altLang="zh-CN" sz="2600" dirty="0"/>
              <a:t>2∶5</a:t>
            </a:r>
            <a:r>
              <a:rPr lang="zh-CN" altLang="zh-CN" sz="2600" dirty="0"/>
              <a:t>，则</a:t>
            </a:r>
            <a:r>
              <a:rPr lang="en-US" altLang="zh-CN" sz="2600" i="1" dirty="0"/>
              <a:t>R</a:t>
            </a:r>
            <a:r>
              <a:rPr lang="en-US" altLang="zh-CN" sz="2600" baseline="-25000" dirty="0"/>
              <a:t>1</a:t>
            </a:r>
            <a:r>
              <a:rPr lang="zh-CN" altLang="zh-CN" sz="2600" dirty="0"/>
              <a:t>与</a:t>
            </a:r>
            <a:r>
              <a:rPr lang="en-US" altLang="zh-CN" sz="2600" i="1" dirty="0"/>
              <a:t>R</a:t>
            </a:r>
            <a:r>
              <a:rPr lang="en-US" altLang="zh-CN" sz="2600" baseline="-25000" dirty="0"/>
              <a:t>2</a:t>
            </a:r>
            <a:r>
              <a:rPr lang="zh-CN" altLang="zh-CN" sz="2600" dirty="0"/>
              <a:t>的电阻之比为</a:t>
            </a:r>
            <a:r>
              <a:rPr lang="en-US" altLang="zh-CN" sz="2600" dirty="0"/>
              <a:t>______</a:t>
            </a:r>
            <a:r>
              <a:rPr lang="zh-CN" altLang="zh-CN" sz="2600" dirty="0"/>
              <a:t>，</a:t>
            </a:r>
            <a:r>
              <a:rPr lang="en-US" altLang="zh-CN" sz="2600" i="1" dirty="0"/>
              <a:t>R</a:t>
            </a:r>
            <a:r>
              <a:rPr lang="en-US" altLang="zh-CN" sz="2600" baseline="-25000" dirty="0"/>
              <a:t>1</a:t>
            </a:r>
            <a:r>
              <a:rPr lang="zh-CN" altLang="zh-CN" sz="2600" dirty="0"/>
              <a:t>与</a:t>
            </a:r>
            <a:r>
              <a:rPr lang="en-US" altLang="zh-CN" sz="2600" i="1" dirty="0"/>
              <a:t>R</a:t>
            </a:r>
            <a:r>
              <a:rPr lang="en-US" altLang="zh-CN" sz="2600" baseline="-25000" dirty="0"/>
              <a:t>2</a:t>
            </a:r>
            <a:r>
              <a:rPr lang="zh-CN" altLang="zh-CN" sz="2600" dirty="0"/>
              <a:t>消耗的电功率之比为</a:t>
            </a:r>
            <a:r>
              <a:rPr lang="en-US" altLang="zh-CN" sz="2600" dirty="0"/>
              <a:t>______</a:t>
            </a:r>
            <a:r>
              <a:rPr lang="zh-CN" altLang="zh-CN" sz="2600" dirty="0" smtClean="0"/>
              <a:t>。</a:t>
            </a:r>
            <a:endParaRPr lang="en-US" altLang="zh-CN" sz="2600" dirty="0" smtClean="0"/>
          </a:p>
          <a:p>
            <a:endParaRPr lang="en-US" altLang="zh-CN" sz="2600" dirty="0"/>
          </a:p>
          <a:p>
            <a:endParaRPr lang="en-US" altLang="zh-CN" sz="2600" dirty="0" smtClean="0"/>
          </a:p>
          <a:p>
            <a:endParaRPr lang="en-US" altLang="zh-CN" sz="2600" dirty="0"/>
          </a:p>
          <a:p>
            <a:endParaRPr lang="en-US" altLang="zh-CN" sz="2600" dirty="0" smtClean="0"/>
          </a:p>
          <a:p>
            <a:endParaRPr lang="en-US" altLang="zh-CN" sz="2600" dirty="0" smtClean="0"/>
          </a:p>
          <a:p>
            <a:endParaRPr lang="en-US" altLang="zh-CN" sz="2600" dirty="0"/>
          </a:p>
          <a:p>
            <a:endParaRPr lang="zh-CN" altLang="zh-CN" sz="2600" dirty="0"/>
          </a:p>
          <a:p>
            <a:r>
              <a:rPr lang="en-US" altLang="zh-CN" sz="2600" dirty="0"/>
              <a:t>4</a:t>
            </a:r>
            <a:r>
              <a:rPr lang="zh-CN" altLang="zh-CN" sz="2600" dirty="0"/>
              <a:t>．</a:t>
            </a:r>
            <a:r>
              <a:rPr lang="en-US" altLang="zh-CN" sz="2600" dirty="0"/>
              <a:t>(2018</a:t>
            </a:r>
            <a:r>
              <a:rPr lang="zh-CN" altLang="zh-CN" sz="2600" dirty="0"/>
              <a:t>年第</a:t>
            </a:r>
            <a:r>
              <a:rPr lang="en-US" altLang="zh-CN" sz="2600" dirty="0"/>
              <a:t>15</a:t>
            </a:r>
            <a:r>
              <a:rPr lang="zh-CN" altLang="zh-CN" sz="2600" dirty="0"/>
              <a:t>题</a:t>
            </a:r>
            <a:r>
              <a:rPr lang="en-US" altLang="zh-CN" sz="2600" dirty="0"/>
              <a:t>)(3)</a:t>
            </a:r>
            <a:r>
              <a:rPr lang="zh-CN" altLang="zh-CN" sz="2600" dirty="0"/>
              <a:t>如图</a:t>
            </a:r>
            <a:r>
              <a:rPr lang="en-US" altLang="zh-CN" sz="2600" dirty="0"/>
              <a:t>13</a:t>
            </a:r>
            <a:r>
              <a:rPr lang="zh-CN" altLang="zh-CN" sz="2600" dirty="0"/>
              <a:t>－</a:t>
            </a:r>
            <a:r>
              <a:rPr lang="en-US" altLang="zh-CN" sz="2600" dirty="0"/>
              <a:t>4</a:t>
            </a:r>
            <a:r>
              <a:rPr lang="zh-CN" altLang="zh-CN" sz="2600" dirty="0"/>
              <a:t>所示，①请将图中光控开关、声控开关和灯泡用笔画线代替导线完成楼道灯自动控制电路，要求在光线较暗且有声音时才亮；</a:t>
            </a:r>
            <a:r>
              <a:rPr lang="en-US" altLang="zh-CN" sz="2600" dirty="0"/>
              <a:t>②</a:t>
            </a:r>
            <a:r>
              <a:rPr lang="zh-CN" altLang="zh-CN" sz="2600" dirty="0"/>
              <a:t>安装一个不受开关控制的三孔插座。</a:t>
            </a:r>
          </a:p>
        </p:txBody>
      </p:sp>
      <p:sp>
        <p:nvSpPr>
          <p:cNvPr id="12" name="TextBox 18"/>
          <p:cNvSpPr txBox="1"/>
          <p:nvPr/>
        </p:nvSpPr>
        <p:spPr>
          <a:xfrm>
            <a:off x="2771703" y="1098082"/>
            <a:ext cx="165177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600" b="1" dirty="0">
                <a:solidFill>
                  <a:srgbClr val="FF0000"/>
                </a:solidFill>
                <a:ea typeface="楷体" panose="02010609060101010101" pitchFamily="49" charset="-122"/>
              </a:rPr>
              <a:t>S</a:t>
            </a:r>
            <a:r>
              <a:rPr lang="en-US" altLang="zh-CN" sz="2600" b="1" baseline="-25000" dirty="0">
                <a:solidFill>
                  <a:srgbClr val="FF0000"/>
                </a:solidFill>
                <a:ea typeface="楷体" panose="02010609060101010101" pitchFamily="49" charset="-122"/>
              </a:rPr>
              <a:t>1</a:t>
            </a:r>
            <a:r>
              <a:rPr lang="zh-CN" altLang="en-US" sz="2600" b="1" dirty="0">
                <a:solidFill>
                  <a:srgbClr val="FF0000"/>
                </a:solidFill>
                <a:ea typeface="楷体" panose="02010609060101010101" pitchFamily="49" charset="-122"/>
              </a:rPr>
              <a:t>、</a:t>
            </a:r>
            <a:r>
              <a:rPr lang="en-US" altLang="zh-CN" sz="2600" b="1" dirty="0">
                <a:solidFill>
                  <a:srgbClr val="FF0000"/>
                </a:solidFill>
                <a:ea typeface="楷体" panose="02010609060101010101" pitchFamily="49" charset="-122"/>
              </a:rPr>
              <a:t>S</a:t>
            </a:r>
            <a:r>
              <a:rPr lang="en-US" altLang="zh-CN" sz="2600" b="1" baseline="-25000" dirty="0">
                <a:solidFill>
                  <a:srgbClr val="FF0000"/>
                </a:solidFill>
                <a:ea typeface="楷体" panose="02010609060101010101" pitchFamily="49" charset="-122"/>
              </a:rPr>
              <a:t>3</a:t>
            </a:r>
            <a:endParaRPr lang="zh-CN" altLang="en-US" sz="2600" b="1" baseline="-25000" dirty="0">
              <a:solidFill>
                <a:srgbClr val="FF0000"/>
              </a:solidFill>
              <a:ea typeface="楷体" panose="02010609060101010101" pitchFamily="49" charset="-122"/>
            </a:endParaRPr>
          </a:p>
        </p:txBody>
      </p:sp>
      <p:sp>
        <p:nvSpPr>
          <p:cNvPr id="14" name="TextBox 18"/>
          <p:cNvSpPr txBox="1"/>
          <p:nvPr/>
        </p:nvSpPr>
        <p:spPr>
          <a:xfrm>
            <a:off x="5346876" y="1519438"/>
            <a:ext cx="165177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600" b="1" dirty="0">
                <a:solidFill>
                  <a:srgbClr val="FF0000"/>
                </a:solidFill>
                <a:ea typeface="楷体" panose="02010609060101010101" pitchFamily="49" charset="-122"/>
              </a:rPr>
              <a:t>3∶2</a:t>
            </a:r>
            <a:endParaRPr lang="zh-CN" altLang="en-US" sz="2600" b="1" baseline="-25000" dirty="0">
              <a:solidFill>
                <a:srgbClr val="FF0000"/>
              </a:solidFill>
              <a:ea typeface="楷体" panose="02010609060101010101" pitchFamily="49" charset="-122"/>
            </a:endParaRPr>
          </a:p>
        </p:txBody>
      </p:sp>
      <p:sp>
        <p:nvSpPr>
          <p:cNvPr id="15" name="TextBox 18"/>
          <p:cNvSpPr txBox="1"/>
          <p:nvPr/>
        </p:nvSpPr>
        <p:spPr>
          <a:xfrm>
            <a:off x="2407519" y="1927975"/>
            <a:ext cx="165177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600" b="1" dirty="0">
                <a:solidFill>
                  <a:srgbClr val="FF0000"/>
                </a:solidFill>
                <a:ea typeface="楷体" panose="02010609060101010101" pitchFamily="49" charset="-122"/>
              </a:rPr>
              <a:t>2∶3</a:t>
            </a:r>
            <a:endParaRPr lang="zh-CN" altLang="en-US" sz="2600" b="1" baseline="-25000" dirty="0">
              <a:solidFill>
                <a:srgbClr val="FF0000"/>
              </a:solidFill>
              <a:ea typeface="楷体" panose="02010609060101010101" pitchFamily="49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474943" y="0"/>
            <a:ext cx="8274780" cy="769441"/>
            <a:chOff x="431463" y="178382"/>
            <a:chExt cx="8274780" cy="769441"/>
          </a:xfrm>
        </p:grpSpPr>
        <p:cxnSp>
          <p:nvCxnSpPr>
            <p:cNvPr id="17" name="直接连接符 16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组合 17"/>
            <p:cNvGrpSpPr/>
            <p:nvPr/>
          </p:nvGrpSpPr>
          <p:grpSpPr>
            <a:xfrm>
              <a:off x="458177" y="178382"/>
              <a:ext cx="5518442" cy="769441"/>
              <a:chOff x="458177" y="178382"/>
              <a:chExt cx="5518442" cy="769441"/>
            </a:xfrm>
          </p:grpSpPr>
          <p:sp>
            <p:nvSpPr>
              <p:cNvPr id="19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考情分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析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中考链接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458177" y="178382"/>
                <a:ext cx="494046" cy="76944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</a:rPr>
                  <a:t>K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639" y="2747011"/>
            <a:ext cx="8710184" cy="215873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0574" y="2781669"/>
            <a:ext cx="4565249" cy="17827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401968" y="1115673"/>
                <a:ext cx="8274779" cy="5093702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fontAlgn="auto">
                  <a:lnSpc>
                    <a:spcPts val="3860"/>
                  </a:lnSpc>
                </a:pPr>
                <a:r>
                  <a:rPr lang="en-US" altLang="zh-CN" sz="2800" dirty="0" smtClean="0">
                    <a:cs typeface="方正静蕾简体" panose="03000509000000000000" pitchFamily="65" charset="-122"/>
                  </a:rPr>
                  <a:t>6</a:t>
                </a:r>
                <a:r>
                  <a:rPr lang="zh-CN" altLang="en-US" sz="2800" dirty="0" smtClean="0">
                    <a:cs typeface="方正静蕾简体" panose="03000509000000000000" pitchFamily="65" charset="-122"/>
                  </a:rPr>
                  <a:t>．</a:t>
                </a:r>
                <a:r>
                  <a:rPr lang="en-US" altLang="zh-CN" sz="2800" dirty="0">
                    <a:cs typeface="方正静蕾简体" panose="03000509000000000000" pitchFamily="65" charset="-122"/>
                  </a:rPr>
                  <a:t>(2018</a:t>
                </a:r>
                <a:r>
                  <a:rPr lang="zh-CN" altLang="en-US" sz="2800" dirty="0">
                    <a:cs typeface="方正静蕾简体" panose="03000509000000000000" pitchFamily="65" charset="-122"/>
                  </a:rPr>
                  <a:t>年第</a:t>
                </a:r>
                <a:r>
                  <a:rPr lang="en-US" altLang="zh-CN" sz="2800" dirty="0">
                    <a:cs typeface="方正静蕾简体" panose="03000509000000000000" pitchFamily="65" charset="-122"/>
                  </a:rPr>
                  <a:t>22</a:t>
                </a:r>
                <a:r>
                  <a:rPr lang="zh-CN" altLang="en-US" sz="2800" dirty="0">
                    <a:cs typeface="方正静蕾简体" panose="03000509000000000000" pitchFamily="65" charset="-122"/>
                  </a:rPr>
                  <a:t>题</a:t>
                </a:r>
                <a:r>
                  <a:rPr lang="en-US" altLang="zh-CN" sz="2800" dirty="0">
                    <a:cs typeface="方正静蕾简体" panose="03000509000000000000" pitchFamily="65" charset="-122"/>
                  </a:rPr>
                  <a:t>)</a:t>
                </a:r>
                <a:r>
                  <a:rPr lang="en-US" altLang="zh-CN" sz="2800" dirty="0">
                    <a:latin typeface="+mn-ea"/>
                    <a:cs typeface="方正静蕾简体" panose="03000509000000000000" pitchFamily="65" charset="-122"/>
                  </a:rPr>
                  <a:t>“</a:t>
                </a:r>
                <a:r>
                  <a:rPr lang="zh-CN" altLang="en-US" sz="2800" dirty="0">
                    <a:latin typeface="+mn-ea"/>
                    <a:cs typeface="方正静蕾简体" panose="03000509000000000000" pitchFamily="65" charset="-122"/>
                  </a:rPr>
                  <a:t>西电东送”是</a:t>
                </a:r>
                <a:r>
                  <a:rPr lang="zh-CN" altLang="en-US" sz="2800" dirty="0">
                    <a:cs typeface="方正静蕾简体" panose="03000509000000000000" pitchFamily="65" charset="-122"/>
                  </a:rPr>
                  <a:t>将我国西部发电厂发出的电输送到我国东部，由发电厂输出的电功率是一定的，它决定于发电机组的发电能力。根据</a:t>
                </a:r>
                <a:r>
                  <a:rPr lang="en-US" altLang="zh-CN" sz="2800" i="1" dirty="0">
                    <a:cs typeface="方正静蕾简体" panose="03000509000000000000" pitchFamily="65" charset="-122"/>
                  </a:rPr>
                  <a:t>P</a:t>
                </a:r>
                <a:r>
                  <a:rPr lang="zh-CN" altLang="en-US" sz="2800" dirty="0">
                    <a:cs typeface="方正静蕾简体" panose="03000509000000000000" pitchFamily="65" charset="-122"/>
                  </a:rPr>
                  <a:t>＝</a:t>
                </a:r>
                <a:r>
                  <a:rPr lang="en-US" altLang="zh-CN" sz="2800" i="1" dirty="0">
                    <a:cs typeface="方正静蕾简体" panose="03000509000000000000" pitchFamily="65" charset="-122"/>
                  </a:rPr>
                  <a:t>UI</a:t>
                </a:r>
                <a:r>
                  <a:rPr lang="zh-CN" altLang="en-US" sz="2800" dirty="0">
                    <a:cs typeface="方正静蕾简体" panose="03000509000000000000" pitchFamily="65" charset="-122"/>
                  </a:rPr>
                  <a:t>中发电机的功率不变效应，若提高输电线路中的电压</a:t>
                </a:r>
                <a:r>
                  <a:rPr lang="en-US" altLang="zh-CN" sz="2800" i="1" dirty="0">
                    <a:cs typeface="方正静蕾简体" panose="03000509000000000000" pitchFamily="65" charset="-122"/>
                  </a:rPr>
                  <a:t>U</a:t>
                </a:r>
                <a:r>
                  <a:rPr lang="zh-CN" altLang="en-US" sz="2800" dirty="0">
                    <a:cs typeface="方正静蕾简体" panose="03000509000000000000" pitchFamily="65" charset="-122"/>
                  </a:rPr>
                  <a:t>，那么线路中的电流</a:t>
                </a:r>
                <a:r>
                  <a:rPr lang="en-US" altLang="zh-CN" sz="2800" dirty="0">
                    <a:cs typeface="方正静蕾简体" panose="03000509000000000000" pitchFamily="65" charset="-122"/>
                  </a:rPr>
                  <a:t>I</a:t>
                </a:r>
                <a:r>
                  <a:rPr lang="zh-CN" altLang="en-US" sz="2800" dirty="0">
                    <a:cs typeface="方正静蕾简体" panose="03000509000000000000" pitchFamily="65" charset="-122"/>
                  </a:rPr>
                  <a:t>一定会减小，反之亦然。输电线路的电能损耗主要是输电线电流热效应，输电线损失的热功率</a:t>
                </a:r>
                <a:r>
                  <a:rPr lang="en-US" altLang="zh-CN" sz="2800" i="1" dirty="0">
                    <a:cs typeface="方正静蕾简体" panose="03000509000000000000" pitchFamily="65" charset="-122"/>
                  </a:rPr>
                  <a:t>P</a:t>
                </a:r>
                <a:r>
                  <a:rPr lang="zh-CN" altLang="en-US" sz="2800" dirty="0">
                    <a:cs typeface="方正静蕾简体" panose="03000509000000000000" pitchFamily="65" charset="-122"/>
                  </a:rPr>
                  <a:t>＝</a:t>
                </a:r>
                <a:r>
                  <a:rPr lang="en-US" altLang="zh-CN" sz="2800" i="1" dirty="0">
                    <a:cs typeface="方正静蕾简体" panose="03000509000000000000" pitchFamily="65" charset="-122"/>
                  </a:rPr>
                  <a:t>I</a:t>
                </a:r>
                <a:r>
                  <a:rPr lang="en-US" altLang="zh-CN" sz="2800" baseline="30000" dirty="0">
                    <a:cs typeface="方正静蕾简体" panose="03000509000000000000" pitchFamily="65" charset="-122"/>
                  </a:rPr>
                  <a:t>2</a:t>
                </a:r>
                <a:r>
                  <a:rPr lang="en-US" altLang="zh-CN" sz="2800" i="1" dirty="0">
                    <a:cs typeface="方正静蕾简体" panose="03000509000000000000" pitchFamily="65" charset="-122"/>
                  </a:rPr>
                  <a:t>R</a:t>
                </a:r>
                <a:r>
                  <a:rPr lang="zh-CN" altLang="en-US" sz="2800" dirty="0">
                    <a:cs typeface="方正静蕾简体" panose="03000509000000000000" pitchFamily="65" charset="-122"/>
                  </a:rPr>
                  <a:t>，所以采用输电线的电阻要尽量小。如果线路中电流降低到原来</a:t>
                </a:r>
                <a:r>
                  <a:rPr lang="zh-CN" altLang="en-US" sz="2800" dirty="0" smtClean="0">
                    <a:cs typeface="方正静蕾简体" panose="03000509000000000000" pitchFamily="65" charset="-122"/>
                  </a:rPr>
                  <a:t>的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dirty="0">
                            <a:cs typeface="方正静蕾简体" panose="03000509000000000000" pitchFamily="65" charset="-122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dirty="0">
                            <a:cs typeface="方正静蕾简体" panose="03000509000000000000" pitchFamily="65" charset="-122"/>
                          </a:rPr>
                          <m:t>2</m:t>
                        </m:r>
                      </m:den>
                    </m:f>
                  </m:oMath>
                </a14:m>
                <a:r>
                  <a:rPr lang="zh-CN" altLang="en-US" sz="2800" dirty="0" smtClean="0">
                    <a:cs typeface="方正静蕾简体" panose="03000509000000000000" pitchFamily="65" charset="-122"/>
                  </a:rPr>
                  <a:t>，</a:t>
                </a:r>
                <a:r>
                  <a:rPr lang="zh-CN" altLang="en-US" sz="2800" dirty="0">
                    <a:cs typeface="方正静蕾简体" panose="03000509000000000000" pitchFamily="65" charset="-122"/>
                  </a:rPr>
                  <a:t>那么线路中损失的热功率就减少为原来</a:t>
                </a:r>
                <a:r>
                  <a:rPr lang="zh-CN" altLang="en-US" sz="2800" dirty="0" smtClean="0">
                    <a:cs typeface="方正静蕾简体" panose="03000509000000000000" pitchFamily="65" charset="-122"/>
                  </a:rPr>
                  <a:t>的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dirty="0">
                            <a:cs typeface="方正静蕾简体" panose="03000509000000000000" pitchFamily="65" charset="-122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dirty="0">
                            <a:cs typeface="方正静蕾简体" panose="03000509000000000000" pitchFamily="65" charset="-122"/>
                          </a:rPr>
                          <m:t>4</m:t>
                        </m:r>
                      </m:den>
                    </m:f>
                  </m:oMath>
                </a14:m>
                <a:r>
                  <a:rPr lang="zh-CN" altLang="en-US" sz="2800" dirty="0" smtClean="0">
                    <a:cs typeface="方正静蕾简体" panose="03000509000000000000" pitchFamily="65" charset="-122"/>
                  </a:rPr>
                  <a:t>，</a:t>
                </a:r>
                <a:r>
                  <a:rPr lang="zh-CN" altLang="en-US" sz="2800" dirty="0">
                    <a:cs typeface="方正静蕾简体" panose="03000509000000000000" pitchFamily="65" charset="-122"/>
                  </a:rPr>
                  <a:t>因此提高电压可以很有效地降低输电线路中的热功率损失。</a:t>
                </a: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968" y="1115673"/>
                <a:ext cx="8274779" cy="5093702"/>
              </a:xfrm>
              <a:prstGeom prst="rect">
                <a:avLst/>
              </a:prstGeom>
              <a:blipFill rotWithShape="0">
                <a:blip r:embed="rId3"/>
                <a:stretch>
                  <a:fillRect l="-2653" t="-1077" r="-5232" b="-10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p:grpSp>
        <p:nvGrpSpPr>
          <p:cNvPr id="9" name="组合 8"/>
          <p:cNvGrpSpPr/>
          <p:nvPr/>
        </p:nvGrpSpPr>
        <p:grpSpPr>
          <a:xfrm>
            <a:off x="474943" y="0"/>
            <a:ext cx="8274780" cy="769441"/>
            <a:chOff x="431463" y="178382"/>
            <a:chExt cx="8274780" cy="769441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组合 11"/>
            <p:cNvGrpSpPr/>
            <p:nvPr/>
          </p:nvGrpSpPr>
          <p:grpSpPr>
            <a:xfrm>
              <a:off x="458177" y="178382"/>
              <a:ext cx="5518442" cy="769441"/>
              <a:chOff x="458177" y="178382"/>
              <a:chExt cx="5518442" cy="769441"/>
            </a:xfrm>
          </p:grpSpPr>
          <p:sp>
            <p:nvSpPr>
              <p:cNvPr id="14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考情分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析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中考链接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458177" y="178382"/>
                <a:ext cx="494046" cy="76944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</a:rPr>
                  <a:t>K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431463" y="947823"/>
            <a:ext cx="8274779" cy="559383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fontAlgn="auto">
              <a:lnSpc>
                <a:spcPts val="3860"/>
              </a:lnSpc>
            </a:pPr>
            <a:r>
              <a:rPr lang="zh-CN" altLang="en-US" sz="2400" dirty="0">
                <a:cs typeface="方正静蕾简体" panose="03000509000000000000" pitchFamily="65" charset="-122"/>
              </a:rPr>
              <a:t>设发电厂的输出电功率</a:t>
            </a:r>
            <a:r>
              <a:rPr lang="en-US" altLang="zh-CN" sz="2400" i="1" dirty="0">
                <a:cs typeface="方正静蕾简体" panose="03000509000000000000" pitchFamily="65" charset="-122"/>
              </a:rPr>
              <a:t>P</a:t>
            </a:r>
            <a:r>
              <a:rPr lang="en-US" altLang="zh-CN" sz="2400" baseline="-25000" dirty="0">
                <a:cs typeface="方正静蕾简体" panose="03000509000000000000" pitchFamily="65" charset="-122"/>
              </a:rPr>
              <a:t>0</a:t>
            </a:r>
            <a:r>
              <a:rPr lang="zh-CN" altLang="en-US" sz="2400" dirty="0">
                <a:cs typeface="方正静蕾简体" panose="03000509000000000000" pitchFamily="65" charset="-122"/>
              </a:rPr>
              <a:t>＝</a:t>
            </a:r>
            <a:r>
              <a:rPr lang="en-US" altLang="zh-CN" sz="2400" dirty="0">
                <a:cs typeface="方正静蕾简体" panose="03000509000000000000" pitchFamily="65" charset="-122"/>
              </a:rPr>
              <a:t>1.1×10</a:t>
            </a:r>
            <a:r>
              <a:rPr lang="en-US" altLang="zh-CN" sz="2400" baseline="30000" dirty="0">
                <a:cs typeface="方正静蕾简体" panose="03000509000000000000" pitchFamily="65" charset="-122"/>
              </a:rPr>
              <a:t>8</a:t>
            </a:r>
            <a:r>
              <a:rPr lang="en-US" altLang="zh-CN" sz="2400" dirty="0">
                <a:cs typeface="方正静蕾简体" panose="03000509000000000000" pitchFamily="65" charset="-122"/>
              </a:rPr>
              <a:t> W</a:t>
            </a:r>
            <a:r>
              <a:rPr lang="zh-CN" altLang="en-US" sz="2400" dirty="0">
                <a:cs typeface="方正静蕾简体" panose="03000509000000000000" pitchFamily="65" charset="-122"/>
              </a:rPr>
              <a:t>，输电线路上的总电阻为</a:t>
            </a:r>
            <a:r>
              <a:rPr lang="en-US" altLang="zh-CN" sz="2400" dirty="0">
                <a:cs typeface="方正静蕾简体" panose="03000509000000000000" pitchFamily="65" charset="-122"/>
              </a:rPr>
              <a:t>10 Ω</a:t>
            </a:r>
            <a:r>
              <a:rPr lang="zh-CN" altLang="en-US" sz="2400" dirty="0">
                <a:cs typeface="方正静蕾简体" panose="03000509000000000000" pitchFamily="65" charset="-122"/>
              </a:rPr>
              <a:t>。</a:t>
            </a:r>
          </a:p>
          <a:p>
            <a:pPr fontAlgn="auto">
              <a:lnSpc>
                <a:spcPts val="3860"/>
              </a:lnSpc>
            </a:pPr>
            <a:r>
              <a:rPr lang="en-US" altLang="zh-CN" sz="2400" dirty="0">
                <a:cs typeface="方正静蕾简体" panose="03000509000000000000" pitchFamily="65" charset="-122"/>
              </a:rPr>
              <a:t>(1)</a:t>
            </a:r>
            <a:r>
              <a:rPr lang="zh-CN" altLang="en-US" sz="2400" dirty="0">
                <a:cs typeface="方正静蕾简体" panose="03000509000000000000" pitchFamily="65" charset="-122"/>
              </a:rPr>
              <a:t>若采用</a:t>
            </a:r>
            <a:r>
              <a:rPr lang="en-US" altLang="zh-CN" sz="2400" dirty="0">
                <a:cs typeface="方正静蕾简体" panose="03000509000000000000" pitchFamily="65" charset="-122"/>
              </a:rPr>
              <a:t>110 kV</a:t>
            </a:r>
            <a:r>
              <a:rPr lang="zh-CN" altLang="en-US" sz="2400" dirty="0">
                <a:cs typeface="方正静蕾简体" panose="03000509000000000000" pitchFamily="65" charset="-122"/>
              </a:rPr>
              <a:t>的超高压输送电能，输电线路的电流</a:t>
            </a:r>
            <a:r>
              <a:rPr lang="en-US" altLang="zh-CN" sz="2400" i="1" dirty="0">
                <a:cs typeface="方正静蕾简体" panose="03000509000000000000" pitchFamily="65" charset="-122"/>
              </a:rPr>
              <a:t>I</a:t>
            </a:r>
            <a:r>
              <a:rPr lang="en-US" altLang="zh-CN" sz="2400" baseline="-25000" dirty="0">
                <a:cs typeface="方正静蕾简体" panose="03000509000000000000" pitchFamily="65" charset="-122"/>
              </a:rPr>
              <a:t>1</a:t>
            </a:r>
            <a:r>
              <a:rPr lang="zh-CN" altLang="en-US" sz="2400" dirty="0" smtClean="0">
                <a:cs typeface="方正静蕾简体" panose="03000509000000000000" pitchFamily="65" charset="-122"/>
              </a:rPr>
              <a:t>＝</a:t>
            </a:r>
            <a:endParaRPr lang="en-US" altLang="zh-CN" sz="2400" dirty="0" smtClean="0">
              <a:cs typeface="方正静蕾简体" panose="03000509000000000000" pitchFamily="65" charset="-122"/>
            </a:endParaRPr>
          </a:p>
          <a:p>
            <a:pPr fontAlgn="auto">
              <a:lnSpc>
                <a:spcPts val="3860"/>
              </a:lnSpc>
            </a:pPr>
            <a:r>
              <a:rPr lang="en-US" altLang="zh-CN" sz="2400" u="sng" dirty="0">
                <a:cs typeface="方正静蕾简体" panose="03000509000000000000" pitchFamily="65" charset="-122"/>
              </a:rPr>
              <a:t> </a:t>
            </a:r>
            <a:r>
              <a:rPr lang="en-US" altLang="zh-CN" sz="2400" u="sng" dirty="0" smtClean="0">
                <a:cs typeface="方正静蕾简体" panose="03000509000000000000" pitchFamily="65" charset="-122"/>
              </a:rPr>
              <a:t>                 </a:t>
            </a:r>
            <a:r>
              <a:rPr lang="en-US" altLang="zh-CN" sz="2400" dirty="0" smtClean="0">
                <a:cs typeface="方正静蕾简体" panose="03000509000000000000" pitchFamily="65" charset="-122"/>
              </a:rPr>
              <a:t>A</a:t>
            </a:r>
            <a:r>
              <a:rPr lang="zh-CN" altLang="en-US" sz="2400" dirty="0">
                <a:cs typeface="方正静蕾简体" panose="03000509000000000000" pitchFamily="65" charset="-122"/>
              </a:rPr>
              <a:t>，输电线路损失的热功率</a:t>
            </a:r>
            <a:r>
              <a:rPr lang="en-US" altLang="zh-CN" sz="2400" i="1" dirty="0">
                <a:cs typeface="方正静蕾简体" panose="03000509000000000000" pitchFamily="65" charset="-122"/>
              </a:rPr>
              <a:t>P</a:t>
            </a:r>
            <a:r>
              <a:rPr lang="en-US" altLang="zh-CN" sz="2400" baseline="-25000" dirty="0">
                <a:cs typeface="方正静蕾简体" panose="03000509000000000000" pitchFamily="65" charset="-122"/>
              </a:rPr>
              <a:t>1</a:t>
            </a:r>
            <a:r>
              <a:rPr lang="zh-CN" altLang="en-US" sz="2400" dirty="0" smtClean="0">
                <a:cs typeface="方正静蕾简体" panose="03000509000000000000" pitchFamily="65" charset="-122"/>
              </a:rPr>
              <a:t>＝</a:t>
            </a:r>
            <a:r>
              <a:rPr lang="en-US" altLang="zh-CN" sz="2400" u="sng" dirty="0" smtClean="0">
                <a:cs typeface="方正静蕾简体" panose="03000509000000000000" pitchFamily="65" charset="-122"/>
              </a:rPr>
              <a:t>               </a:t>
            </a:r>
            <a:r>
              <a:rPr lang="en-US" altLang="zh-CN" sz="2400" dirty="0" smtClean="0">
                <a:cs typeface="方正静蕾简体" panose="03000509000000000000" pitchFamily="65" charset="-122"/>
              </a:rPr>
              <a:t>W</a:t>
            </a:r>
            <a:r>
              <a:rPr lang="zh-CN" altLang="en-US" sz="2400" dirty="0">
                <a:cs typeface="方正静蕾简体" panose="03000509000000000000" pitchFamily="65" charset="-122"/>
              </a:rPr>
              <a:t>，其与发电厂输出电功率</a:t>
            </a:r>
            <a:r>
              <a:rPr lang="en-US" altLang="zh-CN" sz="2400" i="1" dirty="0">
                <a:cs typeface="方正静蕾简体" panose="03000509000000000000" pitchFamily="65" charset="-122"/>
              </a:rPr>
              <a:t>P</a:t>
            </a:r>
            <a:r>
              <a:rPr lang="en-US" altLang="zh-CN" sz="2400" baseline="-25000" dirty="0">
                <a:cs typeface="方正静蕾简体" panose="03000509000000000000" pitchFamily="65" charset="-122"/>
              </a:rPr>
              <a:t>0</a:t>
            </a:r>
            <a:r>
              <a:rPr lang="zh-CN" altLang="en-US" sz="2400" dirty="0">
                <a:cs typeface="方正静蕾简体" panose="03000509000000000000" pitchFamily="65" charset="-122"/>
              </a:rPr>
              <a:t>之比</a:t>
            </a:r>
            <a:r>
              <a:rPr lang="en-US" altLang="zh-CN" sz="2400" i="1" dirty="0">
                <a:cs typeface="方正静蕾简体" panose="03000509000000000000" pitchFamily="65" charset="-122"/>
              </a:rPr>
              <a:t>P</a:t>
            </a:r>
            <a:r>
              <a:rPr lang="en-US" altLang="zh-CN" sz="2400" baseline="-25000" dirty="0">
                <a:cs typeface="方正静蕾简体" panose="03000509000000000000" pitchFamily="65" charset="-122"/>
              </a:rPr>
              <a:t>1</a:t>
            </a:r>
            <a:r>
              <a:rPr lang="zh-CN" altLang="en-US" sz="2400" dirty="0">
                <a:cs typeface="方正静蕾简体" panose="03000509000000000000" pitchFamily="65" charset="-122"/>
              </a:rPr>
              <a:t>：</a:t>
            </a:r>
            <a:r>
              <a:rPr lang="en-US" altLang="zh-CN" sz="2400" i="1" dirty="0">
                <a:cs typeface="方正静蕾简体" panose="03000509000000000000" pitchFamily="65" charset="-122"/>
              </a:rPr>
              <a:t>P</a:t>
            </a:r>
            <a:r>
              <a:rPr lang="en-US" altLang="zh-CN" sz="2400" baseline="-25000" dirty="0">
                <a:cs typeface="方正静蕾简体" panose="03000509000000000000" pitchFamily="65" charset="-122"/>
              </a:rPr>
              <a:t>0</a:t>
            </a:r>
            <a:r>
              <a:rPr lang="zh-CN" altLang="en-US" sz="2400" dirty="0" smtClean="0">
                <a:cs typeface="方正静蕾简体" panose="03000509000000000000" pitchFamily="65" charset="-122"/>
              </a:rPr>
              <a:t>＝</a:t>
            </a:r>
            <a:r>
              <a:rPr lang="en-US" altLang="zh-CN" sz="2400" u="sng" dirty="0" smtClean="0">
                <a:cs typeface="方正静蕾简体" panose="03000509000000000000" pitchFamily="65" charset="-122"/>
              </a:rPr>
              <a:t>               </a:t>
            </a:r>
            <a:r>
              <a:rPr lang="zh-CN" altLang="en-US" sz="2400" dirty="0" smtClean="0">
                <a:cs typeface="方正静蕾简体" panose="03000509000000000000" pitchFamily="65" charset="-122"/>
              </a:rPr>
              <a:t>。</a:t>
            </a:r>
            <a:endParaRPr lang="zh-CN" altLang="en-US" sz="2400" dirty="0">
              <a:cs typeface="方正静蕾简体" panose="03000509000000000000" pitchFamily="65" charset="-122"/>
            </a:endParaRPr>
          </a:p>
          <a:p>
            <a:pPr fontAlgn="auto">
              <a:lnSpc>
                <a:spcPts val="3860"/>
              </a:lnSpc>
            </a:pPr>
            <a:r>
              <a:rPr lang="en-US" altLang="zh-CN" sz="2400" dirty="0">
                <a:cs typeface="方正静蕾简体" panose="03000509000000000000" pitchFamily="65" charset="-122"/>
              </a:rPr>
              <a:t>(2)</a:t>
            </a:r>
            <a:r>
              <a:rPr lang="zh-CN" altLang="en-US" sz="2400" dirty="0">
                <a:cs typeface="方正静蕾简体" panose="03000509000000000000" pitchFamily="65" charset="-122"/>
              </a:rPr>
              <a:t>若采用</a:t>
            </a:r>
            <a:r>
              <a:rPr lang="en-US" altLang="zh-CN" sz="2400" dirty="0">
                <a:cs typeface="方正静蕾简体" panose="03000509000000000000" pitchFamily="65" charset="-122"/>
              </a:rPr>
              <a:t>1 100 kV</a:t>
            </a:r>
            <a:r>
              <a:rPr lang="zh-CN" altLang="en-US" sz="2400" dirty="0">
                <a:cs typeface="方正静蕾简体" panose="03000509000000000000" pitchFamily="65" charset="-122"/>
              </a:rPr>
              <a:t>超高压输送电能，输电线路损失的热功率</a:t>
            </a:r>
            <a:r>
              <a:rPr lang="en-US" altLang="zh-CN" sz="2400" i="1" dirty="0">
                <a:cs typeface="方正静蕾简体" panose="03000509000000000000" pitchFamily="65" charset="-122"/>
              </a:rPr>
              <a:t>P</a:t>
            </a:r>
            <a:r>
              <a:rPr lang="en-US" altLang="zh-CN" sz="2400" baseline="-25000" dirty="0">
                <a:cs typeface="方正静蕾简体" panose="03000509000000000000" pitchFamily="65" charset="-122"/>
              </a:rPr>
              <a:t>2</a:t>
            </a:r>
            <a:r>
              <a:rPr lang="zh-CN" altLang="en-US" sz="2400" dirty="0" smtClean="0">
                <a:cs typeface="方正静蕾简体" panose="03000509000000000000" pitchFamily="65" charset="-122"/>
              </a:rPr>
              <a:t>＝</a:t>
            </a:r>
            <a:r>
              <a:rPr lang="en-US" altLang="zh-CN" sz="2400" u="sng" dirty="0" smtClean="0">
                <a:cs typeface="方正静蕾简体" panose="03000509000000000000" pitchFamily="65" charset="-122"/>
              </a:rPr>
              <a:t>                </a:t>
            </a:r>
            <a:r>
              <a:rPr lang="en-US" altLang="zh-CN" sz="2400" dirty="0" smtClean="0">
                <a:cs typeface="方正静蕾简体" panose="03000509000000000000" pitchFamily="65" charset="-122"/>
              </a:rPr>
              <a:t>W</a:t>
            </a:r>
            <a:r>
              <a:rPr lang="zh-CN" altLang="en-US" sz="2400" dirty="0">
                <a:cs typeface="方正静蕾简体" panose="03000509000000000000" pitchFamily="65" charset="-122"/>
              </a:rPr>
              <a:t>，其与高压输送电能损失的热功率</a:t>
            </a:r>
            <a:r>
              <a:rPr lang="en-US" altLang="zh-CN" sz="2400" i="1" dirty="0">
                <a:cs typeface="方正静蕾简体" panose="03000509000000000000" pitchFamily="65" charset="-122"/>
              </a:rPr>
              <a:t>P</a:t>
            </a:r>
            <a:r>
              <a:rPr lang="en-US" altLang="zh-CN" sz="2400" baseline="-25000" dirty="0">
                <a:cs typeface="方正静蕾简体" panose="03000509000000000000" pitchFamily="65" charset="-122"/>
              </a:rPr>
              <a:t>1</a:t>
            </a:r>
            <a:r>
              <a:rPr lang="zh-CN" altLang="en-US" sz="2400" dirty="0">
                <a:cs typeface="方正静蕾简体" panose="03000509000000000000" pitchFamily="65" charset="-122"/>
              </a:rPr>
              <a:t>之比</a:t>
            </a:r>
            <a:r>
              <a:rPr lang="en-US" altLang="zh-CN" sz="2400" i="1" dirty="0">
                <a:cs typeface="方正静蕾简体" panose="03000509000000000000" pitchFamily="65" charset="-122"/>
              </a:rPr>
              <a:t>P</a:t>
            </a:r>
            <a:r>
              <a:rPr lang="en-US" altLang="zh-CN" sz="2400" baseline="-25000" dirty="0">
                <a:cs typeface="方正静蕾简体" panose="03000509000000000000" pitchFamily="65" charset="-122"/>
              </a:rPr>
              <a:t>2</a:t>
            </a:r>
            <a:r>
              <a:rPr lang="en-US" altLang="zh-CN" sz="2400" dirty="0">
                <a:cs typeface="方正静蕾简体" panose="03000509000000000000" pitchFamily="65" charset="-122"/>
              </a:rPr>
              <a:t>∶</a:t>
            </a:r>
            <a:r>
              <a:rPr lang="en-US" altLang="zh-CN" sz="2400" i="1" dirty="0">
                <a:cs typeface="方正静蕾简体" panose="03000509000000000000" pitchFamily="65" charset="-122"/>
              </a:rPr>
              <a:t>P</a:t>
            </a:r>
            <a:r>
              <a:rPr lang="en-US" altLang="zh-CN" sz="2400" baseline="-25000" dirty="0">
                <a:cs typeface="方正静蕾简体" panose="03000509000000000000" pitchFamily="65" charset="-122"/>
              </a:rPr>
              <a:t>1</a:t>
            </a:r>
            <a:r>
              <a:rPr lang="zh-CN" altLang="en-US" sz="2400" dirty="0" smtClean="0">
                <a:cs typeface="方正静蕾简体" panose="03000509000000000000" pitchFamily="65" charset="-122"/>
              </a:rPr>
              <a:t>＝</a:t>
            </a:r>
            <a:r>
              <a:rPr lang="en-US" altLang="zh-CN" sz="2400" u="sng" dirty="0" smtClean="0">
                <a:cs typeface="方正静蕾简体" panose="03000509000000000000" pitchFamily="65" charset="-122"/>
              </a:rPr>
              <a:t>                  </a:t>
            </a:r>
            <a:r>
              <a:rPr lang="zh-CN" altLang="en-US" sz="2400" dirty="0" smtClean="0">
                <a:cs typeface="方正静蕾简体" panose="03000509000000000000" pitchFamily="65" charset="-122"/>
              </a:rPr>
              <a:t>。</a:t>
            </a:r>
            <a:r>
              <a:rPr lang="zh-CN" altLang="en-US" sz="2400" dirty="0">
                <a:cs typeface="方正静蕾简体" panose="03000509000000000000" pitchFamily="65" charset="-122"/>
              </a:rPr>
              <a:t>所以采用超高压远距离输电可以大大降低输电线路</a:t>
            </a:r>
            <a:r>
              <a:rPr lang="zh-CN" altLang="en-US" sz="2400" dirty="0" smtClean="0">
                <a:cs typeface="方正静蕾简体" panose="03000509000000000000" pitchFamily="65" charset="-122"/>
              </a:rPr>
              <a:t>的</a:t>
            </a:r>
            <a:r>
              <a:rPr lang="en-US" altLang="zh-CN" sz="2400" u="sng" dirty="0" smtClean="0">
                <a:cs typeface="方正静蕾简体" panose="03000509000000000000" pitchFamily="65" charset="-122"/>
              </a:rPr>
              <a:t>             </a:t>
            </a:r>
            <a:r>
              <a:rPr lang="zh-CN" altLang="en-US" sz="2400" dirty="0" smtClean="0">
                <a:cs typeface="方正静蕾简体" panose="03000509000000000000" pitchFamily="65" charset="-122"/>
              </a:rPr>
              <a:t>的</a:t>
            </a:r>
            <a:r>
              <a:rPr lang="zh-CN" altLang="en-US" sz="2400" dirty="0">
                <a:cs typeface="方正静蕾简体" panose="03000509000000000000" pitchFamily="65" charset="-122"/>
              </a:rPr>
              <a:t>损失。</a:t>
            </a:r>
          </a:p>
          <a:p>
            <a:pPr fontAlgn="auto">
              <a:lnSpc>
                <a:spcPts val="3860"/>
              </a:lnSpc>
            </a:pPr>
            <a:r>
              <a:rPr lang="en-US" altLang="zh-CN" sz="2400" dirty="0">
                <a:cs typeface="方正静蕾简体" panose="03000509000000000000" pitchFamily="65" charset="-122"/>
              </a:rPr>
              <a:t>(3)</a:t>
            </a:r>
            <a:r>
              <a:rPr lang="zh-CN" altLang="en-US" sz="2400" dirty="0">
                <a:cs typeface="方正静蕾简体" panose="03000509000000000000" pitchFamily="65" charset="-122"/>
              </a:rPr>
              <a:t>若想使输电线路中的热功率损耗为零，还可以</a:t>
            </a:r>
            <a:r>
              <a:rPr lang="zh-CN" altLang="en-US" sz="2400" dirty="0" smtClean="0">
                <a:cs typeface="方正静蕾简体" panose="03000509000000000000" pitchFamily="65" charset="-122"/>
              </a:rPr>
              <a:t>采用</a:t>
            </a:r>
            <a:r>
              <a:rPr lang="en-US" altLang="zh-CN" sz="2400" dirty="0" smtClean="0">
                <a:cs typeface="方正静蕾简体" panose="03000509000000000000" pitchFamily="65" charset="-122"/>
              </a:rPr>
              <a:t>_______</a:t>
            </a:r>
          </a:p>
          <a:p>
            <a:pPr fontAlgn="auto">
              <a:lnSpc>
                <a:spcPts val="3860"/>
              </a:lnSpc>
            </a:pPr>
            <a:r>
              <a:rPr lang="zh-CN" altLang="en-US" sz="2400" dirty="0" smtClean="0">
                <a:cs typeface="方正静蕾简体" panose="03000509000000000000" pitchFamily="65" charset="-122"/>
              </a:rPr>
              <a:t>作为</a:t>
            </a:r>
            <a:r>
              <a:rPr lang="zh-CN" altLang="en-US" sz="2400" dirty="0">
                <a:cs typeface="方正静蕾简体" panose="03000509000000000000" pitchFamily="65" charset="-122"/>
              </a:rPr>
              <a:t>输电线材料。</a:t>
            </a:r>
          </a:p>
        </p:txBody>
      </p:sp>
      <p:sp>
        <p:nvSpPr>
          <p:cNvPr id="9" name="TextBox 18"/>
          <p:cNvSpPr txBox="1"/>
          <p:nvPr/>
        </p:nvSpPr>
        <p:spPr>
          <a:xfrm>
            <a:off x="487042" y="2468068"/>
            <a:ext cx="1321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>
                <a:solidFill>
                  <a:srgbClr val="FF0000"/>
                </a:solidFill>
                <a:ea typeface="楷体" panose="02010609060101010101" pitchFamily="49" charset="-122"/>
              </a:rPr>
              <a:t>1×10</a:t>
            </a:r>
            <a:r>
              <a:rPr lang="en-US" altLang="zh-CN" sz="2400" b="1" baseline="30000" dirty="0" smtClean="0">
                <a:solidFill>
                  <a:srgbClr val="FF0000"/>
                </a:solidFill>
                <a:ea typeface="楷体" panose="02010609060101010101" pitchFamily="49" charset="-122"/>
              </a:rPr>
              <a:t>3</a:t>
            </a:r>
            <a:endParaRPr lang="zh-CN" altLang="en-US" sz="2400" b="1" baseline="30000" dirty="0">
              <a:solidFill>
                <a:srgbClr val="FF0000"/>
              </a:solidFill>
              <a:ea typeface="楷体" panose="02010609060101010101" pitchFamily="49" charset="-122"/>
            </a:endParaRPr>
          </a:p>
        </p:txBody>
      </p:sp>
      <p:sp>
        <p:nvSpPr>
          <p:cNvPr id="10" name="TextBox 18"/>
          <p:cNvSpPr txBox="1"/>
          <p:nvPr/>
        </p:nvSpPr>
        <p:spPr>
          <a:xfrm>
            <a:off x="5864112" y="2468067"/>
            <a:ext cx="1321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>
                <a:solidFill>
                  <a:srgbClr val="FF0000"/>
                </a:solidFill>
                <a:ea typeface="楷体" panose="02010609060101010101" pitchFamily="49" charset="-122"/>
              </a:rPr>
              <a:t>1×10</a:t>
            </a:r>
            <a:r>
              <a:rPr lang="en-US" altLang="zh-CN" sz="2400" b="1" baseline="30000" dirty="0">
                <a:solidFill>
                  <a:srgbClr val="FF0000"/>
                </a:solidFill>
                <a:ea typeface="楷体" panose="02010609060101010101" pitchFamily="49" charset="-122"/>
              </a:rPr>
              <a:t>7</a:t>
            </a:r>
            <a:endParaRPr lang="zh-CN" altLang="en-US" sz="2400" b="1" baseline="30000" dirty="0">
              <a:solidFill>
                <a:srgbClr val="FF0000"/>
              </a:solidFill>
              <a:ea typeface="楷体" panose="02010609060101010101" pitchFamily="49" charset="-122"/>
            </a:endParaRPr>
          </a:p>
        </p:txBody>
      </p:sp>
      <p:sp>
        <p:nvSpPr>
          <p:cNvPr id="12" name="TextBox 18"/>
          <p:cNvSpPr txBox="1"/>
          <p:nvPr/>
        </p:nvSpPr>
        <p:spPr>
          <a:xfrm>
            <a:off x="4542208" y="2964419"/>
            <a:ext cx="1321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FF0000"/>
                </a:solidFill>
                <a:ea typeface="楷体" panose="02010609060101010101" pitchFamily="49" charset="-122"/>
              </a:rPr>
              <a:t>1∶11</a:t>
            </a:r>
            <a:endParaRPr lang="zh-CN" altLang="en-US" sz="2400" b="1" baseline="30000" dirty="0">
              <a:solidFill>
                <a:srgbClr val="FF0000"/>
              </a:solidFill>
              <a:ea typeface="楷体" panose="02010609060101010101" pitchFamily="49" charset="-122"/>
            </a:endParaRPr>
          </a:p>
        </p:txBody>
      </p:sp>
      <p:sp>
        <p:nvSpPr>
          <p:cNvPr id="14" name="TextBox 18"/>
          <p:cNvSpPr txBox="1"/>
          <p:nvPr/>
        </p:nvSpPr>
        <p:spPr>
          <a:xfrm>
            <a:off x="748680" y="3977448"/>
            <a:ext cx="1321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FF0000"/>
                </a:solidFill>
                <a:ea typeface="楷体" panose="02010609060101010101" pitchFamily="49" charset="-122"/>
              </a:rPr>
              <a:t>1×10</a:t>
            </a:r>
            <a:r>
              <a:rPr lang="en-US" altLang="zh-CN" sz="2400" b="1" baseline="30000" dirty="0">
                <a:solidFill>
                  <a:srgbClr val="FF0000"/>
                </a:solidFill>
                <a:ea typeface="楷体" panose="02010609060101010101" pitchFamily="49" charset="-122"/>
              </a:rPr>
              <a:t>5</a:t>
            </a:r>
            <a:endParaRPr lang="zh-CN" altLang="en-US" sz="2400" b="1" baseline="30000" dirty="0">
              <a:solidFill>
                <a:srgbClr val="FF0000"/>
              </a:solidFill>
              <a:ea typeface="楷体" panose="02010609060101010101" pitchFamily="49" charset="-122"/>
            </a:endParaRPr>
          </a:p>
        </p:txBody>
      </p:sp>
      <p:sp>
        <p:nvSpPr>
          <p:cNvPr id="15" name="TextBox 18"/>
          <p:cNvSpPr txBox="1"/>
          <p:nvPr/>
        </p:nvSpPr>
        <p:spPr>
          <a:xfrm>
            <a:off x="812130" y="4422821"/>
            <a:ext cx="1321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FF0000"/>
                </a:solidFill>
                <a:ea typeface="楷体" panose="02010609060101010101" pitchFamily="49" charset="-122"/>
              </a:rPr>
              <a:t>1∶100</a:t>
            </a:r>
            <a:endParaRPr lang="zh-CN" altLang="en-US" sz="2400" b="1" baseline="30000" dirty="0">
              <a:solidFill>
                <a:srgbClr val="FF0000"/>
              </a:solidFill>
              <a:ea typeface="楷体" panose="02010609060101010101" pitchFamily="49" charset="-122"/>
            </a:endParaRPr>
          </a:p>
        </p:txBody>
      </p:sp>
      <p:sp>
        <p:nvSpPr>
          <p:cNvPr id="16" name="TextBox 18"/>
          <p:cNvSpPr txBox="1"/>
          <p:nvPr/>
        </p:nvSpPr>
        <p:spPr>
          <a:xfrm>
            <a:off x="1147994" y="4926183"/>
            <a:ext cx="1321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FF0000"/>
                </a:solidFill>
                <a:ea typeface="楷体" panose="02010609060101010101" pitchFamily="49" charset="-122"/>
              </a:rPr>
              <a:t>热功率</a:t>
            </a:r>
            <a:endParaRPr lang="zh-CN" altLang="en-US" sz="2400" b="1" baseline="30000" dirty="0">
              <a:solidFill>
                <a:srgbClr val="FF0000"/>
              </a:solidFill>
              <a:ea typeface="楷体" panose="02010609060101010101" pitchFamily="49" charset="-122"/>
            </a:endParaRPr>
          </a:p>
        </p:txBody>
      </p:sp>
      <p:sp>
        <p:nvSpPr>
          <p:cNvPr id="17" name="TextBox 18"/>
          <p:cNvSpPr txBox="1"/>
          <p:nvPr/>
        </p:nvSpPr>
        <p:spPr>
          <a:xfrm>
            <a:off x="7384338" y="5448233"/>
            <a:ext cx="1321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FF0000"/>
                </a:solidFill>
                <a:ea typeface="楷体" panose="02010609060101010101" pitchFamily="49" charset="-122"/>
              </a:rPr>
              <a:t>超导体</a:t>
            </a:r>
            <a:endParaRPr lang="zh-CN" altLang="en-US" sz="2400" b="1" baseline="30000" dirty="0">
              <a:solidFill>
                <a:srgbClr val="FF0000"/>
              </a:solidFill>
              <a:ea typeface="楷体" panose="02010609060101010101" pitchFamily="49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474943" y="0"/>
            <a:ext cx="8274780" cy="769441"/>
            <a:chOff x="431463" y="178382"/>
            <a:chExt cx="8274780" cy="769441"/>
          </a:xfrm>
        </p:grpSpPr>
        <p:cxnSp>
          <p:nvCxnSpPr>
            <p:cNvPr id="19" name="直接连接符 18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组合 19"/>
            <p:cNvGrpSpPr/>
            <p:nvPr/>
          </p:nvGrpSpPr>
          <p:grpSpPr>
            <a:xfrm>
              <a:off x="458177" y="178382"/>
              <a:ext cx="5518442" cy="769441"/>
              <a:chOff x="458177" y="178382"/>
              <a:chExt cx="5518442" cy="769441"/>
            </a:xfrm>
          </p:grpSpPr>
          <p:sp>
            <p:nvSpPr>
              <p:cNvPr id="21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考情分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析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中考链接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458177" y="178382"/>
                <a:ext cx="494046" cy="76944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</a:rPr>
                  <a:t>K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4" grpId="0"/>
      <p:bldP spid="15" grpId="0"/>
      <p:bldP spid="16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401968" y="883744"/>
            <a:ext cx="8274779" cy="518116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/>
              <a:t>6</a:t>
            </a:r>
            <a:r>
              <a:rPr lang="zh-CN" altLang="zh-CN" sz="2800" dirty="0"/>
              <a:t>．</a:t>
            </a:r>
            <a:r>
              <a:rPr lang="en-US" altLang="zh-CN" sz="2800" dirty="0"/>
              <a:t>(2019</a:t>
            </a:r>
            <a:r>
              <a:rPr lang="zh-CN" altLang="zh-CN" sz="2800" dirty="0"/>
              <a:t>年第</a:t>
            </a:r>
            <a:r>
              <a:rPr lang="en-US" altLang="zh-CN" sz="2800" dirty="0"/>
              <a:t>7</a:t>
            </a:r>
            <a:r>
              <a:rPr lang="zh-CN" altLang="zh-CN" sz="2800" dirty="0"/>
              <a:t>题</a:t>
            </a:r>
            <a:r>
              <a:rPr lang="en-US" altLang="zh-CN" sz="2800" dirty="0"/>
              <a:t>)</a:t>
            </a:r>
            <a:r>
              <a:rPr lang="zh-CN" altLang="zh-CN" sz="2800" dirty="0"/>
              <a:t>图</a:t>
            </a:r>
            <a:r>
              <a:rPr lang="en-US" altLang="zh-CN" sz="2800" dirty="0"/>
              <a:t>13</a:t>
            </a:r>
            <a:r>
              <a:rPr lang="zh-CN" altLang="zh-CN" sz="2800" dirty="0"/>
              <a:t>－</a:t>
            </a:r>
            <a:r>
              <a:rPr lang="en-US" altLang="zh-CN" sz="2800" dirty="0"/>
              <a:t>5</a:t>
            </a:r>
            <a:r>
              <a:rPr lang="zh-CN" altLang="zh-CN" sz="2800" dirty="0"/>
              <a:t>为家庭部分电路示意图，正常发光的电灯突然熄灭，检查保险丝发现完好，再用试电笔先后检测插座的两孔，氖管均发光。由此判断电路故障的原因可能是</a:t>
            </a:r>
            <a:r>
              <a:rPr lang="en-US" altLang="zh-CN" sz="2800" dirty="0"/>
              <a:t>(</a:t>
            </a:r>
            <a:r>
              <a:rPr lang="zh-CN" altLang="zh-CN" sz="2800" dirty="0"/>
              <a:t>　　</a:t>
            </a:r>
            <a:r>
              <a:rPr lang="en-US" altLang="zh-CN" sz="2800" dirty="0"/>
              <a:t>)</a:t>
            </a:r>
            <a:endParaRPr lang="zh-CN" altLang="zh-CN" sz="2800" dirty="0"/>
          </a:p>
          <a:p>
            <a:pPr>
              <a:lnSpc>
                <a:spcPct val="150000"/>
              </a:lnSpc>
            </a:pPr>
            <a:r>
              <a:rPr lang="en-US" altLang="zh-CN" sz="2800" dirty="0"/>
              <a:t>A</a:t>
            </a:r>
            <a:r>
              <a:rPr lang="zh-CN" altLang="zh-CN" sz="2800" dirty="0"/>
              <a:t>．插座短路</a:t>
            </a:r>
            <a:r>
              <a:rPr lang="en-US" altLang="zh-CN" sz="2800" dirty="0"/>
              <a:t>  </a:t>
            </a:r>
            <a:endParaRPr lang="en-US" altLang="zh-CN" sz="2800" dirty="0" smtClean="0"/>
          </a:p>
          <a:p>
            <a:pPr>
              <a:lnSpc>
                <a:spcPct val="150000"/>
              </a:lnSpc>
            </a:pPr>
            <a:r>
              <a:rPr lang="en-US" altLang="zh-CN" sz="2800" dirty="0" smtClean="0"/>
              <a:t>B</a:t>
            </a:r>
            <a:r>
              <a:rPr lang="zh-CN" altLang="zh-CN" sz="2800" dirty="0"/>
              <a:t>．进户的火线断路</a:t>
            </a:r>
          </a:p>
          <a:p>
            <a:pPr>
              <a:lnSpc>
                <a:spcPct val="150000"/>
              </a:lnSpc>
            </a:pPr>
            <a:r>
              <a:rPr lang="en-US" altLang="zh-CN" sz="2800" dirty="0"/>
              <a:t>C</a:t>
            </a:r>
            <a:r>
              <a:rPr lang="zh-CN" altLang="zh-CN" sz="2800" dirty="0"/>
              <a:t>．进户的零线断路</a:t>
            </a:r>
            <a:r>
              <a:rPr lang="en-US" altLang="zh-CN" sz="2800" dirty="0"/>
              <a:t>  </a:t>
            </a:r>
            <a:endParaRPr lang="en-US" altLang="zh-CN" sz="2800" dirty="0" smtClean="0"/>
          </a:p>
          <a:p>
            <a:pPr>
              <a:lnSpc>
                <a:spcPct val="150000"/>
              </a:lnSpc>
            </a:pPr>
            <a:r>
              <a:rPr lang="en-US" altLang="zh-CN" sz="2800" dirty="0" smtClean="0"/>
              <a:t>D</a:t>
            </a:r>
            <a:r>
              <a:rPr lang="zh-CN" altLang="zh-CN" sz="2800" dirty="0"/>
              <a:t>．电灯的灯丝断路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474943" y="0"/>
            <a:ext cx="8274780" cy="769441"/>
            <a:chOff x="431463" y="178382"/>
            <a:chExt cx="8274780" cy="769441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组合 11"/>
            <p:cNvGrpSpPr/>
            <p:nvPr/>
          </p:nvGrpSpPr>
          <p:grpSpPr>
            <a:xfrm>
              <a:off x="458177" y="178382"/>
              <a:ext cx="5518442" cy="769441"/>
              <a:chOff x="458177" y="178382"/>
              <a:chExt cx="5518442" cy="769441"/>
            </a:xfrm>
          </p:grpSpPr>
          <p:sp>
            <p:nvSpPr>
              <p:cNvPr id="14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考情分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析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中考链接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458177" y="178382"/>
                <a:ext cx="494046" cy="76944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</a:rPr>
                  <a:t>K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8612" y="3579778"/>
            <a:ext cx="3687086" cy="2485128"/>
          </a:xfrm>
          <a:prstGeom prst="rect">
            <a:avLst/>
          </a:prstGeom>
        </p:spPr>
      </p:pic>
      <p:sp>
        <p:nvSpPr>
          <p:cNvPr id="11" name="TextBox 18"/>
          <p:cNvSpPr txBox="1"/>
          <p:nvPr/>
        </p:nvSpPr>
        <p:spPr>
          <a:xfrm>
            <a:off x="3785178" y="2982063"/>
            <a:ext cx="1321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rgbClr val="FF0000"/>
                </a:solidFill>
                <a:ea typeface="楷体" panose="02010609060101010101" pitchFamily="49" charset="-122"/>
              </a:rPr>
              <a:t>C</a:t>
            </a:r>
            <a:endParaRPr lang="zh-CN" altLang="en-US" sz="2800" b="1" baseline="30000" dirty="0">
              <a:solidFill>
                <a:srgbClr val="FF0000"/>
              </a:solidFill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474943" y="883744"/>
            <a:ext cx="8274779" cy="3145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dirty="0"/>
              <a:t>7</a:t>
            </a:r>
            <a:r>
              <a:rPr lang="zh-CN" altLang="zh-CN" sz="2800" dirty="0"/>
              <a:t>．</a:t>
            </a:r>
            <a:r>
              <a:rPr lang="en-US" altLang="zh-CN" sz="2800" dirty="0"/>
              <a:t>(2019</a:t>
            </a:r>
            <a:r>
              <a:rPr lang="zh-CN" altLang="zh-CN" sz="2800" dirty="0"/>
              <a:t>年第</a:t>
            </a:r>
            <a:r>
              <a:rPr lang="en-US" altLang="zh-CN" sz="2800" dirty="0"/>
              <a:t>14</a:t>
            </a:r>
            <a:r>
              <a:rPr lang="zh-CN" altLang="zh-CN" sz="2800" dirty="0"/>
              <a:t>题</a:t>
            </a:r>
            <a:r>
              <a:rPr lang="en-US" altLang="zh-CN" sz="2800" dirty="0"/>
              <a:t>)</a:t>
            </a:r>
            <a:r>
              <a:rPr lang="zh-CN" altLang="zh-CN" sz="2800" dirty="0"/>
              <a:t>某品牌电烤箱在额定电压下，功率从大到小有高挡、中挡和低挡。图</a:t>
            </a:r>
            <a:r>
              <a:rPr lang="en-US" altLang="zh-CN" sz="2800" dirty="0"/>
              <a:t>13</a:t>
            </a:r>
            <a:r>
              <a:rPr lang="zh-CN" altLang="zh-CN" sz="2800" dirty="0"/>
              <a:t>－</a:t>
            </a:r>
            <a:r>
              <a:rPr lang="en-US" altLang="zh-CN" sz="2800" dirty="0"/>
              <a:t>6</a:t>
            </a:r>
            <a:r>
              <a:rPr lang="zh-CN" altLang="zh-CN" sz="2800" dirty="0"/>
              <a:t>为电烤箱在不同挡位工作时的电路图，</a:t>
            </a:r>
            <a:r>
              <a:rPr lang="en-US" altLang="zh-CN" sz="2800" i="1" dirty="0"/>
              <a:t>R</a:t>
            </a:r>
            <a:r>
              <a:rPr lang="en-US" altLang="zh-CN" sz="2800" baseline="-25000" dirty="0"/>
              <a:t>1</a:t>
            </a:r>
            <a:r>
              <a:rPr lang="zh-CN" altLang="zh-CN" sz="2800" dirty="0"/>
              <a:t>、</a:t>
            </a:r>
            <a:r>
              <a:rPr lang="en-US" altLang="zh-CN" sz="2800" i="1" dirty="0"/>
              <a:t>R</a:t>
            </a:r>
            <a:r>
              <a:rPr lang="en-US" altLang="zh-CN" sz="2800" baseline="-25000" dirty="0"/>
              <a:t>2</a:t>
            </a:r>
            <a:r>
              <a:rPr lang="zh-CN" altLang="zh-CN" sz="2800" dirty="0"/>
              <a:t>为发热电阻丝，且阻值</a:t>
            </a:r>
            <a:r>
              <a:rPr lang="en-US" altLang="zh-CN" sz="2800" i="1" dirty="0"/>
              <a:t>R</a:t>
            </a:r>
            <a:r>
              <a:rPr lang="en-US" altLang="zh-CN" sz="2800" baseline="-25000" dirty="0"/>
              <a:t>1</a:t>
            </a:r>
            <a:r>
              <a:rPr lang="en-US" altLang="zh-CN" sz="2800" dirty="0"/>
              <a:t>&gt;</a:t>
            </a:r>
            <a:r>
              <a:rPr lang="en-US" altLang="zh-CN" sz="2800" i="1" dirty="0"/>
              <a:t>R</a:t>
            </a:r>
            <a:r>
              <a:rPr lang="en-US" altLang="zh-CN" sz="2800" baseline="-25000" dirty="0"/>
              <a:t>2</a:t>
            </a:r>
            <a:r>
              <a:rPr lang="zh-CN" altLang="zh-CN" sz="2800" dirty="0"/>
              <a:t>，则高挡、中挡和低挡对应的电路图分别是图</a:t>
            </a:r>
            <a:r>
              <a:rPr lang="en-US" altLang="zh-CN" sz="2800" dirty="0"/>
              <a:t>________</a:t>
            </a:r>
            <a:r>
              <a:rPr lang="zh-CN" altLang="zh-CN" sz="2800" dirty="0"/>
              <a:t>、图</a:t>
            </a:r>
            <a:r>
              <a:rPr lang="en-US" altLang="zh-CN" sz="2800" dirty="0"/>
              <a:t>________</a:t>
            </a:r>
            <a:r>
              <a:rPr lang="zh-CN" altLang="zh-CN" sz="2800" dirty="0"/>
              <a:t>和图</a:t>
            </a:r>
            <a:r>
              <a:rPr lang="en-US" altLang="zh-CN" sz="2800" dirty="0"/>
              <a:t>________</a:t>
            </a:r>
            <a:r>
              <a:rPr lang="zh-CN" altLang="zh-CN" sz="2800" dirty="0"/>
              <a:t>。</a:t>
            </a:r>
            <a:r>
              <a:rPr lang="en-US" altLang="zh-CN" sz="2800" dirty="0"/>
              <a:t>(</a:t>
            </a:r>
            <a:r>
              <a:rPr lang="zh-CN" altLang="zh-CN" sz="2800" dirty="0"/>
              <a:t>以上三空均选填</a:t>
            </a:r>
            <a:r>
              <a:rPr lang="en-US" altLang="zh-CN" sz="2800" dirty="0">
                <a:latin typeface="+mn-ea"/>
              </a:rPr>
              <a:t>“</a:t>
            </a:r>
            <a:r>
              <a:rPr lang="zh-CN" altLang="zh-CN" sz="2800" dirty="0">
                <a:latin typeface="+mn-ea"/>
              </a:rPr>
              <a:t>甲</a:t>
            </a:r>
            <a:r>
              <a:rPr lang="en-US" altLang="zh-CN" sz="2800" dirty="0">
                <a:latin typeface="+mn-ea"/>
              </a:rPr>
              <a:t>”“</a:t>
            </a:r>
            <a:r>
              <a:rPr lang="zh-CN" altLang="zh-CN" sz="2800" dirty="0">
                <a:latin typeface="+mn-ea"/>
              </a:rPr>
              <a:t>乙</a:t>
            </a:r>
            <a:r>
              <a:rPr lang="en-US" altLang="zh-CN" sz="2800" dirty="0">
                <a:latin typeface="+mn-ea"/>
              </a:rPr>
              <a:t>”</a:t>
            </a:r>
            <a:r>
              <a:rPr lang="zh-CN" altLang="zh-CN" sz="2800" dirty="0">
                <a:latin typeface="+mn-ea"/>
              </a:rPr>
              <a:t>或</a:t>
            </a:r>
            <a:r>
              <a:rPr lang="en-US" altLang="zh-CN" sz="2800" dirty="0">
                <a:latin typeface="+mn-ea"/>
              </a:rPr>
              <a:t>“</a:t>
            </a:r>
            <a:r>
              <a:rPr lang="zh-CN" altLang="zh-CN" sz="2800" dirty="0">
                <a:latin typeface="+mn-ea"/>
              </a:rPr>
              <a:t>丙</a:t>
            </a:r>
            <a:r>
              <a:rPr lang="en-US" altLang="zh-CN" sz="2800" dirty="0">
                <a:latin typeface="+mn-ea"/>
              </a:rPr>
              <a:t>”</a:t>
            </a:r>
            <a:r>
              <a:rPr lang="en-US" altLang="zh-CN" sz="2800" dirty="0"/>
              <a:t>)</a:t>
            </a:r>
            <a:endParaRPr lang="zh-CN" altLang="zh-CN" sz="2800" dirty="0"/>
          </a:p>
        </p:txBody>
      </p:sp>
      <p:grpSp>
        <p:nvGrpSpPr>
          <p:cNvPr id="9" name="组合 8"/>
          <p:cNvGrpSpPr/>
          <p:nvPr/>
        </p:nvGrpSpPr>
        <p:grpSpPr>
          <a:xfrm>
            <a:off x="474943" y="0"/>
            <a:ext cx="8274780" cy="769441"/>
            <a:chOff x="431463" y="178382"/>
            <a:chExt cx="8274780" cy="769441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组合 11"/>
            <p:cNvGrpSpPr/>
            <p:nvPr/>
          </p:nvGrpSpPr>
          <p:grpSpPr>
            <a:xfrm>
              <a:off x="458177" y="178382"/>
              <a:ext cx="5518442" cy="769441"/>
              <a:chOff x="458177" y="178382"/>
              <a:chExt cx="5518442" cy="769441"/>
            </a:xfrm>
          </p:grpSpPr>
          <p:sp>
            <p:nvSpPr>
              <p:cNvPr id="14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考情分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析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中考链接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458177" y="178382"/>
                <a:ext cx="494046" cy="76944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</a:rPr>
                  <a:t>K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749" y="4313824"/>
            <a:ext cx="8220973" cy="2379906"/>
          </a:xfrm>
          <a:prstGeom prst="rect">
            <a:avLst/>
          </a:prstGeom>
        </p:spPr>
      </p:pic>
      <p:sp>
        <p:nvSpPr>
          <p:cNvPr id="11" name="TextBox 18"/>
          <p:cNvSpPr txBox="1"/>
          <p:nvPr/>
        </p:nvSpPr>
        <p:spPr>
          <a:xfrm>
            <a:off x="1248545" y="2937571"/>
            <a:ext cx="1321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ea typeface="楷体" panose="02010609060101010101" pitchFamily="49" charset="-122"/>
              </a:rPr>
              <a:t>丙</a:t>
            </a:r>
            <a:endParaRPr lang="zh-CN" altLang="en-US" sz="2800" b="1" baseline="30000" dirty="0">
              <a:solidFill>
                <a:srgbClr val="FF0000"/>
              </a:solidFill>
              <a:ea typeface="楷体" panose="02010609060101010101" pitchFamily="49" charset="-122"/>
            </a:endParaRPr>
          </a:p>
        </p:txBody>
      </p:sp>
      <p:sp>
        <p:nvSpPr>
          <p:cNvPr id="13" name="TextBox 18"/>
          <p:cNvSpPr txBox="1"/>
          <p:nvPr/>
        </p:nvSpPr>
        <p:spPr>
          <a:xfrm>
            <a:off x="3344051" y="2937571"/>
            <a:ext cx="1321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rgbClr val="FF0000"/>
                </a:solidFill>
                <a:ea typeface="楷体" panose="02010609060101010101" pitchFamily="49" charset="-122"/>
              </a:rPr>
              <a:t>乙</a:t>
            </a:r>
            <a:endParaRPr lang="zh-CN" altLang="en-US" sz="2800" b="1" baseline="30000" dirty="0">
              <a:solidFill>
                <a:srgbClr val="FF0000"/>
              </a:solidFill>
              <a:ea typeface="楷体" panose="02010609060101010101" pitchFamily="49" charset="-122"/>
            </a:endParaRPr>
          </a:p>
        </p:txBody>
      </p:sp>
      <p:sp>
        <p:nvSpPr>
          <p:cNvPr id="16" name="TextBox 18"/>
          <p:cNvSpPr txBox="1"/>
          <p:nvPr/>
        </p:nvSpPr>
        <p:spPr>
          <a:xfrm>
            <a:off x="5515032" y="2937571"/>
            <a:ext cx="1321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ea typeface="楷体" panose="02010609060101010101" pitchFamily="49" charset="-122"/>
              </a:rPr>
              <a:t>甲</a:t>
            </a:r>
            <a:endParaRPr lang="zh-CN" altLang="en-US" sz="2800" b="1" baseline="30000" dirty="0">
              <a:solidFill>
                <a:srgbClr val="FF0000"/>
              </a:solidFill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401968" y="1115673"/>
            <a:ext cx="8274779" cy="259583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/>
              <a:t>8</a:t>
            </a:r>
            <a:r>
              <a:rPr lang="zh-CN" altLang="zh-CN" sz="2800" dirty="0"/>
              <a:t>．</a:t>
            </a:r>
            <a:r>
              <a:rPr lang="en-US" altLang="zh-CN" sz="2800" dirty="0"/>
              <a:t>(2019</a:t>
            </a:r>
            <a:r>
              <a:rPr lang="zh-CN" altLang="zh-CN" sz="2800" dirty="0"/>
              <a:t>年第</a:t>
            </a:r>
            <a:r>
              <a:rPr lang="en-US" altLang="zh-CN" sz="2800" dirty="0"/>
              <a:t>16</a:t>
            </a:r>
            <a:r>
              <a:rPr lang="zh-CN" altLang="zh-CN" sz="2800" dirty="0"/>
              <a:t>题</a:t>
            </a:r>
            <a:r>
              <a:rPr lang="en-US" altLang="zh-CN" sz="2800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en-US" altLang="zh-CN" sz="2800" dirty="0" smtClean="0"/>
              <a:t>(</a:t>
            </a:r>
            <a:r>
              <a:rPr lang="en-US" altLang="zh-CN" sz="2800" dirty="0"/>
              <a:t>3)</a:t>
            </a:r>
            <a:r>
              <a:rPr lang="zh-CN" altLang="zh-CN" sz="2800" dirty="0"/>
              <a:t>如图</a:t>
            </a:r>
            <a:r>
              <a:rPr lang="en-US" altLang="zh-CN" sz="2800" dirty="0"/>
              <a:t>13</a:t>
            </a:r>
            <a:r>
              <a:rPr lang="zh-CN" altLang="zh-CN" sz="2800" dirty="0"/>
              <a:t>－</a:t>
            </a:r>
            <a:r>
              <a:rPr lang="en-US" altLang="zh-CN" sz="2800" dirty="0"/>
              <a:t>7</a:t>
            </a:r>
            <a:r>
              <a:rPr lang="zh-CN" altLang="zh-CN" sz="2800" dirty="0"/>
              <a:t>所示，电能表的示数为</a:t>
            </a:r>
            <a:r>
              <a:rPr lang="en-US" altLang="zh-CN" sz="2800" dirty="0"/>
              <a:t>__________</a:t>
            </a:r>
            <a:r>
              <a:rPr lang="en-US" altLang="zh-CN" sz="2800" dirty="0" err="1"/>
              <a:t>kW·h</a:t>
            </a:r>
            <a:r>
              <a:rPr lang="zh-CN" altLang="zh-CN" sz="2800" dirty="0"/>
              <a:t>，在某段时间内，转盘转过</a:t>
            </a:r>
            <a:r>
              <a:rPr lang="en-US" altLang="zh-CN" sz="2800" dirty="0"/>
              <a:t>1 800</a:t>
            </a:r>
            <a:r>
              <a:rPr lang="zh-CN" altLang="zh-CN" sz="2800" dirty="0"/>
              <a:t>圈，则此段时间内用了</a:t>
            </a:r>
            <a:r>
              <a:rPr lang="en-US" altLang="zh-CN" sz="2800" dirty="0"/>
              <a:t>________</a:t>
            </a:r>
            <a:r>
              <a:rPr lang="zh-CN" altLang="zh-CN" sz="2800" dirty="0"/>
              <a:t>度电。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474943" y="0"/>
            <a:ext cx="8274780" cy="769441"/>
            <a:chOff x="431463" y="178382"/>
            <a:chExt cx="8274780" cy="769441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组合 11"/>
            <p:cNvGrpSpPr/>
            <p:nvPr/>
          </p:nvGrpSpPr>
          <p:grpSpPr>
            <a:xfrm>
              <a:off x="458177" y="178382"/>
              <a:ext cx="5518442" cy="769441"/>
              <a:chOff x="458177" y="178382"/>
              <a:chExt cx="5518442" cy="769441"/>
            </a:xfrm>
          </p:grpSpPr>
          <p:sp>
            <p:nvSpPr>
              <p:cNvPr id="14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考情分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析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中考链接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458177" y="178382"/>
                <a:ext cx="494046" cy="76944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</a:rPr>
                  <a:t>K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8100" y="3148641"/>
            <a:ext cx="2453605" cy="3191256"/>
          </a:xfrm>
          <a:prstGeom prst="rect">
            <a:avLst/>
          </a:prstGeom>
        </p:spPr>
      </p:pic>
      <p:sp>
        <p:nvSpPr>
          <p:cNvPr id="11" name="TextBox 18"/>
          <p:cNvSpPr txBox="1"/>
          <p:nvPr/>
        </p:nvSpPr>
        <p:spPr>
          <a:xfrm>
            <a:off x="6200107" y="1890372"/>
            <a:ext cx="1321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rgbClr val="FF0000"/>
                </a:solidFill>
                <a:ea typeface="楷体" panose="02010609060101010101" pitchFamily="49" charset="-122"/>
              </a:rPr>
              <a:t>201.9</a:t>
            </a:r>
            <a:endParaRPr lang="zh-CN" altLang="en-US" sz="2800" b="1" baseline="30000" dirty="0">
              <a:solidFill>
                <a:srgbClr val="FF0000"/>
              </a:solidFill>
              <a:ea typeface="楷体" panose="02010609060101010101" pitchFamily="49" charset="-122"/>
            </a:endParaRPr>
          </a:p>
        </p:txBody>
      </p:sp>
      <p:sp>
        <p:nvSpPr>
          <p:cNvPr id="13" name="TextBox 18"/>
          <p:cNvSpPr txBox="1"/>
          <p:nvPr/>
        </p:nvSpPr>
        <p:spPr>
          <a:xfrm>
            <a:off x="474943" y="3148641"/>
            <a:ext cx="1321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rgbClr val="FF0000"/>
                </a:solidFill>
                <a:ea typeface="楷体" panose="02010609060101010101" pitchFamily="49" charset="-122"/>
              </a:rPr>
              <a:t>0.5</a:t>
            </a:r>
            <a:endParaRPr lang="zh-CN" altLang="en-US" sz="2800" b="1" baseline="30000" dirty="0">
              <a:solidFill>
                <a:srgbClr val="FF0000"/>
              </a:solidFill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401968" y="1115673"/>
            <a:ext cx="8274779" cy="526297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/>
              <a:t>9</a:t>
            </a:r>
            <a:r>
              <a:rPr lang="zh-CN" altLang="zh-CN" sz="2800" dirty="0"/>
              <a:t>．</a:t>
            </a:r>
            <a:r>
              <a:rPr lang="en-US" altLang="zh-CN" sz="2800" dirty="0"/>
              <a:t>(2019</a:t>
            </a:r>
            <a:r>
              <a:rPr lang="zh-CN" altLang="zh-CN" sz="2800" dirty="0"/>
              <a:t>年第</a:t>
            </a:r>
            <a:r>
              <a:rPr lang="en-US" altLang="zh-CN" sz="2800" dirty="0"/>
              <a:t>18</a:t>
            </a:r>
            <a:r>
              <a:rPr lang="zh-CN" altLang="zh-CN" sz="2800" dirty="0"/>
              <a:t>题</a:t>
            </a:r>
            <a:r>
              <a:rPr lang="en-US" altLang="zh-CN" sz="2800" dirty="0"/>
              <a:t>)</a:t>
            </a:r>
            <a:r>
              <a:rPr lang="zh-CN" altLang="zh-CN" sz="2800" dirty="0"/>
              <a:t>在</a:t>
            </a:r>
            <a:r>
              <a:rPr lang="en-US" altLang="zh-CN" sz="2800" dirty="0">
                <a:latin typeface="+mn-ea"/>
              </a:rPr>
              <a:t>“</a:t>
            </a:r>
            <a:r>
              <a:rPr lang="zh-CN" altLang="zh-CN" sz="2800" dirty="0">
                <a:latin typeface="+mn-ea"/>
              </a:rPr>
              <a:t>测量小灯泡的电功率</a:t>
            </a:r>
            <a:r>
              <a:rPr lang="en-US" altLang="zh-CN" sz="2800" dirty="0">
                <a:latin typeface="+mn-ea"/>
              </a:rPr>
              <a:t>”</a:t>
            </a:r>
            <a:r>
              <a:rPr lang="zh-CN" altLang="zh-CN" sz="2800" dirty="0">
                <a:latin typeface="+mn-ea"/>
              </a:rPr>
              <a:t>实验</a:t>
            </a:r>
            <a:r>
              <a:rPr lang="zh-CN" altLang="zh-CN" sz="2800" dirty="0"/>
              <a:t>中，要求用滑动变阻器控制电路，分别</a:t>
            </a:r>
            <a:r>
              <a:rPr lang="zh-CN" altLang="zh-CN" sz="2800" dirty="0" smtClean="0"/>
              <a:t>测</a:t>
            </a:r>
            <a:endParaRPr lang="en-US" altLang="zh-CN" sz="2800" dirty="0" smtClean="0"/>
          </a:p>
          <a:p>
            <a:pPr>
              <a:lnSpc>
                <a:spcPct val="150000"/>
              </a:lnSpc>
            </a:pPr>
            <a:r>
              <a:rPr lang="zh-CN" altLang="zh-CN" sz="2800" dirty="0" smtClean="0"/>
              <a:t>出</a:t>
            </a:r>
            <a:r>
              <a:rPr lang="zh-CN" altLang="zh-CN" sz="2800" dirty="0"/>
              <a:t>小灯泡在额定电压、约为</a:t>
            </a:r>
            <a:r>
              <a:rPr lang="zh-CN" altLang="zh-CN" sz="2800" dirty="0" smtClean="0"/>
              <a:t>额定电压的</a:t>
            </a:r>
            <a:endParaRPr lang="en-US" altLang="zh-CN" sz="2800" dirty="0" smtClean="0"/>
          </a:p>
          <a:p>
            <a:pPr>
              <a:lnSpc>
                <a:spcPct val="150000"/>
              </a:lnSpc>
            </a:pPr>
            <a:r>
              <a:rPr lang="en-US" altLang="zh-CN" sz="2800" dirty="0" smtClean="0"/>
              <a:t>4/5</a:t>
            </a:r>
            <a:r>
              <a:rPr lang="zh-CN" altLang="zh-CN" sz="2800" dirty="0" smtClean="0"/>
              <a:t>和约</a:t>
            </a:r>
            <a:r>
              <a:rPr lang="zh-CN" altLang="zh-CN" sz="2800" dirty="0"/>
              <a:t>高出额定电压</a:t>
            </a:r>
            <a:r>
              <a:rPr lang="zh-CN" altLang="zh-CN" sz="2800" dirty="0" smtClean="0"/>
              <a:t>的</a:t>
            </a:r>
            <a:r>
              <a:rPr lang="en-US" altLang="zh-CN" sz="2800" dirty="0" smtClean="0"/>
              <a:t>1/5</a:t>
            </a:r>
            <a:r>
              <a:rPr lang="zh-CN" altLang="zh-CN" sz="2800" dirty="0" smtClean="0"/>
              <a:t>时</a:t>
            </a:r>
            <a:r>
              <a:rPr lang="zh-CN" altLang="zh-CN" sz="2800" dirty="0"/>
              <a:t>的电功率</a:t>
            </a:r>
            <a:r>
              <a:rPr lang="zh-CN" altLang="zh-CN" sz="2800" dirty="0" smtClean="0"/>
              <a:t>，</a:t>
            </a:r>
            <a:endParaRPr lang="en-US" altLang="zh-CN" sz="2800" dirty="0" smtClean="0"/>
          </a:p>
          <a:p>
            <a:pPr>
              <a:lnSpc>
                <a:spcPct val="150000"/>
              </a:lnSpc>
            </a:pPr>
            <a:r>
              <a:rPr lang="zh-CN" altLang="zh-CN" sz="2800" dirty="0" smtClean="0"/>
              <a:t>并</a:t>
            </a:r>
            <a:r>
              <a:rPr lang="zh-CN" altLang="zh-CN" sz="2800" dirty="0"/>
              <a:t>比较这三种情况下小灯泡的亮度。</a:t>
            </a:r>
          </a:p>
          <a:p>
            <a:pPr>
              <a:lnSpc>
                <a:spcPct val="150000"/>
              </a:lnSpc>
            </a:pPr>
            <a:r>
              <a:rPr lang="en-US" altLang="zh-CN" sz="2800" dirty="0"/>
              <a:t> (1)</a:t>
            </a:r>
            <a:r>
              <a:rPr lang="zh-CN" altLang="zh-CN" sz="2800" dirty="0"/>
              <a:t>先根据实验的要求设计电路图，</a:t>
            </a:r>
            <a:r>
              <a:rPr lang="zh-CN" altLang="zh-CN" sz="2800" dirty="0" smtClean="0"/>
              <a:t>如</a:t>
            </a:r>
            <a:endParaRPr lang="en-US" altLang="zh-CN" sz="2800" dirty="0" smtClean="0"/>
          </a:p>
          <a:p>
            <a:pPr>
              <a:lnSpc>
                <a:spcPct val="150000"/>
              </a:lnSpc>
            </a:pPr>
            <a:r>
              <a:rPr lang="zh-CN" altLang="zh-CN" sz="2800" dirty="0" smtClean="0"/>
              <a:t>图</a:t>
            </a:r>
            <a:r>
              <a:rPr lang="en-US" altLang="zh-CN" sz="2800" dirty="0"/>
              <a:t>13</a:t>
            </a:r>
            <a:r>
              <a:rPr lang="zh-CN" altLang="zh-CN" sz="2800" dirty="0"/>
              <a:t>－</a:t>
            </a:r>
            <a:r>
              <a:rPr lang="en-US" altLang="zh-CN" sz="2800" dirty="0"/>
              <a:t>8</a:t>
            </a:r>
            <a:r>
              <a:rPr lang="zh-CN" altLang="zh-CN" sz="2800" dirty="0"/>
              <a:t>所示，其中甲是</a:t>
            </a:r>
            <a:r>
              <a:rPr lang="en-US" altLang="zh-CN" sz="2800" dirty="0" smtClean="0"/>
              <a:t>____________</a:t>
            </a:r>
          </a:p>
          <a:p>
            <a:pPr>
              <a:lnSpc>
                <a:spcPct val="150000"/>
              </a:lnSpc>
            </a:pPr>
            <a:r>
              <a:rPr lang="zh-CN" altLang="zh-CN" sz="2800" dirty="0" smtClean="0"/>
              <a:t>表</a:t>
            </a:r>
            <a:r>
              <a:rPr lang="zh-CN" altLang="zh-CN" sz="2800" dirty="0"/>
              <a:t>，乙是</a:t>
            </a:r>
            <a:r>
              <a:rPr lang="en-US" altLang="zh-CN" sz="2800" dirty="0"/>
              <a:t>____________</a:t>
            </a:r>
            <a:r>
              <a:rPr lang="zh-CN" altLang="zh-CN" sz="2800" dirty="0"/>
              <a:t>表。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474943" y="0"/>
            <a:ext cx="8274780" cy="769441"/>
            <a:chOff x="431463" y="178382"/>
            <a:chExt cx="8274780" cy="769441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组合 11"/>
            <p:cNvGrpSpPr/>
            <p:nvPr/>
          </p:nvGrpSpPr>
          <p:grpSpPr>
            <a:xfrm>
              <a:off x="458177" y="178382"/>
              <a:ext cx="5518442" cy="769441"/>
              <a:chOff x="458177" y="178382"/>
              <a:chExt cx="5518442" cy="769441"/>
            </a:xfrm>
          </p:grpSpPr>
          <p:sp>
            <p:nvSpPr>
              <p:cNvPr id="14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考情分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析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中考链接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458177" y="178382"/>
                <a:ext cx="494046" cy="76944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</a:rPr>
                  <a:t>K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1836" y="2432650"/>
            <a:ext cx="2693752" cy="3058612"/>
          </a:xfrm>
          <a:prstGeom prst="rect">
            <a:avLst/>
          </a:prstGeom>
        </p:spPr>
      </p:pic>
      <p:sp>
        <p:nvSpPr>
          <p:cNvPr id="11" name="TextBox 18"/>
          <p:cNvSpPr txBox="1"/>
          <p:nvPr/>
        </p:nvSpPr>
        <p:spPr>
          <a:xfrm>
            <a:off x="4454696" y="5036138"/>
            <a:ext cx="1321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ea typeface="楷体" panose="02010609060101010101" pitchFamily="49" charset="-122"/>
              </a:rPr>
              <a:t>电流</a:t>
            </a:r>
            <a:endParaRPr lang="zh-CN" altLang="en-US" sz="2800" b="1" baseline="30000" dirty="0">
              <a:solidFill>
                <a:srgbClr val="FF0000"/>
              </a:solidFill>
              <a:ea typeface="楷体" panose="02010609060101010101" pitchFamily="49" charset="-122"/>
            </a:endParaRPr>
          </a:p>
        </p:txBody>
      </p:sp>
      <p:sp>
        <p:nvSpPr>
          <p:cNvPr id="13" name="TextBox 18"/>
          <p:cNvSpPr txBox="1"/>
          <p:nvPr/>
        </p:nvSpPr>
        <p:spPr>
          <a:xfrm>
            <a:off x="2157142" y="5654365"/>
            <a:ext cx="1321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ea typeface="楷体" panose="02010609060101010101" pitchFamily="49" charset="-122"/>
              </a:rPr>
              <a:t>电压</a:t>
            </a:r>
            <a:endParaRPr lang="zh-CN" altLang="en-US" sz="2800" b="1" baseline="30000" dirty="0">
              <a:solidFill>
                <a:srgbClr val="FF0000"/>
              </a:solidFill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474943" y="930021"/>
            <a:ext cx="8274779" cy="267765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zh-CN" sz="2800" dirty="0"/>
              <a:t>(2)</a:t>
            </a:r>
            <a:r>
              <a:rPr lang="zh-CN" altLang="zh-CN" sz="2800" dirty="0"/>
              <a:t>实验室有如下器材：</a:t>
            </a:r>
            <a:r>
              <a:rPr lang="en-US" altLang="zh-CN" sz="2800" dirty="0">
                <a:latin typeface="+mn-ea"/>
              </a:rPr>
              <a:t>“</a:t>
            </a:r>
            <a:r>
              <a:rPr lang="en-US" altLang="zh-CN" sz="2800" dirty="0"/>
              <a:t>2.5 V</a:t>
            </a:r>
            <a:r>
              <a:rPr lang="zh-CN" altLang="zh-CN" sz="2800" dirty="0"/>
              <a:t>　</a:t>
            </a:r>
            <a:r>
              <a:rPr lang="en-US" altLang="zh-CN" sz="2800" dirty="0"/>
              <a:t>0.75 W</a:t>
            </a:r>
            <a:r>
              <a:rPr lang="en-US" altLang="zh-CN" sz="2800" dirty="0">
                <a:latin typeface="+mn-ea"/>
              </a:rPr>
              <a:t>”</a:t>
            </a:r>
            <a:r>
              <a:rPr lang="zh-CN" altLang="zh-CN" sz="2800" dirty="0"/>
              <a:t>小灯泡一只、电压为</a:t>
            </a:r>
            <a:r>
              <a:rPr lang="en-US" altLang="zh-CN" sz="2800" dirty="0"/>
              <a:t>6 V</a:t>
            </a:r>
            <a:r>
              <a:rPr lang="zh-CN" altLang="zh-CN" sz="2800" dirty="0"/>
              <a:t>的电源、电流表、电压表、导线若干条、开关、滑动变阻器</a:t>
            </a:r>
            <a:r>
              <a:rPr lang="en-US" altLang="zh-CN" sz="2800" i="1" dirty="0"/>
              <a:t>R</a:t>
            </a:r>
            <a:r>
              <a:rPr lang="en-US" altLang="zh-CN" sz="2800" baseline="-25000" dirty="0"/>
              <a:t>1</a:t>
            </a:r>
            <a:r>
              <a:rPr lang="en-US" altLang="zh-CN" sz="2800" dirty="0"/>
              <a:t>(10 Ω</a:t>
            </a:r>
            <a:r>
              <a:rPr lang="zh-CN" altLang="zh-CN" sz="2800" dirty="0"/>
              <a:t>　</a:t>
            </a:r>
            <a:r>
              <a:rPr lang="en-US" altLang="zh-CN" sz="2800" dirty="0"/>
              <a:t>2 A)</a:t>
            </a:r>
            <a:r>
              <a:rPr lang="zh-CN" altLang="zh-CN" sz="2800" dirty="0"/>
              <a:t>和</a:t>
            </a:r>
            <a:r>
              <a:rPr lang="en-US" altLang="zh-CN" sz="2800" i="1" dirty="0"/>
              <a:t>R</a:t>
            </a:r>
            <a:r>
              <a:rPr lang="en-US" altLang="zh-CN" sz="2800" baseline="-25000" dirty="0"/>
              <a:t>2</a:t>
            </a:r>
            <a:r>
              <a:rPr lang="en-US" altLang="zh-CN" sz="2800" dirty="0"/>
              <a:t>(50 Ω</a:t>
            </a:r>
            <a:r>
              <a:rPr lang="zh-CN" altLang="zh-CN" sz="2800" dirty="0"/>
              <a:t>　</a:t>
            </a:r>
            <a:r>
              <a:rPr lang="en-US" altLang="zh-CN" sz="2800" dirty="0"/>
              <a:t>1 A)</a:t>
            </a:r>
            <a:r>
              <a:rPr lang="zh-CN" altLang="zh-CN" sz="2800" dirty="0"/>
              <a:t>。根据实验要求应选用滑动变阻器</a:t>
            </a:r>
            <a:r>
              <a:rPr lang="en-US" altLang="zh-CN" sz="2800" dirty="0"/>
              <a:t>____________</a:t>
            </a:r>
            <a:r>
              <a:rPr lang="zh-CN" altLang="zh-CN" sz="2800" dirty="0"/>
              <a:t>。</a:t>
            </a:r>
          </a:p>
          <a:p>
            <a:r>
              <a:rPr lang="en-US" altLang="zh-CN" sz="2800" dirty="0"/>
              <a:t>(3)</a:t>
            </a:r>
            <a:r>
              <a:rPr lang="zh-CN" altLang="zh-CN" sz="2800" dirty="0"/>
              <a:t>根据实验要求，设计并填写实验记录表内的</a:t>
            </a:r>
            <a:r>
              <a:rPr lang="en-US" altLang="zh-CN" sz="2800" dirty="0"/>
              <a:t>7</a:t>
            </a:r>
            <a:r>
              <a:rPr lang="zh-CN" altLang="zh-CN" sz="2800" dirty="0"/>
              <a:t>个空格。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474943" y="0"/>
            <a:ext cx="8274780" cy="769441"/>
            <a:chOff x="431463" y="178382"/>
            <a:chExt cx="8274780" cy="769441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组合 11"/>
            <p:cNvGrpSpPr/>
            <p:nvPr/>
          </p:nvGrpSpPr>
          <p:grpSpPr>
            <a:xfrm>
              <a:off x="458177" y="178382"/>
              <a:ext cx="5518442" cy="769441"/>
              <a:chOff x="458177" y="178382"/>
              <a:chExt cx="5518442" cy="769441"/>
            </a:xfrm>
          </p:grpSpPr>
          <p:sp>
            <p:nvSpPr>
              <p:cNvPr id="14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考情分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析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中考链接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458177" y="178382"/>
                <a:ext cx="494046" cy="76944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</a:rPr>
                  <a:t>K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sp>
        <p:nvSpPr>
          <p:cNvPr id="11" name="TextBox 18"/>
          <p:cNvSpPr txBox="1"/>
          <p:nvPr/>
        </p:nvSpPr>
        <p:spPr>
          <a:xfrm>
            <a:off x="5823368" y="2198048"/>
            <a:ext cx="1321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i="1" dirty="0" smtClean="0">
                <a:solidFill>
                  <a:srgbClr val="FF0000"/>
                </a:solidFill>
                <a:ea typeface="楷体" panose="02010609060101010101" pitchFamily="49" charset="-122"/>
              </a:rPr>
              <a:t>R</a:t>
            </a:r>
            <a:r>
              <a:rPr lang="en-US" altLang="zh-CN" sz="2800" b="1" baseline="-25000" dirty="0" smtClean="0">
                <a:solidFill>
                  <a:srgbClr val="FF0000"/>
                </a:solidFill>
                <a:ea typeface="楷体" panose="02010609060101010101" pitchFamily="49" charset="-122"/>
              </a:rPr>
              <a:t>2</a:t>
            </a:r>
            <a:endParaRPr lang="zh-CN" altLang="en-US" sz="2800" b="1" baseline="30000" dirty="0">
              <a:solidFill>
                <a:srgbClr val="FF0000"/>
              </a:solidFill>
              <a:ea typeface="楷体" panose="02010609060101010101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049" y="3379867"/>
            <a:ext cx="6694098" cy="32884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474943" y="930021"/>
            <a:ext cx="8274779" cy="600164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zh-CN" sz="2400" dirty="0"/>
              <a:t>10.(2019</a:t>
            </a:r>
            <a:r>
              <a:rPr lang="zh-CN" altLang="zh-CN" sz="2400" dirty="0"/>
              <a:t>年第</a:t>
            </a:r>
            <a:r>
              <a:rPr lang="en-US" altLang="zh-CN" sz="2400" dirty="0"/>
              <a:t>23</a:t>
            </a:r>
            <a:r>
              <a:rPr lang="zh-CN" altLang="zh-CN" sz="2400" dirty="0"/>
              <a:t>题</a:t>
            </a:r>
            <a:r>
              <a:rPr lang="en-US" altLang="zh-CN" sz="2400" dirty="0"/>
              <a:t>)</a:t>
            </a:r>
            <a:r>
              <a:rPr lang="zh-CN" altLang="zh-CN" sz="2400" dirty="0"/>
              <a:t>如图</a:t>
            </a:r>
            <a:r>
              <a:rPr lang="en-US" altLang="zh-CN" sz="2400" dirty="0"/>
              <a:t>13</a:t>
            </a:r>
            <a:r>
              <a:rPr lang="zh-CN" altLang="zh-CN" sz="2400" dirty="0"/>
              <a:t>－</a:t>
            </a:r>
            <a:r>
              <a:rPr lang="en-US" altLang="zh-CN" sz="2400" dirty="0"/>
              <a:t>9</a:t>
            </a:r>
            <a:r>
              <a:rPr lang="zh-CN" altLang="zh-CN" sz="2400" dirty="0"/>
              <a:t>甲所示为某太阳能百叶窗的示意图，它既能遮阳，还能发电。它的构造特点是百叶窗的叶片为太阳能电池板</a:t>
            </a:r>
            <a:r>
              <a:rPr lang="en-US" altLang="zh-CN" sz="2400" dirty="0"/>
              <a:t>(</a:t>
            </a:r>
            <a:r>
              <a:rPr lang="zh-CN" altLang="zh-CN" sz="2400" dirty="0"/>
              <a:t>以下简称电池板</a:t>
            </a:r>
            <a:r>
              <a:rPr lang="en-US" altLang="zh-CN" sz="2400" dirty="0"/>
              <a:t>)</a:t>
            </a:r>
            <a:r>
              <a:rPr lang="zh-CN" altLang="zh-CN" sz="2400" dirty="0"/>
              <a:t>，其工作电路示意图如图</a:t>
            </a:r>
            <a:r>
              <a:rPr lang="en-US" altLang="zh-CN" sz="2400" dirty="0"/>
              <a:t>13</a:t>
            </a:r>
            <a:r>
              <a:rPr lang="zh-CN" altLang="zh-CN" sz="2400" dirty="0"/>
              <a:t>－</a:t>
            </a:r>
            <a:r>
              <a:rPr lang="en-US" altLang="zh-CN" sz="2400" dirty="0"/>
              <a:t>9</a:t>
            </a:r>
            <a:r>
              <a:rPr lang="zh-CN" altLang="zh-CN" sz="2400" dirty="0"/>
              <a:t>乙所示，电池板将太阳能转化为电能</a:t>
            </a:r>
            <a:r>
              <a:rPr lang="en-US" altLang="zh-CN" sz="2400" dirty="0"/>
              <a:t>(</a:t>
            </a:r>
            <a:r>
              <a:rPr lang="zh-CN" altLang="zh-CN" sz="2400" dirty="0"/>
              <a:t>转化效率为</a:t>
            </a:r>
            <a:r>
              <a:rPr lang="en-US" altLang="zh-CN" sz="2400" dirty="0"/>
              <a:t>10%)</a:t>
            </a:r>
            <a:r>
              <a:rPr lang="zh-CN" altLang="zh-CN" sz="2400" dirty="0"/>
              <a:t>，为蓄电池充电，蓄电池再向节能灯供电。设太阳每秒钟辐射到每平方米电池板上的能量为</a:t>
            </a:r>
            <a:r>
              <a:rPr lang="en-US" altLang="zh-CN" sz="2400" dirty="0"/>
              <a:t>1.2×10</a:t>
            </a:r>
            <a:r>
              <a:rPr lang="en-US" altLang="zh-CN" sz="2400" baseline="30000" dirty="0"/>
              <a:t>3</a:t>
            </a:r>
            <a:r>
              <a:rPr lang="en-US" altLang="zh-CN" sz="2400" dirty="0"/>
              <a:t> J(</a:t>
            </a:r>
            <a:r>
              <a:rPr lang="zh-CN" altLang="zh-CN" sz="2400" dirty="0"/>
              <a:t>即为</a:t>
            </a:r>
            <a:r>
              <a:rPr lang="en-US" altLang="zh-CN" sz="2400" dirty="0"/>
              <a:t>1.2×10</a:t>
            </a:r>
            <a:r>
              <a:rPr lang="en-US" altLang="zh-CN" sz="2400" baseline="30000" dirty="0"/>
              <a:t>3</a:t>
            </a:r>
            <a:r>
              <a:rPr lang="en-US" altLang="zh-CN" sz="2400" dirty="0"/>
              <a:t> W/m</a:t>
            </a:r>
            <a:r>
              <a:rPr lang="en-US" altLang="zh-CN" sz="2400" baseline="30000" dirty="0"/>
              <a:t>2</a:t>
            </a:r>
            <a:r>
              <a:rPr lang="en-US" altLang="zh-CN" sz="2400" dirty="0"/>
              <a:t>)</a:t>
            </a:r>
            <a:r>
              <a:rPr lang="zh-CN" altLang="zh-CN" sz="2400" dirty="0"/>
              <a:t>，电池板对蓄电池充电的功率为</a:t>
            </a:r>
            <a:r>
              <a:rPr lang="en-US" altLang="zh-CN" sz="2400" dirty="0"/>
              <a:t>60 W</a:t>
            </a:r>
            <a:r>
              <a:rPr lang="zh-CN" altLang="zh-CN" sz="2400" dirty="0"/>
              <a:t>。蓄电池充满电后，能够让</a:t>
            </a:r>
            <a:r>
              <a:rPr lang="en-US" altLang="zh-CN" sz="2400" dirty="0"/>
              <a:t>10</a:t>
            </a:r>
            <a:r>
              <a:rPr lang="zh-CN" altLang="zh-CN" sz="2400" dirty="0"/>
              <a:t>盏</a:t>
            </a:r>
            <a:r>
              <a:rPr lang="en-US" altLang="zh-CN" sz="2400" dirty="0">
                <a:latin typeface="+mn-ea"/>
              </a:rPr>
              <a:t>“</a:t>
            </a:r>
            <a:r>
              <a:rPr lang="en-US" altLang="zh-CN" sz="2400" dirty="0"/>
              <a:t>12 V</a:t>
            </a:r>
            <a:r>
              <a:rPr lang="zh-CN" altLang="zh-CN" sz="2400" dirty="0"/>
              <a:t>　</a:t>
            </a:r>
            <a:r>
              <a:rPr lang="en-US" altLang="zh-CN" sz="2400" dirty="0"/>
              <a:t>3 W</a:t>
            </a:r>
            <a:r>
              <a:rPr lang="en-US" altLang="zh-CN" sz="2400" dirty="0">
                <a:latin typeface="+mn-ea"/>
              </a:rPr>
              <a:t>”</a:t>
            </a:r>
            <a:r>
              <a:rPr lang="zh-CN" altLang="zh-CN" sz="2400" dirty="0">
                <a:latin typeface="+mn-ea"/>
              </a:rPr>
              <a:t>节能</a:t>
            </a:r>
            <a:r>
              <a:rPr lang="zh-CN" altLang="zh-CN" sz="2400" dirty="0"/>
              <a:t>灯正常工作</a:t>
            </a:r>
            <a:r>
              <a:rPr lang="en-US" altLang="zh-CN" sz="2400" dirty="0"/>
              <a:t>6</a:t>
            </a:r>
            <a:r>
              <a:rPr lang="zh-CN" altLang="zh-CN" sz="2400" dirty="0"/>
              <a:t>小时。不考虑蓄电池充电和供电时的电能损耗。则</a:t>
            </a:r>
            <a:r>
              <a:rPr lang="zh-CN" altLang="zh-CN" sz="2400" dirty="0" smtClean="0"/>
              <a:t>：</a:t>
            </a:r>
            <a:endParaRPr lang="en-US" altLang="zh-CN" sz="2400" dirty="0" smtClean="0"/>
          </a:p>
          <a:p>
            <a:r>
              <a:rPr lang="en-US" altLang="zh-CN" sz="2400" dirty="0"/>
              <a:t>(3)10</a:t>
            </a:r>
            <a:r>
              <a:rPr lang="zh-CN" altLang="zh-CN" sz="2400" dirty="0"/>
              <a:t>盏</a:t>
            </a:r>
            <a:r>
              <a:rPr lang="en-US" altLang="zh-CN" sz="2400" dirty="0">
                <a:latin typeface="+mn-ea"/>
              </a:rPr>
              <a:t>“</a:t>
            </a:r>
            <a:r>
              <a:rPr lang="en-US" altLang="zh-CN" sz="2400" dirty="0"/>
              <a:t>12 V</a:t>
            </a:r>
            <a:r>
              <a:rPr lang="zh-CN" altLang="zh-CN" sz="2400" dirty="0"/>
              <a:t>　</a:t>
            </a:r>
            <a:r>
              <a:rPr lang="en-US" altLang="zh-CN" sz="2400" dirty="0"/>
              <a:t>3 W</a:t>
            </a:r>
            <a:r>
              <a:rPr lang="en-US" altLang="zh-CN" sz="2400" dirty="0">
                <a:latin typeface="+mn-ea"/>
              </a:rPr>
              <a:t>”</a:t>
            </a:r>
            <a:r>
              <a:rPr lang="zh-CN" altLang="zh-CN" sz="2400" dirty="0"/>
              <a:t>节能灯</a:t>
            </a:r>
            <a:r>
              <a:rPr lang="zh-CN" altLang="zh-CN" sz="2400" dirty="0" smtClean="0"/>
              <a:t>正</a:t>
            </a:r>
            <a:endParaRPr lang="en-US" altLang="zh-CN" sz="2400" dirty="0" smtClean="0"/>
          </a:p>
          <a:p>
            <a:r>
              <a:rPr lang="zh-CN" altLang="zh-CN" sz="2400" dirty="0" smtClean="0"/>
              <a:t>常</a:t>
            </a:r>
            <a:r>
              <a:rPr lang="zh-CN" altLang="zh-CN" sz="2400" dirty="0"/>
              <a:t>工作时的总电功率为</a:t>
            </a:r>
            <a:r>
              <a:rPr lang="en-US" altLang="zh-CN" sz="2400" dirty="0" smtClean="0"/>
              <a:t>_____</a:t>
            </a:r>
            <a:r>
              <a:rPr lang="en-US" altLang="zh-CN" sz="2400" dirty="0"/>
              <a:t>W</a:t>
            </a:r>
            <a:r>
              <a:rPr lang="zh-CN" altLang="zh-CN" sz="2400" dirty="0"/>
              <a:t>。</a:t>
            </a:r>
          </a:p>
          <a:p>
            <a:r>
              <a:rPr lang="en-US" altLang="zh-CN" sz="2400" dirty="0"/>
              <a:t>(4)</a:t>
            </a:r>
            <a:r>
              <a:rPr lang="zh-CN" altLang="zh-CN" sz="2400" dirty="0"/>
              <a:t>要将剩余一半电量的</a:t>
            </a:r>
            <a:r>
              <a:rPr lang="zh-CN" altLang="zh-CN" sz="2400" dirty="0" smtClean="0"/>
              <a:t>蓄电池</a:t>
            </a:r>
            <a:endParaRPr lang="en-US" altLang="zh-CN" sz="2400" dirty="0" smtClean="0"/>
          </a:p>
          <a:p>
            <a:r>
              <a:rPr lang="zh-CN" altLang="zh-CN" sz="2400" dirty="0" smtClean="0"/>
              <a:t>充满</a:t>
            </a:r>
            <a:r>
              <a:rPr lang="zh-CN" altLang="zh-CN" sz="2400" dirty="0"/>
              <a:t>电，电池板需对蓄电池</a:t>
            </a:r>
            <a:r>
              <a:rPr lang="zh-CN" altLang="zh-CN" sz="2400" dirty="0" smtClean="0"/>
              <a:t>充</a:t>
            </a:r>
            <a:endParaRPr lang="en-US" altLang="zh-CN" sz="2400" dirty="0" smtClean="0"/>
          </a:p>
          <a:p>
            <a:r>
              <a:rPr lang="zh-CN" altLang="zh-CN" sz="2400" dirty="0" smtClean="0"/>
              <a:t>电</a:t>
            </a:r>
            <a:r>
              <a:rPr lang="en-US" altLang="zh-CN" sz="2400" dirty="0" smtClean="0"/>
              <a:t>________</a:t>
            </a:r>
            <a:r>
              <a:rPr lang="zh-CN" altLang="zh-CN" sz="2400" dirty="0"/>
              <a:t>小时。若充电</a:t>
            </a:r>
            <a:r>
              <a:rPr lang="zh-CN" altLang="zh-CN" sz="2400" dirty="0" smtClean="0"/>
              <a:t>电压</a:t>
            </a:r>
            <a:endParaRPr lang="en-US" altLang="zh-CN" sz="2400" dirty="0" smtClean="0"/>
          </a:p>
          <a:p>
            <a:r>
              <a:rPr lang="zh-CN" altLang="zh-CN" sz="2400" dirty="0" smtClean="0"/>
              <a:t>为</a:t>
            </a:r>
            <a:r>
              <a:rPr lang="en-US" altLang="zh-CN" sz="2400" dirty="0"/>
              <a:t>20 V</a:t>
            </a:r>
            <a:r>
              <a:rPr lang="zh-CN" altLang="zh-CN" sz="2400" dirty="0"/>
              <a:t>，则充电电流为</a:t>
            </a:r>
            <a:r>
              <a:rPr lang="en-US" altLang="zh-CN" sz="2400" dirty="0"/>
              <a:t>________A</a:t>
            </a:r>
            <a:r>
              <a:rPr lang="zh-CN" altLang="zh-CN" sz="2400" dirty="0"/>
              <a:t>。</a:t>
            </a:r>
          </a:p>
          <a:p>
            <a:endParaRPr lang="zh-CN" altLang="zh-CN" sz="2400" dirty="0"/>
          </a:p>
        </p:txBody>
      </p:sp>
      <p:grpSp>
        <p:nvGrpSpPr>
          <p:cNvPr id="9" name="组合 8"/>
          <p:cNvGrpSpPr/>
          <p:nvPr/>
        </p:nvGrpSpPr>
        <p:grpSpPr>
          <a:xfrm>
            <a:off x="474943" y="0"/>
            <a:ext cx="8274780" cy="769441"/>
            <a:chOff x="431463" y="178382"/>
            <a:chExt cx="8274780" cy="769441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组合 11"/>
            <p:cNvGrpSpPr/>
            <p:nvPr/>
          </p:nvGrpSpPr>
          <p:grpSpPr>
            <a:xfrm>
              <a:off x="458177" y="178382"/>
              <a:ext cx="5518442" cy="769441"/>
              <a:chOff x="458177" y="178382"/>
              <a:chExt cx="5518442" cy="769441"/>
            </a:xfrm>
          </p:grpSpPr>
          <p:sp>
            <p:nvSpPr>
              <p:cNvPr id="14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考情分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析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中考链接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458177" y="178382"/>
                <a:ext cx="494046" cy="76944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</a:rPr>
                  <a:t>K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sp>
        <p:nvSpPr>
          <p:cNvPr id="11" name="TextBox 18"/>
          <p:cNvSpPr txBox="1"/>
          <p:nvPr/>
        </p:nvSpPr>
        <p:spPr>
          <a:xfrm>
            <a:off x="3260053" y="4604818"/>
            <a:ext cx="1321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>
                <a:solidFill>
                  <a:srgbClr val="FF0000"/>
                </a:solidFill>
                <a:ea typeface="楷体" panose="02010609060101010101" pitchFamily="49" charset="-122"/>
              </a:rPr>
              <a:t>30</a:t>
            </a:r>
            <a:endParaRPr lang="zh-CN" altLang="en-US" sz="2400" b="1" baseline="30000" dirty="0">
              <a:solidFill>
                <a:srgbClr val="FF0000"/>
              </a:solidFill>
              <a:ea typeface="楷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5081" y="3973902"/>
            <a:ext cx="4167765" cy="1947072"/>
          </a:xfrm>
          <a:prstGeom prst="rect">
            <a:avLst/>
          </a:prstGeom>
        </p:spPr>
      </p:pic>
      <p:sp>
        <p:nvSpPr>
          <p:cNvPr id="13" name="TextBox 18"/>
          <p:cNvSpPr txBox="1"/>
          <p:nvPr/>
        </p:nvSpPr>
        <p:spPr>
          <a:xfrm>
            <a:off x="801769" y="5690141"/>
            <a:ext cx="1321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>
                <a:solidFill>
                  <a:srgbClr val="FF0000"/>
                </a:solidFill>
                <a:ea typeface="楷体" panose="02010609060101010101" pitchFamily="49" charset="-122"/>
              </a:rPr>
              <a:t>1.5</a:t>
            </a:r>
            <a:endParaRPr lang="zh-CN" altLang="en-US" sz="2400" b="1" baseline="30000" dirty="0">
              <a:solidFill>
                <a:srgbClr val="FF0000"/>
              </a:solidFill>
              <a:ea typeface="楷体" panose="02010609060101010101" pitchFamily="49" charset="-122"/>
            </a:endParaRPr>
          </a:p>
        </p:txBody>
      </p:sp>
      <p:sp>
        <p:nvSpPr>
          <p:cNvPr id="16" name="TextBox 18"/>
          <p:cNvSpPr txBox="1"/>
          <p:nvPr/>
        </p:nvSpPr>
        <p:spPr>
          <a:xfrm>
            <a:off x="3473177" y="6064302"/>
            <a:ext cx="1321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FF0000"/>
                </a:solidFill>
                <a:ea typeface="楷体" panose="02010609060101010101" pitchFamily="49" charset="-122"/>
              </a:rPr>
              <a:t>3</a:t>
            </a:r>
            <a:endParaRPr lang="zh-CN" altLang="en-US" sz="2400" b="1" baseline="30000" dirty="0">
              <a:solidFill>
                <a:srgbClr val="FF0000"/>
              </a:solidFill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362154" y="882653"/>
            <a:ext cx="8275078" cy="576055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fontAlgn="auto">
              <a:lnSpc>
                <a:spcPts val="3360"/>
              </a:lnSpc>
            </a:pPr>
            <a:r>
              <a:rPr lang="en-US" altLang="zh-CN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1</a:t>
            </a: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．电能与电功</a:t>
            </a:r>
          </a:p>
          <a:p>
            <a:pPr fontAlgn="auto">
              <a:lnSpc>
                <a:spcPts val="3360"/>
              </a:lnSpc>
            </a:pPr>
            <a:r>
              <a:rPr lang="zh-CN" altLang="en-US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  （</a:t>
            </a:r>
            <a:r>
              <a:rPr lang="en-US" altLang="zh-CN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1</a:t>
            </a: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）电功计算：</a:t>
            </a:r>
            <a:r>
              <a:rPr lang="en-US" altLang="zh-CN" sz="2800" i="1" dirty="0">
                <a:ea typeface="宋体" panose="02010600030101010101" pitchFamily="2" charset="-122"/>
                <a:cs typeface="方正静蕾简体" panose="03000509000000000000" pitchFamily="65" charset="-122"/>
              </a:rPr>
              <a:t>W</a:t>
            </a:r>
            <a:r>
              <a:rPr lang="en-US" altLang="zh-CN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=____</a:t>
            </a:r>
            <a:r>
              <a:rPr lang="zh-CN" altLang="en-US" sz="2800" dirty="0">
                <a:cs typeface="方正静蕾简体" panose="03000509000000000000" pitchFamily="65" charset="-122"/>
              </a:rPr>
              <a:t>；②</a:t>
            </a:r>
            <a:r>
              <a:rPr lang="en-US" altLang="zh-CN" sz="2800" i="1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W</a:t>
            </a:r>
            <a:r>
              <a:rPr lang="en-US" altLang="zh-CN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=___</a:t>
            </a:r>
            <a:r>
              <a:rPr lang="zh-CN" altLang="en-US" sz="2800" dirty="0">
                <a:cs typeface="方正静蕾简体" panose="03000509000000000000" pitchFamily="65" charset="-122"/>
              </a:rPr>
              <a:t>；③</a:t>
            </a:r>
            <a:r>
              <a:rPr lang="en-US" altLang="zh-CN" sz="2800" i="1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W</a:t>
            </a:r>
            <a:r>
              <a:rPr lang="en-US" altLang="zh-CN" sz="2800" dirty="0">
                <a:cs typeface="方正静蕾简体" panose="03000509000000000000" pitchFamily="65" charset="-122"/>
              </a:rPr>
              <a:t>=____(</a:t>
            </a:r>
            <a:r>
              <a:rPr lang="zh-CN" altLang="en-US" sz="2800" dirty="0" smtClean="0">
                <a:cs typeface="方正静蕾简体" panose="03000509000000000000" pitchFamily="65" charset="-122"/>
              </a:rPr>
              <a:t>常</a:t>
            </a:r>
            <a:endParaRPr lang="en-US" altLang="zh-CN" sz="2800" dirty="0" smtClean="0">
              <a:cs typeface="方正静蕾简体" panose="03000509000000000000" pitchFamily="65" charset="-122"/>
            </a:endParaRPr>
          </a:p>
          <a:p>
            <a:pPr fontAlgn="auto">
              <a:lnSpc>
                <a:spcPts val="3360"/>
              </a:lnSpc>
            </a:pPr>
            <a:endParaRPr lang="en-US" altLang="zh-CN" sz="2800" dirty="0">
              <a:cs typeface="方正静蕾简体" panose="03000509000000000000" pitchFamily="65" charset="-122"/>
            </a:endParaRPr>
          </a:p>
          <a:p>
            <a:pPr fontAlgn="auto">
              <a:lnSpc>
                <a:spcPts val="3360"/>
              </a:lnSpc>
            </a:pPr>
            <a:r>
              <a:rPr lang="zh-CN" altLang="en-US" sz="2800" dirty="0" smtClean="0">
                <a:cs typeface="方正静蕾简体" panose="03000509000000000000" pitchFamily="65" charset="-122"/>
              </a:rPr>
              <a:t>用于</a:t>
            </a:r>
            <a:r>
              <a:rPr lang="zh-CN" altLang="en-US" sz="2800" dirty="0">
                <a:cs typeface="方正静蕾简体" panose="03000509000000000000" pitchFamily="65" charset="-122"/>
              </a:rPr>
              <a:t>串联电路</a:t>
            </a:r>
            <a:r>
              <a:rPr lang="en-US" altLang="zh-CN" sz="2800" dirty="0">
                <a:cs typeface="方正静蕾简体" panose="03000509000000000000" pitchFamily="65" charset="-122"/>
              </a:rPr>
              <a:t>)</a:t>
            </a:r>
            <a:r>
              <a:rPr lang="zh-CN" altLang="en-US" sz="2800" dirty="0">
                <a:cs typeface="方正静蕾简体" panose="03000509000000000000" pitchFamily="65" charset="-122"/>
              </a:rPr>
              <a:t>；④</a:t>
            </a:r>
            <a:r>
              <a:rPr lang="en-US" altLang="zh-CN" sz="2800" i="1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W</a:t>
            </a:r>
            <a:r>
              <a:rPr lang="en-US" altLang="zh-CN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=____</a:t>
            </a:r>
            <a:r>
              <a:rPr lang="zh-CN" altLang="en-US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。</a:t>
            </a:r>
            <a:endParaRPr lang="zh-CN" altLang="en-US" sz="2800" dirty="0"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360"/>
              </a:lnSpc>
            </a:pP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   单位：</a:t>
            </a:r>
            <a:r>
              <a:rPr lang="en-US" altLang="zh-CN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J</a:t>
            </a: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（或</a:t>
            </a:r>
            <a:r>
              <a:rPr lang="en-US" altLang="zh-CN" sz="2800" dirty="0" err="1">
                <a:ea typeface="宋体" panose="02010600030101010101" pitchFamily="2" charset="-122"/>
                <a:cs typeface="方正静蕾简体" panose="03000509000000000000" pitchFamily="65" charset="-122"/>
              </a:rPr>
              <a:t>kW·h</a:t>
            </a: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）；</a:t>
            </a:r>
            <a:r>
              <a:rPr lang="en-US" altLang="zh-CN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1 </a:t>
            </a:r>
            <a:r>
              <a:rPr lang="en-US" altLang="zh-CN" sz="2800" dirty="0" err="1" smtClean="0">
                <a:ea typeface="宋体" panose="02010600030101010101" pitchFamily="2" charset="-122"/>
                <a:cs typeface="方正静蕾简体" panose="03000509000000000000" pitchFamily="65" charset="-122"/>
              </a:rPr>
              <a:t>kW·h</a:t>
            </a:r>
            <a:r>
              <a:rPr lang="en-US" altLang="zh-CN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=________ J</a:t>
            </a: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。</a:t>
            </a:r>
          </a:p>
          <a:p>
            <a:pPr fontAlgn="auto">
              <a:lnSpc>
                <a:spcPts val="3360"/>
              </a:lnSpc>
            </a:pPr>
            <a:r>
              <a:rPr lang="zh-CN" altLang="en-US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  （</a:t>
            </a:r>
            <a:r>
              <a:rPr lang="en-US" altLang="zh-CN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2</a:t>
            </a: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）电能表：</a:t>
            </a:r>
            <a:r>
              <a:rPr lang="zh-CN" altLang="en-US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测量</a:t>
            </a:r>
            <a:r>
              <a:rPr lang="en-US" altLang="zh-CN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______</a:t>
            </a:r>
            <a:r>
              <a:rPr lang="zh-CN" altLang="en-US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仪表</a:t>
            </a: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。（要求会读电能</a:t>
            </a:r>
          </a:p>
          <a:p>
            <a:pPr fontAlgn="auto">
              <a:lnSpc>
                <a:spcPts val="3360"/>
              </a:lnSpc>
            </a:pP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   表，并能根据电能表转数求电功或功率</a:t>
            </a:r>
            <a:r>
              <a:rPr lang="zh-CN" altLang="en-US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）</a:t>
            </a:r>
            <a:endParaRPr lang="en-US" altLang="zh-CN" sz="2800" dirty="0" smtClean="0"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360"/>
              </a:lnSpc>
            </a:pPr>
            <a:r>
              <a:rPr lang="en-US" altLang="zh-CN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2</a:t>
            </a: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．电功率</a:t>
            </a:r>
          </a:p>
          <a:p>
            <a:pPr fontAlgn="auto">
              <a:lnSpc>
                <a:spcPts val="3360"/>
              </a:lnSpc>
            </a:pPr>
            <a:r>
              <a:rPr lang="zh-CN" altLang="en-US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  （</a:t>
            </a:r>
            <a:r>
              <a:rPr lang="en-US" altLang="zh-CN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1</a:t>
            </a: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）电功率：表示电流做功</a:t>
            </a:r>
            <a:r>
              <a:rPr lang="zh-CN" altLang="en-US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的</a:t>
            </a:r>
            <a:r>
              <a:rPr lang="en-US" altLang="zh-CN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_____</a:t>
            </a:r>
            <a:r>
              <a:rPr lang="zh-CN" altLang="en-US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。</a:t>
            </a:r>
            <a:endParaRPr lang="en-US" altLang="zh-CN" sz="2800" dirty="0" smtClean="0"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360"/>
              </a:lnSpc>
            </a:pPr>
            <a:endParaRPr lang="zh-CN" altLang="en-US" sz="2800" dirty="0"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360"/>
              </a:lnSpc>
            </a:pPr>
            <a:r>
              <a:rPr lang="zh-CN" altLang="en-US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  （</a:t>
            </a:r>
            <a:r>
              <a:rPr lang="en-US" altLang="zh-CN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2</a:t>
            </a: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）计算公式：</a:t>
            </a:r>
            <a:r>
              <a:rPr lang="en-US" altLang="zh-CN" sz="2800" i="1" dirty="0">
                <a:ea typeface="宋体" panose="02010600030101010101" pitchFamily="2" charset="-122"/>
                <a:cs typeface="方正静蕾简体" panose="03000509000000000000" pitchFamily="65" charset="-122"/>
              </a:rPr>
              <a:t>P</a:t>
            </a:r>
            <a:r>
              <a:rPr lang="en-US" altLang="zh-CN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=___</a:t>
            </a:r>
            <a:r>
              <a:rPr lang="zh-CN" altLang="en-US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或</a:t>
            </a:r>
            <a:r>
              <a:rPr lang="en-US" altLang="zh-CN" sz="2800" i="1" dirty="0">
                <a:ea typeface="宋体" panose="02010600030101010101" pitchFamily="2" charset="-122"/>
                <a:cs typeface="方正静蕾简体" panose="03000509000000000000" pitchFamily="65" charset="-122"/>
              </a:rPr>
              <a:t>P</a:t>
            </a:r>
            <a:r>
              <a:rPr lang="en-US" altLang="zh-CN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=___</a:t>
            </a:r>
            <a:r>
              <a:rPr lang="zh-CN" altLang="en-US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或</a:t>
            </a:r>
            <a:r>
              <a:rPr lang="en-US" altLang="zh-CN" sz="2800" i="1" dirty="0">
                <a:ea typeface="宋体" panose="02010600030101010101" pitchFamily="2" charset="-122"/>
                <a:cs typeface="方正静蕾简体" panose="03000509000000000000" pitchFamily="65" charset="-122"/>
              </a:rPr>
              <a:t>P</a:t>
            </a:r>
            <a:r>
              <a:rPr lang="en-US" altLang="zh-CN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=_____</a:t>
            </a:r>
            <a:r>
              <a:rPr lang="zh-CN" altLang="en-US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或</a:t>
            </a:r>
            <a:r>
              <a:rPr lang="en-US" altLang="zh-CN" sz="2800" i="1" dirty="0">
                <a:ea typeface="宋体" panose="02010600030101010101" pitchFamily="2" charset="-122"/>
                <a:cs typeface="方正静蕾简体" panose="03000509000000000000" pitchFamily="65" charset="-122"/>
              </a:rPr>
              <a:t>P</a:t>
            </a:r>
            <a:r>
              <a:rPr lang="en-US" altLang="zh-CN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=___</a:t>
            </a:r>
            <a:r>
              <a:rPr lang="zh-CN" altLang="en-US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。</a:t>
            </a:r>
            <a:endParaRPr lang="zh-CN" altLang="en-US" sz="2800" dirty="0"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360"/>
              </a:lnSpc>
            </a:pPr>
            <a:r>
              <a:rPr lang="zh-CN" altLang="en-US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  （</a:t>
            </a:r>
            <a:r>
              <a:rPr lang="en-US" altLang="zh-CN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3</a:t>
            </a: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）额定功率：用电器</a:t>
            </a:r>
            <a:r>
              <a:rPr lang="zh-CN" altLang="en-US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在</a:t>
            </a:r>
            <a:r>
              <a:rPr lang="en-US" altLang="zh-CN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__________</a:t>
            </a:r>
            <a:r>
              <a:rPr lang="zh-CN" altLang="en-US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下</a:t>
            </a: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工作时的</a:t>
            </a:r>
          </a:p>
          <a:p>
            <a:pPr fontAlgn="auto">
              <a:lnSpc>
                <a:spcPts val="3360"/>
              </a:lnSpc>
            </a:pP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   功率。（实际功率：用电器实际工作时的功率）</a:t>
            </a:r>
            <a:endParaRPr lang="en-US" altLang="zh-CN" sz="2800" dirty="0" smtClean="0">
              <a:solidFill>
                <a:schemeClr val="tx1"/>
              </a:solidFill>
              <a:ea typeface="宋体" panose="02010600030101010101" pitchFamily="2" charset="-122"/>
              <a:cs typeface="方正静蕾简体" panose="03000509000000000000" pitchFamily="65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03495" y="1223046"/>
            <a:ext cx="8712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i="1" dirty="0" err="1">
                <a:solidFill>
                  <a:srgbClr val="FF0000"/>
                </a:solidFill>
                <a:ea typeface="楷体" panose="02010609060101010101" pitchFamily="49" charset="-122"/>
              </a:rPr>
              <a:t>UIt</a:t>
            </a:r>
            <a:endParaRPr lang="zh-CN" altLang="en-US" sz="2800" b="1" i="1" dirty="0">
              <a:solidFill>
                <a:srgbClr val="FF0000"/>
              </a:solidFill>
              <a:ea typeface="楷体" panose="02010609060101010101" pitchFamily="49" charset="-122"/>
            </a:endParaRPr>
          </a:p>
        </p:txBody>
      </p:sp>
      <p:sp>
        <p:nvSpPr>
          <p:cNvPr id="2" name="TextBox 16"/>
          <p:cNvSpPr txBox="1"/>
          <p:nvPr/>
        </p:nvSpPr>
        <p:spPr>
          <a:xfrm>
            <a:off x="5563073" y="1267395"/>
            <a:ext cx="725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i="1" dirty="0">
                <a:solidFill>
                  <a:srgbClr val="FF0000"/>
                </a:solidFill>
                <a:ea typeface="楷体" panose="02010609060101010101" pitchFamily="49" charset="-122"/>
              </a:rPr>
              <a:t>Pt</a:t>
            </a:r>
            <a:endParaRPr lang="zh-CN" altLang="en-US" sz="2800" b="1" i="1" dirty="0">
              <a:solidFill>
                <a:srgbClr val="FF0000"/>
              </a:solidFill>
              <a:ea typeface="楷体" panose="02010609060101010101" pitchFamily="49" charset="-122"/>
            </a:endParaRPr>
          </a:p>
        </p:txBody>
      </p:sp>
      <p:sp>
        <p:nvSpPr>
          <p:cNvPr id="3" name="TextBox 16"/>
          <p:cNvSpPr txBox="1"/>
          <p:nvPr/>
        </p:nvSpPr>
        <p:spPr>
          <a:xfrm>
            <a:off x="7138936" y="1300153"/>
            <a:ext cx="11543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i="1" dirty="0">
                <a:solidFill>
                  <a:srgbClr val="FF0000"/>
                </a:solidFill>
                <a:ea typeface="楷体" panose="02010609060101010101" pitchFamily="49" charset="-122"/>
              </a:rPr>
              <a:t>I</a:t>
            </a:r>
            <a:r>
              <a:rPr lang="en-US" altLang="zh-CN" sz="2800" b="1" baseline="30000" dirty="0">
                <a:solidFill>
                  <a:srgbClr val="FF0000"/>
                </a:solidFill>
                <a:ea typeface="楷体" panose="02010609060101010101" pitchFamily="49" charset="-122"/>
              </a:rPr>
              <a:t>2</a:t>
            </a:r>
            <a:r>
              <a:rPr lang="en-US" altLang="zh-CN" sz="2800" b="1" i="1" dirty="0">
                <a:solidFill>
                  <a:srgbClr val="FF0000"/>
                </a:solidFill>
                <a:ea typeface="楷体" panose="02010609060101010101" pitchFamily="49" charset="-122"/>
              </a:rPr>
              <a:t>Rt</a:t>
            </a:r>
            <a:endParaRPr lang="zh-CN" altLang="en-US" sz="2800" b="1" i="1" dirty="0">
              <a:solidFill>
                <a:srgbClr val="FF0000"/>
              </a:solidFill>
              <a:ea typeface="楷体" panose="02010609060101010101" pitchFamily="49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16"/>
              <p:cNvSpPr txBox="1"/>
              <p:nvPr/>
            </p:nvSpPr>
            <p:spPr>
              <a:xfrm>
                <a:off x="3759261" y="1771562"/>
                <a:ext cx="1057592" cy="898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8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  <m:t>𝑼</m:t>
                          </m:r>
                          <m:r>
                            <a:rPr lang="en-US" altLang="zh-CN" sz="2800" b="1" i="0" baseline="300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  <m:t>𝟐</m:t>
                          </m:r>
                        </m:num>
                        <m:den>
                          <m: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  <m:t>𝑹</m:t>
                          </m:r>
                        </m:den>
                      </m:f>
                      <m:r>
                        <a:rPr lang="en-US" altLang="zh-CN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楷体" panose="02010609060101010101" pitchFamily="49" charset="-122"/>
                        </a:rPr>
                        <m:t>𝒕</m:t>
                      </m:r>
                    </m:oMath>
                  </m:oMathPara>
                </a14:m>
                <a:endParaRPr lang="zh-CN" altLang="en-US" sz="2800" b="1" dirty="0">
                  <a:solidFill>
                    <a:srgbClr val="FF0000"/>
                  </a:solidFill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4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9261" y="1771562"/>
                <a:ext cx="1057592" cy="89896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p:sp>
        <p:nvSpPr>
          <p:cNvPr id="5" name="TextBox 16"/>
          <p:cNvSpPr txBox="1"/>
          <p:nvPr/>
        </p:nvSpPr>
        <p:spPr>
          <a:xfrm>
            <a:off x="5035448" y="2576357"/>
            <a:ext cx="2184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rgbClr val="FF0000"/>
                </a:solidFill>
                <a:ea typeface="楷体" panose="02010609060101010101" pitchFamily="49" charset="-122"/>
              </a:rPr>
              <a:t>3.6×10</a:t>
            </a:r>
            <a:r>
              <a:rPr lang="en-US" altLang="zh-CN" sz="2800" b="1" baseline="30000" dirty="0" smtClean="0">
                <a:solidFill>
                  <a:srgbClr val="FF0000"/>
                </a:solidFill>
                <a:ea typeface="楷体" panose="02010609060101010101" pitchFamily="49" charset="-122"/>
              </a:rPr>
              <a:t>6</a:t>
            </a:r>
            <a:endParaRPr lang="en-US" altLang="zh-CN" sz="2800" b="1" baseline="30000" dirty="0">
              <a:solidFill>
                <a:srgbClr val="FF0000"/>
              </a:solidFill>
              <a:ea typeface="楷体" panose="02010609060101010101" pitchFamily="49" charset="-122"/>
            </a:endParaRPr>
          </a:p>
        </p:txBody>
      </p:sp>
      <p:sp>
        <p:nvSpPr>
          <p:cNvPr id="6" name="TextBox 16"/>
          <p:cNvSpPr txBox="1"/>
          <p:nvPr/>
        </p:nvSpPr>
        <p:spPr>
          <a:xfrm>
            <a:off x="3639662" y="3022138"/>
            <a:ext cx="928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ea typeface="楷体" panose="02010609060101010101" pitchFamily="49" charset="-122"/>
              </a:rPr>
              <a:t>电功</a:t>
            </a:r>
          </a:p>
        </p:txBody>
      </p:sp>
      <p:sp>
        <p:nvSpPr>
          <p:cNvPr id="18" name="TextBox 16"/>
          <p:cNvSpPr txBox="1"/>
          <p:nvPr/>
        </p:nvSpPr>
        <p:spPr>
          <a:xfrm>
            <a:off x="5273265" y="4257224"/>
            <a:ext cx="928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ea typeface="楷体" panose="02010609060101010101" pitchFamily="49" charset="-122"/>
              </a:rPr>
              <a:t>快慢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6"/>
              <p:cNvSpPr txBox="1"/>
              <p:nvPr/>
            </p:nvSpPr>
            <p:spPr>
              <a:xfrm>
                <a:off x="3442101" y="4760527"/>
                <a:ext cx="1057592" cy="898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8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  <m:t>𝑾</m:t>
                          </m:r>
                        </m:num>
                        <m:den>
                          <m: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  <m:t>𝒕</m:t>
                          </m:r>
                        </m:den>
                      </m:f>
                    </m:oMath>
                  </m:oMathPara>
                </a14:m>
                <a:endParaRPr lang="zh-CN" altLang="en-US" sz="2800" b="1" dirty="0">
                  <a:solidFill>
                    <a:srgbClr val="FF0000"/>
                  </a:solidFill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19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2101" y="4760527"/>
                <a:ext cx="1057592" cy="89896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4743461" y="5113172"/>
            <a:ext cx="8712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i="1" dirty="0" smtClean="0">
                <a:solidFill>
                  <a:srgbClr val="FF0000"/>
                </a:solidFill>
                <a:ea typeface="楷体" panose="02010609060101010101" pitchFamily="49" charset="-122"/>
              </a:rPr>
              <a:t>UI</a:t>
            </a:r>
            <a:endParaRPr lang="zh-CN" altLang="en-US" sz="2800" b="1" i="1" dirty="0">
              <a:solidFill>
                <a:srgbClr val="FF0000"/>
              </a:solidFill>
              <a:ea typeface="楷体" panose="02010609060101010101" pitchFamily="49" charset="-122"/>
            </a:endParaRPr>
          </a:p>
        </p:txBody>
      </p:sp>
      <p:sp>
        <p:nvSpPr>
          <p:cNvPr id="21" name="TextBox 16"/>
          <p:cNvSpPr txBox="1"/>
          <p:nvPr/>
        </p:nvSpPr>
        <p:spPr>
          <a:xfrm>
            <a:off x="6077232" y="5110283"/>
            <a:ext cx="11543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i="1" dirty="0" smtClean="0">
                <a:solidFill>
                  <a:srgbClr val="FF0000"/>
                </a:solidFill>
                <a:ea typeface="楷体" panose="02010609060101010101" pitchFamily="49" charset="-122"/>
              </a:rPr>
              <a:t>I</a:t>
            </a:r>
            <a:r>
              <a:rPr lang="en-US" altLang="zh-CN" sz="2800" b="1" baseline="30000" dirty="0" smtClean="0">
                <a:solidFill>
                  <a:srgbClr val="FF0000"/>
                </a:solidFill>
                <a:ea typeface="楷体" panose="02010609060101010101" pitchFamily="49" charset="-122"/>
              </a:rPr>
              <a:t>2</a:t>
            </a:r>
            <a:r>
              <a:rPr lang="en-US" altLang="zh-CN" sz="2800" b="1" i="1" dirty="0" smtClean="0">
                <a:solidFill>
                  <a:srgbClr val="FF0000"/>
                </a:solidFill>
                <a:ea typeface="楷体" panose="02010609060101010101" pitchFamily="49" charset="-122"/>
              </a:rPr>
              <a:t>R</a:t>
            </a:r>
            <a:endParaRPr lang="zh-CN" altLang="en-US" sz="2800" b="1" i="1" dirty="0">
              <a:solidFill>
                <a:srgbClr val="FF0000"/>
              </a:solidFill>
              <a:ea typeface="楷体" panose="02010609060101010101" pitchFamily="49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16"/>
              <p:cNvSpPr txBox="1"/>
              <p:nvPr/>
            </p:nvSpPr>
            <p:spPr>
              <a:xfrm>
                <a:off x="7692131" y="4760527"/>
                <a:ext cx="1057592" cy="898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8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  <m:t>𝑼</m:t>
                          </m:r>
                          <m:r>
                            <a:rPr lang="en-US" altLang="zh-CN" sz="2800" b="1" i="0" baseline="300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  <m:t>𝟐</m:t>
                          </m:r>
                        </m:num>
                        <m:den>
                          <m:r>
                            <a:rPr lang="en-US" altLang="zh-CN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楷体" panose="02010609060101010101" pitchFamily="49" charset="-122"/>
                            </a:rPr>
                            <m:t>𝑹</m:t>
                          </m:r>
                        </m:den>
                      </m:f>
                    </m:oMath>
                  </m:oMathPara>
                </a14:m>
                <a:endParaRPr lang="zh-CN" altLang="en-US" sz="2800" b="1" dirty="0">
                  <a:solidFill>
                    <a:srgbClr val="FF0000"/>
                  </a:solidFill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22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2131" y="4760527"/>
                <a:ext cx="1057592" cy="89896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p:sp>
        <p:nvSpPr>
          <p:cNvPr id="23" name="TextBox 16"/>
          <p:cNvSpPr txBox="1"/>
          <p:nvPr/>
        </p:nvSpPr>
        <p:spPr>
          <a:xfrm>
            <a:off x="4724841" y="5566186"/>
            <a:ext cx="16857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ea typeface="楷体" panose="02010609060101010101" pitchFamily="49" charset="-122"/>
              </a:rPr>
              <a:t>额定电压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25" name="直接连接符 24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组合 25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27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必备知识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8" name="矩形 27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" grpId="0"/>
      <p:bldP spid="3" grpId="0"/>
      <p:bldP spid="4" grpId="0" bldLvl="0" animBg="1"/>
      <p:bldP spid="5" grpId="0"/>
      <p:bldP spid="6" grpId="0"/>
      <p:bldP spid="18" grpId="0"/>
      <p:bldP spid="19" grpId="0" bldLvl="0" animBg="1"/>
      <p:bldP spid="20" grpId="0"/>
      <p:bldP spid="21" grpId="0"/>
      <p:bldP spid="22" grpId="0" bldLvl="0" animBg="1"/>
      <p:bldP spid="2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9" descr="https://timgsa.baidu.com/timg?image&amp;quality=80&amp;size=b9999_10000&amp;sec=1543050428763&amp;di=96e9a22cdfcd2b71565e06c8a91967bb&amp;imgtype=0&amp;src=http%3A%2F%2Fwww.51pptmoban.com%2Fd%2Ffile%2F2015%2F10%2F13%2F04180d602697c3b975ec7f81ddea00a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 bwMode="auto">
          <a:xfrm>
            <a:off x="6269038" y="2259013"/>
            <a:ext cx="2513012" cy="450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横卷形 12"/>
          <p:cNvSpPr/>
          <p:nvPr/>
        </p:nvSpPr>
        <p:spPr>
          <a:xfrm>
            <a:off x="612775" y="1514475"/>
            <a:ext cx="5724525" cy="3043238"/>
          </a:xfrm>
          <a:prstGeom prst="horizontalScroll">
            <a:avLst/>
          </a:prstGeom>
          <a:noFill/>
          <a:ln w="76200">
            <a:solidFill>
              <a:srgbClr val="005188"/>
            </a:solidFill>
            <a:prstDash val="sysDash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3200" b="1" dirty="0" smtClean="0">
                <a:solidFill>
                  <a:schemeClr val="tx1"/>
                </a:solidFill>
                <a:latin typeface="+mn-ea"/>
              </a:rPr>
              <a:t>考点一</a:t>
            </a:r>
            <a:r>
              <a:rPr lang="en-US" altLang="zh-CN" sz="3200" b="1" dirty="0" smtClean="0">
                <a:solidFill>
                  <a:schemeClr val="tx1"/>
                </a:solidFill>
                <a:latin typeface="+mn-ea"/>
              </a:rPr>
              <a:t>  </a:t>
            </a:r>
            <a:endParaRPr lang="en-US" altLang="zh-CN" sz="3200" b="1" dirty="0">
              <a:solidFill>
                <a:schemeClr val="tx1"/>
              </a:solidFill>
              <a:latin typeface="+mn-ea"/>
            </a:endParaRPr>
          </a:p>
          <a:p>
            <a:pPr algn="ctr">
              <a:defRPr/>
            </a:pPr>
            <a:r>
              <a:rPr lang="zh-CN" altLang="en-US" sz="3200" b="1" dirty="0" smtClean="0">
                <a:solidFill>
                  <a:schemeClr val="tx1"/>
                </a:solidFill>
                <a:latin typeface="+mn-ea"/>
              </a:rPr>
              <a:t>电功与电能</a:t>
            </a:r>
            <a:endParaRPr lang="zh-CN" altLang="en-US" sz="3200" b="1" dirty="0">
              <a:solidFill>
                <a:schemeClr val="tx1"/>
              </a:solidFill>
              <a:latin typeface="+mn-ea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7" name="直接连接符 16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组合 22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24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5" name="矩形 24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379703" y="963617"/>
            <a:ext cx="8274781" cy="227241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fontAlgn="auto">
              <a:lnSpc>
                <a:spcPts val="3360"/>
              </a:lnSpc>
            </a:pPr>
            <a:r>
              <a:rPr lang="en-US" altLang="zh-CN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【</a:t>
            </a:r>
            <a:r>
              <a:rPr lang="zh-CN" altLang="en-US" sz="2800" b="1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例</a:t>
            </a:r>
            <a:r>
              <a:rPr lang="en-US" altLang="zh-CN" sz="2800" b="1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1</a:t>
            </a:r>
            <a:r>
              <a:rPr lang="en-US" altLang="zh-CN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】</a:t>
            </a: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下列说法中正确的是</a:t>
            </a:r>
            <a:r>
              <a:rPr lang="zh-CN" altLang="en-US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（      ）</a:t>
            </a:r>
            <a:endParaRPr lang="zh-CN" altLang="en-US" sz="2800" dirty="0"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360"/>
              </a:lnSpc>
            </a:pPr>
            <a:r>
              <a:rPr lang="en-US" altLang="zh-CN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  A</a:t>
            </a: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．电功是表示电流做功快慢的</a:t>
            </a:r>
            <a:r>
              <a:rPr lang="zh-CN" altLang="en-US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物理量</a:t>
            </a:r>
            <a:endParaRPr lang="en-US" altLang="zh-CN" sz="2800" dirty="0" smtClean="0"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360"/>
              </a:lnSpc>
            </a:pPr>
            <a:r>
              <a:rPr lang="en-US" altLang="zh-CN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  </a:t>
            </a:r>
            <a:r>
              <a:rPr lang="en-US" altLang="zh-CN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B</a:t>
            </a: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．电功率是表示电流做功快慢的物理量</a:t>
            </a:r>
          </a:p>
          <a:p>
            <a:pPr fontAlgn="auto">
              <a:lnSpc>
                <a:spcPts val="3360"/>
              </a:lnSpc>
            </a:pPr>
            <a:r>
              <a:rPr lang="en-US" altLang="zh-CN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  C</a:t>
            </a: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．电流越大，电流做的功就越</a:t>
            </a:r>
            <a:r>
              <a:rPr lang="zh-CN" altLang="en-US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多</a:t>
            </a:r>
            <a:endParaRPr lang="en-US" altLang="zh-CN" sz="2800" dirty="0" smtClean="0"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360"/>
              </a:lnSpc>
            </a:pPr>
            <a:r>
              <a:rPr lang="en-US" altLang="zh-CN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  </a:t>
            </a:r>
            <a:r>
              <a:rPr lang="en-US" altLang="zh-CN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D</a:t>
            </a: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．电功率越大，电流做的功就越多</a:t>
            </a:r>
            <a:endParaRPr lang="zh-CN" altLang="en-US" sz="2800" dirty="0" smtClean="0">
              <a:solidFill>
                <a:schemeClr val="tx1"/>
              </a:solidFill>
              <a:ea typeface="宋体" panose="02010600030101010101" pitchFamily="2" charset="-122"/>
              <a:cs typeface="方正静蕾简体" panose="03000509000000000000" pitchFamily="65" charset="-122"/>
              <a:sym typeface="+mn-ea"/>
            </a:endParaRPr>
          </a:p>
        </p:txBody>
      </p:sp>
      <p:sp>
        <p:nvSpPr>
          <p:cNvPr id="3" name="TextBox 16"/>
          <p:cNvSpPr txBox="1"/>
          <p:nvPr/>
        </p:nvSpPr>
        <p:spPr>
          <a:xfrm>
            <a:off x="5026104" y="929721"/>
            <a:ext cx="8528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FF0000"/>
                </a:solidFill>
                <a:ea typeface="楷体" panose="02010609060101010101" pitchFamily="49" charset="-122"/>
              </a:rPr>
              <a:t>B</a:t>
            </a:r>
            <a:endParaRPr lang="zh-CN" altLang="en-US" sz="2800" b="1" dirty="0">
              <a:solidFill>
                <a:srgbClr val="FF0000"/>
              </a:solidFill>
              <a:ea typeface="楷体" panose="02010609060101010101" pitchFamily="49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79703" y="3418843"/>
            <a:ext cx="8274781" cy="138499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ea typeface="宋体" panose="02010600030101010101" pitchFamily="2" charset="-122"/>
              </a:rPr>
              <a:t>解析：</a:t>
            </a:r>
            <a:r>
              <a:rPr lang="zh-CN" altLang="en-US" sz="2800" dirty="0">
                <a:ea typeface="宋体" panose="02010600030101010101" pitchFamily="2" charset="-122"/>
              </a:rPr>
              <a:t>电流做功其实是电能转化为其他形式的能的过程，消耗了多少电能，就有多少电能转化为其他形式的能</a:t>
            </a:r>
            <a:r>
              <a:rPr lang="en-US" altLang="zh-CN" sz="2800" dirty="0">
                <a:ea typeface="宋体" panose="02010600030101010101" pitchFamily="2" charset="-122"/>
              </a:rPr>
              <a:t>,</a:t>
            </a:r>
            <a:r>
              <a:rPr lang="zh-CN" altLang="en-US" sz="2800" dirty="0">
                <a:ea typeface="宋体" panose="02010600030101010101" pitchFamily="2" charset="-122"/>
              </a:rPr>
              <a:t>而电功率只是反映电流做功快慢的物理量</a:t>
            </a:r>
            <a:r>
              <a:rPr lang="zh-CN" altLang="en-US" sz="2800" dirty="0" smtClean="0">
                <a:ea typeface="宋体" panose="02010600030101010101" pitchFamily="2" charset="-122"/>
              </a:rPr>
              <a:t>。</a:t>
            </a:r>
            <a:endParaRPr lang="zh-CN" altLang="en-US" sz="2800" dirty="0">
              <a:ea typeface="宋体" panose="02010600030101010101" pitchFamily="2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2" name="直接连接符 11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组合 15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8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典型例题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sp>
        <p:nvSpPr>
          <p:cNvPr id="11" name="文本框 10"/>
          <p:cNvSpPr txBox="1"/>
          <p:nvPr/>
        </p:nvSpPr>
        <p:spPr>
          <a:xfrm>
            <a:off x="388961" y="5374163"/>
            <a:ext cx="8274781" cy="52322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zh-CN" altLang="zh-CN" sz="2800" b="1" dirty="0"/>
              <a:t>思维点拨：</a:t>
            </a:r>
            <a:r>
              <a:rPr lang="zh-CN" altLang="zh-CN" sz="2800" dirty="0"/>
              <a:t>考查电功、电功率。</a:t>
            </a:r>
            <a:endParaRPr lang="zh-CN" altLang="en-US" sz="28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3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474943" y="768350"/>
            <a:ext cx="8496300" cy="59093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/>
              <a:t>1</a:t>
            </a:r>
            <a:r>
              <a:rPr lang="zh-CN" altLang="zh-CN" sz="2800" dirty="0"/>
              <a:t>．某水电站的年发电量在</a:t>
            </a:r>
            <a:r>
              <a:rPr lang="en-US" altLang="zh-CN" sz="2800" dirty="0"/>
              <a:t>8</a:t>
            </a:r>
            <a:r>
              <a:rPr lang="zh-CN" altLang="zh-CN" sz="2800" dirty="0"/>
              <a:t>亿千瓦时以上，“千瓦时</a:t>
            </a:r>
            <a:r>
              <a:rPr lang="en-US" altLang="zh-CN" sz="2800" dirty="0"/>
              <a:t>”</a:t>
            </a:r>
            <a:r>
              <a:rPr lang="zh-CN" altLang="zh-CN" sz="2800" dirty="0"/>
              <a:t>是下列哪个物理量的单位</a:t>
            </a:r>
            <a:r>
              <a:rPr lang="en-US" altLang="zh-CN" sz="2800" dirty="0"/>
              <a:t>( </a:t>
            </a:r>
            <a:r>
              <a:rPr lang="en-US" altLang="zh-CN" sz="2800" dirty="0" smtClean="0"/>
              <a:t>      </a:t>
            </a:r>
            <a:r>
              <a:rPr lang="en-US" altLang="zh-CN" sz="2800" dirty="0"/>
              <a:t>)</a:t>
            </a:r>
            <a:endParaRPr lang="zh-CN" altLang="zh-CN" sz="2800" dirty="0"/>
          </a:p>
          <a:p>
            <a:pPr>
              <a:lnSpc>
                <a:spcPct val="150000"/>
              </a:lnSpc>
            </a:pPr>
            <a:r>
              <a:rPr lang="en-US" altLang="zh-CN" sz="2800" dirty="0"/>
              <a:t>A</a:t>
            </a:r>
            <a:r>
              <a:rPr lang="zh-CN" altLang="zh-CN" sz="2800" dirty="0"/>
              <a:t>．电能</a:t>
            </a:r>
            <a:r>
              <a:rPr lang="en-US" altLang="zh-CN" sz="2800" dirty="0"/>
              <a:t>  B</a:t>
            </a:r>
            <a:r>
              <a:rPr lang="zh-CN" altLang="zh-CN" sz="2800" dirty="0"/>
              <a:t>．电功率</a:t>
            </a:r>
            <a:r>
              <a:rPr lang="en-US" altLang="zh-CN" sz="2800" dirty="0"/>
              <a:t>  C</a:t>
            </a:r>
            <a:r>
              <a:rPr lang="zh-CN" altLang="zh-CN" sz="2800" dirty="0"/>
              <a:t>．电流</a:t>
            </a:r>
            <a:r>
              <a:rPr lang="en-US" altLang="zh-CN" sz="2800" dirty="0"/>
              <a:t>  D</a:t>
            </a:r>
            <a:r>
              <a:rPr lang="zh-CN" altLang="zh-CN" sz="2800" dirty="0"/>
              <a:t>．</a:t>
            </a:r>
            <a:r>
              <a:rPr lang="zh-CN" altLang="zh-CN" sz="2800" dirty="0" smtClean="0"/>
              <a:t>时间</a:t>
            </a:r>
            <a:endParaRPr lang="en-US" altLang="zh-CN" sz="2800" dirty="0" smtClean="0"/>
          </a:p>
          <a:p>
            <a:pPr>
              <a:lnSpc>
                <a:spcPct val="150000"/>
              </a:lnSpc>
            </a:pPr>
            <a:endParaRPr lang="zh-CN" altLang="zh-CN" sz="2800" dirty="0"/>
          </a:p>
          <a:p>
            <a:pPr>
              <a:lnSpc>
                <a:spcPct val="150000"/>
              </a:lnSpc>
            </a:pPr>
            <a:r>
              <a:rPr lang="en-US" altLang="zh-CN" sz="2800" dirty="0"/>
              <a:t>2</a:t>
            </a:r>
            <a:r>
              <a:rPr lang="zh-CN" altLang="zh-CN" sz="2800" dirty="0"/>
              <a:t>．电能表可以</a:t>
            </a:r>
            <a:r>
              <a:rPr lang="zh-CN" altLang="zh-CN" sz="2800" dirty="0" smtClean="0"/>
              <a:t>直接测量</a:t>
            </a:r>
            <a:r>
              <a:rPr lang="en-US" altLang="zh-CN" sz="2800" dirty="0"/>
              <a:t>(       ) </a:t>
            </a:r>
            <a:endParaRPr lang="en-US" altLang="zh-CN" sz="2800" dirty="0" smtClean="0"/>
          </a:p>
          <a:p>
            <a:pPr>
              <a:lnSpc>
                <a:spcPct val="150000"/>
              </a:lnSpc>
            </a:pPr>
            <a:r>
              <a:rPr lang="en-US" altLang="zh-CN" sz="2800" dirty="0" smtClean="0"/>
              <a:t>A</a:t>
            </a:r>
            <a:r>
              <a:rPr lang="zh-CN" altLang="zh-CN" sz="2800" dirty="0"/>
              <a:t>．电流通过用电器所做的功　　　</a:t>
            </a:r>
            <a:r>
              <a:rPr lang="en-US" altLang="zh-CN" sz="2800" dirty="0"/>
              <a:t>  </a:t>
            </a:r>
            <a:endParaRPr lang="en-US" altLang="zh-CN" sz="2800" dirty="0" smtClean="0"/>
          </a:p>
          <a:p>
            <a:pPr>
              <a:lnSpc>
                <a:spcPct val="150000"/>
              </a:lnSpc>
            </a:pPr>
            <a:r>
              <a:rPr lang="en-US" altLang="zh-CN" sz="2800" dirty="0" smtClean="0"/>
              <a:t>B</a:t>
            </a:r>
            <a:r>
              <a:rPr lang="zh-CN" altLang="zh-CN" sz="2800" dirty="0"/>
              <a:t>．电路两端的电压</a:t>
            </a:r>
          </a:p>
          <a:p>
            <a:pPr>
              <a:lnSpc>
                <a:spcPct val="150000"/>
              </a:lnSpc>
            </a:pPr>
            <a:r>
              <a:rPr lang="en-US" altLang="zh-CN" sz="2800" dirty="0"/>
              <a:t>C</a:t>
            </a:r>
            <a:r>
              <a:rPr lang="zh-CN" altLang="zh-CN" sz="2800" dirty="0"/>
              <a:t>．电路中的电流　　　　　　　　</a:t>
            </a:r>
            <a:r>
              <a:rPr lang="en-US" altLang="zh-CN" sz="2800" dirty="0"/>
              <a:t>  </a:t>
            </a:r>
            <a:endParaRPr lang="en-US" altLang="zh-CN" sz="2800" dirty="0" smtClean="0"/>
          </a:p>
          <a:p>
            <a:pPr>
              <a:lnSpc>
                <a:spcPct val="150000"/>
              </a:lnSpc>
            </a:pPr>
            <a:r>
              <a:rPr lang="en-US" altLang="zh-CN" sz="2800" dirty="0" smtClean="0"/>
              <a:t>D</a:t>
            </a:r>
            <a:r>
              <a:rPr lang="zh-CN" altLang="zh-CN" sz="2800" dirty="0"/>
              <a:t>．用电器消耗的电功率</a:t>
            </a:r>
          </a:p>
        </p:txBody>
      </p:sp>
      <p:sp>
        <p:nvSpPr>
          <p:cNvPr id="4" name="矩形 3"/>
          <p:cNvSpPr/>
          <p:nvPr/>
        </p:nvSpPr>
        <p:spPr>
          <a:xfrm>
            <a:off x="4479081" y="1557419"/>
            <a:ext cx="6323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</a:rPr>
              <a:t>A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4296134" y="3528151"/>
            <a:ext cx="6323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</a:rPr>
              <a:t>A</a:t>
            </a:r>
            <a:endParaRPr lang="zh-CN" altLang="en-US" dirty="0"/>
          </a:p>
        </p:txBody>
      </p:sp>
      <p:grpSp>
        <p:nvGrpSpPr>
          <p:cNvPr id="12" name="组合 11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6" name="直接连接符 15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组合 16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8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针对训练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377825" y="1285875"/>
            <a:ext cx="8328025" cy="45348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/>
              <a:t>3</a:t>
            </a:r>
            <a:r>
              <a:rPr lang="zh-CN" altLang="zh-CN" sz="2800" dirty="0"/>
              <a:t>．现有</a:t>
            </a:r>
            <a:r>
              <a:rPr lang="en-US" altLang="zh-CN" sz="2800" dirty="0">
                <a:latin typeface="+mn-ea"/>
              </a:rPr>
              <a:t>“</a:t>
            </a:r>
            <a:r>
              <a:rPr lang="en-US" altLang="zh-CN" sz="2800" dirty="0"/>
              <a:t>220 V</a:t>
            </a:r>
            <a:r>
              <a:rPr lang="zh-CN" altLang="zh-CN" sz="2800" dirty="0"/>
              <a:t>　</a:t>
            </a:r>
            <a:r>
              <a:rPr lang="en-US" altLang="zh-CN" sz="2800" dirty="0"/>
              <a:t>100 W</a:t>
            </a:r>
            <a:r>
              <a:rPr lang="en-US" altLang="zh-CN" sz="2800" dirty="0">
                <a:latin typeface="+mn-ea"/>
              </a:rPr>
              <a:t>”</a:t>
            </a:r>
            <a:r>
              <a:rPr lang="zh-CN" altLang="zh-CN" sz="2800" dirty="0"/>
              <a:t>的电灯泡一只，将它接在电压为</a:t>
            </a:r>
            <a:r>
              <a:rPr lang="en-US" altLang="zh-CN" sz="2800" dirty="0">
                <a:latin typeface="+mn-ea"/>
              </a:rPr>
              <a:t>“</a:t>
            </a:r>
            <a:r>
              <a:rPr lang="en-US" altLang="zh-CN" sz="2800" dirty="0"/>
              <a:t>110 V</a:t>
            </a:r>
            <a:r>
              <a:rPr lang="en-US" altLang="zh-CN" sz="2800" dirty="0">
                <a:latin typeface="+mn-ea"/>
              </a:rPr>
              <a:t>”</a:t>
            </a:r>
            <a:r>
              <a:rPr lang="zh-CN" altLang="zh-CN" sz="2800" dirty="0"/>
              <a:t>的电路中，实际功率为</a:t>
            </a:r>
            <a:r>
              <a:rPr lang="en-US" altLang="zh-CN" sz="2800" dirty="0"/>
              <a:t>______W</a:t>
            </a:r>
            <a:r>
              <a:rPr lang="zh-CN" altLang="zh-CN" sz="2800" dirty="0"/>
              <a:t>，消耗</a:t>
            </a:r>
            <a:r>
              <a:rPr lang="en-US" altLang="zh-CN" sz="2800" dirty="0"/>
              <a:t>1 </a:t>
            </a:r>
            <a:r>
              <a:rPr lang="en-US" altLang="zh-CN" sz="2800" dirty="0" err="1"/>
              <a:t>kW·h</a:t>
            </a:r>
            <a:r>
              <a:rPr lang="zh-CN" altLang="zh-CN" sz="2800" dirty="0"/>
              <a:t>的电能可供它连续工作</a:t>
            </a:r>
            <a:r>
              <a:rPr lang="en-US" altLang="zh-CN" sz="2800" dirty="0"/>
              <a:t>______h</a:t>
            </a:r>
            <a:r>
              <a:rPr lang="zh-CN" altLang="zh-CN" sz="2800" dirty="0"/>
              <a:t>。</a:t>
            </a:r>
          </a:p>
          <a:p>
            <a:pPr>
              <a:lnSpc>
                <a:spcPct val="150000"/>
              </a:lnSpc>
            </a:pPr>
            <a:r>
              <a:rPr lang="en-US" altLang="zh-CN" sz="2800" dirty="0"/>
              <a:t>4</a:t>
            </a:r>
            <a:r>
              <a:rPr lang="zh-CN" altLang="zh-CN" sz="2800" dirty="0"/>
              <a:t>．</a:t>
            </a:r>
            <a:r>
              <a:rPr lang="en-US" altLang="zh-CN" sz="2800" dirty="0"/>
              <a:t>(2019·</a:t>
            </a:r>
            <a:r>
              <a:rPr lang="zh-CN" altLang="zh-CN" sz="2800" dirty="0"/>
              <a:t>襄阳市</a:t>
            </a:r>
            <a:r>
              <a:rPr lang="en-US" altLang="zh-CN" sz="2800" dirty="0"/>
              <a:t>)</a:t>
            </a:r>
            <a:r>
              <a:rPr lang="zh-CN" altLang="zh-CN" sz="2800" dirty="0"/>
              <a:t>华为某款手机锂电池上面标明电压为</a:t>
            </a:r>
            <a:r>
              <a:rPr lang="en-US" altLang="zh-CN" sz="2800" dirty="0"/>
              <a:t>3.7 V</a:t>
            </a:r>
            <a:r>
              <a:rPr lang="zh-CN" altLang="zh-CN" sz="2800" dirty="0"/>
              <a:t>，容量为</a:t>
            </a:r>
            <a:r>
              <a:rPr lang="en-US" altLang="zh-CN" sz="2800" dirty="0"/>
              <a:t>3 000 </a:t>
            </a:r>
            <a:r>
              <a:rPr lang="en-US" altLang="zh-CN" sz="2800" dirty="0" err="1"/>
              <a:t>mA·h</a:t>
            </a:r>
            <a:r>
              <a:rPr lang="zh-CN" altLang="zh-CN" sz="2800" dirty="0"/>
              <a:t>，则它充满电后存储的电能为</a:t>
            </a:r>
            <a:r>
              <a:rPr lang="en-US" altLang="zh-CN" sz="2800" dirty="0"/>
              <a:t>__________J</a:t>
            </a:r>
            <a:r>
              <a:rPr lang="zh-CN" altLang="zh-CN" sz="2800" dirty="0"/>
              <a:t>；该手机的待机电流为</a:t>
            </a:r>
            <a:r>
              <a:rPr lang="en-US" altLang="zh-CN" sz="2800" dirty="0"/>
              <a:t>15 mA</a:t>
            </a:r>
            <a:r>
              <a:rPr lang="zh-CN" altLang="zh-CN" sz="2800" dirty="0"/>
              <a:t>，则该手机最长待机时间为</a:t>
            </a:r>
            <a:r>
              <a:rPr lang="en-US" altLang="zh-CN" sz="2800" dirty="0"/>
              <a:t>__________h</a:t>
            </a:r>
            <a:r>
              <a:rPr lang="zh-CN" altLang="zh-CN" sz="2800" dirty="0"/>
              <a:t>。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7" name="直接连接符 16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组合 17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9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针对训练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sp>
        <p:nvSpPr>
          <p:cNvPr id="13" name="矩形 12"/>
          <p:cNvSpPr/>
          <p:nvPr/>
        </p:nvSpPr>
        <p:spPr>
          <a:xfrm>
            <a:off x="6973479" y="1990106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/>
              </a:rPr>
              <a:t>25</a:t>
            </a:r>
            <a:endParaRPr lang="zh-CN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5624455" y="2703107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/>
              </a:rPr>
              <a:t>40</a:t>
            </a:r>
            <a:endParaRPr lang="zh-CN" altLang="en-US" baseline="30000" dirty="0"/>
          </a:p>
        </p:txBody>
      </p:sp>
      <p:sp>
        <p:nvSpPr>
          <p:cNvPr id="15" name="矩形 14"/>
          <p:cNvSpPr/>
          <p:nvPr/>
        </p:nvSpPr>
        <p:spPr>
          <a:xfrm>
            <a:off x="1316998" y="4615295"/>
            <a:ext cx="11721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/>
              </a:rPr>
              <a:t>39 960</a:t>
            </a:r>
            <a:endParaRPr lang="zh-CN" altLang="en-US" baseline="30000" dirty="0"/>
          </a:p>
        </p:txBody>
      </p:sp>
      <p:sp>
        <p:nvSpPr>
          <p:cNvPr id="21" name="矩形 20"/>
          <p:cNvSpPr/>
          <p:nvPr/>
        </p:nvSpPr>
        <p:spPr>
          <a:xfrm>
            <a:off x="4180199" y="5233522"/>
            <a:ext cx="7232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/>
              </a:rPr>
              <a:t>200</a:t>
            </a:r>
            <a:endParaRPr lang="zh-CN" altLang="en-US" baseline="30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2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474943" y="770357"/>
            <a:ext cx="8274780" cy="569386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zh-CN" sz="2600" dirty="0"/>
              <a:t>5</a:t>
            </a:r>
            <a:r>
              <a:rPr lang="zh-CN" altLang="zh-CN" sz="2600" dirty="0"/>
              <a:t>．</a:t>
            </a:r>
            <a:r>
              <a:rPr lang="en-US" altLang="zh-CN" sz="2600" dirty="0"/>
              <a:t>(2019·</a:t>
            </a:r>
            <a:r>
              <a:rPr lang="zh-CN" altLang="zh-CN" sz="2600" dirty="0"/>
              <a:t>武威市</a:t>
            </a:r>
            <a:r>
              <a:rPr lang="en-US" altLang="zh-CN" sz="2600" dirty="0"/>
              <a:t>)</a:t>
            </a:r>
            <a:r>
              <a:rPr lang="zh-CN" altLang="zh-CN" sz="2600" dirty="0"/>
              <a:t>如图</a:t>
            </a:r>
            <a:r>
              <a:rPr lang="en-US" altLang="zh-CN" sz="2600" dirty="0"/>
              <a:t>13</a:t>
            </a:r>
            <a:r>
              <a:rPr lang="zh-CN" altLang="zh-CN" sz="2600" dirty="0"/>
              <a:t>－</a:t>
            </a:r>
            <a:r>
              <a:rPr lang="en-US" altLang="zh-CN" sz="2600" dirty="0"/>
              <a:t>10</a:t>
            </a:r>
            <a:r>
              <a:rPr lang="zh-CN" altLang="zh-CN" sz="2600" dirty="0"/>
              <a:t>所示是某家用电子式电能表的表盘，该表盘上显示已用电</a:t>
            </a:r>
            <a:r>
              <a:rPr lang="en-US" altLang="zh-CN" sz="2600" dirty="0" smtClean="0"/>
              <a:t>_______</a:t>
            </a:r>
            <a:r>
              <a:rPr lang="en-US" altLang="zh-CN" sz="2600" dirty="0" err="1"/>
              <a:t>kW·h</a:t>
            </a:r>
            <a:r>
              <a:rPr lang="zh-CN" altLang="zh-CN" sz="2600" dirty="0"/>
              <a:t>。若将某用电器单独接在该电能表上正常工作</a:t>
            </a:r>
            <a:r>
              <a:rPr lang="en-US" altLang="zh-CN" sz="2600" dirty="0"/>
              <a:t>3 min</a:t>
            </a:r>
            <a:r>
              <a:rPr lang="zh-CN" altLang="zh-CN" sz="2600" dirty="0"/>
              <a:t>，电能表指示灯闪烁了</a:t>
            </a:r>
            <a:r>
              <a:rPr lang="en-US" altLang="zh-CN" sz="2600" dirty="0"/>
              <a:t>32</a:t>
            </a:r>
            <a:r>
              <a:rPr lang="zh-CN" altLang="zh-CN" sz="2600" dirty="0"/>
              <a:t>次。该用电器在上述时间内消耗的电能为</a:t>
            </a:r>
            <a:r>
              <a:rPr lang="en-US" altLang="zh-CN" sz="2600" dirty="0" smtClean="0"/>
              <a:t>_______</a:t>
            </a:r>
          </a:p>
          <a:p>
            <a:r>
              <a:rPr lang="en-US" altLang="zh-CN" sz="2600" dirty="0" err="1" smtClean="0"/>
              <a:t>kW·h</a:t>
            </a:r>
            <a:r>
              <a:rPr lang="zh-CN" altLang="zh-CN" sz="2600" dirty="0"/>
              <a:t>，它的实际电功率是</a:t>
            </a:r>
            <a:r>
              <a:rPr lang="en-US" altLang="zh-CN" sz="2600" dirty="0" smtClean="0"/>
              <a:t>_______</a:t>
            </a:r>
            <a:r>
              <a:rPr lang="en-US" altLang="zh-CN" sz="2600" dirty="0"/>
              <a:t>W</a:t>
            </a:r>
            <a:r>
              <a:rPr lang="zh-CN" altLang="zh-CN" sz="2600" dirty="0" smtClean="0"/>
              <a:t>。</a:t>
            </a:r>
            <a:endParaRPr lang="en-US" altLang="zh-CN" sz="2600" dirty="0" smtClean="0"/>
          </a:p>
          <a:p>
            <a:endParaRPr lang="en-US" altLang="zh-CN" sz="2600" dirty="0"/>
          </a:p>
          <a:p>
            <a:endParaRPr lang="en-US" altLang="zh-CN" sz="2600" dirty="0" smtClean="0"/>
          </a:p>
          <a:p>
            <a:endParaRPr lang="en-US" altLang="zh-CN" sz="2600" dirty="0" smtClean="0"/>
          </a:p>
          <a:p>
            <a:endParaRPr lang="en-US" altLang="zh-CN" sz="2600" dirty="0" smtClean="0"/>
          </a:p>
          <a:p>
            <a:endParaRPr lang="zh-CN" altLang="zh-CN" sz="2600" dirty="0"/>
          </a:p>
          <a:p>
            <a:r>
              <a:rPr lang="en-US" altLang="zh-CN" sz="2600" dirty="0"/>
              <a:t>6</a:t>
            </a:r>
            <a:r>
              <a:rPr lang="zh-CN" altLang="zh-CN" sz="2600" dirty="0"/>
              <a:t>．甲、乙两灯泡中的电流与电压变化的关系如图</a:t>
            </a:r>
            <a:r>
              <a:rPr lang="en-US" altLang="zh-CN" sz="2600" dirty="0"/>
              <a:t>13</a:t>
            </a:r>
            <a:r>
              <a:rPr lang="zh-CN" altLang="zh-CN" sz="2600" dirty="0"/>
              <a:t>－</a:t>
            </a:r>
            <a:r>
              <a:rPr lang="en-US" altLang="zh-CN" sz="2600" dirty="0"/>
              <a:t>11</a:t>
            </a:r>
            <a:r>
              <a:rPr lang="zh-CN" altLang="zh-CN" sz="2600" dirty="0"/>
              <a:t>所示，将甲、乙两灯泡串联后接在电压为</a:t>
            </a:r>
            <a:r>
              <a:rPr lang="en-US" altLang="zh-CN" sz="2600" dirty="0"/>
              <a:t>_____V</a:t>
            </a:r>
            <a:r>
              <a:rPr lang="zh-CN" altLang="zh-CN" sz="2600" dirty="0"/>
              <a:t>的电源两端时，甲灯泡中通过的电流为</a:t>
            </a:r>
            <a:r>
              <a:rPr lang="en-US" altLang="zh-CN" sz="2600" dirty="0"/>
              <a:t>0.5 A</a:t>
            </a:r>
            <a:r>
              <a:rPr lang="zh-CN" altLang="zh-CN" sz="2600" dirty="0"/>
              <a:t>，此时乙灯泡</a:t>
            </a:r>
            <a:r>
              <a:rPr lang="en-US" altLang="zh-CN" sz="2600" dirty="0"/>
              <a:t>1 min</a:t>
            </a:r>
            <a:r>
              <a:rPr lang="zh-CN" altLang="zh-CN" sz="2600" dirty="0"/>
              <a:t>消耗的电能是</a:t>
            </a:r>
            <a:r>
              <a:rPr lang="en-US" altLang="zh-CN" sz="2600" dirty="0"/>
              <a:t>_______J</a:t>
            </a:r>
            <a:r>
              <a:rPr lang="zh-CN" altLang="zh-CN" sz="2600" dirty="0"/>
              <a:t>。</a:t>
            </a:r>
            <a:endParaRPr lang="en-US" altLang="zh-CN" sz="2600" dirty="0" smtClean="0">
              <a:latin typeface="宋体" panose="02010600030101010101" pitchFamily="2" charset="-122"/>
              <a:cs typeface="方正静蕾简体" panose="03000509000000000000" pitchFamily="65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765117" y="1126115"/>
            <a:ext cx="11721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/>
              </a:rPr>
              <a:t>5546.7</a:t>
            </a:r>
            <a:endParaRPr lang="zh-CN" altLang="en-US" dirty="0"/>
          </a:p>
        </p:txBody>
      </p:sp>
      <p:grpSp>
        <p:nvGrpSpPr>
          <p:cNvPr id="14" name="组合 13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5" name="直接连接符 14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组合 15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7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能力提升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6053" y="2807107"/>
            <a:ext cx="4761781" cy="1976124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7721103" y="1934123"/>
            <a:ext cx="6335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/>
              </a:rPr>
              <a:t>0.2</a:t>
            </a:r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4403479" y="2314626"/>
            <a:ext cx="7232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/>
              </a:rPr>
              <a:t>400</a:t>
            </a:r>
            <a:endParaRPr lang="zh-CN" altLang="en-US" dirty="0"/>
          </a:p>
        </p:txBody>
      </p:sp>
      <p:sp>
        <p:nvSpPr>
          <p:cNvPr id="19" name="矩形 18"/>
          <p:cNvSpPr/>
          <p:nvPr/>
        </p:nvSpPr>
        <p:spPr>
          <a:xfrm>
            <a:off x="6607834" y="5100507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</a:rPr>
              <a:t>8</a:t>
            </a:r>
            <a:endParaRPr lang="zh-CN" altLang="en-US" dirty="0"/>
          </a:p>
        </p:txBody>
      </p:sp>
      <p:sp>
        <p:nvSpPr>
          <p:cNvPr id="20" name="矩形 19"/>
          <p:cNvSpPr/>
          <p:nvPr/>
        </p:nvSpPr>
        <p:spPr>
          <a:xfrm>
            <a:off x="2689027" y="5903435"/>
            <a:ext cx="7232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/>
              </a:rPr>
              <a:t>180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9" grpId="0"/>
      <p:bldP spid="2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457232" y="879415"/>
            <a:ext cx="8274779" cy="569386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zh-CN" sz="2800" dirty="0"/>
              <a:t>7</a:t>
            </a:r>
            <a:r>
              <a:rPr lang="zh-CN" altLang="zh-CN" sz="2800" dirty="0"/>
              <a:t>．我国空调</a:t>
            </a:r>
            <a:r>
              <a:rPr lang="en-US" altLang="zh-CN" sz="2800" dirty="0">
                <a:latin typeface="+mn-ea"/>
              </a:rPr>
              <a:t>“</a:t>
            </a:r>
            <a:r>
              <a:rPr lang="zh-CN" altLang="zh-CN" sz="2800" dirty="0">
                <a:latin typeface="+mn-ea"/>
              </a:rPr>
              <a:t>能效</a:t>
            </a:r>
            <a:r>
              <a:rPr lang="zh-CN" altLang="zh-CN" sz="2800" dirty="0"/>
              <a:t>比</a:t>
            </a:r>
            <a:r>
              <a:rPr lang="en-US" altLang="zh-CN" sz="2800" dirty="0"/>
              <a:t>(EER)</a:t>
            </a:r>
            <a:r>
              <a:rPr lang="en-US" altLang="zh-CN" sz="2800" dirty="0">
                <a:latin typeface="+mn-ea"/>
              </a:rPr>
              <a:t>”</a:t>
            </a:r>
            <a:r>
              <a:rPr lang="zh-CN" altLang="zh-CN" sz="2800" dirty="0">
                <a:latin typeface="+mn-ea"/>
              </a:rPr>
              <a:t>实行</a:t>
            </a:r>
            <a:r>
              <a:rPr lang="zh-CN" altLang="zh-CN" sz="2800" dirty="0"/>
              <a:t>新的等级标准，空调制冷</a:t>
            </a:r>
            <a:r>
              <a:rPr lang="en-US" altLang="zh-CN" sz="2800" dirty="0">
                <a:latin typeface="+mn-ea"/>
              </a:rPr>
              <a:t>“</a:t>
            </a:r>
            <a:r>
              <a:rPr lang="zh-CN" altLang="zh-CN" sz="2800" dirty="0"/>
              <a:t>能效比</a:t>
            </a:r>
            <a:r>
              <a:rPr lang="en-US" altLang="zh-CN" sz="2800" dirty="0"/>
              <a:t>(EER)</a:t>
            </a:r>
            <a:r>
              <a:rPr lang="en-US" altLang="zh-CN" sz="2800" dirty="0">
                <a:latin typeface="+mn-ea"/>
              </a:rPr>
              <a:t>”</a:t>
            </a:r>
            <a:r>
              <a:rPr lang="zh-CN" altLang="zh-CN" sz="2800" dirty="0"/>
              <a:t>是指空调制冷量与制冷时消耗的电功率比。小明家需要一台制冷量为</a:t>
            </a:r>
            <a:r>
              <a:rPr lang="en-US" altLang="zh-CN" sz="2800" dirty="0"/>
              <a:t>3 200 W</a:t>
            </a:r>
            <a:r>
              <a:rPr lang="zh-CN" altLang="zh-CN" sz="2800" dirty="0"/>
              <a:t>的空调，若选</a:t>
            </a:r>
            <a:r>
              <a:rPr lang="en-US" altLang="zh-CN" sz="2800" dirty="0">
                <a:latin typeface="+mn-ea"/>
              </a:rPr>
              <a:t>“</a:t>
            </a:r>
            <a:r>
              <a:rPr lang="zh-CN" altLang="zh-CN" sz="2800" dirty="0">
                <a:latin typeface="+mn-ea"/>
              </a:rPr>
              <a:t>能效比</a:t>
            </a:r>
            <a:r>
              <a:rPr lang="en-US" altLang="zh-CN" sz="2800" dirty="0">
                <a:latin typeface="+mn-ea"/>
              </a:rPr>
              <a:t>”</a:t>
            </a:r>
            <a:r>
              <a:rPr lang="zh-CN" altLang="zh-CN" sz="2800" dirty="0"/>
              <a:t>为</a:t>
            </a:r>
            <a:r>
              <a:rPr lang="en-US" altLang="zh-CN" sz="2800" dirty="0"/>
              <a:t>3.2</a:t>
            </a:r>
            <a:r>
              <a:rPr lang="zh-CN" altLang="zh-CN" sz="2800" dirty="0"/>
              <a:t>的空调，则制冷消耗的电功率为</a:t>
            </a:r>
            <a:r>
              <a:rPr lang="en-US" altLang="zh-CN" sz="2800" dirty="0" smtClean="0"/>
              <a:t>______</a:t>
            </a:r>
            <a:r>
              <a:rPr lang="en-US" altLang="zh-CN" sz="2800" dirty="0"/>
              <a:t>W</a:t>
            </a:r>
            <a:r>
              <a:rPr lang="zh-CN" altLang="zh-CN" sz="2800" dirty="0"/>
              <a:t>；若</a:t>
            </a:r>
            <a:r>
              <a:rPr lang="zh-CN" altLang="zh-CN" sz="2800" dirty="0">
                <a:latin typeface="+mn-ea"/>
              </a:rPr>
              <a:t>选</a:t>
            </a:r>
            <a:r>
              <a:rPr lang="en-US" altLang="zh-CN" sz="2800" dirty="0">
                <a:latin typeface="+mn-ea"/>
              </a:rPr>
              <a:t>“</a:t>
            </a:r>
            <a:r>
              <a:rPr lang="zh-CN" altLang="zh-CN" sz="2800" dirty="0">
                <a:latin typeface="+mn-ea"/>
              </a:rPr>
              <a:t>能效比</a:t>
            </a:r>
            <a:r>
              <a:rPr lang="en-US" altLang="zh-CN" sz="2800" dirty="0">
                <a:latin typeface="+mn-ea"/>
              </a:rPr>
              <a:t>”</a:t>
            </a:r>
            <a:r>
              <a:rPr lang="zh-CN" altLang="zh-CN" sz="2800" dirty="0"/>
              <a:t>为</a:t>
            </a:r>
            <a:r>
              <a:rPr lang="en-US" altLang="zh-CN" sz="2800" dirty="0"/>
              <a:t>4.0</a:t>
            </a:r>
            <a:r>
              <a:rPr lang="zh-CN" altLang="zh-CN" sz="2800" dirty="0"/>
              <a:t>的空调，工作</a:t>
            </a:r>
            <a:r>
              <a:rPr lang="en-US" altLang="zh-CN" sz="2800" dirty="0"/>
              <a:t>1 h</a:t>
            </a:r>
            <a:r>
              <a:rPr lang="zh-CN" altLang="zh-CN" sz="2800" dirty="0"/>
              <a:t>将比</a:t>
            </a:r>
            <a:r>
              <a:rPr lang="en-US" altLang="zh-CN" sz="2800" dirty="0">
                <a:latin typeface="+mn-ea"/>
              </a:rPr>
              <a:t>“</a:t>
            </a:r>
            <a:r>
              <a:rPr lang="zh-CN" altLang="zh-CN" sz="2800" dirty="0">
                <a:latin typeface="+mn-ea"/>
              </a:rPr>
              <a:t>能效比</a:t>
            </a:r>
            <a:r>
              <a:rPr lang="en-US" altLang="zh-CN" sz="2800" dirty="0">
                <a:latin typeface="+mn-ea"/>
              </a:rPr>
              <a:t>”</a:t>
            </a:r>
            <a:r>
              <a:rPr lang="zh-CN" altLang="zh-CN" sz="2800" dirty="0"/>
              <a:t>为</a:t>
            </a:r>
            <a:r>
              <a:rPr lang="en-US" altLang="zh-CN" sz="2800" dirty="0"/>
              <a:t>3.2</a:t>
            </a:r>
            <a:r>
              <a:rPr lang="zh-CN" altLang="zh-CN" sz="2800" dirty="0"/>
              <a:t>的空调节约电能</a:t>
            </a:r>
            <a:r>
              <a:rPr lang="en-US" altLang="zh-CN" sz="2800" dirty="0" smtClean="0"/>
              <a:t>_____</a:t>
            </a:r>
            <a:r>
              <a:rPr lang="en-US" altLang="zh-CN" sz="2800" dirty="0" err="1"/>
              <a:t>kW·h</a:t>
            </a:r>
            <a:r>
              <a:rPr lang="zh-CN" altLang="zh-CN" sz="2800" dirty="0" smtClean="0"/>
              <a:t>。</a:t>
            </a:r>
            <a:endParaRPr lang="en-US" altLang="zh-CN" sz="2800" dirty="0" smtClean="0"/>
          </a:p>
          <a:p>
            <a:endParaRPr lang="zh-CN" altLang="zh-CN" sz="2800" dirty="0"/>
          </a:p>
          <a:p>
            <a:r>
              <a:rPr lang="en-US" altLang="zh-CN" sz="2800" dirty="0"/>
              <a:t>8</a:t>
            </a:r>
            <a:r>
              <a:rPr lang="zh-CN" altLang="zh-CN" sz="2800" dirty="0"/>
              <a:t>．</a:t>
            </a:r>
            <a:r>
              <a:rPr lang="en-US" altLang="zh-CN" sz="2800" dirty="0"/>
              <a:t>(2019·</a:t>
            </a:r>
            <a:r>
              <a:rPr lang="zh-CN" altLang="zh-CN" sz="2800" dirty="0"/>
              <a:t>乐山市</a:t>
            </a:r>
            <a:r>
              <a:rPr lang="en-US" altLang="zh-CN" sz="2800" dirty="0"/>
              <a:t>)LED</a:t>
            </a:r>
            <a:r>
              <a:rPr lang="zh-CN" altLang="zh-CN" sz="2800" dirty="0"/>
              <a:t>灯具有节能、环保的特点。一个</a:t>
            </a:r>
            <a:r>
              <a:rPr lang="en-US" altLang="zh-CN" sz="2800" dirty="0">
                <a:latin typeface="+mn-ea"/>
              </a:rPr>
              <a:t>“</a:t>
            </a:r>
            <a:r>
              <a:rPr lang="en-US" altLang="zh-CN" sz="2800" dirty="0"/>
              <a:t>220 V</a:t>
            </a:r>
            <a:r>
              <a:rPr lang="zh-CN" altLang="zh-CN" sz="2800" dirty="0"/>
              <a:t>　</a:t>
            </a:r>
            <a:r>
              <a:rPr lang="en-US" altLang="zh-CN" sz="2800" dirty="0"/>
              <a:t>5 W</a:t>
            </a:r>
            <a:r>
              <a:rPr lang="en-US" altLang="zh-CN" sz="2800" dirty="0">
                <a:latin typeface="+mn-ea"/>
              </a:rPr>
              <a:t>”</a:t>
            </a:r>
            <a:r>
              <a:rPr lang="zh-CN" altLang="zh-CN" sz="2800" dirty="0"/>
              <a:t>的</a:t>
            </a:r>
            <a:r>
              <a:rPr lang="en-US" altLang="zh-CN" sz="2800" dirty="0"/>
              <a:t>LED</a:t>
            </a:r>
            <a:r>
              <a:rPr lang="zh-CN" altLang="zh-CN" sz="2800" dirty="0"/>
              <a:t>灯与一个</a:t>
            </a:r>
            <a:r>
              <a:rPr lang="en-US" altLang="zh-CN" sz="2800" dirty="0">
                <a:latin typeface="+mn-ea"/>
              </a:rPr>
              <a:t>“</a:t>
            </a:r>
            <a:r>
              <a:rPr lang="en-US" altLang="zh-CN" sz="2800" dirty="0"/>
              <a:t>220 V</a:t>
            </a:r>
            <a:r>
              <a:rPr lang="zh-CN" altLang="zh-CN" sz="2800" dirty="0"/>
              <a:t>　</a:t>
            </a:r>
            <a:r>
              <a:rPr lang="en-US" altLang="zh-CN" sz="2800" dirty="0"/>
              <a:t>60 W</a:t>
            </a:r>
            <a:r>
              <a:rPr lang="en-US" altLang="zh-CN" sz="2800" dirty="0">
                <a:latin typeface="+mn-ea"/>
              </a:rPr>
              <a:t>”</a:t>
            </a:r>
            <a:r>
              <a:rPr lang="zh-CN" altLang="zh-CN" sz="2800" dirty="0"/>
              <a:t>的白炽灯亮度相当。若一个</a:t>
            </a:r>
            <a:r>
              <a:rPr lang="en-US" altLang="zh-CN" sz="2800" dirty="0">
                <a:latin typeface="+mn-ea"/>
              </a:rPr>
              <a:t>“</a:t>
            </a:r>
            <a:r>
              <a:rPr lang="en-US" altLang="zh-CN" sz="2800" dirty="0"/>
              <a:t>220 V</a:t>
            </a:r>
            <a:r>
              <a:rPr lang="zh-CN" altLang="zh-CN" sz="2800" dirty="0"/>
              <a:t>　</a:t>
            </a:r>
            <a:r>
              <a:rPr lang="en-US" altLang="zh-CN" sz="2800" dirty="0"/>
              <a:t>60 W</a:t>
            </a:r>
            <a:r>
              <a:rPr lang="en-US" altLang="zh-CN" sz="2800" dirty="0">
                <a:latin typeface="+mn-ea"/>
              </a:rPr>
              <a:t>”</a:t>
            </a:r>
            <a:r>
              <a:rPr lang="zh-CN" altLang="zh-CN" sz="2800" dirty="0"/>
              <a:t>的白炽灯每天正常工作</a:t>
            </a:r>
            <a:r>
              <a:rPr lang="en-US" altLang="zh-CN" sz="2800" dirty="0"/>
              <a:t>4</a:t>
            </a:r>
            <a:r>
              <a:rPr lang="zh-CN" altLang="zh-CN" sz="2800" dirty="0"/>
              <a:t>小时，</a:t>
            </a:r>
            <a:r>
              <a:rPr lang="en-US" altLang="zh-CN" sz="2800" dirty="0"/>
              <a:t>30</a:t>
            </a:r>
            <a:r>
              <a:rPr lang="zh-CN" altLang="zh-CN" sz="2800" dirty="0"/>
              <a:t>天消耗的电能是</a:t>
            </a:r>
            <a:r>
              <a:rPr lang="en-US" altLang="zh-CN" sz="2800" dirty="0" smtClean="0"/>
              <a:t>________</a:t>
            </a:r>
          </a:p>
          <a:p>
            <a:r>
              <a:rPr lang="en-US" altLang="zh-CN" sz="2800" dirty="0" smtClean="0"/>
              <a:t>kW</a:t>
            </a:r>
            <a:r>
              <a:rPr lang="zh-CN" altLang="zh-CN" sz="2800" dirty="0"/>
              <a:t>·</a:t>
            </a:r>
            <a:r>
              <a:rPr lang="en-US" altLang="zh-CN" sz="2800" dirty="0"/>
              <a:t>h</a:t>
            </a:r>
            <a:r>
              <a:rPr lang="zh-CN" altLang="zh-CN" sz="2800" dirty="0"/>
              <a:t>，这些电能可供</a:t>
            </a:r>
            <a:r>
              <a:rPr lang="en-US" altLang="zh-CN" sz="2800" dirty="0">
                <a:latin typeface="+mn-ea"/>
              </a:rPr>
              <a:t>“</a:t>
            </a:r>
            <a:r>
              <a:rPr lang="en-US" altLang="zh-CN" sz="2800" dirty="0"/>
              <a:t>220 V</a:t>
            </a:r>
            <a:r>
              <a:rPr lang="zh-CN" altLang="zh-CN" sz="2800" dirty="0"/>
              <a:t>　</a:t>
            </a:r>
            <a:r>
              <a:rPr lang="en-US" altLang="zh-CN" sz="2800" dirty="0"/>
              <a:t>5 W</a:t>
            </a:r>
            <a:r>
              <a:rPr lang="en-US" altLang="zh-CN" sz="2800" dirty="0">
                <a:latin typeface="+mn-ea"/>
              </a:rPr>
              <a:t>”</a:t>
            </a:r>
            <a:r>
              <a:rPr lang="zh-CN" altLang="zh-CN" sz="2800" dirty="0"/>
              <a:t>的</a:t>
            </a:r>
            <a:r>
              <a:rPr lang="en-US" altLang="zh-CN" sz="2800" dirty="0"/>
              <a:t>LED</a:t>
            </a:r>
            <a:r>
              <a:rPr lang="zh-CN" altLang="zh-CN" sz="2800" dirty="0"/>
              <a:t>灯正常工作</a:t>
            </a:r>
            <a:r>
              <a:rPr lang="en-US" altLang="zh-CN" sz="2800" dirty="0"/>
              <a:t>________________</a:t>
            </a:r>
            <a:r>
              <a:rPr lang="zh-CN" altLang="zh-CN" sz="2800" dirty="0"/>
              <a:t>小时。</a:t>
            </a:r>
          </a:p>
        </p:txBody>
      </p:sp>
      <p:sp>
        <p:nvSpPr>
          <p:cNvPr id="10" name="矩形 9"/>
          <p:cNvSpPr/>
          <p:nvPr/>
        </p:nvSpPr>
        <p:spPr>
          <a:xfrm>
            <a:off x="1592384" y="2589016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/>
              </a:rPr>
              <a:t>1000</a:t>
            </a:r>
            <a:endParaRPr lang="zh-CN" altLang="en-US" dirty="0"/>
          </a:p>
        </p:txBody>
      </p:sp>
      <p:grpSp>
        <p:nvGrpSpPr>
          <p:cNvPr id="16" name="组合 15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9" name="直接连接符 18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组合 19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21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能力提升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sp>
        <p:nvSpPr>
          <p:cNvPr id="24" name="矩形 23"/>
          <p:cNvSpPr/>
          <p:nvPr/>
        </p:nvSpPr>
        <p:spPr>
          <a:xfrm>
            <a:off x="6825742" y="3008835"/>
            <a:ext cx="6335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/>
              </a:rPr>
              <a:t>0.2</a:t>
            </a:r>
            <a:endParaRPr lang="zh-CN" altLang="en-US" dirty="0"/>
          </a:p>
        </p:txBody>
      </p:sp>
      <p:sp>
        <p:nvSpPr>
          <p:cNvPr id="25" name="矩形 24"/>
          <p:cNvSpPr/>
          <p:nvPr/>
        </p:nvSpPr>
        <p:spPr>
          <a:xfrm>
            <a:off x="7459249" y="5114239"/>
            <a:ext cx="6335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/>
              </a:rPr>
              <a:t>7.2</a:t>
            </a:r>
            <a:endParaRPr lang="zh-CN" altLang="en-US" dirty="0"/>
          </a:p>
        </p:txBody>
      </p:sp>
      <p:sp>
        <p:nvSpPr>
          <p:cNvPr id="26" name="矩形 25"/>
          <p:cNvSpPr/>
          <p:nvPr/>
        </p:nvSpPr>
        <p:spPr>
          <a:xfrm>
            <a:off x="1801328" y="5982073"/>
            <a:ext cx="1653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/>
              </a:rPr>
              <a:t>1.44×10</a:t>
            </a:r>
            <a:r>
              <a:rPr lang="en-US" altLang="zh-CN" sz="2800" b="1" baseline="30000" dirty="0" smtClean="0">
                <a:solidFill>
                  <a:srgbClr val="FF0000"/>
                </a:solidFill>
                <a:latin typeface="Times New Roman" panose="02020603050405020304"/>
              </a:rPr>
              <a:t>3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4" grpId="0"/>
      <p:bldP spid="25" grpId="0"/>
      <p:bldP spid="2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9" descr="https://timgsa.baidu.com/timg?image&amp;quality=80&amp;size=b9999_10000&amp;sec=1543050428763&amp;di=96e9a22cdfcd2b71565e06c8a91967bb&amp;imgtype=0&amp;src=http%3A%2F%2Fwww.51pptmoban.com%2Fd%2Ffile%2F2015%2F10%2F13%2F04180d602697c3b975ec7f81ddea00a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 bwMode="auto">
          <a:xfrm>
            <a:off x="6269038" y="2259013"/>
            <a:ext cx="2513012" cy="450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横卷形 12"/>
          <p:cNvSpPr/>
          <p:nvPr/>
        </p:nvSpPr>
        <p:spPr>
          <a:xfrm>
            <a:off x="612775" y="1514475"/>
            <a:ext cx="5724525" cy="3043238"/>
          </a:xfrm>
          <a:prstGeom prst="horizontalScroll">
            <a:avLst/>
          </a:prstGeom>
          <a:noFill/>
          <a:ln w="76200">
            <a:solidFill>
              <a:srgbClr val="005188"/>
            </a:solidFill>
            <a:prstDash val="sysDash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3200" b="1" dirty="0" smtClean="0">
                <a:solidFill>
                  <a:schemeClr val="tx1"/>
                </a:solidFill>
                <a:latin typeface="+mn-ea"/>
              </a:rPr>
              <a:t>考点二</a:t>
            </a:r>
            <a:r>
              <a:rPr lang="en-US" altLang="zh-CN" sz="3200" b="1" dirty="0" smtClean="0">
                <a:solidFill>
                  <a:schemeClr val="tx1"/>
                </a:solidFill>
                <a:latin typeface="+mn-ea"/>
              </a:rPr>
              <a:t>  </a:t>
            </a:r>
            <a:endParaRPr lang="en-US" altLang="zh-CN" sz="3200" b="1" dirty="0">
              <a:solidFill>
                <a:schemeClr val="tx1"/>
              </a:solidFill>
              <a:latin typeface="+mn-ea"/>
            </a:endParaRPr>
          </a:p>
          <a:p>
            <a:pPr algn="ctr">
              <a:defRPr/>
            </a:pPr>
            <a:r>
              <a:rPr lang="zh-CN" altLang="en-US" sz="3200" b="1" dirty="0" smtClean="0">
                <a:solidFill>
                  <a:schemeClr val="tx1"/>
                </a:solidFill>
                <a:latin typeface="+mn-ea"/>
              </a:rPr>
              <a:t>电功率</a:t>
            </a:r>
            <a:endParaRPr lang="zh-CN" altLang="en-US" sz="3200" b="1" dirty="0">
              <a:solidFill>
                <a:schemeClr val="tx1"/>
              </a:solidFill>
              <a:latin typeface="+mn-ea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7" name="直接连接符 16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组合 22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24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5" name="矩形 24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431463" y="1158669"/>
            <a:ext cx="8275022" cy="227241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ts val="3360"/>
              </a:lnSpc>
            </a:pPr>
            <a:r>
              <a:rPr lang="zh-CN" altLang="en-US" sz="2800" dirty="0" smtClean="0">
                <a:solidFill>
                  <a:schemeClr val="tx1"/>
                </a:solidFill>
                <a:ea typeface="宋体" panose="02010600030101010101" pitchFamily="2" charset="-122"/>
                <a:cs typeface="方正静蕾简体" panose="03000509000000000000" pitchFamily="65" charset="-122"/>
              </a:rPr>
              <a:t>【</a:t>
            </a:r>
            <a:r>
              <a:rPr lang="zh-CN" altLang="en-US" sz="2800" b="1" dirty="0" smtClean="0">
                <a:solidFill>
                  <a:schemeClr val="tx1"/>
                </a:solidFill>
                <a:ea typeface="宋体" panose="02010600030101010101" pitchFamily="2" charset="-122"/>
                <a:cs typeface="方正静蕾简体" panose="03000509000000000000" pitchFamily="65" charset="-122"/>
              </a:rPr>
              <a:t>例</a:t>
            </a:r>
            <a:r>
              <a:rPr lang="en-US" altLang="zh-CN" sz="2800" b="1" dirty="0" smtClean="0">
                <a:solidFill>
                  <a:schemeClr val="tx1"/>
                </a:solidFill>
                <a:ea typeface="宋体" panose="02010600030101010101" pitchFamily="2" charset="-122"/>
                <a:cs typeface="方正静蕾简体" panose="03000509000000000000" pitchFamily="65" charset="-122"/>
              </a:rPr>
              <a:t>2</a:t>
            </a: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】小明利用电能表测量某个家用电器的电功率</a:t>
            </a:r>
            <a:r>
              <a:rPr lang="zh-CN" altLang="en-US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，</a:t>
            </a:r>
            <a:endParaRPr lang="en-US" altLang="zh-CN" sz="2800" dirty="0" smtClean="0"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>
              <a:lnSpc>
                <a:spcPts val="3360"/>
              </a:lnSpc>
            </a:pPr>
            <a:r>
              <a:rPr lang="en-US" altLang="zh-CN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 </a:t>
            </a:r>
            <a:r>
              <a:rPr lang="en-US" altLang="zh-CN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 </a:t>
            </a:r>
            <a:r>
              <a:rPr lang="zh-CN" altLang="en-US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当</a:t>
            </a: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电路中只有这个电器连续工作时，测得在</a:t>
            </a:r>
            <a:r>
              <a:rPr lang="en-US" altLang="zh-CN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1 h</a:t>
            </a: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内</a:t>
            </a:r>
            <a:r>
              <a:rPr lang="zh-CN" altLang="en-US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，</a:t>
            </a:r>
            <a:endParaRPr lang="en-US" altLang="zh-CN" sz="2800" dirty="0" smtClean="0"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>
              <a:lnSpc>
                <a:spcPts val="3360"/>
              </a:lnSpc>
            </a:pPr>
            <a:r>
              <a:rPr lang="en-US" altLang="zh-CN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 </a:t>
            </a:r>
            <a:r>
              <a:rPr lang="en-US" altLang="zh-CN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 </a:t>
            </a:r>
            <a:r>
              <a:rPr lang="zh-CN" altLang="en-US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消耗</a:t>
            </a: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的电能为</a:t>
            </a:r>
            <a:r>
              <a:rPr lang="en-US" altLang="zh-CN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1.2 </a:t>
            </a:r>
            <a:r>
              <a:rPr lang="en-US" altLang="zh-CN" sz="2800" dirty="0" err="1">
                <a:ea typeface="宋体" panose="02010600030101010101" pitchFamily="2" charset="-122"/>
                <a:cs typeface="方正静蕾简体" panose="03000509000000000000" pitchFamily="65" charset="-122"/>
              </a:rPr>
              <a:t>kW·h</a:t>
            </a: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，那么这个用电器是</a:t>
            </a:r>
            <a:r>
              <a:rPr lang="zh-CN" altLang="en-US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（      ）</a:t>
            </a:r>
            <a:endParaRPr lang="zh-CN" altLang="en-US" sz="2800" dirty="0"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>
              <a:lnSpc>
                <a:spcPts val="3360"/>
              </a:lnSpc>
            </a:pPr>
            <a:r>
              <a:rPr lang="en-US" altLang="zh-CN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  A</a:t>
            </a: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．液晶</a:t>
            </a:r>
            <a:r>
              <a:rPr lang="zh-CN" altLang="en-US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电视机         </a:t>
            </a:r>
            <a:r>
              <a:rPr lang="en-US" altLang="zh-CN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B</a:t>
            </a: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．台式</a:t>
            </a:r>
            <a:r>
              <a:rPr lang="zh-CN" altLang="en-US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计算机</a:t>
            </a:r>
            <a:endParaRPr lang="en-US" altLang="zh-CN" sz="2800" dirty="0" smtClean="0"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>
              <a:lnSpc>
                <a:spcPts val="3360"/>
              </a:lnSpc>
            </a:pPr>
            <a:r>
              <a:rPr lang="en-US" altLang="zh-CN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  C</a:t>
            </a: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．家用</a:t>
            </a:r>
            <a:r>
              <a:rPr lang="zh-CN" altLang="en-US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空调             </a:t>
            </a:r>
            <a:r>
              <a:rPr lang="en-US" altLang="zh-CN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D</a:t>
            </a: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．电冰箱</a:t>
            </a:r>
            <a:endParaRPr lang="zh-CN" altLang="en-US" sz="2800" dirty="0" smtClean="0">
              <a:solidFill>
                <a:schemeClr val="tx1"/>
              </a:solidFill>
              <a:ea typeface="宋体" panose="02010600030101010101" pitchFamily="2" charset="-122"/>
              <a:cs typeface="方正静蕾简体" panose="03000509000000000000" pitchFamily="65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6"/>
              <p:cNvSpPr txBox="1"/>
              <p:nvPr/>
            </p:nvSpPr>
            <p:spPr>
              <a:xfrm>
                <a:off x="431705" y="3473540"/>
                <a:ext cx="8274780" cy="293574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b="1" dirty="0">
                    <a:ea typeface="宋体" panose="02010600030101010101" pitchFamily="2" charset="-122"/>
                  </a:rPr>
                  <a:t>解析</a:t>
                </a:r>
                <a:r>
                  <a:rPr lang="zh-CN" altLang="en-US" sz="2800" b="1" dirty="0" smtClean="0">
                    <a:ea typeface="宋体" panose="02010600030101010101" pitchFamily="2" charset="-122"/>
                  </a:rPr>
                  <a:t>：</a:t>
                </a:r>
                <a:r>
                  <a:rPr lang="zh-CN" altLang="en-US" sz="2800" dirty="0">
                    <a:ea typeface="宋体" panose="02010600030101010101" pitchFamily="2" charset="-122"/>
                  </a:rPr>
                  <a:t>用电器在</a:t>
                </a:r>
                <a:r>
                  <a:rPr lang="en-US" altLang="zh-CN" sz="2800" i="1" dirty="0">
                    <a:ea typeface="宋体" panose="02010600030101010101" pitchFamily="2" charset="-122"/>
                  </a:rPr>
                  <a:t>t</a:t>
                </a:r>
                <a:r>
                  <a:rPr lang="en-US" altLang="zh-CN" sz="2800" dirty="0">
                    <a:ea typeface="宋体" panose="02010600030101010101" pitchFamily="2" charset="-122"/>
                  </a:rPr>
                  <a:t>=1 h</a:t>
                </a:r>
                <a:r>
                  <a:rPr lang="zh-CN" altLang="en-US" sz="2800" dirty="0">
                    <a:ea typeface="宋体" panose="02010600030101010101" pitchFamily="2" charset="-122"/>
                  </a:rPr>
                  <a:t>内消耗的电能为</a:t>
                </a:r>
                <a:r>
                  <a:rPr lang="en-US" altLang="zh-CN" sz="2800" i="1" dirty="0" smtClean="0">
                    <a:ea typeface="宋体" panose="02010600030101010101" pitchFamily="2" charset="-122"/>
                  </a:rPr>
                  <a:t>W</a:t>
                </a:r>
                <a:r>
                  <a:rPr lang="en-US" altLang="zh-CN" sz="2800" dirty="0" smtClean="0">
                    <a:ea typeface="宋体" panose="02010600030101010101" pitchFamily="2" charset="-122"/>
                  </a:rPr>
                  <a:t>=1.2 </a:t>
                </a:r>
                <a:r>
                  <a:rPr lang="en-US" altLang="zh-CN" sz="2800" dirty="0" err="1">
                    <a:ea typeface="宋体" panose="02010600030101010101" pitchFamily="2" charset="-122"/>
                  </a:rPr>
                  <a:t>kW·h</a:t>
                </a:r>
                <a:r>
                  <a:rPr lang="zh-CN" altLang="en-US" sz="2800" dirty="0">
                    <a:ea typeface="宋体" panose="02010600030101010101" pitchFamily="2" charset="-122"/>
                  </a:rPr>
                  <a:t>，用电器的电功率：</a:t>
                </a:r>
                <a:r>
                  <a:rPr lang="en-US" altLang="zh-CN" sz="2800" i="1" dirty="0" smtClean="0">
                    <a:ea typeface="宋体" panose="02010600030101010101" pitchFamily="2" charset="-122"/>
                  </a:rPr>
                  <a:t>P</a:t>
                </a:r>
                <a:r>
                  <a:rPr lang="en-US" altLang="zh-CN" sz="2800" dirty="0" smtClean="0">
                    <a:ea typeface="宋体" panose="02010600030101010101" pitchFamily="2" charset="-122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i="1" smtClean="0">
                            <a:latin typeface="Cambria Math"/>
                            <a:ea typeface="宋体" panose="02010600030101010101" pitchFamily="2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i="1" dirty="0">
                            <a:ea typeface="宋体" panose="02010600030101010101" pitchFamily="2" charset="-122"/>
                          </a:rPr>
                          <m:t>W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i="1" dirty="0">
                            <a:ea typeface="宋体" panose="02010600030101010101" pitchFamily="2" charset="-122"/>
                          </a:rPr>
                          <m:t>t</m:t>
                        </m:r>
                      </m:den>
                    </m:f>
                  </m:oMath>
                </a14:m>
                <a:r>
                  <a:rPr lang="en-US" altLang="zh-CN" sz="2800" dirty="0" smtClean="0">
                    <a:ea typeface="宋体" panose="02010600030101010101" pitchFamily="2" charset="-122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i="1" dirty="0" smtClean="0">
                            <a:latin typeface="Cambria Math"/>
                            <a:ea typeface="宋体" panose="02010600030101010101" pitchFamily="2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dirty="0">
                            <a:ea typeface="宋体" panose="02010600030101010101" pitchFamily="2" charset="-122"/>
                          </a:rPr>
                          <m:t>1.2 </m:t>
                        </m:r>
                        <m:r>
                          <m:rPr>
                            <m:nor/>
                          </m:rPr>
                          <a:rPr lang="en-US" altLang="zh-CN" sz="2800" dirty="0">
                            <a:ea typeface="宋体" panose="02010600030101010101" pitchFamily="2" charset="-122"/>
                          </a:rPr>
                          <m:t>kW</m:t>
                        </m:r>
                        <m:r>
                          <m:rPr>
                            <m:nor/>
                          </m:rPr>
                          <a:rPr lang="en-US" altLang="zh-CN" sz="2800" dirty="0">
                            <a:ea typeface="宋体" panose="02010600030101010101" pitchFamily="2" charset="-122"/>
                          </a:rPr>
                          <m:t>·</m:t>
                        </m:r>
                        <m:r>
                          <m:rPr>
                            <m:nor/>
                          </m:rPr>
                          <a:rPr lang="en-US" altLang="zh-CN" sz="2800" dirty="0">
                            <a:ea typeface="宋体" panose="02010600030101010101" pitchFamily="2" charset="-122"/>
                          </a:rPr>
                          <m:t>h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dirty="0">
                            <a:ea typeface="宋体" panose="02010600030101010101" pitchFamily="2" charset="-122"/>
                          </a:rPr>
                          <m:t>1 </m:t>
                        </m:r>
                        <m:r>
                          <m:rPr>
                            <m:nor/>
                          </m:rPr>
                          <a:rPr lang="en-US" altLang="zh-CN" sz="2800" dirty="0">
                            <a:ea typeface="宋体" panose="02010600030101010101" pitchFamily="2" charset="-122"/>
                          </a:rPr>
                          <m:t>h</m:t>
                        </m:r>
                      </m:den>
                    </m:f>
                  </m:oMath>
                </a14:m>
                <a:r>
                  <a:rPr lang="en-US" altLang="zh-CN" sz="2800" dirty="0">
                    <a:ea typeface="宋体" panose="02010600030101010101" pitchFamily="2" charset="-122"/>
                  </a:rPr>
                  <a:t>=</a:t>
                </a:r>
                <a:r>
                  <a:rPr lang="en-US" altLang="zh-CN" sz="2800" dirty="0" smtClean="0">
                    <a:ea typeface="宋体" panose="02010600030101010101" pitchFamily="2" charset="-122"/>
                  </a:rPr>
                  <a:t>1.2 </a:t>
                </a:r>
                <a:r>
                  <a:rPr lang="en-US" altLang="zh-CN" sz="2800" dirty="0">
                    <a:ea typeface="宋体" panose="02010600030101010101" pitchFamily="2" charset="-122"/>
                  </a:rPr>
                  <a:t>kW=1 200 W</a:t>
                </a:r>
                <a:r>
                  <a:rPr lang="zh-CN" altLang="en-US" sz="2800" dirty="0">
                    <a:ea typeface="宋体" panose="02010600030101010101" pitchFamily="2" charset="-122"/>
                  </a:rPr>
                  <a:t>，液晶电视机的电功率约为</a:t>
                </a:r>
                <a:r>
                  <a:rPr lang="en-US" altLang="zh-CN" sz="2800" dirty="0">
                    <a:ea typeface="宋体" panose="02010600030101010101" pitchFamily="2" charset="-122"/>
                  </a:rPr>
                  <a:t>100 W</a:t>
                </a:r>
                <a:r>
                  <a:rPr lang="zh-CN" altLang="en-US" sz="2800" dirty="0">
                    <a:ea typeface="宋体" panose="02010600030101010101" pitchFamily="2" charset="-122"/>
                  </a:rPr>
                  <a:t>，台式计算机的电功率约为</a:t>
                </a:r>
                <a:r>
                  <a:rPr lang="en-US" altLang="zh-CN" sz="2800" dirty="0">
                    <a:ea typeface="宋体" panose="02010600030101010101" pitchFamily="2" charset="-122"/>
                  </a:rPr>
                  <a:t>200 W</a:t>
                </a:r>
                <a:r>
                  <a:rPr lang="zh-CN" altLang="en-US" sz="2800" dirty="0">
                    <a:ea typeface="宋体" panose="02010600030101010101" pitchFamily="2" charset="-122"/>
                  </a:rPr>
                  <a:t>，空调的电功率约为</a:t>
                </a:r>
                <a:r>
                  <a:rPr lang="en-US" altLang="zh-CN" sz="2800" dirty="0">
                    <a:ea typeface="宋体" panose="02010600030101010101" pitchFamily="2" charset="-122"/>
                  </a:rPr>
                  <a:t>1 000 W</a:t>
                </a:r>
                <a:r>
                  <a:rPr lang="zh-CN" altLang="en-US" sz="2800" dirty="0">
                    <a:ea typeface="宋体" panose="02010600030101010101" pitchFamily="2" charset="-122"/>
                  </a:rPr>
                  <a:t>，电冰箱的功率约为</a:t>
                </a:r>
                <a:r>
                  <a:rPr lang="en-US" altLang="zh-CN" sz="2800" dirty="0">
                    <a:ea typeface="宋体" panose="02010600030101010101" pitchFamily="2" charset="-122"/>
                  </a:rPr>
                  <a:t>100 W</a:t>
                </a:r>
                <a:r>
                  <a:rPr lang="zh-CN" altLang="en-US" sz="2800" dirty="0">
                    <a:ea typeface="宋体" panose="02010600030101010101" pitchFamily="2" charset="-122"/>
                  </a:rPr>
                  <a:t>，所以电功率是</a:t>
                </a:r>
                <a:r>
                  <a:rPr lang="en-US" altLang="zh-CN" sz="2800" dirty="0">
                    <a:ea typeface="宋体" panose="02010600030101010101" pitchFamily="2" charset="-122"/>
                  </a:rPr>
                  <a:t>1 200 W</a:t>
                </a:r>
                <a:r>
                  <a:rPr lang="zh-CN" altLang="en-US" sz="2800" dirty="0">
                    <a:ea typeface="宋体" panose="02010600030101010101" pitchFamily="2" charset="-122"/>
                  </a:rPr>
                  <a:t>的用电器是空调</a:t>
                </a:r>
                <a:r>
                  <a:rPr lang="zh-CN" altLang="en-US" sz="2800" dirty="0" smtClean="0">
                    <a:ea typeface="宋体" panose="02010600030101010101" pitchFamily="2" charset="-122"/>
                  </a:rPr>
                  <a:t>。</a:t>
                </a:r>
                <a:endParaRPr lang="zh-CN" altLang="en-US" sz="2800" dirty="0">
                  <a:ea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12" name="文本框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705" y="3473540"/>
                <a:ext cx="8274780" cy="2935740"/>
              </a:xfrm>
              <a:prstGeom prst="rect">
                <a:avLst/>
              </a:prstGeom>
              <a:blipFill rotWithShape="0">
                <a:blip r:embed="rId3"/>
                <a:stretch>
                  <a:fillRect l="-1548" t="-2911" r="-5748" b="-457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p:sp>
        <p:nvSpPr>
          <p:cNvPr id="16" name="TextBox 16"/>
          <p:cNvSpPr txBox="1"/>
          <p:nvPr/>
        </p:nvSpPr>
        <p:spPr>
          <a:xfrm>
            <a:off x="7630553" y="2033892"/>
            <a:ext cx="51339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FF0000"/>
                </a:solidFill>
                <a:ea typeface="楷体" panose="02010609060101010101" pitchFamily="49" charset="-122"/>
              </a:rPr>
              <a:t>C</a:t>
            </a:r>
            <a:endParaRPr lang="zh-CN" altLang="en-US" sz="2800" b="1" dirty="0">
              <a:solidFill>
                <a:srgbClr val="FF0000"/>
              </a:solidFill>
              <a:ea typeface="楷体" panose="02010609060101010101" pitchFamily="49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7" name="直接连接符 16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组合 17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9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典型例题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sp>
        <p:nvSpPr>
          <p:cNvPr id="11" name="文本框 10"/>
          <p:cNvSpPr txBox="1"/>
          <p:nvPr/>
        </p:nvSpPr>
        <p:spPr>
          <a:xfrm>
            <a:off x="474943" y="3855001"/>
            <a:ext cx="8274781" cy="2246769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zh-CN" altLang="zh-CN" sz="2800" b="1" dirty="0"/>
              <a:t>思维点拨</a:t>
            </a:r>
            <a:r>
              <a:rPr lang="zh-CN" altLang="zh-CN" sz="2800" b="1" dirty="0" smtClean="0"/>
              <a:t>：</a:t>
            </a:r>
            <a:r>
              <a:rPr lang="zh-CN" altLang="zh-CN" sz="2800" dirty="0"/>
              <a:t>本题考查了电功率公式</a:t>
            </a:r>
            <a:r>
              <a:rPr lang="en-US" altLang="zh-CN" sz="2800" i="1" dirty="0"/>
              <a:t>P</a:t>
            </a:r>
            <a:r>
              <a:rPr lang="zh-CN" altLang="zh-CN" sz="2800" dirty="0" smtClean="0"/>
              <a:t>＝</a:t>
            </a:r>
            <a:r>
              <a:rPr lang="en-US" altLang="zh-CN" sz="2800" i="1" dirty="0" smtClean="0"/>
              <a:t>W</a:t>
            </a:r>
            <a:r>
              <a:rPr lang="en-US" altLang="zh-CN" sz="2800" dirty="0" smtClean="0"/>
              <a:t>/</a:t>
            </a:r>
            <a:r>
              <a:rPr lang="en-US" altLang="zh-CN" sz="2800" i="1" dirty="0" smtClean="0"/>
              <a:t>t</a:t>
            </a:r>
            <a:r>
              <a:rPr lang="zh-CN" altLang="zh-CN" sz="2800" dirty="0" smtClean="0"/>
              <a:t>的</a:t>
            </a:r>
            <a:r>
              <a:rPr lang="zh-CN" altLang="zh-CN" sz="2800" dirty="0"/>
              <a:t>应用，同时也考查了学生对常见用电器电功率的了解情况，属于基础性题目。电功、电功率是中考的热点，近几年经常以计算、综合大题形式出现，难度较大、综合性强，考生必须熟记并理解公式。</a:t>
            </a:r>
            <a:endParaRPr lang="zh-CN" altLang="en-US" sz="28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6" grpId="0"/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474943" y="882653"/>
            <a:ext cx="8274780" cy="569386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zh-CN" sz="2800" dirty="0"/>
              <a:t>1</a:t>
            </a:r>
            <a:r>
              <a:rPr lang="zh-CN" altLang="zh-CN" sz="2800" dirty="0"/>
              <a:t>．有两个额定电压相同的电热水壶甲和乙，甲的额定功率为</a:t>
            </a:r>
            <a:r>
              <a:rPr lang="en-US" altLang="zh-CN" sz="2800" dirty="0"/>
              <a:t>1 800 W</a:t>
            </a:r>
            <a:r>
              <a:rPr lang="zh-CN" altLang="zh-CN" sz="2800" dirty="0"/>
              <a:t>，乙的额定功率为</a:t>
            </a:r>
            <a:r>
              <a:rPr lang="en-US" altLang="zh-CN" sz="2800" dirty="0"/>
              <a:t>1 200 W</a:t>
            </a:r>
            <a:r>
              <a:rPr lang="zh-CN" altLang="zh-CN" sz="2800" dirty="0"/>
              <a:t>。两个电热水壶都正常工作时，下列说法中正确的是</a:t>
            </a:r>
            <a:r>
              <a:rPr lang="en-US" altLang="zh-CN" sz="2800" dirty="0"/>
              <a:t>(</a:t>
            </a:r>
            <a:r>
              <a:rPr lang="zh-CN" altLang="zh-CN" sz="2800" dirty="0"/>
              <a:t>　　</a:t>
            </a:r>
            <a:r>
              <a:rPr lang="en-US" altLang="zh-CN" sz="2800" dirty="0"/>
              <a:t>)</a:t>
            </a:r>
            <a:endParaRPr lang="zh-CN" altLang="zh-CN" sz="2800" dirty="0"/>
          </a:p>
          <a:p>
            <a:r>
              <a:rPr lang="en-US" altLang="zh-CN" sz="2800" dirty="0"/>
              <a:t>A</a:t>
            </a:r>
            <a:r>
              <a:rPr lang="zh-CN" altLang="zh-CN" sz="2800" dirty="0"/>
              <a:t>．甲电热水壶两端的电压较高</a:t>
            </a:r>
            <a:r>
              <a:rPr lang="en-US" altLang="zh-CN" sz="2800" dirty="0"/>
              <a:t>  </a:t>
            </a:r>
            <a:endParaRPr lang="en-US" altLang="zh-CN" sz="2800" dirty="0" smtClean="0"/>
          </a:p>
          <a:p>
            <a:r>
              <a:rPr lang="en-US" altLang="zh-CN" sz="2800" dirty="0" smtClean="0"/>
              <a:t>B</a:t>
            </a:r>
            <a:r>
              <a:rPr lang="zh-CN" altLang="zh-CN" sz="2800" dirty="0"/>
              <a:t>．电流通过甲电热水壶做功较快</a:t>
            </a:r>
          </a:p>
          <a:p>
            <a:r>
              <a:rPr lang="en-US" altLang="zh-CN" sz="2800" dirty="0"/>
              <a:t>C</a:t>
            </a:r>
            <a:r>
              <a:rPr lang="zh-CN" altLang="zh-CN" sz="2800" dirty="0"/>
              <a:t>．通过两个电热水壶的电流相等</a:t>
            </a:r>
            <a:r>
              <a:rPr lang="en-US" altLang="zh-CN" sz="2800" dirty="0"/>
              <a:t>  </a:t>
            </a:r>
            <a:endParaRPr lang="en-US" altLang="zh-CN" sz="2800" dirty="0" smtClean="0"/>
          </a:p>
          <a:p>
            <a:r>
              <a:rPr lang="en-US" altLang="zh-CN" sz="2800" dirty="0" smtClean="0"/>
              <a:t>D</a:t>
            </a:r>
            <a:r>
              <a:rPr lang="zh-CN" altLang="zh-CN" sz="2800" dirty="0"/>
              <a:t>．相同时间内，两个电热水壶消耗的电能一样</a:t>
            </a:r>
            <a:r>
              <a:rPr lang="zh-CN" altLang="zh-CN" sz="2800" dirty="0" smtClean="0"/>
              <a:t>多</a:t>
            </a:r>
            <a:endParaRPr lang="en-US" altLang="zh-CN" sz="2800" dirty="0" smtClean="0"/>
          </a:p>
          <a:p>
            <a:endParaRPr lang="zh-CN" altLang="zh-CN" sz="2800" dirty="0"/>
          </a:p>
          <a:p>
            <a:r>
              <a:rPr lang="en-US" altLang="zh-CN" sz="2800" dirty="0"/>
              <a:t>2</a:t>
            </a:r>
            <a:r>
              <a:rPr lang="zh-CN" altLang="zh-CN" sz="2800" dirty="0"/>
              <a:t>．</a:t>
            </a:r>
            <a:r>
              <a:rPr lang="en-US" altLang="zh-CN" sz="2800" dirty="0"/>
              <a:t>(2019·</a:t>
            </a:r>
            <a:r>
              <a:rPr lang="zh-CN" altLang="zh-CN" sz="2800" dirty="0"/>
              <a:t>自贡市</a:t>
            </a:r>
            <a:r>
              <a:rPr lang="en-US" altLang="zh-CN" sz="2800" dirty="0"/>
              <a:t>)</a:t>
            </a:r>
            <a:r>
              <a:rPr lang="zh-CN" altLang="zh-CN" sz="2800" dirty="0"/>
              <a:t>某房间原来只接有一只标有</a:t>
            </a:r>
            <a:r>
              <a:rPr lang="en-US" altLang="zh-CN" sz="2800" dirty="0">
                <a:latin typeface="+mn-ea"/>
              </a:rPr>
              <a:t>“</a:t>
            </a:r>
            <a:r>
              <a:rPr lang="en-US" altLang="zh-CN" sz="2800" dirty="0"/>
              <a:t>PZ220</a:t>
            </a:r>
            <a:r>
              <a:rPr lang="zh-CN" altLang="zh-CN" sz="2800" dirty="0"/>
              <a:t>－</a:t>
            </a:r>
            <a:r>
              <a:rPr lang="en-US" altLang="zh-CN" sz="2800" dirty="0"/>
              <a:t>40</a:t>
            </a:r>
            <a:r>
              <a:rPr lang="en-US" altLang="zh-CN" sz="2800" dirty="0">
                <a:latin typeface="+mn-ea"/>
              </a:rPr>
              <a:t>”</a:t>
            </a:r>
            <a:r>
              <a:rPr lang="zh-CN" altLang="zh-CN" sz="2800" dirty="0"/>
              <a:t>的灯泡，小明又用一只完全相同的灯泡，将它俩串联在一起，在电源电压不变的情况下，房间内的总亮度将</a:t>
            </a:r>
            <a:r>
              <a:rPr lang="en-US" altLang="zh-CN" sz="2800" dirty="0"/>
              <a:t>(</a:t>
            </a:r>
            <a:r>
              <a:rPr lang="zh-CN" altLang="zh-CN" sz="2800" dirty="0"/>
              <a:t>　　</a:t>
            </a:r>
            <a:r>
              <a:rPr lang="en-US" altLang="zh-CN" sz="2800" dirty="0"/>
              <a:t>)</a:t>
            </a:r>
            <a:endParaRPr lang="zh-CN" altLang="zh-CN" sz="2800" dirty="0"/>
          </a:p>
          <a:p>
            <a:r>
              <a:rPr lang="en-US" altLang="zh-CN" sz="2800" dirty="0"/>
              <a:t>A</a:t>
            </a:r>
            <a:r>
              <a:rPr lang="zh-CN" altLang="zh-CN" sz="2800" dirty="0"/>
              <a:t>．变亮</a:t>
            </a:r>
            <a:r>
              <a:rPr lang="en-US" altLang="zh-CN" sz="2800" dirty="0"/>
              <a:t>  </a:t>
            </a:r>
            <a:r>
              <a:rPr lang="en-US" altLang="zh-CN" sz="2800" dirty="0" smtClean="0"/>
              <a:t>    B</a:t>
            </a:r>
            <a:r>
              <a:rPr lang="zh-CN" altLang="zh-CN" sz="2800" dirty="0"/>
              <a:t>．变</a:t>
            </a:r>
            <a:r>
              <a:rPr lang="zh-CN" altLang="zh-CN" sz="2800" dirty="0" smtClean="0"/>
              <a:t>暗</a:t>
            </a:r>
            <a:r>
              <a:rPr lang="en-US" altLang="zh-CN" sz="2800" dirty="0" smtClean="0"/>
              <a:t>      </a:t>
            </a:r>
            <a:r>
              <a:rPr lang="en-US" altLang="zh-CN" sz="2800" dirty="0"/>
              <a:t>C</a:t>
            </a:r>
            <a:r>
              <a:rPr lang="zh-CN" altLang="zh-CN" sz="2800" dirty="0"/>
              <a:t>．不变</a:t>
            </a:r>
            <a:r>
              <a:rPr lang="en-US" altLang="zh-CN" sz="2800" dirty="0"/>
              <a:t>  </a:t>
            </a:r>
            <a:r>
              <a:rPr lang="en-US" altLang="zh-CN" sz="2800" dirty="0" smtClean="0"/>
              <a:t>    D</a:t>
            </a:r>
            <a:r>
              <a:rPr lang="zh-CN" altLang="zh-CN" sz="2800" dirty="0"/>
              <a:t>．无法确定</a:t>
            </a:r>
          </a:p>
        </p:txBody>
      </p:sp>
      <p:sp>
        <p:nvSpPr>
          <p:cNvPr id="4" name="矩形 3"/>
          <p:cNvSpPr/>
          <p:nvPr/>
        </p:nvSpPr>
        <p:spPr>
          <a:xfrm>
            <a:off x="7485643" y="1774592"/>
            <a:ext cx="423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</a:rPr>
              <a:t>B</a:t>
            </a:r>
            <a:endParaRPr lang="zh-CN" altLang="en-US" dirty="0"/>
          </a:p>
        </p:txBody>
      </p:sp>
      <p:grpSp>
        <p:nvGrpSpPr>
          <p:cNvPr id="9" name="组合 8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组合 11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6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针对训练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sp>
        <p:nvSpPr>
          <p:cNvPr id="11" name="矩形 10"/>
          <p:cNvSpPr/>
          <p:nvPr/>
        </p:nvSpPr>
        <p:spPr>
          <a:xfrm>
            <a:off x="2151643" y="5619098"/>
            <a:ext cx="423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</a:rPr>
              <a:t>B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278523" y="946732"/>
            <a:ext cx="8427720" cy="569386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zh-CN" sz="2800" dirty="0"/>
              <a:t>3</a:t>
            </a:r>
            <a:r>
              <a:rPr lang="zh-CN" altLang="zh-CN" sz="2800" dirty="0"/>
              <a:t>．如图</a:t>
            </a:r>
            <a:r>
              <a:rPr lang="en-US" altLang="zh-CN" sz="2800" dirty="0"/>
              <a:t>13</a:t>
            </a:r>
            <a:r>
              <a:rPr lang="zh-CN" altLang="zh-CN" sz="2800" dirty="0"/>
              <a:t>－</a:t>
            </a:r>
            <a:r>
              <a:rPr lang="en-US" altLang="zh-CN" sz="2800" dirty="0"/>
              <a:t>12</a:t>
            </a:r>
            <a:r>
              <a:rPr lang="zh-CN" altLang="zh-CN" sz="2800" dirty="0"/>
              <a:t>所示的电路，闭合</a:t>
            </a:r>
            <a:r>
              <a:rPr lang="zh-CN" altLang="zh-CN" sz="2800" dirty="0" smtClean="0"/>
              <a:t>开</a:t>
            </a:r>
            <a:endParaRPr lang="en-US" altLang="zh-CN" sz="2800" dirty="0" smtClean="0"/>
          </a:p>
          <a:p>
            <a:r>
              <a:rPr lang="zh-CN" altLang="zh-CN" sz="2800" dirty="0" smtClean="0"/>
              <a:t>关</a:t>
            </a:r>
            <a:r>
              <a:rPr lang="zh-CN" altLang="zh-CN" sz="2800" dirty="0"/>
              <a:t>后，当滑片</a:t>
            </a:r>
            <a:r>
              <a:rPr lang="en-US" altLang="zh-CN" sz="2800" i="1" dirty="0"/>
              <a:t>P</a:t>
            </a:r>
            <a:r>
              <a:rPr lang="zh-CN" altLang="zh-CN" sz="2800" dirty="0"/>
              <a:t>向右移动时，</a:t>
            </a:r>
            <a:r>
              <a:rPr lang="zh-CN" altLang="zh-CN" sz="2800" dirty="0" smtClean="0"/>
              <a:t>下列</a:t>
            </a:r>
            <a:endParaRPr lang="en-US" altLang="zh-CN" sz="2800" dirty="0" smtClean="0"/>
          </a:p>
          <a:p>
            <a:r>
              <a:rPr lang="zh-CN" altLang="zh-CN" sz="2800" dirty="0" smtClean="0"/>
              <a:t>说法</a:t>
            </a:r>
            <a:r>
              <a:rPr lang="zh-CN" altLang="zh-CN" sz="2800" dirty="0"/>
              <a:t>正确的是</a:t>
            </a:r>
            <a:r>
              <a:rPr lang="en-US" altLang="zh-CN" sz="2800" dirty="0"/>
              <a:t>( </a:t>
            </a:r>
            <a:r>
              <a:rPr lang="en-US" altLang="zh-CN" sz="2800" dirty="0" smtClean="0"/>
              <a:t>      </a:t>
            </a:r>
            <a:r>
              <a:rPr lang="en-US" altLang="zh-CN" sz="2800" dirty="0"/>
              <a:t>)</a:t>
            </a:r>
            <a:endParaRPr lang="zh-CN" altLang="zh-CN" sz="2800" dirty="0"/>
          </a:p>
          <a:p>
            <a:r>
              <a:rPr lang="en-US" altLang="zh-CN" sz="2800" dirty="0"/>
              <a:t>A</a:t>
            </a:r>
            <a:r>
              <a:rPr lang="zh-CN" altLang="zh-CN" sz="2800" dirty="0"/>
              <a:t>．灯泡</a:t>
            </a:r>
            <a:r>
              <a:rPr lang="en-US" altLang="zh-CN" sz="2800" dirty="0"/>
              <a:t>L</a:t>
            </a:r>
            <a:r>
              <a:rPr lang="zh-CN" altLang="zh-CN" sz="2800" dirty="0"/>
              <a:t>变暗</a:t>
            </a:r>
          </a:p>
          <a:p>
            <a:r>
              <a:rPr lang="en-US" altLang="zh-CN" sz="2800" dirty="0"/>
              <a:t>B</a:t>
            </a:r>
            <a:r>
              <a:rPr lang="zh-CN" altLang="zh-CN" sz="2800" dirty="0"/>
              <a:t>．电压表示数变小</a:t>
            </a:r>
          </a:p>
          <a:p>
            <a:r>
              <a:rPr lang="en-US" altLang="zh-CN" sz="2800" dirty="0"/>
              <a:t>C</a:t>
            </a:r>
            <a:r>
              <a:rPr lang="zh-CN" altLang="zh-CN" sz="2800" dirty="0"/>
              <a:t>．电流表</a:t>
            </a:r>
            <a:r>
              <a:rPr lang="en-US" altLang="zh-CN" sz="2800" dirty="0"/>
              <a:t>A</a:t>
            </a:r>
            <a:r>
              <a:rPr lang="en-US" altLang="zh-CN" sz="2800" baseline="-25000" dirty="0"/>
              <a:t>1</a:t>
            </a:r>
            <a:r>
              <a:rPr lang="zh-CN" altLang="zh-CN" sz="2800" dirty="0"/>
              <a:t>示数变大</a:t>
            </a:r>
          </a:p>
          <a:p>
            <a:r>
              <a:rPr lang="en-US" altLang="zh-CN" sz="2800" dirty="0"/>
              <a:t>D</a:t>
            </a:r>
            <a:r>
              <a:rPr lang="zh-CN" altLang="zh-CN" sz="2800" dirty="0"/>
              <a:t>．整个电路消耗的总功率变</a:t>
            </a:r>
            <a:r>
              <a:rPr lang="zh-CN" altLang="zh-CN" sz="2800" dirty="0" smtClean="0"/>
              <a:t>小</a:t>
            </a:r>
            <a:endParaRPr lang="en-US" altLang="zh-CN" sz="2800" dirty="0" smtClean="0"/>
          </a:p>
          <a:p>
            <a:endParaRPr lang="zh-CN" altLang="zh-CN" sz="2800" dirty="0"/>
          </a:p>
          <a:p>
            <a:r>
              <a:rPr lang="en-US" altLang="zh-CN" sz="2800" dirty="0"/>
              <a:t>4</a:t>
            </a:r>
            <a:r>
              <a:rPr lang="zh-CN" altLang="zh-CN" sz="2800" dirty="0"/>
              <a:t>．将</a:t>
            </a:r>
            <a:r>
              <a:rPr lang="en-US" altLang="zh-CN" sz="2800" i="1" dirty="0"/>
              <a:t>R</a:t>
            </a:r>
            <a:r>
              <a:rPr lang="en-US" altLang="zh-CN" sz="2800" baseline="-25000" dirty="0"/>
              <a:t>1</a:t>
            </a:r>
            <a:r>
              <a:rPr lang="zh-CN" altLang="zh-CN" sz="2800" dirty="0"/>
              <a:t>＝</a:t>
            </a:r>
            <a:r>
              <a:rPr lang="en-US" altLang="zh-CN" sz="2800" dirty="0"/>
              <a:t>12 Ω</a:t>
            </a:r>
            <a:r>
              <a:rPr lang="zh-CN" altLang="zh-CN" sz="2800" dirty="0"/>
              <a:t>、</a:t>
            </a:r>
            <a:r>
              <a:rPr lang="en-US" altLang="zh-CN" sz="2800" i="1" dirty="0"/>
              <a:t>R</a:t>
            </a:r>
            <a:r>
              <a:rPr lang="en-US" altLang="zh-CN" sz="2800" baseline="-25000" dirty="0"/>
              <a:t>2</a:t>
            </a:r>
            <a:r>
              <a:rPr lang="zh-CN" altLang="zh-CN" sz="2800" dirty="0"/>
              <a:t>＝</a:t>
            </a:r>
            <a:r>
              <a:rPr lang="en-US" altLang="zh-CN" sz="2800" dirty="0"/>
              <a:t>6 Ω</a:t>
            </a:r>
            <a:r>
              <a:rPr lang="zh-CN" altLang="zh-CN" sz="2800" dirty="0"/>
              <a:t>的两电阻串联在某一电源上，</a:t>
            </a:r>
            <a:r>
              <a:rPr lang="en-US" altLang="zh-CN" sz="2800" i="1" dirty="0"/>
              <a:t>R</a:t>
            </a:r>
            <a:r>
              <a:rPr lang="en-US" altLang="zh-CN" sz="2800" baseline="-25000" dirty="0"/>
              <a:t>1</a:t>
            </a:r>
            <a:r>
              <a:rPr lang="zh-CN" altLang="zh-CN" sz="2800" dirty="0"/>
              <a:t>、</a:t>
            </a:r>
            <a:r>
              <a:rPr lang="en-US" altLang="zh-CN" sz="2800" i="1" dirty="0"/>
              <a:t>R</a:t>
            </a:r>
            <a:r>
              <a:rPr lang="en-US" altLang="zh-CN" sz="2800" baseline="-25000" dirty="0"/>
              <a:t>2</a:t>
            </a:r>
            <a:r>
              <a:rPr lang="zh-CN" altLang="zh-CN" sz="2800" dirty="0"/>
              <a:t>消耗的功率之比</a:t>
            </a:r>
            <a:r>
              <a:rPr lang="en-US" altLang="zh-CN" sz="2800" i="1" dirty="0"/>
              <a:t>P</a:t>
            </a:r>
            <a:r>
              <a:rPr lang="en-US" altLang="zh-CN" sz="2800" baseline="-25000" dirty="0"/>
              <a:t>1</a:t>
            </a:r>
            <a:r>
              <a:rPr lang="zh-CN" altLang="zh-CN" sz="2800" dirty="0"/>
              <a:t>∶</a:t>
            </a:r>
            <a:r>
              <a:rPr lang="en-US" altLang="zh-CN" sz="2800" i="1" dirty="0"/>
              <a:t>P</a:t>
            </a:r>
            <a:r>
              <a:rPr lang="en-US" altLang="zh-CN" sz="2800" baseline="-25000" dirty="0"/>
              <a:t>2</a:t>
            </a:r>
            <a:r>
              <a:rPr lang="zh-CN" altLang="zh-CN" sz="2800" dirty="0"/>
              <a:t>＝</a:t>
            </a:r>
            <a:r>
              <a:rPr lang="en-US" altLang="zh-CN" sz="2800" dirty="0"/>
              <a:t>______</a:t>
            </a:r>
            <a:r>
              <a:rPr lang="zh-CN" altLang="zh-CN" sz="2800" dirty="0"/>
              <a:t>，此时电路消耗的总功率为</a:t>
            </a:r>
            <a:r>
              <a:rPr lang="en-US" altLang="zh-CN" sz="2800" i="1" dirty="0"/>
              <a:t>P</a:t>
            </a:r>
            <a:r>
              <a:rPr lang="zh-CN" altLang="zh-CN" sz="2800" dirty="0"/>
              <a:t>；再将它们并联后接在同一电源上，电路的总电阻</a:t>
            </a:r>
            <a:r>
              <a:rPr lang="en-US" altLang="zh-CN" sz="2800" i="1" dirty="0"/>
              <a:t>R</a:t>
            </a:r>
            <a:r>
              <a:rPr lang="en-US" altLang="zh-CN" sz="2800" dirty="0"/>
              <a:t>′</a:t>
            </a:r>
            <a:r>
              <a:rPr lang="zh-CN" altLang="zh-CN" sz="2800" dirty="0"/>
              <a:t>＝</a:t>
            </a:r>
            <a:r>
              <a:rPr lang="en-US" altLang="zh-CN" sz="2800" dirty="0"/>
              <a:t>_____Ω</a:t>
            </a:r>
            <a:r>
              <a:rPr lang="zh-CN" altLang="zh-CN" sz="2800" dirty="0"/>
              <a:t>，此时电路消耗的总功率为</a:t>
            </a:r>
            <a:r>
              <a:rPr lang="en-US" altLang="zh-CN" sz="2800" i="1" dirty="0"/>
              <a:t>P</a:t>
            </a:r>
            <a:r>
              <a:rPr lang="zh-CN" altLang="zh-CN" sz="2800" dirty="0"/>
              <a:t>′；则</a:t>
            </a:r>
            <a:r>
              <a:rPr lang="en-US" altLang="zh-CN" sz="2800" i="1" dirty="0"/>
              <a:t>P</a:t>
            </a:r>
            <a:r>
              <a:rPr lang="en-US" altLang="zh-CN" sz="2800" dirty="0"/>
              <a:t>∶</a:t>
            </a:r>
            <a:r>
              <a:rPr lang="en-US" altLang="zh-CN" sz="2800" i="1" dirty="0"/>
              <a:t>P</a:t>
            </a:r>
            <a:r>
              <a:rPr lang="en-US" altLang="zh-CN" sz="2800" dirty="0"/>
              <a:t>′</a:t>
            </a:r>
            <a:r>
              <a:rPr lang="zh-CN" altLang="zh-CN" sz="2800" dirty="0"/>
              <a:t>＝</a:t>
            </a:r>
            <a:r>
              <a:rPr lang="en-US" altLang="zh-CN" sz="2800" dirty="0"/>
              <a:t>______</a:t>
            </a:r>
            <a:r>
              <a:rPr lang="zh-CN" altLang="zh-CN" sz="2800" dirty="0"/>
              <a:t>。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6" name="直接连接符 15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组合 16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8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针对训练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1627" y="1274239"/>
            <a:ext cx="3205600" cy="2718137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2605723" y="1832102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</a:rPr>
              <a:t>D</a:t>
            </a:r>
            <a:endParaRPr lang="zh-CN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5302915" y="4793267"/>
            <a:ext cx="9044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/>
              </a:rPr>
              <a:t>2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/>
              </a:rPr>
              <a:t>∶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/>
              </a:rPr>
              <a:t>1</a:t>
            </a:r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3050075" y="5616223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</a:rPr>
              <a:t>4</a:t>
            </a:r>
            <a:endParaRPr lang="zh-CN" altLang="en-US" dirty="0"/>
          </a:p>
        </p:txBody>
      </p:sp>
      <p:sp>
        <p:nvSpPr>
          <p:cNvPr id="20" name="矩形 19"/>
          <p:cNvSpPr/>
          <p:nvPr/>
        </p:nvSpPr>
        <p:spPr>
          <a:xfrm>
            <a:off x="1962927" y="6032596"/>
            <a:ext cx="9044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/>
              </a:rPr>
              <a:t>2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/>
              </a:rPr>
              <a:t>∶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</a:rPr>
              <a:t>9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431165" y="1176655"/>
            <a:ext cx="8275078" cy="270843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fontAlgn="auto">
              <a:lnSpc>
                <a:spcPts val="3360"/>
              </a:lnSpc>
            </a:pPr>
            <a:r>
              <a:rPr lang="en-US" altLang="zh-CN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1</a:t>
            </a: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．电能与电功</a:t>
            </a:r>
          </a:p>
          <a:p>
            <a:pPr fontAlgn="auto">
              <a:lnSpc>
                <a:spcPts val="3360"/>
              </a:lnSpc>
            </a:pPr>
            <a:r>
              <a:rPr lang="zh-CN" altLang="en-US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  </a:t>
            </a:r>
            <a:r>
              <a:rPr lang="en-US" altLang="zh-CN" sz="2800" dirty="0">
                <a:cs typeface="方正静蕾简体" panose="03000509000000000000" pitchFamily="65" charset="-122"/>
              </a:rPr>
              <a:t>(4)</a:t>
            </a:r>
            <a:r>
              <a:rPr lang="zh-CN" altLang="en-US" sz="2800" dirty="0">
                <a:cs typeface="方正静蕾简体" panose="03000509000000000000" pitchFamily="65" charset="-122"/>
              </a:rPr>
              <a:t>串联电路电功率与电阻关系：</a:t>
            </a:r>
            <a:r>
              <a:rPr lang="en-US" altLang="zh-CN" sz="2800" i="1" dirty="0">
                <a:cs typeface="方正静蕾简体" panose="03000509000000000000" pitchFamily="65" charset="-122"/>
              </a:rPr>
              <a:t>P</a:t>
            </a:r>
            <a:r>
              <a:rPr lang="en-US" altLang="zh-CN" sz="2800" baseline="-25000" dirty="0">
                <a:cs typeface="方正静蕾简体" panose="03000509000000000000" pitchFamily="65" charset="-122"/>
              </a:rPr>
              <a:t>1</a:t>
            </a:r>
            <a:r>
              <a:rPr lang="en-US" altLang="zh-CN" sz="2800" dirty="0">
                <a:cs typeface="方正静蕾简体" panose="03000509000000000000" pitchFamily="65" charset="-122"/>
              </a:rPr>
              <a:t>∶</a:t>
            </a:r>
            <a:r>
              <a:rPr lang="en-US" altLang="zh-CN" sz="2800" i="1" dirty="0">
                <a:cs typeface="方正静蕾简体" panose="03000509000000000000" pitchFamily="65" charset="-122"/>
              </a:rPr>
              <a:t>P</a:t>
            </a:r>
            <a:r>
              <a:rPr lang="en-US" altLang="zh-CN" sz="2800" baseline="-25000" dirty="0">
                <a:cs typeface="方正静蕾简体" panose="03000509000000000000" pitchFamily="65" charset="-122"/>
              </a:rPr>
              <a:t>2</a:t>
            </a:r>
            <a:r>
              <a:rPr lang="zh-CN" altLang="en-US" sz="2800" dirty="0" smtClean="0">
                <a:cs typeface="方正静蕾简体" panose="03000509000000000000" pitchFamily="65" charset="-122"/>
              </a:rPr>
              <a:t>＝</a:t>
            </a:r>
            <a:endParaRPr lang="en-US" altLang="zh-CN" sz="2800" dirty="0" smtClean="0">
              <a:cs typeface="方正静蕾简体" panose="03000509000000000000" pitchFamily="65" charset="-122"/>
            </a:endParaRPr>
          </a:p>
          <a:p>
            <a:pPr fontAlgn="auto">
              <a:lnSpc>
                <a:spcPts val="3360"/>
              </a:lnSpc>
            </a:pPr>
            <a:r>
              <a:rPr lang="en-US" altLang="zh-CN" sz="2800" u="sng" dirty="0">
                <a:cs typeface="方正静蕾简体" panose="03000509000000000000" pitchFamily="65" charset="-122"/>
              </a:rPr>
              <a:t> </a:t>
            </a:r>
            <a:r>
              <a:rPr lang="en-US" altLang="zh-CN" sz="2800" u="sng" dirty="0" smtClean="0">
                <a:cs typeface="方正静蕾简体" panose="03000509000000000000" pitchFamily="65" charset="-122"/>
              </a:rPr>
              <a:t> </a:t>
            </a:r>
            <a:r>
              <a:rPr lang="en-US" altLang="zh-CN" sz="2800" u="sng" dirty="0">
                <a:cs typeface="方正静蕾简体" panose="03000509000000000000" pitchFamily="65" charset="-122"/>
              </a:rPr>
              <a:t>        </a:t>
            </a:r>
            <a:r>
              <a:rPr lang="en-US" altLang="zh-CN" sz="2800" u="sng" dirty="0" smtClean="0">
                <a:cs typeface="方正静蕾简体" panose="03000509000000000000" pitchFamily="65" charset="-122"/>
              </a:rPr>
              <a:t>       </a:t>
            </a:r>
            <a:r>
              <a:rPr lang="zh-CN" altLang="en-US" sz="2800" dirty="0" smtClean="0">
                <a:cs typeface="方正静蕾简体" panose="03000509000000000000" pitchFamily="65" charset="-122"/>
              </a:rPr>
              <a:t>、</a:t>
            </a:r>
            <a:r>
              <a:rPr lang="en-US" altLang="zh-CN" sz="2800" i="1" dirty="0">
                <a:cs typeface="方正静蕾简体" panose="03000509000000000000" pitchFamily="65" charset="-122"/>
              </a:rPr>
              <a:t>P</a:t>
            </a:r>
            <a:r>
              <a:rPr lang="zh-CN" altLang="en-US" sz="2800" baseline="-25000" dirty="0">
                <a:cs typeface="方正静蕾简体" panose="03000509000000000000" pitchFamily="65" charset="-122"/>
              </a:rPr>
              <a:t>总</a:t>
            </a:r>
            <a:r>
              <a:rPr lang="zh-CN" altLang="en-US" sz="2800" dirty="0" smtClean="0">
                <a:cs typeface="方正静蕾简体" panose="03000509000000000000" pitchFamily="65" charset="-122"/>
              </a:rPr>
              <a:t>＝</a:t>
            </a:r>
            <a:r>
              <a:rPr lang="en-US" altLang="zh-CN" sz="2800" u="sng" dirty="0" smtClean="0">
                <a:cs typeface="方正静蕾简体" panose="03000509000000000000" pitchFamily="65" charset="-122"/>
              </a:rPr>
              <a:t> </a:t>
            </a:r>
            <a:r>
              <a:rPr lang="en-US" altLang="zh-CN" sz="2800" u="sng" dirty="0">
                <a:cs typeface="方正静蕾简体" panose="03000509000000000000" pitchFamily="65" charset="-122"/>
              </a:rPr>
              <a:t>         </a:t>
            </a:r>
            <a:r>
              <a:rPr lang="en-US" altLang="zh-CN" sz="2800" u="sng" dirty="0" smtClean="0">
                <a:cs typeface="方正静蕾简体" panose="03000509000000000000" pitchFamily="65" charset="-122"/>
              </a:rPr>
              <a:t>       </a:t>
            </a:r>
            <a:r>
              <a:rPr lang="zh-CN" altLang="en-US" sz="2800" dirty="0" smtClean="0">
                <a:cs typeface="方正静蕾简体" panose="03000509000000000000" pitchFamily="65" charset="-122"/>
              </a:rPr>
              <a:t>常用</a:t>
            </a:r>
            <a:r>
              <a:rPr lang="zh-CN" altLang="en-US" sz="2800" dirty="0">
                <a:cs typeface="方正静蕾简体" panose="03000509000000000000" pitchFamily="65" charset="-122"/>
              </a:rPr>
              <a:t>公式</a:t>
            </a:r>
            <a:r>
              <a:rPr lang="zh-CN" altLang="en-US" sz="2800" dirty="0" smtClean="0">
                <a:cs typeface="方正静蕾简体" panose="03000509000000000000" pitchFamily="65" charset="-122"/>
              </a:rPr>
              <a:t>：</a:t>
            </a:r>
            <a:r>
              <a:rPr lang="en-US" altLang="zh-CN" sz="2800" u="sng" dirty="0" smtClean="0">
                <a:cs typeface="方正静蕾简体" panose="03000509000000000000" pitchFamily="65" charset="-122"/>
              </a:rPr>
              <a:t> </a:t>
            </a:r>
            <a:r>
              <a:rPr lang="en-US" altLang="zh-CN" sz="2800" u="sng" dirty="0">
                <a:cs typeface="方正静蕾简体" panose="03000509000000000000" pitchFamily="65" charset="-122"/>
              </a:rPr>
              <a:t>         </a:t>
            </a:r>
            <a:r>
              <a:rPr lang="en-US" altLang="zh-CN" sz="2800" u="sng" dirty="0" smtClean="0">
                <a:cs typeface="方正静蕾简体" panose="03000509000000000000" pitchFamily="65" charset="-122"/>
              </a:rPr>
              <a:t>         </a:t>
            </a:r>
            <a:r>
              <a:rPr lang="zh-CN" altLang="en-US" sz="2800" dirty="0" smtClean="0">
                <a:cs typeface="方正静蕾简体" panose="03000509000000000000" pitchFamily="65" charset="-122"/>
              </a:rPr>
              <a:t>。</a:t>
            </a:r>
            <a:endParaRPr lang="en-US" altLang="zh-CN" sz="2800" dirty="0" smtClean="0">
              <a:cs typeface="方正静蕾简体" panose="03000509000000000000" pitchFamily="65" charset="-122"/>
            </a:endParaRPr>
          </a:p>
          <a:p>
            <a:pPr fontAlgn="auto">
              <a:lnSpc>
                <a:spcPts val="3360"/>
              </a:lnSpc>
            </a:pPr>
            <a:r>
              <a:rPr lang="zh-CN" altLang="en-US" sz="2800" dirty="0" smtClean="0">
                <a:cs typeface="方正静蕾简体" panose="03000509000000000000" pitchFamily="65" charset="-122"/>
              </a:rPr>
              <a:t>并联电路</a:t>
            </a:r>
            <a:r>
              <a:rPr lang="zh-CN" altLang="en-US" sz="2800" dirty="0">
                <a:cs typeface="方正静蕾简体" panose="03000509000000000000" pitchFamily="65" charset="-122"/>
              </a:rPr>
              <a:t>电功率与电阻关系：</a:t>
            </a:r>
            <a:r>
              <a:rPr lang="en-US" altLang="zh-CN" sz="2800" i="1" dirty="0">
                <a:cs typeface="方正静蕾简体" panose="03000509000000000000" pitchFamily="65" charset="-122"/>
              </a:rPr>
              <a:t>P</a:t>
            </a:r>
            <a:r>
              <a:rPr lang="en-US" altLang="zh-CN" sz="2800" baseline="-25000" dirty="0">
                <a:cs typeface="方正静蕾简体" panose="03000509000000000000" pitchFamily="65" charset="-122"/>
              </a:rPr>
              <a:t>1</a:t>
            </a:r>
            <a:r>
              <a:rPr lang="en-US" altLang="zh-CN" sz="2800" dirty="0">
                <a:cs typeface="方正静蕾简体" panose="03000509000000000000" pitchFamily="65" charset="-122"/>
              </a:rPr>
              <a:t>∶</a:t>
            </a:r>
            <a:r>
              <a:rPr lang="en-US" altLang="zh-CN" sz="2800" i="1" dirty="0">
                <a:cs typeface="方正静蕾简体" panose="03000509000000000000" pitchFamily="65" charset="-122"/>
              </a:rPr>
              <a:t>P</a:t>
            </a:r>
            <a:r>
              <a:rPr lang="en-US" altLang="zh-CN" sz="2800" baseline="-25000" dirty="0">
                <a:cs typeface="方正静蕾简体" panose="03000509000000000000" pitchFamily="65" charset="-122"/>
              </a:rPr>
              <a:t>2</a:t>
            </a:r>
            <a:r>
              <a:rPr lang="zh-CN" altLang="en-US" sz="2800" dirty="0" smtClean="0">
                <a:cs typeface="方正静蕾简体" panose="03000509000000000000" pitchFamily="65" charset="-122"/>
              </a:rPr>
              <a:t>＝</a:t>
            </a:r>
            <a:r>
              <a:rPr lang="en-US" altLang="zh-CN" sz="2800" u="sng" dirty="0">
                <a:cs typeface="方正静蕾简体" panose="03000509000000000000" pitchFamily="65" charset="-122"/>
              </a:rPr>
              <a:t>        </a:t>
            </a:r>
            <a:r>
              <a:rPr lang="en-US" altLang="zh-CN" sz="2800" u="sng" dirty="0" smtClean="0">
                <a:cs typeface="方正静蕾简体" panose="03000509000000000000" pitchFamily="65" charset="-122"/>
              </a:rPr>
              <a:t>          </a:t>
            </a:r>
            <a:r>
              <a:rPr lang="zh-CN" altLang="en-US" sz="2800" dirty="0" smtClean="0">
                <a:cs typeface="方正静蕾简体" panose="03000509000000000000" pitchFamily="65" charset="-122"/>
              </a:rPr>
              <a:t>、</a:t>
            </a:r>
            <a:endParaRPr lang="en-US" altLang="zh-CN" sz="2800" dirty="0" smtClean="0">
              <a:cs typeface="方正静蕾简体" panose="03000509000000000000" pitchFamily="65" charset="-122"/>
            </a:endParaRPr>
          </a:p>
          <a:p>
            <a:pPr fontAlgn="auto">
              <a:lnSpc>
                <a:spcPts val="3360"/>
              </a:lnSpc>
            </a:pPr>
            <a:endParaRPr lang="en-US" altLang="zh-CN" sz="2800" i="1" dirty="0">
              <a:cs typeface="方正静蕾简体" panose="03000509000000000000" pitchFamily="65" charset="-122"/>
            </a:endParaRPr>
          </a:p>
          <a:p>
            <a:pPr fontAlgn="auto">
              <a:lnSpc>
                <a:spcPts val="3360"/>
              </a:lnSpc>
            </a:pPr>
            <a:r>
              <a:rPr lang="en-US" altLang="zh-CN" sz="2800" i="1" dirty="0" smtClean="0">
                <a:cs typeface="方正静蕾简体" panose="03000509000000000000" pitchFamily="65" charset="-122"/>
              </a:rPr>
              <a:t>P</a:t>
            </a:r>
            <a:r>
              <a:rPr lang="zh-CN" altLang="en-US" sz="2800" baseline="-25000" dirty="0">
                <a:cs typeface="方正静蕾简体" panose="03000509000000000000" pitchFamily="65" charset="-122"/>
              </a:rPr>
              <a:t>总</a:t>
            </a:r>
            <a:r>
              <a:rPr lang="zh-CN" altLang="en-US" sz="2800" dirty="0" smtClean="0">
                <a:cs typeface="方正静蕾简体" panose="03000509000000000000" pitchFamily="65" charset="-122"/>
              </a:rPr>
              <a:t>＝</a:t>
            </a:r>
            <a:r>
              <a:rPr lang="en-US" altLang="zh-CN" sz="2800" u="sng" dirty="0" smtClean="0">
                <a:cs typeface="方正静蕾简体" panose="03000509000000000000" pitchFamily="65" charset="-122"/>
              </a:rPr>
              <a:t> </a:t>
            </a:r>
            <a:r>
              <a:rPr lang="en-US" altLang="zh-CN" sz="2800" u="sng" dirty="0">
                <a:cs typeface="方正静蕾简体" panose="03000509000000000000" pitchFamily="65" charset="-122"/>
              </a:rPr>
              <a:t>       </a:t>
            </a:r>
            <a:r>
              <a:rPr lang="en-US" altLang="zh-CN" sz="2800" u="sng" dirty="0" smtClean="0">
                <a:cs typeface="方正静蕾简体" panose="03000509000000000000" pitchFamily="65" charset="-122"/>
              </a:rPr>
              <a:t>       </a:t>
            </a:r>
            <a:r>
              <a:rPr lang="zh-CN" altLang="en-US" sz="2800" dirty="0" smtClean="0">
                <a:cs typeface="方正静蕾简体" panose="03000509000000000000" pitchFamily="65" charset="-122"/>
              </a:rPr>
              <a:t>常用</a:t>
            </a:r>
            <a:r>
              <a:rPr lang="zh-CN" altLang="en-US" sz="2800" dirty="0">
                <a:cs typeface="方正静蕾简体" panose="03000509000000000000" pitchFamily="65" charset="-122"/>
              </a:rPr>
              <a:t>公式</a:t>
            </a:r>
            <a:r>
              <a:rPr lang="zh-CN" altLang="en-US" sz="2800" dirty="0" smtClean="0">
                <a:cs typeface="方正静蕾简体" panose="03000509000000000000" pitchFamily="65" charset="-122"/>
              </a:rPr>
              <a:t>：</a:t>
            </a:r>
            <a:r>
              <a:rPr lang="en-US" altLang="zh-CN" sz="2800" u="sng" dirty="0" smtClean="0">
                <a:cs typeface="方正静蕾简体" panose="03000509000000000000" pitchFamily="65" charset="-122"/>
              </a:rPr>
              <a:t>  </a:t>
            </a:r>
            <a:r>
              <a:rPr lang="en-US" altLang="zh-CN" sz="2800" u="sng" dirty="0">
                <a:cs typeface="方正静蕾简体" panose="03000509000000000000" pitchFamily="65" charset="-122"/>
              </a:rPr>
              <a:t>      </a:t>
            </a:r>
            <a:r>
              <a:rPr lang="en-US" altLang="zh-CN" sz="2800" u="sng" dirty="0" smtClean="0">
                <a:cs typeface="方正静蕾简体" panose="03000509000000000000" pitchFamily="65" charset="-122"/>
              </a:rPr>
              <a:t>        </a:t>
            </a:r>
            <a:r>
              <a:rPr lang="zh-CN" altLang="en-US" sz="2800" dirty="0" smtClean="0">
                <a:cs typeface="方正静蕾简体" panose="03000509000000000000" pitchFamily="65" charset="-122"/>
              </a:rPr>
              <a:t>。</a:t>
            </a:r>
            <a:endParaRPr lang="en-US" altLang="zh-CN" sz="2800" dirty="0" smtClean="0">
              <a:solidFill>
                <a:schemeClr val="tx1"/>
              </a:solidFill>
              <a:ea typeface="宋体" panose="02010600030101010101" pitchFamily="2" charset="-122"/>
              <a:cs typeface="方正静蕾简体" panose="03000509000000000000" pitchFamily="65" charset="-122"/>
            </a:endParaRPr>
          </a:p>
        </p:txBody>
      </p:sp>
      <p:sp>
        <p:nvSpPr>
          <p:cNvPr id="3" name="TextBox 16"/>
          <p:cNvSpPr txBox="1"/>
          <p:nvPr/>
        </p:nvSpPr>
        <p:spPr>
          <a:xfrm>
            <a:off x="6484733" y="1947908"/>
            <a:ext cx="1665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i="1" dirty="0" smtClean="0">
                <a:solidFill>
                  <a:srgbClr val="FF0000"/>
                </a:solidFill>
                <a:ea typeface="楷体" panose="02010609060101010101" pitchFamily="49" charset="-122"/>
              </a:rPr>
              <a:t>P</a:t>
            </a:r>
            <a:r>
              <a:rPr lang="en-US" altLang="zh-CN" sz="2800" b="1" dirty="0" smtClean="0">
                <a:solidFill>
                  <a:srgbClr val="FF0000"/>
                </a:solidFill>
                <a:ea typeface="楷体" panose="02010609060101010101" pitchFamily="49" charset="-122"/>
              </a:rPr>
              <a:t>=</a:t>
            </a:r>
            <a:r>
              <a:rPr lang="en-US" altLang="zh-CN" sz="2800" b="1" i="1" dirty="0" smtClean="0">
                <a:solidFill>
                  <a:srgbClr val="FF0000"/>
                </a:solidFill>
                <a:ea typeface="楷体" panose="02010609060101010101" pitchFamily="49" charset="-122"/>
              </a:rPr>
              <a:t>I</a:t>
            </a:r>
            <a:r>
              <a:rPr lang="en-US" altLang="zh-CN" sz="2800" b="1" baseline="30000" dirty="0" smtClean="0">
                <a:solidFill>
                  <a:srgbClr val="FF0000"/>
                </a:solidFill>
                <a:ea typeface="楷体" panose="02010609060101010101" pitchFamily="49" charset="-122"/>
              </a:rPr>
              <a:t>2</a:t>
            </a:r>
            <a:r>
              <a:rPr lang="en-US" altLang="zh-CN" sz="2800" b="1" i="1" dirty="0" smtClean="0">
                <a:solidFill>
                  <a:srgbClr val="FF0000"/>
                </a:solidFill>
                <a:ea typeface="楷体" panose="02010609060101010101" pitchFamily="49" charset="-122"/>
              </a:rPr>
              <a:t>R</a:t>
            </a:r>
            <a:endParaRPr lang="zh-CN" altLang="en-US" sz="2800" b="1" i="1" dirty="0">
              <a:solidFill>
                <a:srgbClr val="FF0000"/>
              </a:solidFill>
              <a:ea typeface="楷体" panose="02010609060101010101" pitchFamily="49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16"/>
              <p:cNvSpPr txBox="1"/>
              <p:nvPr/>
            </p:nvSpPr>
            <p:spPr>
              <a:xfrm>
                <a:off x="4568704" y="3056369"/>
                <a:ext cx="1057592" cy="7105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b="1" i="1" dirty="0" smtClean="0">
                    <a:solidFill>
                      <a:srgbClr val="FF0000"/>
                    </a:solidFill>
                    <a:ea typeface="楷体" panose="02010609060101010101" pitchFamily="49" charset="-122"/>
                  </a:rPr>
                  <a:t>P</a:t>
                </a:r>
                <a:r>
                  <a:rPr lang="en-US" altLang="zh-CN" sz="2800" b="1" dirty="0" smtClean="0">
                    <a:solidFill>
                      <a:srgbClr val="FF0000"/>
                    </a:solidFill>
                    <a:ea typeface="楷体" panose="02010609060101010101" pitchFamily="49" charset="-122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 smtClean="0">
                            <a:solidFill>
                              <a:srgbClr val="FF0000"/>
                            </a:solidFill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  <m:t>𝑼</m:t>
                        </m:r>
                        <m:r>
                          <a:rPr lang="en-US" altLang="zh-CN" sz="2800" b="1" i="0" baseline="30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  <m:t>𝟐</m:t>
                        </m:r>
                      </m:num>
                      <m:den>
                        <m: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  <m:t>𝑹</m:t>
                        </m:r>
                      </m:den>
                    </m:f>
                  </m:oMath>
                </a14:m>
                <a:endParaRPr lang="zh-CN" altLang="en-US" sz="2800" b="1" dirty="0">
                  <a:solidFill>
                    <a:srgbClr val="FF0000"/>
                  </a:solidFill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4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8704" y="3056369"/>
                <a:ext cx="1057592" cy="710579"/>
              </a:xfrm>
              <a:prstGeom prst="rect">
                <a:avLst/>
              </a:prstGeom>
              <a:blipFill rotWithShape="0">
                <a:blip r:embed="rId2"/>
                <a:stretch>
                  <a:fillRect l="-4023" b="-940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p:sp>
        <p:nvSpPr>
          <p:cNvPr id="24" name="TextBox 16"/>
          <p:cNvSpPr txBox="1"/>
          <p:nvPr/>
        </p:nvSpPr>
        <p:spPr>
          <a:xfrm>
            <a:off x="457232" y="1901742"/>
            <a:ext cx="1507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i="1" dirty="0">
                <a:solidFill>
                  <a:srgbClr val="FF0000"/>
                </a:solidFill>
                <a:ea typeface="楷体" panose="02010609060101010101" pitchFamily="49" charset="-122"/>
              </a:rPr>
              <a:t>R</a:t>
            </a:r>
            <a:r>
              <a:rPr lang="en-US" altLang="zh-CN" sz="2800" b="1" baseline="-25000" dirty="0">
                <a:solidFill>
                  <a:srgbClr val="FF0000"/>
                </a:solidFill>
                <a:ea typeface="楷体" panose="02010609060101010101" pitchFamily="49" charset="-122"/>
              </a:rPr>
              <a:t>1</a:t>
            </a:r>
            <a:r>
              <a:rPr lang="en-US" altLang="zh-CN" sz="2800" b="1" dirty="0">
                <a:solidFill>
                  <a:srgbClr val="FF0000"/>
                </a:solidFill>
                <a:ea typeface="楷体" panose="02010609060101010101" pitchFamily="49" charset="-122"/>
              </a:rPr>
              <a:t>∶</a:t>
            </a:r>
            <a:r>
              <a:rPr lang="en-US" altLang="zh-CN" sz="2800" b="1" i="1" dirty="0">
                <a:solidFill>
                  <a:srgbClr val="FF0000"/>
                </a:solidFill>
                <a:ea typeface="楷体" panose="02010609060101010101" pitchFamily="49" charset="-122"/>
              </a:rPr>
              <a:t>R</a:t>
            </a:r>
            <a:r>
              <a:rPr lang="en-US" altLang="zh-CN" sz="2800" b="1" baseline="-25000" dirty="0">
                <a:solidFill>
                  <a:srgbClr val="FF0000"/>
                </a:solidFill>
                <a:ea typeface="楷体" panose="02010609060101010101" pitchFamily="49" charset="-122"/>
              </a:rPr>
              <a:t>2</a:t>
            </a:r>
            <a:endParaRPr lang="zh-CN" altLang="en-US" sz="2800" b="1" baseline="-25000" dirty="0">
              <a:solidFill>
                <a:srgbClr val="FF0000"/>
              </a:solidFill>
              <a:ea typeface="楷体" panose="02010609060101010101" pitchFamily="49" charset="-122"/>
            </a:endParaRPr>
          </a:p>
        </p:txBody>
      </p:sp>
      <p:sp>
        <p:nvSpPr>
          <p:cNvPr id="25" name="TextBox 16"/>
          <p:cNvSpPr txBox="1"/>
          <p:nvPr/>
        </p:nvSpPr>
        <p:spPr>
          <a:xfrm>
            <a:off x="3061472" y="1901742"/>
            <a:ext cx="1507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i="1" dirty="0" smtClean="0">
                <a:solidFill>
                  <a:srgbClr val="FF0000"/>
                </a:solidFill>
                <a:ea typeface="楷体" panose="02010609060101010101" pitchFamily="49" charset="-122"/>
              </a:rPr>
              <a:t>P</a:t>
            </a:r>
            <a:r>
              <a:rPr lang="en-US" altLang="zh-CN" sz="2800" b="1" baseline="-25000" dirty="0" smtClean="0">
                <a:solidFill>
                  <a:srgbClr val="FF0000"/>
                </a:solidFill>
                <a:ea typeface="楷体" panose="02010609060101010101" pitchFamily="49" charset="-122"/>
              </a:rPr>
              <a:t>1</a:t>
            </a:r>
            <a:r>
              <a:rPr lang="en-US" altLang="zh-CN" sz="2800" b="1" dirty="0" smtClean="0">
                <a:solidFill>
                  <a:srgbClr val="FF0000"/>
                </a:solidFill>
                <a:ea typeface="楷体" panose="02010609060101010101" pitchFamily="49" charset="-122"/>
              </a:rPr>
              <a:t>∶</a:t>
            </a:r>
            <a:r>
              <a:rPr lang="en-US" altLang="zh-CN" sz="2800" b="1" i="1" dirty="0" smtClean="0">
                <a:solidFill>
                  <a:srgbClr val="FF0000"/>
                </a:solidFill>
                <a:ea typeface="楷体" panose="02010609060101010101" pitchFamily="49" charset="-122"/>
              </a:rPr>
              <a:t>P</a:t>
            </a:r>
            <a:r>
              <a:rPr lang="en-US" altLang="zh-CN" sz="2800" b="1" baseline="-25000" dirty="0" smtClean="0">
                <a:solidFill>
                  <a:srgbClr val="FF0000"/>
                </a:solidFill>
                <a:ea typeface="楷体" panose="02010609060101010101" pitchFamily="49" charset="-122"/>
              </a:rPr>
              <a:t>2</a:t>
            </a:r>
            <a:endParaRPr lang="zh-CN" altLang="en-US" sz="2800" b="1" baseline="-25000" dirty="0">
              <a:solidFill>
                <a:srgbClr val="FF0000"/>
              </a:solidFill>
              <a:ea typeface="楷体" panose="02010609060101010101" pitchFamily="49" charset="-122"/>
            </a:endParaRPr>
          </a:p>
        </p:txBody>
      </p:sp>
      <p:sp>
        <p:nvSpPr>
          <p:cNvPr id="26" name="TextBox 16"/>
          <p:cNvSpPr txBox="1"/>
          <p:nvPr/>
        </p:nvSpPr>
        <p:spPr>
          <a:xfrm>
            <a:off x="6484733" y="2375194"/>
            <a:ext cx="1507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i="1" dirty="0" smtClean="0">
                <a:solidFill>
                  <a:srgbClr val="FF0000"/>
                </a:solidFill>
                <a:ea typeface="楷体" panose="02010609060101010101" pitchFamily="49" charset="-122"/>
              </a:rPr>
              <a:t>R</a:t>
            </a:r>
            <a:r>
              <a:rPr lang="en-US" altLang="zh-CN" sz="2800" b="1" baseline="-25000" dirty="0" smtClean="0">
                <a:solidFill>
                  <a:srgbClr val="FF0000"/>
                </a:solidFill>
                <a:ea typeface="楷体" panose="02010609060101010101" pitchFamily="49" charset="-122"/>
              </a:rPr>
              <a:t>2</a:t>
            </a:r>
            <a:r>
              <a:rPr lang="en-US" altLang="zh-CN" sz="2800" b="1" dirty="0" smtClean="0">
                <a:solidFill>
                  <a:srgbClr val="FF0000"/>
                </a:solidFill>
                <a:ea typeface="楷体" panose="02010609060101010101" pitchFamily="49" charset="-122"/>
              </a:rPr>
              <a:t>∶</a:t>
            </a:r>
            <a:r>
              <a:rPr lang="en-US" altLang="zh-CN" sz="2800" b="1" i="1" dirty="0" smtClean="0">
                <a:solidFill>
                  <a:srgbClr val="FF0000"/>
                </a:solidFill>
                <a:ea typeface="楷体" panose="02010609060101010101" pitchFamily="49" charset="-122"/>
              </a:rPr>
              <a:t>R</a:t>
            </a:r>
            <a:r>
              <a:rPr lang="en-US" altLang="zh-CN" sz="2800" b="1" baseline="-25000" dirty="0" smtClean="0">
                <a:solidFill>
                  <a:srgbClr val="FF0000"/>
                </a:solidFill>
                <a:ea typeface="楷体" panose="02010609060101010101" pitchFamily="49" charset="-122"/>
              </a:rPr>
              <a:t>1</a:t>
            </a:r>
            <a:endParaRPr lang="zh-CN" altLang="en-US" sz="2800" b="1" baseline="-25000" dirty="0">
              <a:solidFill>
                <a:srgbClr val="FF0000"/>
              </a:solidFill>
              <a:ea typeface="楷体" panose="02010609060101010101" pitchFamily="49" charset="-122"/>
            </a:endParaRPr>
          </a:p>
        </p:txBody>
      </p:sp>
      <p:sp>
        <p:nvSpPr>
          <p:cNvPr id="27" name="TextBox 16"/>
          <p:cNvSpPr txBox="1"/>
          <p:nvPr/>
        </p:nvSpPr>
        <p:spPr>
          <a:xfrm>
            <a:off x="1210848" y="3150049"/>
            <a:ext cx="1507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i="1" dirty="0" smtClean="0">
                <a:solidFill>
                  <a:srgbClr val="FF0000"/>
                </a:solidFill>
                <a:ea typeface="楷体" panose="02010609060101010101" pitchFamily="49" charset="-122"/>
              </a:rPr>
              <a:t>P</a:t>
            </a:r>
            <a:r>
              <a:rPr lang="en-US" altLang="zh-CN" sz="2800" b="1" baseline="-25000" dirty="0" smtClean="0">
                <a:solidFill>
                  <a:srgbClr val="FF0000"/>
                </a:solidFill>
                <a:ea typeface="楷体" panose="02010609060101010101" pitchFamily="49" charset="-122"/>
              </a:rPr>
              <a:t>1</a:t>
            </a:r>
            <a:r>
              <a:rPr lang="en-US" altLang="zh-CN" sz="2800" b="1" dirty="0" smtClean="0">
                <a:solidFill>
                  <a:srgbClr val="FF0000"/>
                </a:solidFill>
                <a:ea typeface="楷体" panose="02010609060101010101" pitchFamily="49" charset="-122"/>
              </a:rPr>
              <a:t>+</a:t>
            </a:r>
            <a:r>
              <a:rPr lang="en-US" altLang="zh-CN" sz="2800" b="1" i="1" dirty="0" smtClean="0">
                <a:solidFill>
                  <a:srgbClr val="FF0000"/>
                </a:solidFill>
                <a:ea typeface="楷体" panose="02010609060101010101" pitchFamily="49" charset="-122"/>
              </a:rPr>
              <a:t>P</a:t>
            </a:r>
            <a:r>
              <a:rPr lang="en-US" altLang="zh-CN" sz="2800" b="1" baseline="-25000" dirty="0" smtClean="0">
                <a:solidFill>
                  <a:srgbClr val="FF0000"/>
                </a:solidFill>
                <a:ea typeface="楷体" panose="02010609060101010101" pitchFamily="49" charset="-122"/>
              </a:rPr>
              <a:t>2</a:t>
            </a:r>
            <a:endParaRPr lang="zh-CN" altLang="en-US" sz="2800" b="1" baseline="-25000" dirty="0">
              <a:solidFill>
                <a:srgbClr val="FF0000"/>
              </a:solidFill>
              <a:ea typeface="楷体" panose="02010609060101010101" pitchFamily="49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7" name="直接连接符 16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组合 17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9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必备知识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ldLvl="0" animBg="1"/>
      <p:bldP spid="24" grpId="0"/>
      <p:bldP spid="25" grpId="0"/>
      <p:bldP spid="26" grpId="0"/>
      <p:bldP spid="2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377826" y="931316"/>
            <a:ext cx="8328418" cy="569386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zh-CN" sz="2800" dirty="0"/>
              <a:t>5</a:t>
            </a:r>
            <a:r>
              <a:rPr lang="zh-CN" altLang="zh-CN" sz="2800" dirty="0"/>
              <a:t>．充电宝是一个可充放电的锂聚合物电池。某充电宝部分相关参数如表所示。该充电宝完全充满电时储存的电能为</a:t>
            </a:r>
            <a:r>
              <a:rPr lang="en-US" altLang="zh-CN" sz="2800" dirty="0"/>
              <a:t>_________J</a:t>
            </a:r>
            <a:r>
              <a:rPr lang="zh-CN" altLang="zh-CN" sz="2800" dirty="0"/>
              <a:t>，输出功率为</a:t>
            </a:r>
            <a:r>
              <a:rPr lang="en-US" altLang="zh-CN" sz="2800" dirty="0"/>
              <a:t>_____W</a:t>
            </a:r>
            <a:r>
              <a:rPr lang="zh-CN" altLang="zh-CN" sz="2800" dirty="0" smtClean="0"/>
              <a:t>。</a:t>
            </a:r>
            <a:endParaRPr lang="en-US" altLang="zh-CN" sz="2800" dirty="0" smtClean="0"/>
          </a:p>
          <a:p>
            <a:endParaRPr lang="en-US" altLang="zh-CN" sz="2800" dirty="0"/>
          </a:p>
          <a:p>
            <a:endParaRPr lang="en-US" altLang="zh-CN" sz="2800" dirty="0" smtClean="0"/>
          </a:p>
          <a:p>
            <a:endParaRPr lang="en-US" altLang="zh-CN" sz="2800" dirty="0"/>
          </a:p>
          <a:p>
            <a:endParaRPr lang="en-US" altLang="zh-CN" sz="2800" dirty="0" smtClean="0"/>
          </a:p>
          <a:p>
            <a:r>
              <a:rPr lang="zh-CN" altLang="zh-CN" sz="2800" dirty="0"/>
              <a:t>　</a:t>
            </a:r>
          </a:p>
          <a:p>
            <a:r>
              <a:rPr lang="en-US" altLang="zh-CN" sz="2800" dirty="0"/>
              <a:t>6</a:t>
            </a:r>
            <a:r>
              <a:rPr lang="zh-CN" altLang="zh-CN" sz="2800" dirty="0"/>
              <a:t>．</a:t>
            </a:r>
            <a:r>
              <a:rPr lang="en-US" altLang="zh-CN" sz="2800" dirty="0"/>
              <a:t>(2019</a:t>
            </a:r>
            <a:r>
              <a:rPr lang="zh-CN" altLang="zh-CN" sz="2800" dirty="0"/>
              <a:t>·哈尔滨市</a:t>
            </a:r>
            <a:r>
              <a:rPr lang="en-US" altLang="zh-CN" sz="2800" dirty="0"/>
              <a:t>)</a:t>
            </a:r>
            <a:r>
              <a:rPr lang="zh-CN" altLang="zh-CN" sz="2800" dirty="0"/>
              <a:t>在安全工作条件下，将</a:t>
            </a:r>
            <a:r>
              <a:rPr lang="en-US" altLang="zh-CN" sz="2800" dirty="0">
                <a:latin typeface="+mn-ea"/>
              </a:rPr>
              <a:t>“</a:t>
            </a:r>
            <a:r>
              <a:rPr lang="en-US" altLang="zh-CN" sz="2800" dirty="0"/>
              <a:t>2.5 V</a:t>
            </a:r>
            <a:r>
              <a:rPr lang="zh-CN" altLang="zh-CN" sz="2800" dirty="0"/>
              <a:t>　</a:t>
            </a:r>
            <a:r>
              <a:rPr lang="en-US" altLang="zh-CN" sz="2800" dirty="0"/>
              <a:t>0.3 A</a:t>
            </a:r>
            <a:r>
              <a:rPr lang="en-US" altLang="zh-CN" sz="2800" dirty="0">
                <a:latin typeface="+mn-ea"/>
              </a:rPr>
              <a:t>”</a:t>
            </a:r>
            <a:r>
              <a:rPr lang="zh-CN" altLang="zh-CN" sz="2800" dirty="0"/>
              <a:t>小灯泡</a:t>
            </a:r>
            <a:r>
              <a:rPr lang="en-US" altLang="zh-CN" sz="2800" dirty="0"/>
              <a:t>L</a:t>
            </a:r>
            <a:r>
              <a:rPr lang="en-US" altLang="zh-CN" sz="2800" baseline="-25000" dirty="0"/>
              <a:t>1</a:t>
            </a:r>
            <a:r>
              <a:rPr lang="zh-CN" altLang="zh-CN" sz="2800" dirty="0"/>
              <a:t>和</a:t>
            </a:r>
            <a:r>
              <a:rPr lang="en-US" altLang="zh-CN" sz="2800" dirty="0">
                <a:latin typeface="+mn-ea"/>
              </a:rPr>
              <a:t>“</a:t>
            </a:r>
            <a:r>
              <a:rPr lang="en-US" altLang="zh-CN" sz="2800" dirty="0"/>
              <a:t>3.0 V</a:t>
            </a:r>
            <a:r>
              <a:rPr lang="zh-CN" altLang="zh-CN" sz="2800" dirty="0"/>
              <a:t>　</a:t>
            </a:r>
            <a:r>
              <a:rPr lang="en-US" altLang="zh-CN" sz="2800" dirty="0"/>
              <a:t>0.3 A</a:t>
            </a:r>
            <a:r>
              <a:rPr lang="en-US" altLang="zh-CN" sz="2800" dirty="0">
                <a:latin typeface="+mn-ea"/>
              </a:rPr>
              <a:t>”</a:t>
            </a:r>
            <a:r>
              <a:rPr lang="zh-CN" altLang="zh-CN" sz="2800" dirty="0"/>
              <a:t>小灯泡</a:t>
            </a:r>
            <a:r>
              <a:rPr lang="en-US" altLang="zh-CN" sz="2800" dirty="0"/>
              <a:t>L</a:t>
            </a:r>
            <a:r>
              <a:rPr lang="en-US" altLang="zh-CN" sz="2800" baseline="-25000" dirty="0"/>
              <a:t>2</a:t>
            </a:r>
            <a:r>
              <a:rPr lang="zh-CN" altLang="zh-CN" sz="2800" dirty="0"/>
              <a:t>串联在电路中工作，通过两灯的电流之比为</a:t>
            </a:r>
            <a:r>
              <a:rPr lang="en-US" altLang="zh-CN" sz="2800" dirty="0"/>
              <a:t>__________</a:t>
            </a:r>
            <a:r>
              <a:rPr lang="zh-CN" altLang="zh-CN" sz="2800" dirty="0"/>
              <a:t>；若将</a:t>
            </a:r>
            <a:r>
              <a:rPr lang="en-US" altLang="zh-CN" sz="2800" dirty="0"/>
              <a:t>L</a:t>
            </a:r>
            <a:r>
              <a:rPr lang="en-US" altLang="zh-CN" sz="2800" baseline="-25000" dirty="0"/>
              <a:t>1</a:t>
            </a:r>
            <a:r>
              <a:rPr lang="zh-CN" altLang="zh-CN" sz="2800" dirty="0"/>
              <a:t>和</a:t>
            </a:r>
            <a:r>
              <a:rPr lang="en-US" altLang="zh-CN" sz="2800" dirty="0"/>
              <a:t>L</a:t>
            </a:r>
            <a:r>
              <a:rPr lang="en-US" altLang="zh-CN" sz="2800" baseline="-25000" dirty="0"/>
              <a:t>2</a:t>
            </a:r>
            <a:r>
              <a:rPr lang="zh-CN" altLang="zh-CN" sz="2800" dirty="0"/>
              <a:t>并联在另一电源下工作，则</a:t>
            </a:r>
            <a:r>
              <a:rPr lang="en-US" altLang="zh-CN" sz="2800" dirty="0"/>
              <a:t>L</a:t>
            </a:r>
            <a:r>
              <a:rPr lang="en-US" altLang="zh-CN" sz="2800" baseline="-25000" dirty="0"/>
              <a:t>1</a:t>
            </a:r>
            <a:r>
              <a:rPr lang="zh-CN" altLang="zh-CN" sz="2800" dirty="0"/>
              <a:t>和</a:t>
            </a:r>
            <a:r>
              <a:rPr lang="en-US" altLang="zh-CN" sz="2800" dirty="0"/>
              <a:t>L</a:t>
            </a:r>
            <a:r>
              <a:rPr lang="en-US" altLang="zh-CN" sz="2800" baseline="-25000" dirty="0"/>
              <a:t>2</a:t>
            </a:r>
            <a:r>
              <a:rPr lang="zh-CN" altLang="zh-CN" sz="2800" dirty="0"/>
              <a:t>能消耗的总功率最大值为</a:t>
            </a:r>
            <a:r>
              <a:rPr lang="en-US" altLang="zh-CN" sz="2800" dirty="0"/>
              <a:t>__________W</a:t>
            </a:r>
            <a:r>
              <a:rPr lang="zh-CN" altLang="zh-CN" sz="2800" dirty="0"/>
              <a:t>。</a:t>
            </a:r>
            <a:r>
              <a:rPr lang="en-US" altLang="zh-CN" sz="2800" dirty="0"/>
              <a:t>(</a:t>
            </a:r>
            <a:r>
              <a:rPr lang="zh-CN" altLang="zh-CN" sz="2800" dirty="0"/>
              <a:t>设灯丝电阻不变</a:t>
            </a:r>
            <a:r>
              <a:rPr lang="en-US" altLang="zh-CN" sz="2800" dirty="0"/>
              <a:t>)</a:t>
            </a:r>
            <a:endParaRPr lang="zh-CN" altLang="zh-CN" sz="2800" dirty="0"/>
          </a:p>
        </p:txBody>
      </p:sp>
      <p:grpSp>
        <p:nvGrpSpPr>
          <p:cNvPr id="12" name="组合 11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6" name="直接连接符 15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组合 16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8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针对训练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748679" y="2432795"/>
          <a:ext cx="7161744" cy="18286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10846"/>
                <a:gridCol w="3950898"/>
              </a:tblGrid>
              <a:tr h="6095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</a:rPr>
                        <a:t>完全充电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</a:rPr>
                        <a:t>100 mA·20 V·5 h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95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</a:rPr>
                        <a:t>输出电压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</a:rPr>
                        <a:t>5 V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95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</a:rPr>
                        <a:t>输出电流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</a:rPr>
                        <a:t>1 000 mA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矩形 12"/>
          <p:cNvSpPr/>
          <p:nvPr/>
        </p:nvSpPr>
        <p:spPr>
          <a:xfrm>
            <a:off x="2213093" y="1770729"/>
            <a:ext cx="14734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/>
              </a:rPr>
              <a:t>3.6×10</a:t>
            </a:r>
            <a:r>
              <a:rPr lang="en-US" altLang="zh-CN" sz="2800" b="1" baseline="30000" dirty="0" smtClean="0">
                <a:solidFill>
                  <a:srgbClr val="FF0000"/>
                </a:solidFill>
                <a:latin typeface="Times New Roman" panose="02020603050405020304"/>
              </a:rPr>
              <a:t>4</a:t>
            </a:r>
            <a:endParaRPr lang="zh-CN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6299139" y="1811294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</a:rPr>
              <a:t>5</a:t>
            </a:r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6481240" y="5181705"/>
            <a:ext cx="9044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/>
              </a:rPr>
              <a:t>1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/>
              </a:rPr>
              <a:t>∶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/>
              </a:rPr>
              <a:t>1</a:t>
            </a:r>
            <a:endParaRPr lang="zh-CN" altLang="en-US" dirty="0"/>
          </a:p>
        </p:txBody>
      </p:sp>
      <p:sp>
        <p:nvSpPr>
          <p:cNvPr id="20" name="矩形 19"/>
          <p:cNvSpPr/>
          <p:nvPr/>
        </p:nvSpPr>
        <p:spPr>
          <a:xfrm>
            <a:off x="3336972" y="6035361"/>
            <a:ext cx="9925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/>
              </a:rPr>
              <a:t>1.375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2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474943" y="882653"/>
            <a:ext cx="8274780" cy="310854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zh-CN" sz="2800" dirty="0"/>
              <a:t>7</a:t>
            </a:r>
            <a:r>
              <a:rPr lang="zh-CN" altLang="zh-CN" sz="2800" dirty="0"/>
              <a:t>．两定值电阻甲、乙中的电流与电压的关系如图</a:t>
            </a:r>
            <a:r>
              <a:rPr lang="en-US" altLang="zh-CN" sz="2800" dirty="0"/>
              <a:t>13</a:t>
            </a:r>
            <a:r>
              <a:rPr lang="zh-CN" altLang="zh-CN" sz="2800" dirty="0"/>
              <a:t>－</a:t>
            </a:r>
            <a:r>
              <a:rPr lang="en-US" altLang="zh-CN" sz="2800" dirty="0"/>
              <a:t>13</a:t>
            </a:r>
            <a:r>
              <a:rPr lang="zh-CN" altLang="zh-CN" sz="2800" dirty="0"/>
              <a:t>所示。现将甲和乙串联后接在电压为</a:t>
            </a:r>
            <a:r>
              <a:rPr lang="en-US" altLang="zh-CN" sz="2800" dirty="0"/>
              <a:t>6 V</a:t>
            </a:r>
            <a:r>
              <a:rPr lang="zh-CN" altLang="zh-CN" sz="2800" dirty="0"/>
              <a:t>的电源两端，下列分析正确的是</a:t>
            </a:r>
            <a:r>
              <a:rPr lang="en-US" altLang="zh-CN" sz="2800" dirty="0"/>
              <a:t>( </a:t>
            </a:r>
            <a:r>
              <a:rPr lang="en-US" altLang="zh-CN" sz="2800" dirty="0" smtClean="0"/>
              <a:t>         </a:t>
            </a:r>
            <a:r>
              <a:rPr lang="en-US" altLang="zh-CN" sz="2800" dirty="0"/>
              <a:t>)</a:t>
            </a:r>
            <a:endParaRPr lang="zh-CN" altLang="zh-CN" sz="2800" dirty="0"/>
          </a:p>
          <a:p>
            <a:r>
              <a:rPr lang="en-US" altLang="zh-CN" sz="2800" dirty="0"/>
              <a:t>A</a:t>
            </a:r>
            <a:r>
              <a:rPr lang="zh-CN" altLang="zh-CN" sz="2800" dirty="0"/>
              <a:t>．乙两端的电压是</a:t>
            </a:r>
            <a:r>
              <a:rPr lang="en-US" altLang="zh-CN" sz="2800" dirty="0"/>
              <a:t>2 V  </a:t>
            </a:r>
            <a:endParaRPr lang="en-US" altLang="zh-CN" sz="2800" dirty="0" smtClean="0"/>
          </a:p>
          <a:p>
            <a:r>
              <a:rPr lang="en-US" altLang="zh-CN" sz="2800" dirty="0" smtClean="0"/>
              <a:t>B</a:t>
            </a:r>
            <a:r>
              <a:rPr lang="zh-CN" altLang="zh-CN" sz="2800" dirty="0"/>
              <a:t>．甲消耗的电功率等于</a:t>
            </a:r>
            <a:r>
              <a:rPr lang="en-US" altLang="zh-CN" sz="2800" dirty="0"/>
              <a:t>0.8 W</a:t>
            </a:r>
            <a:endParaRPr lang="zh-CN" altLang="zh-CN" sz="2800" dirty="0"/>
          </a:p>
          <a:p>
            <a:r>
              <a:rPr lang="en-US" altLang="zh-CN" sz="2800" dirty="0"/>
              <a:t>C</a:t>
            </a:r>
            <a:r>
              <a:rPr lang="zh-CN" altLang="zh-CN" sz="2800" dirty="0"/>
              <a:t>．甲中的电流大于乙中的电流</a:t>
            </a:r>
            <a:r>
              <a:rPr lang="en-US" altLang="zh-CN" sz="2800" dirty="0"/>
              <a:t>  </a:t>
            </a:r>
            <a:endParaRPr lang="en-US" altLang="zh-CN" sz="2800" dirty="0" smtClean="0"/>
          </a:p>
          <a:p>
            <a:r>
              <a:rPr lang="en-US" altLang="zh-CN" sz="2800" dirty="0" smtClean="0"/>
              <a:t>D</a:t>
            </a:r>
            <a:r>
              <a:rPr lang="zh-CN" altLang="zh-CN" sz="2800" dirty="0"/>
              <a:t>．甲、乙两端的电压之比为</a:t>
            </a:r>
            <a:r>
              <a:rPr lang="en-US" altLang="zh-CN" sz="2800" dirty="0"/>
              <a:t>2∶</a:t>
            </a:r>
            <a:r>
              <a:rPr lang="en-US" altLang="zh-CN" sz="2800" dirty="0" smtClean="0"/>
              <a:t>1</a:t>
            </a:r>
            <a:endParaRPr lang="zh-CN" altLang="zh-CN" sz="2800" dirty="0"/>
          </a:p>
        </p:txBody>
      </p:sp>
      <p:sp>
        <p:nvSpPr>
          <p:cNvPr id="9" name="矩形 8"/>
          <p:cNvSpPr/>
          <p:nvPr/>
        </p:nvSpPr>
        <p:spPr>
          <a:xfrm>
            <a:off x="4788407" y="1759850"/>
            <a:ext cx="423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/>
              </a:rPr>
              <a:t>B</a:t>
            </a:r>
            <a:endParaRPr lang="zh-CN" altLang="en-US" dirty="0"/>
          </a:p>
        </p:txBody>
      </p:sp>
      <p:grpSp>
        <p:nvGrpSpPr>
          <p:cNvPr id="10" name="组合 9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2" name="直接连接符 11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组合 13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5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能力提升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6796" y="3991196"/>
            <a:ext cx="3188780" cy="27332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474943" y="882653"/>
            <a:ext cx="8274780" cy="440120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zh-CN" sz="2800" dirty="0" smtClean="0"/>
              <a:t>8</a:t>
            </a:r>
            <a:r>
              <a:rPr lang="zh-CN" altLang="zh-CN" sz="2800" dirty="0"/>
              <a:t>．如图</a:t>
            </a:r>
            <a:r>
              <a:rPr lang="en-US" altLang="zh-CN" sz="2800" dirty="0"/>
              <a:t>13</a:t>
            </a:r>
            <a:r>
              <a:rPr lang="zh-CN" altLang="zh-CN" sz="2800" dirty="0"/>
              <a:t>－</a:t>
            </a:r>
            <a:r>
              <a:rPr lang="en-US" altLang="zh-CN" sz="2800" dirty="0"/>
              <a:t>14</a:t>
            </a:r>
            <a:r>
              <a:rPr lang="zh-CN" altLang="zh-CN" sz="2800" dirty="0"/>
              <a:t>所示是电阻甲和乙的</a:t>
            </a:r>
            <a:r>
              <a:rPr lang="en-US" altLang="zh-CN" sz="2800" i="1" dirty="0"/>
              <a:t>I</a:t>
            </a:r>
            <a:r>
              <a:rPr lang="zh-CN" altLang="zh-CN" sz="2800" dirty="0"/>
              <a:t>－</a:t>
            </a:r>
            <a:r>
              <a:rPr lang="en-US" altLang="zh-CN" sz="2800" i="1" dirty="0"/>
              <a:t>U</a:t>
            </a:r>
            <a:r>
              <a:rPr lang="zh-CN" altLang="zh-CN" sz="2800" dirty="0"/>
              <a:t>图象，下列说法中正确的是</a:t>
            </a:r>
            <a:r>
              <a:rPr lang="en-US" altLang="zh-CN" sz="2800" dirty="0"/>
              <a:t>( </a:t>
            </a:r>
            <a:r>
              <a:rPr lang="en-US" altLang="zh-CN" sz="2800" dirty="0" smtClean="0"/>
              <a:t>      </a:t>
            </a:r>
            <a:r>
              <a:rPr lang="en-US" altLang="zh-CN" sz="2800" dirty="0"/>
              <a:t>)</a:t>
            </a:r>
            <a:endParaRPr lang="zh-CN" altLang="zh-CN" sz="2800" dirty="0"/>
          </a:p>
          <a:p>
            <a:r>
              <a:rPr lang="en-US" altLang="zh-CN" sz="2800" dirty="0"/>
              <a:t>A</a:t>
            </a:r>
            <a:r>
              <a:rPr lang="zh-CN" altLang="zh-CN" sz="2800" dirty="0"/>
              <a:t>．甲和乙都是阻值不变的电阻</a:t>
            </a:r>
          </a:p>
          <a:p>
            <a:r>
              <a:rPr lang="en-US" altLang="zh-CN" sz="2800" dirty="0"/>
              <a:t>B</a:t>
            </a:r>
            <a:r>
              <a:rPr lang="zh-CN" altLang="zh-CN" sz="2800" dirty="0"/>
              <a:t>．当乙两端电压为</a:t>
            </a:r>
            <a:r>
              <a:rPr lang="en-US" altLang="zh-CN" sz="2800" dirty="0"/>
              <a:t>2 V</a:t>
            </a:r>
            <a:r>
              <a:rPr lang="zh-CN" altLang="zh-CN" sz="2800" dirty="0"/>
              <a:t>时，</a:t>
            </a:r>
            <a:r>
              <a:rPr lang="en-US" altLang="zh-CN" sz="2800" i="1" dirty="0"/>
              <a:t>R</a:t>
            </a:r>
            <a:r>
              <a:rPr lang="zh-CN" altLang="zh-CN" sz="2800" baseline="-25000" dirty="0"/>
              <a:t>乙</a:t>
            </a:r>
            <a:r>
              <a:rPr lang="zh-CN" altLang="zh-CN" sz="2800" dirty="0"/>
              <a:t>＝</a:t>
            </a:r>
            <a:r>
              <a:rPr lang="en-US" altLang="zh-CN" sz="2800" dirty="0"/>
              <a:t>5 Ω</a:t>
            </a:r>
            <a:endParaRPr lang="zh-CN" altLang="zh-CN" sz="2800" dirty="0"/>
          </a:p>
          <a:p>
            <a:r>
              <a:rPr lang="en-US" altLang="zh-CN" sz="2800" dirty="0"/>
              <a:t>C</a:t>
            </a:r>
            <a:r>
              <a:rPr lang="zh-CN" altLang="zh-CN" sz="2800" dirty="0"/>
              <a:t>．甲、乙串联在电路中，</a:t>
            </a:r>
            <a:r>
              <a:rPr lang="zh-CN" altLang="zh-CN" sz="2800" dirty="0" smtClean="0"/>
              <a:t>当</a:t>
            </a:r>
            <a:endParaRPr lang="en-US" altLang="zh-CN" sz="2800" dirty="0" smtClean="0"/>
          </a:p>
          <a:p>
            <a:r>
              <a:rPr lang="en-US" altLang="zh-CN" sz="2800" dirty="0"/>
              <a:t> </a:t>
            </a:r>
            <a:r>
              <a:rPr lang="en-US" altLang="zh-CN" sz="2800" dirty="0" smtClean="0"/>
              <a:t>      </a:t>
            </a:r>
            <a:r>
              <a:rPr lang="zh-CN" altLang="zh-CN" sz="2800" dirty="0" smtClean="0"/>
              <a:t>电路</a:t>
            </a:r>
            <a:r>
              <a:rPr lang="zh-CN" altLang="zh-CN" sz="2800" dirty="0"/>
              <a:t>电流为</a:t>
            </a:r>
            <a:r>
              <a:rPr lang="en-US" altLang="zh-CN" sz="2800" dirty="0"/>
              <a:t>0.2 A</a:t>
            </a:r>
            <a:r>
              <a:rPr lang="zh-CN" altLang="zh-CN" sz="2800" dirty="0"/>
              <a:t>时，</a:t>
            </a:r>
            <a:r>
              <a:rPr lang="zh-CN" altLang="zh-CN" sz="2800" dirty="0" smtClean="0"/>
              <a:t>电源</a:t>
            </a:r>
            <a:endParaRPr lang="en-US" altLang="zh-CN" sz="2800" dirty="0" smtClean="0"/>
          </a:p>
          <a:p>
            <a:r>
              <a:rPr lang="en-US" altLang="zh-CN" sz="2800" dirty="0"/>
              <a:t> </a:t>
            </a:r>
            <a:r>
              <a:rPr lang="en-US" altLang="zh-CN" sz="2800" dirty="0" smtClean="0"/>
              <a:t>      </a:t>
            </a:r>
            <a:r>
              <a:rPr lang="zh-CN" altLang="zh-CN" sz="2800" dirty="0" smtClean="0"/>
              <a:t>电压</a:t>
            </a:r>
            <a:r>
              <a:rPr lang="zh-CN" altLang="zh-CN" sz="2800" dirty="0"/>
              <a:t>为</a:t>
            </a:r>
            <a:r>
              <a:rPr lang="en-US" altLang="zh-CN" sz="2800" dirty="0"/>
              <a:t>2 V</a:t>
            </a:r>
            <a:endParaRPr lang="zh-CN" altLang="zh-CN" sz="2800" dirty="0"/>
          </a:p>
          <a:p>
            <a:r>
              <a:rPr lang="en-US" altLang="zh-CN" sz="2800" dirty="0"/>
              <a:t>D</a:t>
            </a:r>
            <a:r>
              <a:rPr lang="zh-CN" altLang="zh-CN" sz="2800" dirty="0"/>
              <a:t>．甲、乙并联在电路中，</a:t>
            </a:r>
            <a:r>
              <a:rPr lang="zh-CN" altLang="zh-CN" sz="2800" dirty="0" smtClean="0"/>
              <a:t>当</a:t>
            </a:r>
            <a:endParaRPr lang="en-US" altLang="zh-CN" sz="2800" dirty="0" smtClean="0"/>
          </a:p>
          <a:p>
            <a:r>
              <a:rPr lang="en-US" altLang="zh-CN" sz="2800" dirty="0"/>
              <a:t> </a:t>
            </a:r>
            <a:r>
              <a:rPr lang="en-US" altLang="zh-CN" sz="2800" dirty="0" smtClean="0"/>
              <a:t>      </a:t>
            </a:r>
            <a:r>
              <a:rPr lang="zh-CN" altLang="zh-CN" sz="2800" dirty="0" smtClean="0"/>
              <a:t>电源电压</a:t>
            </a:r>
            <a:r>
              <a:rPr lang="zh-CN" altLang="zh-CN" sz="2800" dirty="0"/>
              <a:t>为</a:t>
            </a:r>
            <a:r>
              <a:rPr lang="en-US" altLang="zh-CN" sz="2800" dirty="0"/>
              <a:t>2 V</a:t>
            </a:r>
            <a:r>
              <a:rPr lang="zh-CN" altLang="zh-CN" sz="2800" dirty="0"/>
              <a:t>时，电路</a:t>
            </a:r>
            <a:r>
              <a:rPr lang="zh-CN" altLang="zh-CN" sz="2800" dirty="0" smtClean="0"/>
              <a:t>总</a:t>
            </a:r>
            <a:endParaRPr lang="en-US" altLang="zh-CN" sz="2800" dirty="0" smtClean="0"/>
          </a:p>
          <a:p>
            <a:r>
              <a:rPr lang="en-US" altLang="zh-CN" sz="2800" dirty="0"/>
              <a:t> </a:t>
            </a:r>
            <a:r>
              <a:rPr lang="en-US" altLang="zh-CN" sz="2800" dirty="0" smtClean="0"/>
              <a:t>      </a:t>
            </a:r>
            <a:r>
              <a:rPr lang="zh-CN" altLang="zh-CN" sz="2800" dirty="0" smtClean="0"/>
              <a:t>功率</a:t>
            </a:r>
            <a:r>
              <a:rPr lang="zh-CN" altLang="zh-CN" sz="2800" dirty="0"/>
              <a:t>为</a:t>
            </a:r>
            <a:r>
              <a:rPr lang="en-US" altLang="zh-CN" sz="2800" dirty="0"/>
              <a:t>1.2 W</a:t>
            </a:r>
            <a:endParaRPr lang="zh-CN" altLang="zh-CN" sz="2800" dirty="0"/>
          </a:p>
        </p:txBody>
      </p:sp>
      <p:sp>
        <p:nvSpPr>
          <p:cNvPr id="9" name="矩形 8"/>
          <p:cNvSpPr/>
          <p:nvPr/>
        </p:nvSpPr>
        <p:spPr>
          <a:xfrm>
            <a:off x="3256870" y="1345782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</a:rPr>
              <a:t>D</a:t>
            </a:r>
            <a:endParaRPr lang="zh-CN" altLang="en-US" dirty="0"/>
          </a:p>
        </p:txBody>
      </p:sp>
      <p:grpSp>
        <p:nvGrpSpPr>
          <p:cNvPr id="10" name="组合 9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2" name="直接连接符 11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组合 13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5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能力提升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2893" y="2652368"/>
            <a:ext cx="3416830" cy="33956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474943" y="963617"/>
            <a:ext cx="8274779" cy="532761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35000"/>
              </a:lnSpc>
            </a:pPr>
            <a:r>
              <a:rPr lang="en-US" altLang="zh-CN" sz="2800" dirty="0"/>
              <a:t>9</a:t>
            </a:r>
            <a:r>
              <a:rPr lang="zh-CN" altLang="zh-CN" sz="2800" dirty="0"/>
              <a:t>．如图</a:t>
            </a:r>
            <a:r>
              <a:rPr lang="en-US" altLang="zh-CN" sz="2800" dirty="0"/>
              <a:t>13</a:t>
            </a:r>
            <a:r>
              <a:rPr lang="zh-CN" altLang="zh-CN" sz="2800" dirty="0"/>
              <a:t>－</a:t>
            </a:r>
            <a:r>
              <a:rPr lang="en-US" altLang="zh-CN" sz="2800" dirty="0"/>
              <a:t>15</a:t>
            </a:r>
            <a:r>
              <a:rPr lang="zh-CN" altLang="zh-CN" sz="2800" dirty="0"/>
              <a:t>所示，电源电压为</a:t>
            </a:r>
            <a:r>
              <a:rPr lang="en-US" altLang="zh-CN" sz="2800" dirty="0"/>
              <a:t>4.5 V</a:t>
            </a:r>
            <a:r>
              <a:rPr lang="zh-CN" altLang="zh-CN" sz="2800" dirty="0"/>
              <a:t>，定值电阻</a:t>
            </a:r>
            <a:r>
              <a:rPr lang="en-US" altLang="zh-CN" sz="2800" i="1" dirty="0"/>
              <a:t>R</a:t>
            </a:r>
            <a:r>
              <a:rPr lang="en-US" altLang="zh-CN" sz="2800" baseline="-25000" dirty="0"/>
              <a:t>0</a:t>
            </a:r>
            <a:r>
              <a:rPr lang="zh-CN" altLang="zh-CN" sz="2800" dirty="0"/>
              <a:t>为</a:t>
            </a:r>
            <a:r>
              <a:rPr lang="en-US" altLang="zh-CN" sz="2800" dirty="0"/>
              <a:t>10 Ω</a:t>
            </a:r>
            <a:r>
              <a:rPr lang="zh-CN" altLang="zh-CN" sz="2800" dirty="0"/>
              <a:t>，滑动变阻器</a:t>
            </a:r>
            <a:r>
              <a:rPr lang="en-US" altLang="zh-CN" sz="2800" i="1" dirty="0"/>
              <a:t>R</a:t>
            </a:r>
            <a:r>
              <a:rPr lang="zh-CN" altLang="zh-CN" sz="2800" dirty="0"/>
              <a:t>规格为</a:t>
            </a:r>
            <a:r>
              <a:rPr lang="en-US" altLang="zh-CN" sz="2800" dirty="0">
                <a:latin typeface="+mn-ea"/>
              </a:rPr>
              <a:t>“</a:t>
            </a:r>
            <a:r>
              <a:rPr lang="en-US" altLang="zh-CN" sz="2800" dirty="0"/>
              <a:t>20 </a:t>
            </a:r>
            <a:r>
              <a:rPr lang="zh-CN" altLang="zh-CN" sz="2800" dirty="0"/>
              <a:t>Ω　</a:t>
            </a:r>
            <a:r>
              <a:rPr lang="en-US" altLang="zh-CN" sz="2800" dirty="0"/>
              <a:t>2 A</a:t>
            </a:r>
            <a:r>
              <a:rPr lang="en-US" altLang="zh-CN" sz="2800" dirty="0">
                <a:latin typeface="+mn-ea"/>
              </a:rPr>
              <a:t>”</a:t>
            </a:r>
            <a:r>
              <a:rPr lang="zh-CN" altLang="zh-CN" sz="2800" dirty="0"/>
              <a:t>，电流表和电压表量程分别选择</a:t>
            </a:r>
            <a:r>
              <a:rPr lang="en-US" altLang="zh-CN" sz="2800" dirty="0">
                <a:latin typeface="+mn-ea"/>
              </a:rPr>
              <a:t>“</a:t>
            </a:r>
            <a:r>
              <a:rPr lang="en-US" altLang="zh-CN" sz="2800" dirty="0"/>
              <a:t>0</a:t>
            </a:r>
            <a:r>
              <a:rPr lang="zh-CN" altLang="zh-CN" sz="2800" dirty="0"/>
              <a:t>～</a:t>
            </a:r>
            <a:r>
              <a:rPr lang="en-US" altLang="zh-CN" sz="2800" dirty="0"/>
              <a:t>0.6 A</a:t>
            </a:r>
            <a:r>
              <a:rPr lang="en-US" altLang="zh-CN" sz="2800" dirty="0">
                <a:latin typeface="+mn-ea"/>
              </a:rPr>
              <a:t>”“</a:t>
            </a:r>
            <a:r>
              <a:rPr lang="en-US" altLang="zh-CN" sz="2800" dirty="0"/>
              <a:t>0</a:t>
            </a:r>
            <a:r>
              <a:rPr lang="zh-CN" altLang="zh-CN" sz="2800" dirty="0"/>
              <a:t>～</a:t>
            </a:r>
            <a:r>
              <a:rPr lang="en-US" altLang="zh-CN" sz="2800" dirty="0"/>
              <a:t>3 V</a:t>
            </a:r>
            <a:r>
              <a:rPr lang="en-US" altLang="zh-CN" sz="2800" dirty="0">
                <a:latin typeface="+mn-ea"/>
              </a:rPr>
              <a:t>”</a:t>
            </a:r>
            <a:r>
              <a:rPr lang="zh-CN" altLang="zh-CN" sz="2800" dirty="0"/>
              <a:t>。闭合开关</a:t>
            </a:r>
            <a:r>
              <a:rPr lang="en-US" altLang="zh-CN" sz="2800" dirty="0"/>
              <a:t>S</a:t>
            </a:r>
            <a:r>
              <a:rPr lang="zh-CN" altLang="zh-CN" sz="2800" dirty="0"/>
              <a:t>，电路正常工作时，下列叙述正确的是</a:t>
            </a:r>
            <a:r>
              <a:rPr lang="en-US" altLang="zh-CN" sz="2800" dirty="0"/>
              <a:t>( </a:t>
            </a:r>
            <a:r>
              <a:rPr lang="en-US" altLang="zh-CN" sz="2800" dirty="0" smtClean="0"/>
              <a:t>      </a:t>
            </a:r>
            <a:r>
              <a:rPr lang="en-US" altLang="zh-CN" sz="2800" dirty="0"/>
              <a:t>)</a:t>
            </a:r>
            <a:endParaRPr lang="zh-CN" altLang="zh-CN" sz="2800" dirty="0"/>
          </a:p>
          <a:p>
            <a:pPr>
              <a:lnSpc>
                <a:spcPct val="135000"/>
              </a:lnSpc>
            </a:pPr>
            <a:r>
              <a:rPr lang="en-US" altLang="zh-CN" sz="2800" dirty="0"/>
              <a:t>A</a:t>
            </a:r>
            <a:r>
              <a:rPr lang="zh-CN" altLang="zh-CN" sz="2800" dirty="0"/>
              <a:t>．电流表示数最大值为</a:t>
            </a:r>
            <a:r>
              <a:rPr lang="en-US" altLang="zh-CN" sz="2800" dirty="0"/>
              <a:t>0.6 A  </a:t>
            </a:r>
            <a:endParaRPr lang="en-US" altLang="zh-CN" sz="2800" dirty="0" smtClean="0"/>
          </a:p>
          <a:p>
            <a:pPr>
              <a:lnSpc>
                <a:spcPct val="135000"/>
              </a:lnSpc>
            </a:pPr>
            <a:r>
              <a:rPr lang="en-US" altLang="zh-CN" sz="2800" dirty="0" smtClean="0"/>
              <a:t>B</a:t>
            </a:r>
            <a:r>
              <a:rPr lang="zh-CN" altLang="zh-CN" sz="2800" dirty="0"/>
              <a:t>．电压表示数范围为</a:t>
            </a:r>
            <a:r>
              <a:rPr lang="en-US" altLang="zh-CN" sz="2800" dirty="0"/>
              <a:t>1</a:t>
            </a:r>
            <a:r>
              <a:rPr lang="zh-CN" altLang="zh-CN" sz="2800" dirty="0"/>
              <a:t>～</a:t>
            </a:r>
            <a:r>
              <a:rPr lang="en-US" altLang="zh-CN" sz="2800" dirty="0"/>
              <a:t>3 V</a:t>
            </a:r>
            <a:endParaRPr lang="zh-CN" altLang="zh-CN" sz="2800" dirty="0"/>
          </a:p>
          <a:p>
            <a:pPr>
              <a:lnSpc>
                <a:spcPct val="135000"/>
              </a:lnSpc>
            </a:pPr>
            <a:r>
              <a:rPr lang="en-US" altLang="zh-CN" sz="2800" dirty="0"/>
              <a:t>C</a:t>
            </a:r>
            <a:r>
              <a:rPr lang="zh-CN" altLang="zh-CN" sz="2800" dirty="0"/>
              <a:t>．滑动变阻器的功率可达</a:t>
            </a:r>
            <a:r>
              <a:rPr lang="en-US" altLang="zh-CN" sz="2800" dirty="0"/>
              <a:t>0.5 W  </a:t>
            </a:r>
            <a:endParaRPr lang="en-US" altLang="zh-CN" sz="2800" dirty="0" smtClean="0"/>
          </a:p>
          <a:p>
            <a:pPr>
              <a:lnSpc>
                <a:spcPct val="135000"/>
              </a:lnSpc>
            </a:pPr>
            <a:r>
              <a:rPr lang="en-US" altLang="zh-CN" sz="2800" dirty="0" smtClean="0"/>
              <a:t>D</a:t>
            </a:r>
            <a:r>
              <a:rPr lang="zh-CN" altLang="zh-CN" sz="2800" dirty="0"/>
              <a:t>．滑动变阻器阻值变化范围</a:t>
            </a:r>
            <a:r>
              <a:rPr lang="zh-CN" altLang="zh-CN" sz="2800" dirty="0" smtClean="0"/>
              <a:t>为</a:t>
            </a:r>
            <a:endParaRPr lang="en-US" altLang="zh-CN" sz="2800" dirty="0" smtClean="0"/>
          </a:p>
          <a:p>
            <a:pPr>
              <a:lnSpc>
                <a:spcPct val="135000"/>
              </a:lnSpc>
            </a:pPr>
            <a:r>
              <a:rPr lang="en-US" altLang="zh-CN" sz="2800" dirty="0"/>
              <a:t> </a:t>
            </a:r>
            <a:r>
              <a:rPr lang="en-US" altLang="zh-CN" sz="2800" dirty="0" smtClean="0"/>
              <a:t>      5</a:t>
            </a:r>
            <a:r>
              <a:rPr lang="zh-CN" altLang="zh-CN" sz="2800" dirty="0"/>
              <a:t>～</a:t>
            </a:r>
            <a:r>
              <a:rPr lang="en-US" altLang="zh-CN" sz="2800" dirty="0"/>
              <a:t>10 Ω</a:t>
            </a:r>
            <a:endParaRPr lang="zh-CN" altLang="zh-CN" sz="2800" dirty="0"/>
          </a:p>
        </p:txBody>
      </p:sp>
      <p:sp>
        <p:nvSpPr>
          <p:cNvPr id="10" name="矩形 9"/>
          <p:cNvSpPr/>
          <p:nvPr/>
        </p:nvSpPr>
        <p:spPr>
          <a:xfrm>
            <a:off x="8007531" y="2849134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</a:rPr>
              <a:t>C</a:t>
            </a:r>
            <a:endParaRPr lang="zh-CN" altLang="en-US" dirty="0"/>
          </a:p>
        </p:txBody>
      </p:sp>
      <p:grpSp>
        <p:nvGrpSpPr>
          <p:cNvPr id="12" name="组合 11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4" name="直接连接符 13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组合 14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6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能力提升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6571" y="3495411"/>
            <a:ext cx="3043151" cy="27747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431464" y="1248410"/>
            <a:ext cx="8274779" cy="440120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zh-CN" sz="2800" dirty="0"/>
              <a:t>10</a:t>
            </a:r>
            <a:r>
              <a:rPr lang="zh-CN" altLang="zh-CN" sz="2800" dirty="0"/>
              <a:t>．</a:t>
            </a:r>
            <a:r>
              <a:rPr lang="en-US" altLang="zh-CN" sz="2800" dirty="0"/>
              <a:t>(2018·</a:t>
            </a:r>
            <a:r>
              <a:rPr lang="zh-CN" altLang="zh-CN" sz="2800" dirty="0"/>
              <a:t>易杰原创</a:t>
            </a:r>
            <a:r>
              <a:rPr lang="en-US" altLang="zh-CN" sz="2800" dirty="0"/>
              <a:t>)</a:t>
            </a:r>
            <a:r>
              <a:rPr lang="zh-CN" altLang="zh-CN" sz="2800" dirty="0"/>
              <a:t>如图</a:t>
            </a:r>
            <a:r>
              <a:rPr lang="en-US" altLang="zh-CN" sz="2800" dirty="0"/>
              <a:t>13</a:t>
            </a:r>
            <a:r>
              <a:rPr lang="zh-CN" altLang="zh-CN" sz="2800" dirty="0"/>
              <a:t>－</a:t>
            </a:r>
            <a:r>
              <a:rPr lang="en-US" altLang="zh-CN" sz="2800" dirty="0"/>
              <a:t>16</a:t>
            </a:r>
            <a:r>
              <a:rPr lang="zh-CN" altLang="zh-CN" sz="2800" dirty="0"/>
              <a:t>所示，小明利用两个开关</a:t>
            </a:r>
            <a:r>
              <a:rPr lang="en-US" altLang="zh-CN" sz="2800" dirty="0"/>
              <a:t>A</a:t>
            </a:r>
            <a:r>
              <a:rPr lang="zh-CN" altLang="zh-CN" sz="2800" dirty="0"/>
              <a:t>和</a:t>
            </a:r>
            <a:r>
              <a:rPr lang="en-US" altLang="zh-CN" sz="2800" dirty="0"/>
              <a:t>B</a:t>
            </a:r>
            <a:r>
              <a:rPr lang="zh-CN" altLang="zh-CN" sz="2800" dirty="0"/>
              <a:t>，设计了一个电路，使电动机既能正向转动也能反向转动，同时还能调速。当开关</a:t>
            </a:r>
            <a:r>
              <a:rPr lang="en-US" altLang="zh-CN" sz="2800" dirty="0"/>
              <a:t>A</a:t>
            </a:r>
            <a:r>
              <a:rPr lang="zh-CN" altLang="zh-CN" sz="2800" dirty="0"/>
              <a:t>、</a:t>
            </a:r>
            <a:r>
              <a:rPr lang="en-US" altLang="zh-CN" sz="2800" dirty="0"/>
              <a:t>B</a:t>
            </a:r>
            <a:r>
              <a:rPr lang="zh-CN" altLang="zh-CN" sz="2800" dirty="0"/>
              <a:t>分别接在</a:t>
            </a:r>
            <a:r>
              <a:rPr lang="en-US" altLang="zh-CN" sz="2800" dirty="0">
                <a:latin typeface="+mn-ea"/>
              </a:rPr>
              <a:t>“</a:t>
            </a:r>
            <a:r>
              <a:rPr lang="en-US" altLang="zh-CN" sz="2800" dirty="0"/>
              <a:t>1</a:t>
            </a:r>
            <a:r>
              <a:rPr lang="en-US" altLang="zh-CN" sz="2800" dirty="0">
                <a:latin typeface="+mn-ea"/>
              </a:rPr>
              <a:t>”“</a:t>
            </a:r>
            <a:r>
              <a:rPr lang="en-US" altLang="zh-CN" sz="2800" dirty="0"/>
              <a:t>3</a:t>
            </a:r>
            <a:r>
              <a:rPr lang="en-US" altLang="zh-CN" sz="2800" dirty="0">
                <a:latin typeface="+mn-ea"/>
              </a:rPr>
              <a:t>”</a:t>
            </a:r>
            <a:r>
              <a:rPr lang="zh-CN" altLang="zh-CN" sz="2800" dirty="0"/>
              <a:t>位置时，电动机正向转动。则</a:t>
            </a:r>
            <a:r>
              <a:rPr lang="en-US" altLang="zh-CN" sz="2800" dirty="0"/>
              <a:t>(</a:t>
            </a:r>
            <a:r>
              <a:rPr lang="zh-CN" altLang="zh-CN" sz="2800" dirty="0"/>
              <a:t>　　</a:t>
            </a:r>
            <a:r>
              <a:rPr lang="en-US" altLang="zh-CN" sz="2800" dirty="0"/>
              <a:t>)</a:t>
            </a:r>
            <a:endParaRPr lang="zh-CN" altLang="zh-CN" sz="2800" dirty="0"/>
          </a:p>
          <a:p>
            <a:r>
              <a:rPr lang="en-US" altLang="zh-CN" sz="2800" dirty="0"/>
              <a:t>A</a:t>
            </a:r>
            <a:r>
              <a:rPr lang="zh-CN" altLang="zh-CN" sz="2800" dirty="0"/>
              <a:t>．正向转动时，可以实现调速功能</a:t>
            </a:r>
          </a:p>
          <a:p>
            <a:r>
              <a:rPr lang="en-US" altLang="zh-CN" sz="2800" dirty="0"/>
              <a:t>B</a:t>
            </a:r>
            <a:r>
              <a:rPr lang="zh-CN" altLang="zh-CN" sz="2800" dirty="0"/>
              <a:t>．只将</a:t>
            </a:r>
            <a:r>
              <a:rPr lang="en-US" altLang="zh-CN" sz="2800" dirty="0"/>
              <a:t>A</a:t>
            </a:r>
            <a:r>
              <a:rPr lang="zh-CN" altLang="zh-CN" sz="2800" dirty="0"/>
              <a:t>改接在</a:t>
            </a:r>
            <a:r>
              <a:rPr lang="en-US" altLang="zh-CN" sz="2800" dirty="0">
                <a:latin typeface="+mn-ea"/>
              </a:rPr>
              <a:t>“</a:t>
            </a:r>
            <a:r>
              <a:rPr lang="en-US" altLang="zh-CN" sz="2800" dirty="0"/>
              <a:t>2</a:t>
            </a:r>
            <a:r>
              <a:rPr lang="en-US" altLang="zh-CN" sz="2800" dirty="0">
                <a:latin typeface="+mn-ea"/>
              </a:rPr>
              <a:t>”</a:t>
            </a:r>
            <a:r>
              <a:rPr lang="zh-CN" altLang="zh-CN" sz="2800" dirty="0"/>
              <a:t>位置，电动机反向转动</a:t>
            </a:r>
          </a:p>
          <a:p>
            <a:r>
              <a:rPr lang="en-US" altLang="zh-CN" sz="2800" dirty="0"/>
              <a:t>C</a:t>
            </a:r>
            <a:r>
              <a:rPr lang="zh-CN" altLang="zh-CN" sz="2800" dirty="0"/>
              <a:t>．通过开关的变换可以实现</a:t>
            </a:r>
            <a:r>
              <a:rPr lang="zh-CN" altLang="zh-CN" sz="2800" dirty="0" smtClean="0"/>
              <a:t>电动机</a:t>
            </a:r>
            <a:endParaRPr lang="en-US" altLang="zh-CN" sz="2800" dirty="0" smtClean="0"/>
          </a:p>
          <a:p>
            <a:r>
              <a:rPr lang="en-US" altLang="zh-CN" sz="2800" dirty="0"/>
              <a:t> </a:t>
            </a:r>
            <a:r>
              <a:rPr lang="en-US" altLang="zh-CN" sz="2800" dirty="0" smtClean="0"/>
              <a:t>     </a:t>
            </a:r>
            <a:r>
              <a:rPr lang="zh-CN" altLang="zh-CN" sz="2800" dirty="0" smtClean="0"/>
              <a:t>与</a:t>
            </a:r>
            <a:r>
              <a:rPr lang="zh-CN" altLang="zh-CN" sz="2800" dirty="0"/>
              <a:t>滑动变阻器的串联或并联</a:t>
            </a:r>
          </a:p>
          <a:p>
            <a:r>
              <a:rPr lang="en-US" altLang="zh-CN" sz="2800" dirty="0"/>
              <a:t>D</a:t>
            </a:r>
            <a:r>
              <a:rPr lang="zh-CN" altLang="zh-CN" sz="2800" dirty="0"/>
              <a:t>．反向转动时，向右调节滑片</a:t>
            </a:r>
            <a:r>
              <a:rPr lang="en-US" altLang="zh-CN" sz="2800" i="1" dirty="0"/>
              <a:t>P</a:t>
            </a:r>
            <a:r>
              <a:rPr lang="zh-CN" altLang="zh-CN" sz="2800" dirty="0"/>
              <a:t>，</a:t>
            </a:r>
            <a:r>
              <a:rPr lang="zh-CN" altLang="zh-CN" sz="2800" dirty="0" smtClean="0"/>
              <a:t>电</a:t>
            </a:r>
            <a:endParaRPr lang="en-US" altLang="zh-CN" sz="2800" dirty="0" smtClean="0"/>
          </a:p>
          <a:p>
            <a:r>
              <a:rPr lang="en-US" altLang="zh-CN" sz="2800" dirty="0"/>
              <a:t> </a:t>
            </a:r>
            <a:r>
              <a:rPr lang="en-US" altLang="zh-CN" sz="2800" dirty="0" smtClean="0"/>
              <a:t>      </a:t>
            </a:r>
            <a:r>
              <a:rPr lang="zh-CN" altLang="zh-CN" sz="2800" dirty="0" smtClean="0"/>
              <a:t>路</a:t>
            </a:r>
            <a:r>
              <a:rPr lang="zh-CN" altLang="zh-CN" sz="2800" dirty="0"/>
              <a:t>的总功率变小</a:t>
            </a:r>
          </a:p>
        </p:txBody>
      </p:sp>
      <p:sp>
        <p:nvSpPr>
          <p:cNvPr id="10" name="矩形 9"/>
          <p:cNvSpPr/>
          <p:nvPr/>
        </p:nvSpPr>
        <p:spPr>
          <a:xfrm>
            <a:off x="7782433" y="2590527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</a:rPr>
              <a:t>D</a:t>
            </a:r>
            <a:endParaRPr lang="zh-CN" altLang="en-US" dirty="0"/>
          </a:p>
        </p:txBody>
      </p:sp>
      <p:grpSp>
        <p:nvGrpSpPr>
          <p:cNvPr id="12" name="组合 11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4" name="直接连接符 13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组合 14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6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能力提升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5143" y="3846992"/>
            <a:ext cx="1934580" cy="27305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474943" y="826264"/>
            <a:ext cx="8274779" cy="267765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zh-CN" sz="2800" dirty="0"/>
              <a:t>11</a:t>
            </a:r>
            <a:r>
              <a:rPr lang="zh-CN" altLang="zh-CN" sz="2800" dirty="0"/>
              <a:t>．</a:t>
            </a:r>
            <a:r>
              <a:rPr lang="en-US" altLang="zh-CN" sz="2800" dirty="0"/>
              <a:t>(2018·</a:t>
            </a:r>
            <a:r>
              <a:rPr lang="zh-CN" altLang="zh-CN" sz="2800" dirty="0"/>
              <a:t>易杰原创</a:t>
            </a:r>
            <a:r>
              <a:rPr lang="en-US" altLang="zh-CN" sz="2800" dirty="0"/>
              <a:t>)</a:t>
            </a:r>
            <a:r>
              <a:rPr lang="zh-CN" altLang="zh-CN" sz="2800" dirty="0"/>
              <a:t>如图</a:t>
            </a:r>
            <a:r>
              <a:rPr lang="en-US" altLang="zh-CN" sz="2800" dirty="0"/>
              <a:t>13</a:t>
            </a:r>
            <a:r>
              <a:rPr lang="zh-CN" altLang="zh-CN" sz="2800" dirty="0"/>
              <a:t>－</a:t>
            </a:r>
            <a:r>
              <a:rPr lang="en-US" altLang="zh-CN" sz="2800" dirty="0"/>
              <a:t>17</a:t>
            </a:r>
            <a:r>
              <a:rPr lang="zh-CN" altLang="zh-CN" sz="2800" dirty="0"/>
              <a:t>所示，电源电压为</a:t>
            </a:r>
            <a:r>
              <a:rPr lang="en-US" altLang="zh-CN" sz="2800" dirty="0"/>
              <a:t>12 V</a:t>
            </a:r>
            <a:r>
              <a:rPr lang="zh-CN" altLang="zh-CN" sz="2800" dirty="0"/>
              <a:t>，灯泡</a:t>
            </a:r>
            <a:r>
              <a:rPr lang="en-US" altLang="zh-CN" sz="2800" dirty="0"/>
              <a:t>L</a:t>
            </a:r>
            <a:r>
              <a:rPr lang="en-US" altLang="zh-CN" sz="2800" baseline="-25000" dirty="0"/>
              <a:t>1</a:t>
            </a:r>
            <a:r>
              <a:rPr lang="zh-CN" altLang="zh-CN" sz="2800" dirty="0"/>
              <a:t>的阻值为</a:t>
            </a:r>
            <a:r>
              <a:rPr lang="en-US" altLang="zh-CN" sz="2800" dirty="0"/>
              <a:t>20 Ω</a:t>
            </a:r>
            <a:r>
              <a:rPr lang="zh-CN" altLang="zh-CN" sz="2800" dirty="0"/>
              <a:t>，滑动变阻器的最大阻值为</a:t>
            </a:r>
            <a:r>
              <a:rPr lang="en-US" altLang="zh-CN" sz="2800" dirty="0"/>
              <a:t>40 Ω</a:t>
            </a:r>
            <a:r>
              <a:rPr lang="zh-CN" altLang="zh-CN" sz="2800" dirty="0"/>
              <a:t>。闭合开关</a:t>
            </a:r>
            <a:r>
              <a:rPr lang="en-US" altLang="zh-CN" sz="2800" dirty="0"/>
              <a:t>S</a:t>
            </a:r>
            <a:r>
              <a:rPr lang="zh-CN" altLang="zh-CN" sz="2800" dirty="0"/>
              <a:t>，当滑片从滑动变阻器的最左端移动到中点时，电流表的示数将</a:t>
            </a:r>
            <a:r>
              <a:rPr lang="en-US" altLang="zh-CN" sz="2800" dirty="0"/>
              <a:t>________(</a:t>
            </a:r>
            <a:r>
              <a:rPr lang="zh-CN" altLang="zh-CN" sz="2800" dirty="0"/>
              <a:t>选填</a:t>
            </a:r>
            <a:r>
              <a:rPr lang="en-US" altLang="zh-CN" sz="2800" dirty="0">
                <a:latin typeface="+mn-ea"/>
              </a:rPr>
              <a:t>“</a:t>
            </a:r>
            <a:r>
              <a:rPr lang="zh-CN" altLang="zh-CN" sz="2800" dirty="0">
                <a:latin typeface="+mn-ea"/>
              </a:rPr>
              <a:t>变大</a:t>
            </a:r>
            <a:r>
              <a:rPr lang="en-US" altLang="zh-CN" sz="2800" dirty="0">
                <a:latin typeface="+mn-ea"/>
              </a:rPr>
              <a:t>”“</a:t>
            </a:r>
            <a:r>
              <a:rPr lang="zh-CN" altLang="zh-CN" sz="2800" dirty="0">
                <a:latin typeface="+mn-ea"/>
              </a:rPr>
              <a:t>变小</a:t>
            </a:r>
            <a:r>
              <a:rPr lang="en-US" altLang="zh-CN" sz="2800" dirty="0">
                <a:latin typeface="+mn-ea"/>
              </a:rPr>
              <a:t>”</a:t>
            </a:r>
            <a:r>
              <a:rPr lang="zh-CN" altLang="zh-CN" sz="2800" dirty="0">
                <a:latin typeface="+mn-ea"/>
              </a:rPr>
              <a:t>或</a:t>
            </a:r>
            <a:r>
              <a:rPr lang="en-US" altLang="zh-CN" sz="2800" dirty="0">
                <a:latin typeface="+mn-ea"/>
              </a:rPr>
              <a:t>“</a:t>
            </a:r>
            <a:r>
              <a:rPr lang="zh-CN" altLang="zh-CN" sz="2800" dirty="0">
                <a:latin typeface="+mn-ea"/>
              </a:rPr>
              <a:t>不变</a:t>
            </a:r>
            <a:r>
              <a:rPr lang="en-US" altLang="zh-CN" sz="2800" dirty="0">
                <a:latin typeface="+mn-ea"/>
              </a:rPr>
              <a:t>”</a:t>
            </a:r>
            <a:r>
              <a:rPr lang="zh-CN" altLang="zh-CN" sz="2800" dirty="0"/>
              <a:t>，下同</a:t>
            </a:r>
            <a:r>
              <a:rPr lang="en-US" altLang="zh-CN" sz="2800" dirty="0"/>
              <a:t>)</a:t>
            </a:r>
            <a:r>
              <a:rPr lang="zh-CN" altLang="zh-CN" sz="2800" dirty="0"/>
              <a:t>，电压表的示数将</a:t>
            </a:r>
            <a:r>
              <a:rPr lang="en-US" altLang="zh-CN" sz="2800" dirty="0"/>
              <a:t>________</a:t>
            </a:r>
            <a:r>
              <a:rPr lang="zh-CN" altLang="zh-CN" sz="2800" dirty="0"/>
              <a:t>，此时</a:t>
            </a:r>
            <a:r>
              <a:rPr lang="en-US" altLang="zh-CN" sz="2800" i="1" dirty="0"/>
              <a:t>R</a:t>
            </a:r>
            <a:r>
              <a:rPr lang="zh-CN" altLang="zh-CN" sz="2800" dirty="0"/>
              <a:t>的功率为</a:t>
            </a:r>
            <a:r>
              <a:rPr lang="en-US" altLang="zh-CN" sz="2800" dirty="0"/>
              <a:t>________W</a:t>
            </a:r>
            <a:r>
              <a:rPr lang="zh-CN" altLang="zh-CN" sz="2800" dirty="0"/>
              <a:t>。</a:t>
            </a:r>
          </a:p>
        </p:txBody>
      </p:sp>
      <p:sp>
        <p:nvSpPr>
          <p:cNvPr id="10" name="矩形 9"/>
          <p:cNvSpPr/>
          <p:nvPr/>
        </p:nvSpPr>
        <p:spPr>
          <a:xfrm>
            <a:off x="5338123" y="2032035"/>
            <a:ext cx="906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不变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4" name="直接连接符 13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组合 14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6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能力提升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3536" y="3595430"/>
            <a:ext cx="2278577" cy="2869877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748679" y="2936023"/>
            <a:ext cx="906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变小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021369" y="2936023"/>
            <a:ext cx="6335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ea typeface="楷体" panose="02010609060101010101" pitchFamily="49" charset="-122"/>
              </a:rPr>
              <a:t>3.6</a:t>
            </a:r>
            <a:endParaRPr lang="zh-CN" altLang="en-US" dirty="0"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474943" y="882653"/>
            <a:ext cx="8274779" cy="569386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zh-CN" sz="2600" dirty="0"/>
              <a:t>12</a:t>
            </a:r>
            <a:r>
              <a:rPr lang="zh-CN" altLang="zh-CN" sz="2600" dirty="0"/>
              <a:t>．</a:t>
            </a:r>
            <a:r>
              <a:rPr lang="en-US" altLang="zh-CN" sz="2600" dirty="0"/>
              <a:t>(2019·</a:t>
            </a:r>
            <a:r>
              <a:rPr lang="zh-CN" altLang="zh-CN" sz="2600" dirty="0"/>
              <a:t>易杰原创</a:t>
            </a:r>
            <a:r>
              <a:rPr lang="en-US" altLang="zh-CN" sz="2600" dirty="0"/>
              <a:t>)</a:t>
            </a:r>
            <a:r>
              <a:rPr lang="zh-CN" altLang="zh-CN" sz="2600" dirty="0"/>
              <a:t>通过甲、乙两个电阻的电流</a:t>
            </a:r>
            <a:r>
              <a:rPr lang="en-US" altLang="zh-CN" sz="2600" i="1" dirty="0"/>
              <a:t>I</a:t>
            </a:r>
            <a:r>
              <a:rPr lang="zh-CN" altLang="zh-CN" sz="2600" dirty="0"/>
              <a:t>随其两端电压</a:t>
            </a:r>
            <a:r>
              <a:rPr lang="en-US" altLang="zh-CN" sz="2600" i="1" dirty="0"/>
              <a:t>U</a:t>
            </a:r>
            <a:r>
              <a:rPr lang="zh-CN" altLang="zh-CN" sz="2600" dirty="0"/>
              <a:t>变化的情况如图</a:t>
            </a:r>
            <a:r>
              <a:rPr lang="en-US" altLang="zh-CN" sz="2600" dirty="0"/>
              <a:t>13</a:t>
            </a:r>
            <a:r>
              <a:rPr lang="zh-CN" altLang="zh-CN" sz="2600" dirty="0"/>
              <a:t>－</a:t>
            </a:r>
            <a:r>
              <a:rPr lang="en-US" altLang="zh-CN" sz="2600" dirty="0"/>
              <a:t>18</a:t>
            </a:r>
            <a:r>
              <a:rPr lang="zh-CN" altLang="zh-CN" sz="2600" dirty="0"/>
              <a:t>所示。现将它们串联后接在某电路中，当乙的电功率为</a:t>
            </a:r>
            <a:r>
              <a:rPr lang="en-US" altLang="zh-CN" sz="2600" dirty="0"/>
              <a:t>2.5 W</a:t>
            </a:r>
            <a:r>
              <a:rPr lang="zh-CN" altLang="zh-CN" sz="2600" dirty="0"/>
              <a:t>时，则该电路两端的总电压是</a:t>
            </a:r>
            <a:r>
              <a:rPr lang="en-US" altLang="zh-CN" sz="2600" dirty="0"/>
              <a:t>________V</a:t>
            </a:r>
            <a:r>
              <a:rPr lang="zh-CN" altLang="zh-CN" sz="2600" dirty="0"/>
              <a:t>，甲电阻的阻值是</a:t>
            </a:r>
            <a:r>
              <a:rPr lang="en-US" altLang="zh-CN" sz="2600" dirty="0"/>
              <a:t>________Ω</a:t>
            </a:r>
            <a:r>
              <a:rPr lang="zh-CN" altLang="zh-CN" sz="2600" dirty="0"/>
              <a:t>；通电</a:t>
            </a:r>
            <a:r>
              <a:rPr lang="en-US" altLang="zh-CN" sz="2600" dirty="0"/>
              <a:t>5 min</a:t>
            </a:r>
            <a:r>
              <a:rPr lang="zh-CN" altLang="zh-CN" sz="2600" dirty="0"/>
              <a:t>，电路中消耗的电能为</a:t>
            </a:r>
            <a:r>
              <a:rPr lang="en-US" altLang="zh-CN" sz="2600" dirty="0"/>
              <a:t>________J</a:t>
            </a:r>
            <a:r>
              <a:rPr lang="zh-CN" altLang="zh-CN" sz="2600" dirty="0" smtClean="0"/>
              <a:t>。</a:t>
            </a:r>
            <a:endParaRPr lang="en-US" altLang="zh-CN" sz="2600" dirty="0" smtClean="0"/>
          </a:p>
          <a:p>
            <a:endParaRPr lang="en-US" altLang="zh-CN" sz="2600" dirty="0"/>
          </a:p>
          <a:p>
            <a:endParaRPr lang="en-US" altLang="zh-CN" sz="2600" dirty="0" smtClean="0"/>
          </a:p>
          <a:p>
            <a:endParaRPr lang="en-US" altLang="zh-CN" sz="2600" dirty="0"/>
          </a:p>
          <a:p>
            <a:endParaRPr lang="en-US" altLang="zh-CN" sz="2600" dirty="0" smtClean="0"/>
          </a:p>
          <a:p>
            <a:endParaRPr lang="zh-CN" altLang="zh-CN" sz="2600" dirty="0"/>
          </a:p>
          <a:p>
            <a:r>
              <a:rPr lang="en-US" altLang="zh-CN" sz="2600" dirty="0"/>
              <a:t>13</a:t>
            </a:r>
            <a:r>
              <a:rPr lang="zh-CN" altLang="zh-CN" sz="2600" dirty="0"/>
              <a:t>．如图</a:t>
            </a:r>
            <a:r>
              <a:rPr lang="en-US" altLang="zh-CN" sz="2600" dirty="0"/>
              <a:t>13</a:t>
            </a:r>
            <a:r>
              <a:rPr lang="zh-CN" altLang="zh-CN" sz="2600" dirty="0"/>
              <a:t>－</a:t>
            </a:r>
            <a:r>
              <a:rPr lang="en-US" altLang="zh-CN" sz="2600" dirty="0"/>
              <a:t>19</a:t>
            </a:r>
            <a:r>
              <a:rPr lang="zh-CN" altLang="zh-CN" sz="2600" dirty="0"/>
              <a:t>所示的电路中，</a:t>
            </a:r>
            <a:r>
              <a:rPr lang="en-US" altLang="zh-CN" sz="2600" i="1" dirty="0"/>
              <a:t>R</a:t>
            </a:r>
            <a:r>
              <a:rPr lang="en-US" altLang="zh-CN" sz="2600" baseline="-25000" dirty="0"/>
              <a:t>1</a:t>
            </a:r>
            <a:r>
              <a:rPr lang="zh-CN" altLang="zh-CN" sz="2600" dirty="0"/>
              <a:t>、</a:t>
            </a:r>
            <a:r>
              <a:rPr lang="en-US" altLang="zh-CN" sz="2600" i="1" dirty="0"/>
              <a:t>R</a:t>
            </a:r>
            <a:r>
              <a:rPr lang="en-US" altLang="zh-CN" sz="2600" baseline="-25000" dirty="0"/>
              <a:t>2</a:t>
            </a:r>
            <a:r>
              <a:rPr lang="zh-CN" altLang="zh-CN" sz="2600" dirty="0"/>
              <a:t>为定值电阻，其中</a:t>
            </a:r>
            <a:r>
              <a:rPr lang="en-US" altLang="zh-CN" sz="2600" i="1" dirty="0"/>
              <a:t>R</a:t>
            </a:r>
            <a:r>
              <a:rPr lang="en-US" altLang="zh-CN" sz="2600" baseline="-25000" dirty="0"/>
              <a:t>1</a:t>
            </a:r>
            <a:r>
              <a:rPr lang="zh-CN" altLang="zh-CN" sz="2600" dirty="0"/>
              <a:t>＝</a:t>
            </a:r>
            <a:r>
              <a:rPr lang="en-US" altLang="zh-CN" sz="2600" dirty="0"/>
              <a:t>10 Ω</a:t>
            </a:r>
            <a:r>
              <a:rPr lang="zh-CN" altLang="zh-CN" sz="2600" dirty="0"/>
              <a:t>。当只闭合开关</a:t>
            </a:r>
            <a:r>
              <a:rPr lang="en-US" altLang="zh-CN" sz="2600" dirty="0"/>
              <a:t>S</a:t>
            </a:r>
            <a:r>
              <a:rPr lang="en-US" altLang="zh-CN" sz="2600" baseline="-25000" dirty="0"/>
              <a:t>1</a:t>
            </a:r>
            <a:r>
              <a:rPr lang="zh-CN" altLang="zh-CN" sz="2600" dirty="0"/>
              <a:t>时，电流表的示数为</a:t>
            </a:r>
            <a:r>
              <a:rPr lang="en-US" altLang="zh-CN" sz="2600" dirty="0"/>
              <a:t>0.4 A</a:t>
            </a:r>
            <a:r>
              <a:rPr lang="zh-CN" altLang="zh-CN" sz="2600" dirty="0"/>
              <a:t>。则电源电压为</a:t>
            </a:r>
            <a:r>
              <a:rPr lang="en-US" altLang="zh-CN" sz="2600" dirty="0"/>
              <a:t>_____V</a:t>
            </a:r>
            <a:r>
              <a:rPr lang="zh-CN" altLang="zh-CN" sz="2600" dirty="0"/>
              <a:t>；当同时闭合开关</a:t>
            </a:r>
            <a:r>
              <a:rPr lang="en-US" altLang="zh-CN" sz="2600" dirty="0"/>
              <a:t>S</a:t>
            </a:r>
            <a:r>
              <a:rPr lang="en-US" altLang="zh-CN" sz="2600" baseline="-25000" dirty="0"/>
              <a:t>1</a:t>
            </a:r>
            <a:r>
              <a:rPr lang="zh-CN" altLang="zh-CN" sz="2600" dirty="0"/>
              <a:t>、</a:t>
            </a:r>
            <a:r>
              <a:rPr lang="en-US" altLang="zh-CN" sz="2600" dirty="0"/>
              <a:t>S</a:t>
            </a:r>
            <a:r>
              <a:rPr lang="en-US" altLang="zh-CN" sz="2600" baseline="-25000" dirty="0"/>
              <a:t>2</a:t>
            </a:r>
            <a:r>
              <a:rPr lang="zh-CN" altLang="zh-CN" sz="2600" dirty="0"/>
              <a:t>时，电流表的示数增大为</a:t>
            </a:r>
            <a:r>
              <a:rPr lang="en-US" altLang="zh-CN" sz="2600" dirty="0"/>
              <a:t>1.2 A</a:t>
            </a:r>
            <a:r>
              <a:rPr lang="zh-CN" altLang="zh-CN" sz="2600" dirty="0"/>
              <a:t>。则</a:t>
            </a:r>
            <a:r>
              <a:rPr lang="en-US" altLang="zh-CN" sz="2600" i="1" dirty="0"/>
              <a:t>R</a:t>
            </a:r>
            <a:r>
              <a:rPr lang="en-US" altLang="zh-CN" sz="2600" baseline="-25000" dirty="0"/>
              <a:t>2</a:t>
            </a:r>
            <a:r>
              <a:rPr lang="zh-CN" altLang="zh-CN" sz="2600" dirty="0"/>
              <a:t>消耗的电功率为</a:t>
            </a:r>
            <a:r>
              <a:rPr lang="en-US" altLang="zh-CN" sz="2600" dirty="0"/>
              <a:t>_______W</a:t>
            </a:r>
            <a:r>
              <a:rPr lang="zh-CN" altLang="zh-CN" sz="2600" dirty="0"/>
              <a:t>。</a:t>
            </a:r>
          </a:p>
        </p:txBody>
      </p:sp>
      <p:sp>
        <p:nvSpPr>
          <p:cNvPr id="10" name="矩形 9"/>
          <p:cNvSpPr/>
          <p:nvPr/>
        </p:nvSpPr>
        <p:spPr>
          <a:xfrm>
            <a:off x="2264090" y="2026612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</a:rPr>
              <a:t>7</a:t>
            </a:r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6457608" y="2026612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</a:rPr>
              <a:t>4</a:t>
            </a:r>
            <a:endParaRPr lang="zh-CN" altLang="en-US" dirty="0"/>
          </a:p>
        </p:txBody>
      </p:sp>
      <p:grpSp>
        <p:nvGrpSpPr>
          <p:cNvPr id="14" name="组合 13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5" name="直接连接符 14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组合 15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7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能力提升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755" y="2972781"/>
            <a:ext cx="5607170" cy="1965961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4529696" y="2449561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/>
              </a:rPr>
              <a:t>1050</a:t>
            </a:r>
            <a:endParaRPr lang="zh-CN" altLang="en-US" dirty="0"/>
          </a:p>
        </p:txBody>
      </p:sp>
      <p:sp>
        <p:nvSpPr>
          <p:cNvPr id="20" name="矩形 19"/>
          <p:cNvSpPr/>
          <p:nvPr/>
        </p:nvSpPr>
        <p:spPr>
          <a:xfrm>
            <a:off x="2383064" y="5620952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</a:rPr>
              <a:t>4</a:t>
            </a:r>
            <a:endParaRPr lang="zh-CN" altLang="en-US" dirty="0"/>
          </a:p>
        </p:txBody>
      </p:sp>
      <p:sp>
        <p:nvSpPr>
          <p:cNvPr id="21" name="矩形 20"/>
          <p:cNvSpPr/>
          <p:nvPr/>
        </p:nvSpPr>
        <p:spPr>
          <a:xfrm>
            <a:off x="6385721" y="6003164"/>
            <a:ext cx="6335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/>
              </a:rPr>
              <a:t>3.2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9" grpId="0"/>
      <p:bldP spid="20" grpId="0"/>
      <p:bldP spid="2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500712" y="776619"/>
            <a:ext cx="8274779" cy="304788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fontAlgn="auto">
              <a:lnSpc>
                <a:spcPts val="3860"/>
              </a:lnSpc>
            </a:pPr>
            <a:r>
              <a:rPr lang="en-US" altLang="zh-CN" sz="2800" dirty="0"/>
              <a:t>14</a:t>
            </a:r>
            <a:r>
              <a:rPr lang="zh-CN" altLang="zh-CN" sz="2800" dirty="0"/>
              <a:t>．</a:t>
            </a:r>
            <a:r>
              <a:rPr lang="en-US" altLang="zh-CN" sz="2800" dirty="0"/>
              <a:t>(2019·</a:t>
            </a:r>
            <a:r>
              <a:rPr lang="zh-CN" altLang="zh-CN" sz="2800" dirty="0"/>
              <a:t>天津市</a:t>
            </a:r>
            <a:r>
              <a:rPr lang="en-US" altLang="zh-CN" sz="2800" dirty="0"/>
              <a:t>)</a:t>
            </a:r>
            <a:r>
              <a:rPr lang="zh-CN" altLang="zh-CN" sz="2800" dirty="0"/>
              <a:t>如图</a:t>
            </a:r>
            <a:r>
              <a:rPr lang="en-US" altLang="zh-CN" sz="2800" dirty="0"/>
              <a:t>13</a:t>
            </a:r>
            <a:r>
              <a:rPr lang="zh-CN" altLang="zh-CN" sz="2800" dirty="0"/>
              <a:t>－</a:t>
            </a:r>
            <a:r>
              <a:rPr lang="en-US" altLang="zh-CN" sz="2800" dirty="0"/>
              <a:t>20</a:t>
            </a:r>
            <a:r>
              <a:rPr lang="zh-CN" altLang="zh-CN" sz="2800" dirty="0"/>
              <a:t>甲所示的电路，电源电压保持不变，闭合开关</a:t>
            </a:r>
            <a:r>
              <a:rPr lang="en-US" altLang="zh-CN" sz="2800" dirty="0"/>
              <a:t>S</a:t>
            </a:r>
            <a:r>
              <a:rPr lang="zh-CN" altLang="zh-CN" sz="2800" dirty="0"/>
              <a:t>，滑动变阻器滑片</a:t>
            </a:r>
            <a:r>
              <a:rPr lang="en-US" altLang="zh-CN" sz="2800" i="1" dirty="0"/>
              <a:t>P</a:t>
            </a:r>
            <a:r>
              <a:rPr lang="zh-CN" altLang="zh-CN" sz="2800" dirty="0"/>
              <a:t>从</a:t>
            </a:r>
            <a:r>
              <a:rPr lang="en-US" altLang="zh-CN" sz="2800" i="1" dirty="0"/>
              <a:t>a</a:t>
            </a:r>
            <a:r>
              <a:rPr lang="zh-CN" altLang="zh-CN" sz="2800" dirty="0"/>
              <a:t>端移动到</a:t>
            </a:r>
            <a:r>
              <a:rPr lang="en-US" altLang="zh-CN" sz="2800" i="1" dirty="0"/>
              <a:t>b</a:t>
            </a:r>
            <a:r>
              <a:rPr lang="zh-CN" altLang="zh-CN" sz="2800" dirty="0"/>
              <a:t>端的整个过程中，电流表示数</a:t>
            </a:r>
            <a:r>
              <a:rPr lang="en-US" altLang="zh-CN" sz="2800" i="1" dirty="0"/>
              <a:t>I</a:t>
            </a:r>
            <a:r>
              <a:rPr lang="zh-CN" altLang="zh-CN" sz="2800" dirty="0"/>
              <a:t>与电压表示数</a:t>
            </a:r>
            <a:r>
              <a:rPr lang="en-US" altLang="zh-CN" sz="2800" i="1" dirty="0"/>
              <a:t>U</a:t>
            </a:r>
            <a:r>
              <a:rPr lang="zh-CN" altLang="zh-CN" sz="2800" dirty="0"/>
              <a:t>的关系图象如图</a:t>
            </a:r>
            <a:r>
              <a:rPr lang="en-US" altLang="zh-CN" sz="2800" dirty="0"/>
              <a:t>13</a:t>
            </a:r>
            <a:r>
              <a:rPr lang="zh-CN" altLang="zh-CN" sz="2800" dirty="0"/>
              <a:t>－</a:t>
            </a:r>
            <a:r>
              <a:rPr lang="en-US" altLang="zh-CN" sz="2800" dirty="0"/>
              <a:t>20</a:t>
            </a:r>
            <a:r>
              <a:rPr lang="zh-CN" altLang="zh-CN" sz="2800" dirty="0"/>
              <a:t>乙所示。则电阻</a:t>
            </a:r>
            <a:r>
              <a:rPr lang="en-US" altLang="zh-CN" sz="2800" i="1" dirty="0"/>
              <a:t>R</a:t>
            </a:r>
            <a:r>
              <a:rPr lang="en-US" altLang="zh-CN" sz="2800" baseline="-25000" dirty="0"/>
              <a:t>1</a:t>
            </a:r>
            <a:r>
              <a:rPr lang="zh-CN" altLang="zh-CN" sz="2800" dirty="0"/>
              <a:t>的阻值为</a:t>
            </a:r>
            <a:r>
              <a:rPr lang="en-US" altLang="zh-CN" sz="2800" dirty="0"/>
              <a:t>__________Ω</a:t>
            </a:r>
            <a:r>
              <a:rPr lang="zh-CN" altLang="zh-CN" sz="2800" dirty="0"/>
              <a:t>；当变阻器滑片</a:t>
            </a:r>
            <a:r>
              <a:rPr lang="en-US" altLang="zh-CN" sz="2800" i="1" dirty="0"/>
              <a:t>P</a:t>
            </a:r>
            <a:r>
              <a:rPr lang="zh-CN" altLang="zh-CN" sz="2800" dirty="0"/>
              <a:t>处于</a:t>
            </a:r>
            <a:r>
              <a:rPr lang="en-US" altLang="zh-CN" sz="2800" i="1" dirty="0"/>
              <a:t>a</a:t>
            </a:r>
            <a:r>
              <a:rPr lang="zh-CN" altLang="zh-CN" sz="2800" dirty="0"/>
              <a:t>端时，电阻</a:t>
            </a:r>
            <a:r>
              <a:rPr lang="en-US" altLang="zh-CN" sz="2800" i="1" dirty="0"/>
              <a:t>R</a:t>
            </a:r>
            <a:r>
              <a:rPr lang="en-US" altLang="zh-CN" sz="2800" baseline="-25000" dirty="0"/>
              <a:t>1</a:t>
            </a:r>
            <a:r>
              <a:rPr lang="zh-CN" altLang="zh-CN" sz="2800" dirty="0"/>
              <a:t>消耗的电功率为</a:t>
            </a:r>
            <a:r>
              <a:rPr lang="en-US" altLang="zh-CN" sz="2800" dirty="0"/>
              <a:t>__________W</a:t>
            </a:r>
            <a:r>
              <a:rPr lang="zh-CN" altLang="zh-CN" sz="2800" dirty="0"/>
              <a:t>。</a:t>
            </a:r>
            <a:endParaRPr lang="zh-CN" altLang="en-US" sz="2800" dirty="0">
              <a:latin typeface="宋体" panose="02010600030101010101" pitchFamily="2" charset="-122"/>
              <a:cs typeface="方正静蕾简体" panose="03000509000000000000" pitchFamily="65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079013" y="2740509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/>
              </a:rPr>
              <a:t>10</a:t>
            </a:r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3230360" y="3223541"/>
            <a:ext cx="6335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/>
              </a:rPr>
              <a:t>0.1</a:t>
            </a:r>
            <a:endParaRPr lang="zh-CN" altLang="en-US" dirty="0"/>
          </a:p>
        </p:txBody>
      </p:sp>
      <p:grpSp>
        <p:nvGrpSpPr>
          <p:cNvPr id="14" name="组合 13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5" name="直接连接符 14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组合 15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7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能力提升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4288" y="3866370"/>
            <a:ext cx="5486406" cy="28988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474943" y="963617"/>
            <a:ext cx="8274779" cy="249299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zh-CN" sz="2600" dirty="0"/>
              <a:t>15</a:t>
            </a:r>
            <a:r>
              <a:rPr lang="zh-CN" altLang="zh-CN" sz="2600" dirty="0"/>
              <a:t>．</a:t>
            </a:r>
            <a:r>
              <a:rPr lang="en-US" altLang="zh-CN" sz="2600" dirty="0"/>
              <a:t>(2019·</a:t>
            </a:r>
            <a:r>
              <a:rPr lang="zh-CN" altLang="zh-CN" sz="2600" dirty="0"/>
              <a:t>威海市</a:t>
            </a:r>
            <a:r>
              <a:rPr lang="en-US" altLang="zh-CN" sz="2600" dirty="0"/>
              <a:t>)</a:t>
            </a:r>
            <a:r>
              <a:rPr lang="zh-CN" altLang="zh-CN" sz="2600" dirty="0"/>
              <a:t>如图</a:t>
            </a:r>
            <a:r>
              <a:rPr lang="en-US" altLang="zh-CN" sz="2600" dirty="0"/>
              <a:t>13</a:t>
            </a:r>
            <a:r>
              <a:rPr lang="zh-CN" altLang="zh-CN" sz="2600" dirty="0"/>
              <a:t>－</a:t>
            </a:r>
            <a:r>
              <a:rPr lang="en-US" altLang="zh-CN" sz="2600" dirty="0"/>
              <a:t>21</a:t>
            </a:r>
            <a:r>
              <a:rPr lang="zh-CN" altLang="zh-CN" sz="2600" dirty="0"/>
              <a:t>甲是某新型电饭锅的简化电路图。</a:t>
            </a:r>
            <a:r>
              <a:rPr lang="en-US" altLang="zh-CN" sz="2600" i="1" dirty="0"/>
              <a:t>R</a:t>
            </a:r>
            <a:r>
              <a:rPr lang="en-US" altLang="zh-CN" sz="2600" baseline="-25000" dirty="0"/>
              <a:t>0</a:t>
            </a:r>
            <a:r>
              <a:rPr lang="zh-CN" altLang="zh-CN" sz="2600" dirty="0"/>
              <a:t>为</a:t>
            </a:r>
            <a:r>
              <a:rPr lang="en-US" altLang="zh-CN" sz="2600" dirty="0"/>
              <a:t>15 Ω</a:t>
            </a:r>
            <a:r>
              <a:rPr lang="zh-CN" altLang="zh-CN" sz="2600" dirty="0"/>
              <a:t>的定值电阻，其阻值不受温度影响。</a:t>
            </a:r>
            <a:r>
              <a:rPr lang="en-US" altLang="zh-CN" sz="2600" i="1" dirty="0"/>
              <a:t>R</a:t>
            </a:r>
            <a:r>
              <a:rPr lang="en-US" altLang="zh-CN" sz="2600" i="1" baseline="-25000" dirty="0"/>
              <a:t>T</a:t>
            </a:r>
            <a:r>
              <a:rPr lang="zh-CN" altLang="zh-CN" sz="2600" dirty="0"/>
              <a:t>是热敏电阻，其阻值随温度的变化规律如图</a:t>
            </a:r>
            <a:r>
              <a:rPr lang="en-US" altLang="zh-CN" sz="2600" dirty="0"/>
              <a:t>13</a:t>
            </a:r>
            <a:r>
              <a:rPr lang="zh-CN" altLang="zh-CN" sz="2600" dirty="0"/>
              <a:t>－</a:t>
            </a:r>
            <a:r>
              <a:rPr lang="en-US" altLang="zh-CN" sz="2600" dirty="0"/>
              <a:t>21</a:t>
            </a:r>
            <a:r>
              <a:rPr lang="zh-CN" altLang="zh-CN" sz="2600" dirty="0"/>
              <a:t>乙所示。由图象可知，当</a:t>
            </a:r>
            <a:r>
              <a:rPr lang="en-US" altLang="zh-CN" sz="2600" i="1" dirty="0"/>
              <a:t>R</a:t>
            </a:r>
            <a:r>
              <a:rPr lang="en-US" altLang="zh-CN" sz="2600" i="1" baseline="-25000" dirty="0"/>
              <a:t>T</a:t>
            </a:r>
            <a:r>
              <a:rPr lang="zh-CN" altLang="zh-CN" sz="2600" dirty="0"/>
              <a:t>的温度从</a:t>
            </a:r>
            <a:r>
              <a:rPr lang="en-US" altLang="zh-CN" sz="2600" dirty="0"/>
              <a:t>30 ℃</a:t>
            </a:r>
            <a:r>
              <a:rPr lang="zh-CN" altLang="zh-CN" sz="2600" dirty="0"/>
              <a:t>升高到</a:t>
            </a:r>
            <a:r>
              <a:rPr lang="en-US" altLang="zh-CN" sz="2600" dirty="0"/>
              <a:t>130 ℃</a:t>
            </a:r>
            <a:r>
              <a:rPr lang="zh-CN" altLang="zh-CN" sz="2600" dirty="0"/>
              <a:t>的过程中，电路总功率的变化规律是</a:t>
            </a:r>
            <a:r>
              <a:rPr lang="en-US" altLang="zh-CN" sz="2600" dirty="0"/>
              <a:t>______________________</a:t>
            </a:r>
            <a:r>
              <a:rPr lang="zh-CN" altLang="zh-CN" sz="2600" dirty="0"/>
              <a:t>；当</a:t>
            </a:r>
            <a:r>
              <a:rPr lang="en-US" altLang="zh-CN" sz="2600" i="1" dirty="0"/>
              <a:t>R</a:t>
            </a:r>
            <a:r>
              <a:rPr lang="en-US" altLang="zh-CN" sz="2600" i="1" baseline="-25000" dirty="0"/>
              <a:t>T</a:t>
            </a:r>
            <a:r>
              <a:rPr lang="zh-CN" altLang="zh-CN" sz="2600" dirty="0"/>
              <a:t>的温度达到</a:t>
            </a:r>
            <a:r>
              <a:rPr lang="en-US" altLang="zh-CN" sz="2600" dirty="0"/>
              <a:t>100 ℃</a:t>
            </a:r>
            <a:r>
              <a:rPr lang="zh-CN" altLang="zh-CN" sz="2600" dirty="0"/>
              <a:t>时，</a:t>
            </a:r>
            <a:r>
              <a:rPr lang="en-US" altLang="zh-CN" sz="2600" i="1" dirty="0"/>
              <a:t>R</a:t>
            </a:r>
            <a:r>
              <a:rPr lang="en-US" altLang="zh-CN" sz="2600" i="1" baseline="-25000" dirty="0"/>
              <a:t>T</a:t>
            </a:r>
            <a:r>
              <a:rPr lang="zh-CN" altLang="zh-CN" sz="2600" dirty="0"/>
              <a:t>的功率为</a:t>
            </a:r>
            <a:r>
              <a:rPr lang="en-US" altLang="zh-CN" sz="2600" dirty="0"/>
              <a:t>__________W</a:t>
            </a:r>
            <a:r>
              <a:rPr lang="zh-CN" altLang="zh-CN" sz="2600" dirty="0"/>
              <a:t>。</a:t>
            </a:r>
          </a:p>
        </p:txBody>
      </p:sp>
      <p:sp>
        <p:nvSpPr>
          <p:cNvPr id="10" name="矩形 9"/>
          <p:cNvSpPr/>
          <p:nvPr/>
        </p:nvSpPr>
        <p:spPr>
          <a:xfrm>
            <a:off x="4845739" y="2479785"/>
            <a:ext cx="23487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先增大后减小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820358" y="2933387"/>
            <a:ext cx="7232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/>
              </a:rPr>
              <a:t>640</a:t>
            </a:r>
            <a:endParaRPr lang="zh-CN" altLang="en-US" dirty="0"/>
          </a:p>
        </p:txBody>
      </p:sp>
      <p:grpSp>
        <p:nvGrpSpPr>
          <p:cNvPr id="14" name="组合 13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5" name="直接连接符 14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组合 15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7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能力提升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6742" y="3587371"/>
            <a:ext cx="6677802" cy="30277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9" descr="https://timgsa.baidu.com/timg?image&amp;quality=80&amp;size=b9999_10000&amp;sec=1543050428763&amp;di=96e9a22cdfcd2b71565e06c8a91967bb&amp;imgtype=0&amp;src=http%3A%2F%2Fwww.51pptmoban.com%2Fd%2Ffile%2F2015%2F10%2F13%2F04180d602697c3b975ec7f81ddea00a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 bwMode="auto">
          <a:xfrm>
            <a:off x="6269038" y="2259013"/>
            <a:ext cx="2513012" cy="450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横卷形 12"/>
          <p:cNvSpPr/>
          <p:nvPr/>
        </p:nvSpPr>
        <p:spPr>
          <a:xfrm>
            <a:off x="612775" y="1514475"/>
            <a:ext cx="5724525" cy="3043238"/>
          </a:xfrm>
          <a:prstGeom prst="horizontalScroll">
            <a:avLst/>
          </a:prstGeom>
          <a:noFill/>
          <a:ln w="76200">
            <a:solidFill>
              <a:srgbClr val="005188"/>
            </a:solidFill>
            <a:prstDash val="sysDash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3200" b="1" dirty="0" smtClean="0">
                <a:solidFill>
                  <a:schemeClr val="tx1"/>
                </a:solidFill>
                <a:latin typeface="+mn-ea"/>
              </a:rPr>
              <a:t>考点三</a:t>
            </a:r>
            <a:r>
              <a:rPr lang="en-US" altLang="zh-CN" sz="3200" b="1" dirty="0" smtClean="0">
                <a:solidFill>
                  <a:schemeClr val="tx1"/>
                </a:solidFill>
                <a:latin typeface="+mn-ea"/>
              </a:rPr>
              <a:t>  </a:t>
            </a:r>
            <a:endParaRPr lang="en-US" altLang="zh-CN" sz="3200" b="1" dirty="0">
              <a:solidFill>
                <a:schemeClr val="tx1"/>
              </a:solidFill>
              <a:latin typeface="+mn-ea"/>
            </a:endParaRPr>
          </a:p>
          <a:p>
            <a:pPr algn="ctr">
              <a:defRPr/>
            </a:pPr>
            <a:r>
              <a:rPr lang="zh-CN" altLang="en-US" sz="3200" b="1" dirty="0" smtClean="0">
                <a:solidFill>
                  <a:schemeClr val="tx1"/>
                </a:solidFill>
                <a:latin typeface="+mn-ea"/>
              </a:rPr>
              <a:t>测量小灯泡的电功率</a:t>
            </a:r>
            <a:endParaRPr lang="zh-CN" altLang="en-US" sz="3200" b="1" dirty="0">
              <a:solidFill>
                <a:schemeClr val="tx1"/>
              </a:solidFill>
              <a:latin typeface="+mn-ea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7" name="直接连接符 16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组合 22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24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5" name="矩形 24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431463" y="1139928"/>
            <a:ext cx="8274780" cy="576055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fontAlgn="auto">
              <a:lnSpc>
                <a:spcPts val="3360"/>
              </a:lnSpc>
            </a:pPr>
            <a:r>
              <a:rPr lang="en-US" altLang="zh-CN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3</a:t>
            </a: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．测量小灯泡的电功率</a:t>
            </a:r>
          </a:p>
          <a:p>
            <a:pPr fontAlgn="auto">
              <a:lnSpc>
                <a:spcPts val="3360"/>
              </a:lnSpc>
            </a:pPr>
            <a:r>
              <a:rPr lang="zh-CN" altLang="en-US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（</a:t>
            </a:r>
            <a:r>
              <a:rPr lang="en-US" altLang="zh-CN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1</a:t>
            </a: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）原理：</a:t>
            </a:r>
            <a:r>
              <a:rPr lang="en-US" altLang="zh-CN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P</a:t>
            </a:r>
            <a:r>
              <a:rPr lang="en-US" altLang="zh-CN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=___</a:t>
            </a:r>
            <a:r>
              <a:rPr lang="zh-CN" altLang="en-US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。</a:t>
            </a:r>
            <a:endParaRPr lang="zh-CN" altLang="en-US" sz="2800" dirty="0"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360"/>
              </a:lnSpc>
            </a:pPr>
            <a:r>
              <a:rPr lang="zh-CN" altLang="en-US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（</a:t>
            </a:r>
            <a:r>
              <a:rPr lang="en-US" altLang="zh-CN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2</a:t>
            </a: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）</a:t>
            </a:r>
            <a:r>
              <a:rPr lang="zh-CN" altLang="en-US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电路图</a:t>
            </a:r>
            <a:r>
              <a:rPr lang="zh-CN" altLang="en-US" sz="2800" dirty="0" smtClean="0">
                <a:ea typeface="宋体" panose="02010600030101010101" pitchFamily="2" charset="-122"/>
                <a:cs typeface="方正静蕾简体" panose="03000509000000000000" pitchFamily="65" charset="-122"/>
                <a:sym typeface="Wingdings" panose="05000000000000000000" pitchFamily="2" charset="2"/>
              </a:rPr>
              <a:t>：见右图。</a:t>
            </a:r>
            <a:endParaRPr lang="en-US" altLang="zh-CN" sz="2800" dirty="0" smtClean="0"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360"/>
              </a:lnSpc>
            </a:pPr>
            <a:r>
              <a:rPr lang="zh-CN" altLang="en-US" sz="2800" dirty="0" smtClean="0">
                <a:cs typeface="方正静蕾简体" panose="03000509000000000000" pitchFamily="65" charset="-122"/>
              </a:rPr>
              <a:t>（</a:t>
            </a:r>
            <a:r>
              <a:rPr lang="en-US" altLang="zh-CN" sz="2800" dirty="0" smtClean="0">
                <a:cs typeface="方正静蕾简体" panose="03000509000000000000" pitchFamily="65" charset="-122"/>
              </a:rPr>
              <a:t>3</a:t>
            </a:r>
            <a:r>
              <a:rPr lang="zh-CN" altLang="en-US" sz="2800" dirty="0" smtClean="0">
                <a:cs typeface="方正静蕾简体" panose="03000509000000000000" pitchFamily="65" charset="-122"/>
              </a:rPr>
              <a:t>）注意</a:t>
            </a:r>
            <a:r>
              <a:rPr lang="zh-CN" altLang="en-US" sz="2800" dirty="0">
                <a:cs typeface="方正静蕾简体" panose="03000509000000000000" pitchFamily="65" charset="-122"/>
              </a:rPr>
              <a:t>事项：</a:t>
            </a:r>
          </a:p>
          <a:p>
            <a:pPr fontAlgn="auto">
              <a:lnSpc>
                <a:spcPts val="3360"/>
              </a:lnSpc>
            </a:pPr>
            <a:r>
              <a:rPr lang="zh-CN" altLang="en-US" sz="2800" dirty="0">
                <a:cs typeface="方正静蕾简体" panose="03000509000000000000" pitchFamily="65" charset="-122"/>
              </a:rPr>
              <a:t>①选择器材要合适。滑动</a:t>
            </a:r>
            <a:r>
              <a:rPr lang="zh-CN" altLang="en-US" sz="2800" dirty="0" smtClean="0">
                <a:cs typeface="方正静蕾简体" panose="03000509000000000000" pitchFamily="65" charset="-122"/>
              </a:rPr>
              <a:t>变阻器</a:t>
            </a:r>
            <a:endParaRPr lang="en-US" altLang="zh-CN" sz="2800" dirty="0" smtClean="0">
              <a:cs typeface="方正静蕾简体" panose="03000509000000000000" pitchFamily="65" charset="-122"/>
            </a:endParaRPr>
          </a:p>
          <a:p>
            <a:pPr fontAlgn="auto">
              <a:lnSpc>
                <a:spcPts val="3360"/>
              </a:lnSpc>
            </a:pPr>
            <a:r>
              <a:rPr lang="zh-CN" altLang="en-US" sz="2800" dirty="0" smtClean="0">
                <a:cs typeface="方正静蕾简体" panose="03000509000000000000" pitchFamily="65" charset="-122"/>
              </a:rPr>
              <a:t>允许</a:t>
            </a:r>
            <a:r>
              <a:rPr lang="zh-CN" altLang="en-US" sz="2800" dirty="0">
                <a:cs typeface="方正静蕾简体" panose="03000509000000000000" pitchFamily="65" charset="-122"/>
              </a:rPr>
              <a:t>通过的最大电流</a:t>
            </a:r>
            <a:r>
              <a:rPr lang="zh-CN" altLang="en-US" sz="2800" dirty="0" smtClean="0">
                <a:cs typeface="方正静蕾简体" panose="03000509000000000000" pitchFamily="65" charset="-122"/>
              </a:rPr>
              <a:t>要</a:t>
            </a:r>
            <a:r>
              <a:rPr lang="en-US" altLang="zh-CN" sz="2800" u="sng" dirty="0" smtClean="0">
                <a:cs typeface="方正静蕾简体" panose="03000509000000000000" pitchFamily="65" charset="-122"/>
              </a:rPr>
              <a:t>             </a:t>
            </a:r>
            <a:r>
              <a:rPr lang="zh-CN" altLang="en-US" sz="2800" dirty="0" smtClean="0">
                <a:cs typeface="方正静蕾简体" panose="03000509000000000000" pitchFamily="65" charset="-122"/>
              </a:rPr>
              <a:t>小</a:t>
            </a:r>
            <a:r>
              <a:rPr lang="zh-CN" altLang="en-US" sz="2800" dirty="0">
                <a:cs typeface="方正静蕾简体" panose="03000509000000000000" pitchFamily="65" charset="-122"/>
              </a:rPr>
              <a:t>灯泡的额定电流。滑动变阻器作用：</a:t>
            </a:r>
            <a:r>
              <a:rPr lang="en-US" altLang="zh-CN" sz="2800" dirty="0">
                <a:cs typeface="方正静蕾简体" panose="03000509000000000000" pitchFamily="65" charset="-122"/>
              </a:rPr>
              <a:t>A</a:t>
            </a:r>
            <a:r>
              <a:rPr lang="en-US" altLang="zh-CN" sz="2800" dirty="0" smtClean="0">
                <a:cs typeface="方正静蕾简体" panose="03000509000000000000" pitchFamily="65" charset="-122"/>
              </a:rPr>
              <a:t>.</a:t>
            </a:r>
            <a:r>
              <a:rPr lang="en-US" altLang="zh-CN" sz="2800" u="sng" dirty="0" smtClean="0">
                <a:cs typeface="方正静蕾简体" panose="03000509000000000000" pitchFamily="65" charset="-122"/>
              </a:rPr>
              <a:t>                        </a:t>
            </a:r>
            <a:r>
              <a:rPr lang="zh-CN" altLang="en-US" sz="2800" dirty="0" smtClean="0">
                <a:cs typeface="方正静蕾简体" panose="03000509000000000000" pitchFamily="65" charset="-122"/>
              </a:rPr>
              <a:t>；</a:t>
            </a:r>
            <a:endParaRPr lang="en-US" altLang="zh-CN" sz="2800" dirty="0" smtClean="0">
              <a:cs typeface="方正静蕾简体" panose="03000509000000000000" pitchFamily="65" charset="-122"/>
            </a:endParaRPr>
          </a:p>
          <a:p>
            <a:pPr fontAlgn="auto">
              <a:lnSpc>
                <a:spcPts val="3360"/>
              </a:lnSpc>
            </a:pPr>
            <a:r>
              <a:rPr lang="en-US" altLang="zh-CN" sz="2800" dirty="0" smtClean="0">
                <a:cs typeface="方正静蕾简体" panose="03000509000000000000" pitchFamily="65" charset="-122"/>
              </a:rPr>
              <a:t>B.</a:t>
            </a:r>
            <a:r>
              <a:rPr lang="en-US" altLang="zh-CN" sz="2800" u="sng" dirty="0" smtClean="0">
                <a:cs typeface="方正静蕾简体" panose="03000509000000000000" pitchFamily="65" charset="-122"/>
              </a:rPr>
              <a:t>                                                                  </a:t>
            </a:r>
            <a:r>
              <a:rPr lang="zh-CN" altLang="en-US" sz="2800" dirty="0" smtClean="0">
                <a:cs typeface="方正静蕾简体" panose="03000509000000000000" pitchFamily="65" charset="-122"/>
              </a:rPr>
              <a:t>。</a:t>
            </a:r>
            <a:endParaRPr lang="zh-CN" altLang="en-US" sz="2800" dirty="0">
              <a:cs typeface="方正静蕾简体" panose="03000509000000000000" pitchFamily="65" charset="-122"/>
            </a:endParaRPr>
          </a:p>
          <a:p>
            <a:pPr fontAlgn="auto">
              <a:lnSpc>
                <a:spcPts val="3360"/>
              </a:lnSpc>
            </a:pPr>
            <a:r>
              <a:rPr lang="zh-CN" altLang="en-US" sz="2800" dirty="0">
                <a:cs typeface="方正静蕾简体" panose="03000509000000000000" pitchFamily="65" charset="-122"/>
              </a:rPr>
              <a:t>②连接电路时开关</a:t>
            </a:r>
            <a:r>
              <a:rPr lang="zh-CN" altLang="en-US" sz="2800" dirty="0" smtClean="0">
                <a:cs typeface="方正静蕾简体" panose="03000509000000000000" pitchFamily="65" charset="-122"/>
              </a:rPr>
              <a:t>处于</a:t>
            </a:r>
            <a:r>
              <a:rPr lang="en-US" altLang="zh-CN" sz="2800" u="sng" dirty="0" smtClean="0">
                <a:cs typeface="方正静蕾简体" panose="03000509000000000000" pitchFamily="65" charset="-122"/>
              </a:rPr>
              <a:t>             </a:t>
            </a:r>
            <a:r>
              <a:rPr lang="zh-CN" altLang="en-US" sz="2800" dirty="0" smtClean="0">
                <a:cs typeface="方正静蕾简体" panose="03000509000000000000" pitchFamily="65" charset="-122"/>
              </a:rPr>
              <a:t>状态</a:t>
            </a:r>
            <a:r>
              <a:rPr lang="zh-CN" altLang="en-US" sz="2800" dirty="0">
                <a:cs typeface="方正静蕾简体" panose="03000509000000000000" pitchFamily="65" charset="-122"/>
              </a:rPr>
              <a:t>，滑动变阻器调到</a:t>
            </a:r>
            <a:r>
              <a:rPr lang="zh-CN" altLang="en-US" sz="2800" dirty="0" smtClean="0">
                <a:cs typeface="方正静蕾简体" panose="03000509000000000000" pitchFamily="65" charset="-122"/>
              </a:rPr>
              <a:t>阻值</a:t>
            </a:r>
            <a:r>
              <a:rPr lang="en-US" altLang="zh-CN" sz="2800" u="sng" dirty="0" smtClean="0">
                <a:cs typeface="方正静蕾简体" panose="03000509000000000000" pitchFamily="65" charset="-122"/>
              </a:rPr>
              <a:t>            </a:t>
            </a:r>
            <a:r>
              <a:rPr lang="zh-CN" altLang="en-US" sz="2800" dirty="0" smtClean="0">
                <a:cs typeface="方正静蕾简体" panose="03000509000000000000" pitchFamily="65" charset="-122"/>
              </a:rPr>
              <a:t>位置</a:t>
            </a:r>
            <a:r>
              <a:rPr lang="zh-CN" altLang="en-US" sz="2800" dirty="0">
                <a:cs typeface="方正静蕾简体" panose="03000509000000000000" pitchFamily="65" charset="-122"/>
              </a:rPr>
              <a:t>。</a:t>
            </a:r>
          </a:p>
          <a:p>
            <a:pPr fontAlgn="auto">
              <a:lnSpc>
                <a:spcPts val="3360"/>
              </a:lnSpc>
            </a:pPr>
            <a:r>
              <a:rPr lang="zh-CN" altLang="en-US" sz="2800" dirty="0">
                <a:cs typeface="方正静蕾简体" panose="03000509000000000000" pitchFamily="65" charset="-122"/>
              </a:rPr>
              <a:t>③进行测量时，一般要分别测量小灯泡过暗、正常发光、过亮时三次功率</a:t>
            </a:r>
            <a:r>
              <a:rPr lang="zh-CN" altLang="en-US" sz="2800" dirty="0" smtClean="0">
                <a:cs typeface="方正静蕾简体" panose="03000509000000000000" pitchFamily="65" charset="-122"/>
              </a:rPr>
              <a:t>，</a:t>
            </a:r>
            <a:r>
              <a:rPr lang="en-US" altLang="zh-CN" sz="2800" u="sng" dirty="0" smtClean="0">
                <a:cs typeface="方正静蕾简体" panose="03000509000000000000" pitchFamily="65" charset="-122"/>
              </a:rPr>
              <a:t>           </a:t>
            </a:r>
            <a:r>
              <a:rPr lang="zh-CN" altLang="en-US" sz="2800" dirty="0" smtClean="0">
                <a:cs typeface="方正静蕾简体" panose="03000509000000000000" pitchFamily="65" charset="-122"/>
              </a:rPr>
              <a:t>用</a:t>
            </a:r>
            <a:r>
              <a:rPr lang="zh-CN" altLang="en-US" sz="2800" dirty="0">
                <a:cs typeface="方正静蕾简体" panose="03000509000000000000" pitchFamily="65" charset="-122"/>
              </a:rPr>
              <a:t>求平均值的方法计算功率，只能用小灯泡正常发光时功率。</a:t>
            </a:r>
          </a:p>
        </p:txBody>
      </p:sp>
      <p:sp>
        <p:nvSpPr>
          <p:cNvPr id="3" name="TextBox 16"/>
          <p:cNvSpPr txBox="1"/>
          <p:nvPr/>
        </p:nvSpPr>
        <p:spPr>
          <a:xfrm>
            <a:off x="2742740" y="1452621"/>
            <a:ext cx="601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i="1" dirty="0">
                <a:solidFill>
                  <a:srgbClr val="FF0000"/>
                </a:solidFill>
                <a:ea typeface="楷体" panose="02010609060101010101" pitchFamily="49" charset="-122"/>
              </a:rPr>
              <a:t>UI</a:t>
            </a:r>
            <a:endParaRPr lang="zh-CN" altLang="en-US" sz="2800" b="1" i="1" dirty="0">
              <a:solidFill>
                <a:srgbClr val="FF0000"/>
              </a:solidFill>
              <a:ea typeface="楷体" panose="02010609060101010101" pitchFamily="49" charset="-122"/>
            </a:endParaRPr>
          </a:p>
        </p:txBody>
      </p:sp>
      <p:sp>
        <p:nvSpPr>
          <p:cNvPr id="7" name="TextBox 16"/>
          <p:cNvSpPr txBox="1"/>
          <p:nvPr/>
        </p:nvSpPr>
        <p:spPr>
          <a:xfrm>
            <a:off x="3887832" y="3226147"/>
            <a:ext cx="1362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ea typeface="楷体" panose="02010609060101010101" pitchFamily="49" charset="-122"/>
              </a:rPr>
              <a:t>大于</a:t>
            </a: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238" y="1139928"/>
            <a:ext cx="2393226" cy="2009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6"/>
          <p:cNvSpPr txBox="1"/>
          <p:nvPr/>
        </p:nvSpPr>
        <p:spPr>
          <a:xfrm>
            <a:off x="3189439" y="3644109"/>
            <a:ext cx="23996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ea typeface="楷体" panose="02010609060101010101" pitchFamily="49" charset="-122"/>
              </a:rPr>
              <a:t>保护电路</a:t>
            </a:r>
          </a:p>
        </p:txBody>
      </p:sp>
      <p:sp>
        <p:nvSpPr>
          <p:cNvPr id="20" name="TextBox 16"/>
          <p:cNvSpPr txBox="1"/>
          <p:nvPr/>
        </p:nvSpPr>
        <p:spPr>
          <a:xfrm>
            <a:off x="4028775" y="4520823"/>
            <a:ext cx="10801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ea typeface="楷体" panose="02010609060101010101" pitchFamily="49" charset="-122"/>
              </a:rPr>
              <a:t>断开</a:t>
            </a:r>
          </a:p>
        </p:txBody>
      </p:sp>
      <p:sp>
        <p:nvSpPr>
          <p:cNvPr id="21" name="TextBox 16"/>
          <p:cNvSpPr txBox="1"/>
          <p:nvPr/>
        </p:nvSpPr>
        <p:spPr>
          <a:xfrm>
            <a:off x="705199" y="4082466"/>
            <a:ext cx="5933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ea typeface="楷体" panose="02010609060101010101" pitchFamily="49" charset="-122"/>
              </a:rPr>
              <a:t>改变灯泡两端的电压和通过的电流</a:t>
            </a:r>
          </a:p>
        </p:txBody>
      </p:sp>
      <p:sp>
        <p:nvSpPr>
          <p:cNvPr id="22" name="TextBox 16"/>
          <p:cNvSpPr txBox="1"/>
          <p:nvPr/>
        </p:nvSpPr>
        <p:spPr>
          <a:xfrm>
            <a:off x="1004946" y="4938785"/>
            <a:ext cx="1362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ea typeface="楷体" panose="02010609060101010101" pitchFamily="49" charset="-122"/>
              </a:rPr>
              <a:t>最大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746888" y="5809118"/>
            <a:ext cx="1362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ea typeface="楷体" panose="02010609060101010101" pitchFamily="49" charset="-122"/>
              </a:rPr>
              <a:t>不能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9" name="直接连接符 18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组合 22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24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必备知识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5" name="矩形 24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8" grpId="0"/>
      <p:bldP spid="20" grpId="0"/>
      <p:bldP spid="21" grpId="0"/>
      <p:bldP spid="22" grpId="0"/>
      <p:bldP spid="1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414020" y="953398"/>
            <a:ext cx="8292465" cy="57861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ts val="3660"/>
              </a:lnSpc>
            </a:pPr>
            <a:r>
              <a:rPr lang="zh-CN" altLang="en-US" sz="2800" dirty="0" smtClean="0">
                <a:solidFill>
                  <a:schemeClr val="tx1"/>
                </a:solidFill>
                <a:ea typeface="宋体" panose="02010600030101010101" pitchFamily="2" charset="-122"/>
                <a:cs typeface="方正静蕾简体" panose="03000509000000000000" pitchFamily="65" charset="-122"/>
              </a:rPr>
              <a:t>【</a:t>
            </a:r>
            <a:r>
              <a:rPr lang="zh-CN" altLang="en-US" sz="2800" b="1" dirty="0" smtClean="0">
                <a:solidFill>
                  <a:schemeClr val="tx1"/>
                </a:solidFill>
                <a:ea typeface="宋体" panose="02010600030101010101" pitchFamily="2" charset="-122"/>
                <a:cs typeface="方正静蕾简体" panose="03000509000000000000" pitchFamily="65" charset="-122"/>
              </a:rPr>
              <a:t>例</a:t>
            </a:r>
            <a:r>
              <a:rPr lang="en-US" altLang="zh-CN" sz="2800" b="1" dirty="0" smtClean="0">
                <a:solidFill>
                  <a:schemeClr val="tx1"/>
                </a:solidFill>
                <a:ea typeface="宋体" panose="02010600030101010101" pitchFamily="2" charset="-122"/>
                <a:cs typeface="方正静蕾简体" panose="03000509000000000000" pitchFamily="65" charset="-122"/>
              </a:rPr>
              <a:t>3</a:t>
            </a: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】小林想测量小灯泡的额定功率及正常发光</a:t>
            </a:r>
            <a:r>
              <a:rPr lang="zh-CN" altLang="en-US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时</a:t>
            </a:r>
            <a:endParaRPr lang="en-US" altLang="zh-CN" sz="2800" dirty="0" smtClean="0"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>
              <a:lnSpc>
                <a:spcPts val="3660"/>
              </a:lnSpc>
            </a:pPr>
            <a:r>
              <a:rPr lang="en-US" altLang="zh-CN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 </a:t>
            </a:r>
            <a:r>
              <a:rPr lang="en-US" altLang="zh-CN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 </a:t>
            </a:r>
            <a:r>
              <a:rPr lang="zh-CN" altLang="en-US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的</a:t>
            </a: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电阻，小灯泡的额定电压为</a:t>
            </a:r>
            <a:r>
              <a:rPr lang="en-US" altLang="zh-CN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2.5 </a:t>
            </a:r>
            <a:r>
              <a:rPr lang="en-US" altLang="zh-CN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V</a:t>
            </a: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，实验电路</a:t>
            </a:r>
            <a:r>
              <a:rPr lang="zh-CN" altLang="en-US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如</a:t>
            </a:r>
            <a:endParaRPr lang="en-US" altLang="zh-CN" sz="2800" dirty="0" smtClean="0"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>
              <a:lnSpc>
                <a:spcPts val="3660"/>
              </a:lnSpc>
            </a:pPr>
            <a:r>
              <a:rPr lang="en-US" altLang="zh-CN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 </a:t>
            </a:r>
            <a:r>
              <a:rPr lang="en-US" altLang="zh-CN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 </a:t>
            </a:r>
            <a:r>
              <a:rPr lang="zh-CN" altLang="en-US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图</a:t>
            </a:r>
            <a:r>
              <a:rPr lang="en-US" altLang="zh-CN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13-20</a:t>
            </a:r>
            <a:r>
              <a:rPr lang="zh-CN" altLang="en-US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甲</a:t>
            </a: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所示。实验中，当电压表示数为 </a:t>
            </a:r>
            <a:r>
              <a:rPr lang="en-US" altLang="zh-CN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2.5 </a:t>
            </a:r>
            <a:r>
              <a:rPr lang="en-US" altLang="zh-CN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V </a:t>
            </a:r>
            <a:endParaRPr lang="en-US" altLang="zh-CN" sz="2800" dirty="0" smtClean="0"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>
              <a:lnSpc>
                <a:spcPts val="3660"/>
              </a:lnSpc>
            </a:pPr>
            <a:r>
              <a:rPr lang="en-US" altLang="zh-CN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 </a:t>
            </a:r>
            <a:r>
              <a:rPr lang="en-US" altLang="zh-CN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 </a:t>
            </a:r>
            <a:r>
              <a:rPr lang="zh-CN" altLang="en-US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时</a:t>
            </a: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，电流表示数如图</a:t>
            </a:r>
            <a:r>
              <a:rPr lang="en-US" altLang="zh-CN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13-22</a:t>
            </a:r>
            <a:r>
              <a:rPr lang="zh-CN" altLang="en-US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乙</a:t>
            </a: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所示。 根据实验</a:t>
            </a:r>
            <a:r>
              <a:rPr lang="zh-CN" altLang="en-US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过程</a:t>
            </a:r>
            <a:endParaRPr lang="en-US" altLang="zh-CN" sz="2800" dirty="0" smtClean="0"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>
              <a:lnSpc>
                <a:spcPts val="3660"/>
              </a:lnSpc>
            </a:pPr>
            <a:r>
              <a:rPr lang="en-US" altLang="zh-CN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 </a:t>
            </a:r>
            <a:r>
              <a:rPr lang="en-US" altLang="zh-CN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 </a:t>
            </a:r>
            <a:r>
              <a:rPr lang="zh-CN" altLang="en-US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及</a:t>
            </a: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现象，下列四个选项中，判断正确的是</a:t>
            </a:r>
            <a:r>
              <a:rPr lang="zh-CN" altLang="en-US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（        ）</a:t>
            </a:r>
            <a:endParaRPr lang="zh-CN" altLang="en-US" sz="2800" dirty="0"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>
              <a:lnSpc>
                <a:spcPts val="3660"/>
              </a:lnSpc>
            </a:pPr>
            <a:r>
              <a:rPr lang="en-US" altLang="zh-CN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  A</a:t>
            </a: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．为使小灯泡正常发光</a:t>
            </a:r>
            <a:r>
              <a:rPr lang="zh-CN" altLang="en-US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，</a:t>
            </a:r>
            <a:endParaRPr lang="en-US" altLang="zh-CN" sz="2800" dirty="0" smtClean="0"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>
              <a:lnSpc>
                <a:spcPts val="3660"/>
              </a:lnSpc>
            </a:pPr>
            <a:r>
              <a:rPr lang="en-US" altLang="zh-CN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 </a:t>
            </a:r>
            <a:r>
              <a:rPr lang="en-US" altLang="zh-CN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       </a:t>
            </a:r>
            <a:r>
              <a:rPr lang="zh-CN" altLang="en-US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电压</a:t>
            </a: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表示数应为</a:t>
            </a:r>
            <a:r>
              <a:rPr lang="en-US" altLang="zh-CN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2.5 </a:t>
            </a:r>
            <a:r>
              <a:rPr lang="en-US" altLang="zh-CN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V</a:t>
            </a:r>
          </a:p>
          <a:p>
            <a:pPr>
              <a:lnSpc>
                <a:spcPts val="3660"/>
              </a:lnSpc>
            </a:pPr>
            <a:r>
              <a:rPr lang="en-US" altLang="zh-CN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  B</a:t>
            </a: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．图</a:t>
            </a:r>
            <a:r>
              <a:rPr lang="en-US" altLang="zh-CN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13-20</a:t>
            </a:r>
            <a:r>
              <a:rPr lang="zh-CN" altLang="en-US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乙</a:t>
            </a: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中的</a:t>
            </a:r>
            <a:r>
              <a:rPr lang="zh-CN" altLang="en-US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电流表</a:t>
            </a:r>
            <a:endParaRPr lang="en-US" altLang="zh-CN" sz="2800" dirty="0" smtClean="0"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>
              <a:lnSpc>
                <a:spcPts val="3660"/>
              </a:lnSpc>
            </a:pPr>
            <a:r>
              <a:rPr lang="en-US" altLang="zh-CN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 </a:t>
            </a:r>
            <a:r>
              <a:rPr lang="en-US" altLang="zh-CN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        </a:t>
            </a:r>
            <a:r>
              <a:rPr lang="zh-CN" altLang="en-US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示</a:t>
            </a: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数为</a:t>
            </a:r>
            <a:r>
              <a:rPr lang="en-US" altLang="zh-CN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2.5 </a:t>
            </a:r>
            <a:r>
              <a:rPr lang="en-US" altLang="zh-CN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A</a:t>
            </a:r>
          </a:p>
          <a:p>
            <a:pPr>
              <a:lnSpc>
                <a:spcPts val="3660"/>
              </a:lnSpc>
            </a:pPr>
            <a:r>
              <a:rPr lang="en-US" altLang="zh-CN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  C</a:t>
            </a: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．小灯泡正常发光时的</a:t>
            </a:r>
            <a:r>
              <a:rPr lang="zh-CN" altLang="en-US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电</a:t>
            </a:r>
            <a:endParaRPr lang="en-US" altLang="zh-CN" sz="2800" dirty="0" smtClean="0"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>
              <a:lnSpc>
                <a:spcPts val="3660"/>
              </a:lnSpc>
            </a:pPr>
            <a:r>
              <a:rPr lang="en-US" altLang="zh-CN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 </a:t>
            </a:r>
            <a:r>
              <a:rPr lang="en-US" altLang="zh-CN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        </a:t>
            </a:r>
            <a:r>
              <a:rPr lang="zh-CN" altLang="en-US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阻</a:t>
            </a: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为</a:t>
            </a:r>
            <a:r>
              <a:rPr lang="en-US" altLang="zh-CN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1 Ω</a:t>
            </a:r>
          </a:p>
          <a:p>
            <a:pPr>
              <a:lnSpc>
                <a:spcPts val="3660"/>
              </a:lnSpc>
            </a:pPr>
            <a:r>
              <a:rPr lang="en-US" altLang="zh-CN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  D</a:t>
            </a: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．小灯泡的额定功率为</a:t>
            </a:r>
            <a:r>
              <a:rPr lang="en-US" altLang="zh-CN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5 </a:t>
            </a:r>
            <a:r>
              <a:rPr lang="en-US" altLang="zh-CN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W</a:t>
            </a:r>
            <a:endParaRPr lang="zh-CN" altLang="en-US" sz="2800" dirty="0" smtClean="0">
              <a:solidFill>
                <a:schemeClr val="tx1"/>
              </a:solidFill>
              <a:ea typeface="宋体" panose="02010600030101010101" pitchFamily="2" charset="-122"/>
              <a:cs typeface="方正静蕾简体" panose="03000509000000000000" pitchFamily="65" charset="-122"/>
            </a:endParaRPr>
          </a:p>
        </p:txBody>
      </p:sp>
      <p:pic>
        <p:nvPicPr>
          <p:cNvPr id="30722" name="Picture 2" descr="C:\Documents and Settings\Administrator\桌面\pai\正文pai\WL111.tif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829" y="3612667"/>
            <a:ext cx="4034593" cy="1694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6429677" y="5469548"/>
            <a:ext cx="1165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kern="100" dirty="0">
                <a:ea typeface="Times New Roman" panose="02020603050405020304" pitchFamily="18" charset="0"/>
              </a:rPr>
              <a:t> </a:t>
            </a:r>
            <a:r>
              <a:rPr lang="zh-CN" altLang="zh-CN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图</a:t>
            </a:r>
            <a:r>
              <a:rPr lang="en-US" altLang="zh-CN" kern="100" dirty="0">
                <a:latin typeface="Times New Roman" panose="02020603050405020304" pitchFamily="18" charset="0"/>
              </a:rPr>
              <a:t>13</a:t>
            </a:r>
            <a:r>
              <a:rPr lang="zh-CN" altLang="zh-CN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kern="100" dirty="0" smtClean="0">
                <a:latin typeface="Times New Roman" panose="02020603050405020304" pitchFamily="18" charset="0"/>
              </a:rPr>
              <a:t>22</a:t>
            </a:r>
            <a:endParaRPr lang="zh-CN" altLang="en-US" dirty="0"/>
          </a:p>
        </p:txBody>
      </p:sp>
      <p:grpSp>
        <p:nvGrpSpPr>
          <p:cNvPr id="10" name="组合 9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2" name="直接连接符 11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组合 15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7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典型例题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6"/>
              <p:cNvSpPr txBox="1"/>
              <p:nvPr/>
            </p:nvSpPr>
            <p:spPr>
              <a:xfrm>
                <a:off x="474943" y="874799"/>
                <a:ext cx="8428055" cy="2567113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</p:spPr>
            <p:txBody>
              <a:bodyPr wrap="square" rtlCol="0">
                <a:spAutoFit/>
              </a:bodyPr>
              <a:lstStyle/>
              <a:p>
                <a:pPr fontAlgn="auto"/>
                <a:r>
                  <a:rPr lang="zh-CN" altLang="en-US" sz="2600" b="1" dirty="0">
                    <a:ea typeface="宋体" panose="02010600030101010101" pitchFamily="2" charset="-122"/>
                  </a:rPr>
                  <a:t>解析</a:t>
                </a:r>
                <a:r>
                  <a:rPr lang="zh-CN" altLang="en-US" sz="2600" b="1" dirty="0" smtClean="0">
                    <a:ea typeface="宋体" panose="02010600030101010101" pitchFamily="2" charset="-122"/>
                  </a:rPr>
                  <a:t>：</a:t>
                </a:r>
                <a:r>
                  <a:rPr lang="zh-CN" altLang="en-US" sz="2600" dirty="0">
                    <a:ea typeface="宋体" panose="02010600030101010101" pitchFamily="2" charset="-122"/>
                  </a:rPr>
                  <a:t>小灯泡在额定电压下正常发光，电压表示数应为</a:t>
                </a:r>
                <a:r>
                  <a:rPr lang="en-US" altLang="zh-CN" sz="2600" dirty="0">
                    <a:ea typeface="宋体" panose="02010600030101010101" pitchFamily="2" charset="-122"/>
                  </a:rPr>
                  <a:t>2.5 V</a:t>
                </a:r>
                <a:r>
                  <a:rPr lang="zh-CN" altLang="en-US" sz="2600" dirty="0">
                    <a:ea typeface="宋体" panose="02010600030101010101" pitchFamily="2" charset="-122"/>
                  </a:rPr>
                  <a:t>，</a:t>
                </a:r>
                <a:r>
                  <a:rPr lang="en-US" altLang="zh-CN" sz="2600" dirty="0">
                    <a:ea typeface="宋体" panose="02010600030101010101" pitchFamily="2" charset="-122"/>
                  </a:rPr>
                  <a:t>A</a:t>
                </a:r>
                <a:r>
                  <a:rPr lang="zh-CN" altLang="en-US" sz="2600" dirty="0">
                    <a:ea typeface="宋体" panose="02010600030101010101" pitchFamily="2" charset="-122"/>
                  </a:rPr>
                  <a:t>正确；图</a:t>
                </a:r>
                <a:r>
                  <a:rPr lang="en-US" altLang="zh-CN" sz="2600" dirty="0">
                    <a:ea typeface="宋体" panose="02010600030101010101" pitchFamily="2" charset="-122"/>
                  </a:rPr>
                  <a:t>13-20</a:t>
                </a:r>
                <a:r>
                  <a:rPr lang="zh-CN" altLang="en-US" sz="2600" dirty="0">
                    <a:ea typeface="宋体" panose="02010600030101010101" pitchFamily="2" charset="-122"/>
                  </a:rPr>
                  <a:t>乙中，电流表的量程为</a:t>
                </a:r>
                <a:r>
                  <a:rPr lang="en-US" altLang="zh-CN" sz="2600" dirty="0">
                    <a:ea typeface="宋体" panose="02010600030101010101" pitchFamily="2" charset="-122"/>
                  </a:rPr>
                  <a:t>0</a:t>
                </a:r>
                <a:r>
                  <a:rPr lang="zh-CN" altLang="en-US" sz="2600" dirty="0">
                    <a:ea typeface="宋体" panose="02010600030101010101" pitchFamily="2" charset="-122"/>
                  </a:rPr>
                  <a:t>～</a:t>
                </a:r>
                <a:r>
                  <a:rPr lang="en-US" altLang="zh-CN" sz="2600" dirty="0">
                    <a:ea typeface="宋体" panose="02010600030101010101" pitchFamily="2" charset="-122"/>
                  </a:rPr>
                  <a:t>0.6 A</a:t>
                </a:r>
                <a:r>
                  <a:rPr lang="zh-CN" altLang="en-US" sz="2600" dirty="0">
                    <a:ea typeface="宋体" panose="02010600030101010101" pitchFamily="2" charset="-122"/>
                  </a:rPr>
                  <a:t>，分度值为</a:t>
                </a:r>
                <a:r>
                  <a:rPr lang="en-US" altLang="zh-CN" sz="2600" dirty="0">
                    <a:ea typeface="宋体" panose="02010600030101010101" pitchFamily="2" charset="-122"/>
                  </a:rPr>
                  <a:t>0.02 A</a:t>
                </a:r>
                <a:r>
                  <a:rPr lang="zh-CN" altLang="en-US" sz="2600" dirty="0">
                    <a:ea typeface="宋体" panose="02010600030101010101" pitchFamily="2" charset="-122"/>
                  </a:rPr>
                  <a:t>，示数为</a:t>
                </a:r>
                <a:r>
                  <a:rPr lang="en-US" altLang="zh-CN" sz="2600" dirty="0">
                    <a:ea typeface="宋体" panose="02010600030101010101" pitchFamily="2" charset="-122"/>
                  </a:rPr>
                  <a:t>0.5 A</a:t>
                </a:r>
                <a:r>
                  <a:rPr lang="zh-CN" altLang="en-US" sz="2600" dirty="0">
                    <a:ea typeface="宋体" panose="02010600030101010101" pitchFamily="2" charset="-122"/>
                  </a:rPr>
                  <a:t>，</a:t>
                </a:r>
                <a:r>
                  <a:rPr lang="en-US" altLang="zh-CN" sz="2600" dirty="0">
                    <a:ea typeface="宋体" panose="02010600030101010101" pitchFamily="2" charset="-122"/>
                  </a:rPr>
                  <a:t>B</a:t>
                </a:r>
                <a:r>
                  <a:rPr lang="zh-CN" altLang="en-US" sz="2600" dirty="0">
                    <a:ea typeface="宋体" panose="02010600030101010101" pitchFamily="2" charset="-122"/>
                  </a:rPr>
                  <a:t>错误；由</a:t>
                </a:r>
                <a:r>
                  <a:rPr lang="en-US" altLang="zh-CN" sz="2600" i="1" dirty="0">
                    <a:ea typeface="宋体" panose="02010600030101010101" pitchFamily="2" charset="-122"/>
                  </a:rPr>
                  <a:t>I</a:t>
                </a:r>
                <a:r>
                  <a:rPr lang="en-US" altLang="zh-CN" sz="2600" dirty="0">
                    <a:ea typeface="宋体" panose="02010600030101010101" pitchFamily="2" charset="-122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600" i="1">
                            <a:latin typeface="Cambria Math"/>
                            <a:ea typeface="宋体" panose="02010600030101010101" pitchFamily="2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600" i="1" dirty="0">
                            <a:ea typeface="宋体" panose="02010600030101010101" pitchFamily="2" charset="-122"/>
                          </a:rPr>
                          <m:t>U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600" i="1" dirty="0">
                            <a:ea typeface="宋体" panose="02010600030101010101" pitchFamily="2" charset="-122"/>
                          </a:rPr>
                          <m:t>R</m:t>
                        </m:r>
                      </m:den>
                    </m:f>
                  </m:oMath>
                </a14:m>
                <a:r>
                  <a:rPr lang="zh-CN" altLang="en-US" sz="2600" dirty="0">
                    <a:ea typeface="宋体" panose="02010600030101010101" pitchFamily="2" charset="-122"/>
                  </a:rPr>
                  <a:t>可得，灯泡正常发光时的电阻</a:t>
                </a:r>
                <a:r>
                  <a:rPr lang="en-US" altLang="zh-CN" sz="2600" i="1" dirty="0">
                    <a:ea typeface="宋体" panose="02010600030101010101" pitchFamily="2" charset="-122"/>
                  </a:rPr>
                  <a:t>R</a:t>
                </a:r>
                <a:r>
                  <a:rPr lang="en-US" altLang="zh-CN" sz="2600" dirty="0">
                    <a:ea typeface="宋体" panose="02010600030101010101" pitchFamily="2" charset="-122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600" i="1">
                            <a:latin typeface="Cambria Math"/>
                            <a:ea typeface="宋体" panose="02010600030101010101" pitchFamily="2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600" i="1" dirty="0">
                            <a:ea typeface="宋体" panose="02010600030101010101" pitchFamily="2" charset="-122"/>
                          </a:rPr>
                          <m:t>U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600" i="1" dirty="0">
                            <a:ea typeface="宋体" panose="02010600030101010101" pitchFamily="2" charset="-122"/>
                          </a:rPr>
                          <m:t>I</m:t>
                        </m:r>
                      </m:den>
                    </m:f>
                  </m:oMath>
                </a14:m>
                <a:r>
                  <a:rPr lang="en-US" altLang="zh-CN" sz="2600" dirty="0">
                    <a:ea typeface="宋体" panose="02010600030101010101" pitchFamily="2" charset="-122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600" i="1" dirty="0">
                            <a:latin typeface="Cambria Math"/>
                            <a:ea typeface="宋体" panose="02010600030101010101" pitchFamily="2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600" dirty="0">
                            <a:ea typeface="宋体" panose="02010600030101010101" pitchFamily="2" charset="-122"/>
                          </a:rPr>
                          <m:t>2.5 </m:t>
                        </m:r>
                        <m:r>
                          <m:rPr>
                            <m:nor/>
                          </m:rPr>
                          <a:rPr lang="en-US" altLang="zh-CN" sz="2600" dirty="0">
                            <a:ea typeface="宋体" panose="02010600030101010101" pitchFamily="2" charset="-122"/>
                          </a:rPr>
                          <m:t>V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600" dirty="0">
                            <a:ea typeface="宋体" panose="02010600030101010101" pitchFamily="2" charset="-122"/>
                          </a:rPr>
                          <m:t>0.5 </m:t>
                        </m:r>
                        <m:r>
                          <m:rPr>
                            <m:nor/>
                          </m:rPr>
                          <a:rPr lang="en-US" altLang="zh-CN" sz="2600" dirty="0">
                            <a:ea typeface="宋体" panose="02010600030101010101" pitchFamily="2" charset="-122"/>
                          </a:rPr>
                          <m:t>A</m:t>
                        </m:r>
                      </m:den>
                    </m:f>
                  </m:oMath>
                </a14:m>
                <a:r>
                  <a:rPr lang="en-US" altLang="zh-CN" sz="2600" dirty="0">
                    <a:ea typeface="宋体" panose="02010600030101010101" pitchFamily="2" charset="-122"/>
                  </a:rPr>
                  <a:t>=5 Ω</a:t>
                </a:r>
                <a:r>
                  <a:rPr lang="zh-CN" altLang="en-US" sz="2600" dirty="0">
                    <a:ea typeface="宋体" panose="02010600030101010101" pitchFamily="2" charset="-122"/>
                  </a:rPr>
                  <a:t>，</a:t>
                </a:r>
                <a:r>
                  <a:rPr lang="en-US" altLang="zh-CN" sz="2600" dirty="0">
                    <a:ea typeface="宋体" panose="02010600030101010101" pitchFamily="2" charset="-122"/>
                  </a:rPr>
                  <a:t>C</a:t>
                </a:r>
                <a:r>
                  <a:rPr lang="zh-CN" altLang="en-US" sz="2600" dirty="0">
                    <a:ea typeface="宋体" panose="02010600030101010101" pitchFamily="2" charset="-122"/>
                  </a:rPr>
                  <a:t>错误；小灯泡的额定功率</a:t>
                </a:r>
                <a:r>
                  <a:rPr lang="en-US" altLang="zh-CN" sz="2600" i="1" dirty="0">
                    <a:ea typeface="宋体" panose="02010600030101010101" pitchFamily="2" charset="-122"/>
                  </a:rPr>
                  <a:t>P</a:t>
                </a:r>
                <a:r>
                  <a:rPr lang="en-US" altLang="zh-CN" sz="2600" dirty="0">
                    <a:ea typeface="宋体" panose="02010600030101010101" pitchFamily="2" charset="-122"/>
                  </a:rPr>
                  <a:t>=</a:t>
                </a:r>
                <a:r>
                  <a:rPr lang="en-US" altLang="zh-CN" sz="2600" i="1" dirty="0">
                    <a:ea typeface="宋体" panose="02010600030101010101" pitchFamily="2" charset="-122"/>
                  </a:rPr>
                  <a:t>UI</a:t>
                </a:r>
                <a:r>
                  <a:rPr lang="en-US" altLang="zh-CN" sz="2600" dirty="0">
                    <a:ea typeface="宋体" panose="02010600030101010101" pitchFamily="2" charset="-122"/>
                  </a:rPr>
                  <a:t>=2.5 V×0.5 A=1.25 W</a:t>
                </a:r>
                <a:r>
                  <a:rPr lang="zh-CN" altLang="en-US" sz="2600" dirty="0">
                    <a:ea typeface="宋体" panose="02010600030101010101" pitchFamily="2" charset="-122"/>
                  </a:rPr>
                  <a:t>，</a:t>
                </a:r>
                <a:r>
                  <a:rPr lang="en-US" altLang="zh-CN" sz="2600" dirty="0">
                    <a:ea typeface="宋体" panose="02010600030101010101" pitchFamily="2" charset="-122"/>
                  </a:rPr>
                  <a:t>D</a:t>
                </a:r>
                <a:r>
                  <a:rPr lang="zh-CN" altLang="en-US" sz="2600" dirty="0">
                    <a:ea typeface="宋体" panose="02010600030101010101" pitchFamily="2" charset="-122"/>
                  </a:rPr>
                  <a:t>错误。</a:t>
                </a:r>
              </a:p>
            </p:txBody>
          </p:sp>
        </mc:Choice>
        <mc:Fallback xmlns="">
          <p:sp>
            <p:nvSpPr>
              <p:cNvPr id="11" name="文本框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943" y="874799"/>
                <a:ext cx="8428055" cy="2567113"/>
              </a:xfrm>
              <a:prstGeom prst="rect">
                <a:avLst/>
              </a:prstGeom>
              <a:blipFill rotWithShape="0">
                <a:blip r:embed="rId5"/>
                <a:stretch>
                  <a:fillRect l="-1302" t="-2138" r="-1085" b="-52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p:sp>
        <p:nvSpPr>
          <p:cNvPr id="14" name="TextBox 16"/>
          <p:cNvSpPr txBox="1"/>
          <p:nvPr/>
        </p:nvSpPr>
        <p:spPr>
          <a:xfrm>
            <a:off x="7393863" y="2812243"/>
            <a:ext cx="624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rgbClr val="FF0000"/>
                </a:solidFill>
                <a:ea typeface="楷体" panose="02010609060101010101" pitchFamily="49" charset="-122"/>
              </a:rPr>
              <a:t>A</a:t>
            </a:r>
            <a:endParaRPr lang="zh-CN" altLang="en-US" sz="2800" b="1" dirty="0">
              <a:solidFill>
                <a:srgbClr val="FF0000"/>
              </a:solidFill>
              <a:ea typeface="楷体" panose="02010609060101010101" pitchFamily="49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22861" y="4139423"/>
            <a:ext cx="8480137" cy="2677656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zh-CN" altLang="zh-CN" sz="2800" b="1" dirty="0"/>
              <a:t>思维点拨</a:t>
            </a:r>
            <a:r>
              <a:rPr lang="zh-CN" altLang="zh-CN" sz="2800" b="1" dirty="0" smtClean="0"/>
              <a:t>：</a:t>
            </a:r>
            <a:r>
              <a:rPr lang="zh-CN" altLang="zh-CN" sz="2800" dirty="0"/>
              <a:t>本题考查了学生对额定电压和电流表读数、欧姆定律、电功率公式的掌握与应用，是一道较为简单的应用题。近年此类实验题考查的知识点比较多：电路连接时的注意事项、仪器选择、电路故障的分析、数据分析与处理和实验结论表达等问题。学生必须掌握此类知识点。</a:t>
            </a:r>
            <a:endParaRPr lang="zh-CN" altLang="en-US" sz="28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4" grpId="0"/>
      <p:bldP spid="1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318830" y="539486"/>
            <a:ext cx="8723630" cy="290079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fontAlgn="auto">
              <a:lnSpc>
                <a:spcPts val="3360"/>
              </a:lnSpc>
            </a:pPr>
            <a:endParaRPr lang="en-US" altLang="zh-CN" sz="2800" b="1" dirty="0" smtClean="0">
              <a:solidFill>
                <a:srgbClr val="005188"/>
              </a:solidFill>
              <a:ea typeface="宋体" panose="02010600030101010101" pitchFamily="2" charset="-122"/>
              <a:sym typeface="+mn-ea"/>
            </a:endParaRPr>
          </a:p>
          <a:p>
            <a:pPr>
              <a:lnSpc>
                <a:spcPts val="3660"/>
              </a:lnSpc>
            </a:pPr>
            <a:r>
              <a:rPr lang="en-US" altLang="zh-CN" sz="2800" dirty="0" smtClean="0">
                <a:cs typeface="方正静蕾简体" panose="03000509000000000000" pitchFamily="65" charset="-122"/>
              </a:rPr>
              <a:t>1</a:t>
            </a:r>
            <a:r>
              <a:rPr lang="zh-CN" altLang="en-US" sz="2800" dirty="0" smtClean="0">
                <a:cs typeface="方正静蕾简体" panose="03000509000000000000" pitchFamily="65" charset="-122"/>
              </a:rPr>
              <a:t>．</a:t>
            </a:r>
            <a:r>
              <a:rPr lang="en-US" altLang="zh-CN" sz="2800" dirty="0" smtClean="0">
                <a:latin typeface="+mn-ea"/>
                <a:cs typeface="方正静蕾简体" panose="03000509000000000000" pitchFamily="65" charset="-122"/>
              </a:rPr>
              <a:t>“</a:t>
            </a:r>
            <a:r>
              <a:rPr lang="zh-CN" altLang="en-US" sz="2800" dirty="0">
                <a:cs typeface="方正静蕾简体" panose="03000509000000000000" pitchFamily="65" charset="-122"/>
              </a:rPr>
              <a:t>探究小灯泡电功率”的实验电路图如图</a:t>
            </a:r>
            <a:r>
              <a:rPr lang="en-US" altLang="zh-CN" sz="2800" dirty="0">
                <a:cs typeface="方正静蕾简体" panose="03000509000000000000" pitchFamily="65" charset="-122"/>
              </a:rPr>
              <a:t>13</a:t>
            </a:r>
            <a:r>
              <a:rPr lang="zh-CN" altLang="en-US" sz="2800" dirty="0">
                <a:cs typeface="方正静蕾简体" panose="03000509000000000000" pitchFamily="65" charset="-122"/>
              </a:rPr>
              <a:t>－</a:t>
            </a:r>
            <a:r>
              <a:rPr lang="en-US" altLang="zh-CN" sz="2800" dirty="0" smtClean="0">
                <a:cs typeface="方正静蕾简体" panose="03000509000000000000" pitchFamily="65" charset="-122"/>
              </a:rPr>
              <a:t>23</a:t>
            </a:r>
            <a:r>
              <a:rPr lang="zh-CN" altLang="en-US" sz="2800" dirty="0" smtClean="0">
                <a:cs typeface="方正静蕾简体" panose="03000509000000000000" pitchFamily="65" charset="-122"/>
              </a:rPr>
              <a:t>甲</a:t>
            </a:r>
            <a:r>
              <a:rPr lang="zh-CN" altLang="en-US" sz="2800" dirty="0">
                <a:cs typeface="方正静蕾简体" panose="03000509000000000000" pitchFamily="65" charset="-122"/>
              </a:rPr>
              <a:t>，实验中选用“</a:t>
            </a:r>
            <a:r>
              <a:rPr lang="en-US" altLang="zh-CN" sz="2800" dirty="0">
                <a:cs typeface="方正静蕾简体" panose="03000509000000000000" pitchFamily="65" charset="-122"/>
              </a:rPr>
              <a:t>2.5 V</a:t>
            </a:r>
            <a:r>
              <a:rPr lang="en-US" altLang="zh-CN" sz="2800" dirty="0">
                <a:latin typeface="+mn-ea"/>
                <a:cs typeface="方正静蕾简体" panose="03000509000000000000" pitchFamily="65" charset="-122"/>
              </a:rPr>
              <a:t>”</a:t>
            </a:r>
            <a:r>
              <a:rPr lang="zh-CN" altLang="en-US" sz="2800" dirty="0">
                <a:cs typeface="方正静蕾简体" panose="03000509000000000000" pitchFamily="65" charset="-122"/>
              </a:rPr>
              <a:t>的小灯泡，调节滑动变阻器滑片的过程中发现灯泡亮度变化，这是</a:t>
            </a:r>
            <a:r>
              <a:rPr lang="zh-CN" altLang="en-US" sz="2800" dirty="0" smtClean="0">
                <a:cs typeface="方正静蕾简体" panose="03000509000000000000" pitchFamily="65" charset="-122"/>
              </a:rPr>
              <a:t>由于</a:t>
            </a:r>
            <a:r>
              <a:rPr lang="en-US" altLang="zh-CN" sz="2800" u="sng" dirty="0" smtClean="0">
                <a:cs typeface="方正静蕾简体" panose="03000509000000000000" pitchFamily="65" charset="-122"/>
              </a:rPr>
              <a:t>                            </a:t>
            </a:r>
            <a:r>
              <a:rPr lang="zh-CN" altLang="en-US" sz="2800" dirty="0" smtClean="0">
                <a:cs typeface="方正静蕾简体" panose="03000509000000000000" pitchFamily="65" charset="-122"/>
              </a:rPr>
              <a:t>变化</a:t>
            </a:r>
            <a:r>
              <a:rPr lang="zh-CN" altLang="en-US" sz="2800" dirty="0">
                <a:cs typeface="方正静蕾简体" panose="03000509000000000000" pitchFamily="65" charset="-122"/>
              </a:rPr>
              <a:t>引起的。实验得到小灯泡的</a:t>
            </a:r>
            <a:r>
              <a:rPr lang="en-US" altLang="zh-CN" sz="2800" dirty="0">
                <a:cs typeface="方正静蕾简体" panose="03000509000000000000" pitchFamily="65" charset="-122"/>
              </a:rPr>
              <a:t>U</a:t>
            </a:r>
            <a:r>
              <a:rPr lang="zh-CN" altLang="en-US" sz="2800" dirty="0">
                <a:cs typeface="方正静蕾简体" panose="03000509000000000000" pitchFamily="65" charset="-122"/>
              </a:rPr>
              <a:t>－</a:t>
            </a:r>
            <a:r>
              <a:rPr lang="en-US" altLang="zh-CN" sz="2800" dirty="0">
                <a:cs typeface="方正静蕾简体" panose="03000509000000000000" pitchFamily="65" charset="-122"/>
              </a:rPr>
              <a:t>I</a:t>
            </a:r>
            <a:r>
              <a:rPr lang="zh-CN" altLang="en-US" sz="2800" dirty="0">
                <a:cs typeface="方正静蕾简体" panose="03000509000000000000" pitchFamily="65" charset="-122"/>
              </a:rPr>
              <a:t>图象如图</a:t>
            </a:r>
            <a:r>
              <a:rPr lang="en-US" altLang="zh-CN" sz="2800" dirty="0">
                <a:cs typeface="方正静蕾简体" panose="03000509000000000000" pitchFamily="65" charset="-122"/>
              </a:rPr>
              <a:t>13</a:t>
            </a:r>
            <a:r>
              <a:rPr lang="zh-CN" altLang="en-US" sz="2800" dirty="0">
                <a:cs typeface="方正静蕾简体" panose="03000509000000000000" pitchFamily="65" charset="-122"/>
              </a:rPr>
              <a:t>－</a:t>
            </a:r>
            <a:r>
              <a:rPr lang="en-US" altLang="zh-CN" sz="2800" dirty="0" smtClean="0">
                <a:cs typeface="方正静蕾简体" panose="03000509000000000000" pitchFamily="65" charset="-122"/>
              </a:rPr>
              <a:t>23</a:t>
            </a:r>
            <a:r>
              <a:rPr lang="zh-CN" altLang="en-US" sz="2800" dirty="0" smtClean="0">
                <a:cs typeface="方正静蕾简体" panose="03000509000000000000" pitchFamily="65" charset="-122"/>
              </a:rPr>
              <a:t>乙</a:t>
            </a:r>
            <a:r>
              <a:rPr lang="zh-CN" altLang="en-US" sz="2800" dirty="0">
                <a:cs typeface="方正静蕾简体" panose="03000509000000000000" pitchFamily="65" charset="-122"/>
              </a:rPr>
              <a:t>，则小灯泡的额定功率</a:t>
            </a:r>
            <a:r>
              <a:rPr lang="zh-CN" altLang="en-US" sz="2800" dirty="0" smtClean="0">
                <a:cs typeface="方正静蕾简体" panose="03000509000000000000" pitchFamily="65" charset="-122"/>
              </a:rPr>
              <a:t>是</a:t>
            </a:r>
            <a:r>
              <a:rPr lang="en-US" altLang="zh-CN" sz="2800" u="sng" dirty="0" smtClean="0">
                <a:cs typeface="方正静蕾简体" panose="03000509000000000000" pitchFamily="65" charset="-122"/>
              </a:rPr>
              <a:t>          </a:t>
            </a:r>
            <a:r>
              <a:rPr lang="en-US" altLang="zh-CN" sz="2800" dirty="0" smtClean="0">
                <a:cs typeface="方正静蕾简体" panose="03000509000000000000" pitchFamily="65" charset="-122"/>
              </a:rPr>
              <a:t>W</a:t>
            </a:r>
            <a:r>
              <a:rPr lang="zh-CN" altLang="en-US" sz="2800" dirty="0">
                <a:cs typeface="方正静蕾简体" panose="03000509000000000000" pitchFamily="65" charset="-122"/>
              </a:rPr>
              <a:t>。</a:t>
            </a:r>
            <a:endParaRPr lang="zh-CN" altLang="en-US" sz="2800" dirty="0" smtClean="0">
              <a:solidFill>
                <a:schemeClr val="tx1"/>
              </a:solidFill>
              <a:ea typeface="宋体" panose="02010600030101010101" pitchFamily="2" charset="-122"/>
              <a:cs typeface="方正静蕾简体" panose="03000509000000000000" pitchFamily="65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099018" y="1837213"/>
            <a:ext cx="23487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ea typeface="楷体" panose="02010609060101010101" pitchFamily="49" charset="-122"/>
              </a:rPr>
              <a:t>灯泡实际功率</a:t>
            </a:r>
            <a:endParaRPr lang="zh-CN" altLang="en-US" dirty="0">
              <a:ea typeface="楷体" panose="02010609060101010101" pitchFamily="49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867602" y="2826008"/>
            <a:ext cx="8130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ea typeface="楷体" panose="02010609060101010101" pitchFamily="49" charset="-122"/>
              </a:rPr>
              <a:t>0.75</a:t>
            </a:r>
            <a:endParaRPr lang="zh-CN" altLang="en-US" dirty="0">
              <a:ea typeface="楷体" panose="02010609060101010101" pitchFamily="49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8" name="直接连接符 17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组合 18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20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针对训练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0815" y="3463435"/>
            <a:ext cx="6047418" cy="29097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250518" y="882653"/>
            <a:ext cx="8723630" cy="483209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zh-CN" sz="2800" dirty="0"/>
              <a:t>2</a:t>
            </a:r>
            <a:r>
              <a:rPr lang="zh-CN" altLang="zh-CN" sz="2800" dirty="0"/>
              <a:t>．如图</a:t>
            </a:r>
            <a:r>
              <a:rPr lang="en-US" altLang="zh-CN" sz="2800" dirty="0"/>
              <a:t>13</a:t>
            </a:r>
            <a:r>
              <a:rPr lang="zh-CN" altLang="zh-CN" sz="2800" dirty="0"/>
              <a:t>－</a:t>
            </a:r>
            <a:r>
              <a:rPr lang="en-US" altLang="zh-CN" sz="2800" dirty="0"/>
              <a:t>24</a:t>
            </a:r>
            <a:r>
              <a:rPr lang="zh-CN" altLang="zh-CN" sz="2800" dirty="0"/>
              <a:t>所示，电源电压保持不变，电阻</a:t>
            </a:r>
            <a:r>
              <a:rPr lang="en-US" altLang="zh-CN" sz="2800" i="1" dirty="0"/>
              <a:t>R</a:t>
            </a:r>
            <a:r>
              <a:rPr lang="en-US" altLang="zh-CN" sz="2800" baseline="-25000" dirty="0"/>
              <a:t>1</a:t>
            </a:r>
            <a:r>
              <a:rPr lang="zh-CN" altLang="zh-CN" sz="2800" dirty="0"/>
              <a:t>为</a:t>
            </a:r>
            <a:r>
              <a:rPr lang="en-US" altLang="zh-CN" sz="2800" dirty="0"/>
              <a:t>20 Ω</a:t>
            </a:r>
            <a:r>
              <a:rPr lang="zh-CN" altLang="zh-CN" sz="2800" dirty="0"/>
              <a:t>，小灯泡</a:t>
            </a:r>
            <a:r>
              <a:rPr lang="en-US" altLang="zh-CN" sz="2800" dirty="0"/>
              <a:t>L</a:t>
            </a:r>
            <a:r>
              <a:rPr lang="zh-CN" altLang="zh-CN" sz="2800" dirty="0"/>
              <a:t>标有</a:t>
            </a:r>
            <a:r>
              <a:rPr lang="en-US" altLang="zh-CN" sz="2800" dirty="0">
                <a:latin typeface="+mn-ea"/>
              </a:rPr>
              <a:t>“</a:t>
            </a:r>
            <a:r>
              <a:rPr lang="en-US" altLang="zh-CN" sz="2800" dirty="0"/>
              <a:t>6 V</a:t>
            </a:r>
            <a:r>
              <a:rPr lang="zh-CN" altLang="zh-CN" sz="2800" dirty="0"/>
              <a:t>　</a:t>
            </a:r>
            <a:r>
              <a:rPr lang="en-US" altLang="zh-CN" sz="2800" dirty="0"/>
              <a:t>3 W</a:t>
            </a:r>
            <a:r>
              <a:rPr lang="en-US" altLang="zh-CN" sz="2800" dirty="0">
                <a:latin typeface="+mn-ea"/>
              </a:rPr>
              <a:t>”</a:t>
            </a:r>
            <a:r>
              <a:rPr lang="zh-CN" altLang="zh-CN" sz="2800" dirty="0"/>
              <a:t>字样。闭合</a:t>
            </a:r>
            <a:r>
              <a:rPr lang="en-US" altLang="zh-CN" sz="2800" dirty="0"/>
              <a:t>S</a:t>
            </a:r>
            <a:r>
              <a:rPr lang="zh-CN" altLang="zh-CN" sz="2800" dirty="0"/>
              <a:t>，断开</a:t>
            </a:r>
            <a:r>
              <a:rPr lang="en-US" altLang="zh-CN" sz="2800" dirty="0"/>
              <a:t>S</a:t>
            </a:r>
            <a:r>
              <a:rPr lang="en-US" altLang="zh-CN" sz="2800" baseline="-25000" dirty="0"/>
              <a:t>1</a:t>
            </a:r>
            <a:r>
              <a:rPr lang="zh-CN" altLang="zh-CN" sz="2800" dirty="0"/>
              <a:t>、</a:t>
            </a:r>
            <a:r>
              <a:rPr lang="en-US" altLang="zh-CN" sz="2800" dirty="0"/>
              <a:t>S</a:t>
            </a:r>
            <a:r>
              <a:rPr lang="en-US" altLang="zh-CN" sz="2800" baseline="-25000" dirty="0"/>
              <a:t>2</a:t>
            </a:r>
            <a:r>
              <a:rPr lang="zh-CN" altLang="zh-CN" sz="2800" dirty="0"/>
              <a:t>，滑动变阻器滑片</a:t>
            </a:r>
            <a:r>
              <a:rPr lang="en-US" altLang="zh-CN" sz="2800" i="1" dirty="0"/>
              <a:t>P</a:t>
            </a:r>
            <a:r>
              <a:rPr lang="zh-CN" altLang="zh-CN" sz="2800" dirty="0"/>
              <a:t>移至最右端时，小灯泡</a:t>
            </a:r>
            <a:r>
              <a:rPr lang="en-US" altLang="zh-CN" sz="2800" dirty="0"/>
              <a:t>L</a:t>
            </a:r>
            <a:r>
              <a:rPr lang="zh-CN" altLang="zh-CN" sz="2800" dirty="0"/>
              <a:t>恰好正常发光；闭合</a:t>
            </a:r>
            <a:r>
              <a:rPr lang="en-US" altLang="zh-CN" sz="2800" dirty="0"/>
              <a:t>S</a:t>
            </a:r>
            <a:r>
              <a:rPr lang="zh-CN" altLang="zh-CN" sz="2800" dirty="0"/>
              <a:t>、</a:t>
            </a:r>
            <a:r>
              <a:rPr lang="en-US" altLang="zh-CN" sz="2800" dirty="0"/>
              <a:t>S</a:t>
            </a:r>
            <a:r>
              <a:rPr lang="en-US" altLang="zh-CN" sz="2800" baseline="-25000" dirty="0"/>
              <a:t>1</a:t>
            </a:r>
            <a:r>
              <a:rPr lang="zh-CN" altLang="zh-CN" sz="2800" dirty="0"/>
              <a:t>、</a:t>
            </a:r>
            <a:r>
              <a:rPr lang="en-US" altLang="zh-CN" sz="2800" dirty="0"/>
              <a:t>S</a:t>
            </a:r>
            <a:r>
              <a:rPr lang="en-US" altLang="zh-CN" sz="2800" baseline="-25000" dirty="0"/>
              <a:t>2</a:t>
            </a:r>
            <a:r>
              <a:rPr lang="zh-CN" altLang="zh-CN" sz="2800" dirty="0"/>
              <a:t>，滑片</a:t>
            </a:r>
            <a:r>
              <a:rPr lang="en-US" altLang="zh-CN" sz="2800" i="1" dirty="0"/>
              <a:t>P</a:t>
            </a:r>
            <a:r>
              <a:rPr lang="zh-CN" altLang="zh-CN" sz="2800" dirty="0"/>
              <a:t>移至最左端时，电路消耗的总功率为</a:t>
            </a:r>
            <a:r>
              <a:rPr lang="en-US" altLang="zh-CN" sz="2800" dirty="0"/>
              <a:t>5.4 W</a:t>
            </a:r>
            <a:r>
              <a:rPr lang="zh-CN" altLang="zh-CN" sz="2800" dirty="0"/>
              <a:t>，忽略小灯泡电阻随温度的变化，则小灯泡</a:t>
            </a:r>
            <a:r>
              <a:rPr lang="en-US" altLang="zh-CN" sz="2800" dirty="0"/>
              <a:t>L</a:t>
            </a:r>
            <a:r>
              <a:rPr lang="zh-CN" altLang="zh-CN" sz="2800" dirty="0"/>
              <a:t>的电阻为</a:t>
            </a:r>
            <a:r>
              <a:rPr lang="en-US" altLang="zh-CN" sz="2800" dirty="0" smtClean="0"/>
              <a:t>_______</a:t>
            </a:r>
            <a:r>
              <a:rPr lang="en-US" altLang="zh-CN" sz="2800" dirty="0"/>
              <a:t>Ω</a:t>
            </a:r>
            <a:r>
              <a:rPr lang="zh-CN" altLang="zh-CN" sz="2800" dirty="0"/>
              <a:t>，滑动</a:t>
            </a:r>
            <a:r>
              <a:rPr lang="zh-CN" altLang="zh-CN" sz="2800" dirty="0" smtClean="0"/>
              <a:t>变</a:t>
            </a:r>
            <a:endParaRPr lang="en-US" altLang="zh-CN" sz="2800" dirty="0" smtClean="0"/>
          </a:p>
          <a:p>
            <a:r>
              <a:rPr lang="zh-CN" altLang="zh-CN" sz="2800" dirty="0" smtClean="0"/>
              <a:t>阻器</a:t>
            </a:r>
            <a:r>
              <a:rPr lang="zh-CN" altLang="zh-CN" sz="2800" dirty="0"/>
              <a:t>的最大阻值为</a:t>
            </a:r>
            <a:r>
              <a:rPr lang="en-US" altLang="zh-CN" sz="2800" dirty="0" smtClean="0"/>
              <a:t>_______</a:t>
            </a:r>
            <a:r>
              <a:rPr lang="en-US" altLang="zh-CN" sz="2800" dirty="0"/>
              <a:t>Ω</a:t>
            </a:r>
            <a:r>
              <a:rPr lang="zh-CN" altLang="zh-CN" sz="2800" dirty="0" smtClean="0"/>
              <a:t>；</a:t>
            </a:r>
            <a:endParaRPr lang="en-US" altLang="zh-CN" sz="2800" dirty="0" smtClean="0"/>
          </a:p>
          <a:p>
            <a:r>
              <a:rPr lang="zh-CN" altLang="zh-CN" sz="2800" dirty="0" smtClean="0"/>
              <a:t>闭合</a:t>
            </a:r>
            <a:r>
              <a:rPr lang="en-US" altLang="zh-CN" sz="2800" dirty="0"/>
              <a:t>S</a:t>
            </a:r>
            <a:r>
              <a:rPr lang="zh-CN" altLang="zh-CN" sz="2800" dirty="0"/>
              <a:t>，断开</a:t>
            </a:r>
            <a:r>
              <a:rPr lang="en-US" altLang="zh-CN" sz="2800" dirty="0"/>
              <a:t>S</a:t>
            </a:r>
            <a:r>
              <a:rPr lang="en-US" altLang="zh-CN" sz="2800" baseline="-25000" dirty="0"/>
              <a:t>1</a:t>
            </a:r>
            <a:r>
              <a:rPr lang="zh-CN" altLang="zh-CN" sz="2800" dirty="0"/>
              <a:t>、</a:t>
            </a:r>
            <a:r>
              <a:rPr lang="en-US" altLang="zh-CN" sz="2800" dirty="0"/>
              <a:t>S</a:t>
            </a:r>
            <a:r>
              <a:rPr lang="en-US" altLang="zh-CN" sz="2800" baseline="-25000" dirty="0"/>
              <a:t>2</a:t>
            </a:r>
            <a:r>
              <a:rPr lang="zh-CN" altLang="zh-CN" sz="2800" dirty="0"/>
              <a:t>，移动</a:t>
            </a:r>
            <a:r>
              <a:rPr lang="zh-CN" altLang="zh-CN" sz="2800" dirty="0" smtClean="0"/>
              <a:t>滑</a:t>
            </a:r>
            <a:endParaRPr lang="en-US" altLang="zh-CN" sz="2800" dirty="0" smtClean="0"/>
          </a:p>
          <a:p>
            <a:r>
              <a:rPr lang="zh-CN" altLang="zh-CN" sz="2800" dirty="0" smtClean="0"/>
              <a:t>片</a:t>
            </a:r>
            <a:r>
              <a:rPr lang="en-US" altLang="zh-CN" sz="2800" i="1" dirty="0"/>
              <a:t>P</a:t>
            </a:r>
            <a:r>
              <a:rPr lang="zh-CN" altLang="zh-CN" sz="2800" dirty="0" smtClean="0"/>
              <a:t>，使</a:t>
            </a:r>
            <a:r>
              <a:rPr lang="zh-CN" altLang="zh-CN" sz="2800" dirty="0"/>
              <a:t>滑动变阻器的</a:t>
            </a:r>
            <a:r>
              <a:rPr lang="zh-CN" altLang="zh-CN" sz="2800" dirty="0" smtClean="0"/>
              <a:t>电功率</a:t>
            </a:r>
            <a:endParaRPr lang="en-US" altLang="zh-CN" sz="2800" dirty="0" smtClean="0"/>
          </a:p>
          <a:p>
            <a:r>
              <a:rPr lang="zh-CN" altLang="zh-CN" sz="2800" dirty="0" smtClean="0"/>
              <a:t>为</a:t>
            </a:r>
            <a:r>
              <a:rPr lang="en-US" altLang="zh-CN" sz="2800" dirty="0"/>
              <a:t>0.72 </a:t>
            </a:r>
            <a:r>
              <a:rPr lang="en-US" altLang="zh-CN" sz="2800" dirty="0" smtClean="0"/>
              <a:t>W</a:t>
            </a:r>
            <a:r>
              <a:rPr lang="zh-CN" altLang="zh-CN" sz="2800" dirty="0"/>
              <a:t>时，电流表的示</a:t>
            </a:r>
            <a:r>
              <a:rPr lang="zh-CN" altLang="zh-CN" sz="2800" dirty="0" smtClean="0"/>
              <a:t>数</a:t>
            </a:r>
            <a:endParaRPr lang="en-US" altLang="zh-CN" sz="2800" dirty="0" smtClean="0"/>
          </a:p>
          <a:p>
            <a:r>
              <a:rPr lang="zh-CN" altLang="zh-CN" sz="2800" dirty="0" smtClean="0"/>
              <a:t>为</a:t>
            </a:r>
            <a:r>
              <a:rPr lang="en-US" altLang="zh-CN" sz="2800" dirty="0" smtClean="0"/>
              <a:t>__________</a:t>
            </a:r>
            <a:r>
              <a:rPr lang="en-US" altLang="zh-CN" sz="2800" dirty="0"/>
              <a:t>A</a:t>
            </a:r>
            <a:r>
              <a:rPr lang="zh-CN" altLang="zh-CN" sz="2800" dirty="0"/>
              <a:t>。</a:t>
            </a:r>
          </a:p>
        </p:txBody>
      </p:sp>
      <p:sp>
        <p:nvSpPr>
          <p:cNvPr id="16" name="矩形 15"/>
          <p:cNvSpPr/>
          <p:nvPr/>
        </p:nvSpPr>
        <p:spPr>
          <a:xfrm>
            <a:off x="2004297" y="3037089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ea typeface="楷体" panose="02010609060101010101" pitchFamily="49" charset="-122"/>
              </a:rPr>
              <a:t>12</a:t>
            </a:r>
            <a:endParaRPr lang="zh-CN" altLang="en-US" dirty="0">
              <a:ea typeface="楷体" panose="02010609060101010101" pitchFamily="49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8" name="直接连接符 17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组合 18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20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针对训练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6667" y="3122004"/>
            <a:ext cx="4088921" cy="2828764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3355768" y="3456908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ea typeface="楷体" panose="02010609060101010101" pitchFamily="49" charset="-122"/>
              </a:rPr>
              <a:t>10</a:t>
            </a:r>
            <a:endParaRPr lang="zh-CN" altLang="en-US" dirty="0">
              <a:ea typeface="楷体" panose="02010609060101010101" pitchFamily="49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111104" y="5121806"/>
            <a:ext cx="8931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ea typeface="楷体" panose="02010609060101010101" pitchFamily="49" charset="-122"/>
              </a:rPr>
              <a:t>0.3A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3" grpId="0"/>
      <p:bldP spid="1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448320" y="875792"/>
            <a:ext cx="8328025" cy="260898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dirty="0"/>
              <a:t>3</a:t>
            </a:r>
            <a:r>
              <a:rPr lang="zh-CN" altLang="zh-CN" sz="2800" dirty="0"/>
              <a:t>．“如何测量用电器的电功率？</a:t>
            </a:r>
            <a:r>
              <a:rPr lang="en-US" altLang="zh-CN" sz="2800" dirty="0"/>
              <a:t>”</a:t>
            </a:r>
            <a:r>
              <a:rPr lang="zh-CN" altLang="zh-CN" sz="2800" dirty="0"/>
              <a:t>小青、小宁两位同学各自提出了自己的不同实验方案。</a:t>
            </a:r>
          </a:p>
          <a:p>
            <a:pPr>
              <a:lnSpc>
                <a:spcPct val="120000"/>
              </a:lnSpc>
            </a:pPr>
            <a:r>
              <a:rPr lang="en-US" altLang="zh-CN" sz="2800" dirty="0"/>
              <a:t>(1)</a:t>
            </a:r>
            <a:r>
              <a:rPr lang="zh-CN" altLang="zh-CN" sz="2800" dirty="0"/>
              <a:t>小青：用伏安法测额定电压已知的小灯泡的电功率，根据图</a:t>
            </a:r>
            <a:r>
              <a:rPr lang="en-US" altLang="zh-CN" sz="2800" dirty="0"/>
              <a:t>13</a:t>
            </a:r>
            <a:r>
              <a:rPr lang="zh-CN" altLang="zh-CN" sz="2800" dirty="0"/>
              <a:t>－</a:t>
            </a:r>
            <a:r>
              <a:rPr lang="en-US" altLang="zh-CN" sz="2800" dirty="0"/>
              <a:t>25</a:t>
            </a:r>
            <a:r>
              <a:rPr lang="zh-CN" altLang="zh-CN" sz="2800" dirty="0"/>
              <a:t>甲中所给元件，用笔画线</a:t>
            </a:r>
            <a:r>
              <a:rPr lang="en-US" altLang="zh-CN" sz="2800" dirty="0"/>
              <a:t>(</a:t>
            </a:r>
            <a:r>
              <a:rPr lang="zh-CN" altLang="zh-CN" sz="2800" dirty="0"/>
              <a:t>不能交叉</a:t>
            </a:r>
            <a:r>
              <a:rPr lang="en-US" altLang="zh-CN" sz="2800" dirty="0"/>
              <a:t>)</a:t>
            </a:r>
            <a:r>
              <a:rPr lang="zh-CN" altLang="zh-CN" sz="2800" dirty="0"/>
              <a:t>在图上连接实物电路，并完成</a:t>
            </a:r>
            <a:endParaRPr lang="zh-CN" altLang="en-US" sz="2800" dirty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7864" y="3700733"/>
            <a:ext cx="6195658" cy="2936936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3001992" y="3594139"/>
            <a:ext cx="1121434" cy="1107551"/>
            <a:chOff x="3001992" y="3594139"/>
            <a:chExt cx="1121434" cy="1107551"/>
          </a:xfrm>
        </p:grpSpPr>
        <p:sp>
          <p:nvSpPr>
            <p:cNvPr id="7" name="任意多边形 6"/>
            <p:cNvSpPr/>
            <p:nvPr/>
          </p:nvSpPr>
          <p:spPr>
            <a:xfrm>
              <a:off x="3001992" y="3594139"/>
              <a:ext cx="1121434" cy="701816"/>
            </a:xfrm>
            <a:custGeom>
              <a:avLst/>
              <a:gdLst>
                <a:gd name="connsiteX0" fmla="*/ 0 w 1121434"/>
                <a:gd name="connsiteY0" fmla="*/ 581046 h 701816"/>
                <a:gd name="connsiteX1" fmla="*/ 163902 w 1121434"/>
                <a:gd name="connsiteY1" fmla="*/ 54835 h 701816"/>
                <a:gd name="connsiteX2" fmla="*/ 854016 w 1121434"/>
                <a:gd name="connsiteY2" fmla="*/ 89340 h 701816"/>
                <a:gd name="connsiteX3" fmla="*/ 1121434 w 1121434"/>
                <a:gd name="connsiteY3" fmla="*/ 701816 h 701816"/>
                <a:gd name="connsiteX4" fmla="*/ 1121434 w 1121434"/>
                <a:gd name="connsiteY4" fmla="*/ 701816 h 701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1434" h="701816">
                  <a:moveTo>
                    <a:pt x="0" y="581046"/>
                  </a:moveTo>
                  <a:cubicBezTo>
                    <a:pt x="10783" y="358916"/>
                    <a:pt x="21566" y="136786"/>
                    <a:pt x="163902" y="54835"/>
                  </a:cubicBezTo>
                  <a:cubicBezTo>
                    <a:pt x="306238" y="-27116"/>
                    <a:pt x="694427" y="-18490"/>
                    <a:pt x="854016" y="89340"/>
                  </a:cubicBezTo>
                  <a:cubicBezTo>
                    <a:pt x="1013605" y="197170"/>
                    <a:pt x="1121434" y="701816"/>
                    <a:pt x="1121434" y="701816"/>
                  </a:cubicBezTo>
                  <a:lnTo>
                    <a:pt x="1121434" y="701816"/>
                  </a:lnTo>
                </a:path>
              </a:pathLst>
            </a:cu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3562709" y="4218317"/>
              <a:ext cx="552091" cy="483373"/>
            </a:xfrm>
            <a:custGeom>
              <a:avLst/>
              <a:gdLst>
                <a:gd name="connsiteX0" fmla="*/ 0 w 552091"/>
                <a:gd name="connsiteY0" fmla="*/ 0 h 483373"/>
                <a:gd name="connsiteX1" fmla="*/ 198408 w 552091"/>
                <a:gd name="connsiteY1" fmla="*/ 483079 h 483373"/>
                <a:gd name="connsiteX2" fmla="*/ 552091 w 552091"/>
                <a:gd name="connsiteY2" fmla="*/ 77638 h 483373"/>
                <a:gd name="connsiteX3" fmla="*/ 552091 w 552091"/>
                <a:gd name="connsiteY3" fmla="*/ 77638 h 483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2091" h="483373">
                  <a:moveTo>
                    <a:pt x="0" y="0"/>
                  </a:moveTo>
                  <a:cubicBezTo>
                    <a:pt x="53196" y="235069"/>
                    <a:pt x="106393" y="470139"/>
                    <a:pt x="198408" y="483079"/>
                  </a:cubicBezTo>
                  <a:cubicBezTo>
                    <a:pt x="290423" y="496019"/>
                    <a:pt x="552091" y="77638"/>
                    <a:pt x="552091" y="77638"/>
                  </a:cubicBezTo>
                  <a:lnTo>
                    <a:pt x="552091" y="77638"/>
                  </a:lnTo>
                </a:path>
              </a:pathLst>
            </a:cu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22" name="直接连接符 21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组合 22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24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能力提升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5" name="矩形 24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377825" y="1360519"/>
            <a:ext cx="8328025" cy="436273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ts val="3660"/>
              </a:lnSpc>
            </a:pPr>
            <a:r>
              <a:rPr lang="zh-CN" altLang="en-US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  ①</a:t>
            </a: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实验原理是</a:t>
            </a:r>
            <a:r>
              <a:rPr lang="en-US" altLang="zh-CN" sz="2800" i="1" dirty="0">
                <a:ea typeface="宋体" panose="02010600030101010101" pitchFamily="2" charset="-122"/>
                <a:cs typeface="方正静蕾简体" panose="03000509000000000000" pitchFamily="65" charset="-122"/>
              </a:rPr>
              <a:t>P</a:t>
            </a:r>
            <a:r>
              <a:rPr lang="en-US" altLang="zh-CN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=_____</a:t>
            </a:r>
            <a:r>
              <a:rPr lang="zh-CN" altLang="en-US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。</a:t>
            </a:r>
            <a:endParaRPr lang="zh-CN" altLang="en-US" sz="2800" dirty="0"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>
              <a:lnSpc>
                <a:spcPts val="3660"/>
              </a:lnSpc>
            </a:pPr>
            <a:r>
              <a:rPr lang="zh-CN" altLang="en-US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  ②</a:t>
            </a: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实验前，滑动</a:t>
            </a:r>
            <a:r>
              <a:rPr lang="zh-CN" altLang="en-US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变阻</a:t>
            </a:r>
            <a:endParaRPr lang="en-US" altLang="zh-CN" sz="2800" dirty="0" smtClean="0"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>
              <a:lnSpc>
                <a:spcPts val="3660"/>
              </a:lnSpc>
            </a:pPr>
            <a:r>
              <a:rPr lang="zh-CN" altLang="en-US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  器</a:t>
            </a: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滑片</a:t>
            </a:r>
            <a:r>
              <a:rPr lang="en-US" altLang="zh-CN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P</a:t>
            </a: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应移</a:t>
            </a:r>
            <a:r>
              <a:rPr lang="zh-CN" altLang="en-US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至</a:t>
            </a:r>
            <a:r>
              <a:rPr lang="en-US" altLang="zh-CN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____</a:t>
            </a:r>
            <a:r>
              <a:rPr lang="zh-CN" altLang="en-US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（选</a:t>
            </a:r>
            <a:endParaRPr lang="en-US" altLang="zh-CN" sz="2800" dirty="0" smtClean="0"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>
              <a:lnSpc>
                <a:spcPts val="3660"/>
              </a:lnSpc>
            </a:pPr>
            <a:r>
              <a:rPr lang="zh-CN" altLang="en-US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  填</a:t>
            </a: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“</a:t>
            </a:r>
            <a:r>
              <a:rPr lang="en-US" altLang="zh-CN" sz="2800" i="1" dirty="0">
                <a:ea typeface="宋体" panose="02010600030101010101" pitchFamily="2" charset="-122"/>
                <a:cs typeface="方正静蕾简体" panose="03000509000000000000" pitchFamily="65" charset="-122"/>
              </a:rPr>
              <a:t>A</a:t>
            </a:r>
            <a:r>
              <a:rPr lang="en-US" altLang="zh-CN" sz="2800" dirty="0">
                <a:latin typeface="+mn-ea"/>
                <a:cs typeface="方正静蕾简体" panose="03000509000000000000" pitchFamily="65" charset="-122"/>
              </a:rPr>
              <a:t>”</a:t>
            </a: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或“</a:t>
            </a:r>
            <a:r>
              <a:rPr lang="en-US" altLang="zh-CN" sz="2800" i="1" dirty="0">
                <a:ea typeface="宋体" panose="02010600030101010101" pitchFamily="2" charset="-122"/>
                <a:cs typeface="方正静蕾简体" panose="03000509000000000000" pitchFamily="65" charset="-122"/>
              </a:rPr>
              <a:t>B</a:t>
            </a:r>
            <a:r>
              <a:rPr lang="en-US" altLang="zh-CN" sz="2800" dirty="0">
                <a:latin typeface="+mn-ea"/>
                <a:cs typeface="方正静蕾简体" panose="03000509000000000000" pitchFamily="65" charset="-122"/>
              </a:rPr>
              <a:t>”</a:t>
            </a: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）端。</a:t>
            </a:r>
          </a:p>
          <a:p>
            <a:pPr>
              <a:lnSpc>
                <a:spcPts val="3660"/>
              </a:lnSpc>
            </a:pPr>
            <a:r>
              <a:rPr lang="zh-CN" altLang="en-US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  ③</a:t>
            </a: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当测量小灯泡</a:t>
            </a:r>
            <a:r>
              <a:rPr lang="zh-CN" altLang="en-US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额定</a:t>
            </a:r>
            <a:endParaRPr lang="en-US" altLang="zh-CN" sz="2800" dirty="0" smtClean="0"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>
              <a:lnSpc>
                <a:spcPts val="3660"/>
              </a:lnSpc>
            </a:pPr>
            <a:r>
              <a:rPr lang="zh-CN" altLang="en-US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  功率</a:t>
            </a: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时，应注意</a:t>
            </a:r>
            <a:r>
              <a:rPr lang="zh-CN" altLang="en-US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观察</a:t>
            </a:r>
            <a:r>
              <a:rPr lang="en-US" altLang="zh-CN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______</a:t>
            </a:r>
            <a:r>
              <a:rPr lang="zh-CN" altLang="en-US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表</a:t>
            </a: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，并移动滑动变阻器</a:t>
            </a:r>
          </a:p>
          <a:p>
            <a:pPr>
              <a:lnSpc>
                <a:spcPts val="3660"/>
              </a:lnSpc>
            </a:pP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  滑片</a:t>
            </a:r>
            <a:r>
              <a:rPr lang="en-US" altLang="zh-CN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P</a:t>
            </a: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，</a:t>
            </a:r>
            <a:r>
              <a:rPr lang="zh-CN" altLang="en-US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使</a:t>
            </a:r>
            <a:r>
              <a:rPr lang="en-US" altLang="zh-CN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________________</a:t>
            </a:r>
            <a:r>
              <a:rPr lang="en-US" altLang="zh-CN" sz="2800" dirty="0" smtClean="0">
                <a:ea typeface="宋体" panose="02010600030101010101" pitchFamily="2" charset="-122"/>
                <a:cs typeface="方正静蕾简体" panose="03000509000000000000" pitchFamily="65" charset="-122"/>
                <a:sym typeface="+mn-ea"/>
              </a:rPr>
              <a:t>__</a:t>
            </a:r>
            <a:r>
              <a:rPr lang="en-US" altLang="zh-CN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_________________</a:t>
            </a:r>
            <a:r>
              <a:rPr lang="zh-CN" altLang="en-US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，</a:t>
            </a:r>
          </a:p>
          <a:p>
            <a:pPr>
              <a:lnSpc>
                <a:spcPts val="3660"/>
              </a:lnSpc>
            </a:pPr>
            <a:r>
              <a:rPr lang="zh-CN" altLang="en-US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  </a:t>
            </a: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如图</a:t>
            </a:r>
            <a:r>
              <a:rPr lang="en-US" altLang="zh-CN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13-15</a:t>
            </a: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乙所示，灯泡正常发光时电流表示数</a:t>
            </a:r>
            <a:r>
              <a:rPr lang="zh-CN" altLang="en-US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为 </a:t>
            </a:r>
          </a:p>
          <a:p>
            <a:pPr>
              <a:lnSpc>
                <a:spcPts val="3660"/>
              </a:lnSpc>
            </a:pPr>
            <a:r>
              <a:rPr lang="zh-CN" altLang="en-US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  </a:t>
            </a:r>
            <a:r>
              <a:rPr lang="en-US" altLang="zh-CN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___</a:t>
            </a:r>
            <a:r>
              <a:rPr lang="en-US" altLang="zh-CN" sz="2800" dirty="0" smtClean="0">
                <a:ea typeface="宋体" panose="02010600030101010101" pitchFamily="2" charset="-122"/>
                <a:cs typeface="方正静蕾简体" panose="03000509000000000000" pitchFamily="65" charset="-122"/>
                <a:sym typeface="+mn-ea"/>
              </a:rPr>
              <a:t>__</a:t>
            </a:r>
            <a:r>
              <a:rPr lang="en-US" altLang="zh-CN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_A</a:t>
            </a: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3251823" y="883602"/>
                <a:ext cx="534121" cy="8947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8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800" b="1" i="1" dirty="0">
                              <a:solidFill>
                                <a:srgbClr val="FF0000"/>
                              </a:solidFill>
                              <a:ea typeface="宋体" panose="02010600030101010101" pitchFamily="2" charset="-122"/>
                              <a:cs typeface="方正静蕾简体" panose="03000509000000000000" pitchFamily="65" charset="-122"/>
                            </a:rPr>
                            <m:t>U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800" b="1" i="1" dirty="0">
                              <a:solidFill>
                                <a:srgbClr val="FF0000"/>
                              </a:solidFill>
                              <a:ea typeface="宋体" panose="02010600030101010101" pitchFamily="2" charset="-122"/>
                              <a:cs typeface="方正静蕾简体" panose="03000509000000000000" pitchFamily="65" charset="-122"/>
                            </a:rPr>
                            <m:t>I</m:t>
                          </m:r>
                          <m:r>
                            <a:rPr lang="en-US" altLang="zh-CN" sz="28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  <a:ea typeface="宋体" panose="02010600030101010101" pitchFamily="2" charset="-122"/>
                              <a:cs typeface="方正静蕾简体" panose="03000509000000000000" pitchFamily="65" charset="-122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zh-CN" altLang="en-US" b="1" i="1" dirty="0">
                  <a:solidFill>
                    <a:srgbClr val="FF0000"/>
                  </a:solidFill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1823" y="883602"/>
                <a:ext cx="534121" cy="89479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p:sp>
        <p:nvSpPr>
          <p:cNvPr id="12" name="矩形 11"/>
          <p:cNvSpPr/>
          <p:nvPr/>
        </p:nvSpPr>
        <p:spPr>
          <a:xfrm flipH="1">
            <a:off x="3017520" y="2307590"/>
            <a:ext cx="47434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i="1" dirty="0">
                <a:solidFill>
                  <a:srgbClr val="FF0000"/>
                </a:solidFill>
                <a:ea typeface="楷体" panose="02010609060101010101" pitchFamily="49" charset="-122"/>
              </a:rPr>
              <a:t>A</a:t>
            </a:r>
            <a:endParaRPr lang="zh-CN" altLang="en-US" i="1" dirty="0">
              <a:ea typeface="楷体" panose="02010609060101010101" pitchFamily="49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785944" y="3715288"/>
            <a:ext cx="906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ea typeface="楷体" panose="02010609060101010101" pitchFamily="49" charset="-122"/>
              </a:rPr>
              <a:t>电压</a:t>
            </a:r>
            <a:endParaRPr lang="zh-CN" altLang="en-US" dirty="0">
              <a:ea typeface="楷体" panose="02010609060101010101" pitchFamily="49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520518" y="4128090"/>
            <a:ext cx="59554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ea typeface="楷体" panose="02010609060101010101" pitchFamily="49" charset="-122"/>
              </a:rPr>
              <a:t>电压表的示数等于小灯泡的额定电压</a:t>
            </a:r>
            <a:endParaRPr lang="zh-CN" altLang="en-US" dirty="0">
              <a:ea typeface="楷体" panose="02010609060101010101" pitchFamily="49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33582" y="5062047"/>
            <a:ext cx="6335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ea typeface="楷体" panose="02010609060101010101" pitchFamily="49" charset="-122"/>
              </a:rPr>
              <a:t>0.5</a:t>
            </a:r>
            <a:endParaRPr lang="zh-CN" altLang="en-US" dirty="0">
              <a:ea typeface="楷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8692" y="1132370"/>
            <a:ext cx="3916881" cy="2446912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24" name="直接连接符 23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组合 24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26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能力提升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7" name="矩形 26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/>
      <p:bldP spid="16" grpId="0"/>
      <p:bldP spid="17" grpId="0"/>
      <p:bldP spid="1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404495" y="1387824"/>
            <a:ext cx="8328025" cy="24377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ts val="3660"/>
              </a:lnSpc>
            </a:pP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（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2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）小宁：在家庭电路中用电能表测出一个电炉的</a:t>
            </a:r>
          </a:p>
          <a:p>
            <a:pPr>
              <a:lnSpc>
                <a:spcPts val="3660"/>
              </a:lnSpc>
            </a:pP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电功率，除电能表、电炉等器材外，还需要的测量</a:t>
            </a:r>
          </a:p>
          <a:p>
            <a:pPr>
              <a:lnSpc>
                <a:spcPts val="3660"/>
              </a:lnSpc>
            </a:pP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工具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是</a:t>
            </a:r>
            <a:r>
              <a:rPr lang="en-US" altLang="zh-CN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_____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。 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测量时关闭其他用电器，只让电炉</a:t>
            </a:r>
          </a:p>
          <a:p>
            <a:pPr>
              <a:lnSpc>
                <a:spcPts val="3660"/>
              </a:lnSpc>
            </a:pP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单独工作，需要测量的物理量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有</a:t>
            </a:r>
            <a:r>
              <a:rPr lang="en-US" altLang="zh-CN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  <a:sym typeface="+mn-ea"/>
              </a:rPr>
              <a:t>_______________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  <a:sym typeface="+mn-ea"/>
              </a:rPr>
              <a:t>、</a:t>
            </a:r>
            <a:endParaRPr lang="zh-CN" altLang="en-US" sz="2800" dirty="0" smtClean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>
              <a:lnSpc>
                <a:spcPts val="3660"/>
              </a:lnSpc>
            </a:pPr>
            <a:r>
              <a:rPr lang="en-US" altLang="zh-CN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_________</a:t>
            </a:r>
            <a:r>
              <a:rPr lang="en-US" altLang="zh-CN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  <a:sym typeface="+mn-ea"/>
              </a:rPr>
              <a:t>__</a:t>
            </a:r>
            <a:r>
              <a:rPr lang="en-US" altLang="zh-CN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____________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。</a:t>
            </a:r>
            <a:endParaRPr lang="zh-CN" altLang="en-US" sz="2800" dirty="0" smtClean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748844" y="2285557"/>
            <a:ext cx="906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修表</a:t>
            </a:r>
          </a:p>
        </p:txBody>
      </p:sp>
      <p:sp>
        <p:nvSpPr>
          <p:cNvPr id="9" name="矩形 8"/>
          <p:cNvSpPr/>
          <p:nvPr/>
        </p:nvSpPr>
        <p:spPr>
          <a:xfrm>
            <a:off x="723957" y="3234130"/>
            <a:ext cx="37914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电能表表盘转动的圈数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888990" y="2744045"/>
            <a:ext cx="23487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电炉通电时间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3" name="直接连接符 12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组合 13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5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能力提升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396956" y="882653"/>
            <a:ext cx="8274780" cy="324217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/>
              <a:t>4</a:t>
            </a:r>
            <a:r>
              <a:rPr lang="zh-CN" altLang="zh-CN" sz="2800" dirty="0"/>
              <a:t>．</a:t>
            </a:r>
            <a:r>
              <a:rPr lang="en-US" altLang="zh-CN" sz="2800" dirty="0"/>
              <a:t>(2019·</a:t>
            </a:r>
            <a:r>
              <a:rPr lang="zh-CN" altLang="zh-CN" sz="2800" dirty="0"/>
              <a:t>泰安市</a:t>
            </a:r>
            <a:r>
              <a:rPr lang="en-US" altLang="zh-CN" sz="2800" dirty="0"/>
              <a:t>)</a:t>
            </a:r>
            <a:r>
              <a:rPr lang="zh-CN" altLang="zh-CN" sz="2800" dirty="0"/>
              <a:t>要测量一个额定电压为</a:t>
            </a:r>
            <a:r>
              <a:rPr lang="en-US" altLang="zh-CN" sz="2800" dirty="0"/>
              <a:t>4.5 V</a:t>
            </a:r>
            <a:r>
              <a:rPr lang="zh-CN" altLang="zh-CN" sz="2800" dirty="0"/>
              <a:t>小灯泡的电功率，小灯泡正常工作时的电阻约为</a:t>
            </a:r>
            <a:r>
              <a:rPr lang="en-US" altLang="zh-CN" sz="2800" dirty="0"/>
              <a:t>10 Ω</a:t>
            </a:r>
            <a:r>
              <a:rPr lang="zh-CN" altLang="zh-CN" sz="2800" dirty="0"/>
              <a:t>。现有器材：电源</a:t>
            </a:r>
            <a:r>
              <a:rPr lang="en-US" altLang="zh-CN" sz="2800" dirty="0"/>
              <a:t>(</a:t>
            </a:r>
            <a:r>
              <a:rPr lang="zh-CN" altLang="zh-CN" sz="2800" dirty="0"/>
              <a:t>电压恒为</a:t>
            </a:r>
            <a:r>
              <a:rPr lang="en-US" altLang="zh-CN" sz="2800" dirty="0"/>
              <a:t>8 V)</a:t>
            </a:r>
            <a:r>
              <a:rPr lang="zh-CN" altLang="zh-CN" sz="2800" dirty="0"/>
              <a:t>，电流表，电压表，开关、导线若干，另有两种规格的滑动变阻器可供选择：</a:t>
            </a:r>
            <a:r>
              <a:rPr lang="en-US" altLang="zh-CN" sz="2800" i="1" dirty="0"/>
              <a:t>R</a:t>
            </a:r>
            <a:r>
              <a:rPr lang="en-US" altLang="zh-CN" sz="2800" baseline="-25000" dirty="0"/>
              <a:t>1</a:t>
            </a:r>
            <a:r>
              <a:rPr lang="en-US" altLang="zh-CN" sz="2800" dirty="0"/>
              <a:t>(5 Ω</a:t>
            </a:r>
            <a:r>
              <a:rPr lang="zh-CN" altLang="zh-CN" sz="2800" dirty="0"/>
              <a:t>，</a:t>
            </a:r>
            <a:r>
              <a:rPr lang="en-US" altLang="zh-CN" sz="2800" dirty="0"/>
              <a:t>1 A)</a:t>
            </a:r>
            <a:r>
              <a:rPr lang="zh-CN" altLang="zh-CN" sz="2800" dirty="0"/>
              <a:t>、</a:t>
            </a:r>
            <a:r>
              <a:rPr lang="en-US" altLang="zh-CN" sz="2800" i="1" dirty="0"/>
              <a:t>R</a:t>
            </a:r>
            <a:r>
              <a:rPr lang="en-US" altLang="zh-CN" sz="2800" baseline="-25000" dirty="0"/>
              <a:t>2</a:t>
            </a:r>
            <a:r>
              <a:rPr lang="en-US" altLang="zh-CN" sz="2800" dirty="0"/>
              <a:t>(20 Ω</a:t>
            </a:r>
            <a:r>
              <a:rPr lang="zh-CN" altLang="zh-CN" sz="2800" dirty="0"/>
              <a:t>，</a:t>
            </a:r>
            <a:r>
              <a:rPr lang="en-US" altLang="zh-CN" sz="2800" dirty="0"/>
              <a:t>1 A)</a:t>
            </a:r>
            <a:r>
              <a:rPr lang="zh-CN" altLang="zh-CN" sz="2800" dirty="0" smtClean="0"/>
              <a:t>。请</a:t>
            </a:r>
            <a:r>
              <a:rPr lang="zh-CN" altLang="zh-CN" sz="2800" dirty="0"/>
              <a:t>完成下列问题：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4" name="直接连接符 13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组合 14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6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能力提升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0819" y="4291443"/>
            <a:ext cx="5254985" cy="2444326"/>
          </a:xfrm>
          <a:prstGeom prst="rect">
            <a:avLst/>
          </a:prstGeom>
        </p:spPr>
      </p:pic>
      <p:sp>
        <p:nvSpPr>
          <p:cNvPr id="13" name="TextBox 40"/>
          <p:cNvSpPr txBox="1"/>
          <p:nvPr/>
        </p:nvSpPr>
        <p:spPr>
          <a:xfrm>
            <a:off x="316443" y="791813"/>
            <a:ext cx="8274780" cy="3416320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rtlCol="0">
            <a:spAutoFit/>
          </a:bodyPr>
          <a:lstStyle/>
          <a:p>
            <a:r>
              <a:rPr lang="en-US" altLang="zh-CN" sz="2400" dirty="0"/>
              <a:t>(1)</a:t>
            </a:r>
            <a:r>
              <a:rPr lang="zh-CN" altLang="zh-CN" sz="2400" dirty="0"/>
              <a:t>滑动变阻器应选用</a:t>
            </a:r>
            <a:r>
              <a:rPr lang="en-US" altLang="zh-CN" sz="2400" dirty="0"/>
              <a:t>____________</a:t>
            </a:r>
            <a:r>
              <a:rPr lang="zh-CN" altLang="zh-CN" sz="2400" dirty="0"/>
              <a:t>。</a:t>
            </a:r>
          </a:p>
          <a:p>
            <a:r>
              <a:rPr lang="en-US" altLang="zh-CN" sz="2400" dirty="0"/>
              <a:t>(2)</a:t>
            </a:r>
            <a:r>
              <a:rPr lang="zh-CN" altLang="zh-CN" sz="2400" dirty="0"/>
              <a:t>选出合适的滑动变阻器后，某同学将实验器材连成如图</a:t>
            </a:r>
            <a:r>
              <a:rPr lang="en-US" altLang="zh-CN" sz="2400" dirty="0"/>
              <a:t>13</a:t>
            </a:r>
            <a:r>
              <a:rPr lang="zh-CN" altLang="zh-CN" sz="2400" dirty="0"/>
              <a:t>－</a:t>
            </a:r>
            <a:r>
              <a:rPr lang="en-US" altLang="zh-CN" sz="2400" dirty="0"/>
              <a:t>26</a:t>
            </a:r>
            <a:r>
              <a:rPr lang="zh-CN" altLang="zh-CN" sz="2400" dirty="0"/>
              <a:t>甲所示的实验电路，闭合开关前，应将滑动变阻器的滑片</a:t>
            </a:r>
            <a:r>
              <a:rPr lang="en-US" altLang="zh-CN" sz="2400" i="1" dirty="0"/>
              <a:t>P</a:t>
            </a:r>
            <a:r>
              <a:rPr lang="zh-CN" altLang="zh-CN" sz="2400" dirty="0"/>
              <a:t>移至</a:t>
            </a:r>
            <a:r>
              <a:rPr lang="en-US" altLang="zh-CN" sz="2400" dirty="0"/>
              <a:t>______(</a:t>
            </a:r>
            <a:r>
              <a:rPr lang="zh-CN" altLang="zh-CN" sz="2400" dirty="0"/>
              <a:t>选填“</a:t>
            </a:r>
            <a:r>
              <a:rPr lang="en-US" altLang="zh-CN" sz="2400" i="1" dirty="0"/>
              <a:t>a</a:t>
            </a:r>
            <a:r>
              <a:rPr lang="zh-CN" altLang="zh-CN" sz="2400" dirty="0"/>
              <a:t>”</a:t>
            </a:r>
            <a:r>
              <a:rPr lang="zh-CN" altLang="zh-CN" sz="2400" dirty="0">
                <a:latin typeface="+mn-ea"/>
              </a:rPr>
              <a:t>或</a:t>
            </a:r>
            <a:r>
              <a:rPr lang="en-US" altLang="zh-CN" sz="2400" dirty="0">
                <a:latin typeface="+mn-ea"/>
              </a:rPr>
              <a:t>“</a:t>
            </a:r>
            <a:r>
              <a:rPr lang="en-US" altLang="zh-CN" sz="2400" i="1" dirty="0"/>
              <a:t>b</a:t>
            </a:r>
            <a:r>
              <a:rPr lang="zh-CN" altLang="zh-CN" sz="2400" dirty="0"/>
              <a:t>”</a:t>
            </a:r>
            <a:r>
              <a:rPr lang="en-US" altLang="zh-CN" sz="2400" dirty="0"/>
              <a:t>)</a:t>
            </a:r>
            <a:r>
              <a:rPr lang="zh-CN" altLang="zh-CN" sz="2400" dirty="0"/>
              <a:t>端。闭合开关后，逐渐向另一端移动滑片</a:t>
            </a:r>
            <a:r>
              <a:rPr lang="en-US" altLang="zh-CN" sz="2400" i="1" dirty="0"/>
              <a:t>P</a:t>
            </a:r>
            <a:r>
              <a:rPr lang="zh-CN" altLang="zh-CN" sz="2400" dirty="0"/>
              <a:t>，观察到的现象是</a:t>
            </a:r>
            <a:r>
              <a:rPr lang="en-US" altLang="zh-CN" sz="2400" dirty="0"/>
              <a:t>____________(</a:t>
            </a:r>
            <a:r>
              <a:rPr lang="zh-CN" altLang="zh-CN" sz="2400" dirty="0"/>
              <a:t>多选</a:t>
            </a:r>
            <a:r>
              <a:rPr lang="en-US" altLang="zh-CN" sz="2400" dirty="0"/>
              <a:t>)</a:t>
            </a:r>
            <a:r>
              <a:rPr lang="zh-CN" altLang="zh-CN" sz="2400" dirty="0"/>
              <a:t>。</a:t>
            </a:r>
          </a:p>
          <a:p>
            <a:r>
              <a:rPr lang="en-US" altLang="zh-CN" sz="2400" dirty="0"/>
              <a:t>A</a:t>
            </a:r>
            <a:r>
              <a:rPr lang="zh-CN" altLang="zh-CN" sz="2400" dirty="0"/>
              <a:t>．小灯泡变亮，电压表示数变大</a:t>
            </a:r>
            <a:r>
              <a:rPr lang="en-US" altLang="zh-CN" sz="2400" dirty="0"/>
              <a:t>  </a:t>
            </a:r>
            <a:endParaRPr lang="en-US" altLang="zh-CN" sz="2400" dirty="0" smtClean="0"/>
          </a:p>
          <a:p>
            <a:r>
              <a:rPr lang="en-US" altLang="zh-CN" sz="2400" dirty="0" smtClean="0"/>
              <a:t>B</a:t>
            </a:r>
            <a:r>
              <a:rPr lang="zh-CN" altLang="zh-CN" sz="2400" dirty="0"/>
              <a:t>．小灯泡变亮，电流表示数变大</a:t>
            </a:r>
          </a:p>
          <a:p>
            <a:r>
              <a:rPr lang="en-US" altLang="zh-CN" sz="2400" dirty="0"/>
              <a:t>C</a:t>
            </a:r>
            <a:r>
              <a:rPr lang="zh-CN" altLang="zh-CN" sz="2400" dirty="0"/>
              <a:t>．小灯泡不发光，电流表示数接近</a:t>
            </a:r>
            <a:r>
              <a:rPr lang="en-US" altLang="zh-CN" sz="2400" dirty="0"/>
              <a:t>0  </a:t>
            </a:r>
            <a:endParaRPr lang="en-US" altLang="zh-CN" sz="2400" dirty="0" smtClean="0"/>
          </a:p>
          <a:p>
            <a:r>
              <a:rPr lang="en-US" altLang="zh-CN" sz="2400" dirty="0" smtClean="0"/>
              <a:t>D</a:t>
            </a:r>
            <a:r>
              <a:rPr lang="zh-CN" altLang="zh-CN" sz="2400" dirty="0"/>
              <a:t>．小灯泡不发光，电压表示数接近</a:t>
            </a:r>
            <a:r>
              <a:rPr lang="en-US" altLang="zh-CN" sz="2400" dirty="0"/>
              <a:t>8 V</a:t>
            </a:r>
            <a:endParaRPr lang="zh-CN" altLang="zh-CN" sz="2400" dirty="0"/>
          </a:p>
        </p:txBody>
      </p:sp>
      <p:sp>
        <p:nvSpPr>
          <p:cNvPr id="9" name="矩形 8"/>
          <p:cNvSpPr/>
          <p:nvPr/>
        </p:nvSpPr>
        <p:spPr>
          <a:xfrm>
            <a:off x="3755091" y="774561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i="1" dirty="0" smtClean="0">
                <a:solidFill>
                  <a:srgbClr val="FF0000"/>
                </a:solidFill>
                <a:latin typeface="Times New Roman" panose="02020603050405020304"/>
              </a:rPr>
              <a:t>R</a:t>
            </a:r>
            <a:r>
              <a:rPr lang="en-US" altLang="zh-CN" sz="2400" b="1" baseline="-25000" dirty="0" smtClean="0">
                <a:solidFill>
                  <a:srgbClr val="FF0000"/>
                </a:solidFill>
                <a:latin typeface="Times New Roman" panose="02020603050405020304"/>
              </a:rPr>
              <a:t>2</a:t>
            </a:r>
            <a:endParaRPr lang="zh-CN" altLang="en-US" sz="1600" dirty="0"/>
          </a:p>
        </p:txBody>
      </p:sp>
      <p:sp>
        <p:nvSpPr>
          <p:cNvPr id="18" name="矩形 17"/>
          <p:cNvSpPr/>
          <p:nvPr/>
        </p:nvSpPr>
        <p:spPr>
          <a:xfrm>
            <a:off x="1379951" y="1841361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/>
              </a:rPr>
              <a:t>a</a:t>
            </a:r>
            <a:endParaRPr lang="zh-CN" altLang="en-US" sz="1600" dirty="0"/>
          </a:p>
        </p:txBody>
      </p:sp>
      <p:sp>
        <p:nvSpPr>
          <p:cNvPr id="19" name="矩形 18"/>
          <p:cNvSpPr/>
          <p:nvPr/>
        </p:nvSpPr>
        <p:spPr>
          <a:xfrm>
            <a:off x="5389798" y="2269140"/>
            <a:ext cx="6303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/>
              </a:rPr>
              <a:t>CD</a:t>
            </a:r>
            <a:endParaRPr lang="zh-CN" altLang="en-US" sz="1600" dirty="0"/>
          </a:p>
        </p:txBody>
      </p:sp>
      <p:sp>
        <p:nvSpPr>
          <p:cNvPr id="20" name="TextBox 40"/>
          <p:cNvSpPr txBox="1"/>
          <p:nvPr/>
        </p:nvSpPr>
        <p:spPr>
          <a:xfrm>
            <a:off x="235930" y="843636"/>
            <a:ext cx="8274780" cy="3371436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2800" dirty="0"/>
              <a:t>(3)</a:t>
            </a:r>
            <a:r>
              <a:rPr lang="zh-CN" altLang="zh-CN" sz="2800" dirty="0"/>
              <a:t>造成上述现象的原因是其中有一条导线连接错误，请将该条错误导线打上</a:t>
            </a:r>
            <a:r>
              <a:rPr lang="zh-CN" altLang="zh-CN" sz="2800" dirty="0" smtClean="0"/>
              <a:t>“</a:t>
            </a:r>
            <a:r>
              <a:rPr lang="en-US" altLang="zh-CN" sz="2800" dirty="0" smtClean="0"/>
              <a:t>×</a:t>
            </a:r>
            <a:r>
              <a:rPr lang="zh-CN" altLang="zh-CN" sz="2800" dirty="0" smtClean="0"/>
              <a:t>”</a:t>
            </a:r>
            <a:r>
              <a:rPr lang="zh-CN" altLang="zh-CN" sz="2800" dirty="0"/>
              <a:t>号，并用笔画线代替导线把它改到正确的位置上。</a:t>
            </a:r>
          </a:p>
          <a:p>
            <a:pPr>
              <a:lnSpc>
                <a:spcPct val="110000"/>
              </a:lnSpc>
            </a:pPr>
            <a:r>
              <a:rPr lang="en-US" altLang="zh-CN" sz="2800" dirty="0"/>
              <a:t>(4)</a:t>
            </a:r>
            <a:r>
              <a:rPr lang="zh-CN" altLang="zh-CN" sz="2800" dirty="0"/>
              <a:t>线路改正后，移动滑片</a:t>
            </a:r>
            <a:r>
              <a:rPr lang="en-US" altLang="zh-CN" sz="2800" i="1" dirty="0"/>
              <a:t>P</a:t>
            </a:r>
            <a:r>
              <a:rPr lang="zh-CN" altLang="zh-CN" sz="2800" dirty="0"/>
              <a:t>，当电压表的示数为</a:t>
            </a:r>
            <a:r>
              <a:rPr lang="en-US" altLang="zh-CN" sz="2800" dirty="0"/>
              <a:t>________V</a:t>
            </a:r>
            <a:r>
              <a:rPr lang="zh-CN" altLang="zh-CN" sz="2800" dirty="0"/>
              <a:t>时，小灯泡正常发光，此时电流表的示数如图</a:t>
            </a:r>
            <a:r>
              <a:rPr lang="en-US" altLang="zh-CN" sz="2800" dirty="0"/>
              <a:t>13</a:t>
            </a:r>
            <a:r>
              <a:rPr lang="zh-CN" altLang="zh-CN" sz="2800" dirty="0"/>
              <a:t>－</a:t>
            </a:r>
            <a:r>
              <a:rPr lang="en-US" altLang="zh-CN" sz="2800" dirty="0"/>
              <a:t>26</a:t>
            </a:r>
            <a:r>
              <a:rPr lang="zh-CN" altLang="zh-CN" sz="2800" dirty="0"/>
              <a:t>乙所示，则该小灯泡的额定功率为</a:t>
            </a:r>
            <a:r>
              <a:rPr lang="en-US" altLang="zh-CN" sz="2800" dirty="0"/>
              <a:t>________W</a:t>
            </a:r>
            <a:r>
              <a:rPr lang="zh-CN" altLang="zh-CN" sz="2800" dirty="0"/>
              <a:t>。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3012440" y="4851400"/>
            <a:ext cx="137160" cy="13208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H="1">
            <a:off x="3022600" y="4871720"/>
            <a:ext cx="142240" cy="9652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任意多边形 6"/>
          <p:cNvSpPr/>
          <p:nvPr/>
        </p:nvSpPr>
        <p:spPr>
          <a:xfrm>
            <a:off x="3065547" y="5156200"/>
            <a:ext cx="1140693" cy="313468"/>
          </a:xfrm>
          <a:custGeom>
            <a:avLst/>
            <a:gdLst>
              <a:gd name="connsiteX0" fmla="*/ 28173 w 1140693"/>
              <a:gd name="connsiteY0" fmla="*/ 15240 h 313468"/>
              <a:gd name="connsiteX1" fmla="*/ 94213 w 1140693"/>
              <a:gd name="connsiteY1" fmla="*/ 309880 h 313468"/>
              <a:gd name="connsiteX2" fmla="*/ 805413 w 1140693"/>
              <a:gd name="connsiteY2" fmla="*/ 167640 h 313468"/>
              <a:gd name="connsiteX3" fmla="*/ 1140693 w 1140693"/>
              <a:gd name="connsiteY3" fmla="*/ 0 h 313468"/>
              <a:gd name="connsiteX4" fmla="*/ 1140693 w 1140693"/>
              <a:gd name="connsiteY4" fmla="*/ 0 h 313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0693" h="313468">
                <a:moveTo>
                  <a:pt x="28173" y="15240"/>
                </a:moveTo>
                <a:cubicBezTo>
                  <a:pt x="-3577" y="149860"/>
                  <a:pt x="-35327" y="284480"/>
                  <a:pt x="94213" y="309880"/>
                </a:cubicBezTo>
                <a:cubicBezTo>
                  <a:pt x="223753" y="335280"/>
                  <a:pt x="631000" y="219287"/>
                  <a:pt x="805413" y="167640"/>
                </a:cubicBezTo>
                <a:cubicBezTo>
                  <a:pt x="979826" y="115993"/>
                  <a:pt x="1140693" y="0"/>
                  <a:pt x="1140693" y="0"/>
                </a:cubicBezTo>
                <a:lnTo>
                  <a:pt x="1140693" y="0"/>
                </a:ln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543638" y="2690704"/>
            <a:ext cx="6335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ea typeface="楷体" panose="02010609060101010101" pitchFamily="49" charset="-122"/>
              </a:rPr>
              <a:t>4.5</a:t>
            </a:r>
            <a:endParaRPr lang="zh-CN" altLang="en-US" sz="2800" b="1" dirty="0">
              <a:solidFill>
                <a:srgbClr val="FF0000"/>
              </a:solidFill>
              <a:ea typeface="楷体" panose="02010609060101010101" pitchFamily="49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538964" y="3653426"/>
            <a:ext cx="6335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ea typeface="楷体" panose="02010609060101010101" pitchFamily="49" charset="-122"/>
              </a:rPr>
              <a:t>1.8</a:t>
            </a:r>
            <a:endParaRPr lang="zh-CN" altLang="en-US" sz="2800" b="1" dirty="0">
              <a:solidFill>
                <a:srgbClr val="FF0000"/>
              </a:solidFill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9" grpId="0"/>
      <p:bldP spid="18" grpId="0"/>
      <p:bldP spid="19" grpId="0"/>
      <p:bldP spid="20" grpId="0" animBg="1"/>
      <p:bldP spid="7" grpId="0" animBg="1"/>
      <p:bldP spid="21" grpId="0"/>
      <p:bldP spid="2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9" descr="https://timgsa.baidu.com/timg?image&amp;quality=80&amp;size=b9999_10000&amp;sec=1543050428763&amp;di=96e9a22cdfcd2b71565e06c8a91967bb&amp;imgtype=0&amp;src=http%3A%2F%2Fwww.51pptmoban.com%2Fd%2Ffile%2F2015%2F10%2F13%2F04180d602697c3b975ec7f81ddea00a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 bwMode="auto">
          <a:xfrm>
            <a:off x="6269038" y="2259013"/>
            <a:ext cx="2513012" cy="450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横卷形 12"/>
          <p:cNvSpPr/>
          <p:nvPr/>
        </p:nvSpPr>
        <p:spPr>
          <a:xfrm>
            <a:off x="612775" y="1514475"/>
            <a:ext cx="5724525" cy="3043238"/>
          </a:xfrm>
          <a:prstGeom prst="horizontalScroll">
            <a:avLst/>
          </a:prstGeom>
          <a:noFill/>
          <a:ln w="76200">
            <a:solidFill>
              <a:srgbClr val="005188"/>
            </a:solidFill>
            <a:prstDash val="sysDash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3200" b="1" dirty="0" smtClean="0">
                <a:solidFill>
                  <a:schemeClr val="tx1"/>
                </a:solidFill>
                <a:latin typeface="+mn-ea"/>
              </a:rPr>
              <a:t>考点四</a:t>
            </a:r>
            <a:r>
              <a:rPr lang="en-US" altLang="zh-CN" sz="3200" b="1" dirty="0" smtClean="0">
                <a:solidFill>
                  <a:schemeClr val="tx1"/>
                </a:solidFill>
                <a:latin typeface="+mn-ea"/>
              </a:rPr>
              <a:t>  </a:t>
            </a:r>
            <a:endParaRPr lang="en-US" altLang="zh-CN" sz="3200" b="1" dirty="0">
              <a:solidFill>
                <a:schemeClr val="tx1"/>
              </a:solidFill>
              <a:latin typeface="+mn-ea"/>
            </a:endParaRPr>
          </a:p>
          <a:p>
            <a:pPr algn="ctr">
              <a:defRPr/>
            </a:pPr>
            <a:r>
              <a:rPr lang="zh-CN" altLang="en-US" sz="3200" b="1" dirty="0" smtClean="0">
                <a:solidFill>
                  <a:schemeClr val="tx1"/>
                </a:solidFill>
                <a:latin typeface="+mn-ea"/>
              </a:rPr>
              <a:t>焦耳定律</a:t>
            </a:r>
            <a:endParaRPr lang="zh-CN" altLang="en-US" sz="3200" b="1" dirty="0">
              <a:solidFill>
                <a:schemeClr val="tx1"/>
              </a:solidFill>
              <a:latin typeface="+mn-ea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7" name="直接连接符 16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组合 22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24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5" name="矩形 24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414020" y="1270635"/>
            <a:ext cx="8292465" cy="2464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ts val="3660"/>
              </a:lnSpc>
            </a:pPr>
            <a:r>
              <a:rPr lang="zh-CN" altLang="en-US" sz="2800" dirty="0" smtClean="0">
                <a:solidFill>
                  <a:schemeClr val="tx1"/>
                </a:solidFill>
                <a:ea typeface="宋体" panose="02010600030101010101" pitchFamily="2" charset="-122"/>
                <a:cs typeface="方正静蕾简体" panose="03000509000000000000" pitchFamily="65" charset="-122"/>
              </a:rPr>
              <a:t>【</a:t>
            </a:r>
            <a:r>
              <a:rPr lang="zh-CN" altLang="en-US" sz="2800" b="1" dirty="0" smtClean="0">
                <a:solidFill>
                  <a:schemeClr val="tx1"/>
                </a:solidFill>
                <a:ea typeface="宋体" panose="02010600030101010101" pitchFamily="2" charset="-122"/>
                <a:cs typeface="方正静蕾简体" panose="03000509000000000000" pitchFamily="65" charset="-122"/>
              </a:rPr>
              <a:t>例</a:t>
            </a:r>
            <a:r>
              <a:rPr lang="en-US" altLang="zh-CN" sz="2800" b="1" dirty="0" smtClean="0">
                <a:solidFill>
                  <a:schemeClr val="tx1"/>
                </a:solidFill>
                <a:ea typeface="宋体" panose="02010600030101010101" pitchFamily="2" charset="-122"/>
                <a:cs typeface="方正静蕾简体" panose="03000509000000000000" pitchFamily="65" charset="-122"/>
              </a:rPr>
              <a:t>4</a:t>
            </a: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】如图</a:t>
            </a:r>
            <a:r>
              <a:rPr lang="en-US" altLang="zh-CN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13-27</a:t>
            </a:r>
            <a:r>
              <a:rPr lang="zh-CN" altLang="en-US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所</a:t>
            </a: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示，在四个相同的水槽中盛有</a:t>
            </a:r>
            <a:r>
              <a:rPr lang="zh-CN" altLang="en-US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质</a:t>
            </a:r>
            <a:endParaRPr lang="en-US" altLang="zh-CN" sz="2800" dirty="0" smtClean="0"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>
              <a:lnSpc>
                <a:spcPts val="3660"/>
              </a:lnSpc>
            </a:pPr>
            <a:r>
              <a:rPr lang="en-US" altLang="zh-CN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 </a:t>
            </a:r>
            <a:r>
              <a:rPr lang="en-US" altLang="zh-CN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 </a:t>
            </a:r>
            <a:r>
              <a:rPr lang="zh-CN" altLang="en-US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量</a:t>
            </a: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和温度都相同的纯水，现将阻值为</a:t>
            </a:r>
            <a:r>
              <a:rPr lang="en-US" altLang="zh-CN" sz="2800" i="1" dirty="0">
                <a:ea typeface="宋体" panose="02010600030101010101" pitchFamily="2" charset="-122"/>
                <a:cs typeface="方正静蕾简体" panose="03000509000000000000" pitchFamily="65" charset="-122"/>
              </a:rPr>
              <a:t>R</a:t>
            </a:r>
            <a:r>
              <a:rPr lang="en-US" altLang="zh-CN" sz="2800" baseline="-25000" dirty="0">
                <a:ea typeface="宋体" panose="02010600030101010101" pitchFamily="2" charset="-122"/>
                <a:cs typeface="方正静蕾简体" panose="03000509000000000000" pitchFamily="65" charset="-122"/>
              </a:rPr>
              <a:t>1</a:t>
            </a: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、</a:t>
            </a:r>
            <a:r>
              <a:rPr lang="en-US" altLang="zh-CN" sz="2800" i="1" dirty="0">
                <a:ea typeface="宋体" panose="02010600030101010101" pitchFamily="2" charset="-122"/>
                <a:cs typeface="方正静蕾简体" panose="03000509000000000000" pitchFamily="65" charset="-122"/>
              </a:rPr>
              <a:t>R</a:t>
            </a:r>
            <a:r>
              <a:rPr lang="en-US" altLang="zh-CN" sz="2800" baseline="-25000" dirty="0">
                <a:ea typeface="宋体" panose="02010600030101010101" pitchFamily="2" charset="-122"/>
                <a:cs typeface="方正静蕾简体" panose="03000509000000000000" pitchFamily="65" charset="-122"/>
              </a:rPr>
              <a:t>2</a:t>
            </a: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的</a:t>
            </a:r>
            <a:r>
              <a:rPr lang="zh-CN" altLang="en-US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电阻 </a:t>
            </a:r>
            <a:endParaRPr lang="en-US" altLang="zh-CN" sz="2800" dirty="0" smtClean="0"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>
              <a:lnSpc>
                <a:spcPts val="3660"/>
              </a:lnSpc>
            </a:pPr>
            <a:r>
              <a:rPr lang="en-US" altLang="zh-CN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 </a:t>
            </a:r>
            <a:r>
              <a:rPr lang="en-US" altLang="zh-CN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 </a:t>
            </a:r>
            <a:r>
              <a:rPr lang="zh-CN" altLang="en-US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丝</a:t>
            </a:r>
            <a:r>
              <a:rPr lang="en-US" altLang="zh-CN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(</a:t>
            </a:r>
            <a:r>
              <a:rPr lang="en-US" altLang="zh-CN" sz="2800" i="1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R</a:t>
            </a:r>
            <a:r>
              <a:rPr lang="en-US" altLang="zh-CN" sz="2800" baseline="-250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1</a:t>
            </a:r>
            <a:r>
              <a:rPr lang="zh-CN" altLang="en-US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＜</a:t>
            </a:r>
            <a:r>
              <a:rPr lang="en-US" altLang="zh-CN" sz="2800" i="1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R</a:t>
            </a:r>
            <a:r>
              <a:rPr lang="en-US" altLang="zh-CN" sz="2800" baseline="-250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2</a:t>
            </a:r>
            <a:r>
              <a:rPr lang="en-US" altLang="zh-CN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)</a:t>
            </a: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，分别按下图的四种方式连接放入水槽</a:t>
            </a:r>
            <a:r>
              <a:rPr lang="zh-CN" altLang="en-US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，</a:t>
            </a:r>
            <a:endParaRPr lang="en-US" altLang="zh-CN" sz="2800" dirty="0" smtClean="0"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>
              <a:lnSpc>
                <a:spcPts val="3660"/>
              </a:lnSpc>
            </a:pPr>
            <a:r>
              <a:rPr lang="en-US" altLang="zh-CN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 </a:t>
            </a:r>
            <a:r>
              <a:rPr lang="en-US" altLang="zh-CN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 </a:t>
            </a:r>
            <a:r>
              <a:rPr lang="zh-CN" altLang="en-US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并</a:t>
            </a: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接入相同电源。闭合开关并通电相同时间后，</a:t>
            </a:r>
            <a:r>
              <a:rPr lang="zh-CN" altLang="en-US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水</a:t>
            </a:r>
            <a:endParaRPr lang="en-US" altLang="zh-CN" sz="2800" dirty="0" smtClean="0"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>
              <a:lnSpc>
                <a:spcPts val="3660"/>
              </a:lnSpc>
            </a:pPr>
            <a:r>
              <a:rPr lang="en-US" altLang="zh-CN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 </a:t>
            </a:r>
            <a:r>
              <a:rPr lang="en-US" altLang="zh-CN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 </a:t>
            </a:r>
            <a:r>
              <a:rPr lang="zh-CN" altLang="en-US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温</a:t>
            </a: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最高的是</a:t>
            </a:r>
            <a:r>
              <a:rPr lang="zh-CN" altLang="en-US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（        ）</a:t>
            </a:r>
            <a:endParaRPr lang="zh-CN" altLang="en-US" sz="2800" dirty="0" smtClean="0">
              <a:solidFill>
                <a:schemeClr val="tx1"/>
              </a:solidFill>
              <a:ea typeface="宋体" panose="02010600030101010101" pitchFamily="2" charset="-122"/>
              <a:cs typeface="方正静蕾简体" panose="03000509000000000000" pitchFamily="65" charset="-122"/>
            </a:endParaRPr>
          </a:p>
        </p:txBody>
      </p:sp>
      <p:sp>
        <p:nvSpPr>
          <p:cNvPr id="19" name="文本框 16"/>
          <p:cNvSpPr txBox="1"/>
          <p:nvPr/>
        </p:nvSpPr>
        <p:spPr>
          <a:xfrm>
            <a:off x="353695" y="5250180"/>
            <a:ext cx="8477885" cy="138366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fontAlgn="auto"/>
            <a:r>
              <a:rPr lang="zh-CN" altLang="en-US" sz="2800" b="1" dirty="0" smtClean="0">
                <a:ea typeface="宋体" panose="02010600030101010101" pitchFamily="2" charset="-122"/>
              </a:rPr>
              <a:t>解析：</a:t>
            </a:r>
            <a:r>
              <a:rPr lang="zh-CN" altLang="en-US" sz="2800" dirty="0">
                <a:ea typeface="宋体" panose="02010600030101010101" pitchFamily="2" charset="-122"/>
              </a:rPr>
              <a:t>相同电压下，电阻越小，产生的热量越多。并联后的总电阻小于其中任何一个电阻的大小，肯定也小于串联后的总</a:t>
            </a:r>
            <a:r>
              <a:rPr lang="zh-CN" altLang="en-US" sz="2800" dirty="0" smtClean="0">
                <a:ea typeface="宋体" panose="02010600030101010101" pitchFamily="2" charset="-122"/>
              </a:rPr>
              <a:t>电阻。</a:t>
            </a:r>
            <a:endParaRPr lang="zh-CN" altLang="en-US" sz="2800" dirty="0">
              <a:ea typeface="宋体" panose="02010600030101010101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887764" y="3123455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ea typeface="楷体" panose="02010609060101010101" pitchFamily="49" charset="-122"/>
              </a:rPr>
              <a:t>D</a:t>
            </a:r>
            <a:endParaRPr lang="zh-CN" altLang="en-US" sz="2800" b="1" dirty="0">
              <a:solidFill>
                <a:srgbClr val="FF0000"/>
              </a:solidFill>
              <a:ea typeface="楷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179" y="3609006"/>
            <a:ext cx="8108064" cy="1368744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098213" y="4977750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kern="100" dirty="0">
                <a:cs typeface="Times New Roman" panose="02020603050405020304" pitchFamily="18" charset="0"/>
              </a:rPr>
              <a:t>图</a:t>
            </a:r>
            <a:r>
              <a:rPr lang="en-US" altLang="zh-CN" kern="100" dirty="0"/>
              <a:t>13</a:t>
            </a:r>
            <a:r>
              <a:rPr lang="zh-CN" altLang="zh-CN" kern="100" dirty="0">
                <a:cs typeface="Times New Roman" panose="02020603050405020304" pitchFamily="18" charset="0"/>
              </a:rPr>
              <a:t>－</a:t>
            </a:r>
            <a:r>
              <a:rPr lang="en-US" altLang="zh-CN" kern="100" dirty="0" smtClean="0"/>
              <a:t>27</a:t>
            </a:r>
            <a:endParaRPr lang="zh-CN" altLang="en-US" dirty="0"/>
          </a:p>
        </p:txBody>
      </p:sp>
      <p:grpSp>
        <p:nvGrpSpPr>
          <p:cNvPr id="12" name="组合 11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6" name="直接连接符 15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组合 16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8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典型例题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grpSp>
        <p:nvGrpSpPr>
          <p:cNvPr id="5" name="组合 4"/>
          <p:cNvGrpSpPr/>
          <p:nvPr/>
        </p:nvGrpSpPr>
        <p:grpSpPr>
          <a:xfrm>
            <a:off x="500712" y="717060"/>
            <a:ext cx="8480137" cy="604866"/>
            <a:chOff x="422861" y="4081802"/>
            <a:chExt cx="8480137" cy="604866"/>
          </a:xfrm>
        </p:grpSpPr>
        <p:sp>
          <p:nvSpPr>
            <p:cNvPr id="13" name="文本框 12"/>
            <p:cNvSpPr txBox="1"/>
            <p:nvPr/>
          </p:nvSpPr>
          <p:spPr>
            <a:xfrm>
              <a:off x="422861" y="4139423"/>
              <a:ext cx="8480137" cy="492443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lumMod val="5000"/>
                    <a:lumOff val="95000"/>
                  </a:schemeClr>
                </a:gs>
                <a:gs pos="74000">
                  <a:schemeClr val="accent4">
                    <a:lumMod val="45000"/>
                    <a:lumOff val="55000"/>
                  </a:schemeClr>
                </a:gs>
                <a:gs pos="83000">
                  <a:schemeClr val="accent4">
                    <a:lumMod val="45000"/>
                    <a:lumOff val="55000"/>
                  </a:schemeClr>
                </a:gs>
                <a:gs pos="100000">
                  <a:schemeClr val="accent4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</p:spPr>
          <p:txBody>
            <a:bodyPr wrap="square" rtlCol="0">
              <a:spAutoFit/>
            </a:bodyPr>
            <a:lstStyle/>
            <a:p>
              <a:r>
                <a:rPr lang="zh-CN" altLang="zh-CN" sz="2600" b="1" dirty="0"/>
                <a:t>思维点拨</a:t>
              </a:r>
              <a:r>
                <a:rPr lang="zh-CN" altLang="zh-CN" sz="2600" b="1" dirty="0" smtClean="0"/>
                <a:t>：</a:t>
              </a:r>
              <a:r>
                <a:rPr lang="zh-CN" altLang="zh-CN" sz="2600" dirty="0"/>
                <a:t>本题主要考查电热的知识</a:t>
              </a:r>
              <a:endParaRPr lang="zh-CN" altLang="en-US" sz="2600" dirty="0">
                <a:ea typeface="宋体" panose="02010600030101010101" pitchFamily="2" charset="-122"/>
              </a:endParaRPr>
            </a:p>
          </p:txBody>
        </p:sp>
        <p:graphicFrame>
          <p:nvGraphicFramePr>
            <p:cNvPr id="4" name="对象 3"/>
            <p:cNvGraphicFramePr>
              <a:graphicFrameLocks noChangeAspect="1"/>
            </p:cNvGraphicFramePr>
            <p:nvPr/>
          </p:nvGraphicFramePr>
          <p:xfrm>
            <a:off x="5811327" y="4081802"/>
            <a:ext cx="879805" cy="6048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89" name="Equation" r:id="rId5" imgW="14630400" imgH="10058400" progId="Equation.DSMT4">
                    <p:embed/>
                  </p:oleObj>
                </mc:Choice>
                <mc:Fallback>
                  <p:oleObj name="Equation" r:id="rId5" imgW="14630400" imgH="10058400" progId="Equation.DSMT4">
                    <p:embed/>
                    <p:pic>
                      <p:nvPicPr>
                        <p:cNvPr id="0" name="图片 20484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5811327" y="4081802"/>
                          <a:ext cx="879805" cy="60486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0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474943" y="963617"/>
            <a:ext cx="8274780" cy="542353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800" dirty="0"/>
              <a:t>1</a:t>
            </a:r>
            <a:r>
              <a:rPr lang="zh-CN" altLang="zh-CN" sz="2800" dirty="0"/>
              <a:t>．最先精确确定电流产生的热量跟电流、电阻和通电时间关系的物理学家</a:t>
            </a:r>
            <a:r>
              <a:rPr lang="zh-CN" altLang="zh-CN" sz="2800" dirty="0" smtClean="0"/>
              <a:t>是</a:t>
            </a:r>
            <a:r>
              <a:rPr lang="en-US" altLang="zh-CN" sz="2800" dirty="0"/>
              <a:t>(       )</a:t>
            </a:r>
            <a:endParaRPr lang="zh-CN" altLang="zh-CN" sz="2800" dirty="0"/>
          </a:p>
          <a:p>
            <a:pPr>
              <a:lnSpc>
                <a:spcPct val="125000"/>
              </a:lnSpc>
            </a:pPr>
            <a:r>
              <a:rPr lang="en-US" altLang="zh-CN" sz="2800" dirty="0" smtClean="0"/>
              <a:t>A</a:t>
            </a:r>
            <a:r>
              <a:rPr lang="zh-CN" altLang="zh-CN" sz="2800" dirty="0"/>
              <a:t>．欧姆</a:t>
            </a:r>
            <a:r>
              <a:rPr lang="en-US" altLang="zh-CN" sz="2800" dirty="0"/>
              <a:t>  </a:t>
            </a:r>
            <a:r>
              <a:rPr lang="en-US" altLang="zh-CN" sz="2800" dirty="0" smtClean="0"/>
              <a:t>    B</a:t>
            </a:r>
            <a:r>
              <a:rPr lang="zh-CN" altLang="zh-CN" sz="2800" dirty="0"/>
              <a:t>．焦耳</a:t>
            </a:r>
            <a:r>
              <a:rPr lang="en-US" altLang="zh-CN" sz="2800" dirty="0"/>
              <a:t>  </a:t>
            </a:r>
            <a:r>
              <a:rPr lang="en-US" altLang="zh-CN" sz="2800" dirty="0" smtClean="0"/>
              <a:t>    C</a:t>
            </a:r>
            <a:r>
              <a:rPr lang="zh-CN" altLang="zh-CN" sz="2800" dirty="0"/>
              <a:t>．奥斯特</a:t>
            </a:r>
            <a:r>
              <a:rPr lang="en-US" altLang="zh-CN" sz="2800" dirty="0"/>
              <a:t> </a:t>
            </a:r>
            <a:r>
              <a:rPr lang="en-US" altLang="zh-CN" sz="2800" dirty="0" smtClean="0"/>
              <a:t>     </a:t>
            </a:r>
            <a:r>
              <a:rPr lang="en-US" altLang="zh-CN" sz="2800" dirty="0"/>
              <a:t>D</a:t>
            </a:r>
            <a:r>
              <a:rPr lang="zh-CN" altLang="zh-CN" sz="2800" dirty="0"/>
              <a:t>．法拉</a:t>
            </a:r>
            <a:r>
              <a:rPr lang="zh-CN" altLang="zh-CN" sz="2800" dirty="0" smtClean="0"/>
              <a:t>第</a:t>
            </a:r>
            <a:endParaRPr lang="en-US" altLang="zh-CN" sz="2800" dirty="0" smtClean="0"/>
          </a:p>
          <a:p>
            <a:pPr>
              <a:lnSpc>
                <a:spcPct val="125000"/>
              </a:lnSpc>
            </a:pPr>
            <a:endParaRPr lang="zh-CN" altLang="zh-CN" sz="2800" dirty="0"/>
          </a:p>
          <a:p>
            <a:pPr>
              <a:lnSpc>
                <a:spcPct val="125000"/>
              </a:lnSpc>
            </a:pPr>
            <a:r>
              <a:rPr lang="en-US" altLang="zh-CN" sz="2800" dirty="0"/>
              <a:t>2</a:t>
            </a:r>
            <a:r>
              <a:rPr lang="zh-CN" altLang="zh-CN" sz="2800" dirty="0"/>
              <a:t>．我国科研人员研发了千米级第二代高温超导材料，使中国跻身于该技术领域的国际先进行列。假如所有导体都成了常温下的超导体，那么当用电器通电时，下列说法中正确的是</a:t>
            </a:r>
            <a:r>
              <a:rPr lang="en-US" altLang="zh-CN" sz="2800" dirty="0"/>
              <a:t>( </a:t>
            </a:r>
            <a:r>
              <a:rPr lang="en-US" altLang="zh-CN" sz="2800" dirty="0" smtClean="0"/>
              <a:t>      </a:t>
            </a:r>
            <a:r>
              <a:rPr lang="en-US" altLang="zh-CN" sz="2800" dirty="0"/>
              <a:t>)</a:t>
            </a:r>
            <a:endParaRPr lang="zh-CN" altLang="zh-CN" sz="2800" dirty="0"/>
          </a:p>
          <a:p>
            <a:pPr>
              <a:lnSpc>
                <a:spcPct val="125000"/>
              </a:lnSpc>
            </a:pPr>
            <a:r>
              <a:rPr lang="en-US" altLang="zh-CN" sz="2800" dirty="0"/>
              <a:t>A</a:t>
            </a:r>
            <a:r>
              <a:rPr lang="zh-CN" altLang="zh-CN" sz="2800" dirty="0"/>
              <a:t>．白炽灯仍然能发光　</a:t>
            </a:r>
            <a:r>
              <a:rPr lang="en-US" altLang="zh-CN" sz="2800" dirty="0" smtClean="0"/>
              <a:t>  B</a:t>
            </a:r>
            <a:r>
              <a:rPr lang="zh-CN" altLang="zh-CN" sz="2800" dirty="0"/>
              <a:t>．电动机仍然能转动</a:t>
            </a:r>
          </a:p>
          <a:p>
            <a:pPr>
              <a:lnSpc>
                <a:spcPct val="125000"/>
              </a:lnSpc>
            </a:pPr>
            <a:r>
              <a:rPr lang="en-US" altLang="zh-CN" sz="2800" dirty="0"/>
              <a:t>C</a:t>
            </a:r>
            <a:r>
              <a:rPr lang="zh-CN" altLang="zh-CN" sz="2800" dirty="0"/>
              <a:t>．电饭锅仍然能煮饭　</a:t>
            </a:r>
            <a:r>
              <a:rPr lang="en-US" altLang="zh-CN" sz="2800" dirty="0" smtClean="0"/>
              <a:t>  D</a:t>
            </a:r>
            <a:r>
              <a:rPr lang="zh-CN" altLang="zh-CN" sz="2800" dirty="0"/>
              <a:t>．电熨斗仍然能熨烫衣服</a:t>
            </a:r>
          </a:p>
        </p:txBody>
      </p:sp>
      <p:sp>
        <p:nvSpPr>
          <p:cNvPr id="4" name="矩形 3"/>
          <p:cNvSpPr/>
          <p:nvPr/>
        </p:nvSpPr>
        <p:spPr>
          <a:xfrm>
            <a:off x="4612333" y="1593743"/>
            <a:ext cx="423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</a:rPr>
              <a:t>B</a:t>
            </a:r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3867298" y="4799122"/>
            <a:ext cx="423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</a:rPr>
              <a:t>B</a:t>
            </a:r>
            <a:endParaRPr lang="zh-CN" altLang="en-US" dirty="0"/>
          </a:p>
        </p:txBody>
      </p:sp>
      <p:grpSp>
        <p:nvGrpSpPr>
          <p:cNvPr id="16" name="组合 15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7" name="直接连接符 16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组合 17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9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针对训练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431463" y="1139928"/>
            <a:ext cx="8274780" cy="488851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fontAlgn="auto">
              <a:lnSpc>
                <a:spcPts val="3360"/>
              </a:lnSpc>
            </a:pPr>
            <a:r>
              <a:rPr lang="en-US" altLang="zh-CN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3</a:t>
            </a: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．测量小灯泡的电功率</a:t>
            </a:r>
          </a:p>
          <a:p>
            <a:pPr fontAlgn="auto">
              <a:lnSpc>
                <a:spcPts val="3360"/>
              </a:lnSpc>
            </a:pPr>
            <a:r>
              <a:rPr lang="en-US" altLang="zh-CN" sz="2800" dirty="0">
                <a:cs typeface="方正静蕾简体" panose="03000509000000000000" pitchFamily="65" charset="-122"/>
              </a:rPr>
              <a:t>(4)</a:t>
            </a:r>
            <a:r>
              <a:rPr lang="zh-CN" altLang="en-US" sz="2800" dirty="0">
                <a:cs typeface="方正静蕾简体" panose="03000509000000000000" pitchFamily="65" charset="-122"/>
              </a:rPr>
              <a:t>设计记录表格</a:t>
            </a:r>
            <a:r>
              <a:rPr lang="zh-CN" altLang="en-US" sz="2800" dirty="0" smtClean="0">
                <a:cs typeface="方正静蕾简体" panose="03000509000000000000" pitchFamily="65" charset="-122"/>
              </a:rPr>
              <a:t>：</a:t>
            </a:r>
            <a:endParaRPr lang="en-US" altLang="zh-CN" sz="2800" dirty="0" smtClean="0">
              <a:cs typeface="方正静蕾简体" panose="03000509000000000000" pitchFamily="65" charset="-122"/>
            </a:endParaRPr>
          </a:p>
          <a:p>
            <a:pPr fontAlgn="auto">
              <a:lnSpc>
                <a:spcPts val="3360"/>
              </a:lnSpc>
            </a:pPr>
            <a:endParaRPr lang="en-US" sz="2800" dirty="0" smtClean="0"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360"/>
              </a:lnSpc>
            </a:pPr>
            <a:endParaRPr lang="en-US" sz="2800" dirty="0"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360"/>
              </a:lnSpc>
            </a:pPr>
            <a:endParaRPr lang="en-US" sz="2800" dirty="0" smtClean="0"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360"/>
              </a:lnSpc>
            </a:pPr>
            <a:endParaRPr lang="en-US" sz="2800" dirty="0"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360"/>
              </a:lnSpc>
            </a:pPr>
            <a:endParaRPr lang="en-US" sz="2800" dirty="0" smtClean="0"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360"/>
              </a:lnSpc>
            </a:pPr>
            <a:endParaRPr lang="en-US" sz="2800" dirty="0"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360"/>
              </a:lnSpc>
            </a:pPr>
            <a:r>
              <a:rPr lang="en-US" altLang="zh-CN" sz="2800" dirty="0">
                <a:cs typeface="方正静蕾简体" panose="03000509000000000000" pitchFamily="65" charset="-122"/>
              </a:rPr>
              <a:t>(5)</a:t>
            </a:r>
            <a:r>
              <a:rPr lang="zh-CN" altLang="en-US" sz="2800" dirty="0">
                <a:cs typeface="方正静蕾简体" panose="03000509000000000000" pitchFamily="65" charset="-122"/>
              </a:rPr>
              <a:t>结论：用电器两端电压不同，电功率就不同。用电器在额定电压下工作时的电功率</a:t>
            </a:r>
            <a:r>
              <a:rPr lang="zh-CN" altLang="en-US" sz="2800" dirty="0" smtClean="0">
                <a:cs typeface="方正静蕾简体" panose="03000509000000000000" pitchFamily="65" charset="-122"/>
              </a:rPr>
              <a:t>叫</a:t>
            </a:r>
            <a:r>
              <a:rPr lang="en-US" altLang="zh-CN" sz="2800" u="sng" dirty="0" smtClean="0">
                <a:cs typeface="方正静蕾简体" panose="03000509000000000000" pitchFamily="65" charset="-122"/>
              </a:rPr>
              <a:t>                     </a:t>
            </a:r>
            <a:r>
              <a:rPr lang="zh-CN" altLang="en-US" sz="2800" dirty="0" smtClean="0">
                <a:cs typeface="方正静蕾简体" panose="03000509000000000000" pitchFamily="65" charset="-122"/>
              </a:rPr>
              <a:t>。</a:t>
            </a:r>
            <a:r>
              <a:rPr lang="zh-CN" altLang="en-US" sz="2800" dirty="0">
                <a:cs typeface="方正静蕾简体" panose="03000509000000000000" pitchFamily="65" charset="-122"/>
              </a:rPr>
              <a:t>灯泡亮度</a:t>
            </a:r>
            <a:r>
              <a:rPr lang="zh-CN" altLang="en-US" sz="2800" dirty="0" smtClean="0">
                <a:cs typeface="方正静蕾简体" panose="03000509000000000000" pitchFamily="65" charset="-122"/>
              </a:rPr>
              <a:t>由</a:t>
            </a:r>
            <a:r>
              <a:rPr lang="en-US" altLang="zh-CN" sz="2800" u="sng" dirty="0" smtClean="0">
                <a:cs typeface="方正静蕾简体" panose="03000509000000000000" pitchFamily="65" charset="-122"/>
              </a:rPr>
              <a:t>                 </a:t>
            </a:r>
            <a:r>
              <a:rPr lang="zh-CN" altLang="en-US" sz="2800" dirty="0" smtClean="0">
                <a:cs typeface="方正静蕾简体" panose="03000509000000000000" pitchFamily="65" charset="-122"/>
              </a:rPr>
              <a:t>决定</a:t>
            </a:r>
            <a:r>
              <a:rPr lang="zh-CN" altLang="en-US" sz="2800" dirty="0">
                <a:cs typeface="方正静蕾简体" panose="03000509000000000000" pitchFamily="65" charset="-122"/>
              </a:rPr>
              <a:t>。</a:t>
            </a:r>
            <a:endParaRPr sz="2800" dirty="0" smtClean="0">
              <a:ea typeface="宋体" panose="02010600030101010101" pitchFamily="2" charset="-122"/>
              <a:cs typeface="方正静蕾简体" panose="03000509000000000000" pitchFamily="65" charset="-122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530202" y="2105124"/>
          <a:ext cx="8077302" cy="2407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91311"/>
                <a:gridCol w="1282148"/>
                <a:gridCol w="1431234"/>
                <a:gridCol w="1282148"/>
                <a:gridCol w="3190461"/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+mn-lt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实验次数</a:t>
                      </a:r>
                      <a:endParaRPr lang="zh-CN" sz="2800" kern="100" dirty="0">
                        <a:effectLst/>
                        <a:latin typeface="+mn-lt"/>
                        <a:ea typeface="黑体" panose="02010609060101010101" pitchFamily="49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+mn-lt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电压</a:t>
                      </a:r>
                      <a:r>
                        <a:rPr lang="en-US" sz="2800" kern="100" dirty="0">
                          <a:effectLst/>
                          <a:latin typeface="+mn-lt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U/V</a:t>
                      </a:r>
                      <a:endParaRPr lang="zh-CN" sz="2800" kern="100" dirty="0">
                        <a:effectLst/>
                        <a:latin typeface="+mn-lt"/>
                        <a:ea typeface="黑体" panose="02010609060101010101" pitchFamily="49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+mn-lt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电流</a:t>
                      </a:r>
                      <a:r>
                        <a:rPr lang="en-US" sz="2800" kern="100" dirty="0">
                          <a:effectLst/>
                          <a:latin typeface="+mn-lt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I/A</a:t>
                      </a:r>
                      <a:endParaRPr lang="zh-CN" sz="2800" kern="100" dirty="0">
                        <a:effectLst/>
                        <a:latin typeface="+mn-lt"/>
                        <a:ea typeface="黑体" panose="02010609060101010101" pitchFamily="49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+mn-lt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电功率</a:t>
                      </a:r>
                      <a:r>
                        <a:rPr lang="en-US" sz="2800" kern="100" dirty="0">
                          <a:effectLst/>
                          <a:latin typeface="+mn-lt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P/W</a:t>
                      </a:r>
                      <a:endParaRPr lang="zh-CN" sz="2800" kern="100" dirty="0">
                        <a:effectLst/>
                        <a:latin typeface="+mn-lt"/>
                        <a:ea typeface="黑体" panose="02010609060101010101" pitchFamily="49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+mn-lt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灯泡亮度</a:t>
                      </a:r>
                      <a:r>
                        <a:rPr lang="en-US" sz="2800" kern="100" dirty="0">
                          <a:effectLst/>
                          <a:latin typeface="+mn-lt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CN" sz="2800" kern="100" dirty="0">
                          <a:effectLst/>
                          <a:latin typeface="+mn-lt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过亮、正常、过暗</a:t>
                      </a:r>
                      <a:r>
                        <a:rPr lang="en-US" sz="2800" kern="100" dirty="0">
                          <a:effectLst/>
                          <a:latin typeface="+mn-lt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CN" sz="2800" kern="100" dirty="0">
                        <a:effectLst/>
                        <a:latin typeface="+mn-lt"/>
                        <a:ea typeface="黑体" panose="02010609060101010101" pitchFamily="49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lang="zh-CN" sz="2800" kern="100">
                        <a:effectLst/>
                        <a:latin typeface="+mn-ea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zh-CN" altLang="en-US" sz="28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8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8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800"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lang="zh-CN" sz="2800" kern="100">
                        <a:effectLst/>
                        <a:latin typeface="+mn-ea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zh-CN" altLang="en-US" sz="28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80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8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800" dirty="0"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endParaRPr lang="zh-CN" sz="2800" kern="100" dirty="0">
                        <a:effectLst/>
                        <a:latin typeface="+mn-ea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zh-CN" altLang="en-US" sz="28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80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80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800" dirty="0"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16"/>
          <p:cNvSpPr txBox="1"/>
          <p:nvPr/>
        </p:nvSpPr>
        <p:spPr>
          <a:xfrm>
            <a:off x="5913619" y="4940475"/>
            <a:ext cx="1819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ea typeface="楷体" panose="02010609060101010101" pitchFamily="49" charset="-122"/>
              </a:rPr>
              <a:t>额定功率</a:t>
            </a:r>
          </a:p>
        </p:txBody>
      </p:sp>
      <p:sp>
        <p:nvSpPr>
          <p:cNvPr id="19" name="TextBox 16"/>
          <p:cNvSpPr txBox="1"/>
          <p:nvPr/>
        </p:nvSpPr>
        <p:spPr>
          <a:xfrm>
            <a:off x="1353517" y="5356937"/>
            <a:ext cx="1819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ea typeface="楷体" panose="02010609060101010101" pitchFamily="49" charset="-122"/>
              </a:rPr>
              <a:t>实际功率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6" name="直接连接符 15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组合 16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8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必备知识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9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421698" y="789528"/>
            <a:ext cx="8328025" cy="569386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zh-CN" sz="2800" dirty="0"/>
              <a:t>3</a:t>
            </a:r>
            <a:r>
              <a:rPr lang="zh-CN" altLang="zh-CN" sz="2800" dirty="0"/>
              <a:t>．电炉的电阻丝通电一段时间后变得很烫，而连接的导线却不怎么热，原因是</a:t>
            </a:r>
            <a:r>
              <a:rPr lang="en-US" altLang="zh-CN" sz="2800" dirty="0"/>
              <a:t>( </a:t>
            </a:r>
            <a:r>
              <a:rPr lang="en-US" altLang="zh-CN" sz="2800" dirty="0" smtClean="0"/>
              <a:t>       </a:t>
            </a:r>
            <a:r>
              <a:rPr lang="en-US" altLang="zh-CN" sz="2800" dirty="0"/>
              <a:t>)</a:t>
            </a:r>
            <a:endParaRPr lang="zh-CN" altLang="zh-CN" sz="2800" dirty="0"/>
          </a:p>
          <a:p>
            <a:r>
              <a:rPr lang="en-US" altLang="zh-CN" sz="2800" dirty="0"/>
              <a:t>A</a:t>
            </a:r>
            <a:r>
              <a:rPr lang="zh-CN" altLang="zh-CN" sz="2800" dirty="0"/>
              <a:t>．通过导线的电流小于通过电阻丝的电流</a:t>
            </a:r>
            <a:r>
              <a:rPr lang="en-US" altLang="zh-CN" sz="2800" dirty="0"/>
              <a:t>  </a:t>
            </a:r>
            <a:endParaRPr lang="en-US" altLang="zh-CN" sz="2800" dirty="0" smtClean="0"/>
          </a:p>
          <a:p>
            <a:r>
              <a:rPr lang="en-US" altLang="zh-CN" sz="2800" dirty="0" smtClean="0"/>
              <a:t>B</a:t>
            </a:r>
            <a:r>
              <a:rPr lang="zh-CN" altLang="zh-CN" sz="2800" dirty="0"/>
              <a:t>．导线的绝缘皮隔热</a:t>
            </a:r>
          </a:p>
          <a:p>
            <a:r>
              <a:rPr lang="en-US" altLang="zh-CN" sz="2800" dirty="0"/>
              <a:t>C</a:t>
            </a:r>
            <a:r>
              <a:rPr lang="zh-CN" altLang="zh-CN" sz="2800" dirty="0"/>
              <a:t>．导线的电阻远小于电阻丝的电阻</a:t>
            </a:r>
            <a:r>
              <a:rPr lang="en-US" altLang="zh-CN" sz="2800" dirty="0"/>
              <a:t>  </a:t>
            </a:r>
            <a:endParaRPr lang="en-US" altLang="zh-CN" sz="2800" dirty="0" smtClean="0"/>
          </a:p>
          <a:p>
            <a:r>
              <a:rPr lang="en-US" altLang="zh-CN" sz="2800" dirty="0" smtClean="0"/>
              <a:t>D</a:t>
            </a:r>
            <a:r>
              <a:rPr lang="zh-CN" altLang="zh-CN" sz="2800" dirty="0"/>
              <a:t>．导线散热比电阻丝快</a:t>
            </a:r>
          </a:p>
          <a:p>
            <a:r>
              <a:rPr lang="en-US" altLang="zh-CN" sz="2800" dirty="0"/>
              <a:t>4</a:t>
            </a:r>
            <a:r>
              <a:rPr lang="zh-CN" altLang="zh-CN" sz="2800" dirty="0"/>
              <a:t>．</a:t>
            </a:r>
            <a:r>
              <a:rPr lang="en-US" altLang="zh-CN" sz="2800" dirty="0"/>
              <a:t>(2019·</a:t>
            </a:r>
            <a:r>
              <a:rPr lang="zh-CN" altLang="zh-CN" sz="2800" dirty="0"/>
              <a:t>哈尔滨市</a:t>
            </a:r>
            <a:r>
              <a:rPr lang="en-US" altLang="zh-CN" sz="2800" dirty="0"/>
              <a:t>)</a:t>
            </a:r>
            <a:r>
              <a:rPr lang="zh-CN" altLang="zh-CN" sz="2800" dirty="0"/>
              <a:t>在探究</a:t>
            </a:r>
            <a:r>
              <a:rPr lang="en-US" altLang="zh-CN" sz="2800" dirty="0">
                <a:latin typeface="+mn-ea"/>
              </a:rPr>
              <a:t>“</a:t>
            </a:r>
            <a:r>
              <a:rPr lang="zh-CN" altLang="zh-CN" sz="2800" dirty="0" smtClean="0">
                <a:latin typeface="+mn-ea"/>
              </a:rPr>
              <a:t>影响</a:t>
            </a:r>
            <a:endParaRPr lang="en-US" altLang="zh-CN" sz="2800" dirty="0" smtClean="0">
              <a:latin typeface="+mn-ea"/>
            </a:endParaRPr>
          </a:p>
          <a:p>
            <a:r>
              <a:rPr lang="zh-CN" altLang="zh-CN" sz="2800" dirty="0" smtClean="0">
                <a:latin typeface="+mn-ea"/>
              </a:rPr>
              <a:t>电流</a:t>
            </a:r>
            <a:r>
              <a:rPr lang="zh-CN" altLang="zh-CN" sz="2800" dirty="0">
                <a:latin typeface="+mn-ea"/>
              </a:rPr>
              <a:t>热效应的因素</a:t>
            </a:r>
            <a:r>
              <a:rPr lang="en-US" altLang="zh-CN" sz="2800" dirty="0">
                <a:latin typeface="+mn-ea"/>
              </a:rPr>
              <a:t>”</a:t>
            </a:r>
            <a:r>
              <a:rPr lang="zh-CN" altLang="zh-CN" sz="2800" dirty="0"/>
              <a:t>的实验中</a:t>
            </a:r>
            <a:r>
              <a:rPr lang="zh-CN" altLang="zh-CN" sz="2800" dirty="0" smtClean="0"/>
              <a:t>，</a:t>
            </a:r>
            <a:endParaRPr lang="en-US" altLang="zh-CN" sz="2800" dirty="0" smtClean="0"/>
          </a:p>
          <a:p>
            <a:r>
              <a:rPr lang="zh-CN" altLang="zh-CN" sz="2800" dirty="0" smtClean="0"/>
              <a:t>要</a:t>
            </a:r>
            <a:r>
              <a:rPr lang="zh-CN" altLang="zh-CN" sz="2800" dirty="0"/>
              <a:t>探究电流热效应与电流关系</a:t>
            </a:r>
            <a:r>
              <a:rPr lang="zh-CN" altLang="zh-CN" sz="2800" dirty="0" smtClean="0"/>
              <a:t>，</a:t>
            </a:r>
            <a:endParaRPr lang="en-US" altLang="zh-CN" sz="2800" dirty="0" smtClean="0"/>
          </a:p>
          <a:p>
            <a:r>
              <a:rPr lang="zh-CN" altLang="zh-CN" sz="2800" dirty="0" smtClean="0"/>
              <a:t>应</a:t>
            </a:r>
            <a:r>
              <a:rPr lang="zh-CN" altLang="zh-CN" sz="2800" dirty="0"/>
              <a:t>控制的变量是</a:t>
            </a:r>
            <a:r>
              <a:rPr lang="en-US" altLang="zh-CN" sz="2800" dirty="0" smtClean="0"/>
              <a:t>______________</a:t>
            </a:r>
            <a:r>
              <a:rPr lang="zh-CN" altLang="zh-CN" sz="2800" dirty="0" smtClean="0"/>
              <a:t>。</a:t>
            </a:r>
            <a:endParaRPr lang="en-US" altLang="zh-CN" sz="2800" dirty="0" smtClean="0"/>
          </a:p>
          <a:p>
            <a:r>
              <a:rPr lang="zh-CN" altLang="zh-CN" sz="2800" dirty="0" smtClean="0"/>
              <a:t>如</a:t>
            </a:r>
            <a:r>
              <a:rPr lang="zh-CN" altLang="zh-CN" sz="2800" dirty="0"/>
              <a:t>图</a:t>
            </a:r>
            <a:r>
              <a:rPr lang="en-US" altLang="zh-CN" sz="2800" dirty="0"/>
              <a:t>13</a:t>
            </a:r>
            <a:r>
              <a:rPr lang="zh-CN" altLang="zh-CN" sz="2800" dirty="0"/>
              <a:t>－</a:t>
            </a:r>
            <a:r>
              <a:rPr lang="en-US" altLang="zh-CN" sz="2800" dirty="0"/>
              <a:t>28</a:t>
            </a:r>
            <a:r>
              <a:rPr lang="zh-CN" altLang="zh-CN" sz="2800" dirty="0"/>
              <a:t>所示，</a:t>
            </a:r>
            <a:r>
              <a:rPr lang="en-US" altLang="zh-CN" sz="2800" i="1" dirty="0"/>
              <a:t>R</a:t>
            </a:r>
            <a:r>
              <a:rPr lang="en-US" altLang="zh-CN" sz="2800" baseline="-25000" dirty="0"/>
              <a:t>1</a:t>
            </a:r>
            <a:r>
              <a:rPr lang="zh-CN" altLang="zh-CN" sz="2800" dirty="0"/>
              <a:t>＝</a:t>
            </a:r>
            <a:r>
              <a:rPr lang="en-US" altLang="zh-CN" sz="2800" dirty="0"/>
              <a:t>5 Ω</a:t>
            </a:r>
            <a:r>
              <a:rPr lang="zh-CN" altLang="zh-CN" sz="2800" dirty="0"/>
              <a:t>，</a:t>
            </a:r>
            <a:r>
              <a:rPr lang="en-US" altLang="zh-CN" sz="2800" i="1" dirty="0"/>
              <a:t>R</a:t>
            </a:r>
            <a:r>
              <a:rPr lang="en-US" altLang="zh-CN" sz="2800" baseline="-25000" dirty="0"/>
              <a:t>2</a:t>
            </a:r>
            <a:r>
              <a:rPr lang="zh-CN" altLang="zh-CN" sz="2800" dirty="0" smtClean="0"/>
              <a:t>＝</a:t>
            </a:r>
            <a:endParaRPr lang="en-US" altLang="zh-CN" sz="2800" dirty="0" smtClean="0"/>
          </a:p>
          <a:p>
            <a:r>
              <a:rPr lang="en-US" altLang="zh-CN" sz="2800" dirty="0" smtClean="0"/>
              <a:t>10 </a:t>
            </a:r>
            <a:r>
              <a:rPr lang="en-US" altLang="zh-CN" sz="2800" dirty="0"/>
              <a:t>Ω</a:t>
            </a:r>
            <a:r>
              <a:rPr lang="zh-CN" altLang="zh-CN" sz="2800" dirty="0"/>
              <a:t>，电源电压</a:t>
            </a:r>
            <a:r>
              <a:rPr lang="en-US" altLang="zh-CN" sz="2800" dirty="0"/>
              <a:t>3 V</a:t>
            </a:r>
            <a:r>
              <a:rPr lang="zh-CN" altLang="zh-CN" sz="2800" dirty="0"/>
              <a:t>，则通电</a:t>
            </a:r>
            <a:r>
              <a:rPr lang="en-US" altLang="zh-CN" sz="2800" dirty="0"/>
              <a:t>10 s</a:t>
            </a:r>
            <a:r>
              <a:rPr lang="zh-CN" altLang="zh-CN" sz="2800" dirty="0"/>
              <a:t>电流通过</a:t>
            </a:r>
            <a:r>
              <a:rPr lang="en-US" altLang="zh-CN" sz="2800" i="1" dirty="0"/>
              <a:t>R</a:t>
            </a:r>
            <a:r>
              <a:rPr lang="en-US" altLang="zh-CN" sz="2800" baseline="-25000" dirty="0"/>
              <a:t>1</a:t>
            </a:r>
            <a:r>
              <a:rPr lang="zh-CN" altLang="zh-CN" sz="2800" dirty="0"/>
              <a:t>、</a:t>
            </a:r>
            <a:r>
              <a:rPr lang="en-US" altLang="zh-CN" sz="2800" i="1" dirty="0"/>
              <a:t>R</a:t>
            </a:r>
            <a:r>
              <a:rPr lang="en-US" altLang="zh-CN" sz="2800" baseline="-25000" dirty="0"/>
              <a:t>2</a:t>
            </a:r>
            <a:r>
              <a:rPr lang="zh-CN" altLang="zh-CN" sz="2800" dirty="0"/>
              <a:t>产生热量之比为</a:t>
            </a:r>
            <a:r>
              <a:rPr lang="en-US" altLang="zh-CN" sz="2800" dirty="0"/>
              <a:t>________</a:t>
            </a:r>
            <a:r>
              <a:rPr lang="zh-CN" altLang="zh-CN" sz="2800" dirty="0"/>
              <a:t>。</a:t>
            </a:r>
          </a:p>
        </p:txBody>
      </p:sp>
      <p:sp>
        <p:nvSpPr>
          <p:cNvPr id="4" name="矩形 3"/>
          <p:cNvSpPr/>
          <p:nvPr/>
        </p:nvSpPr>
        <p:spPr>
          <a:xfrm>
            <a:off x="4935543" y="1274239"/>
            <a:ext cx="444352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/>
              </a:rPr>
              <a:t>C</a:t>
            </a:r>
          </a:p>
          <a:p>
            <a:endParaRPr lang="zh-CN" altLang="en-US" dirty="0"/>
          </a:p>
        </p:txBody>
      </p:sp>
      <p:grpSp>
        <p:nvGrpSpPr>
          <p:cNvPr id="9" name="组合 8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组合 11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6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针对训练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6712" y="3122762"/>
            <a:ext cx="3151808" cy="2337399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3169674" y="4540775"/>
            <a:ext cx="19880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电阻和时间</a:t>
            </a:r>
            <a:endParaRPr lang="en-US" altLang="zh-CN" sz="2800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474139" y="5895120"/>
            <a:ext cx="9044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/>
              </a:rPr>
              <a:t>1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/>
              </a:rPr>
              <a:t>∶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/>
              </a:rPr>
              <a:t>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3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474943" y="1032750"/>
            <a:ext cx="8274780" cy="509370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fontAlgn="auto">
              <a:lnSpc>
                <a:spcPts val="3860"/>
              </a:lnSpc>
            </a:pPr>
            <a:r>
              <a:rPr lang="en-US" altLang="zh-CN" sz="2800" dirty="0" smtClean="0">
                <a:cs typeface="方正静蕾简体" panose="03000509000000000000" pitchFamily="65" charset="-122"/>
              </a:rPr>
              <a:t>5</a:t>
            </a:r>
            <a:r>
              <a:rPr lang="zh-CN" altLang="en-US" sz="2800" dirty="0" smtClean="0">
                <a:cs typeface="方正静蕾简体" panose="03000509000000000000" pitchFamily="65" charset="-122"/>
              </a:rPr>
              <a:t>． 如图</a:t>
            </a:r>
            <a:r>
              <a:rPr lang="en-US" altLang="zh-CN" sz="2800" dirty="0" smtClean="0">
                <a:cs typeface="方正静蕾简体" panose="03000509000000000000" pitchFamily="65" charset="-122"/>
              </a:rPr>
              <a:t>13-29</a:t>
            </a:r>
            <a:r>
              <a:rPr lang="zh-CN" altLang="en-US" sz="2800" dirty="0" smtClean="0">
                <a:cs typeface="方正静蕾简体" panose="03000509000000000000" pitchFamily="65" charset="-122"/>
              </a:rPr>
              <a:t>所示是研究电流热效应的部分实验电路，甲电阻丝的阻值小于乙电阻丝的阻值。比较通电后两根电阻丝各自两端的电压</a:t>
            </a:r>
            <a:r>
              <a:rPr lang="en-US" altLang="zh-CN" sz="2800" i="1" dirty="0" smtClean="0">
                <a:cs typeface="方正静蕾简体" panose="03000509000000000000" pitchFamily="65" charset="-122"/>
              </a:rPr>
              <a:t>U</a:t>
            </a:r>
            <a:r>
              <a:rPr lang="zh-CN" altLang="en-US" sz="2800" baseline="-25000" dirty="0" smtClean="0">
                <a:cs typeface="方正静蕾简体" panose="03000509000000000000" pitchFamily="65" charset="-122"/>
              </a:rPr>
              <a:t>甲</a:t>
            </a:r>
            <a:r>
              <a:rPr lang="zh-CN" altLang="en-US" sz="2800" dirty="0" smtClean="0">
                <a:cs typeface="方正静蕾简体" panose="03000509000000000000" pitchFamily="65" charset="-122"/>
              </a:rPr>
              <a:t>、</a:t>
            </a:r>
            <a:r>
              <a:rPr lang="en-US" altLang="zh-CN" sz="2800" i="1" dirty="0" smtClean="0">
                <a:cs typeface="方正静蕾简体" panose="03000509000000000000" pitchFamily="65" charset="-122"/>
              </a:rPr>
              <a:t>U</a:t>
            </a:r>
            <a:r>
              <a:rPr lang="zh-CN" altLang="en-US" sz="2800" baseline="-25000" dirty="0" smtClean="0">
                <a:cs typeface="方正静蕾简体" panose="03000509000000000000" pitchFamily="65" charset="-122"/>
              </a:rPr>
              <a:t>乙</a:t>
            </a:r>
            <a:r>
              <a:rPr lang="zh-CN" altLang="en-US" sz="2800" dirty="0" smtClean="0">
                <a:cs typeface="方正静蕾简体" panose="03000509000000000000" pitchFamily="65" charset="-122"/>
              </a:rPr>
              <a:t>以及它们在相同时间内分别产生的热量</a:t>
            </a:r>
            <a:r>
              <a:rPr lang="en-US" altLang="zh-CN" sz="2800" i="1" dirty="0" smtClean="0">
                <a:cs typeface="方正静蕾简体" panose="03000509000000000000" pitchFamily="65" charset="-122"/>
              </a:rPr>
              <a:t>Q</a:t>
            </a:r>
            <a:r>
              <a:rPr lang="zh-CN" altLang="en-US" sz="2800" baseline="-25000" dirty="0" smtClean="0">
                <a:cs typeface="方正静蕾简体" panose="03000509000000000000" pitchFamily="65" charset="-122"/>
              </a:rPr>
              <a:t>甲</a:t>
            </a:r>
            <a:r>
              <a:rPr lang="zh-CN" altLang="en-US" sz="2800" dirty="0" smtClean="0">
                <a:cs typeface="方正静蕾简体" panose="03000509000000000000" pitchFamily="65" charset="-122"/>
              </a:rPr>
              <a:t>、</a:t>
            </a:r>
            <a:r>
              <a:rPr lang="en-US" altLang="zh-CN" sz="2800" i="1" dirty="0" smtClean="0">
                <a:cs typeface="方正静蕾简体" panose="03000509000000000000" pitchFamily="65" charset="-122"/>
              </a:rPr>
              <a:t>Q</a:t>
            </a:r>
            <a:r>
              <a:rPr lang="zh-CN" altLang="en-US" sz="2800" baseline="-25000" dirty="0" smtClean="0">
                <a:cs typeface="方正静蕾简体" panose="03000509000000000000" pitchFamily="65" charset="-122"/>
              </a:rPr>
              <a:t>乙</a:t>
            </a:r>
            <a:r>
              <a:rPr lang="zh-CN" altLang="en-US" sz="2800" dirty="0" smtClean="0">
                <a:cs typeface="方正静蕾简体" panose="03000509000000000000" pitchFamily="65" charset="-122"/>
              </a:rPr>
              <a:t>的大小。下列关系中正确的是</a:t>
            </a:r>
            <a:r>
              <a:rPr lang="en-US" altLang="zh-CN" sz="2800" dirty="0" smtClean="0">
                <a:cs typeface="方正静蕾简体" panose="03000509000000000000" pitchFamily="65" charset="-122"/>
              </a:rPr>
              <a:t>(      )</a:t>
            </a:r>
          </a:p>
          <a:p>
            <a:pPr fontAlgn="auto">
              <a:lnSpc>
                <a:spcPts val="3860"/>
              </a:lnSpc>
            </a:pPr>
            <a:r>
              <a:rPr lang="en-US" altLang="zh-CN" sz="2800" dirty="0" smtClean="0">
                <a:cs typeface="方正静蕾简体" panose="03000509000000000000" pitchFamily="65" charset="-122"/>
              </a:rPr>
              <a:t>A</a:t>
            </a:r>
            <a:r>
              <a:rPr lang="zh-CN" altLang="en-US" sz="2800" dirty="0" smtClean="0">
                <a:cs typeface="方正静蕾简体" panose="03000509000000000000" pitchFamily="65" charset="-122"/>
              </a:rPr>
              <a:t>．</a:t>
            </a:r>
            <a:r>
              <a:rPr lang="en-US" altLang="zh-CN" sz="2800" i="1" dirty="0" smtClean="0">
                <a:cs typeface="方正静蕾简体" panose="03000509000000000000" pitchFamily="65" charset="-122"/>
              </a:rPr>
              <a:t>U</a:t>
            </a:r>
            <a:r>
              <a:rPr lang="zh-CN" altLang="en-US" sz="2800" baseline="-25000" dirty="0" smtClean="0">
                <a:cs typeface="方正静蕾简体" panose="03000509000000000000" pitchFamily="65" charset="-122"/>
              </a:rPr>
              <a:t>甲</a:t>
            </a:r>
            <a:r>
              <a:rPr lang="zh-CN" altLang="en-US" sz="2800" dirty="0" smtClean="0">
                <a:cs typeface="方正静蕾简体" panose="03000509000000000000" pitchFamily="65" charset="-122"/>
              </a:rPr>
              <a:t>＝</a:t>
            </a:r>
            <a:r>
              <a:rPr lang="en-US" altLang="zh-CN" sz="2800" i="1" dirty="0" smtClean="0">
                <a:cs typeface="方正静蕾简体" panose="03000509000000000000" pitchFamily="65" charset="-122"/>
              </a:rPr>
              <a:t>U</a:t>
            </a:r>
            <a:r>
              <a:rPr lang="zh-CN" altLang="en-US" sz="2800" baseline="-25000" dirty="0" smtClean="0">
                <a:cs typeface="方正静蕾简体" panose="03000509000000000000" pitchFamily="65" charset="-122"/>
              </a:rPr>
              <a:t>乙</a:t>
            </a:r>
            <a:r>
              <a:rPr lang="zh-CN" altLang="en-US" sz="2800" dirty="0" smtClean="0">
                <a:cs typeface="方正静蕾简体" panose="03000509000000000000" pitchFamily="65" charset="-122"/>
              </a:rPr>
              <a:t>，</a:t>
            </a:r>
            <a:r>
              <a:rPr lang="en-US" altLang="zh-CN" sz="2800" i="1" dirty="0" smtClean="0">
                <a:cs typeface="方正静蕾简体" panose="03000509000000000000" pitchFamily="65" charset="-122"/>
              </a:rPr>
              <a:t>Q</a:t>
            </a:r>
            <a:r>
              <a:rPr lang="zh-CN" altLang="en-US" sz="2800" baseline="-25000" dirty="0" smtClean="0">
                <a:cs typeface="方正静蕾简体" panose="03000509000000000000" pitchFamily="65" charset="-122"/>
              </a:rPr>
              <a:t>甲</a:t>
            </a:r>
            <a:r>
              <a:rPr lang="zh-CN" altLang="en-US" sz="2800" dirty="0" smtClean="0">
                <a:cs typeface="方正静蕾简体" panose="03000509000000000000" pitchFamily="65" charset="-122"/>
              </a:rPr>
              <a:t>＝</a:t>
            </a:r>
            <a:r>
              <a:rPr lang="en-US" altLang="zh-CN" sz="2800" i="1" dirty="0" smtClean="0">
                <a:cs typeface="方正静蕾简体" panose="03000509000000000000" pitchFamily="65" charset="-122"/>
              </a:rPr>
              <a:t>Q</a:t>
            </a:r>
            <a:r>
              <a:rPr lang="zh-CN" altLang="en-US" sz="2800" baseline="-25000" dirty="0" smtClean="0">
                <a:cs typeface="方正静蕾简体" panose="03000509000000000000" pitchFamily="65" charset="-122"/>
              </a:rPr>
              <a:t>乙</a:t>
            </a:r>
          </a:p>
          <a:p>
            <a:pPr fontAlgn="auto">
              <a:lnSpc>
                <a:spcPts val="3860"/>
              </a:lnSpc>
            </a:pPr>
            <a:r>
              <a:rPr lang="en-US" altLang="zh-CN" sz="2800" dirty="0" smtClean="0">
                <a:cs typeface="方正静蕾简体" panose="03000509000000000000" pitchFamily="65" charset="-122"/>
              </a:rPr>
              <a:t>B</a:t>
            </a:r>
            <a:r>
              <a:rPr lang="zh-CN" altLang="en-US" sz="2800" dirty="0" smtClean="0">
                <a:cs typeface="方正静蕾简体" panose="03000509000000000000" pitchFamily="65" charset="-122"/>
              </a:rPr>
              <a:t>．</a:t>
            </a:r>
            <a:r>
              <a:rPr lang="en-US" altLang="zh-CN" sz="2800" i="1" dirty="0" smtClean="0">
                <a:cs typeface="方正静蕾简体" panose="03000509000000000000" pitchFamily="65" charset="-122"/>
              </a:rPr>
              <a:t>U</a:t>
            </a:r>
            <a:r>
              <a:rPr lang="zh-CN" altLang="en-US" sz="2800" baseline="-25000" dirty="0" smtClean="0">
                <a:cs typeface="方正静蕾简体" panose="03000509000000000000" pitchFamily="65" charset="-122"/>
              </a:rPr>
              <a:t>甲</a:t>
            </a:r>
            <a:r>
              <a:rPr lang="zh-CN" altLang="en-US" sz="2800" dirty="0" smtClean="0">
                <a:cs typeface="方正静蕾简体" panose="03000509000000000000" pitchFamily="65" charset="-122"/>
              </a:rPr>
              <a:t>＜</a:t>
            </a:r>
            <a:r>
              <a:rPr lang="en-US" altLang="zh-CN" sz="2800" i="1" dirty="0" smtClean="0">
                <a:cs typeface="方正静蕾简体" panose="03000509000000000000" pitchFamily="65" charset="-122"/>
              </a:rPr>
              <a:t>U</a:t>
            </a:r>
            <a:r>
              <a:rPr lang="zh-CN" altLang="en-US" sz="2800" baseline="-25000" dirty="0" smtClean="0">
                <a:cs typeface="方正静蕾简体" panose="03000509000000000000" pitchFamily="65" charset="-122"/>
              </a:rPr>
              <a:t>乙</a:t>
            </a:r>
            <a:r>
              <a:rPr lang="zh-CN" altLang="en-US" sz="2800" dirty="0" smtClean="0">
                <a:cs typeface="方正静蕾简体" panose="03000509000000000000" pitchFamily="65" charset="-122"/>
              </a:rPr>
              <a:t>，</a:t>
            </a:r>
            <a:r>
              <a:rPr lang="en-US" altLang="zh-CN" sz="2800" i="1" dirty="0" smtClean="0">
                <a:cs typeface="方正静蕾简体" panose="03000509000000000000" pitchFamily="65" charset="-122"/>
              </a:rPr>
              <a:t>Q</a:t>
            </a:r>
            <a:r>
              <a:rPr lang="zh-CN" altLang="en-US" sz="2800" baseline="-25000" dirty="0" smtClean="0">
                <a:cs typeface="方正静蕾简体" panose="03000509000000000000" pitchFamily="65" charset="-122"/>
              </a:rPr>
              <a:t>甲</a:t>
            </a:r>
            <a:r>
              <a:rPr lang="zh-CN" altLang="en-US" sz="2800" dirty="0" smtClean="0">
                <a:cs typeface="方正静蕾简体" panose="03000509000000000000" pitchFamily="65" charset="-122"/>
              </a:rPr>
              <a:t>＞</a:t>
            </a:r>
            <a:r>
              <a:rPr lang="en-US" altLang="zh-CN" sz="2800" i="1" dirty="0" smtClean="0">
                <a:cs typeface="方正静蕾简体" panose="03000509000000000000" pitchFamily="65" charset="-122"/>
              </a:rPr>
              <a:t>Q</a:t>
            </a:r>
            <a:r>
              <a:rPr lang="zh-CN" altLang="en-US" sz="2800" baseline="-25000" dirty="0" smtClean="0">
                <a:cs typeface="方正静蕾简体" panose="03000509000000000000" pitchFamily="65" charset="-122"/>
              </a:rPr>
              <a:t>乙</a:t>
            </a:r>
          </a:p>
          <a:p>
            <a:pPr fontAlgn="auto">
              <a:lnSpc>
                <a:spcPts val="3860"/>
              </a:lnSpc>
            </a:pPr>
            <a:r>
              <a:rPr lang="en-US" altLang="zh-CN" sz="2800" dirty="0" smtClean="0">
                <a:cs typeface="方正静蕾简体" panose="03000509000000000000" pitchFamily="65" charset="-122"/>
              </a:rPr>
              <a:t>C</a:t>
            </a:r>
            <a:r>
              <a:rPr lang="zh-CN" altLang="en-US" sz="2800" dirty="0" smtClean="0">
                <a:cs typeface="方正静蕾简体" panose="03000509000000000000" pitchFamily="65" charset="-122"/>
              </a:rPr>
              <a:t>．</a:t>
            </a:r>
            <a:r>
              <a:rPr lang="en-US" altLang="zh-CN" sz="2800" i="1" dirty="0" smtClean="0">
                <a:cs typeface="方正静蕾简体" panose="03000509000000000000" pitchFamily="65" charset="-122"/>
              </a:rPr>
              <a:t>U</a:t>
            </a:r>
            <a:r>
              <a:rPr lang="zh-CN" altLang="en-US" sz="2800" baseline="-25000" dirty="0" smtClean="0">
                <a:cs typeface="方正静蕾简体" panose="03000509000000000000" pitchFamily="65" charset="-122"/>
              </a:rPr>
              <a:t>甲</a:t>
            </a:r>
            <a:r>
              <a:rPr lang="zh-CN" altLang="en-US" sz="2800" dirty="0" smtClean="0">
                <a:cs typeface="方正静蕾简体" panose="03000509000000000000" pitchFamily="65" charset="-122"/>
              </a:rPr>
              <a:t>＜</a:t>
            </a:r>
            <a:r>
              <a:rPr lang="en-US" altLang="zh-CN" sz="2800" i="1" dirty="0" smtClean="0">
                <a:cs typeface="方正静蕾简体" panose="03000509000000000000" pitchFamily="65" charset="-122"/>
              </a:rPr>
              <a:t>U</a:t>
            </a:r>
            <a:r>
              <a:rPr lang="zh-CN" altLang="en-US" sz="2800" baseline="-25000" dirty="0" smtClean="0">
                <a:cs typeface="方正静蕾简体" panose="03000509000000000000" pitchFamily="65" charset="-122"/>
              </a:rPr>
              <a:t>乙</a:t>
            </a:r>
            <a:r>
              <a:rPr lang="zh-CN" altLang="en-US" sz="2800" dirty="0" smtClean="0">
                <a:cs typeface="方正静蕾简体" panose="03000509000000000000" pitchFamily="65" charset="-122"/>
              </a:rPr>
              <a:t>，</a:t>
            </a:r>
            <a:r>
              <a:rPr lang="en-US" altLang="zh-CN" sz="2800" i="1" dirty="0" smtClean="0">
                <a:cs typeface="方正静蕾简体" panose="03000509000000000000" pitchFamily="65" charset="-122"/>
              </a:rPr>
              <a:t>Q</a:t>
            </a:r>
            <a:r>
              <a:rPr lang="zh-CN" altLang="en-US" sz="2800" baseline="-25000" dirty="0" smtClean="0">
                <a:cs typeface="方正静蕾简体" panose="03000509000000000000" pitchFamily="65" charset="-122"/>
              </a:rPr>
              <a:t>甲</a:t>
            </a:r>
            <a:r>
              <a:rPr lang="zh-CN" altLang="en-US" sz="2800" dirty="0" smtClean="0">
                <a:cs typeface="方正静蕾简体" panose="03000509000000000000" pitchFamily="65" charset="-122"/>
              </a:rPr>
              <a:t>＜</a:t>
            </a:r>
            <a:r>
              <a:rPr lang="en-US" altLang="zh-CN" sz="2800" i="1" dirty="0" smtClean="0">
                <a:cs typeface="方正静蕾简体" panose="03000509000000000000" pitchFamily="65" charset="-122"/>
              </a:rPr>
              <a:t>Q</a:t>
            </a:r>
            <a:r>
              <a:rPr lang="zh-CN" altLang="en-US" sz="2800" baseline="-25000" dirty="0" smtClean="0">
                <a:cs typeface="方正静蕾简体" panose="03000509000000000000" pitchFamily="65" charset="-122"/>
              </a:rPr>
              <a:t>乙</a:t>
            </a:r>
          </a:p>
          <a:p>
            <a:pPr fontAlgn="auto">
              <a:lnSpc>
                <a:spcPts val="3860"/>
              </a:lnSpc>
            </a:pPr>
            <a:r>
              <a:rPr lang="en-US" altLang="zh-CN" sz="2800" dirty="0" smtClean="0">
                <a:cs typeface="方正静蕾简体" panose="03000509000000000000" pitchFamily="65" charset="-122"/>
              </a:rPr>
              <a:t>D</a:t>
            </a:r>
            <a:r>
              <a:rPr lang="zh-CN" altLang="en-US" sz="2800" dirty="0" smtClean="0">
                <a:cs typeface="方正静蕾简体" panose="03000509000000000000" pitchFamily="65" charset="-122"/>
              </a:rPr>
              <a:t>．</a:t>
            </a:r>
            <a:r>
              <a:rPr lang="en-US" altLang="zh-CN" sz="2800" i="1" dirty="0" smtClean="0">
                <a:cs typeface="方正静蕾简体" panose="03000509000000000000" pitchFamily="65" charset="-122"/>
              </a:rPr>
              <a:t>U</a:t>
            </a:r>
            <a:r>
              <a:rPr lang="zh-CN" altLang="en-US" sz="2800" baseline="-25000" dirty="0" smtClean="0">
                <a:cs typeface="方正静蕾简体" panose="03000509000000000000" pitchFamily="65" charset="-122"/>
              </a:rPr>
              <a:t>甲</a:t>
            </a:r>
            <a:r>
              <a:rPr lang="zh-CN" altLang="en-US" sz="2800" dirty="0" smtClean="0">
                <a:cs typeface="方正静蕾简体" panose="03000509000000000000" pitchFamily="65" charset="-122"/>
              </a:rPr>
              <a:t>＞</a:t>
            </a:r>
            <a:r>
              <a:rPr lang="en-US" altLang="zh-CN" sz="2800" i="1" dirty="0" smtClean="0">
                <a:cs typeface="方正静蕾简体" panose="03000509000000000000" pitchFamily="65" charset="-122"/>
              </a:rPr>
              <a:t>U</a:t>
            </a:r>
            <a:r>
              <a:rPr lang="zh-CN" altLang="en-US" sz="2800" baseline="-25000" dirty="0" smtClean="0">
                <a:cs typeface="方正静蕾简体" panose="03000509000000000000" pitchFamily="65" charset="-122"/>
              </a:rPr>
              <a:t>乙</a:t>
            </a:r>
            <a:r>
              <a:rPr lang="zh-CN" altLang="en-US" sz="2800" dirty="0" smtClean="0">
                <a:cs typeface="方正静蕾简体" panose="03000509000000000000" pitchFamily="65" charset="-122"/>
              </a:rPr>
              <a:t>，</a:t>
            </a:r>
            <a:r>
              <a:rPr lang="en-US" altLang="zh-CN" sz="2800" i="1" dirty="0" smtClean="0">
                <a:cs typeface="方正静蕾简体" panose="03000509000000000000" pitchFamily="65" charset="-122"/>
              </a:rPr>
              <a:t>Q</a:t>
            </a:r>
            <a:r>
              <a:rPr lang="zh-CN" altLang="en-US" sz="2800" baseline="-25000" dirty="0" smtClean="0">
                <a:cs typeface="方正静蕾简体" panose="03000509000000000000" pitchFamily="65" charset="-122"/>
              </a:rPr>
              <a:t>甲</a:t>
            </a:r>
            <a:r>
              <a:rPr lang="zh-CN" altLang="en-US" sz="2800" dirty="0" smtClean="0">
                <a:cs typeface="方正静蕾简体" panose="03000509000000000000" pitchFamily="65" charset="-122"/>
              </a:rPr>
              <a:t>＜</a:t>
            </a:r>
            <a:r>
              <a:rPr lang="en-US" altLang="zh-CN" sz="2800" i="1" dirty="0" smtClean="0">
                <a:cs typeface="方正静蕾简体" panose="03000509000000000000" pitchFamily="65" charset="-122"/>
              </a:rPr>
              <a:t>Q</a:t>
            </a:r>
            <a:r>
              <a:rPr lang="zh-CN" altLang="en-US" sz="2800" baseline="-25000" dirty="0" smtClean="0">
                <a:cs typeface="方正静蕾简体" panose="03000509000000000000" pitchFamily="65" charset="-122"/>
              </a:rPr>
              <a:t>乙</a:t>
            </a:r>
            <a:endParaRPr lang="en-US" altLang="zh-CN" sz="2800" baseline="-25000" dirty="0">
              <a:cs typeface="方正静蕾简体" panose="03000509000000000000" pitchFamily="65" charset="-122"/>
            </a:endParaRPr>
          </a:p>
          <a:p>
            <a:pPr fontAlgn="auto">
              <a:lnSpc>
                <a:spcPts val="3860"/>
              </a:lnSpc>
            </a:pPr>
            <a:endParaRPr lang="zh-CN" altLang="en-US" sz="2800" dirty="0">
              <a:cs typeface="方正静蕾简体" panose="03000509000000000000" pitchFamily="65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856783" y="5777409"/>
            <a:ext cx="9541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cs typeface="方正静蕾简体" panose="03000509000000000000" pitchFamily="65" charset="-122"/>
              </a:rPr>
              <a:t>图</a:t>
            </a:r>
            <a:r>
              <a:rPr lang="en-US" altLang="zh-CN" dirty="0" smtClean="0">
                <a:cs typeface="方正静蕾简体" panose="03000509000000000000" pitchFamily="65" charset="-122"/>
              </a:rPr>
              <a:t>13-29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1715710" y="3056381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</a:rPr>
              <a:t>C</a:t>
            </a:r>
            <a:endParaRPr lang="zh-CN" altLang="en-US" dirty="0"/>
          </a:p>
        </p:txBody>
      </p:sp>
      <p:pic>
        <p:nvPicPr>
          <p:cNvPr id="20482" name="Picture 2" descr="C:\Documents and Settings\Administrator\桌面\pai\正文pai\ZKYW-585.tif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4378" y="3859383"/>
            <a:ext cx="1957388" cy="1918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组合 11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4" name="直接连接符 13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组合 14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6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能力提升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500712" y="882653"/>
            <a:ext cx="8274779" cy="569386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zh-CN" sz="2600" dirty="0"/>
              <a:t>6</a:t>
            </a:r>
            <a:r>
              <a:rPr lang="zh-CN" altLang="zh-CN" sz="2600" dirty="0"/>
              <a:t>．如图</a:t>
            </a:r>
            <a:r>
              <a:rPr lang="en-US" altLang="zh-CN" sz="2600" dirty="0"/>
              <a:t>13</a:t>
            </a:r>
            <a:r>
              <a:rPr lang="zh-CN" altLang="zh-CN" sz="2600" dirty="0"/>
              <a:t>－</a:t>
            </a:r>
            <a:r>
              <a:rPr lang="en-US" altLang="zh-CN" sz="2600" dirty="0"/>
              <a:t>30</a:t>
            </a:r>
            <a:r>
              <a:rPr lang="zh-CN" altLang="zh-CN" sz="2600" dirty="0"/>
              <a:t>所示是电饭锅内部简化电路图，已知</a:t>
            </a:r>
            <a:r>
              <a:rPr lang="en-US" altLang="zh-CN" sz="2600" i="1" dirty="0"/>
              <a:t>R</a:t>
            </a:r>
            <a:r>
              <a:rPr lang="en-US" altLang="zh-CN" sz="2600" baseline="-25000" dirty="0"/>
              <a:t>0</a:t>
            </a:r>
            <a:r>
              <a:rPr lang="zh-CN" altLang="zh-CN" sz="2600" dirty="0"/>
              <a:t>＝</a:t>
            </a:r>
            <a:r>
              <a:rPr lang="en-US" altLang="zh-CN" sz="2600" dirty="0"/>
              <a:t>55 Ω</a:t>
            </a:r>
            <a:r>
              <a:rPr lang="zh-CN" altLang="zh-CN" sz="2600" dirty="0"/>
              <a:t>，</a:t>
            </a:r>
            <a:r>
              <a:rPr lang="en-US" altLang="zh-CN" sz="2600" i="1" dirty="0"/>
              <a:t>R</a:t>
            </a:r>
            <a:r>
              <a:rPr lang="en-US" altLang="zh-CN" sz="2600" baseline="-25000" dirty="0"/>
              <a:t>1</a:t>
            </a:r>
            <a:r>
              <a:rPr lang="zh-CN" altLang="zh-CN" sz="2600" dirty="0"/>
              <a:t>＝</a:t>
            </a:r>
            <a:r>
              <a:rPr lang="en-US" altLang="zh-CN" sz="2600" dirty="0"/>
              <a:t>1 045 Ω</a:t>
            </a:r>
            <a:r>
              <a:rPr lang="zh-CN" altLang="zh-CN" sz="2600" dirty="0"/>
              <a:t>。当</a:t>
            </a:r>
            <a:r>
              <a:rPr lang="en-US" altLang="zh-CN" sz="2600" dirty="0"/>
              <a:t>S</a:t>
            </a:r>
            <a:r>
              <a:rPr lang="zh-CN" altLang="zh-CN" sz="2600" dirty="0"/>
              <a:t>接</a:t>
            </a:r>
            <a:r>
              <a:rPr lang="en-US" altLang="zh-CN" sz="2600" dirty="0">
                <a:latin typeface="+mn-ea"/>
              </a:rPr>
              <a:t>“</a:t>
            </a:r>
            <a:r>
              <a:rPr lang="en-US" altLang="zh-CN" sz="2600" dirty="0"/>
              <a:t>1</a:t>
            </a:r>
            <a:r>
              <a:rPr lang="en-US" altLang="zh-CN" sz="2600" dirty="0">
                <a:latin typeface="+mn-ea"/>
              </a:rPr>
              <a:t>”</a:t>
            </a:r>
            <a:r>
              <a:rPr lang="zh-CN" altLang="zh-CN" sz="2600" dirty="0"/>
              <a:t>时，电饭锅正常工作电路中的电流是</a:t>
            </a:r>
            <a:r>
              <a:rPr lang="en-US" altLang="zh-CN" sz="2600" dirty="0"/>
              <a:t>_______A</a:t>
            </a:r>
            <a:r>
              <a:rPr lang="zh-CN" altLang="zh-CN" sz="2600" dirty="0"/>
              <a:t>；当</a:t>
            </a:r>
            <a:r>
              <a:rPr lang="en-US" altLang="zh-CN" sz="2600" dirty="0"/>
              <a:t>S</a:t>
            </a:r>
            <a:r>
              <a:rPr lang="zh-CN" altLang="zh-CN" sz="2600" dirty="0"/>
              <a:t>接</a:t>
            </a:r>
            <a:r>
              <a:rPr lang="en-US" altLang="zh-CN" sz="2600" dirty="0">
                <a:latin typeface="+mn-ea"/>
              </a:rPr>
              <a:t>“</a:t>
            </a:r>
            <a:r>
              <a:rPr lang="en-US" altLang="zh-CN" sz="2600" dirty="0"/>
              <a:t>2</a:t>
            </a:r>
            <a:r>
              <a:rPr lang="en-US" altLang="zh-CN" sz="2600" dirty="0">
                <a:latin typeface="+mn-ea"/>
              </a:rPr>
              <a:t>”</a:t>
            </a:r>
            <a:r>
              <a:rPr lang="zh-CN" altLang="zh-CN" sz="2600" dirty="0"/>
              <a:t>时，通电</a:t>
            </a:r>
            <a:r>
              <a:rPr lang="en-US" altLang="zh-CN" sz="2600" dirty="0"/>
              <a:t>1 min</a:t>
            </a:r>
            <a:r>
              <a:rPr lang="zh-CN" altLang="zh-CN" sz="2600" dirty="0"/>
              <a:t>产生的热量是</a:t>
            </a:r>
            <a:r>
              <a:rPr lang="en-US" altLang="zh-CN" sz="2600" dirty="0"/>
              <a:t>__________J</a:t>
            </a:r>
            <a:r>
              <a:rPr lang="zh-CN" altLang="zh-CN" sz="2600" dirty="0" smtClean="0"/>
              <a:t>。</a:t>
            </a:r>
            <a:endParaRPr lang="en-US" altLang="zh-CN" sz="2600" dirty="0" smtClean="0"/>
          </a:p>
          <a:p>
            <a:endParaRPr lang="en-US" altLang="zh-CN" sz="2600" dirty="0"/>
          </a:p>
          <a:p>
            <a:endParaRPr lang="en-US" altLang="zh-CN" sz="2600" dirty="0" smtClean="0"/>
          </a:p>
          <a:p>
            <a:endParaRPr lang="en-US" altLang="zh-CN" sz="2600" dirty="0" smtClean="0"/>
          </a:p>
          <a:p>
            <a:endParaRPr lang="en-US" altLang="zh-CN" sz="2600" dirty="0"/>
          </a:p>
          <a:p>
            <a:endParaRPr lang="en-US" altLang="zh-CN" sz="2600" dirty="0"/>
          </a:p>
          <a:p>
            <a:endParaRPr lang="zh-CN" altLang="zh-CN" sz="2600" dirty="0"/>
          </a:p>
          <a:p>
            <a:r>
              <a:rPr lang="en-US" altLang="zh-CN" sz="2600" dirty="0"/>
              <a:t>7</a:t>
            </a:r>
            <a:r>
              <a:rPr lang="zh-CN" altLang="zh-CN" sz="2600" dirty="0"/>
              <a:t>．</a:t>
            </a:r>
            <a:r>
              <a:rPr lang="en-US" altLang="zh-CN" sz="2600" dirty="0"/>
              <a:t>(2019·</a:t>
            </a:r>
            <a:r>
              <a:rPr lang="zh-CN" altLang="zh-CN" sz="2600" dirty="0"/>
              <a:t>宜宾市</a:t>
            </a:r>
            <a:r>
              <a:rPr lang="en-US" altLang="zh-CN" sz="2600" dirty="0"/>
              <a:t>)</a:t>
            </a:r>
            <a:r>
              <a:rPr lang="zh-CN" altLang="zh-CN" sz="2600" dirty="0"/>
              <a:t>如图</a:t>
            </a:r>
            <a:r>
              <a:rPr lang="en-US" altLang="zh-CN" sz="2600" dirty="0"/>
              <a:t>13</a:t>
            </a:r>
            <a:r>
              <a:rPr lang="zh-CN" altLang="zh-CN" sz="2600" dirty="0"/>
              <a:t>－</a:t>
            </a:r>
            <a:r>
              <a:rPr lang="en-US" altLang="zh-CN" sz="2600" dirty="0"/>
              <a:t>31</a:t>
            </a:r>
            <a:r>
              <a:rPr lang="zh-CN" altLang="zh-CN" sz="2600" dirty="0"/>
              <a:t>中所示电路中，已知定值电阻</a:t>
            </a:r>
            <a:r>
              <a:rPr lang="en-US" altLang="zh-CN" sz="2600" i="1" dirty="0"/>
              <a:t>R</a:t>
            </a:r>
            <a:r>
              <a:rPr lang="en-US" altLang="zh-CN" sz="2600" baseline="-25000" dirty="0"/>
              <a:t>1</a:t>
            </a:r>
            <a:r>
              <a:rPr lang="zh-CN" altLang="zh-CN" sz="2600" dirty="0"/>
              <a:t>＝</a:t>
            </a:r>
            <a:r>
              <a:rPr lang="en-US" altLang="zh-CN" sz="2600" dirty="0"/>
              <a:t>20 Ω</a:t>
            </a:r>
            <a:r>
              <a:rPr lang="zh-CN" altLang="zh-CN" sz="2600" dirty="0"/>
              <a:t>，开关闭合后，两个完全相同的电流表</a:t>
            </a:r>
            <a:r>
              <a:rPr lang="en-US" altLang="zh-CN" sz="2600" dirty="0"/>
              <a:t>A</a:t>
            </a:r>
            <a:r>
              <a:rPr lang="en-US" altLang="zh-CN" sz="2600" baseline="-25000" dirty="0"/>
              <a:t>1</a:t>
            </a:r>
            <a:r>
              <a:rPr lang="zh-CN" altLang="zh-CN" sz="2600" dirty="0"/>
              <a:t>、</a:t>
            </a:r>
            <a:r>
              <a:rPr lang="en-US" altLang="zh-CN" sz="2600" dirty="0"/>
              <a:t>A</a:t>
            </a:r>
            <a:r>
              <a:rPr lang="en-US" altLang="zh-CN" sz="2600" baseline="-25000" dirty="0"/>
              <a:t>2</a:t>
            </a:r>
            <a:r>
              <a:rPr lang="zh-CN" altLang="zh-CN" sz="2600" dirty="0"/>
              <a:t>指针均指在同一位置，如图</a:t>
            </a:r>
            <a:r>
              <a:rPr lang="en-US" altLang="zh-CN" sz="2600" dirty="0"/>
              <a:t>13</a:t>
            </a:r>
            <a:r>
              <a:rPr lang="zh-CN" altLang="zh-CN" sz="2600" dirty="0"/>
              <a:t>－</a:t>
            </a:r>
            <a:r>
              <a:rPr lang="en-US" altLang="zh-CN" sz="2600" dirty="0"/>
              <a:t>31</a:t>
            </a:r>
            <a:r>
              <a:rPr lang="zh-CN" altLang="zh-CN" sz="2600" dirty="0"/>
              <a:t>乙所示，则此时通过</a:t>
            </a:r>
            <a:r>
              <a:rPr lang="en-US" altLang="zh-CN" sz="2600" i="1" dirty="0"/>
              <a:t>R</a:t>
            </a:r>
            <a:r>
              <a:rPr lang="en-US" altLang="zh-CN" sz="2600" baseline="-25000" dirty="0"/>
              <a:t>1</a:t>
            </a:r>
            <a:r>
              <a:rPr lang="zh-CN" altLang="zh-CN" sz="2600" dirty="0"/>
              <a:t>的电流为</a:t>
            </a:r>
            <a:r>
              <a:rPr lang="en-US" altLang="zh-CN" sz="2600" dirty="0"/>
              <a:t>________A</a:t>
            </a:r>
            <a:r>
              <a:rPr lang="zh-CN" altLang="zh-CN" sz="2600" dirty="0"/>
              <a:t>，在</a:t>
            </a:r>
            <a:r>
              <a:rPr lang="en-US" altLang="zh-CN" sz="2600" dirty="0"/>
              <a:t>10 s</a:t>
            </a:r>
            <a:r>
              <a:rPr lang="zh-CN" altLang="zh-CN" sz="2600" dirty="0"/>
              <a:t>内</a:t>
            </a:r>
            <a:r>
              <a:rPr lang="en-US" altLang="zh-CN" sz="2600" i="1" dirty="0"/>
              <a:t>R</a:t>
            </a:r>
            <a:r>
              <a:rPr lang="en-US" altLang="zh-CN" sz="2600" baseline="-25000" dirty="0"/>
              <a:t>2</a:t>
            </a:r>
            <a:r>
              <a:rPr lang="zh-CN" altLang="zh-CN" sz="2600" dirty="0"/>
              <a:t>产生的热量为</a:t>
            </a:r>
            <a:r>
              <a:rPr lang="en-US" altLang="zh-CN" sz="2600" dirty="0"/>
              <a:t>________J</a:t>
            </a:r>
            <a:r>
              <a:rPr lang="zh-CN" altLang="zh-CN" sz="2600" dirty="0"/>
              <a:t>。</a:t>
            </a:r>
            <a:endParaRPr lang="zh-CN" altLang="en-US" sz="2600" dirty="0">
              <a:latin typeface="宋体" panose="02010600030101010101" pitchFamily="2" charset="-122"/>
              <a:cs typeface="方正静蕾简体" panose="03000509000000000000" pitchFamily="65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687873" y="1591494"/>
            <a:ext cx="60144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dirty="0" smtClean="0">
                <a:solidFill>
                  <a:srgbClr val="FF0000"/>
                </a:solidFill>
                <a:latin typeface="Times New Roman" panose="02020603050405020304"/>
              </a:rPr>
              <a:t>0.2</a:t>
            </a:r>
            <a:endParaRPr lang="zh-CN" altLang="en-US" sz="2600" dirty="0"/>
          </a:p>
        </p:txBody>
      </p:sp>
      <p:sp>
        <p:nvSpPr>
          <p:cNvPr id="12" name="矩形 11"/>
          <p:cNvSpPr/>
          <p:nvPr/>
        </p:nvSpPr>
        <p:spPr>
          <a:xfrm>
            <a:off x="1872586" y="2083937"/>
            <a:ext cx="163057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dirty="0" smtClean="0">
                <a:solidFill>
                  <a:srgbClr val="FF0000"/>
                </a:solidFill>
                <a:latin typeface="Times New Roman" panose="02020603050405020304"/>
              </a:rPr>
              <a:t>5.28 ×10</a:t>
            </a:r>
            <a:r>
              <a:rPr lang="en-US" altLang="zh-CN" sz="2600" b="1" baseline="30000" dirty="0" smtClean="0">
                <a:solidFill>
                  <a:srgbClr val="FF0000"/>
                </a:solidFill>
                <a:latin typeface="Times New Roman" panose="02020603050405020304"/>
              </a:rPr>
              <a:t>4</a:t>
            </a:r>
            <a:endParaRPr lang="zh-CN" altLang="en-US" sz="2600" baseline="30000" dirty="0"/>
          </a:p>
        </p:txBody>
      </p:sp>
      <p:grpSp>
        <p:nvGrpSpPr>
          <p:cNvPr id="17" name="组合 16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8" name="直接连接符 17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组合 18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20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能力提升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0201" y="2724279"/>
            <a:ext cx="6944264" cy="2035466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2167412" y="6084076"/>
            <a:ext cx="60144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dirty="0" smtClean="0">
                <a:solidFill>
                  <a:srgbClr val="FF0000"/>
                </a:solidFill>
                <a:latin typeface="Times New Roman" panose="02020603050405020304"/>
              </a:rPr>
              <a:t>1.2</a:t>
            </a:r>
            <a:endParaRPr lang="zh-CN" altLang="en-US" sz="2600" dirty="0"/>
          </a:p>
        </p:txBody>
      </p:sp>
      <p:sp>
        <p:nvSpPr>
          <p:cNvPr id="23" name="矩形 22"/>
          <p:cNvSpPr/>
          <p:nvPr/>
        </p:nvSpPr>
        <p:spPr>
          <a:xfrm>
            <a:off x="7614564" y="6079890"/>
            <a:ext cx="51809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dirty="0">
                <a:solidFill>
                  <a:srgbClr val="FF0000"/>
                </a:solidFill>
                <a:latin typeface="Times New Roman" panose="02020603050405020304"/>
              </a:rPr>
              <a:t>7</a:t>
            </a:r>
            <a:r>
              <a:rPr lang="en-US" altLang="zh-CN" sz="2600" b="1" dirty="0" smtClean="0">
                <a:solidFill>
                  <a:srgbClr val="FF0000"/>
                </a:solidFill>
                <a:latin typeface="Times New Roman" panose="02020603050405020304"/>
              </a:rPr>
              <a:t>2</a:t>
            </a:r>
            <a:endParaRPr lang="zh-CN" altLang="en-US" sz="2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22" grpId="0"/>
      <p:bldP spid="23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474943" y="930021"/>
            <a:ext cx="8274779" cy="569386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zh-CN" sz="2600" dirty="0"/>
              <a:t>8</a:t>
            </a:r>
            <a:r>
              <a:rPr lang="zh-CN" altLang="zh-CN" sz="2600" dirty="0"/>
              <a:t>．如图</a:t>
            </a:r>
            <a:r>
              <a:rPr lang="en-US" altLang="zh-CN" sz="2600" dirty="0"/>
              <a:t>13</a:t>
            </a:r>
            <a:r>
              <a:rPr lang="zh-CN" altLang="zh-CN" sz="2600" dirty="0"/>
              <a:t>－</a:t>
            </a:r>
            <a:r>
              <a:rPr lang="en-US" altLang="zh-CN" sz="2600" dirty="0"/>
              <a:t>32</a:t>
            </a:r>
            <a:r>
              <a:rPr lang="zh-CN" altLang="zh-CN" sz="2600" dirty="0"/>
              <a:t>所示，灯泡</a:t>
            </a:r>
            <a:r>
              <a:rPr lang="en-US" altLang="zh-CN" sz="2600" dirty="0"/>
              <a:t>L</a:t>
            </a:r>
            <a:r>
              <a:rPr lang="zh-CN" altLang="zh-CN" sz="2600" dirty="0"/>
              <a:t>上标有</a:t>
            </a:r>
            <a:r>
              <a:rPr lang="en-US" altLang="zh-CN" sz="2600" dirty="0">
                <a:latin typeface="+mn-ea"/>
              </a:rPr>
              <a:t>“</a:t>
            </a:r>
            <a:r>
              <a:rPr lang="en-US" altLang="zh-CN" sz="2600" dirty="0"/>
              <a:t>6 V</a:t>
            </a:r>
            <a:r>
              <a:rPr lang="zh-CN" altLang="zh-CN" sz="2600" dirty="0"/>
              <a:t>　</a:t>
            </a:r>
            <a:r>
              <a:rPr lang="en-US" altLang="zh-CN" sz="2600" dirty="0"/>
              <a:t>3 W</a:t>
            </a:r>
            <a:r>
              <a:rPr lang="en-US" altLang="zh-CN" sz="2600" dirty="0">
                <a:latin typeface="+mn-ea"/>
              </a:rPr>
              <a:t>”</a:t>
            </a:r>
            <a:r>
              <a:rPr lang="zh-CN" altLang="zh-CN" sz="2600" dirty="0"/>
              <a:t>字样，电源电压</a:t>
            </a:r>
            <a:r>
              <a:rPr lang="en-US" altLang="zh-CN" sz="2600" dirty="0"/>
              <a:t>6 V</a:t>
            </a:r>
            <a:r>
              <a:rPr lang="zh-CN" altLang="zh-CN" sz="2600" dirty="0"/>
              <a:t>且保持不变，定值电阻</a:t>
            </a:r>
            <a:r>
              <a:rPr lang="en-US" altLang="zh-CN" sz="2600" i="1" dirty="0"/>
              <a:t>R</a:t>
            </a:r>
            <a:r>
              <a:rPr lang="zh-CN" altLang="zh-CN" sz="2600" dirty="0"/>
              <a:t>＝</a:t>
            </a:r>
            <a:r>
              <a:rPr lang="en-US" altLang="zh-CN" sz="2600" dirty="0"/>
              <a:t>8 Ω(</a:t>
            </a:r>
            <a:r>
              <a:rPr lang="zh-CN" altLang="zh-CN" sz="2600" dirty="0"/>
              <a:t>不计灯丝电阻的变化</a:t>
            </a:r>
            <a:r>
              <a:rPr lang="en-US" altLang="zh-CN" sz="2600" dirty="0"/>
              <a:t>)</a:t>
            </a:r>
            <a:r>
              <a:rPr lang="zh-CN" altLang="zh-CN" sz="2600" dirty="0"/>
              <a:t>。只闭合</a:t>
            </a:r>
            <a:r>
              <a:rPr lang="en-US" altLang="zh-CN" sz="2600" dirty="0"/>
              <a:t>S</a:t>
            </a:r>
            <a:r>
              <a:rPr lang="en-US" altLang="zh-CN" sz="2600" baseline="-25000" dirty="0"/>
              <a:t>1</a:t>
            </a:r>
            <a:r>
              <a:rPr lang="zh-CN" altLang="zh-CN" sz="2600" dirty="0"/>
              <a:t>和</a:t>
            </a:r>
            <a:r>
              <a:rPr lang="en-US" altLang="zh-CN" sz="2600" dirty="0"/>
              <a:t>S</a:t>
            </a:r>
            <a:r>
              <a:rPr lang="en-US" altLang="zh-CN" sz="2600" baseline="-25000" dirty="0"/>
              <a:t>3</a:t>
            </a:r>
            <a:r>
              <a:rPr lang="zh-CN" altLang="zh-CN" sz="2600" dirty="0"/>
              <a:t>，电阻</a:t>
            </a:r>
            <a:r>
              <a:rPr lang="en-US" altLang="zh-CN" sz="2600" i="1" dirty="0"/>
              <a:t>R</a:t>
            </a:r>
            <a:r>
              <a:rPr lang="zh-CN" altLang="zh-CN" sz="2600" dirty="0"/>
              <a:t>在</a:t>
            </a:r>
            <a:r>
              <a:rPr lang="en-US" altLang="zh-CN" sz="2600" dirty="0"/>
              <a:t>100 s</a:t>
            </a:r>
            <a:r>
              <a:rPr lang="zh-CN" altLang="zh-CN" sz="2600" dirty="0"/>
              <a:t>产生的热量是</a:t>
            </a:r>
            <a:r>
              <a:rPr lang="en-US" altLang="zh-CN" sz="2600" dirty="0"/>
              <a:t>_______J</a:t>
            </a:r>
            <a:r>
              <a:rPr lang="zh-CN" altLang="zh-CN" sz="2600" dirty="0"/>
              <a:t>，电路在工作状态下，整个电路消耗的最小功率是</a:t>
            </a:r>
            <a:r>
              <a:rPr lang="en-US" altLang="zh-CN" sz="2600" dirty="0"/>
              <a:t>_______W</a:t>
            </a:r>
            <a:r>
              <a:rPr lang="zh-CN" altLang="zh-CN" sz="2600" dirty="0" smtClean="0"/>
              <a:t>。</a:t>
            </a:r>
            <a:endParaRPr lang="en-US" altLang="zh-CN" sz="2600" dirty="0" smtClean="0"/>
          </a:p>
          <a:p>
            <a:endParaRPr lang="en-US" altLang="zh-CN" sz="2600" dirty="0"/>
          </a:p>
          <a:p>
            <a:endParaRPr lang="en-US" altLang="zh-CN" sz="2600" dirty="0" smtClean="0"/>
          </a:p>
          <a:p>
            <a:endParaRPr lang="en-US" altLang="zh-CN" sz="2600" dirty="0"/>
          </a:p>
          <a:p>
            <a:endParaRPr lang="en-US" altLang="zh-CN" sz="2600" dirty="0" smtClean="0"/>
          </a:p>
          <a:p>
            <a:endParaRPr lang="zh-CN" altLang="zh-CN" sz="2600" dirty="0"/>
          </a:p>
          <a:p>
            <a:r>
              <a:rPr lang="en-US" altLang="zh-CN" sz="2600" dirty="0"/>
              <a:t>9</a:t>
            </a:r>
            <a:r>
              <a:rPr lang="zh-CN" altLang="zh-CN" sz="2600" dirty="0"/>
              <a:t>．</a:t>
            </a:r>
            <a:r>
              <a:rPr lang="en-US" altLang="zh-CN" sz="2600" dirty="0"/>
              <a:t>(2019·</a:t>
            </a:r>
            <a:r>
              <a:rPr lang="zh-CN" altLang="zh-CN" sz="2600" dirty="0"/>
              <a:t>贵港市</a:t>
            </a:r>
            <a:r>
              <a:rPr lang="en-US" altLang="zh-CN" sz="2600" dirty="0"/>
              <a:t>)</a:t>
            </a:r>
            <a:r>
              <a:rPr lang="zh-CN" altLang="zh-CN" sz="2600" dirty="0"/>
              <a:t>家用电吹风的简化电路如图</a:t>
            </a:r>
            <a:r>
              <a:rPr lang="en-US" altLang="zh-CN" sz="2600" dirty="0"/>
              <a:t>13</a:t>
            </a:r>
            <a:r>
              <a:rPr lang="zh-CN" altLang="zh-CN" sz="2600" dirty="0"/>
              <a:t>－</a:t>
            </a:r>
            <a:r>
              <a:rPr lang="en-US" altLang="zh-CN" sz="2600" dirty="0"/>
              <a:t>33</a:t>
            </a:r>
            <a:r>
              <a:rPr lang="zh-CN" altLang="zh-CN" sz="2600" dirty="0"/>
              <a:t>所示，主要技术参数如下表。则该电吹风正常工作吹热风时，电热丝的阻值是</a:t>
            </a:r>
            <a:r>
              <a:rPr lang="en-US" altLang="zh-CN" sz="2600" dirty="0"/>
              <a:t>________Ω</a:t>
            </a:r>
            <a:r>
              <a:rPr lang="zh-CN" altLang="zh-CN" sz="2600" dirty="0"/>
              <a:t>，正常工作吹热风</a:t>
            </a:r>
            <a:r>
              <a:rPr lang="en-US" altLang="zh-CN" sz="2600" dirty="0"/>
              <a:t>5 min</a:t>
            </a:r>
            <a:r>
              <a:rPr lang="zh-CN" altLang="zh-CN" sz="2600" dirty="0"/>
              <a:t>电热丝产生的热量是</a:t>
            </a:r>
            <a:r>
              <a:rPr lang="en-US" altLang="zh-CN" sz="2600" dirty="0"/>
              <a:t>____________J</a:t>
            </a:r>
            <a:r>
              <a:rPr lang="zh-CN" altLang="zh-CN" sz="2600" dirty="0"/>
              <a:t>。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4" name="直接连接符 13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组合 17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9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能力提升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892" y="3033334"/>
            <a:ext cx="2270566" cy="185487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7458" y="3129806"/>
            <a:ext cx="6301166" cy="1661933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748679" y="2072719"/>
            <a:ext cx="68480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dirty="0" smtClean="0">
                <a:solidFill>
                  <a:srgbClr val="FF0000"/>
                </a:solidFill>
                <a:latin typeface="Times New Roman" panose="02020603050405020304"/>
              </a:rPr>
              <a:t>450</a:t>
            </a:r>
            <a:endParaRPr lang="zh-CN" altLang="en-US" sz="2600" dirty="0"/>
          </a:p>
        </p:txBody>
      </p:sp>
      <p:sp>
        <p:nvSpPr>
          <p:cNvPr id="21" name="矩形 20"/>
          <p:cNvSpPr/>
          <p:nvPr/>
        </p:nvSpPr>
        <p:spPr>
          <a:xfrm>
            <a:off x="1091080" y="2514207"/>
            <a:ext cx="60144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dirty="0" smtClean="0">
                <a:solidFill>
                  <a:srgbClr val="FF0000"/>
                </a:solidFill>
                <a:latin typeface="Times New Roman" panose="02020603050405020304"/>
              </a:rPr>
              <a:t>1.8</a:t>
            </a:r>
            <a:endParaRPr lang="zh-CN" altLang="en-US" sz="2600" dirty="0"/>
          </a:p>
        </p:txBody>
      </p:sp>
      <p:sp>
        <p:nvSpPr>
          <p:cNvPr id="22" name="矩形 21"/>
          <p:cNvSpPr/>
          <p:nvPr/>
        </p:nvSpPr>
        <p:spPr>
          <a:xfrm>
            <a:off x="2790264" y="5684311"/>
            <a:ext cx="76815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dirty="0" smtClean="0">
                <a:solidFill>
                  <a:srgbClr val="FF0000"/>
                </a:solidFill>
                <a:latin typeface="Times New Roman" panose="02020603050405020304"/>
              </a:rPr>
              <a:t>48.4</a:t>
            </a:r>
            <a:endParaRPr lang="zh-CN" altLang="en-US" sz="2600" dirty="0"/>
          </a:p>
        </p:txBody>
      </p:sp>
      <p:sp>
        <p:nvSpPr>
          <p:cNvPr id="23" name="矩形 22"/>
          <p:cNvSpPr/>
          <p:nvPr/>
        </p:nvSpPr>
        <p:spPr>
          <a:xfrm>
            <a:off x="2587458" y="6092203"/>
            <a:ext cx="113043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dirty="0" smtClean="0">
                <a:solidFill>
                  <a:srgbClr val="FF0000"/>
                </a:solidFill>
                <a:latin typeface="Times New Roman" panose="02020603050405020304"/>
              </a:rPr>
              <a:t>3×10</a:t>
            </a:r>
            <a:r>
              <a:rPr lang="en-US" altLang="zh-CN" sz="2600" b="1" baseline="30000" dirty="0" smtClean="0">
                <a:solidFill>
                  <a:srgbClr val="FF0000"/>
                </a:solidFill>
                <a:latin typeface="Times New Roman" panose="02020603050405020304"/>
              </a:rPr>
              <a:t>5</a:t>
            </a:r>
            <a:endParaRPr lang="zh-CN" altLang="en-US" sz="2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1" grpId="0"/>
      <p:bldP spid="22" grpId="0"/>
      <p:bldP spid="23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9" descr="https://timgsa.baidu.com/timg?image&amp;quality=80&amp;size=b9999_10000&amp;sec=1543050428763&amp;di=96e9a22cdfcd2b71565e06c8a91967bb&amp;imgtype=0&amp;src=http%3A%2F%2Fwww.51pptmoban.com%2Fd%2Ffile%2F2015%2F10%2F13%2F04180d602697c3b975ec7f81ddea00a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 bwMode="auto">
          <a:xfrm>
            <a:off x="6269038" y="2259013"/>
            <a:ext cx="2513012" cy="450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横卷形 12"/>
          <p:cNvSpPr/>
          <p:nvPr/>
        </p:nvSpPr>
        <p:spPr>
          <a:xfrm>
            <a:off x="612775" y="1514475"/>
            <a:ext cx="5724525" cy="3043238"/>
          </a:xfrm>
          <a:prstGeom prst="horizontalScroll">
            <a:avLst/>
          </a:prstGeom>
          <a:noFill/>
          <a:ln w="76200">
            <a:solidFill>
              <a:srgbClr val="005188"/>
            </a:solidFill>
            <a:prstDash val="sysDash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3200" b="1" dirty="0" smtClean="0">
                <a:solidFill>
                  <a:schemeClr val="tx1"/>
                </a:solidFill>
                <a:latin typeface="+mn-ea"/>
              </a:rPr>
              <a:t>考点五</a:t>
            </a:r>
            <a:r>
              <a:rPr lang="en-US" altLang="zh-CN" sz="3200" b="1" dirty="0" smtClean="0">
                <a:solidFill>
                  <a:schemeClr val="tx1"/>
                </a:solidFill>
                <a:latin typeface="+mn-ea"/>
              </a:rPr>
              <a:t>  </a:t>
            </a:r>
            <a:endParaRPr lang="en-US" altLang="zh-CN" sz="3200" b="1" dirty="0">
              <a:solidFill>
                <a:schemeClr val="tx1"/>
              </a:solidFill>
              <a:latin typeface="+mn-ea"/>
            </a:endParaRPr>
          </a:p>
          <a:p>
            <a:pPr algn="ctr">
              <a:defRPr/>
            </a:pPr>
            <a:r>
              <a:rPr lang="zh-CN" altLang="en-US" sz="3200" b="1" dirty="0" smtClean="0">
                <a:solidFill>
                  <a:schemeClr val="tx1"/>
                </a:solidFill>
                <a:latin typeface="+mn-ea"/>
              </a:rPr>
              <a:t>家庭电路；安全用电</a:t>
            </a:r>
            <a:endParaRPr lang="zh-CN" altLang="en-US" sz="3200" b="1" dirty="0">
              <a:solidFill>
                <a:schemeClr val="tx1"/>
              </a:solidFill>
              <a:latin typeface="+mn-ea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7" name="直接连接符 16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组合 22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24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5" name="矩形 24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302931" y="882653"/>
            <a:ext cx="8292465" cy="104131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ts val="3660"/>
              </a:lnSpc>
            </a:pPr>
            <a:r>
              <a:rPr lang="zh-CN" altLang="en-US" sz="2800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【</a:t>
            </a:r>
            <a:r>
              <a:rPr lang="zh-CN" altLang="en-US" sz="2800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例</a:t>
            </a:r>
            <a:r>
              <a:rPr lang="en-US" altLang="zh-CN" sz="2800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5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】如图</a:t>
            </a:r>
            <a:r>
              <a:rPr lang="en-US" altLang="zh-CN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13-34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所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示情况中可能会发生触电事故的</a:t>
            </a:r>
          </a:p>
          <a:p>
            <a:pPr>
              <a:lnSpc>
                <a:spcPts val="3660"/>
              </a:lnSpc>
            </a:pP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是</a:t>
            </a:r>
            <a:r>
              <a:rPr lang="en-US" altLang="zh-CN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_______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。</a:t>
            </a:r>
            <a:endParaRPr lang="zh-CN" altLang="en-US" sz="2800" dirty="0" smtClean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2" name="直接连接符 11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组合 15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7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典型例题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931" y="1842999"/>
            <a:ext cx="8428008" cy="1942790"/>
          </a:xfrm>
          <a:prstGeom prst="rect">
            <a:avLst/>
          </a:prstGeom>
        </p:spPr>
      </p:pic>
      <p:sp>
        <p:nvSpPr>
          <p:cNvPr id="11" name="文本框 16"/>
          <p:cNvSpPr txBox="1"/>
          <p:nvPr/>
        </p:nvSpPr>
        <p:spPr>
          <a:xfrm>
            <a:off x="302931" y="3554957"/>
            <a:ext cx="8477885" cy="329320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fontAlgn="auto"/>
            <a:r>
              <a:rPr lang="zh-CN" altLang="en-US" sz="2600" b="1" dirty="0" smtClean="0">
                <a:ea typeface="宋体" panose="02010600030101010101" pitchFamily="2" charset="-122"/>
              </a:rPr>
              <a:t>解析：</a:t>
            </a:r>
            <a:r>
              <a:rPr lang="zh-CN" altLang="zh-CN" sz="2600" dirty="0"/>
              <a:t>图甲中，虽然人站在干燥椅子上，与大地绝缘，但人一手接触火线，另一手接触零线，电流由火线经人体流回零线，从而会发生触电事故；图乙中，人虽然接触火线，但人与大地之间经干燥椅子绝缘，人与大地之间构不成回路，因而不会发生触电事故；图丙中，人接触火线，电流由火线经人体流入大地，从而会发生触电事故；图丁中，人接触零线，由于零线与大地之间电压为零，没有电流经过人体，因此人体不会发生触电事故</a:t>
            </a:r>
            <a:r>
              <a:rPr lang="zh-CN" altLang="zh-CN" sz="2600" dirty="0" smtClean="0"/>
              <a:t>。</a:t>
            </a:r>
            <a:endParaRPr lang="zh-CN" altLang="en-US" sz="2600" dirty="0">
              <a:ea typeface="宋体" panose="02010600030101010101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819701" y="1274239"/>
            <a:ext cx="12666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甲、丙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302931" y="4356052"/>
            <a:ext cx="8480137" cy="52322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zh-CN" altLang="zh-CN" sz="2600" b="1" dirty="0"/>
              <a:t>思维点拨</a:t>
            </a:r>
            <a:r>
              <a:rPr lang="zh-CN" altLang="zh-CN" sz="2600" b="1" dirty="0" smtClean="0"/>
              <a:t>：</a:t>
            </a:r>
            <a:r>
              <a:rPr lang="zh-CN" altLang="zh-CN" sz="2800" dirty="0"/>
              <a:t>人体触电是因为人直接或间接接触火线。</a:t>
            </a:r>
            <a:endParaRPr lang="zh-CN" altLang="en-US" sz="26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3" grpId="0"/>
      <p:bldP spid="14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350530" y="882653"/>
            <a:ext cx="8523605" cy="569386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zh-CN" sz="2800" dirty="0"/>
              <a:t>1</a:t>
            </a:r>
            <a:r>
              <a:rPr lang="zh-CN" altLang="zh-CN" sz="2800" dirty="0"/>
              <a:t>．</a:t>
            </a:r>
            <a:r>
              <a:rPr lang="en-US" altLang="zh-CN" sz="2800" dirty="0"/>
              <a:t>(2019·</a:t>
            </a:r>
            <a:r>
              <a:rPr lang="zh-CN" altLang="zh-CN" sz="2800" dirty="0"/>
              <a:t>南京市</a:t>
            </a:r>
            <a:r>
              <a:rPr lang="en-US" altLang="zh-CN" sz="2800" dirty="0"/>
              <a:t>)</a:t>
            </a:r>
            <a:r>
              <a:rPr lang="zh-CN" altLang="zh-CN" sz="2800" dirty="0"/>
              <a:t>关于家庭电路，下列说法正确的是</a:t>
            </a:r>
            <a:r>
              <a:rPr lang="en-US" altLang="zh-CN" sz="2800" dirty="0"/>
              <a:t>(</a:t>
            </a:r>
            <a:r>
              <a:rPr lang="zh-CN" altLang="zh-CN" sz="2800" dirty="0"/>
              <a:t>　　</a:t>
            </a:r>
            <a:r>
              <a:rPr lang="en-US" altLang="zh-CN" sz="2800" dirty="0"/>
              <a:t>)</a:t>
            </a:r>
            <a:endParaRPr lang="zh-CN" altLang="zh-CN" sz="2800" dirty="0"/>
          </a:p>
          <a:p>
            <a:r>
              <a:rPr lang="en-US" altLang="zh-CN" sz="2800" dirty="0"/>
              <a:t>A</a:t>
            </a:r>
            <a:r>
              <a:rPr lang="zh-CN" altLang="zh-CN" sz="2800" dirty="0"/>
              <a:t>．用电器的金属外壳一定要接地</a:t>
            </a:r>
          </a:p>
          <a:p>
            <a:r>
              <a:rPr lang="en-US" altLang="zh-CN" sz="2800" dirty="0"/>
              <a:t>B</a:t>
            </a:r>
            <a:r>
              <a:rPr lang="zh-CN" altLang="zh-CN" sz="2800" dirty="0"/>
              <a:t>．空气开关自动断开，一定是某处出现了短路</a:t>
            </a:r>
          </a:p>
          <a:p>
            <a:r>
              <a:rPr lang="en-US" altLang="zh-CN" sz="2800" dirty="0"/>
              <a:t>C</a:t>
            </a:r>
            <a:r>
              <a:rPr lang="zh-CN" altLang="zh-CN" sz="2800" dirty="0"/>
              <a:t>．电能表测量的是家用电器的总功率</a:t>
            </a:r>
          </a:p>
          <a:p>
            <a:r>
              <a:rPr lang="en-US" altLang="zh-CN" sz="2800" dirty="0"/>
              <a:t>D</a:t>
            </a:r>
            <a:r>
              <a:rPr lang="zh-CN" altLang="zh-CN" sz="2800" dirty="0"/>
              <a:t>．使用测电笔时，手不能接触笔尾的</a:t>
            </a:r>
            <a:r>
              <a:rPr lang="zh-CN" altLang="zh-CN" sz="2800" dirty="0" smtClean="0"/>
              <a:t>金属电极</a:t>
            </a:r>
            <a:endParaRPr lang="en-US" altLang="zh-CN" sz="2800" dirty="0" smtClean="0"/>
          </a:p>
          <a:p>
            <a:endParaRPr lang="zh-CN" altLang="zh-CN" sz="2800" dirty="0"/>
          </a:p>
          <a:p>
            <a:r>
              <a:rPr lang="en-US" altLang="zh-CN" sz="2800" dirty="0"/>
              <a:t>2</a:t>
            </a:r>
            <a:r>
              <a:rPr lang="zh-CN" altLang="zh-CN" sz="2800" dirty="0"/>
              <a:t>．</a:t>
            </a:r>
            <a:r>
              <a:rPr lang="en-US" altLang="zh-CN" sz="2800" dirty="0"/>
              <a:t>(2019·</a:t>
            </a:r>
            <a:r>
              <a:rPr lang="zh-CN" altLang="zh-CN" sz="2800" dirty="0"/>
              <a:t>枣庄市</a:t>
            </a:r>
            <a:r>
              <a:rPr lang="en-US" altLang="zh-CN" sz="2800" dirty="0"/>
              <a:t>)</a:t>
            </a:r>
            <a:r>
              <a:rPr lang="en-US" altLang="zh-CN" sz="2800" dirty="0">
                <a:latin typeface="+mn-ea"/>
              </a:rPr>
              <a:t>“</a:t>
            </a:r>
            <a:r>
              <a:rPr lang="zh-CN" altLang="zh-CN" sz="2800" dirty="0">
                <a:latin typeface="+mn-ea"/>
              </a:rPr>
              <a:t>安全用电，珍惜生命</a:t>
            </a:r>
            <a:r>
              <a:rPr lang="en-US" altLang="zh-CN" sz="2800" dirty="0">
                <a:latin typeface="+mn-ea"/>
              </a:rPr>
              <a:t>”</a:t>
            </a:r>
            <a:r>
              <a:rPr lang="zh-CN" altLang="zh-CN" sz="2800" dirty="0">
                <a:latin typeface="+mn-ea"/>
              </a:rPr>
              <a:t>是</a:t>
            </a:r>
            <a:r>
              <a:rPr lang="zh-CN" altLang="zh-CN" sz="2800" dirty="0"/>
              <a:t>每个公民应有的意识，下列关于安全用电说法正确的是</a:t>
            </a:r>
            <a:r>
              <a:rPr lang="en-US" altLang="zh-CN" sz="2800" dirty="0"/>
              <a:t>(</a:t>
            </a:r>
            <a:r>
              <a:rPr lang="zh-CN" altLang="zh-CN" sz="2800" dirty="0"/>
              <a:t>　　</a:t>
            </a:r>
            <a:r>
              <a:rPr lang="en-US" altLang="zh-CN" sz="2800" dirty="0"/>
              <a:t>)</a:t>
            </a:r>
            <a:endParaRPr lang="zh-CN" altLang="zh-CN" sz="2800" dirty="0"/>
          </a:p>
          <a:p>
            <a:r>
              <a:rPr lang="en-US" altLang="zh-CN" sz="2800" dirty="0"/>
              <a:t>A</a:t>
            </a:r>
            <a:r>
              <a:rPr lang="zh-CN" altLang="zh-CN" sz="2800" dirty="0"/>
              <a:t>．有时可在电线上晾晒衣服</a:t>
            </a:r>
            <a:r>
              <a:rPr lang="en-US" altLang="zh-CN" sz="2800" dirty="0"/>
              <a:t>  </a:t>
            </a:r>
            <a:endParaRPr lang="en-US" altLang="zh-CN" sz="2800" dirty="0" smtClean="0"/>
          </a:p>
          <a:p>
            <a:r>
              <a:rPr lang="en-US" altLang="zh-CN" sz="2800" dirty="0" smtClean="0"/>
              <a:t>B</a:t>
            </a:r>
            <a:r>
              <a:rPr lang="zh-CN" altLang="zh-CN" sz="2800" dirty="0"/>
              <a:t>．雷雨天气可以打着雨伞在开阔地上行走</a:t>
            </a:r>
          </a:p>
          <a:p>
            <a:r>
              <a:rPr lang="en-US" altLang="zh-CN" sz="2800" dirty="0"/>
              <a:t>C</a:t>
            </a:r>
            <a:r>
              <a:rPr lang="zh-CN" altLang="zh-CN" sz="2800" dirty="0"/>
              <a:t>．发现有人触电，应立即切断电源，然后进行急救</a:t>
            </a:r>
            <a:r>
              <a:rPr lang="en-US" altLang="zh-CN" sz="2800" dirty="0"/>
              <a:t>  D</a:t>
            </a:r>
            <a:r>
              <a:rPr lang="zh-CN" altLang="zh-CN" sz="2800" dirty="0"/>
              <a:t>．手机充电器可以永久的插在插座上</a:t>
            </a:r>
          </a:p>
        </p:txBody>
      </p:sp>
      <p:sp>
        <p:nvSpPr>
          <p:cNvPr id="4" name="矩形 3"/>
          <p:cNvSpPr/>
          <p:nvPr/>
        </p:nvSpPr>
        <p:spPr>
          <a:xfrm>
            <a:off x="578173" y="1362681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</a:rPr>
              <a:t>A</a:t>
            </a:r>
            <a:endParaRPr lang="zh-CN" altLang="en-US" dirty="0"/>
          </a:p>
        </p:txBody>
      </p:sp>
      <p:grpSp>
        <p:nvGrpSpPr>
          <p:cNvPr id="9" name="组合 8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组合 11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6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针对训练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sp>
        <p:nvSpPr>
          <p:cNvPr id="11" name="矩形 10"/>
          <p:cNvSpPr/>
          <p:nvPr/>
        </p:nvSpPr>
        <p:spPr>
          <a:xfrm>
            <a:off x="7735222" y="4361798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</a:rPr>
              <a:t>C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474943" y="733246"/>
            <a:ext cx="8328025" cy="609397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zh-CN" sz="2600" dirty="0"/>
              <a:t>3</a:t>
            </a:r>
            <a:r>
              <a:rPr lang="zh-CN" altLang="zh-CN" sz="2600" dirty="0"/>
              <a:t>．</a:t>
            </a:r>
            <a:r>
              <a:rPr lang="en-US" altLang="zh-CN" sz="2600" dirty="0"/>
              <a:t>(2019·</a:t>
            </a:r>
            <a:r>
              <a:rPr lang="zh-CN" altLang="zh-CN" sz="2600" dirty="0"/>
              <a:t>株洲市</a:t>
            </a:r>
            <a:r>
              <a:rPr lang="en-US" altLang="zh-CN" sz="2600" dirty="0"/>
              <a:t>)</a:t>
            </a:r>
            <a:r>
              <a:rPr lang="zh-CN" altLang="zh-CN" sz="2600" dirty="0"/>
              <a:t>在家庭电路中，一定不会引发总开关</a:t>
            </a:r>
            <a:r>
              <a:rPr lang="en-US" altLang="zh-CN" sz="2600" dirty="0"/>
              <a:t>(</a:t>
            </a:r>
            <a:r>
              <a:rPr lang="zh-CN" altLang="zh-CN" sz="2600" dirty="0"/>
              <a:t>带有漏电保护器</a:t>
            </a:r>
            <a:r>
              <a:rPr lang="en-US" altLang="zh-CN" sz="2600" dirty="0"/>
              <a:t>)</a:t>
            </a:r>
            <a:r>
              <a:rPr lang="zh-CN" altLang="zh-CN" sz="2600" dirty="0"/>
              <a:t>跳闸的是</a:t>
            </a:r>
            <a:r>
              <a:rPr lang="en-US" altLang="zh-CN" sz="2600" dirty="0"/>
              <a:t>(</a:t>
            </a:r>
            <a:r>
              <a:rPr lang="zh-CN" altLang="zh-CN" sz="2600" dirty="0"/>
              <a:t>　　</a:t>
            </a:r>
            <a:r>
              <a:rPr lang="en-US" altLang="zh-CN" sz="2600" dirty="0"/>
              <a:t>)</a:t>
            </a:r>
            <a:endParaRPr lang="zh-CN" altLang="zh-CN" sz="2600" dirty="0"/>
          </a:p>
          <a:p>
            <a:r>
              <a:rPr lang="en-US" altLang="zh-CN" sz="2600" dirty="0"/>
              <a:t>A</a:t>
            </a:r>
            <a:r>
              <a:rPr lang="zh-CN" altLang="zh-CN" sz="2600" dirty="0"/>
              <a:t>．火线和零线直接连通</a:t>
            </a:r>
            <a:r>
              <a:rPr lang="en-US" altLang="zh-CN" sz="2600" dirty="0"/>
              <a:t>  </a:t>
            </a:r>
            <a:endParaRPr lang="en-US" altLang="zh-CN" sz="2600" dirty="0" smtClean="0"/>
          </a:p>
          <a:p>
            <a:r>
              <a:rPr lang="en-US" altLang="zh-CN" sz="2600" dirty="0" smtClean="0"/>
              <a:t>B</a:t>
            </a:r>
            <a:r>
              <a:rPr lang="zh-CN" altLang="zh-CN" sz="2600" dirty="0"/>
              <a:t>．安装用电器时人体接触火线</a:t>
            </a:r>
          </a:p>
          <a:p>
            <a:r>
              <a:rPr lang="en-US" altLang="zh-CN" sz="2600" dirty="0"/>
              <a:t>C</a:t>
            </a:r>
            <a:r>
              <a:rPr lang="zh-CN" altLang="zh-CN" sz="2600" dirty="0"/>
              <a:t>．试电笔笔尖接触火线</a:t>
            </a:r>
            <a:r>
              <a:rPr lang="en-US" altLang="zh-CN" sz="2600" dirty="0"/>
              <a:t>  </a:t>
            </a:r>
            <a:endParaRPr lang="en-US" altLang="zh-CN" sz="2600" dirty="0" smtClean="0"/>
          </a:p>
          <a:p>
            <a:r>
              <a:rPr lang="en-US" altLang="zh-CN" sz="2600" dirty="0" smtClean="0"/>
              <a:t>D</a:t>
            </a:r>
            <a:r>
              <a:rPr lang="zh-CN" altLang="zh-CN" sz="2600" dirty="0"/>
              <a:t>．同时使用多个大功率用电器</a:t>
            </a:r>
          </a:p>
          <a:p>
            <a:r>
              <a:rPr lang="en-US" altLang="zh-CN" sz="2600" dirty="0"/>
              <a:t>4</a:t>
            </a:r>
            <a:r>
              <a:rPr lang="zh-CN" altLang="zh-CN" sz="2600" dirty="0"/>
              <a:t>．</a:t>
            </a:r>
            <a:r>
              <a:rPr lang="en-US" altLang="zh-CN" sz="2600" dirty="0"/>
              <a:t>(2019·</a:t>
            </a:r>
            <a:r>
              <a:rPr lang="zh-CN" altLang="zh-CN" sz="2600" dirty="0"/>
              <a:t>攀枝花市</a:t>
            </a:r>
            <a:r>
              <a:rPr lang="en-US" altLang="zh-CN" sz="2600" dirty="0"/>
              <a:t>)</a:t>
            </a:r>
            <a:r>
              <a:rPr lang="zh-CN" altLang="zh-CN" sz="2600" dirty="0"/>
              <a:t>如图</a:t>
            </a:r>
            <a:r>
              <a:rPr lang="en-US" altLang="zh-CN" sz="2600" dirty="0"/>
              <a:t>13</a:t>
            </a:r>
            <a:r>
              <a:rPr lang="zh-CN" altLang="zh-CN" sz="2600" dirty="0"/>
              <a:t>－</a:t>
            </a:r>
            <a:r>
              <a:rPr lang="en-US" altLang="zh-CN" sz="2600" dirty="0"/>
              <a:t>35</a:t>
            </a:r>
            <a:r>
              <a:rPr lang="zh-CN" altLang="zh-CN" sz="2600" dirty="0"/>
              <a:t>是</a:t>
            </a:r>
            <a:r>
              <a:rPr lang="zh-CN" altLang="zh-CN" sz="2600" dirty="0" smtClean="0"/>
              <a:t>家庭</a:t>
            </a:r>
            <a:endParaRPr lang="en-US" altLang="zh-CN" sz="2600" dirty="0" smtClean="0"/>
          </a:p>
          <a:p>
            <a:r>
              <a:rPr lang="zh-CN" altLang="zh-CN" sz="2600" dirty="0" smtClean="0"/>
              <a:t>电路</a:t>
            </a:r>
            <a:r>
              <a:rPr lang="zh-CN" altLang="zh-CN" sz="2600" dirty="0"/>
              <a:t>正常工作的一部分，下列说法</a:t>
            </a:r>
            <a:r>
              <a:rPr lang="zh-CN" altLang="zh-CN" sz="2600" dirty="0" smtClean="0"/>
              <a:t>中</a:t>
            </a:r>
            <a:endParaRPr lang="en-US" altLang="zh-CN" sz="2600" dirty="0" smtClean="0"/>
          </a:p>
          <a:p>
            <a:r>
              <a:rPr lang="zh-CN" altLang="zh-CN" sz="2600" dirty="0" smtClean="0"/>
              <a:t>正确</a:t>
            </a:r>
            <a:r>
              <a:rPr lang="zh-CN" altLang="zh-CN" sz="2600" dirty="0"/>
              <a:t>的是</a:t>
            </a:r>
            <a:r>
              <a:rPr lang="en-US" altLang="zh-CN" sz="2600" dirty="0"/>
              <a:t>(</a:t>
            </a:r>
            <a:r>
              <a:rPr lang="zh-CN" altLang="zh-CN" sz="2600" dirty="0"/>
              <a:t>　　</a:t>
            </a:r>
            <a:r>
              <a:rPr lang="en-US" altLang="zh-CN" sz="2600" dirty="0"/>
              <a:t>)</a:t>
            </a:r>
            <a:endParaRPr lang="zh-CN" altLang="zh-CN" sz="2600" dirty="0"/>
          </a:p>
          <a:p>
            <a:r>
              <a:rPr lang="en-US" altLang="zh-CN" sz="2600" dirty="0"/>
              <a:t>A</a:t>
            </a:r>
            <a:r>
              <a:rPr lang="zh-CN" altLang="zh-CN" sz="2600" dirty="0"/>
              <a:t>．导线</a:t>
            </a:r>
            <a:r>
              <a:rPr lang="en-US" altLang="zh-CN" sz="2600" i="1" dirty="0"/>
              <a:t>B</a:t>
            </a:r>
            <a:r>
              <a:rPr lang="zh-CN" altLang="zh-CN" sz="2600" dirty="0"/>
              <a:t>与大地之间的电压为</a:t>
            </a:r>
            <a:r>
              <a:rPr lang="en-US" altLang="zh-CN" sz="2600" dirty="0"/>
              <a:t>220 V</a:t>
            </a:r>
            <a:endParaRPr lang="zh-CN" altLang="zh-CN" sz="2600" dirty="0"/>
          </a:p>
          <a:p>
            <a:r>
              <a:rPr lang="en-US" altLang="zh-CN" sz="2600" dirty="0"/>
              <a:t>B</a:t>
            </a:r>
            <a:r>
              <a:rPr lang="zh-CN" altLang="zh-CN" sz="2600" dirty="0"/>
              <a:t>．保险丝能在有人触电时自动切断电路</a:t>
            </a:r>
          </a:p>
          <a:p>
            <a:r>
              <a:rPr lang="en-US" altLang="zh-CN" sz="2600" dirty="0"/>
              <a:t>C</a:t>
            </a:r>
            <a:r>
              <a:rPr lang="zh-CN" altLang="zh-CN" sz="2600" dirty="0"/>
              <a:t>．电冰箱的插头插入三孔插座时，能使电冰箱的金属</a:t>
            </a:r>
            <a:r>
              <a:rPr lang="zh-CN" altLang="zh-CN" sz="2600" dirty="0" smtClean="0"/>
              <a:t>外</a:t>
            </a:r>
            <a:endParaRPr lang="en-US" altLang="zh-CN" sz="2600" dirty="0" smtClean="0"/>
          </a:p>
          <a:p>
            <a:r>
              <a:rPr lang="en-US" altLang="zh-CN" sz="2600" dirty="0"/>
              <a:t> </a:t>
            </a:r>
            <a:r>
              <a:rPr lang="en-US" altLang="zh-CN" sz="2600" dirty="0" smtClean="0"/>
              <a:t>      </a:t>
            </a:r>
            <a:r>
              <a:rPr lang="zh-CN" altLang="zh-CN" sz="2600" dirty="0" smtClean="0"/>
              <a:t>壳</a:t>
            </a:r>
            <a:r>
              <a:rPr lang="zh-CN" altLang="zh-CN" sz="2600" dirty="0"/>
              <a:t>接地</a:t>
            </a:r>
          </a:p>
          <a:p>
            <a:r>
              <a:rPr lang="en-US" altLang="zh-CN" sz="2600" dirty="0"/>
              <a:t>D</a:t>
            </a:r>
            <a:r>
              <a:rPr lang="zh-CN" altLang="zh-CN" sz="2600" dirty="0"/>
              <a:t>．闭合开关后测电笔先后插入插座的左右插孔，氖管</a:t>
            </a:r>
            <a:r>
              <a:rPr lang="zh-CN" altLang="zh-CN" sz="2600" dirty="0" smtClean="0"/>
              <a:t>都</a:t>
            </a:r>
            <a:endParaRPr lang="en-US" altLang="zh-CN" sz="2600" dirty="0" smtClean="0"/>
          </a:p>
          <a:p>
            <a:r>
              <a:rPr lang="en-US" altLang="zh-CN" sz="2600" dirty="0"/>
              <a:t> </a:t>
            </a:r>
            <a:r>
              <a:rPr lang="en-US" altLang="zh-CN" sz="2600" dirty="0" smtClean="0"/>
              <a:t>      </a:t>
            </a:r>
            <a:r>
              <a:rPr lang="zh-CN" altLang="zh-CN" sz="2600" dirty="0" smtClean="0"/>
              <a:t>发光</a:t>
            </a:r>
            <a:endParaRPr lang="zh-CN" altLang="zh-CN" sz="2600" dirty="0"/>
          </a:p>
        </p:txBody>
      </p:sp>
      <p:sp>
        <p:nvSpPr>
          <p:cNvPr id="4" name="矩形 3"/>
          <p:cNvSpPr/>
          <p:nvPr/>
        </p:nvSpPr>
        <p:spPr>
          <a:xfrm>
            <a:off x="4083993" y="1124528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/>
              </a:rPr>
              <a:t>C</a:t>
            </a:r>
            <a:endParaRPr lang="zh-CN" altLang="en-US" dirty="0"/>
          </a:p>
        </p:txBody>
      </p:sp>
      <p:grpSp>
        <p:nvGrpSpPr>
          <p:cNvPr id="12" name="组合 11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6" name="直接连接符 15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组合 16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8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针对训练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0184" y="2560742"/>
            <a:ext cx="2439758" cy="2150357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2019404" y="3925238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/>
              </a:rPr>
              <a:t>C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474943" y="873109"/>
            <a:ext cx="8274779" cy="35394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zh-CN" sz="2800" dirty="0"/>
              <a:t>5</a:t>
            </a:r>
            <a:r>
              <a:rPr lang="zh-CN" altLang="zh-CN" sz="2800" dirty="0"/>
              <a:t>．</a:t>
            </a:r>
            <a:r>
              <a:rPr lang="en-US" altLang="zh-CN" sz="2800" dirty="0"/>
              <a:t>(2019·</a:t>
            </a:r>
            <a:r>
              <a:rPr lang="zh-CN" altLang="zh-CN" sz="2800" dirty="0"/>
              <a:t>武汉市</a:t>
            </a:r>
            <a:r>
              <a:rPr lang="en-US" altLang="zh-CN" sz="2800" dirty="0"/>
              <a:t>)</a:t>
            </a:r>
            <a:r>
              <a:rPr lang="zh-CN" altLang="zh-CN" sz="2800" dirty="0"/>
              <a:t>如图</a:t>
            </a:r>
            <a:r>
              <a:rPr lang="en-US" altLang="zh-CN" sz="2800" dirty="0"/>
              <a:t>13</a:t>
            </a:r>
            <a:r>
              <a:rPr lang="zh-CN" altLang="zh-CN" sz="2800" dirty="0"/>
              <a:t>－</a:t>
            </a:r>
            <a:r>
              <a:rPr lang="en-US" altLang="zh-CN" sz="2800" dirty="0"/>
              <a:t>36</a:t>
            </a:r>
            <a:r>
              <a:rPr lang="zh-CN" altLang="zh-CN" sz="2800" dirty="0"/>
              <a:t>所示是某同学家常用的一个插线板。他在使用中发现：插线板上的指示灯在开关断开时不发光，插孔不能提供</a:t>
            </a:r>
            <a:r>
              <a:rPr lang="zh-CN" altLang="zh-CN" sz="2800" dirty="0" smtClean="0"/>
              <a:t>工</a:t>
            </a:r>
            <a:endParaRPr lang="en-US" altLang="zh-CN" sz="2800" dirty="0" smtClean="0"/>
          </a:p>
          <a:p>
            <a:r>
              <a:rPr lang="zh-CN" altLang="zh-CN" sz="2800" dirty="0" smtClean="0"/>
              <a:t>作</a:t>
            </a:r>
            <a:r>
              <a:rPr lang="zh-CN" altLang="zh-CN" sz="2800" dirty="0"/>
              <a:t>电压；而在开关闭合时指示灯发光</a:t>
            </a:r>
            <a:r>
              <a:rPr lang="zh-CN" altLang="zh-CN" sz="2800" dirty="0" smtClean="0"/>
              <a:t>，</a:t>
            </a:r>
            <a:endParaRPr lang="en-US" altLang="zh-CN" sz="2800" dirty="0" smtClean="0"/>
          </a:p>
          <a:p>
            <a:r>
              <a:rPr lang="zh-CN" altLang="zh-CN" sz="2800" dirty="0" smtClean="0"/>
              <a:t>插孔</a:t>
            </a:r>
            <a:r>
              <a:rPr lang="zh-CN" altLang="zh-CN" sz="2800" dirty="0"/>
              <a:t>可以提供工作电压；如果</a:t>
            </a:r>
            <a:r>
              <a:rPr lang="zh-CN" altLang="zh-CN" sz="2800" dirty="0" smtClean="0"/>
              <a:t>指示灯</a:t>
            </a:r>
            <a:endParaRPr lang="en-US" altLang="zh-CN" sz="2800" dirty="0" smtClean="0"/>
          </a:p>
          <a:p>
            <a:r>
              <a:rPr lang="zh-CN" altLang="zh-CN" sz="2800" dirty="0" smtClean="0"/>
              <a:t>损坏</a:t>
            </a:r>
            <a:r>
              <a:rPr lang="zh-CN" altLang="zh-CN" sz="2800" dirty="0"/>
              <a:t>，开关闭合时插孔也能提供</a:t>
            </a:r>
            <a:r>
              <a:rPr lang="zh-CN" altLang="zh-CN" sz="2800" dirty="0" smtClean="0"/>
              <a:t>工作</a:t>
            </a:r>
            <a:endParaRPr lang="en-US" altLang="zh-CN" sz="2800" dirty="0" smtClean="0"/>
          </a:p>
          <a:p>
            <a:r>
              <a:rPr lang="zh-CN" altLang="zh-CN" sz="2800" dirty="0" smtClean="0"/>
              <a:t>电压</a:t>
            </a:r>
            <a:r>
              <a:rPr lang="zh-CN" altLang="zh-CN" sz="2800" dirty="0"/>
              <a:t>。下图</a:t>
            </a:r>
            <a:r>
              <a:rPr lang="en-US" altLang="zh-CN" sz="2800" dirty="0"/>
              <a:t>13</a:t>
            </a:r>
            <a:r>
              <a:rPr lang="zh-CN" altLang="zh-CN" sz="2800" dirty="0"/>
              <a:t>－</a:t>
            </a:r>
            <a:r>
              <a:rPr lang="en-US" altLang="zh-CN" sz="2800" dirty="0"/>
              <a:t>37</a:t>
            </a:r>
            <a:r>
              <a:rPr lang="zh-CN" altLang="zh-CN" sz="2800" dirty="0"/>
              <a:t>中，插线板电路连接符合上述现象及安全用电要求的是</a:t>
            </a:r>
            <a:r>
              <a:rPr lang="en-US" altLang="zh-CN" sz="2800" dirty="0"/>
              <a:t>(</a:t>
            </a:r>
            <a:r>
              <a:rPr lang="zh-CN" altLang="zh-CN" sz="2800" dirty="0"/>
              <a:t>　　</a:t>
            </a:r>
            <a:r>
              <a:rPr lang="en-US" altLang="zh-CN" sz="2800" dirty="0"/>
              <a:t>)</a:t>
            </a:r>
            <a:endParaRPr lang="zh-CN" altLang="zh-CN" sz="2800" dirty="0"/>
          </a:p>
        </p:txBody>
      </p:sp>
      <p:sp>
        <p:nvSpPr>
          <p:cNvPr id="10" name="矩形 9"/>
          <p:cNvSpPr/>
          <p:nvPr/>
        </p:nvSpPr>
        <p:spPr>
          <a:xfrm>
            <a:off x="4028444" y="3889319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</a:rPr>
              <a:t>C</a:t>
            </a:r>
            <a:endParaRPr lang="zh-CN" altLang="en-US" dirty="0"/>
          </a:p>
        </p:txBody>
      </p:sp>
      <p:grpSp>
        <p:nvGrpSpPr>
          <p:cNvPr id="12" name="组合 11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4" name="直接连接符 13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组合 14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6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能力提升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5530" y="1835414"/>
            <a:ext cx="2683579" cy="16148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672" y="4612728"/>
            <a:ext cx="8376249" cy="18009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474943" y="882653"/>
            <a:ext cx="8274779" cy="549381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600" dirty="0"/>
              <a:t>6</a:t>
            </a:r>
            <a:r>
              <a:rPr lang="zh-CN" altLang="zh-CN" sz="2600" dirty="0"/>
              <a:t>．</a:t>
            </a:r>
            <a:r>
              <a:rPr lang="en-US" altLang="zh-CN" sz="2600" dirty="0"/>
              <a:t>(2019·</a:t>
            </a:r>
            <a:r>
              <a:rPr lang="zh-CN" altLang="zh-CN" sz="2600" dirty="0"/>
              <a:t>湘西土家族苗族自治州</a:t>
            </a:r>
            <a:r>
              <a:rPr lang="en-US" altLang="zh-CN" sz="2600" dirty="0"/>
              <a:t>)</a:t>
            </a:r>
            <a:r>
              <a:rPr lang="zh-CN" altLang="zh-CN" sz="2600" dirty="0"/>
              <a:t>家庭电路中电流过大会引起电路中空气开关跳闸，其原因主要有两种，即发生短路现象和</a:t>
            </a:r>
            <a:r>
              <a:rPr lang="en-US" altLang="zh-CN" sz="2600" dirty="0"/>
              <a:t>______________________________</a:t>
            </a:r>
            <a:r>
              <a:rPr lang="zh-CN" altLang="zh-CN" sz="2600" dirty="0"/>
              <a:t>。</a:t>
            </a:r>
          </a:p>
          <a:p>
            <a:pPr>
              <a:lnSpc>
                <a:spcPct val="150000"/>
              </a:lnSpc>
            </a:pPr>
            <a:r>
              <a:rPr lang="en-US" altLang="zh-CN" sz="2600" dirty="0"/>
              <a:t>7</a:t>
            </a:r>
            <a:r>
              <a:rPr lang="zh-CN" altLang="zh-CN" sz="2600" dirty="0"/>
              <a:t>．</a:t>
            </a:r>
            <a:r>
              <a:rPr lang="en-US" altLang="zh-CN" sz="2600" dirty="0"/>
              <a:t>(2019·</a:t>
            </a:r>
            <a:r>
              <a:rPr lang="zh-CN" altLang="zh-CN" sz="2600" dirty="0"/>
              <a:t>自贡市</a:t>
            </a:r>
            <a:r>
              <a:rPr lang="en-US" altLang="zh-CN" sz="2600" dirty="0"/>
              <a:t>)</a:t>
            </a:r>
            <a:r>
              <a:rPr lang="zh-CN" altLang="zh-CN" sz="2600" dirty="0"/>
              <a:t>用试电笔可</a:t>
            </a:r>
            <a:r>
              <a:rPr lang="zh-CN" altLang="zh-CN" sz="2600" dirty="0" smtClean="0"/>
              <a:t>辨别</a:t>
            </a:r>
            <a:endParaRPr lang="en-US" altLang="zh-CN" sz="2600" dirty="0" smtClean="0"/>
          </a:p>
          <a:p>
            <a:pPr>
              <a:lnSpc>
                <a:spcPct val="150000"/>
              </a:lnSpc>
            </a:pPr>
            <a:r>
              <a:rPr lang="zh-CN" altLang="zh-CN" sz="2600" dirty="0" smtClean="0"/>
              <a:t>火线</a:t>
            </a:r>
            <a:r>
              <a:rPr lang="zh-CN" altLang="zh-CN" sz="2600" dirty="0"/>
              <a:t>和零线，使氖管发光的</a:t>
            </a:r>
            <a:r>
              <a:rPr lang="zh-CN" altLang="zh-CN" sz="2600" dirty="0" smtClean="0"/>
              <a:t>是</a:t>
            </a:r>
            <a:endParaRPr lang="en-US" altLang="zh-CN" sz="2600" dirty="0" smtClean="0"/>
          </a:p>
          <a:p>
            <a:pPr>
              <a:lnSpc>
                <a:spcPct val="150000"/>
              </a:lnSpc>
            </a:pPr>
            <a:r>
              <a:rPr lang="en-US" altLang="zh-CN" sz="2600" dirty="0" smtClean="0"/>
              <a:t>____________</a:t>
            </a:r>
            <a:r>
              <a:rPr lang="zh-CN" altLang="zh-CN" sz="2600" dirty="0"/>
              <a:t>。如图</a:t>
            </a:r>
            <a:r>
              <a:rPr lang="en-US" altLang="zh-CN" sz="2600" dirty="0"/>
              <a:t>13</a:t>
            </a:r>
            <a:r>
              <a:rPr lang="zh-CN" altLang="zh-CN" sz="2600" dirty="0"/>
              <a:t>－</a:t>
            </a:r>
            <a:r>
              <a:rPr lang="en-US" altLang="zh-CN" sz="2600" dirty="0"/>
              <a:t>38</a:t>
            </a:r>
            <a:r>
              <a:rPr lang="zh-CN" altLang="zh-CN" sz="2600" dirty="0"/>
              <a:t>所</a:t>
            </a:r>
            <a:r>
              <a:rPr lang="zh-CN" altLang="zh-CN" sz="2600" dirty="0" smtClean="0"/>
              <a:t>示</a:t>
            </a:r>
            <a:endParaRPr lang="en-US" altLang="zh-CN" sz="2600" dirty="0" smtClean="0"/>
          </a:p>
          <a:p>
            <a:pPr>
              <a:lnSpc>
                <a:spcPct val="150000"/>
              </a:lnSpc>
            </a:pPr>
            <a:r>
              <a:rPr lang="zh-CN" altLang="zh-CN" sz="2600" dirty="0" smtClean="0"/>
              <a:t>的</a:t>
            </a:r>
            <a:r>
              <a:rPr lang="zh-CN" altLang="zh-CN" sz="2600" dirty="0"/>
              <a:t>电路，闭合开关后，发现</a:t>
            </a:r>
            <a:r>
              <a:rPr lang="zh-CN" altLang="zh-CN" sz="2600" dirty="0" smtClean="0"/>
              <a:t>电灯</a:t>
            </a:r>
            <a:endParaRPr lang="en-US" altLang="zh-CN" sz="2600" dirty="0" smtClean="0"/>
          </a:p>
          <a:p>
            <a:pPr>
              <a:lnSpc>
                <a:spcPct val="150000"/>
              </a:lnSpc>
            </a:pPr>
            <a:r>
              <a:rPr lang="zh-CN" altLang="zh-CN" sz="2600" dirty="0" smtClean="0"/>
              <a:t>不</a:t>
            </a:r>
            <a:r>
              <a:rPr lang="zh-CN" altLang="zh-CN" sz="2600" dirty="0"/>
              <a:t>亮</a:t>
            </a:r>
            <a:r>
              <a:rPr lang="zh-CN" altLang="zh-CN" sz="2600" dirty="0" smtClean="0"/>
              <a:t>，用</a:t>
            </a:r>
            <a:r>
              <a:rPr lang="zh-CN" altLang="zh-CN" sz="2600" dirty="0"/>
              <a:t>试电笔测试图中的</a:t>
            </a:r>
            <a:r>
              <a:rPr lang="en-US" altLang="zh-CN" sz="2600" i="1" dirty="0"/>
              <a:t>a</a:t>
            </a:r>
            <a:r>
              <a:rPr lang="zh-CN" altLang="zh-CN" sz="2600" dirty="0"/>
              <a:t>、</a:t>
            </a:r>
            <a:r>
              <a:rPr lang="en-US" altLang="zh-CN" sz="2600" i="1" dirty="0"/>
              <a:t>b</a:t>
            </a:r>
            <a:r>
              <a:rPr lang="zh-CN" altLang="zh-CN" sz="2600" dirty="0"/>
              <a:t>、</a:t>
            </a:r>
            <a:r>
              <a:rPr lang="en-US" altLang="zh-CN" sz="2600" i="1" dirty="0"/>
              <a:t>c</a:t>
            </a:r>
            <a:r>
              <a:rPr lang="zh-CN" altLang="zh-CN" sz="2600" dirty="0" smtClean="0"/>
              <a:t>、</a:t>
            </a:r>
            <a:r>
              <a:rPr lang="en-US" altLang="zh-CN" sz="2600" i="1" dirty="0" smtClean="0"/>
              <a:t>d</a:t>
            </a:r>
            <a:r>
              <a:rPr lang="zh-CN" altLang="zh-CN" sz="2600" dirty="0"/>
              <a:t>四点，只有</a:t>
            </a:r>
            <a:r>
              <a:rPr lang="en-US" altLang="zh-CN" sz="2600" i="1" dirty="0"/>
              <a:t>a</a:t>
            </a:r>
            <a:r>
              <a:rPr lang="zh-CN" altLang="zh-CN" sz="2600" dirty="0"/>
              <a:t>点不发光，可能发生的故障是</a:t>
            </a:r>
            <a:r>
              <a:rPr lang="en-US" altLang="zh-CN" sz="2600" dirty="0"/>
              <a:t>____________________________</a:t>
            </a:r>
            <a:r>
              <a:rPr lang="zh-CN" altLang="zh-CN" sz="2600" dirty="0"/>
              <a:t>。</a:t>
            </a:r>
          </a:p>
        </p:txBody>
      </p:sp>
      <p:sp>
        <p:nvSpPr>
          <p:cNvPr id="10" name="矩形 9"/>
          <p:cNvSpPr/>
          <p:nvPr/>
        </p:nvSpPr>
        <p:spPr>
          <a:xfrm>
            <a:off x="2410369" y="2078086"/>
            <a:ext cx="34307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同时工作用电器过多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4" name="直接连接符 13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组合 14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6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能力提升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3032" y="2675255"/>
            <a:ext cx="3802556" cy="2448281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996647" y="3897233"/>
            <a:ext cx="906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火线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531265" y="5616336"/>
            <a:ext cx="19896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i="1" dirty="0">
                <a:solidFill>
                  <a:srgbClr val="FF0000"/>
                </a:solidFill>
                <a:ea typeface="楷体" panose="02010609060101010101" pitchFamily="49" charset="-122"/>
              </a:rPr>
              <a:t>a</a:t>
            </a:r>
            <a:r>
              <a:rPr lang="en-US" altLang="zh-CN" sz="2800" b="1" i="1" dirty="0" smtClean="0">
                <a:solidFill>
                  <a:srgbClr val="FF0000"/>
                </a:solidFill>
                <a:ea typeface="楷体" panose="02010609060101010101" pitchFamily="49" charset="-122"/>
              </a:rPr>
              <a:t>b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之间断路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431463" y="1139928"/>
            <a:ext cx="8274780" cy="314445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fontAlgn="auto">
              <a:lnSpc>
                <a:spcPts val="3360"/>
              </a:lnSpc>
            </a:pPr>
            <a:r>
              <a:rPr lang="en-US" altLang="zh-CN" sz="2800" dirty="0">
                <a:cs typeface="方正静蕾简体" panose="03000509000000000000" pitchFamily="65" charset="-122"/>
              </a:rPr>
              <a:t>4</a:t>
            </a:r>
            <a:r>
              <a:rPr lang="zh-CN" altLang="en-US" sz="2800" dirty="0">
                <a:cs typeface="方正静蕾简体" panose="03000509000000000000" pitchFamily="65" charset="-122"/>
              </a:rPr>
              <a:t>．焦耳定律</a:t>
            </a:r>
          </a:p>
          <a:p>
            <a:pPr fontAlgn="auto">
              <a:lnSpc>
                <a:spcPts val="3360"/>
              </a:lnSpc>
            </a:pPr>
            <a:r>
              <a:rPr lang="en-US" altLang="zh-CN" sz="2800" dirty="0">
                <a:cs typeface="方正静蕾简体" panose="03000509000000000000" pitchFamily="65" charset="-122"/>
              </a:rPr>
              <a:t>(1)</a:t>
            </a:r>
            <a:r>
              <a:rPr lang="zh-CN" altLang="en-US" sz="2800" dirty="0">
                <a:cs typeface="方正静蕾简体" panose="03000509000000000000" pitchFamily="65" charset="-122"/>
              </a:rPr>
              <a:t>电流热效应：电流通过导体时电能转化</a:t>
            </a:r>
            <a:r>
              <a:rPr lang="zh-CN" altLang="en-US" sz="2800" dirty="0" smtClean="0">
                <a:cs typeface="方正静蕾简体" panose="03000509000000000000" pitchFamily="65" charset="-122"/>
              </a:rPr>
              <a:t>为</a:t>
            </a:r>
            <a:r>
              <a:rPr lang="en-US" altLang="zh-CN" sz="2800" u="sng" dirty="0" smtClean="0">
                <a:cs typeface="方正静蕾简体" panose="03000509000000000000" pitchFamily="65" charset="-122"/>
              </a:rPr>
              <a:t>           </a:t>
            </a:r>
            <a:r>
              <a:rPr lang="en-US" altLang="zh-CN" sz="2800" dirty="0" smtClean="0">
                <a:solidFill>
                  <a:schemeClr val="bg1"/>
                </a:solidFill>
                <a:cs typeface="方正静蕾简体" panose="03000509000000000000" pitchFamily="65" charset="-122"/>
              </a:rPr>
              <a:t>.</a:t>
            </a:r>
            <a:r>
              <a:rPr lang="zh-CN" altLang="en-US" sz="2800" dirty="0" smtClean="0">
                <a:cs typeface="方正静蕾简体" panose="03000509000000000000" pitchFamily="65" charset="-122"/>
              </a:rPr>
              <a:t>的</a:t>
            </a:r>
            <a:r>
              <a:rPr lang="zh-CN" altLang="en-US" sz="2800" dirty="0">
                <a:cs typeface="方正静蕾简体" panose="03000509000000000000" pitchFamily="65" charset="-122"/>
              </a:rPr>
              <a:t>现象。</a:t>
            </a:r>
            <a:r>
              <a:rPr lang="en-US" altLang="zh-CN" sz="2800" dirty="0">
                <a:cs typeface="方正静蕾简体" panose="03000509000000000000" pitchFamily="65" charset="-122"/>
              </a:rPr>
              <a:t>(</a:t>
            </a:r>
            <a:r>
              <a:rPr lang="zh-CN" altLang="en-US" sz="2800" dirty="0">
                <a:cs typeface="方正静蕾简体" panose="03000509000000000000" pitchFamily="65" charset="-122"/>
              </a:rPr>
              <a:t>电饭锅、电烙铁、电烤箱等</a:t>
            </a:r>
            <a:r>
              <a:rPr lang="en-US" altLang="zh-CN" sz="2800" dirty="0">
                <a:cs typeface="方正静蕾简体" panose="03000509000000000000" pitchFamily="65" charset="-122"/>
              </a:rPr>
              <a:t>)</a:t>
            </a:r>
          </a:p>
          <a:p>
            <a:pPr fontAlgn="auto">
              <a:lnSpc>
                <a:spcPts val="3360"/>
              </a:lnSpc>
            </a:pPr>
            <a:r>
              <a:rPr lang="en-US" altLang="zh-CN" sz="2800" dirty="0">
                <a:cs typeface="方正静蕾简体" panose="03000509000000000000" pitchFamily="65" charset="-122"/>
              </a:rPr>
              <a:t>(2)</a:t>
            </a:r>
            <a:r>
              <a:rPr lang="zh-CN" altLang="en-US" sz="2800" dirty="0">
                <a:cs typeface="方正静蕾简体" panose="03000509000000000000" pitchFamily="65" charset="-122"/>
              </a:rPr>
              <a:t>焦耳定律：电流通过导体产生的热量</a:t>
            </a:r>
            <a:r>
              <a:rPr lang="zh-CN" altLang="en-US" sz="2800" dirty="0" smtClean="0">
                <a:cs typeface="方正静蕾简体" panose="03000509000000000000" pitchFamily="65" charset="-122"/>
              </a:rPr>
              <a:t>跟</a:t>
            </a:r>
            <a:endParaRPr lang="en-US" altLang="zh-CN" sz="2800" dirty="0" smtClean="0">
              <a:cs typeface="方正静蕾简体" panose="03000509000000000000" pitchFamily="65" charset="-122"/>
            </a:endParaRPr>
          </a:p>
          <a:p>
            <a:pPr fontAlgn="auto">
              <a:lnSpc>
                <a:spcPts val="3360"/>
              </a:lnSpc>
            </a:pPr>
            <a:r>
              <a:rPr lang="en-US" altLang="zh-CN" sz="2800" u="sng" dirty="0" smtClean="0">
                <a:cs typeface="方正静蕾简体" panose="03000509000000000000" pitchFamily="65" charset="-122"/>
              </a:rPr>
              <a:t>                          </a:t>
            </a:r>
            <a:r>
              <a:rPr lang="zh-CN" altLang="en-US" sz="2800" dirty="0" smtClean="0">
                <a:cs typeface="方正静蕾简体" panose="03000509000000000000" pitchFamily="65" charset="-122"/>
              </a:rPr>
              <a:t>成正比</a:t>
            </a:r>
            <a:r>
              <a:rPr lang="zh-CN" altLang="en-US" sz="2800" dirty="0">
                <a:cs typeface="方正静蕾简体" panose="03000509000000000000" pitchFamily="65" charset="-122"/>
              </a:rPr>
              <a:t>，</a:t>
            </a:r>
            <a:r>
              <a:rPr lang="zh-CN" altLang="en-US" sz="2800" dirty="0" smtClean="0">
                <a:cs typeface="方正静蕾简体" panose="03000509000000000000" pitchFamily="65" charset="-122"/>
              </a:rPr>
              <a:t>跟</a:t>
            </a:r>
            <a:r>
              <a:rPr lang="en-US" altLang="zh-CN" sz="2800" u="sng" dirty="0" smtClean="0">
                <a:cs typeface="方正静蕾简体" panose="03000509000000000000" pitchFamily="65" charset="-122"/>
              </a:rPr>
              <a:t>                        </a:t>
            </a:r>
            <a:r>
              <a:rPr lang="zh-CN" altLang="en-US" sz="2800" dirty="0" smtClean="0">
                <a:cs typeface="方正静蕾简体" panose="03000509000000000000" pitchFamily="65" charset="-122"/>
              </a:rPr>
              <a:t>成正比</a:t>
            </a:r>
            <a:r>
              <a:rPr lang="zh-CN" altLang="en-US" sz="2800" dirty="0">
                <a:cs typeface="方正静蕾简体" panose="03000509000000000000" pitchFamily="65" charset="-122"/>
              </a:rPr>
              <a:t>，</a:t>
            </a:r>
            <a:r>
              <a:rPr lang="zh-CN" altLang="en-US" sz="2800" dirty="0" smtClean="0">
                <a:cs typeface="方正静蕾简体" panose="03000509000000000000" pitchFamily="65" charset="-122"/>
              </a:rPr>
              <a:t>跟</a:t>
            </a:r>
            <a:endParaRPr lang="en-US" altLang="zh-CN" sz="2800" dirty="0" smtClean="0">
              <a:cs typeface="方正静蕾简体" panose="03000509000000000000" pitchFamily="65" charset="-122"/>
            </a:endParaRPr>
          </a:p>
          <a:p>
            <a:pPr fontAlgn="auto">
              <a:lnSpc>
                <a:spcPts val="3360"/>
              </a:lnSpc>
            </a:pPr>
            <a:r>
              <a:rPr lang="en-US" altLang="zh-CN" sz="2800" u="sng" dirty="0" smtClean="0">
                <a:cs typeface="方正静蕾简体" panose="03000509000000000000" pitchFamily="65" charset="-122"/>
              </a:rPr>
              <a:t>                   </a:t>
            </a:r>
            <a:r>
              <a:rPr lang="zh-CN" altLang="en-US" sz="2800" dirty="0" smtClean="0">
                <a:cs typeface="方正静蕾简体" panose="03000509000000000000" pitchFamily="65" charset="-122"/>
              </a:rPr>
              <a:t>成正比</a:t>
            </a:r>
            <a:r>
              <a:rPr lang="zh-CN" altLang="en-US" sz="2800" dirty="0">
                <a:cs typeface="方正静蕾简体" panose="03000509000000000000" pitchFamily="65" charset="-122"/>
              </a:rPr>
              <a:t>。</a:t>
            </a:r>
          </a:p>
          <a:p>
            <a:pPr fontAlgn="auto">
              <a:lnSpc>
                <a:spcPts val="3360"/>
              </a:lnSpc>
            </a:pPr>
            <a:r>
              <a:rPr lang="en-US" altLang="zh-CN" sz="2800" dirty="0">
                <a:cs typeface="方正静蕾简体" panose="03000509000000000000" pitchFamily="65" charset="-122"/>
              </a:rPr>
              <a:t>(3)</a:t>
            </a:r>
            <a:r>
              <a:rPr lang="zh-CN" altLang="en-US" sz="2800" dirty="0">
                <a:cs typeface="方正静蕾简体" panose="03000509000000000000" pitchFamily="65" charset="-122"/>
              </a:rPr>
              <a:t>计算公式：</a:t>
            </a:r>
            <a:r>
              <a:rPr lang="en-US" altLang="zh-CN" sz="2800" dirty="0">
                <a:cs typeface="方正静蕾简体" panose="03000509000000000000" pitchFamily="65" charset="-122"/>
              </a:rPr>
              <a:t>Q</a:t>
            </a:r>
            <a:r>
              <a:rPr lang="zh-CN" altLang="en-US" sz="2800" dirty="0" smtClean="0">
                <a:cs typeface="方正静蕾简体" panose="03000509000000000000" pitchFamily="65" charset="-122"/>
              </a:rPr>
              <a:t>＝</a:t>
            </a:r>
            <a:r>
              <a:rPr lang="en-US" altLang="zh-CN" sz="2800" u="sng" dirty="0" smtClean="0">
                <a:cs typeface="方正静蕾简体" panose="03000509000000000000" pitchFamily="65" charset="-122"/>
              </a:rPr>
              <a:t>                </a:t>
            </a:r>
            <a:r>
              <a:rPr lang="zh-CN" altLang="en-US" sz="2800" dirty="0" smtClean="0">
                <a:cs typeface="方正静蕾简体" panose="03000509000000000000" pitchFamily="65" charset="-122"/>
              </a:rPr>
              <a:t>。</a:t>
            </a:r>
            <a:endParaRPr lang="zh-CN" altLang="en-US" sz="2800" dirty="0">
              <a:cs typeface="方正静蕾简体" panose="03000509000000000000" pitchFamily="65" charset="-122"/>
            </a:endParaRPr>
          </a:p>
        </p:txBody>
      </p:sp>
      <p:sp>
        <p:nvSpPr>
          <p:cNvPr id="7" name="TextBox 16"/>
          <p:cNvSpPr txBox="1"/>
          <p:nvPr/>
        </p:nvSpPr>
        <p:spPr>
          <a:xfrm>
            <a:off x="7275280" y="1461780"/>
            <a:ext cx="12027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ea typeface="楷体" panose="02010609060101010101" pitchFamily="49" charset="-122"/>
              </a:rPr>
              <a:t>内能</a:t>
            </a:r>
          </a:p>
        </p:txBody>
      </p:sp>
      <p:sp>
        <p:nvSpPr>
          <p:cNvPr id="19" name="TextBox 16"/>
          <p:cNvSpPr txBox="1"/>
          <p:nvPr/>
        </p:nvSpPr>
        <p:spPr>
          <a:xfrm>
            <a:off x="57657" y="2792641"/>
            <a:ext cx="2890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ea typeface="楷体" panose="02010609060101010101" pitchFamily="49" charset="-122"/>
              </a:rPr>
              <a:t>电流的二次方</a:t>
            </a:r>
          </a:p>
        </p:txBody>
      </p:sp>
      <p:sp>
        <p:nvSpPr>
          <p:cNvPr id="12" name="TextBox 16"/>
          <p:cNvSpPr txBox="1"/>
          <p:nvPr/>
        </p:nvSpPr>
        <p:spPr>
          <a:xfrm>
            <a:off x="4061957" y="2792641"/>
            <a:ext cx="2890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ea typeface="楷体" panose="02010609060101010101" pitchFamily="49" charset="-122"/>
              </a:rPr>
              <a:t>导体的电阻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-123042" y="3247447"/>
            <a:ext cx="2890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ea typeface="楷体" panose="02010609060101010101" pitchFamily="49" charset="-122"/>
              </a:rPr>
              <a:t>通电时间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414543" y="3663356"/>
            <a:ext cx="11543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i="1" dirty="0">
                <a:solidFill>
                  <a:srgbClr val="FF0000"/>
                </a:solidFill>
                <a:ea typeface="楷体" panose="02010609060101010101" pitchFamily="49" charset="-122"/>
              </a:rPr>
              <a:t>I</a:t>
            </a:r>
            <a:r>
              <a:rPr lang="en-US" altLang="zh-CN" sz="2800" b="1" baseline="30000" dirty="0">
                <a:solidFill>
                  <a:srgbClr val="FF0000"/>
                </a:solidFill>
                <a:ea typeface="楷体" panose="02010609060101010101" pitchFamily="49" charset="-122"/>
              </a:rPr>
              <a:t>2</a:t>
            </a:r>
            <a:r>
              <a:rPr lang="en-US" altLang="zh-CN" sz="2800" b="1" i="1" dirty="0">
                <a:solidFill>
                  <a:srgbClr val="FF0000"/>
                </a:solidFill>
                <a:ea typeface="楷体" panose="02010609060101010101" pitchFamily="49" charset="-122"/>
              </a:rPr>
              <a:t>Rt</a:t>
            </a:r>
            <a:endParaRPr lang="zh-CN" altLang="en-US" sz="2800" b="1" i="1" dirty="0">
              <a:solidFill>
                <a:srgbClr val="FF0000"/>
              </a:solidFill>
              <a:ea typeface="楷体" panose="02010609060101010101" pitchFamily="49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20" name="直接连接符 19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组合 20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22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必备知识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9" grpId="0"/>
      <p:bldP spid="12" grpId="0"/>
      <p:bldP spid="16" grpId="0"/>
      <p:bldP spid="17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396958" y="768350"/>
            <a:ext cx="8274779" cy="582749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/>
              <a:t>8</a:t>
            </a:r>
            <a:r>
              <a:rPr lang="zh-CN" altLang="zh-CN" sz="2800" dirty="0"/>
              <a:t>．下面是有关生活用电的描述，请将空白处补充完整：</a:t>
            </a:r>
          </a:p>
          <a:p>
            <a:pPr>
              <a:lnSpc>
                <a:spcPct val="150000"/>
              </a:lnSpc>
            </a:pPr>
            <a:r>
              <a:rPr lang="en-US" altLang="zh-CN" sz="2800" dirty="0"/>
              <a:t>(1)</a:t>
            </a:r>
            <a:r>
              <a:rPr lang="zh-CN" altLang="zh-CN" sz="2800" dirty="0"/>
              <a:t>将电冰箱的三脚插头插入三孔插座中，这样做可以让它的金属外壳与插座中的</a:t>
            </a:r>
            <a:r>
              <a:rPr lang="en-US" altLang="zh-CN" sz="2800" dirty="0"/>
              <a:t>_____(</a:t>
            </a:r>
            <a:r>
              <a:rPr lang="zh-CN" altLang="zh-CN" sz="2800" dirty="0"/>
              <a:t>选填</a:t>
            </a:r>
            <a:r>
              <a:rPr lang="en-US" altLang="zh-CN" sz="2800" dirty="0">
                <a:latin typeface="+mn-ea"/>
              </a:rPr>
              <a:t>“</a:t>
            </a:r>
            <a:r>
              <a:rPr lang="zh-CN" altLang="zh-CN" sz="2800" dirty="0">
                <a:latin typeface="+mn-ea"/>
              </a:rPr>
              <a:t>火</a:t>
            </a:r>
            <a:r>
              <a:rPr lang="en-US" altLang="zh-CN" sz="2800" dirty="0">
                <a:latin typeface="+mn-ea"/>
              </a:rPr>
              <a:t>”“</a:t>
            </a:r>
            <a:r>
              <a:rPr lang="zh-CN" altLang="zh-CN" sz="2800" dirty="0">
                <a:latin typeface="+mn-ea"/>
              </a:rPr>
              <a:t>零</a:t>
            </a:r>
            <a:r>
              <a:rPr lang="en-US" altLang="zh-CN" sz="2800" dirty="0">
                <a:latin typeface="+mn-ea"/>
              </a:rPr>
              <a:t>”</a:t>
            </a:r>
            <a:r>
              <a:rPr lang="zh-CN" altLang="zh-CN" sz="2800" dirty="0">
                <a:latin typeface="+mn-ea"/>
              </a:rPr>
              <a:t>或</a:t>
            </a:r>
            <a:r>
              <a:rPr lang="en-US" altLang="zh-CN" sz="2800" dirty="0">
                <a:latin typeface="+mn-ea"/>
              </a:rPr>
              <a:t>“</a:t>
            </a:r>
            <a:r>
              <a:rPr lang="zh-CN" altLang="zh-CN" sz="2800" dirty="0">
                <a:latin typeface="+mn-ea"/>
              </a:rPr>
              <a:t>地</a:t>
            </a:r>
            <a:r>
              <a:rPr lang="en-US" altLang="zh-CN" sz="2800" dirty="0">
                <a:latin typeface="+mn-ea"/>
              </a:rPr>
              <a:t>”</a:t>
            </a:r>
            <a:r>
              <a:rPr lang="en-US" altLang="zh-CN" sz="2800" dirty="0"/>
              <a:t>)</a:t>
            </a:r>
            <a:r>
              <a:rPr lang="zh-CN" altLang="zh-CN" sz="2800" dirty="0"/>
              <a:t>线相连，防止发生触电事故。</a:t>
            </a:r>
          </a:p>
          <a:p>
            <a:pPr>
              <a:lnSpc>
                <a:spcPct val="150000"/>
              </a:lnSpc>
            </a:pPr>
            <a:r>
              <a:rPr lang="en-US" altLang="zh-CN" sz="2800" dirty="0"/>
              <a:t>(2)</a:t>
            </a:r>
            <a:r>
              <a:rPr lang="zh-CN" altLang="zh-CN" sz="2800" dirty="0"/>
              <a:t>当家中同时使用的用电器的总功率过大时，电路的总电流就会过</a:t>
            </a:r>
            <a:r>
              <a:rPr lang="en-US" altLang="zh-CN" sz="2800" dirty="0"/>
              <a:t>_____(</a:t>
            </a:r>
            <a:r>
              <a:rPr lang="zh-CN" altLang="zh-CN" sz="2800" dirty="0"/>
              <a:t>选填</a:t>
            </a:r>
            <a:r>
              <a:rPr lang="en-US" altLang="zh-CN" sz="2800" dirty="0">
                <a:latin typeface="+mn-ea"/>
              </a:rPr>
              <a:t>“</a:t>
            </a:r>
            <a:r>
              <a:rPr lang="zh-CN" altLang="zh-CN" sz="2800" dirty="0">
                <a:latin typeface="+mn-ea"/>
              </a:rPr>
              <a:t>大</a:t>
            </a:r>
            <a:r>
              <a:rPr lang="en-US" altLang="zh-CN" sz="2800" dirty="0">
                <a:latin typeface="+mn-ea"/>
              </a:rPr>
              <a:t>”</a:t>
            </a:r>
            <a:r>
              <a:rPr lang="zh-CN" altLang="zh-CN" sz="2800" dirty="0">
                <a:latin typeface="+mn-ea"/>
              </a:rPr>
              <a:t>或</a:t>
            </a:r>
            <a:r>
              <a:rPr lang="en-US" altLang="zh-CN" sz="2800" dirty="0">
                <a:latin typeface="+mn-ea"/>
              </a:rPr>
              <a:t>“</a:t>
            </a:r>
            <a:r>
              <a:rPr lang="zh-CN" altLang="zh-CN" sz="2800" dirty="0">
                <a:latin typeface="+mn-ea"/>
              </a:rPr>
              <a:t>小</a:t>
            </a:r>
            <a:r>
              <a:rPr lang="en-US" altLang="zh-CN" sz="2800" dirty="0">
                <a:latin typeface="+mn-ea"/>
              </a:rPr>
              <a:t>”</a:t>
            </a:r>
            <a:r>
              <a:rPr lang="en-US" altLang="zh-CN" sz="2800" dirty="0"/>
              <a:t>)</a:t>
            </a:r>
            <a:r>
              <a:rPr lang="zh-CN" altLang="zh-CN" sz="2800" dirty="0"/>
              <a:t>，家庭电路中的</a:t>
            </a:r>
            <a:r>
              <a:rPr lang="en-US" altLang="zh-CN" sz="2800" dirty="0"/>
              <a:t>________</a:t>
            </a:r>
            <a:r>
              <a:rPr lang="zh-CN" altLang="zh-CN" sz="2800" dirty="0"/>
              <a:t>会自动断开，切断电路，起到保护电路的作用。</a:t>
            </a:r>
          </a:p>
        </p:txBody>
      </p:sp>
      <p:sp>
        <p:nvSpPr>
          <p:cNvPr id="10" name="矩形 9"/>
          <p:cNvSpPr/>
          <p:nvPr/>
        </p:nvSpPr>
        <p:spPr>
          <a:xfrm>
            <a:off x="4817139" y="2792551"/>
            <a:ext cx="5453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地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4" name="直接连接符 13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组合 14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6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能力提升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sp>
        <p:nvSpPr>
          <p:cNvPr id="9" name="矩形 8"/>
          <p:cNvSpPr/>
          <p:nvPr/>
        </p:nvSpPr>
        <p:spPr>
          <a:xfrm>
            <a:off x="2718045" y="4713366"/>
            <a:ext cx="5453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大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997240" y="5325842"/>
            <a:ext cx="16273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空气开关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  <p:bldP spid="11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377825" y="1285875"/>
            <a:ext cx="8328025" cy="397031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zh-CN" sz="2800" dirty="0" smtClean="0">
                <a:latin typeface="+mn-ea"/>
              </a:rPr>
              <a:t>    </a:t>
            </a:r>
            <a:r>
              <a:rPr lang="zh-CN" altLang="zh-CN" sz="2800" dirty="0" smtClean="0">
                <a:latin typeface="+mn-ea"/>
              </a:rPr>
              <a:t>本</a:t>
            </a:r>
            <a:r>
              <a:rPr lang="zh-CN" altLang="zh-CN" sz="2800" dirty="0">
                <a:latin typeface="+mn-ea"/>
              </a:rPr>
              <a:t>讲理解要求的考点：</a:t>
            </a:r>
            <a:r>
              <a:rPr lang="zh-CN" altLang="zh-CN" sz="2800" u="sng" dirty="0">
                <a:latin typeface="+mn-ea"/>
              </a:rPr>
              <a:t>电功率和电流、电压之间的关系及其简单计算</a:t>
            </a:r>
            <a:r>
              <a:rPr lang="zh-CN" altLang="zh-CN" sz="2800" dirty="0">
                <a:latin typeface="+mn-ea"/>
              </a:rPr>
              <a:t>；</a:t>
            </a:r>
            <a:r>
              <a:rPr lang="zh-CN" altLang="zh-CN" sz="2800" u="sng" dirty="0">
                <a:latin typeface="+mn-ea"/>
              </a:rPr>
              <a:t>用电器的额定功率和实际功率</a:t>
            </a:r>
            <a:r>
              <a:rPr lang="zh-CN" altLang="zh-CN" sz="2800" dirty="0">
                <a:latin typeface="+mn-ea"/>
              </a:rPr>
              <a:t>。探究要求的考点：</a:t>
            </a:r>
            <a:r>
              <a:rPr lang="zh-CN" altLang="zh-CN" sz="2800" u="sng" dirty="0">
                <a:latin typeface="+mn-ea"/>
              </a:rPr>
              <a:t>电流一定时，导体消耗的电功率与导体的电阻成正比</a:t>
            </a:r>
            <a:r>
              <a:rPr lang="zh-CN" altLang="zh-CN" sz="2800" dirty="0">
                <a:latin typeface="+mn-ea"/>
              </a:rPr>
              <a:t>；</a:t>
            </a:r>
            <a:r>
              <a:rPr lang="zh-CN" altLang="zh-CN" sz="2800" u="sng" dirty="0">
                <a:latin typeface="+mn-ea"/>
              </a:rPr>
              <a:t>家庭电路和安全用电知识</a:t>
            </a:r>
            <a:r>
              <a:rPr lang="zh-CN" altLang="zh-CN" sz="2800" dirty="0">
                <a:latin typeface="+mn-ea"/>
              </a:rPr>
              <a:t>；</a:t>
            </a:r>
            <a:r>
              <a:rPr lang="zh-CN" altLang="zh-CN" sz="2800" u="sng" dirty="0">
                <a:latin typeface="+mn-ea"/>
              </a:rPr>
              <a:t>安全用电</a:t>
            </a:r>
            <a:r>
              <a:rPr lang="zh-CN" altLang="zh-CN" sz="2800" dirty="0">
                <a:latin typeface="+mn-ea"/>
              </a:rPr>
              <a:t>。近三年中考题型以选择题、填空题、作图题、计算题为主。其中</a:t>
            </a:r>
            <a:r>
              <a:rPr lang="zh-CN" altLang="zh-CN" sz="2800" u="sng" dirty="0">
                <a:latin typeface="+mn-ea"/>
              </a:rPr>
              <a:t>电功、电功率及其计算</a:t>
            </a:r>
            <a:r>
              <a:rPr lang="zh-CN" altLang="zh-CN" sz="2800" dirty="0">
                <a:latin typeface="+mn-ea"/>
              </a:rPr>
              <a:t>；</a:t>
            </a:r>
            <a:r>
              <a:rPr lang="zh-CN" altLang="zh-CN" sz="2800" u="sng" dirty="0">
                <a:latin typeface="+mn-ea"/>
              </a:rPr>
              <a:t>电能表</a:t>
            </a:r>
            <a:r>
              <a:rPr lang="zh-CN" altLang="zh-CN" sz="2800" dirty="0">
                <a:latin typeface="+mn-ea"/>
              </a:rPr>
              <a:t>；</a:t>
            </a:r>
            <a:r>
              <a:rPr lang="zh-CN" altLang="zh-CN" sz="2800" u="sng" dirty="0">
                <a:latin typeface="+mn-ea"/>
              </a:rPr>
              <a:t>家庭电路</a:t>
            </a:r>
            <a:r>
              <a:rPr lang="zh-CN" altLang="zh-CN" sz="2800" dirty="0">
                <a:latin typeface="+mn-ea"/>
              </a:rPr>
              <a:t>为每年必考知识点。本讲分值大约是</a:t>
            </a:r>
            <a:r>
              <a:rPr lang="en-US" altLang="zh-CN" sz="2800" dirty="0">
                <a:latin typeface="+mn-ea"/>
              </a:rPr>
              <a:t>12</a:t>
            </a:r>
            <a:r>
              <a:rPr lang="zh-CN" altLang="zh-CN" sz="2800" dirty="0">
                <a:latin typeface="+mn-ea"/>
              </a:rPr>
              <a:t>分。</a:t>
            </a:r>
            <a:r>
              <a:rPr lang="en-US" altLang="zh-CN" sz="2800" dirty="0" smtClean="0">
                <a:latin typeface="+mn-ea"/>
              </a:rPr>
              <a:t>2020</a:t>
            </a:r>
            <a:r>
              <a:rPr lang="zh-CN" altLang="zh-CN" sz="2800" dirty="0" smtClean="0">
                <a:latin typeface="+mn-ea"/>
              </a:rPr>
              <a:t>年</a:t>
            </a:r>
            <a:r>
              <a:rPr lang="zh-CN" altLang="zh-CN" sz="2800" dirty="0">
                <a:latin typeface="+mn-ea"/>
              </a:rPr>
              <a:t>预测：以</a:t>
            </a:r>
            <a:r>
              <a:rPr lang="zh-CN" altLang="zh-CN" sz="2800" u="sng" dirty="0">
                <a:latin typeface="+mn-ea"/>
              </a:rPr>
              <a:t>电功、电功率及其计算</a:t>
            </a:r>
            <a:r>
              <a:rPr lang="zh-CN" altLang="zh-CN" sz="2800" dirty="0">
                <a:latin typeface="+mn-ea"/>
              </a:rPr>
              <a:t>；</a:t>
            </a:r>
            <a:r>
              <a:rPr lang="zh-CN" altLang="zh-CN" sz="2800" u="sng" dirty="0">
                <a:latin typeface="+mn-ea"/>
              </a:rPr>
              <a:t>电能表</a:t>
            </a:r>
            <a:r>
              <a:rPr lang="zh-CN" altLang="zh-CN" sz="2800" dirty="0">
                <a:latin typeface="+mn-ea"/>
              </a:rPr>
              <a:t>；</a:t>
            </a:r>
            <a:r>
              <a:rPr lang="zh-CN" altLang="zh-CN" sz="2800" u="sng" dirty="0">
                <a:latin typeface="+mn-ea"/>
              </a:rPr>
              <a:t>焦耳定律</a:t>
            </a:r>
            <a:r>
              <a:rPr lang="zh-CN" altLang="zh-CN" sz="2800" dirty="0">
                <a:latin typeface="+mn-ea"/>
              </a:rPr>
              <a:t>；</a:t>
            </a:r>
            <a:r>
              <a:rPr lang="zh-CN" altLang="zh-CN" sz="2800" u="sng" dirty="0">
                <a:latin typeface="+mn-ea"/>
              </a:rPr>
              <a:t>家庭电路作图</a:t>
            </a:r>
            <a:r>
              <a:rPr lang="zh-CN" altLang="zh-CN" sz="2800" dirty="0">
                <a:latin typeface="+mn-ea"/>
              </a:rPr>
              <a:t>考点为主。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474943" y="0"/>
            <a:ext cx="8274780" cy="769441"/>
            <a:chOff x="431463" y="178382"/>
            <a:chExt cx="8274780" cy="769441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组合 11"/>
            <p:cNvGrpSpPr/>
            <p:nvPr/>
          </p:nvGrpSpPr>
          <p:grpSpPr>
            <a:xfrm>
              <a:off x="458177" y="178382"/>
              <a:ext cx="5518442" cy="769441"/>
              <a:chOff x="458177" y="178382"/>
              <a:chExt cx="5518442" cy="769441"/>
            </a:xfrm>
          </p:grpSpPr>
          <p:sp>
            <p:nvSpPr>
              <p:cNvPr id="16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考点回顾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458177" y="178382"/>
                <a:ext cx="494046" cy="76944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</a:rPr>
                  <a:t>K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dissolve/>
      </p:transition>
    </mc:Choice>
    <mc:Fallback xmlns="">
      <p:transition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431165" y="1233170"/>
            <a:ext cx="8455025" cy="358046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fontAlgn="auto">
              <a:lnSpc>
                <a:spcPts val="3360"/>
              </a:lnSpc>
            </a:pP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5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．安全用电</a:t>
            </a:r>
          </a:p>
          <a:p>
            <a:pPr fontAlgn="auto">
              <a:lnSpc>
                <a:spcPts val="3360"/>
              </a:lnSpc>
            </a:pP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（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1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）家庭电路组成：进户线</a:t>
            </a:r>
            <a:r>
              <a:rPr lang="en-US" altLang="zh-CN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——_____——______</a:t>
            </a:r>
          </a:p>
          <a:p>
            <a:pPr fontAlgn="auto">
              <a:lnSpc>
                <a:spcPts val="3360"/>
              </a:lnSpc>
            </a:pPr>
            <a:r>
              <a:rPr lang="en-US" altLang="zh-CN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 ——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保险盒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——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开关，用电器、插座。</a:t>
            </a:r>
          </a:p>
          <a:p>
            <a:pPr fontAlgn="auto">
              <a:lnSpc>
                <a:spcPts val="3360"/>
              </a:lnSpc>
            </a:pP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（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2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）家庭电路的连接：①各用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电器</a:t>
            </a:r>
            <a:r>
              <a:rPr lang="en-US" altLang="zh-CN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______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；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②开</a:t>
            </a:r>
          </a:p>
          <a:p>
            <a:pPr fontAlgn="auto">
              <a:lnSpc>
                <a:spcPts val="3360"/>
              </a:lnSpc>
            </a:pP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 关与被控制的用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电器</a:t>
            </a:r>
            <a:r>
              <a:rPr lang="en-US" altLang="zh-CN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____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；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③开关与保险丝要装</a:t>
            </a:r>
          </a:p>
          <a:p>
            <a:pPr fontAlgn="auto">
              <a:lnSpc>
                <a:spcPts val="3360"/>
              </a:lnSpc>
            </a:pP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 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在</a:t>
            </a:r>
            <a:r>
              <a:rPr lang="en-US" altLang="zh-CN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____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上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。</a:t>
            </a:r>
          </a:p>
          <a:p>
            <a:pPr fontAlgn="auto">
              <a:lnSpc>
                <a:spcPts val="3360"/>
              </a:lnSpc>
            </a:pP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（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3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）火线与零线：火线与零线或大地之间电压均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为</a:t>
            </a:r>
          </a:p>
          <a:p>
            <a:pPr fontAlgn="auto">
              <a:lnSpc>
                <a:spcPts val="3360"/>
              </a:lnSpc>
            </a:pP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 </a:t>
            </a:r>
            <a:r>
              <a:rPr lang="en-US" altLang="zh-CN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______</a:t>
            </a:r>
            <a:r>
              <a:rPr lang="en-US" altLang="zh-CN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V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；零线与大地之间电压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为</a:t>
            </a:r>
            <a:r>
              <a:rPr lang="en-US" altLang="zh-CN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___</a:t>
            </a:r>
            <a:r>
              <a:rPr lang="en-US" altLang="zh-CN" sz="2800" dirty="0" smtClean="0">
                <a:ea typeface="宋体" panose="02010600030101010101" pitchFamily="2" charset="-122"/>
                <a:cs typeface="方正静蕾简体" panose="03000509000000000000" pitchFamily="65" charset="-122"/>
              </a:rPr>
              <a:t>V</a:t>
            </a:r>
            <a:r>
              <a:rPr lang="zh-CN" altLang="en-US" sz="2800" dirty="0">
                <a:ea typeface="宋体" panose="02010600030101010101" pitchFamily="2" charset="-122"/>
                <a:cs typeface="方正静蕾简体" panose="03000509000000000000" pitchFamily="65" charset="-122"/>
              </a:rPr>
              <a:t>。</a:t>
            </a:r>
            <a:endParaRPr sz="2800" dirty="0" smtClean="0">
              <a:ea typeface="宋体" panose="02010600030101010101" pitchFamily="2" charset="-122"/>
              <a:cs typeface="方正静蕾简体" panose="03000509000000000000" pitchFamily="65" charset="-122"/>
            </a:endParaRPr>
          </a:p>
        </p:txBody>
      </p:sp>
      <p:sp>
        <p:nvSpPr>
          <p:cNvPr id="3" name="TextBox 16"/>
          <p:cNvSpPr txBox="1"/>
          <p:nvPr/>
        </p:nvSpPr>
        <p:spPr>
          <a:xfrm>
            <a:off x="5660628" y="1589501"/>
            <a:ext cx="1428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电能表</a:t>
            </a:r>
            <a:endParaRPr lang="zh-CN" altLang="en-US" sz="2800" b="1" baseline="-250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5" name="TextBox 16"/>
          <p:cNvSpPr txBox="1"/>
          <p:nvPr/>
        </p:nvSpPr>
        <p:spPr>
          <a:xfrm>
            <a:off x="7448426" y="1589311"/>
            <a:ext cx="1257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总开关</a:t>
            </a:r>
            <a:endParaRPr lang="zh-CN" altLang="en-US" sz="2800" b="1" baseline="-250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6" name="TextBox 16"/>
          <p:cNvSpPr txBox="1"/>
          <p:nvPr/>
        </p:nvSpPr>
        <p:spPr>
          <a:xfrm>
            <a:off x="6133031" y="2500246"/>
            <a:ext cx="1257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并联</a:t>
            </a:r>
            <a:endParaRPr lang="zh-CN" altLang="en-US" sz="2800" b="1" baseline="-250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7" name="TextBox 16"/>
          <p:cNvSpPr txBox="1"/>
          <p:nvPr/>
        </p:nvSpPr>
        <p:spPr>
          <a:xfrm>
            <a:off x="3981379" y="2894632"/>
            <a:ext cx="987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串联</a:t>
            </a:r>
            <a:endParaRPr lang="zh-CN" altLang="en-US" sz="2800" b="1" baseline="-250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8" name="TextBox 16"/>
          <p:cNvSpPr txBox="1"/>
          <p:nvPr/>
        </p:nvSpPr>
        <p:spPr>
          <a:xfrm>
            <a:off x="1061413" y="3324138"/>
            <a:ext cx="1257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火线</a:t>
            </a:r>
            <a:endParaRPr lang="zh-CN" altLang="en-US" sz="2800" b="1" baseline="-250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9" name="TextBox 16"/>
          <p:cNvSpPr txBox="1"/>
          <p:nvPr/>
        </p:nvSpPr>
        <p:spPr>
          <a:xfrm>
            <a:off x="894631" y="4193763"/>
            <a:ext cx="1257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FF0000"/>
                </a:solidFill>
                <a:ea typeface="楷体" panose="02010609060101010101" pitchFamily="49" charset="-122"/>
              </a:rPr>
              <a:t>220</a:t>
            </a:r>
            <a:endParaRPr lang="zh-CN" altLang="en-US" sz="2800" b="1" baseline="-25000" dirty="0">
              <a:solidFill>
                <a:srgbClr val="FF0000"/>
              </a:solidFill>
              <a:ea typeface="楷体" panose="02010609060101010101" pitchFamily="49" charset="-122"/>
            </a:endParaRPr>
          </a:p>
        </p:txBody>
      </p:sp>
      <p:sp>
        <p:nvSpPr>
          <p:cNvPr id="30" name="TextBox 16"/>
          <p:cNvSpPr txBox="1"/>
          <p:nvPr/>
        </p:nvSpPr>
        <p:spPr>
          <a:xfrm>
            <a:off x="6060372" y="4193762"/>
            <a:ext cx="628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FF0000"/>
                </a:solidFill>
                <a:ea typeface="楷体" panose="02010609060101010101" pitchFamily="49" charset="-122"/>
              </a:rPr>
              <a:t>0</a:t>
            </a:r>
            <a:endParaRPr lang="zh-CN" altLang="en-US" sz="2800" b="1" baseline="-25000" dirty="0">
              <a:solidFill>
                <a:srgbClr val="FF0000"/>
              </a:solidFill>
              <a:ea typeface="楷体" panose="02010609060101010101" pitchFamily="49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17" name="直接连接符 16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组合 17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9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必备知识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431463" y="1233233"/>
            <a:ext cx="8274780" cy="488851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fontAlgn="auto">
              <a:lnSpc>
                <a:spcPts val="3360"/>
              </a:lnSpc>
            </a:pP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（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4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）保险丝：作用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——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电流过大时自动切断电路；</a:t>
            </a:r>
          </a:p>
          <a:p>
            <a:pPr fontAlgn="auto">
              <a:lnSpc>
                <a:spcPts val="3360"/>
              </a:lnSpc>
            </a:pP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材料</a:t>
            </a:r>
            <a:r>
              <a:rPr lang="en-US" altLang="zh-CN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——______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低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、电阻率大的铅锑合金。（空气</a:t>
            </a:r>
          </a:p>
          <a:p>
            <a:pPr fontAlgn="auto">
              <a:lnSpc>
                <a:spcPts val="3360"/>
              </a:lnSpc>
            </a:pP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开关相当于保险丝，是利用电磁原理）</a:t>
            </a:r>
          </a:p>
          <a:p>
            <a:pPr fontAlgn="auto">
              <a:lnSpc>
                <a:spcPts val="3360"/>
              </a:lnSpc>
            </a:pP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（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5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）电路中电流过大原因：①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电路</a:t>
            </a:r>
            <a:r>
              <a:rPr lang="en-US" altLang="zh-CN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____________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；</a:t>
            </a:r>
          </a:p>
          <a:p>
            <a:pPr fontAlgn="auto">
              <a:lnSpc>
                <a:spcPts val="3360"/>
              </a:lnSpc>
            </a:pP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②电路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发生</a:t>
            </a:r>
            <a:r>
              <a:rPr lang="en-US" altLang="zh-CN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______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。</a:t>
            </a:r>
            <a:endParaRPr lang="zh-CN" altLang="en-US" sz="2800" dirty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360"/>
              </a:lnSpc>
            </a:pP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（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6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）试电笔：①作用</a:t>
            </a:r>
            <a:r>
              <a:rPr lang="en-US" altLang="zh-CN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——_______________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；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②正</a:t>
            </a:r>
          </a:p>
          <a:p>
            <a:pPr fontAlgn="auto">
              <a:lnSpc>
                <a:spcPts val="3360"/>
              </a:lnSpc>
            </a:pP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确使用方法：用手指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按住</a:t>
            </a:r>
            <a:r>
              <a:rPr lang="en-US" altLang="zh-CN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____________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，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笔尖接触</a:t>
            </a:r>
          </a:p>
          <a:p>
            <a:pPr fontAlgn="auto">
              <a:lnSpc>
                <a:spcPts val="3360"/>
              </a:lnSpc>
            </a:pP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被测的导线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。</a:t>
            </a:r>
            <a:endParaRPr lang="en-US" altLang="zh-CN" sz="2800" dirty="0" smtClean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360"/>
              </a:lnSpc>
            </a:pP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（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7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）触电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和急救：</a:t>
            </a:r>
          </a:p>
          <a:p>
            <a:pPr fontAlgn="auto">
              <a:lnSpc>
                <a:spcPts val="3360"/>
              </a:lnSpc>
            </a:pP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 ①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触电两种类型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：</a:t>
            </a:r>
            <a:r>
              <a:rPr lang="en-US" altLang="zh-CN" sz="2800" u="sng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       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和</a:t>
            </a:r>
            <a:r>
              <a:rPr lang="en-US" altLang="zh-CN" sz="2800" u="sng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         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；</a:t>
            </a:r>
            <a:endParaRPr lang="zh-CN" altLang="en-US" sz="2800" dirty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360"/>
              </a:lnSpc>
            </a:pP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 ②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如果发生触电事故，要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立即</a:t>
            </a:r>
            <a:r>
              <a:rPr lang="en-US" altLang="zh-CN" sz="2800" u="sng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         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。</a:t>
            </a:r>
            <a:endParaRPr lang="zh-CN" altLang="en-US" sz="2800" dirty="0">
              <a:latin typeface="宋体" panose="02010600030101010101" pitchFamily="2" charset="-122"/>
              <a:cs typeface="方正静蕾简体" panose="03000509000000000000" pitchFamily="65" charset="-122"/>
            </a:endParaRPr>
          </a:p>
        </p:txBody>
      </p:sp>
      <p:sp>
        <p:nvSpPr>
          <p:cNvPr id="3" name="TextBox 16"/>
          <p:cNvSpPr txBox="1"/>
          <p:nvPr/>
        </p:nvSpPr>
        <p:spPr>
          <a:xfrm>
            <a:off x="2248356" y="1644753"/>
            <a:ext cx="1059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熔点</a:t>
            </a:r>
            <a:endParaRPr lang="zh-CN" altLang="en-US" sz="2800" b="1" baseline="-250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TextBox 16"/>
          <p:cNvSpPr txBox="1"/>
          <p:nvPr/>
        </p:nvSpPr>
        <p:spPr>
          <a:xfrm>
            <a:off x="6040774" y="2500246"/>
            <a:ext cx="2335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总功率过大</a:t>
            </a:r>
            <a:endParaRPr lang="zh-CN" altLang="en-US" sz="2800" b="1" baseline="-250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66558" y="2946493"/>
            <a:ext cx="1059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短路</a:t>
            </a:r>
            <a:endParaRPr lang="zh-CN" altLang="en-US" sz="2800" b="1" baseline="-250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TextBox 16"/>
          <p:cNvSpPr txBox="1"/>
          <p:nvPr/>
        </p:nvSpPr>
        <p:spPr>
          <a:xfrm>
            <a:off x="4681454" y="3310895"/>
            <a:ext cx="2718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辨别火线与零线</a:t>
            </a:r>
            <a:endParaRPr lang="zh-CN" altLang="en-US" sz="2800" b="1" baseline="-250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81036" y="3754391"/>
            <a:ext cx="223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笔尾金属体</a:t>
            </a:r>
            <a:endParaRPr lang="zh-CN" altLang="en-US" sz="2800" b="1" baseline="-250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TextBox 18"/>
          <p:cNvSpPr txBox="1"/>
          <p:nvPr/>
        </p:nvSpPr>
        <p:spPr>
          <a:xfrm>
            <a:off x="3229923" y="5027729"/>
            <a:ext cx="223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双线触电</a:t>
            </a:r>
            <a:endParaRPr lang="zh-CN" altLang="en-US" sz="2800" b="1" baseline="-250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" name="TextBox 18"/>
          <p:cNvSpPr txBox="1"/>
          <p:nvPr/>
        </p:nvSpPr>
        <p:spPr>
          <a:xfrm>
            <a:off x="5169582" y="5027729"/>
            <a:ext cx="223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单线触电</a:t>
            </a:r>
            <a:endParaRPr lang="zh-CN" altLang="en-US" sz="2800" b="1" baseline="-250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" name="TextBox 18"/>
          <p:cNvSpPr txBox="1"/>
          <p:nvPr/>
        </p:nvSpPr>
        <p:spPr>
          <a:xfrm>
            <a:off x="5169582" y="5475368"/>
            <a:ext cx="223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切断电源</a:t>
            </a:r>
            <a:endParaRPr lang="zh-CN" altLang="en-US" sz="2800" b="1" baseline="-250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474943" y="0"/>
            <a:ext cx="8274780" cy="768350"/>
            <a:chOff x="431463" y="178382"/>
            <a:chExt cx="8274780" cy="768350"/>
          </a:xfrm>
        </p:grpSpPr>
        <p:cxnSp>
          <p:nvCxnSpPr>
            <p:cNvPr id="23" name="直接连接符 22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组合 23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25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必备知识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6" name="矩形 25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17" grpId="0"/>
      <p:bldP spid="18" grpId="0"/>
      <p:bldP spid="19" grpId="0"/>
      <p:bldP spid="16" grpId="0"/>
      <p:bldP spid="20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401968" y="769441"/>
            <a:ext cx="8274779" cy="378565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zh-CN" sz="2400" dirty="0"/>
              <a:t>1</a:t>
            </a:r>
            <a:r>
              <a:rPr lang="zh-CN" altLang="zh-CN" sz="2400" dirty="0"/>
              <a:t>．</a:t>
            </a:r>
            <a:r>
              <a:rPr lang="en-US" altLang="zh-CN" sz="2400" dirty="0"/>
              <a:t>(2017</a:t>
            </a:r>
            <a:r>
              <a:rPr lang="zh-CN" altLang="zh-CN" sz="2400" dirty="0"/>
              <a:t>年第</a:t>
            </a:r>
            <a:r>
              <a:rPr lang="en-US" altLang="zh-CN" sz="2400" dirty="0"/>
              <a:t>20</a:t>
            </a:r>
            <a:r>
              <a:rPr lang="zh-CN" altLang="zh-CN" sz="2400" dirty="0"/>
              <a:t>题</a:t>
            </a:r>
            <a:r>
              <a:rPr lang="en-US" altLang="zh-CN" sz="2400" dirty="0"/>
              <a:t>)</a:t>
            </a:r>
            <a:r>
              <a:rPr lang="zh-CN" altLang="zh-CN" sz="2400" dirty="0"/>
              <a:t>某校实验小组设计了一个智能供暖器，电路如图</a:t>
            </a:r>
            <a:r>
              <a:rPr lang="en-US" altLang="zh-CN" sz="2400" dirty="0"/>
              <a:t>13</a:t>
            </a:r>
            <a:r>
              <a:rPr lang="zh-CN" altLang="zh-CN" sz="2400" dirty="0"/>
              <a:t>－</a:t>
            </a:r>
            <a:r>
              <a:rPr lang="en-US" altLang="zh-CN" sz="2400" dirty="0"/>
              <a:t>1</a:t>
            </a:r>
            <a:r>
              <a:rPr lang="zh-CN" altLang="zh-CN" sz="2400" dirty="0"/>
              <a:t>所示，电源两端的电压</a:t>
            </a:r>
            <a:r>
              <a:rPr lang="en-US" altLang="zh-CN" sz="2400" i="1" dirty="0"/>
              <a:t>U</a:t>
            </a:r>
            <a:r>
              <a:rPr lang="zh-CN" altLang="zh-CN" sz="2400" dirty="0"/>
              <a:t>为</a:t>
            </a:r>
            <a:r>
              <a:rPr lang="en-US" altLang="zh-CN" sz="2400" dirty="0"/>
              <a:t>220 V</a:t>
            </a:r>
            <a:r>
              <a:rPr lang="zh-CN" altLang="zh-CN" sz="2400" dirty="0"/>
              <a:t>，</a:t>
            </a:r>
            <a:r>
              <a:rPr lang="en-US" altLang="zh-CN" sz="2400" i="1" dirty="0"/>
              <a:t>R</a:t>
            </a:r>
            <a:r>
              <a:rPr lang="en-US" altLang="zh-CN" sz="2400" baseline="-25000" dirty="0"/>
              <a:t>1</a:t>
            </a:r>
            <a:r>
              <a:rPr lang="zh-CN" altLang="zh-CN" sz="2400" dirty="0"/>
              <a:t>和</a:t>
            </a:r>
            <a:r>
              <a:rPr lang="en-US" altLang="zh-CN" sz="2400" i="1" dirty="0"/>
              <a:t>R</a:t>
            </a:r>
            <a:r>
              <a:rPr lang="en-US" altLang="zh-CN" sz="2400" baseline="-25000" dirty="0"/>
              <a:t>2</a:t>
            </a:r>
            <a:r>
              <a:rPr lang="zh-CN" altLang="zh-CN" sz="2400" dirty="0"/>
              <a:t>是两个供热电阻丝，</a:t>
            </a:r>
            <a:r>
              <a:rPr lang="en-US" altLang="zh-CN" sz="2400" dirty="0"/>
              <a:t>S</a:t>
            </a:r>
            <a:r>
              <a:rPr lang="en-US" altLang="zh-CN" sz="2400" baseline="-25000" dirty="0"/>
              <a:t>1</a:t>
            </a:r>
            <a:r>
              <a:rPr lang="zh-CN" altLang="zh-CN" sz="2400" dirty="0"/>
              <a:t>、</a:t>
            </a:r>
            <a:r>
              <a:rPr lang="en-US" altLang="zh-CN" sz="2400" dirty="0"/>
              <a:t>S</a:t>
            </a:r>
            <a:r>
              <a:rPr lang="en-US" altLang="zh-CN" sz="2400" baseline="-25000" dirty="0"/>
              <a:t>2</a:t>
            </a:r>
            <a:r>
              <a:rPr lang="zh-CN" altLang="zh-CN" sz="2400" dirty="0" smtClean="0"/>
              <a:t>是温控</a:t>
            </a:r>
            <a:r>
              <a:rPr lang="zh-CN" altLang="zh-CN" sz="2400" dirty="0"/>
              <a:t>开关。工作过程如下：</a:t>
            </a:r>
            <a:r>
              <a:rPr lang="zh-CN" altLang="zh-CN" sz="2400" dirty="0" smtClean="0"/>
              <a:t>当气温</a:t>
            </a:r>
            <a:r>
              <a:rPr lang="zh-CN" altLang="zh-CN" sz="2400" dirty="0"/>
              <a:t>低于</a:t>
            </a:r>
            <a:r>
              <a:rPr lang="en-US" altLang="zh-CN" sz="2400" dirty="0"/>
              <a:t>25 ℃</a:t>
            </a:r>
            <a:r>
              <a:rPr lang="zh-CN" altLang="zh-CN" sz="2400" dirty="0"/>
              <a:t>时，</a:t>
            </a:r>
            <a:r>
              <a:rPr lang="en-US" altLang="zh-CN" sz="2400" dirty="0"/>
              <a:t>S</a:t>
            </a:r>
            <a:r>
              <a:rPr lang="en-US" altLang="zh-CN" sz="2400" baseline="-25000" dirty="0"/>
              <a:t>1</a:t>
            </a:r>
            <a:r>
              <a:rPr lang="zh-CN" altLang="zh-CN" sz="2400" dirty="0"/>
              <a:t>、</a:t>
            </a:r>
            <a:r>
              <a:rPr lang="en-US" altLang="zh-CN" sz="2400" dirty="0"/>
              <a:t>S</a:t>
            </a:r>
            <a:r>
              <a:rPr lang="en-US" altLang="zh-CN" sz="2400" baseline="-25000" dirty="0"/>
              <a:t>2</a:t>
            </a:r>
            <a:r>
              <a:rPr lang="zh-CN" altLang="zh-CN" sz="2400" dirty="0"/>
              <a:t>都</a:t>
            </a:r>
            <a:r>
              <a:rPr lang="zh-CN" altLang="zh-CN" sz="2400" dirty="0" smtClean="0"/>
              <a:t>闭合</a:t>
            </a:r>
            <a:r>
              <a:rPr lang="zh-CN" altLang="zh-CN" sz="2400" dirty="0"/>
              <a:t>；当气温高于或等于</a:t>
            </a:r>
            <a:r>
              <a:rPr lang="en-US" altLang="zh-CN" sz="2400" dirty="0"/>
              <a:t>25 </a:t>
            </a:r>
            <a:r>
              <a:rPr lang="en-US" altLang="zh-CN" sz="2400" dirty="0" smtClean="0"/>
              <a:t>℃</a:t>
            </a:r>
            <a:r>
              <a:rPr lang="zh-CN" altLang="zh-CN" sz="2400" dirty="0" smtClean="0"/>
              <a:t>时，</a:t>
            </a:r>
            <a:r>
              <a:rPr lang="en-US" altLang="zh-CN" sz="2400" dirty="0"/>
              <a:t>S</a:t>
            </a:r>
            <a:r>
              <a:rPr lang="en-US" altLang="zh-CN" sz="2400" baseline="-25000" dirty="0"/>
              <a:t>2</a:t>
            </a:r>
            <a:r>
              <a:rPr lang="zh-CN" altLang="zh-CN" sz="2400" dirty="0"/>
              <a:t>断开</a:t>
            </a:r>
            <a:r>
              <a:rPr lang="zh-CN" altLang="zh-CN" sz="2400" dirty="0" smtClean="0"/>
              <a:t>，此时</a:t>
            </a:r>
            <a:r>
              <a:rPr lang="zh-CN" altLang="zh-CN" sz="2400" dirty="0"/>
              <a:t>电流表的</a:t>
            </a:r>
            <a:r>
              <a:rPr lang="zh-CN" altLang="zh-CN" sz="2400" dirty="0" smtClean="0"/>
              <a:t>示数</a:t>
            </a:r>
            <a:r>
              <a:rPr lang="zh-CN" altLang="zh-CN" sz="2400" dirty="0"/>
              <a:t>为</a:t>
            </a:r>
            <a:r>
              <a:rPr lang="en-US" altLang="zh-CN" sz="2400" dirty="0"/>
              <a:t>1 A</a:t>
            </a:r>
            <a:r>
              <a:rPr lang="zh-CN" altLang="zh-CN" sz="2400" dirty="0"/>
              <a:t>，</a:t>
            </a:r>
            <a:r>
              <a:rPr lang="zh-CN" altLang="zh-CN" sz="2400" dirty="0" smtClean="0"/>
              <a:t>电阻</a:t>
            </a:r>
            <a:r>
              <a:rPr lang="zh-CN" altLang="zh-CN" sz="2400" dirty="0"/>
              <a:t>丝</a:t>
            </a:r>
            <a:r>
              <a:rPr lang="en-US" altLang="zh-CN" sz="2400" i="1" dirty="0" smtClean="0"/>
              <a:t>R</a:t>
            </a:r>
            <a:r>
              <a:rPr lang="en-US" altLang="zh-CN" sz="2400" baseline="-25000" dirty="0" smtClean="0"/>
              <a:t>1</a:t>
            </a:r>
          </a:p>
          <a:p>
            <a:r>
              <a:rPr lang="zh-CN" altLang="zh-CN" sz="2400" dirty="0" smtClean="0"/>
              <a:t>的电功率为</a:t>
            </a:r>
            <a:r>
              <a:rPr lang="en-US" altLang="zh-CN" sz="2400" dirty="0"/>
              <a:t>20 W(</a:t>
            </a:r>
            <a:r>
              <a:rPr lang="zh-CN" altLang="zh-CN" sz="2400" dirty="0"/>
              <a:t>忽略温度对电阻</a:t>
            </a:r>
            <a:r>
              <a:rPr lang="zh-CN" altLang="zh-CN" sz="2400" dirty="0" smtClean="0"/>
              <a:t>丝</a:t>
            </a:r>
            <a:endParaRPr lang="en-US" altLang="zh-CN" sz="2400" dirty="0" smtClean="0"/>
          </a:p>
          <a:p>
            <a:r>
              <a:rPr lang="zh-CN" altLang="zh-CN" sz="2400" dirty="0" smtClean="0"/>
              <a:t>的</a:t>
            </a:r>
            <a:r>
              <a:rPr lang="zh-CN" altLang="zh-CN" sz="2400" dirty="0"/>
              <a:t>影响</a:t>
            </a:r>
            <a:r>
              <a:rPr lang="en-US" altLang="zh-CN" sz="2400" dirty="0"/>
              <a:t>)</a:t>
            </a:r>
            <a:r>
              <a:rPr lang="zh-CN" altLang="zh-CN" sz="2400" dirty="0"/>
              <a:t>。求：</a:t>
            </a:r>
          </a:p>
          <a:p>
            <a:r>
              <a:rPr lang="en-US" altLang="zh-CN" sz="2400" dirty="0"/>
              <a:t>(1)</a:t>
            </a:r>
            <a:r>
              <a:rPr lang="zh-CN" altLang="zh-CN" sz="2400" dirty="0"/>
              <a:t>电阻丝</a:t>
            </a:r>
            <a:r>
              <a:rPr lang="en-US" altLang="zh-CN" sz="2400" i="1" dirty="0"/>
              <a:t>R</a:t>
            </a:r>
            <a:r>
              <a:rPr lang="en-US" altLang="zh-CN" sz="2400" baseline="-25000" dirty="0"/>
              <a:t>2</a:t>
            </a:r>
            <a:r>
              <a:rPr lang="zh-CN" altLang="zh-CN" sz="2400" dirty="0"/>
              <a:t>的阻值；</a:t>
            </a:r>
            <a:r>
              <a:rPr lang="en-US" altLang="zh-CN" sz="2400" dirty="0"/>
              <a:t>(200 Ω)</a:t>
            </a:r>
            <a:endParaRPr lang="zh-CN" altLang="zh-CN" sz="2400" dirty="0"/>
          </a:p>
          <a:p>
            <a:r>
              <a:rPr lang="en-US" altLang="zh-CN" sz="2400" dirty="0"/>
              <a:t>(2)</a:t>
            </a:r>
            <a:r>
              <a:rPr lang="zh-CN" altLang="zh-CN" sz="2400" dirty="0"/>
              <a:t>当气温低于</a:t>
            </a:r>
            <a:r>
              <a:rPr lang="en-US" altLang="zh-CN" sz="2400" dirty="0"/>
              <a:t>25 ℃</a:t>
            </a:r>
            <a:r>
              <a:rPr lang="zh-CN" altLang="zh-CN" sz="2400" dirty="0"/>
              <a:t>时，电路工作</a:t>
            </a:r>
            <a:r>
              <a:rPr lang="en-US" altLang="zh-CN" sz="2400" dirty="0" smtClean="0"/>
              <a:t>0.5</a:t>
            </a:r>
          </a:p>
          <a:p>
            <a:r>
              <a:rPr lang="en-US" altLang="zh-CN" sz="2400" dirty="0" smtClean="0"/>
              <a:t> </a:t>
            </a:r>
            <a:r>
              <a:rPr lang="en-US" altLang="zh-CN" sz="2400" dirty="0"/>
              <a:t>h</a:t>
            </a:r>
            <a:r>
              <a:rPr lang="zh-CN" altLang="zh-CN" sz="2400" dirty="0"/>
              <a:t>消耗的电能。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474943" y="0"/>
            <a:ext cx="8274780" cy="769441"/>
            <a:chOff x="431463" y="178382"/>
            <a:chExt cx="8274780" cy="769441"/>
          </a:xfrm>
        </p:grpSpPr>
        <p:cxnSp>
          <p:nvCxnSpPr>
            <p:cNvPr id="16" name="直接连接符 15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组合 16"/>
            <p:cNvGrpSpPr/>
            <p:nvPr/>
          </p:nvGrpSpPr>
          <p:grpSpPr>
            <a:xfrm>
              <a:off x="458177" y="178382"/>
              <a:ext cx="5518442" cy="769441"/>
              <a:chOff x="458177" y="178382"/>
              <a:chExt cx="5518442" cy="769441"/>
            </a:xfrm>
          </p:grpSpPr>
          <p:sp>
            <p:nvSpPr>
              <p:cNvPr id="18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考情分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析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中考链接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458177" y="178382"/>
                <a:ext cx="494046" cy="76944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</a:rPr>
                  <a:t>K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2095" y="2292935"/>
            <a:ext cx="3700146" cy="1986226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307077" y="4418456"/>
            <a:ext cx="8012378" cy="2395094"/>
            <a:chOff x="307077" y="4418456"/>
            <a:chExt cx="8012378" cy="2395094"/>
          </a:xfrm>
        </p:grpSpPr>
        <p:sp>
          <p:nvSpPr>
            <p:cNvPr id="12" name="TextBox 18"/>
            <p:cNvSpPr txBox="1"/>
            <p:nvPr/>
          </p:nvSpPr>
          <p:spPr>
            <a:xfrm>
              <a:off x="307077" y="4418456"/>
              <a:ext cx="8012378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zh-CN" sz="2400" b="1" dirty="0">
                  <a:solidFill>
                    <a:srgbClr val="FF0000"/>
                  </a:solidFill>
                  <a:ea typeface="楷体" panose="02010609060101010101" pitchFamily="49" charset="-122"/>
                </a:rPr>
                <a:t>解：</a:t>
              </a:r>
              <a:r>
                <a:rPr lang="en-US" altLang="zh-CN" sz="2400" b="1" dirty="0">
                  <a:solidFill>
                    <a:srgbClr val="FF0000"/>
                  </a:solidFill>
                  <a:ea typeface="楷体" panose="02010609060101010101" pitchFamily="49" charset="-122"/>
                </a:rPr>
                <a:t>(1)</a:t>
              </a:r>
              <a:r>
                <a:rPr lang="zh-CN" altLang="zh-CN" sz="2400" b="1" dirty="0">
                  <a:solidFill>
                    <a:srgbClr val="FF0000"/>
                  </a:solidFill>
                  <a:ea typeface="楷体" panose="02010609060101010101" pitchFamily="49" charset="-122"/>
                </a:rPr>
                <a:t>只闭合</a:t>
              </a:r>
              <a:r>
                <a:rPr lang="en-US" altLang="zh-CN" sz="2400" b="1" dirty="0">
                  <a:solidFill>
                    <a:srgbClr val="FF0000"/>
                  </a:solidFill>
                  <a:ea typeface="楷体" panose="02010609060101010101" pitchFamily="49" charset="-122"/>
                </a:rPr>
                <a:t>S</a:t>
              </a:r>
              <a:r>
                <a:rPr lang="en-US" altLang="zh-CN" sz="2400" b="1" baseline="-25000" dirty="0">
                  <a:solidFill>
                    <a:srgbClr val="FF0000"/>
                  </a:solidFill>
                  <a:ea typeface="楷体" panose="02010609060101010101" pitchFamily="49" charset="-122"/>
                </a:rPr>
                <a:t>1</a:t>
              </a:r>
              <a:r>
                <a:rPr lang="zh-CN" altLang="zh-CN" sz="2400" b="1" dirty="0">
                  <a:solidFill>
                    <a:srgbClr val="FF0000"/>
                  </a:solidFill>
                  <a:ea typeface="楷体" panose="02010609060101010101" pitchFamily="49" charset="-122"/>
                </a:rPr>
                <a:t>时，</a:t>
              </a:r>
              <a:r>
                <a:rPr lang="en-US" altLang="zh-CN" sz="2400" b="1" i="1" dirty="0">
                  <a:solidFill>
                    <a:srgbClr val="FF0000"/>
                  </a:solidFill>
                  <a:ea typeface="楷体" panose="02010609060101010101" pitchFamily="49" charset="-122"/>
                </a:rPr>
                <a:t>R</a:t>
              </a:r>
              <a:r>
                <a:rPr lang="en-US" altLang="zh-CN" sz="2400" b="1" baseline="-25000" dirty="0">
                  <a:solidFill>
                    <a:srgbClr val="FF0000"/>
                  </a:solidFill>
                  <a:ea typeface="楷体" panose="02010609060101010101" pitchFamily="49" charset="-122"/>
                </a:rPr>
                <a:t>1</a:t>
              </a:r>
              <a:r>
                <a:rPr lang="zh-CN" altLang="zh-CN" sz="2400" b="1" dirty="0">
                  <a:solidFill>
                    <a:srgbClr val="FF0000"/>
                  </a:solidFill>
                  <a:ea typeface="楷体" panose="02010609060101010101" pitchFamily="49" charset="-122"/>
                </a:rPr>
                <a:t>与</a:t>
              </a:r>
              <a:r>
                <a:rPr lang="en-US" altLang="zh-CN" sz="2400" b="1" i="1" dirty="0">
                  <a:solidFill>
                    <a:srgbClr val="FF0000"/>
                  </a:solidFill>
                  <a:ea typeface="楷体" panose="02010609060101010101" pitchFamily="49" charset="-122"/>
                </a:rPr>
                <a:t>R</a:t>
              </a:r>
              <a:r>
                <a:rPr lang="en-US" altLang="zh-CN" sz="2400" b="1" baseline="-25000" dirty="0">
                  <a:solidFill>
                    <a:srgbClr val="FF0000"/>
                  </a:solidFill>
                  <a:ea typeface="楷体" panose="02010609060101010101" pitchFamily="49" charset="-122"/>
                </a:rPr>
                <a:t>2</a:t>
              </a:r>
              <a:r>
                <a:rPr lang="zh-CN" altLang="zh-CN" sz="2400" b="1" dirty="0">
                  <a:solidFill>
                    <a:srgbClr val="FF0000"/>
                  </a:solidFill>
                  <a:ea typeface="楷体" panose="02010609060101010101" pitchFamily="49" charset="-122"/>
                </a:rPr>
                <a:t>串联</a:t>
              </a:r>
              <a:r>
                <a:rPr lang="zh-CN" altLang="zh-CN" sz="2400" b="1" dirty="0" smtClean="0">
                  <a:solidFill>
                    <a:srgbClr val="FF0000"/>
                  </a:solidFill>
                  <a:ea typeface="楷体" panose="02010609060101010101" pitchFamily="49" charset="-122"/>
                </a:rPr>
                <a:t>，</a:t>
              </a:r>
              <a:endParaRPr lang="en-US" altLang="zh-CN" sz="2400" b="1" dirty="0" smtClean="0">
                <a:solidFill>
                  <a:srgbClr val="FF0000"/>
                </a:solidFill>
                <a:ea typeface="楷体" panose="02010609060101010101" pitchFamily="49" charset="-122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2400" b="1" i="1" dirty="0" smtClean="0">
                  <a:solidFill>
                    <a:srgbClr val="FF0000"/>
                  </a:solidFill>
                  <a:ea typeface="楷体" panose="02010609060101010101" pitchFamily="49" charset="-122"/>
                </a:rPr>
                <a:t>R</a:t>
              </a:r>
              <a:r>
                <a:rPr lang="en-US" altLang="zh-CN" sz="2400" b="1" baseline="-25000" dirty="0" smtClean="0">
                  <a:solidFill>
                    <a:srgbClr val="FF0000"/>
                  </a:solidFill>
                  <a:ea typeface="楷体" panose="02010609060101010101" pitchFamily="49" charset="-122"/>
                </a:rPr>
                <a:t>1</a:t>
              </a:r>
              <a:r>
                <a:rPr lang="zh-CN" altLang="zh-CN" sz="2400" b="1" dirty="0">
                  <a:solidFill>
                    <a:srgbClr val="FF0000"/>
                  </a:solidFill>
                  <a:ea typeface="楷体" panose="02010609060101010101" pitchFamily="49" charset="-122"/>
                </a:rPr>
                <a:t>的分压</a:t>
              </a:r>
              <a:r>
                <a:rPr lang="en-US" altLang="zh-CN" sz="2400" b="1" i="1" dirty="0">
                  <a:solidFill>
                    <a:srgbClr val="FF0000"/>
                  </a:solidFill>
                  <a:ea typeface="楷体" panose="02010609060101010101" pitchFamily="49" charset="-122"/>
                </a:rPr>
                <a:t>U</a:t>
              </a:r>
              <a:r>
                <a:rPr lang="en-US" altLang="zh-CN" sz="2400" b="1" baseline="-25000" dirty="0">
                  <a:solidFill>
                    <a:srgbClr val="FF0000"/>
                  </a:solidFill>
                  <a:ea typeface="楷体" panose="02010609060101010101" pitchFamily="49" charset="-122"/>
                </a:rPr>
                <a:t>1</a:t>
              </a:r>
              <a:r>
                <a:rPr lang="zh-CN" altLang="zh-CN" sz="2400" b="1" dirty="0" smtClean="0">
                  <a:solidFill>
                    <a:srgbClr val="FF0000"/>
                  </a:solidFill>
                  <a:ea typeface="楷体" panose="02010609060101010101" pitchFamily="49" charset="-122"/>
                </a:rPr>
                <a:t>＝</a:t>
              </a:r>
              <a:r>
                <a:rPr lang="en-US" altLang="zh-CN" sz="2400" b="1" dirty="0" smtClean="0">
                  <a:solidFill>
                    <a:srgbClr val="FF0000"/>
                  </a:solidFill>
                  <a:ea typeface="楷体" panose="02010609060101010101" pitchFamily="49" charset="-122"/>
                </a:rPr>
                <a:t>                   </a:t>
              </a:r>
              <a:r>
                <a:rPr lang="zh-CN" altLang="zh-CN" sz="2400" b="1" dirty="0" smtClean="0">
                  <a:solidFill>
                    <a:srgbClr val="FF0000"/>
                  </a:solidFill>
                  <a:ea typeface="楷体" panose="02010609060101010101" pitchFamily="49" charset="-122"/>
                </a:rPr>
                <a:t>＝</a:t>
              </a:r>
              <a:r>
                <a:rPr lang="en-US" altLang="zh-CN" sz="2400" b="1" dirty="0">
                  <a:solidFill>
                    <a:srgbClr val="FF0000"/>
                  </a:solidFill>
                  <a:ea typeface="楷体" panose="02010609060101010101" pitchFamily="49" charset="-122"/>
                </a:rPr>
                <a:t>20 V</a:t>
              </a:r>
              <a:endParaRPr lang="zh-CN" altLang="zh-CN" sz="2400" b="1" dirty="0">
                <a:solidFill>
                  <a:srgbClr val="FF0000"/>
                </a:solidFill>
                <a:ea typeface="楷体" panose="02010609060101010101" pitchFamily="49" charset="-122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2400" b="1" i="1" dirty="0">
                  <a:solidFill>
                    <a:srgbClr val="FF0000"/>
                  </a:solidFill>
                  <a:ea typeface="楷体" panose="02010609060101010101" pitchFamily="49" charset="-122"/>
                </a:rPr>
                <a:t>R</a:t>
              </a:r>
              <a:r>
                <a:rPr lang="en-US" altLang="zh-CN" sz="2400" b="1" baseline="-25000" dirty="0">
                  <a:solidFill>
                    <a:srgbClr val="FF0000"/>
                  </a:solidFill>
                  <a:ea typeface="楷体" panose="02010609060101010101" pitchFamily="49" charset="-122"/>
                </a:rPr>
                <a:t>2</a:t>
              </a:r>
              <a:r>
                <a:rPr lang="zh-CN" altLang="zh-CN" sz="2400" b="1" dirty="0">
                  <a:solidFill>
                    <a:srgbClr val="FF0000"/>
                  </a:solidFill>
                  <a:ea typeface="楷体" panose="02010609060101010101" pitchFamily="49" charset="-122"/>
                </a:rPr>
                <a:t>的分压</a:t>
              </a:r>
              <a:r>
                <a:rPr lang="en-US" altLang="zh-CN" sz="2400" b="1" i="1" dirty="0">
                  <a:solidFill>
                    <a:srgbClr val="FF0000"/>
                  </a:solidFill>
                  <a:ea typeface="楷体" panose="02010609060101010101" pitchFamily="49" charset="-122"/>
                </a:rPr>
                <a:t>U</a:t>
              </a:r>
              <a:r>
                <a:rPr lang="en-US" altLang="zh-CN" sz="2400" b="1" baseline="-25000" dirty="0">
                  <a:solidFill>
                    <a:srgbClr val="FF0000"/>
                  </a:solidFill>
                  <a:ea typeface="楷体" panose="02010609060101010101" pitchFamily="49" charset="-122"/>
                </a:rPr>
                <a:t>2</a:t>
              </a:r>
              <a:r>
                <a:rPr lang="zh-CN" altLang="zh-CN" sz="2400" b="1" dirty="0">
                  <a:solidFill>
                    <a:srgbClr val="FF0000"/>
                  </a:solidFill>
                  <a:ea typeface="楷体" panose="02010609060101010101" pitchFamily="49" charset="-122"/>
                </a:rPr>
                <a:t>＝</a:t>
              </a:r>
              <a:r>
                <a:rPr lang="en-US" altLang="zh-CN" sz="2400" b="1" i="1" dirty="0">
                  <a:solidFill>
                    <a:srgbClr val="FF0000"/>
                  </a:solidFill>
                  <a:ea typeface="楷体" panose="02010609060101010101" pitchFamily="49" charset="-122"/>
                </a:rPr>
                <a:t>U</a:t>
              </a:r>
              <a:r>
                <a:rPr lang="zh-CN" altLang="zh-CN" sz="2400" b="1" dirty="0">
                  <a:solidFill>
                    <a:srgbClr val="FF0000"/>
                  </a:solidFill>
                  <a:ea typeface="楷体" panose="02010609060101010101" pitchFamily="49" charset="-122"/>
                </a:rPr>
                <a:t>－</a:t>
              </a:r>
              <a:r>
                <a:rPr lang="en-US" altLang="zh-CN" sz="2400" b="1" i="1" dirty="0">
                  <a:solidFill>
                    <a:srgbClr val="FF0000"/>
                  </a:solidFill>
                  <a:ea typeface="楷体" panose="02010609060101010101" pitchFamily="49" charset="-122"/>
                </a:rPr>
                <a:t>U</a:t>
              </a:r>
              <a:r>
                <a:rPr lang="en-US" altLang="zh-CN" sz="2400" b="1" baseline="-25000" dirty="0">
                  <a:solidFill>
                    <a:srgbClr val="FF0000"/>
                  </a:solidFill>
                  <a:ea typeface="楷体" panose="02010609060101010101" pitchFamily="49" charset="-122"/>
                </a:rPr>
                <a:t>1</a:t>
              </a:r>
              <a:r>
                <a:rPr lang="zh-CN" altLang="zh-CN" sz="2400" b="1" dirty="0">
                  <a:solidFill>
                    <a:srgbClr val="FF0000"/>
                  </a:solidFill>
                  <a:ea typeface="楷体" panose="02010609060101010101" pitchFamily="49" charset="-122"/>
                </a:rPr>
                <a:t>＝</a:t>
              </a:r>
              <a:r>
                <a:rPr lang="en-US" altLang="zh-CN" sz="2400" b="1" dirty="0">
                  <a:solidFill>
                    <a:srgbClr val="FF0000"/>
                  </a:solidFill>
                  <a:ea typeface="楷体" panose="02010609060101010101" pitchFamily="49" charset="-122"/>
                </a:rPr>
                <a:t>220 V</a:t>
              </a:r>
              <a:r>
                <a:rPr lang="zh-CN" altLang="zh-CN" sz="2400" b="1" dirty="0">
                  <a:solidFill>
                    <a:srgbClr val="FF0000"/>
                  </a:solidFill>
                  <a:ea typeface="楷体" panose="02010609060101010101" pitchFamily="49" charset="-122"/>
                </a:rPr>
                <a:t>－</a:t>
              </a:r>
              <a:r>
                <a:rPr lang="en-US" altLang="zh-CN" sz="2400" b="1" dirty="0">
                  <a:solidFill>
                    <a:srgbClr val="FF0000"/>
                  </a:solidFill>
                  <a:ea typeface="楷体" panose="02010609060101010101" pitchFamily="49" charset="-122"/>
                </a:rPr>
                <a:t>20 V</a:t>
              </a:r>
              <a:r>
                <a:rPr lang="zh-CN" altLang="zh-CN" sz="2400" b="1" dirty="0">
                  <a:solidFill>
                    <a:srgbClr val="FF0000"/>
                  </a:solidFill>
                  <a:ea typeface="楷体" panose="02010609060101010101" pitchFamily="49" charset="-122"/>
                </a:rPr>
                <a:t>＝</a:t>
              </a:r>
              <a:r>
                <a:rPr lang="en-US" altLang="zh-CN" sz="2400" b="1" dirty="0">
                  <a:solidFill>
                    <a:srgbClr val="FF0000"/>
                  </a:solidFill>
                  <a:ea typeface="楷体" panose="02010609060101010101" pitchFamily="49" charset="-122"/>
                </a:rPr>
                <a:t>200 V</a:t>
              </a:r>
              <a:endParaRPr lang="zh-CN" altLang="zh-CN" sz="2400" b="1" dirty="0">
                <a:solidFill>
                  <a:srgbClr val="FF0000"/>
                </a:solidFill>
                <a:ea typeface="楷体" panose="02010609060101010101" pitchFamily="49" charset="-122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2400" b="1" i="1" dirty="0">
                  <a:solidFill>
                    <a:srgbClr val="FF0000"/>
                  </a:solidFill>
                  <a:ea typeface="楷体" panose="02010609060101010101" pitchFamily="49" charset="-122"/>
                </a:rPr>
                <a:t>R</a:t>
              </a:r>
              <a:r>
                <a:rPr lang="en-US" altLang="zh-CN" sz="2400" b="1" baseline="-25000" dirty="0">
                  <a:solidFill>
                    <a:srgbClr val="FF0000"/>
                  </a:solidFill>
                  <a:ea typeface="楷体" panose="02010609060101010101" pitchFamily="49" charset="-122"/>
                </a:rPr>
                <a:t>2</a:t>
              </a:r>
              <a:r>
                <a:rPr lang="zh-CN" altLang="zh-CN" sz="2400" b="1" dirty="0">
                  <a:solidFill>
                    <a:srgbClr val="FF0000"/>
                  </a:solidFill>
                  <a:ea typeface="楷体" panose="02010609060101010101" pitchFamily="49" charset="-122"/>
                </a:rPr>
                <a:t>的阻值</a:t>
              </a:r>
              <a:r>
                <a:rPr lang="en-US" altLang="zh-CN" sz="2400" b="1" i="1" dirty="0">
                  <a:solidFill>
                    <a:srgbClr val="FF0000"/>
                  </a:solidFill>
                  <a:ea typeface="楷体" panose="02010609060101010101" pitchFamily="49" charset="-122"/>
                </a:rPr>
                <a:t>R</a:t>
              </a:r>
              <a:r>
                <a:rPr lang="en-US" altLang="zh-CN" sz="2400" b="1" baseline="-25000" dirty="0">
                  <a:solidFill>
                    <a:srgbClr val="FF0000"/>
                  </a:solidFill>
                  <a:ea typeface="楷体" panose="02010609060101010101" pitchFamily="49" charset="-122"/>
                </a:rPr>
                <a:t>2</a:t>
              </a:r>
              <a:r>
                <a:rPr lang="zh-CN" altLang="zh-CN" sz="2400" b="1" dirty="0" smtClean="0">
                  <a:solidFill>
                    <a:srgbClr val="FF0000"/>
                  </a:solidFill>
                  <a:ea typeface="楷体" panose="02010609060101010101" pitchFamily="49" charset="-122"/>
                </a:rPr>
                <a:t>＝</a:t>
              </a:r>
              <a:r>
                <a:rPr lang="en-US" altLang="zh-CN" sz="2400" b="1" dirty="0" smtClean="0">
                  <a:solidFill>
                    <a:srgbClr val="FF0000"/>
                  </a:solidFill>
                  <a:ea typeface="楷体" panose="02010609060101010101" pitchFamily="49" charset="-122"/>
                </a:rPr>
                <a:t>                    </a:t>
              </a:r>
              <a:r>
                <a:rPr lang="zh-CN" altLang="zh-CN" sz="2400" b="1" dirty="0" smtClean="0">
                  <a:solidFill>
                    <a:srgbClr val="FF0000"/>
                  </a:solidFill>
                  <a:ea typeface="楷体" panose="02010609060101010101" pitchFamily="49" charset="-122"/>
                </a:rPr>
                <a:t>＝</a:t>
              </a:r>
              <a:r>
                <a:rPr lang="en-US" altLang="zh-CN" sz="2400" b="1" dirty="0">
                  <a:solidFill>
                    <a:srgbClr val="FF0000"/>
                  </a:solidFill>
                  <a:ea typeface="楷体" panose="02010609060101010101" pitchFamily="49" charset="-122"/>
                </a:rPr>
                <a:t>200 Ω</a:t>
              </a:r>
              <a:endParaRPr lang="zh-CN" altLang="zh-CN" sz="2400" b="1" dirty="0">
                <a:solidFill>
                  <a:srgbClr val="FF0000"/>
                </a:solidFill>
                <a:ea typeface="楷体" panose="02010609060101010101" pitchFamily="49" charset="-122"/>
              </a:endParaRPr>
            </a:p>
          </p:txBody>
        </p:sp>
        <p:graphicFrame>
          <p:nvGraphicFramePr>
            <p:cNvPr id="3" name="对象 2"/>
            <p:cNvGraphicFramePr>
              <a:graphicFrameLocks noChangeAspect="1"/>
            </p:cNvGraphicFramePr>
            <p:nvPr/>
          </p:nvGraphicFramePr>
          <p:xfrm>
            <a:off x="2281807" y="4922929"/>
            <a:ext cx="1382331" cy="7791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81" name="Equation" r:id="rId5" imgW="16764000" imgH="9448800" progId="Equation.DSMT4">
                    <p:embed/>
                  </p:oleObj>
                </mc:Choice>
                <mc:Fallback>
                  <p:oleObj name="Equation" r:id="rId5" imgW="16764000" imgH="9448800" progId="Equation.DSMT4">
                    <p:embed/>
                    <p:pic>
                      <p:nvPicPr>
                        <p:cNvPr id="0" name="图片 19470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281807" y="4922929"/>
                          <a:ext cx="1382331" cy="77913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对象 19"/>
            <p:cNvGraphicFramePr>
              <a:graphicFrameLocks noChangeAspect="1"/>
            </p:cNvGraphicFramePr>
            <p:nvPr/>
          </p:nvGraphicFramePr>
          <p:xfrm>
            <a:off x="2193925" y="6035675"/>
            <a:ext cx="1558925" cy="777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82" name="Equation" r:id="rId7" imgW="18897600" imgH="9448800" progId="Equation.DSMT4">
                    <p:embed/>
                  </p:oleObj>
                </mc:Choice>
                <mc:Fallback>
                  <p:oleObj name="Equation" r:id="rId7" imgW="18897600" imgH="9448800" progId="Equation.DSMT4">
                    <p:embed/>
                    <p:pic>
                      <p:nvPicPr>
                        <p:cNvPr id="0" name="图片 19471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2193925" y="6035675"/>
                          <a:ext cx="1558925" cy="7778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" name="组合 4"/>
          <p:cNvGrpSpPr/>
          <p:nvPr/>
        </p:nvGrpSpPr>
        <p:grpSpPr>
          <a:xfrm>
            <a:off x="349980" y="4372712"/>
            <a:ext cx="8012378" cy="2514720"/>
            <a:chOff x="4144635" y="1535095"/>
            <a:chExt cx="8012378" cy="2514720"/>
          </a:xfrm>
        </p:grpSpPr>
        <p:sp>
          <p:nvSpPr>
            <p:cNvPr id="22" name="TextBox 18"/>
            <p:cNvSpPr txBox="1"/>
            <p:nvPr/>
          </p:nvSpPr>
          <p:spPr>
            <a:xfrm>
              <a:off x="4144635" y="1556825"/>
              <a:ext cx="8012378" cy="249299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400" b="1" dirty="0">
                  <a:solidFill>
                    <a:srgbClr val="FF0000"/>
                  </a:solidFill>
                </a:rPr>
                <a:t>(2)</a:t>
              </a:r>
              <a:r>
                <a:rPr lang="zh-CN" altLang="zh-CN" sz="2400" b="1" dirty="0">
                  <a:solidFill>
                    <a:srgbClr val="FF0000"/>
                  </a:solidFill>
                </a:rPr>
                <a:t>由上题可得</a:t>
              </a:r>
              <a:r>
                <a:rPr lang="en-US" altLang="zh-CN" sz="2400" b="1" i="1" dirty="0">
                  <a:solidFill>
                    <a:srgbClr val="FF0000"/>
                  </a:solidFill>
                </a:rPr>
                <a:t>R</a:t>
              </a:r>
              <a:r>
                <a:rPr lang="en-US" altLang="zh-CN" sz="2400" b="1" baseline="-25000" dirty="0">
                  <a:solidFill>
                    <a:srgbClr val="FF0000"/>
                  </a:solidFill>
                </a:rPr>
                <a:t>1</a:t>
              </a:r>
              <a:r>
                <a:rPr lang="zh-CN" altLang="zh-CN" sz="2400" b="1" dirty="0">
                  <a:solidFill>
                    <a:srgbClr val="FF0000"/>
                  </a:solidFill>
                </a:rPr>
                <a:t>阻值</a:t>
              </a:r>
              <a:r>
                <a:rPr lang="en-US" altLang="zh-CN" sz="2400" b="1" i="1" dirty="0">
                  <a:solidFill>
                    <a:srgbClr val="FF0000"/>
                  </a:solidFill>
                </a:rPr>
                <a:t>R</a:t>
              </a:r>
              <a:r>
                <a:rPr lang="en-US" altLang="zh-CN" sz="2400" b="1" baseline="-25000" dirty="0">
                  <a:solidFill>
                    <a:srgbClr val="FF0000"/>
                  </a:solidFill>
                </a:rPr>
                <a:t>1</a:t>
              </a:r>
              <a:r>
                <a:rPr lang="zh-CN" altLang="zh-CN" sz="2400" b="1" dirty="0" smtClean="0">
                  <a:solidFill>
                    <a:srgbClr val="FF0000"/>
                  </a:solidFill>
                </a:rPr>
                <a:t>＝</a:t>
              </a:r>
              <a:r>
                <a:rPr lang="en-US" altLang="zh-CN" sz="2400" b="1" dirty="0" smtClean="0">
                  <a:solidFill>
                    <a:srgbClr val="FF0000"/>
                  </a:solidFill>
                </a:rPr>
                <a:t>                  </a:t>
              </a:r>
              <a:r>
                <a:rPr lang="zh-CN" altLang="zh-CN" sz="2400" b="1" dirty="0" smtClean="0">
                  <a:solidFill>
                    <a:srgbClr val="FF0000"/>
                  </a:solidFill>
                </a:rPr>
                <a:t>＝</a:t>
              </a:r>
              <a:r>
                <a:rPr lang="en-US" altLang="zh-CN" sz="2400" b="1" dirty="0">
                  <a:solidFill>
                    <a:srgbClr val="FF0000"/>
                  </a:solidFill>
                </a:rPr>
                <a:t>20 Ω</a:t>
              </a:r>
              <a:endParaRPr lang="zh-CN" altLang="zh-CN" sz="2400" b="1" dirty="0">
                <a:solidFill>
                  <a:srgbClr val="FF0000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zh-CN" altLang="zh-CN" sz="2400" b="1" dirty="0">
                  <a:solidFill>
                    <a:srgbClr val="FF0000"/>
                  </a:solidFill>
                </a:rPr>
                <a:t>当气温低于</a:t>
              </a:r>
              <a:r>
                <a:rPr lang="en-US" altLang="zh-CN" sz="2400" b="1" dirty="0">
                  <a:solidFill>
                    <a:srgbClr val="FF0000"/>
                  </a:solidFill>
                </a:rPr>
                <a:t>25 ℃</a:t>
              </a:r>
              <a:r>
                <a:rPr lang="zh-CN" altLang="zh-CN" sz="2400" b="1" dirty="0">
                  <a:solidFill>
                    <a:srgbClr val="FF0000"/>
                  </a:solidFill>
                </a:rPr>
                <a:t>时，只有</a:t>
              </a:r>
              <a:r>
                <a:rPr lang="en-US" altLang="zh-CN" sz="2400" b="1" i="1" dirty="0">
                  <a:solidFill>
                    <a:srgbClr val="FF0000"/>
                  </a:solidFill>
                </a:rPr>
                <a:t>R</a:t>
              </a:r>
              <a:r>
                <a:rPr lang="en-US" altLang="zh-CN" sz="2400" b="1" baseline="-25000" dirty="0">
                  <a:solidFill>
                    <a:srgbClr val="FF0000"/>
                  </a:solidFill>
                </a:rPr>
                <a:t>1</a:t>
              </a:r>
              <a:r>
                <a:rPr lang="zh-CN" altLang="zh-CN" sz="2400" b="1" dirty="0">
                  <a:solidFill>
                    <a:srgbClr val="FF0000"/>
                  </a:solidFill>
                </a:rPr>
                <a:t>工作，电功率为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2400" b="1" i="1" dirty="0">
                  <a:solidFill>
                    <a:srgbClr val="FF0000"/>
                  </a:solidFill>
                </a:rPr>
                <a:t>P</a:t>
              </a:r>
              <a:r>
                <a:rPr lang="zh-CN" altLang="zh-CN" sz="2400" b="1" dirty="0">
                  <a:solidFill>
                    <a:srgbClr val="FF0000"/>
                  </a:solidFill>
                </a:rPr>
                <a:t>′</a:t>
              </a:r>
              <a:r>
                <a:rPr lang="en-US" altLang="zh-CN" sz="2400" b="1" baseline="-25000" dirty="0">
                  <a:solidFill>
                    <a:srgbClr val="FF0000"/>
                  </a:solidFill>
                </a:rPr>
                <a:t>1</a:t>
              </a:r>
              <a:r>
                <a:rPr lang="zh-CN" altLang="zh-CN" sz="2400" b="1" dirty="0" smtClean="0">
                  <a:solidFill>
                    <a:srgbClr val="FF0000"/>
                  </a:solidFill>
                </a:rPr>
                <a:t>＝</a:t>
              </a:r>
              <a:r>
                <a:rPr lang="en-US" altLang="zh-CN" sz="2400" b="1" dirty="0" smtClean="0">
                  <a:solidFill>
                    <a:srgbClr val="FF0000"/>
                  </a:solidFill>
                </a:rPr>
                <a:t>                         </a:t>
              </a:r>
              <a:r>
                <a:rPr lang="zh-CN" altLang="zh-CN" sz="2400" b="1" dirty="0" smtClean="0">
                  <a:solidFill>
                    <a:srgbClr val="FF0000"/>
                  </a:solidFill>
                </a:rPr>
                <a:t>＝</a:t>
              </a:r>
              <a:r>
                <a:rPr lang="en-US" altLang="zh-CN" sz="2400" b="1" dirty="0">
                  <a:solidFill>
                    <a:srgbClr val="FF0000"/>
                  </a:solidFill>
                </a:rPr>
                <a:t>2 420 W</a:t>
              </a:r>
              <a:r>
                <a:rPr lang="zh-CN" altLang="zh-CN" sz="2400" b="1" dirty="0">
                  <a:solidFill>
                    <a:srgbClr val="FF0000"/>
                  </a:solidFill>
                </a:rPr>
                <a:t>＝</a:t>
              </a:r>
              <a:r>
                <a:rPr lang="en-US" altLang="zh-CN" sz="2400" b="1" dirty="0">
                  <a:solidFill>
                    <a:srgbClr val="FF0000"/>
                  </a:solidFill>
                </a:rPr>
                <a:t>2.42 </a:t>
              </a:r>
              <a:r>
                <a:rPr lang="en-US" altLang="zh-CN" sz="2400" b="1" dirty="0" smtClean="0">
                  <a:solidFill>
                    <a:srgbClr val="FF0000"/>
                  </a:solidFill>
                </a:rPr>
                <a:t>kW</a:t>
              </a:r>
              <a:endParaRPr lang="en-US" altLang="zh-CN" sz="2400" b="1" dirty="0">
                <a:solidFill>
                  <a:srgbClr val="FF0000"/>
                </a:solidFill>
              </a:endParaRPr>
            </a:p>
            <a:p>
              <a:r>
                <a:rPr lang="zh-CN" altLang="zh-CN" sz="2400" b="1" dirty="0" smtClean="0">
                  <a:solidFill>
                    <a:srgbClr val="FF0000"/>
                  </a:solidFill>
                </a:rPr>
                <a:t>消耗</a:t>
              </a:r>
              <a:r>
                <a:rPr lang="zh-CN" altLang="zh-CN" sz="2400" b="1" dirty="0">
                  <a:solidFill>
                    <a:srgbClr val="FF0000"/>
                  </a:solidFill>
                </a:rPr>
                <a:t>的</a:t>
              </a:r>
              <a:r>
                <a:rPr lang="zh-CN" altLang="zh-CN" sz="2400" b="1" dirty="0" smtClean="0">
                  <a:solidFill>
                    <a:srgbClr val="FF0000"/>
                  </a:solidFill>
                </a:rPr>
                <a:t>电能</a:t>
              </a:r>
              <a:r>
                <a:rPr lang="en-US" altLang="zh-CN" sz="2400" b="1" i="1" dirty="0" smtClean="0">
                  <a:solidFill>
                    <a:srgbClr val="FF0000"/>
                  </a:solidFill>
                </a:rPr>
                <a:t>W</a:t>
              </a:r>
              <a:r>
                <a:rPr lang="zh-CN" altLang="zh-CN" sz="2400" b="1" dirty="0">
                  <a:solidFill>
                    <a:srgbClr val="FF0000"/>
                  </a:solidFill>
                </a:rPr>
                <a:t>＝</a:t>
              </a:r>
              <a:r>
                <a:rPr lang="en-US" altLang="zh-CN" sz="2400" b="1" i="1" dirty="0">
                  <a:solidFill>
                    <a:srgbClr val="FF0000"/>
                  </a:solidFill>
                </a:rPr>
                <a:t>P</a:t>
              </a:r>
              <a:r>
                <a:rPr lang="en-US" altLang="zh-CN" sz="2400" b="1" dirty="0">
                  <a:solidFill>
                    <a:srgbClr val="FF0000"/>
                  </a:solidFill>
                </a:rPr>
                <a:t>′</a:t>
              </a:r>
              <a:r>
                <a:rPr lang="en-US" altLang="zh-CN" sz="2400" b="1" baseline="-25000" dirty="0">
                  <a:solidFill>
                    <a:srgbClr val="FF0000"/>
                  </a:solidFill>
                </a:rPr>
                <a:t>1</a:t>
              </a:r>
              <a:r>
                <a:rPr lang="en-US" altLang="zh-CN" sz="2400" b="1" i="1" dirty="0">
                  <a:solidFill>
                    <a:srgbClr val="FF0000"/>
                  </a:solidFill>
                </a:rPr>
                <a:t>t</a:t>
              </a:r>
              <a:r>
                <a:rPr lang="zh-CN" altLang="zh-CN" sz="2400" b="1" dirty="0">
                  <a:solidFill>
                    <a:srgbClr val="FF0000"/>
                  </a:solidFill>
                </a:rPr>
                <a:t>＝</a:t>
              </a:r>
              <a:r>
                <a:rPr lang="en-US" altLang="zh-CN" sz="2400" b="1" dirty="0">
                  <a:solidFill>
                    <a:srgbClr val="FF0000"/>
                  </a:solidFill>
                </a:rPr>
                <a:t>2.42 kW×0.5 h</a:t>
              </a:r>
              <a:r>
                <a:rPr lang="zh-CN" altLang="zh-CN" sz="2400" b="1" dirty="0">
                  <a:solidFill>
                    <a:srgbClr val="FF0000"/>
                  </a:solidFill>
                </a:rPr>
                <a:t>＝</a:t>
              </a:r>
              <a:r>
                <a:rPr lang="en-US" altLang="zh-CN" sz="2400" b="1" dirty="0">
                  <a:solidFill>
                    <a:srgbClr val="FF0000"/>
                  </a:solidFill>
                </a:rPr>
                <a:t>1.21 </a:t>
              </a:r>
              <a:r>
                <a:rPr lang="en-US" altLang="zh-CN" sz="2400" b="1" dirty="0" err="1">
                  <a:solidFill>
                    <a:srgbClr val="FF0000"/>
                  </a:solidFill>
                </a:rPr>
                <a:t>kW·h</a:t>
              </a:r>
              <a:endParaRPr lang="zh-CN" altLang="zh-CN" sz="2400" b="1" dirty="0">
                <a:solidFill>
                  <a:srgbClr val="FF0000"/>
                </a:solidFill>
              </a:endParaRPr>
            </a:p>
            <a:p>
              <a:r>
                <a:rPr lang="zh-CN" altLang="zh-CN" sz="2400" b="1" dirty="0">
                  <a:solidFill>
                    <a:srgbClr val="FF0000"/>
                  </a:solidFill>
                </a:rPr>
                <a:t>答：</a:t>
              </a:r>
              <a:r>
                <a:rPr lang="en-US" altLang="zh-CN" sz="2400" b="1" dirty="0">
                  <a:solidFill>
                    <a:srgbClr val="FF0000"/>
                  </a:solidFill>
                </a:rPr>
                <a:t>(</a:t>
              </a:r>
              <a:r>
                <a:rPr lang="zh-CN" altLang="zh-CN" sz="2400" b="1" dirty="0">
                  <a:solidFill>
                    <a:srgbClr val="FF0000"/>
                  </a:solidFill>
                </a:rPr>
                <a:t>略</a:t>
              </a:r>
              <a:r>
                <a:rPr lang="en-US" altLang="zh-CN" sz="2400" b="1" dirty="0">
                  <a:solidFill>
                    <a:srgbClr val="FF0000"/>
                  </a:solidFill>
                </a:rPr>
                <a:t>)</a:t>
              </a:r>
              <a:endParaRPr lang="zh-CN" altLang="zh-CN" sz="2400" b="1" dirty="0">
                <a:solidFill>
                  <a:srgbClr val="FF0000"/>
                </a:solidFill>
              </a:endParaRPr>
            </a:p>
          </p:txBody>
        </p:sp>
        <p:graphicFrame>
          <p:nvGraphicFramePr>
            <p:cNvPr id="25" name="对象 24"/>
            <p:cNvGraphicFramePr>
              <a:graphicFrameLocks noChangeAspect="1"/>
            </p:cNvGraphicFramePr>
            <p:nvPr/>
          </p:nvGraphicFramePr>
          <p:xfrm>
            <a:off x="7642846" y="1535095"/>
            <a:ext cx="1382331" cy="7791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83" name="Equation" r:id="rId9" imgW="16764000" imgH="9448800" progId="Equation.DSMT4">
                    <p:embed/>
                  </p:oleObj>
                </mc:Choice>
                <mc:Fallback>
                  <p:oleObj name="Equation" r:id="rId9" imgW="16764000" imgH="9448800" progId="Equation.DSMT4">
                    <p:embed/>
                    <p:pic>
                      <p:nvPicPr>
                        <p:cNvPr id="0" name="图片 19472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7642846" y="1535095"/>
                          <a:ext cx="1382331" cy="77913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" name="对象 25"/>
            <p:cNvGraphicFramePr>
              <a:graphicFrameLocks noChangeAspect="1"/>
            </p:cNvGraphicFramePr>
            <p:nvPr/>
          </p:nvGraphicFramePr>
          <p:xfrm>
            <a:off x="4896748" y="2501044"/>
            <a:ext cx="1933575" cy="904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84" name="Equation" r:id="rId11" imgW="23469600" imgH="10972800" progId="Equation.DSMT4">
                    <p:embed/>
                  </p:oleObj>
                </mc:Choice>
                <mc:Fallback>
                  <p:oleObj name="Equation" r:id="rId11" imgW="23469600" imgH="10972800" progId="Equation.DSMT4">
                    <p:embed/>
                    <p:pic>
                      <p:nvPicPr>
                        <p:cNvPr id="0" name="图片 19473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4896748" y="2501044"/>
                          <a:ext cx="1933575" cy="9048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洪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自定义 3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4E67C8"/>
      </a:accent6>
      <a:hlink>
        <a:srgbClr val="56C7AA"/>
      </a:hlink>
      <a:folHlink>
        <a:srgbClr val="59A8D1"/>
      </a:folHlink>
    </a:clrScheme>
    <a:fontScheme name="自定义 3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9117</Words>
  <Application>Microsoft Office PowerPoint</Application>
  <PresentationFormat>自定义</PresentationFormat>
  <Paragraphs>672</Paragraphs>
  <Slides>62</Slides>
  <Notes>58</Notes>
  <HiddenSlides>0</HiddenSlides>
  <MMClips>0</MMClips>
  <ScaleCrop>false</ScaleCrop>
  <HeadingPairs>
    <vt:vector size="6" baseType="variant"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62</vt:i4>
      </vt:variant>
    </vt:vector>
  </HeadingPairs>
  <TitlesOfParts>
    <vt:vector size="65" baseType="lpstr">
      <vt:lpstr>Office 主题</vt:lpstr>
      <vt:lpstr>1_Office 主题</vt:lpstr>
      <vt:lpstr>Equation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User</cp:lastModifiedBy>
  <cp:revision>2</cp:revision>
  <dcterms:created xsi:type="dcterms:W3CDTF">2016-09-10T02:18:00Z</dcterms:created>
  <dcterms:modified xsi:type="dcterms:W3CDTF">2020-04-18T09:44:33Z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2052-11.3.0.8775</vt:lpwstr>
  </property>
</Properties>
</file>