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  <Override PartName="/ppt/embeddings/oleObject2.bin" ContentType="application/vnd.openxmlformats-officedocument.oleObjec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activeX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activeX/activeX1.xml" ContentType="application/vnd.ms-office.activeX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39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98103" y="228488"/>
            <a:ext cx="8541228" cy="114244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9337" y="1599418"/>
            <a:ext cx="4013222" cy="4499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48630" y="1599418"/>
            <a:ext cx="4014535" cy="449919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页脚占位符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灯片编号占位符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39F561-9A85-45DE-A9C3-255A436DB82B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2018/5/22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2.v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3.v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4" name="Text Box 4"/>
          <p:cNvSpPr txBox="1">
            <a:spLocks noChangeArrowheads="1"/>
          </p:cNvSpPr>
          <p:nvPr/>
        </p:nvSpPr>
        <p:spPr bwMode="auto">
          <a:xfrm>
            <a:off x="2546347" y="2666254"/>
            <a:ext cx="3239731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5400" b="1">
                <a:solidFill>
                  <a:schemeClr val="tx2"/>
                </a:solidFill>
                <a:ea typeface="黑体" pitchFamily="49" charset="-122"/>
              </a:rPr>
              <a:t>一、功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4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611560" y="548680"/>
            <a:ext cx="6404357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物理学中功的两个要素：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187624" y="1844824"/>
            <a:ext cx="595939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作用在物体上的力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971600" y="2636912"/>
            <a:ext cx="768956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物体在这个力的方向上移动的距离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503040" y="3789040"/>
            <a:ext cx="864096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即：移动的距离要是这个力作用的结果。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51520" y="908720"/>
            <a:ext cx="8370509" cy="1144120"/>
          </a:xfrm>
        </p:spPr>
        <p:txBody>
          <a:bodyPr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zh-CN" altLang="en-US" sz="4000" b="1" dirty="0" smtClean="0"/>
              <a:t>请你判断在图所示的几种情景中，人做功了吗？为什么？</a:t>
            </a:r>
          </a:p>
        </p:txBody>
      </p:sp>
      <p:sp>
        <p:nvSpPr>
          <p:cNvPr id="2457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467544" y="2420888"/>
            <a:ext cx="5799210" cy="3232433"/>
          </a:xfrm>
        </p:spPr>
        <p:txBody>
          <a:bodyPr>
            <a:normAutofit fontScale="92500" lnSpcReduction="10000"/>
          </a:bodyPr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zh-CN" sz="4000" b="1" dirty="0" smtClean="0"/>
              <a:t>(a)  </a:t>
            </a:r>
            <a:r>
              <a:rPr lang="zh-CN" altLang="en-US" sz="4000" b="1" dirty="0" smtClean="0"/>
              <a:t>女孩把一箱报刊搬起来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zh-CN" altLang="en-US" sz="4000" b="1" dirty="0" smtClean="0"/>
              <a:t>       有力</a:t>
            </a:r>
            <a:r>
              <a:rPr lang="en-US" altLang="zh-CN" sz="4000" b="1" dirty="0" smtClean="0"/>
              <a:t>F  ,</a:t>
            </a:r>
            <a:r>
              <a:rPr lang="zh-CN" altLang="en-US" sz="4000" b="1" dirty="0" smtClean="0"/>
              <a:t>有距离</a:t>
            </a:r>
            <a:r>
              <a:rPr lang="en-US" altLang="zh-CN" sz="4000" b="1" dirty="0" smtClean="0"/>
              <a:t>s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zh-CN" sz="4000" b="1" dirty="0" smtClean="0"/>
              <a:t>       </a:t>
            </a:r>
            <a:r>
              <a:rPr lang="zh-CN" altLang="en-US" sz="4000" b="1" dirty="0" smtClean="0"/>
              <a:t>且是在</a:t>
            </a:r>
            <a:r>
              <a:rPr lang="en-US" altLang="zh-CN" sz="4000" b="1" dirty="0" smtClean="0"/>
              <a:t>F</a:t>
            </a:r>
            <a:r>
              <a:rPr lang="zh-CN" altLang="en-US" sz="4000" b="1" dirty="0" smtClean="0"/>
              <a:t>的方向上通过的</a:t>
            </a:r>
            <a:r>
              <a:rPr lang="en-US" altLang="zh-CN" sz="4000" b="1" dirty="0" smtClean="0"/>
              <a:t>s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zh-CN" sz="4400" b="1" dirty="0" smtClean="0">
                <a:solidFill>
                  <a:schemeClr val="tx2"/>
                </a:solidFill>
              </a:rPr>
              <a:t>    </a:t>
            </a:r>
            <a:r>
              <a:rPr lang="zh-CN" altLang="en-US" sz="4400" b="1" dirty="0" smtClean="0">
                <a:solidFill>
                  <a:schemeClr val="tx2"/>
                </a:solidFill>
              </a:rPr>
              <a:t>（做功）</a:t>
            </a:r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22799" y="2975385"/>
            <a:ext cx="2245618" cy="28006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5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48" presetClass="entr" presetSubtype="0" ac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45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13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8" dur="1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1" dur="1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3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34" dur="1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539737" y="475457"/>
            <a:ext cx="4752568" cy="6194376"/>
          </a:xfrm>
        </p:spPr>
        <p:txBody>
          <a:bodyPr/>
          <a:lstStyle/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zh-CN" sz="3600" b="1" dirty="0" smtClean="0"/>
              <a:t>   </a:t>
            </a:r>
            <a:r>
              <a:rPr lang="zh-CN" altLang="en-US" sz="3600" b="1" dirty="0" smtClean="0"/>
              <a:t>（</a:t>
            </a:r>
            <a:r>
              <a:rPr lang="en-US" altLang="zh-CN" sz="3600" b="1" dirty="0" smtClean="0"/>
              <a:t>b</a:t>
            </a:r>
            <a:r>
              <a:rPr lang="zh-CN" altLang="en-US" sz="3600" b="1" dirty="0" smtClean="0"/>
              <a:t>）学生背着书包在水平路面上匀速前进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zh-CN" altLang="en-US" sz="3600" b="1" dirty="0" smtClean="0"/>
              <a:t>         </a:t>
            </a:r>
            <a:r>
              <a:rPr lang="zh-CN" altLang="en-US" sz="4000" b="1" dirty="0" smtClean="0"/>
              <a:t>（不做功）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zh-CN" altLang="en-US" sz="3600" b="1" dirty="0" smtClean="0"/>
              <a:t>   有力</a:t>
            </a:r>
            <a:r>
              <a:rPr lang="en-US" altLang="zh-CN" sz="3600" b="1" dirty="0" smtClean="0"/>
              <a:t>F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zh-CN" sz="3600" b="1" dirty="0" smtClean="0"/>
              <a:t>   </a:t>
            </a:r>
            <a:r>
              <a:rPr lang="zh-CN" altLang="en-US" sz="3600" b="1" dirty="0" smtClean="0"/>
              <a:t>有距离</a:t>
            </a:r>
            <a:r>
              <a:rPr lang="en-US" altLang="zh-CN" sz="3600" b="1" dirty="0" smtClean="0"/>
              <a:t>s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en-US" altLang="zh-CN" sz="3600" b="1" dirty="0" smtClean="0"/>
              <a:t>   </a:t>
            </a:r>
            <a:r>
              <a:rPr lang="zh-CN" altLang="en-US" sz="3600" b="1" dirty="0" smtClean="0"/>
              <a:t>但</a:t>
            </a:r>
            <a:r>
              <a:rPr lang="en-US" altLang="zh-CN" sz="3600" b="1" dirty="0" smtClean="0"/>
              <a:t>F</a:t>
            </a:r>
            <a:r>
              <a:rPr lang="zh-CN" altLang="en-US" sz="3600" b="1" dirty="0" smtClean="0"/>
              <a:t>、</a:t>
            </a:r>
            <a:r>
              <a:rPr lang="en-US" altLang="zh-CN" sz="3600" b="1" dirty="0" smtClean="0"/>
              <a:t>s</a:t>
            </a:r>
            <a:r>
              <a:rPr lang="zh-CN" altLang="en-US" sz="3600" b="1" dirty="0" smtClean="0"/>
              <a:t>的方向垂直</a:t>
            </a:r>
          </a:p>
          <a:p>
            <a:pPr marL="609600" indent="-609600" eaLnBrk="1" hangingPunct="1">
              <a:buFont typeface="Wingdings" pitchFamily="2" charset="2"/>
              <a:buNone/>
            </a:pPr>
            <a:r>
              <a:rPr lang="zh-CN" altLang="en-US" sz="3600" b="1" dirty="0" smtClean="0"/>
              <a:t>（劳而无功）</a:t>
            </a:r>
          </a:p>
          <a:p>
            <a:pPr marL="609600" indent="-609600" eaLnBrk="1" hangingPunct="1"/>
            <a:endParaRPr lang="en-US" altLang="zh-CN" sz="3600" b="1" dirty="0" smtClean="0"/>
          </a:p>
        </p:txBody>
      </p:sp>
      <p:pic>
        <p:nvPicPr>
          <p:cNvPr id="2662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8180" y="1614537"/>
            <a:ext cx="3036181" cy="5013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6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2" dur="1000"/>
                                        <p:tgtEl>
                                          <p:spTgt spid="26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1000"/>
                                        <p:tgtEl>
                                          <p:spTgt spid="26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8" dur="1000"/>
                                        <p:tgtEl>
                                          <p:spTgt spid="266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1000"/>
                                        <p:tgtEl>
                                          <p:spTgt spid="2662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912" y="475457"/>
            <a:ext cx="3672007" cy="6122134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 smtClean="0"/>
              <a:t>(c)   </a:t>
            </a:r>
            <a:r>
              <a:rPr lang="zh-CN" altLang="en-US" b="1" dirty="0" smtClean="0"/>
              <a:t>虽然司机费了九牛二虎之力，汽车还是纹丝不动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 有力</a:t>
            </a:r>
            <a:r>
              <a:rPr lang="en-US" altLang="zh-CN" b="1" dirty="0" smtClean="0"/>
              <a:t>F</a:t>
            </a:r>
            <a:r>
              <a:rPr lang="zh-CN" altLang="en-US" b="1" dirty="0" smtClean="0"/>
              <a:t>，无距离</a:t>
            </a:r>
            <a:r>
              <a:rPr lang="en-US" altLang="zh-CN" b="1" dirty="0" smtClean="0"/>
              <a:t>s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 smtClean="0"/>
              <a:t>    </a:t>
            </a:r>
            <a:r>
              <a:rPr lang="zh-CN" altLang="en-US" b="1" dirty="0" smtClean="0"/>
              <a:t>（不做功）（劳而无功）</a:t>
            </a:r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3426" y="404895"/>
            <a:ext cx="4647510" cy="54719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7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7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55576" y="476672"/>
            <a:ext cx="2455049" cy="5220332"/>
          </a:xfrm>
        </p:spPr>
        <p:txBody>
          <a:bodyPr>
            <a:normAutofit lnSpcReduction="10000"/>
          </a:bodyPr>
          <a:lstStyle/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 smtClean="0"/>
              <a:t> </a:t>
            </a:r>
            <a:r>
              <a:rPr lang="zh-CN" altLang="en-US" b="1" dirty="0" smtClean="0"/>
              <a:t>（</a:t>
            </a:r>
            <a:r>
              <a:rPr lang="en-US" altLang="zh-CN" b="1" dirty="0" smtClean="0"/>
              <a:t>d</a:t>
            </a:r>
            <a:r>
              <a:rPr lang="zh-CN" altLang="en-US" b="1" dirty="0" smtClean="0"/>
              <a:t>）运动员踢了足球一下，球在草地上滚动一段距离，则在滚动过程中。    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    有距离</a:t>
            </a:r>
            <a:r>
              <a:rPr lang="en-US" altLang="zh-CN" b="1" dirty="0" smtClean="0"/>
              <a:t>S</a:t>
            </a:r>
            <a:r>
              <a:rPr lang="zh-CN" altLang="en-US" b="1" dirty="0" smtClean="0"/>
              <a:t>，无力</a:t>
            </a:r>
            <a:r>
              <a:rPr lang="en-US" altLang="zh-CN" b="1" dirty="0" smtClean="0"/>
              <a:t>F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b="1" dirty="0" smtClean="0"/>
              <a:t>  </a:t>
            </a:r>
            <a:r>
              <a:rPr lang="zh-CN" altLang="en-US" b="1" dirty="0" smtClean="0"/>
              <a:t>（不做功）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 smtClean="0"/>
              <a:t>（不劳无功）</a:t>
            </a:r>
          </a:p>
        </p:txBody>
      </p:sp>
      <p:pic>
        <p:nvPicPr>
          <p:cNvPr id="286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268760"/>
            <a:ext cx="5472608" cy="410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6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900" decel="100000" fill="hold"/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2" dur="2000"/>
                                        <p:tgtEl>
                                          <p:spTgt spid="286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6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86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3248" y="1448211"/>
            <a:ext cx="8131502" cy="2730096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  <a:defRPr/>
            </a:pPr>
            <a:r>
              <a:rPr lang="en-US" altLang="zh-CN" sz="3200" b="1" dirty="0" smtClean="0">
                <a:solidFill>
                  <a:schemeClr val="hlink"/>
                </a:solidFill>
                <a:latin typeface="+mj-ea"/>
                <a:ea typeface="+mj-ea"/>
              </a:rPr>
              <a:t>①  </a:t>
            </a:r>
            <a:r>
              <a:rPr lang="zh-CN" altLang="en-US" sz="3200" b="1" dirty="0" smtClean="0">
                <a:latin typeface="+mj-ea"/>
                <a:ea typeface="+mj-ea"/>
              </a:rPr>
              <a:t>物体在运动方向上没有受到力的作用</a:t>
            </a:r>
            <a:r>
              <a:rPr lang="zh-CN" altLang="en-US" sz="3200" b="1" dirty="0" smtClean="0">
                <a:solidFill>
                  <a:schemeClr val="hlink"/>
                </a:solidFill>
                <a:latin typeface="+mj-ea"/>
                <a:ea typeface="+mj-ea"/>
              </a:rPr>
              <a:t>，</a:t>
            </a:r>
            <a:r>
              <a:rPr lang="zh-CN" altLang="en-US" sz="3200" dirty="0" smtClean="0">
                <a:latin typeface="+mj-ea"/>
                <a:ea typeface="+mj-ea"/>
              </a:rPr>
              <a:t>由于惯性通过了一段距离，没有力对物体做功。</a:t>
            </a:r>
          </a:p>
          <a:p>
            <a:pPr eaLnBrk="1" hangingPunct="1">
              <a:defRPr/>
            </a:pPr>
            <a:endParaRPr lang="en-US" altLang="zh-CN" sz="3200" b="1" dirty="0" smtClean="0">
              <a:solidFill>
                <a:schemeClr val="hlink"/>
              </a:solidFill>
              <a:latin typeface="+mj-ea"/>
              <a:ea typeface="+mj-ea"/>
            </a:endParaRPr>
          </a:p>
        </p:txBody>
      </p:sp>
      <p:sp>
        <p:nvSpPr>
          <p:cNvPr id="6" name="Rectangle 3"/>
          <p:cNvSpPr txBox="1">
            <a:spLocks noRot="1" noChangeArrowheads="1"/>
          </p:cNvSpPr>
          <p:nvPr/>
        </p:nvSpPr>
        <p:spPr bwMode="auto">
          <a:xfrm>
            <a:off x="323528" y="3284984"/>
            <a:ext cx="8424352" cy="2720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19100" indent="-382588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80000"/>
              <a:defRPr/>
            </a:pPr>
            <a:r>
              <a:rPr lang="en-US" altLang="zh-CN" sz="2800" b="1" dirty="0">
                <a:solidFill>
                  <a:schemeClr val="hlink"/>
                </a:solidFill>
                <a:latin typeface="+mj-ea"/>
                <a:ea typeface="+mj-ea"/>
              </a:rPr>
              <a:t>②  </a:t>
            </a:r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物体受到力的作用</a:t>
            </a:r>
            <a:r>
              <a:rPr lang="zh-CN" altLang="en-US" sz="2800" b="1" dirty="0">
                <a:solidFill>
                  <a:schemeClr val="hlink"/>
                </a:solidFill>
                <a:latin typeface="+mj-ea"/>
                <a:ea typeface="+mj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但物体静止不动，在力的方向上没有通过距离，这个力对物体没有做功</a:t>
            </a:r>
          </a:p>
          <a:p>
            <a:pPr marL="419100" indent="-382588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r>
              <a:rPr lang="zh-CN" altLang="en-US" sz="2800" b="1" dirty="0">
                <a:solidFill>
                  <a:schemeClr val="hlink"/>
                </a:solidFill>
                <a:latin typeface="+mj-ea"/>
                <a:ea typeface="+mj-ea"/>
              </a:rPr>
              <a:t>③  </a:t>
            </a:r>
            <a:r>
              <a:rPr lang="zh-CN" altLang="en-US" sz="2800" b="1" dirty="0">
                <a:solidFill>
                  <a:schemeClr val="tx2"/>
                </a:solidFill>
                <a:latin typeface="+mj-ea"/>
                <a:ea typeface="+mj-ea"/>
              </a:rPr>
              <a:t>物体受到力的作用，物体也在运动</a:t>
            </a:r>
            <a:r>
              <a:rPr lang="zh-CN" altLang="en-US" sz="2800" b="1" dirty="0">
                <a:solidFill>
                  <a:schemeClr val="hlink"/>
                </a:solidFill>
                <a:latin typeface="+mj-ea"/>
                <a:ea typeface="+mj-ea"/>
              </a:rPr>
              <a:t>，</a:t>
            </a:r>
            <a:r>
              <a:rPr lang="zh-CN" altLang="en-US" sz="2800" b="1" dirty="0">
                <a:solidFill>
                  <a:srgbClr val="FF0000"/>
                </a:solidFill>
                <a:latin typeface="+mj-ea"/>
                <a:ea typeface="+mj-ea"/>
              </a:rPr>
              <a:t>但运动方向与力的方向始终垂直，即物体在力的方向移动距离为零，这个力对物体没有做功</a:t>
            </a:r>
          </a:p>
          <a:p>
            <a:pPr marL="419100" indent="-382588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80000"/>
              <a:buFont typeface="Wingdings 2" pitchFamily="18" charset="2"/>
              <a:buNone/>
              <a:defRPr/>
            </a:pPr>
            <a:endParaRPr lang="en-US" altLang="zh-CN" sz="2800" dirty="0">
              <a:latin typeface="+mj-ea"/>
              <a:ea typeface="+mj-ea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95536" y="332656"/>
            <a:ext cx="7344816" cy="52322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、通常在下列三种情况下，对物体没有做功：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307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536" y="1628800"/>
            <a:ext cx="8534662" cy="4499197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800" b="1" dirty="0" smtClean="0">
                <a:latin typeface="+mn-ea"/>
              </a:rPr>
              <a:t>下列哪种情况有力对物体做了功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+mn-ea"/>
              </a:rPr>
              <a:t>A</a:t>
            </a:r>
            <a:r>
              <a:rPr lang="zh-CN" altLang="en-US" sz="2800" b="1" dirty="0" smtClean="0">
                <a:latin typeface="+mn-ea"/>
              </a:rPr>
              <a:t>、小车在光滑水平面因为惯性做匀速直线运动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+mn-ea"/>
              </a:rPr>
              <a:t>B</a:t>
            </a:r>
            <a:r>
              <a:rPr lang="zh-CN" altLang="en-US" sz="2800" b="1" dirty="0" smtClean="0">
                <a:latin typeface="+mn-ea"/>
              </a:rPr>
              <a:t>、举重运动员把杠铃举在头顶不动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+mn-ea"/>
              </a:rPr>
              <a:t>C</a:t>
            </a:r>
            <a:r>
              <a:rPr lang="zh-CN" altLang="en-US" sz="2800" b="1" dirty="0" smtClean="0">
                <a:latin typeface="+mn-ea"/>
              </a:rPr>
              <a:t>、小民提着水桶在水平路面上行走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2800" b="1" dirty="0" smtClean="0">
                <a:latin typeface="+mn-ea"/>
              </a:rPr>
              <a:t>D</a:t>
            </a:r>
            <a:r>
              <a:rPr lang="zh-CN" altLang="en-US" sz="2800" b="1" dirty="0" smtClean="0">
                <a:latin typeface="+mn-ea"/>
              </a:rPr>
              <a:t>、物体沿斜面滑下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4855" y="1295326"/>
            <a:ext cx="8785489" cy="3504603"/>
          </a:xfrm>
        </p:spPr>
        <p:txBody>
          <a:bodyPr>
            <a:normAutofit/>
          </a:bodyPr>
          <a:lstStyle/>
          <a:p>
            <a:pPr eaLnBrk="1" hangingPunct="1">
              <a:lnSpc>
                <a:spcPct val="150000"/>
              </a:lnSpc>
            </a:pPr>
            <a:r>
              <a:rPr lang="zh-CN" altLang="en-US" sz="2800" b="1" dirty="0" smtClean="0">
                <a:latin typeface="+mn-ea"/>
              </a:rPr>
              <a:t>例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、甲同学用</a:t>
            </a:r>
            <a:r>
              <a:rPr lang="en-US" altLang="zh-CN" sz="2800" b="1" dirty="0" smtClean="0">
                <a:latin typeface="+mn-ea"/>
              </a:rPr>
              <a:t>10N</a:t>
            </a:r>
            <a:r>
              <a:rPr lang="zh-CN" altLang="en-US" sz="2800" b="1" dirty="0" smtClean="0">
                <a:latin typeface="+mn-ea"/>
              </a:rPr>
              <a:t>的水平拉力将重</a:t>
            </a:r>
            <a:r>
              <a:rPr lang="en-US" altLang="zh-CN" sz="2800" b="1" dirty="0" smtClean="0">
                <a:latin typeface="+mn-ea"/>
              </a:rPr>
              <a:t>300N</a:t>
            </a:r>
            <a:r>
              <a:rPr lang="zh-CN" altLang="en-US" sz="2800" b="1" dirty="0" smtClean="0">
                <a:latin typeface="+mn-ea"/>
              </a:rPr>
              <a:t>的箱子沿水平地面匀速移动了</a:t>
            </a:r>
            <a:r>
              <a:rPr lang="en-US" altLang="zh-CN" sz="2800" b="1" dirty="0" smtClean="0">
                <a:latin typeface="+mn-ea"/>
              </a:rPr>
              <a:t>10m</a:t>
            </a:r>
            <a:r>
              <a:rPr lang="zh-CN" altLang="en-US" sz="2800" b="1" dirty="0" smtClean="0">
                <a:latin typeface="+mn-ea"/>
              </a:rPr>
              <a:t>，乙同学将这只箱子匀速举高</a:t>
            </a:r>
            <a:r>
              <a:rPr lang="en-US" altLang="zh-CN" sz="2800" b="1" dirty="0" smtClean="0">
                <a:latin typeface="+mn-ea"/>
              </a:rPr>
              <a:t>2m</a:t>
            </a:r>
            <a:r>
              <a:rPr lang="zh-CN" altLang="en-US" sz="2800" b="1" dirty="0" smtClean="0">
                <a:latin typeface="+mn-ea"/>
              </a:rPr>
              <a:t>，甲同学做功</a:t>
            </a:r>
            <a:r>
              <a:rPr lang="en-US" altLang="zh-CN" sz="2800" b="1" dirty="0" smtClean="0">
                <a:latin typeface="+mn-ea"/>
              </a:rPr>
              <a:t>_____</a:t>
            </a:r>
            <a:r>
              <a:rPr lang="zh-CN" altLang="en-US" sz="2800" b="1" dirty="0" smtClean="0">
                <a:latin typeface="+mn-ea"/>
              </a:rPr>
              <a:t>，乙同学做功</a:t>
            </a:r>
            <a:r>
              <a:rPr lang="en-US" altLang="zh-CN" sz="2800" b="1" dirty="0" smtClean="0">
                <a:latin typeface="+mn-ea"/>
              </a:rPr>
              <a:t>____</a:t>
            </a:r>
            <a:r>
              <a:rPr lang="zh-CN" altLang="en-US" sz="2800" b="1" dirty="0" smtClean="0">
                <a:latin typeface="+mn-ea"/>
              </a:rPr>
              <a:t>。</a:t>
            </a:r>
          </a:p>
        </p:txBody>
      </p:sp>
      <p:sp>
        <p:nvSpPr>
          <p:cNvPr id="44036" name="Text Box 4"/>
          <p:cNvSpPr txBox="1">
            <a:spLocks noChangeArrowheads="1"/>
          </p:cNvSpPr>
          <p:nvPr/>
        </p:nvSpPr>
        <p:spPr bwMode="auto">
          <a:xfrm>
            <a:off x="2267744" y="2420888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100J</a:t>
            </a:r>
          </a:p>
        </p:txBody>
      </p:sp>
      <p:sp>
        <p:nvSpPr>
          <p:cNvPr id="44037" name="Text Box 5"/>
          <p:cNvSpPr txBox="1">
            <a:spLocks noChangeArrowheads="1"/>
          </p:cNvSpPr>
          <p:nvPr/>
        </p:nvSpPr>
        <p:spPr bwMode="auto">
          <a:xfrm>
            <a:off x="5364088" y="2564904"/>
            <a:ext cx="90281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600J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40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/>
      <p:bldP spid="4403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1" y="0"/>
            <a:ext cx="1979033" cy="882031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400" b="1" dirty="0" smtClean="0"/>
              <a:t>例题</a:t>
            </a:r>
            <a:r>
              <a:rPr lang="en-US" altLang="zh-CN" sz="2400" b="1" dirty="0" smtClean="0"/>
              <a:t>2:</a:t>
            </a:r>
          </a:p>
        </p:txBody>
      </p:sp>
      <p:grpSp>
        <p:nvGrpSpPr>
          <p:cNvPr id="2" name="Group 32"/>
          <p:cNvGrpSpPr>
            <a:grpSpLocks/>
          </p:cNvGrpSpPr>
          <p:nvPr/>
        </p:nvGrpSpPr>
        <p:grpSpPr bwMode="auto">
          <a:xfrm>
            <a:off x="0" y="4005260"/>
            <a:ext cx="3025675" cy="1737522"/>
            <a:chOff x="884" y="2795"/>
            <a:chExt cx="1906" cy="1094"/>
          </a:xfrm>
        </p:grpSpPr>
        <p:grpSp>
          <p:nvGrpSpPr>
            <p:cNvPr id="3" name="Group 14"/>
            <p:cNvGrpSpPr>
              <a:grpSpLocks/>
            </p:cNvGrpSpPr>
            <p:nvPr/>
          </p:nvGrpSpPr>
          <p:grpSpPr bwMode="auto">
            <a:xfrm>
              <a:off x="884" y="2840"/>
              <a:ext cx="1815" cy="453"/>
              <a:chOff x="793" y="3249"/>
              <a:chExt cx="1815" cy="453"/>
            </a:xfrm>
          </p:grpSpPr>
          <p:sp>
            <p:nvSpPr>
              <p:cNvPr id="28707" name="Line 4"/>
              <p:cNvSpPr>
                <a:spLocks noChangeShapeType="1"/>
              </p:cNvSpPr>
              <p:nvPr/>
            </p:nvSpPr>
            <p:spPr bwMode="auto">
              <a:xfrm>
                <a:off x="793" y="3612"/>
                <a:ext cx="18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8" name="Rectangle 5"/>
              <p:cNvSpPr>
                <a:spLocks noChangeArrowheads="1"/>
              </p:cNvSpPr>
              <p:nvPr/>
            </p:nvSpPr>
            <p:spPr bwMode="auto">
              <a:xfrm>
                <a:off x="1292" y="3249"/>
                <a:ext cx="635" cy="363"/>
              </a:xfrm>
              <a:prstGeom prst="rect">
                <a:avLst/>
              </a:prstGeom>
              <a:solidFill>
                <a:srgbClr val="88EAF4"/>
              </a:solidFill>
              <a:ln w="2857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09" name="Line 6"/>
              <p:cNvSpPr>
                <a:spLocks noChangeShapeType="1"/>
              </p:cNvSpPr>
              <p:nvPr/>
            </p:nvSpPr>
            <p:spPr bwMode="auto">
              <a:xfrm>
                <a:off x="1927" y="3430"/>
                <a:ext cx="454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0" name="Line 7"/>
              <p:cNvSpPr>
                <a:spLocks noChangeShapeType="1"/>
              </p:cNvSpPr>
              <p:nvPr/>
            </p:nvSpPr>
            <p:spPr bwMode="auto">
              <a:xfrm flipH="1">
                <a:off x="884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1" name="Line 8"/>
              <p:cNvSpPr>
                <a:spLocks noChangeShapeType="1"/>
              </p:cNvSpPr>
              <p:nvPr/>
            </p:nvSpPr>
            <p:spPr bwMode="auto">
              <a:xfrm flipH="1">
                <a:off x="1111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2" name="Line 9"/>
              <p:cNvSpPr>
                <a:spLocks noChangeShapeType="1"/>
              </p:cNvSpPr>
              <p:nvPr/>
            </p:nvSpPr>
            <p:spPr bwMode="auto">
              <a:xfrm flipH="1">
                <a:off x="1338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3" name="Line 10"/>
              <p:cNvSpPr>
                <a:spLocks noChangeShapeType="1"/>
              </p:cNvSpPr>
              <p:nvPr/>
            </p:nvSpPr>
            <p:spPr bwMode="auto">
              <a:xfrm flipH="1">
                <a:off x="1565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4" name="Line 11"/>
              <p:cNvSpPr>
                <a:spLocks noChangeShapeType="1"/>
              </p:cNvSpPr>
              <p:nvPr/>
            </p:nvSpPr>
            <p:spPr bwMode="auto">
              <a:xfrm flipH="1">
                <a:off x="1791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5" name="Line 12"/>
              <p:cNvSpPr>
                <a:spLocks noChangeShapeType="1"/>
              </p:cNvSpPr>
              <p:nvPr/>
            </p:nvSpPr>
            <p:spPr bwMode="auto">
              <a:xfrm flipH="1">
                <a:off x="2064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16" name="Line 13"/>
              <p:cNvSpPr>
                <a:spLocks noChangeShapeType="1"/>
              </p:cNvSpPr>
              <p:nvPr/>
            </p:nvSpPr>
            <p:spPr bwMode="auto">
              <a:xfrm flipH="1">
                <a:off x="2245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704" name="Text Box 26"/>
            <p:cNvSpPr txBox="1">
              <a:spLocks noChangeArrowheads="1"/>
            </p:cNvSpPr>
            <p:nvPr/>
          </p:nvSpPr>
          <p:spPr bwMode="auto">
            <a:xfrm>
              <a:off x="1474" y="2840"/>
              <a:ext cx="54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A</a:t>
              </a:r>
            </a:p>
          </p:txBody>
        </p:sp>
        <p:sp>
          <p:nvSpPr>
            <p:cNvPr id="28705" name="Text Box 28"/>
            <p:cNvSpPr txBox="1">
              <a:spLocks noChangeArrowheads="1"/>
            </p:cNvSpPr>
            <p:nvPr/>
          </p:nvSpPr>
          <p:spPr bwMode="auto">
            <a:xfrm>
              <a:off x="2472" y="2795"/>
              <a:ext cx="31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i="1">
                  <a:solidFill>
                    <a:schemeClr val="tx2"/>
                  </a:solidFill>
                </a:rPr>
                <a:t>F</a:t>
              </a:r>
            </a:p>
          </p:txBody>
        </p:sp>
        <p:sp>
          <p:nvSpPr>
            <p:cNvPr id="28706" name="Text Box 30"/>
            <p:cNvSpPr txBox="1">
              <a:spLocks noChangeArrowheads="1"/>
            </p:cNvSpPr>
            <p:nvPr/>
          </p:nvSpPr>
          <p:spPr bwMode="auto">
            <a:xfrm>
              <a:off x="1202" y="3521"/>
              <a:ext cx="13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光滑平面</a:t>
              </a:r>
            </a:p>
          </p:txBody>
        </p:sp>
      </p:grpSp>
      <p:grpSp>
        <p:nvGrpSpPr>
          <p:cNvPr id="4" name="Group 33"/>
          <p:cNvGrpSpPr>
            <a:grpSpLocks/>
          </p:cNvGrpSpPr>
          <p:nvPr/>
        </p:nvGrpSpPr>
        <p:grpSpPr bwMode="auto">
          <a:xfrm>
            <a:off x="3202962" y="3933019"/>
            <a:ext cx="3096589" cy="1593034"/>
            <a:chOff x="3107" y="2840"/>
            <a:chExt cx="1950" cy="1003"/>
          </a:xfrm>
        </p:grpSpPr>
        <p:grpSp>
          <p:nvGrpSpPr>
            <p:cNvPr id="5" name="Group 15"/>
            <p:cNvGrpSpPr>
              <a:grpSpLocks/>
            </p:cNvGrpSpPr>
            <p:nvPr/>
          </p:nvGrpSpPr>
          <p:grpSpPr bwMode="auto">
            <a:xfrm>
              <a:off x="3107" y="2840"/>
              <a:ext cx="1815" cy="453"/>
              <a:chOff x="793" y="3249"/>
              <a:chExt cx="1815" cy="453"/>
            </a:xfrm>
          </p:grpSpPr>
          <p:sp>
            <p:nvSpPr>
              <p:cNvPr id="28693" name="Line 16"/>
              <p:cNvSpPr>
                <a:spLocks noChangeShapeType="1"/>
              </p:cNvSpPr>
              <p:nvPr/>
            </p:nvSpPr>
            <p:spPr bwMode="auto">
              <a:xfrm>
                <a:off x="793" y="3612"/>
                <a:ext cx="1815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4" name="Rectangle 17"/>
              <p:cNvSpPr>
                <a:spLocks noChangeArrowheads="1"/>
              </p:cNvSpPr>
              <p:nvPr/>
            </p:nvSpPr>
            <p:spPr bwMode="auto">
              <a:xfrm>
                <a:off x="1292" y="3249"/>
                <a:ext cx="635" cy="363"/>
              </a:xfrm>
              <a:prstGeom prst="rect">
                <a:avLst/>
              </a:prstGeom>
              <a:solidFill>
                <a:srgbClr val="FF9900"/>
              </a:solidFill>
              <a:ln w="28575">
                <a:solidFill>
                  <a:schemeClr val="hlink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95" name="Line 18"/>
              <p:cNvSpPr>
                <a:spLocks noChangeShapeType="1"/>
              </p:cNvSpPr>
              <p:nvPr/>
            </p:nvSpPr>
            <p:spPr bwMode="auto">
              <a:xfrm>
                <a:off x="1927" y="3430"/>
                <a:ext cx="454" cy="0"/>
              </a:xfrm>
              <a:prstGeom prst="line">
                <a:avLst/>
              </a:prstGeom>
              <a:noFill/>
              <a:ln w="38100">
                <a:solidFill>
                  <a:schemeClr val="tx2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6" name="Line 19"/>
              <p:cNvSpPr>
                <a:spLocks noChangeShapeType="1"/>
              </p:cNvSpPr>
              <p:nvPr/>
            </p:nvSpPr>
            <p:spPr bwMode="auto">
              <a:xfrm flipH="1">
                <a:off x="884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7" name="Line 20"/>
              <p:cNvSpPr>
                <a:spLocks noChangeShapeType="1"/>
              </p:cNvSpPr>
              <p:nvPr/>
            </p:nvSpPr>
            <p:spPr bwMode="auto">
              <a:xfrm flipH="1">
                <a:off x="1111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8" name="Line 21"/>
              <p:cNvSpPr>
                <a:spLocks noChangeShapeType="1"/>
              </p:cNvSpPr>
              <p:nvPr/>
            </p:nvSpPr>
            <p:spPr bwMode="auto">
              <a:xfrm flipH="1">
                <a:off x="1338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699" name="Line 22"/>
              <p:cNvSpPr>
                <a:spLocks noChangeShapeType="1"/>
              </p:cNvSpPr>
              <p:nvPr/>
            </p:nvSpPr>
            <p:spPr bwMode="auto">
              <a:xfrm flipH="1">
                <a:off x="1565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0" name="Line 23"/>
              <p:cNvSpPr>
                <a:spLocks noChangeShapeType="1"/>
              </p:cNvSpPr>
              <p:nvPr/>
            </p:nvSpPr>
            <p:spPr bwMode="auto">
              <a:xfrm flipH="1">
                <a:off x="1791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1" name="Line 24"/>
              <p:cNvSpPr>
                <a:spLocks noChangeShapeType="1"/>
              </p:cNvSpPr>
              <p:nvPr/>
            </p:nvSpPr>
            <p:spPr bwMode="auto">
              <a:xfrm flipH="1">
                <a:off x="2064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702" name="Line 25"/>
              <p:cNvSpPr>
                <a:spLocks noChangeShapeType="1"/>
              </p:cNvSpPr>
              <p:nvPr/>
            </p:nvSpPr>
            <p:spPr bwMode="auto">
              <a:xfrm flipH="1">
                <a:off x="2245" y="3612"/>
                <a:ext cx="136" cy="9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28690" name="Text Box 27"/>
            <p:cNvSpPr txBox="1">
              <a:spLocks noChangeArrowheads="1"/>
            </p:cNvSpPr>
            <p:nvPr/>
          </p:nvSpPr>
          <p:spPr bwMode="auto">
            <a:xfrm>
              <a:off x="3787" y="2885"/>
              <a:ext cx="45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B</a:t>
              </a:r>
            </a:p>
          </p:txBody>
        </p:sp>
        <p:sp>
          <p:nvSpPr>
            <p:cNvPr id="28691" name="Text Box 29"/>
            <p:cNvSpPr txBox="1">
              <a:spLocks noChangeArrowheads="1"/>
            </p:cNvSpPr>
            <p:nvPr/>
          </p:nvSpPr>
          <p:spPr bwMode="auto">
            <a:xfrm>
              <a:off x="4694" y="2840"/>
              <a:ext cx="363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i="1">
                  <a:solidFill>
                    <a:schemeClr val="tx2"/>
                  </a:solidFill>
                </a:rPr>
                <a:t>F</a:t>
              </a:r>
            </a:p>
          </p:txBody>
        </p:sp>
        <p:sp>
          <p:nvSpPr>
            <p:cNvPr id="28692" name="Text Box 31"/>
            <p:cNvSpPr txBox="1">
              <a:spLocks noChangeArrowheads="1"/>
            </p:cNvSpPr>
            <p:nvPr/>
          </p:nvSpPr>
          <p:spPr bwMode="auto">
            <a:xfrm>
              <a:off x="3424" y="3475"/>
              <a:ext cx="1316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粗糙平面</a:t>
              </a:r>
            </a:p>
          </p:txBody>
        </p:sp>
      </p:grpSp>
      <p:grpSp>
        <p:nvGrpSpPr>
          <p:cNvPr id="6" name="Group 44"/>
          <p:cNvGrpSpPr>
            <a:grpSpLocks/>
          </p:cNvGrpSpPr>
          <p:nvPr/>
        </p:nvGrpSpPr>
        <p:grpSpPr bwMode="auto">
          <a:xfrm>
            <a:off x="6371778" y="3284515"/>
            <a:ext cx="2412398" cy="2458270"/>
            <a:chOff x="4014" y="2432"/>
            <a:chExt cx="1519" cy="1548"/>
          </a:xfrm>
        </p:grpSpPr>
        <p:sp>
          <p:nvSpPr>
            <p:cNvPr id="28681" name="Line 34"/>
            <p:cNvSpPr>
              <a:spLocks noChangeShapeType="1"/>
            </p:cNvSpPr>
            <p:nvPr/>
          </p:nvSpPr>
          <p:spPr bwMode="auto">
            <a:xfrm>
              <a:off x="4014" y="3521"/>
              <a:ext cx="14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2" name="Line 35"/>
            <p:cNvSpPr>
              <a:spLocks noChangeShapeType="1"/>
            </p:cNvSpPr>
            <p:nvPr/>
          </p:nvSpPr>
          <p:spPr bwMode="auto">
            <a:xfrm flipV="1">
              <a:off x="5420" y="2931"/>
              <a:ext cx="0" cy="5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3" name="Line 36"/>
            <p:cNvSpPr>
              <a:spLocks noChangeShapeType="1"/>
            </p:cNvSpPr>
            <p:nvPr/>
          </p:nvSpPr>
          <p:spPr bwMode="auto">
            <a:xfrm flipH="1">
              <a:off x="4014" y="2931"/>
              <a:ext cx="1406" cy="59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4" name="Rectangle 38"/>
            <p:cNvSpPr>
              <a:spLocks noChangeArrowheads="1"/>
            </p:cNvSpPr>
            <p:nvPr/>
          </p:nvSpPr>
          <p:spPr bwMode="auto">
            <a:xfrm rot="-1343523">
              <a:off x="4268" y="2889"/>
              <a:ext cx="589" cy="363"/>
            </a:xfrm>
            <a:prstGeom prst="rect">
              <a:avLst/>
            </a:prstGeom>
            <a:solidFill>
              <a:srgbClr val="99CC00"/>
            </a:solidFill>
            <a:ln w="28575">
              <a:solidFill>
                <a:schemeClr val="hlink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85" name="Text Box 39"/>
            <p:cNvSpPr txBox="1">
              <a:spLocks noChangeArrowheads="1"/>
            </p:cNvSpPr>
            <p:nvPr/>
          </p:nvSpPr>
          <p:spPr bwMode="auto">
            <a:xfrm>
              <a:off x="4422" y="2886"/>
              <a:ext cx="63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/>
                <a:t>C</a:t>
              </a:r>
            </a:p>
          </p:txBody>
        </p:sp>
        <p:sp>
          <p:nvSpPr>
            <p:cNvPr id="28686" name="Line 40"/>
            <p:cNvSpPr>
              <a:spLocks noChangeShapeType="1"/>
            </p:cNvSpPr>
            <p:nvPr/>
          </p:nvSpPr>
          <p:spPr bwMode="auto">
            <a:xfrm flipV="1">
              <a:off x="4830" y="2750"/>
              <a:ext cx="408" cy="181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687" name="Text Box 41"/>
            <p:cNvSpPr txBox="1">
              <a:spLocks noChangeArrowheads="1"/>
            </p:cNvSpPr>
            <p:nvPr/>
          </p:nvSpPr>
          <p:spPr bwMode="auto">
            <a:xfrm>
              <a:off x="5079" y="2432"/>
              <a:ext cx="45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 i="1">
                  <a:solidFill>
                    <a:schemeClr val="tx2"/>
                  </a:solidFill>
                </a:rPr>
                <a:t>F</a:t>
              </a:r>
            </a:p>
          </p:txBody>
        </p:sp>
        <p:sp>
          <p:nvSpPr>
            <p:cNvPr id="28688" name="Text Box 43"/>
            <p:cNvSpPr txBox="1">
              <a:spLocks noChangeArrowheads="1"/>
            </p:cNvSpPr>
            <p:nvPr/>
          </p:nvSpPr>
          <p:spPr bwMode="auto">
            <a:xfrm>
              <a:off x="4468" y="3612"/>
              <a:ext cx="635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3200" b="1"/>
                <a:t>斜面</a:t>
              </a:r>
            </a:p>
          </p:txBody>
        </p:sp>
      </p:grpSp>
      <p:sp>
        <p:nvSpPr>
          <p:cNvPr id="28678" name="Text Box 45"/>
          <p:cNvSpPr txBox="1">
            <a:spLocks noChangeArrowheads="1"/>
          </p:cNvSpPr>
          <p:nvPr/>
        </p:nvSpPr>
        <p:spPr bwMode="auto">
          <a:xfrm>
            <a:off x="323528" y="908720"/>
            <a:ext cx="8495265" cy="25483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20000"/>
              </a:spcBef>
              <a:buClr>
                <a:schemeClr val="hlink"/>
              </a:buClr>
            </a:pPr>
            <a:r>
              <a:rPr lang="zh-CN" altLang="en-US" sz="2800" b="1" dirty="0" smtClean="0"/>
              <a:t>如图，用水平力</a:t>
            </a:r>
            <a:r>
              <a:rPr lang="en-US" altLang="zh-CN" sz="2800" b="1" dirty="0" smtClean="0"/>
              <a:t>F</a:t>
            </a:r>
            <a:r>
              <a:rPr lang="zh-CN" altLang="en-US" sz="2800" b="1" dirty="0" smtClean="0"/>
              <a:t>拉物体</a:t>
            </a:r>
            <a:r>
              <a:rPr lang="en-US" altLang="zh-CN" sz="2800" b="1" dirty="0" smtClean="0"/>
              <a:t>A</a:t>
            </a:r>
            <a:r>
              <a:rPr lang="zh-CN" altLang="en-US" sz="2800" b="1" dirty="0" smtClean="0"/>
              <a:t>在</a:t>
            </a:r>
            <a:r>
              <a:rPr lang="zh-CN" altLang="en-US" sz="2800" b="1" dirty="0" smtClean="0"/>
              <a:t>光</a:t>
            </a:r>
            <a:r>
              <a:rPr lang="zh-CN" altLang="en-US" sz="2800" b="1" dirty="0" smtClean="0">
                <a:latin typeface="+mn-ea"/>
              </a:rPr>
              <a:t>滑水</a:t>
            </a:r>
            <a:r>
              <a:rPr lang="zh-CN" altLang="en-US" sz="2800" b="1" dirty="0">
                <a:latin typeface="+mn-ea"/>
              </a:rPr>
              <a:t>平面上沿直线移动</a:t>
            </a:r>
            <a:r>
              <a:rPr lang="en-US" altLang="zh-CN" sz="2800" b="1" dirty="0">
                <a:latin typeface="+mn-ea"/>
              </a:rPr>
              <a:t>s</a:t>
            </a:r>
            <a:r>
              <a:rPr lang="zh-CN" altLang="en-US" sz="2800" b="1" dirty="0">
                <a:latin typeface="+mn-ea"/>
              </a:rPr>
              <a:t>，做功</a:t>
            </a:r>
            <a:r>
              <a:rPr lang="en-US" altLang="zh-CN" sz="2800" b="1" dirty="0">
                <a:latin typeface="+mn-ea"/>
              </a:rPr>
              <a:t>W</a:t>
            </a:r>
            <a:r>
              <a:rPr lang="en-US" altLang="zh-CN" sz="2800" b="1" baseline="-25000" dirty="0">
                <a:latin typeface="+mn-ea"/>
              </a:rPr>
              <a:t>1</a:t>
            </a:r>
            <a:r>
              <a:rPr lang="zh-CN" altLang="en-US" sz="2800" b="1" dirty="0">
                <a:latin typeface="+mn-ea"/>
              </a:rPr>
              <a:t>；用同样大小的力</a:t>
            </a:r>
            <a:r>
              <a:rPr lang="en-US" altLang="zh-CN" sz="2800" b="1" dirty="0">
                <a:latin typeface="+mn-ea"/>
              </a:rPr>
              <a:t>F</a:t>
            </a:r>
            <a:r>
              <a:rPr lang="zh-CN" altLang="en-US" sz="2800" b="1" dirty="0">
                <a:latin typeface="+mn-ea"/>
              </a:rPr>
              <a:t>拉物体</a:t>
            </a:r>
            <a:r>
              <a:rPr lang="en-US" altLang="zh-CN" sz="2800" b="1" dirty="0">
                <a:latin typeface="+mn-ea"/>
              </a:rPr>
              <a:t>B</a:t>
            </a:r>
            <a:r>
              <a:rPr lang="zh-CN" altLang="en-US" sz="2800" b="1" dirty="0">
                <a:latin typeface="+mn-ea"/>
              </a:rPr>
              <a:t>在粗糙的水平面上沿直线也移动</a:t>
            </a:r>
            <a:r>
              <a:rPr lang="en-US" altLang="zh-CN" sz="2800" b="1" dirty="0">
                <a:latin typeface="+mn-ea"/>
              </a:rPr>
              <a:t>s</a:t>
            </a:r>
            <a:r>
              <a:rPr lang="zh-CN" altLang="en-US" sz="2800" b="1" dirty="0">
                <a:latin typeface="+mn-ea"/>
              </a:rPr>
              <a:t>，做功</a:t>
            </a:r>
            <a:r>
              <a:rPr lang="en-US" altLang="zh-CN" sz="2800" b="1" dirty="0">
                <a:latin typeface="+mn-ea"/>
              </a:rPr>
              <a:t>W</a:t>
            </a:r>
            <a:r>
              <a:rPr lang="en-US" altLang="zh-CN" sz="2800" b="1" baseline="-25000" dirty="0">
                <a:latin typeface="+mn-ea"/>
              </a:rPr>
              <a:t>2</a:t>
            </a:r>
            <a:r>
              <a:rPr lang="zh-CN" altLang="en-US" sz="2800" b="1" dirty="0">
                <a:latin typeface="+mn-ea"/>
              </a:rPr>
              <a:t>；用同样大小的力</a:t>
            </a:r>
            <a:r>
              <a:rPr lang="en-US" altLang="zh-CN" sz="2800" b="1" dirty="0">
                <a:latin typeface="+mn-ea"/>
              </a:rPr>
              <a:t>F</a:t>
            </a:r>
            <a:r>
              <a:rPr lang="zh-CN" altLang="en-US" sz="2800" b="1" dirty="0">
                <a:latin typeface="+mn-ea"/>
              </a:rPr>
              <a:t>拉物体</a:t>
            </a:r>
            <a:r>
              <a:rPr lang="en-US" altLang="zh-CN" sz="2800" b="1" dirty="0">
                <a:latin typeface="+mn-ea"/>
              </a:rPr>
              <a:t>C</a:t>
            </a:r>
            <a:r>
              <a:rPr lang="zh-CN" altLang="en-US" sz="2800" b="1" dirty="0">
                <a:latin typeface="+mn-ea"/>
              </a:rPr>
              <a:t>在斜面上沿直线也移动</a:t>
            </a:r>
            <a:r>
              <a:rPr lang="en-US" altLang="zh-CN" sz="2800" b="1" dirty="0">
                <a:latin typeface="+mn-ea"/>
              </a:rPr>
              <a:t>s</a:t>
            </a:r>
            <a:r>
              <a:rPr lang="zh-CN" altLang="en-US" sz="2800" b="1" dirty="0">
                <a:latin typeface="+mn-ea"/>
              </a:rPr>
              <a:t>，做功</a:t>
            </a:r>
            <a:r>
              <a:rPr lang="en-US" altLang="zh-CN" sz="2800" b="1" dirty="0">
                <a:latin typeface="+mn-ea"/>
              </a:rPr>
              <a:t>W</a:t>
            </a:r>
            <a:r>
              <a:rPr lang="en-US" altLang="zh-CN" sz="2800" b="1" baseline="-25000" dirty="0">
                <a:latin typeface="+mn-ea"/>
              </a:rPr>
              <a:t>3</a:t>
            </a:r>
            <a:r>
              <a:rPr lang="zh-CN" altLang="en-US" sz="2800" b="1" dirty="0">
                <a:latin typeface="+mn-ea"/>
              </a:rPr>
              <a:t>。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你能比较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800" b="1" baseline="-25000" dirty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800" b="1" baseline="-25000" dirty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和</a:t>
            </a:r>
            <a:r>
              <a:rPr lang="en-US" altLang="zh-CN" sz="2800" b="1" dirty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800" b="1" baseline="-25000" dirty="0">
                <a:solidFill>
                  <a:srgbClr val="FF0000"/>
                </a:solidFill>
                <a:latin typeface="+mn-ea"/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  <a:latin typeface="+mn-ea"/>
              </a:rPr>
              <a:t>的大小关系吗？</a:t>
            </a:r>
          </a:p>
          <a:p>
            <a:endParaRPr lang="en-US" altLang="zh-CN" sz="2800" dirty="0">
              <a:solidFill>
                <a:srgbClr val="FF0000"/>
              </a:solidFill>
              <a:latin typeface="+mn-ea"/>
            </a:endParaRPr>
          </a:p>
        </p:txBody>
      </p:sp>
      <p:sp>
        <p:nvSpPr>
          <p:cNvPr id="32816" name="Text Box 48"/>
          <p:cNvSpPr txBox="1">
            <a:spLocks noChangeArrowheads="1"/>
          </p:cNvSpPr>
          <p:nvPr/>
        </p:nvSpPr>
        <p:spPr bwMode="auto">
          <a:xfrm>
            <a:off x="2411085" y="5806284"/>
            <a:ext cx="23407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tx2"/>
                </a:solidFill>
              </a:rPr>
              <a:t>W</a:t>
            </a:r>
            <a:r>
              <a:rPr lang="en-US" altLang="zh-CN" sz="3600" baseline="-25000">
                <a:solidFill>
                  <a:schemeClr val="tx2"/>
                </a:solidFill>
              </a:rPr>
              <a:t>1</a:t>
            </a:r>
            <a:r>
              <a:rPr lang="en-US" altLang="zh-CN" sz="3600">
                <a:solidFill>
                  <a:schemeClr val="tx2"/>
                </a:solidFill>
              </a:rPr>
              <a:t>=W</a:t>
            </a:r>
            <a:r>
              <a:rPr lang="en-US" altLang="zh-CN" sz="3600" baseline="-25000">
                <a:solidFill>
                  <a:schemeClr val="tx2"/>
                </a:solidFill>
              </a:rPr>
              <a:t>2</a:t>
            </a:r>
            <a:r>
              <a:rPr lang="en-US" altLang="zh-CN" sz="3600">
                <a:solidFill>
                  <a:schemeClr val="tx2"/>
                </a:solidFill>
              </a:rPr>
              <a:t>=W</a:t>
            </a:r>
            <a:r>
              <a:rPr lang="en-US" altLang="zh-CN" sz="3600" baseline="-25000">
                <a:solidFill>
                  <a:schemeClr val="tx2"/>
                </a:solidFill>
              </a:rPr>
              <a:t>3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8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8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8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2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611560" y="1196752"/>
            <a:ext cx="6914140" cy="1584295"/>
          </a:xfrm>
        </p:spPr>
        <p:txBody>
          <a:bodyPr>
            <a:normAutofit fontScale="92500"/>
          </a:bodyPr>
          <a:lstStyle/>
          <a:p>
            <a:pPr eaLnBrk="1" hangingPunct="1"/>
            <a:r>
              <a:rPr lang="zh-CN" altLang="en-US" sz="2800" b="1" dirty="0" smtClean="0">
                <a:latin typeface="+mn-ea"/>
              </a:rPr>
              <a:t>重</a:t>
            </a:r>
            <a:r>
              <a:rPr lang="en-US" altLang="zh-CN" sz="2800" b="1" dirty="0" smtClean="0">
                <a:latin typeface="+mn-ea"/>
              </a:rPr>
              <a:t>2N</a:t>
            </a:r>
            <a:r>
              <a:rPr lang="zh-CN" altLang="en-US" sz="2800" b="1" dirty="0" smtClean="0">
                <a:latin typeface="+mn-ea"/>
              </a:rPr>
              <a:t>的物体从倾角为</a:t>
            </a:r>
            <a:r>
              <a:rPr lang="en-US" altLang="zh-CN" sz="2800" b="1" dirty="0" smtClean="0">
                <a:latin typeface="+mn-ea"/>
              </a:rPr>
              <a:t>30</a:t>
            </a:r>
            <a:r>
              <a:rPr lang="zh-CN" altLang="en-US" sz="2800" b="1" baseline="30000" dirty="0" smtClean="0">
                <a:latin typeface="+mn-ea"/>
              </a:rPr>
              <a:t>。</a:t>
            </a:r>
            <a:r>
              <a:rPr lang="zh-CN" altLang="en-US" sz="2800" b="1" dirty="0" smtClean="0">
                <a:latin typeface="+mn-ea"/>
              </a:rPr>
              <a:t>、长为</a:t>
            </a:r>
            <a:r>
              <a:rPr lang="en-US" altLang="zh-CN" sz="2800" b="1" dirty="0" smtClean="0">
                <a:latin typeface="+mn-ea"/>
              </a:rPr>
              <a:t>2</a:t>
            </a:r>
            <a:r>
              <a:rPr lang="zh-CN" altLang="en-US" sz="2800" b="1" dirty="0" smtClean="0">
                <a:latin typeface="+mn-ea"/>
              </a:rPr>
              <a:t>米的斜面顶端滑下，滑下斜面后又沿水平方向滑行</a:t>
            </a:r>
            <a:r>
              <a:rPr lang="en-US" altLang="zh-CN" sz="2800" b="1" dirty="0" smtClean="0">
                <a:latin typeface="+mn-ea"/>
              </a:rPr>
              <a:t>1</a:t>
            </a:r>
            <a:r>
              <a:rPr lang="zh-CN" altLang="en-US" sz="2800" b="1" dirty="0" smtClean="0">
                <a:latin typeface="+mn-ea"/>
              </a:rPr>
              <a:t>米停下。求整个过程中重力所做的功。</a:t>
            </a:r>
          </a:p>
        </p:txBody>
      </p:sp>
      <p:grpSp>
        <p:nvGrpSpPr>
          <p:cNvPr id="2" name="Group 8"/>
          <p:cNvGrpSpPr>
            <a:grpSpLocks/>
          </p:cNvGrpSpPr>
          <p:nvPr/>
        </p:nvGrpSpPr>
        <p:grpSpPr bwMode="auto">
          <a:xfrm>
            <a:off x="5226644" y="2666254"/>
            <a:ext cx="2520083" cy="1177721"/>
            <a:chOff x="3334" y="2510"/>
            <a:chExt cx="1587" cy="742"/>
          </a:xfrm>
        </p:grpSpPr>
        <p:sp>
          <p:nvSpPr>
            <p:cNvPr id="2057" name="Line 4"/>
            <p:cNvSpPr>
              <a:spLocks noChangeShapeType="1"/>
            </p:cNvSpPr>
            <p:nvPr/>
          </p:nvSpPr>
          <p:spPr bwMode="auto">
            <a:xfrm>
              <a:off x="3334" y="3249"/>
              <a:ext cx="15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8" name="Line 5"/>
            <p:cNvSpPr>
              <a:spLocks noChangeShapeType="1"/>
            </p:cNvSpPr>
            <p:nvPr/>
          </p:nvSpPr>
          <p:spPr bwMode="auto">
            <a:xfrm>
              <a:off x="4904" y="2572"/>
              <a:ext cx="0" cy="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59" name="Line 6"/>
            <p:cNvSpPr>
              <a:spLocks noChangeShapeType="1"/>
            </p:cNvSpPr>
            <p:nvPr/>
          </p:nvSpPr>
          <p:spPr bwMode="auto">
            <a:xfrm flipV="1">
              <a:off x="3334" y="2568"/>
              <a:ext cx="1587" cy="6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60" name="AutoShape 7"/>
            <p:cNvSpPr>
              <a:spLocks noChangeArrowheads="1"/>
            </p:cNvSpPr>
            <p:nvPr/>
          </p:nvSpPr>
          <p:spPr bwMode="auto">
            <a:xfrm rot="-1276497">
              <a:off x="4614" y="2510"/>
              <a:ext cx="272" cy="128"/>
            </a:xfrm>
            <a:prstGeom prst="flowChartProcess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" name="Group 14"/>
          <p:cNvGrpSpPr>
            <a:grpSpLocks/>
          </p:cNvGrpSpPr>
          <p:nvPr/>
        </p:nvGrpSpPr>
        <p:grpSpPr bwMode="auto">
          <a:xfrm>
            <a:off x="434679" y="2824179"/>
            <a:ext cx="4906216" cy="1866545"/>
            <a:chOff x="624" y="2089"/>
            <a:chExt cx="3181" cy="1111"/>
          </a:xfrm>
        </p:grpSpPr>
        <p:sp>
          <p:nvSpPr>
            <p:cNvPr id="2055" name="Text Box 9"/>
            <p:cNvSpPr txBox="1">
              <a:spLocks noChangeArrowheads="1"/>
            </p:cNvSpPr>
            <p:nvPr/>
          </p:nvSpPr>
          <p:spPr bwMode="auto">
            <a:xfrm>
              <a:off x="624" y="2445"/>
              <a:ext cx="3181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/>
                <a:t>W=Gh=2N×2m</a:t>
              </a:r>
              <a:r>
                <a:rPr lang="en-US" altLang="zh-CN" sz="2800"/>
                <a:t>×</a:t>
              </a:r>
            </a:p>
          </p:txBody>
        </p:sp>
        <p:graphicFrame>
          <p:nvGraphicFramePr>
            <p:cNvPr id="2050" name="Object 10"/>
            <p:cNvGraphicFramePr>
              <a:graphicFrameLocks noChangeAspect="1"/>
            </p:cNvGraphicFramePr>
            <p:nvPr/>
          </p:nvGraphicFramePr>
          <p:xfrm>
            <a:off x="2655" y="2089"/>
            <a:ext cx="369" cy="1111"/>
          </p:xfrm>
          <a:graphic>
            <a:graphicData uri="http://schemas.openxmlformats.org/presentationml/2006/ole">
              <p:oleObj spid="_x0000_s2050" name="公式" r:id="rId3" imgW="139700" imgH="419100" progId="Equation.3">
                <p:embed/>
              </p:oleObj>
            </a:graphicData>
          </a:graphic>
        </p:graphicFrame>
        <p:sp>
          <p:nvSpPr>
            <p:cNvPr id="2056" name="Text Box 12"/>
            <p:cNvSpPr txBox="1">
              <a:spLocks noChangeArrowheads="1"/>
            </p:cNvSpPr>
            <p:nvPr/>
          </p:nvSpPr>
          <p:spPr bwMode="auto">
            <a:xfrm>
              <a:off x="3000" y="2449"/>
              <a:ext cx="765" cy="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n-US" altLang="zh-CN" sz="3600"/>
                <a:t>=2J</a:t>
              </a:r>
            </a:p>
          </p:txBody>
        </p:sp>
      </p:grpSp>
      <p:sp>
        <p:nvSpPr>
          <p:cNvPr id="14" name="矩形 13"/>
          <p:cNvSpPr/>
          <p:nvPr/>
        </p:nvSpPr>
        <p:spPr>
          <a:xfrm>
            <a:off x="683568" y="692696"/>
            <a:ext cx="76655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例题</a:t>
            </a:r>
            <a:r>
              <a:rPr lang="en-US" altLang="zh-CN" b="1" dirty="0" smtClean="0">
                <a:solidFill>
                  <a:srgbClr val="FF0000"/>
                </a:solidFill>
              </a:rPr>
              <a:t>3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467544" y="908720"/>
            <a:ext cx="83920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dirty="0">
                <a:ea typeface="黑体" pitchFamily="49" charset="-122"/>
              </a:rPr>
              <a:t>物理学上的“功”与生活中的“功”一样吗？</a:t>
            </a: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827584" y="2060848"/>
            <a:ext cx="7488832" cy="1077218"/>
          </a:xfrm>
          <a:prstGeom prst="rect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FFFF00"/>
                </a:solidFill>
                <a:ea typeface="黑体" pitchFamily="49" charset="-122"/>
              </a:rPr>
              <a:t>生活中的“功”常指“成绩”、“功绩”、“功劳”、“贡献”</a:t>
            </a:r>
          </a:p>
        </p:txBody>
      </p:sp>
      <p:sp>
        <p:nvSpPr>
          <p:cNvPr id="7" name="Text Box 8"/>
          <p:cNvSpPr txBox="1">
            <a:spLocks noChangeArrowheads="1"/>
          </p:cNvSpPr>
          <p:nvPr/>
        </p:nvSpPr>
        <p:spPr bwMode="auto">
          <a:xfrm>
            <a:off x="683568" y="3573016"/>
            <a:ext cx="7860977" cy="175432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3600" dirty="0">
                <a:ea typeface="黑体" pitchFamily="49" charset="-122"/>
              </a:rPr>
              <a:t>物理学上的“功”指“在力的作用下有成效、有效果”；即“效果与力直接相关”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8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zh-CN" sz="4800" b="1" smtClean="0"/>
              <a:t>    </a:t>
            </a:r>
            <a:r>
              <a:rPr lang="zh-CN" altLang="en-US" sz="4800" b="1" smtClean="0"/>
              <a:t>例题</a:t>
            </a:r>
            <a:r>
              <a:rPr lang="en-US" altLang="zh-CN" sz="4800" b="1" smtClean="0"/>
              <a:t>4</a:t>
            </a:r>
          </a:p>
        </p:txBody>
      </p:sp>
      <p:sp>
        <p:nvSpPr>
          <p:cNvPr id="2969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0827" y="1412930"/>
            <a:ext cx="8893173" cy="5300585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/>
              <a:t>一个同学用</a:t>
            </a:r>
            <a:r>
              <a:rPr lang="en-US" altLang="zh-CN" sz="3600" b="1" smtClean="0"/>
              <a:t>120N</a:t>
            </a:r>
            <a:r>
              <a:rPr lang="zh-CN" altLang="en-US" sz="3600" b="1" smtClean="0"/>
              <a:t>的力，将一个</a:t>
            </a:r>
            <a:r>
              <a:rPr lang="en-US" altLang="zh-CN" sz="3600" b="1" smtClean="0"/>
              <a:t>4N</a:t>
            </a:r>
            <a:r>
              <a:rPr lang="zh-CN" altLang="en-US" sz="3600" b="1" smtClean="0"/>
              <a:t>的足球踢到</a:t>
            </a:r>
            <a:r>
              <a:rPr lang="en-US" altLang="zh-CN" sz="3600" b="1" smtClean="0"/>
              <a:t>25m</a:t>
            </a:r>
            <a:r>
              <a:rPr lang="zh-CN" altLang="en-US" sz="3600" b="1" smtClean="0"/>
              <a:t>远处。对他踢球时做功的情况，下列说法种中正确的是（    ）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/>
              <a:t>   </a:t>
            </a:r>
            <a:r>
              <a:rPr lang="en-US" altLang="zh-CN" sz="3600" b="1" smtClean="0"/>
              <a:t>A</a:t>
            </a:r>
            <a:r>
              <a:rPr lang="zh-CN" altLang="en-US" sz="3600" b="1" smtClean="0"/>
              <a:t>、做功</a:t>
            </a:r>
            <a:r>
              <a:rPr lang="en-US" altLang="zh-CN" sz="3600" b="1" smtClean="0"/>
              <a:t>3000J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   B</a:t>
            </a:r>
            <a:r>
              <a:rPr lang="zh-CN" altLang="en-US" sz="3600" b="1" smtClean="0"/>
              <a:t>、做功</a:t>
            </a:r>
            <a:r>
              <a:rPr lang="en-US" altLang="zh-CN" sz="3600" b="1" smtClean="0"/>
              <a:t>100J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   C</a:t>
            </a:r>
            <a:r>
              <a:rPr lang="zh-CN" altLang="en-US" sz="3600" b="1" smtClean="0"/>
              <a:t>、没有做功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/>
              <a:t>   </a:t>
            </a:r>
            <a:r>
              <a:rPr lang="en-US" altLang="zh-CN" sz="3600" b="1" smtClean="0"/>
              <a:t>D</a:t>
            </a:r>
            <a:r>
              <a:rPr lang="zh-CN" altLang="en-US" sz="3600" b="1" smtClean="0"/>
              <a:t>、做了功，但条件不足，无法计算</a:t>
            </a:r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1439297" y="2597371"/>
            <a:ext cx="4379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7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4" name="Rectangle 4"/>
          <p:cNvSpPr>
            <a:spLocks noGrp="1" noRot="1" noChangeArrowheads="1"/>
          </p:cNvSpPr>
          <p:nvPr>
            <p:ph idx="1"/>
          </p:nvPr>
        </p:nvSpPr>
        <p:spPr>
          <a:xfrm>
            <a:off x="164154" y="609863"/>
            <a:ext cx="8815692" cy="4799927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600" dirty="0" smtClean="0">
                <a:latin typeface="黑体" pitchFamily="49" charset="-122"/>
              </a:rPr>
              <a:t>运用功的公式必须注意的几个问题：</a:t>
            </a:r>
          </a:p>
          <a:p>
            <a:pPr eaLnBrk="1" hangingPunct="1">
              <a:defRPr/>
            </a:pPr>
            <a:r>
              <a:rPr lang="en-US" altLang="en-US" sz="2800" dirty="0" smtClean="0">
                <a:latin typeface="+mn-ea"/>
              </a:rPr>
              <a:t>①</a:t>
            </a:r>
            <a:r>
              <a:rPr lang="zh-CN" altLang="en-US" sz="2800" dirty="0" smtClean="0">
                <a:latin typeface="+mn-ea"/>
              </a:rPr>
              <a:t>、公式中的</a:t>
            </a:r>
            <a:r>
              <a:rPr lang="en-US" altLang="zh-CN" sz="2800" dirty="0" smtClean="0">
                <a:latin typeface="+mn-ea"/>
              </a:rPr>
              <a:t>F</a:t>
            </a:r>
            <a:r>
              <a:rPr lang="zh-CN" altLang="en-US" sz="2800" dirty="0" smtClean="0">
                <a:latin typeface="+mn-ea"/>
              </a:rPr>
              <a:t>与</a:t>
            </a:r>
            <a:r>
              <a:rPr lang="en-US" altLang="zh-CN" sz="2800" dirty="0" smtClean="0">
                <a:latin typeface="+mn-ea"/>
              </a:rPr>
              <a:t>S</a:t>
            </a:r>
            <a:r>
              <a:rPr lang="zh-CN" altLang="en-US" sz="2800" dirty="0" smtClean="0">
                <a:latin typeface="+mn-ea"/>
              </a:rPr>
              <a:t>必须在同一直线上；</a:t>
            </a:r>
          </a:p>
          <a:p>
            <a:pPr eaLnBrk="1" hangingPunct="1">
              <a:defRPr/>
            </a:pPr>
            <a:r>
              <a:rPr lang="en-US" altLang="en-US" sz="2800" dirty="0" smtClean="0">
                <a:latin typeface="+mn-ea"/>
              </a:rPr>
              <a:t>②</a:t>
            </a:r>
            <a:r>
              <a:rPr lang="zh-CN" altLang="en-US" sz="2800" dirty="0" smtClean="0">
                <a:latin typeface="+mn-ea"/>
              </a:rPr>
              <a:t>、公式中</a:t>
            </a:r>
            <a:r>
              <a:rPr lang="en-US" altLang="zh-CN" sz="2800" dirty="0" smtClean="0">
                <a:latin typeface="+mn-ea"/>
              </a:rPr>
              <a:t>F</a:t>
            </a:r>
            <a:r>
              <a:rPr lang="zh-CN" altLang="en-US" sz="2800" dirty="0" smtClean="0">
                <a:latin typeface="+mn-ea"/>
              </a:rPr>
              <a:t>的单位必须是（</a:t>
            </a:r>
            <a:r>
              <a:rPr lang="en-US" altLang="zh-CN" sz="2800" dirty="0" smtClean="0">
                <a:latin typeface="+mn-ea"/>
              </a:rPr>
              <a:t>N</a:t>
            </a:r>
            <a:r>
              <a:rPr lang="zh-CN" altLang="en-US" sz="2800" dirty="0" smtClean="0">
                <a:latin typeface="+mn-ea"/>
              </a:rPr>
              <a:t>）</a:t>
            </a:r>
            <a:r>
              <a:rPr lang="en-US" altLang="zh-CN" sz="2800" dirty="0" smtClean="0">
                <a:latin typeface="+mn-ea"/>
              </a:rPr>
              <a:t>S</a:t>
            </a:r>
            <a:r>
              <a:rPr lang="zh-CN" altLang="en-US" sz="2800" dirty="0" smtClean="0">
                <a:latin typeface="+mn-ea"/>
              </a:rPr>
              <a:t>的单位必须是（</a:t>
            </a:r>
            <a:r>
              <a:rPr lang="en-US" altLang="zh-CN" sz="2800" dirty="0" smtClean="0">
                <a:latin typeface="+mn-ea"/>
              </a:rPr>
              <a:t>m</a:t>
            </a:r>
            <a:r>
              <a:rPr lang="zh-CN" altLang="en-US" sz="2800" dirty="0" smtClean="0">
                <a:latin typeface="+mn-ea"/>
              </a:rPr>
              <a:t>），那么功的单位才是（</a:t>
            </a:r>
            <a:r>
              <a:rPr lang="en-US" altLang="zh-CN" sz="2800" dirty="0" smtClean="0">
                <a:latin typeface="+mn-ea"/>
              </a:rPr>
              <a:t>J</a:t>
            </a:r>
            <a:r>
              <a:rPr lang="zh-CN" altLang="en-US" sz="2800" dirty="0" smtClean="0">
                <a:latin typeface="+mn-ea"/>
              </a:rPr>
              <a:t>）；</a:t>
            </a:r>
          </a:p>
          <a:p>
            <a:pPr eaLnBrk="1" hangingPunct="1">
              <a:defRPr/>
            </a:pPr>
            <a:r>
              <a:rPr lang="en-US" altLang="en-US" sz="2800" dirty="0" smtClean="0">
                <a:latin typeface="+mn-ea"/>
              </a:rPr>
              <a:t>③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F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S</a:t>
            </a:r>
            <a:r>
              <a:rPr lang="zh-CN" altLang="en-US" sz="2800" dirty="0" smtClean="0">
                <a:latin typeface="+mn-ea"/>
              </a:rPr>
              <a:t>必须具有</a:t>
            </a:r>
            <a:r>
              <a:rPr lang="zh-CN" altLang="en-US" sz="2800" dirty="0" smtClean="0">
                <a:solidFill>
                  <a:srgbClr val="FFC000"/>
                </a:solidFill>
                <a:latin typeface="+mn-ea"/>
              </a:rPr>
              <a:t>同时性</a:t>
            </a:r>
            <a:r>
              <a:rPr lang="zh-CN" altLang="en-US" sz="2800" dirty="0" smtClean="0">
                <a:latin typeface="+mn-ea"/>
              </a:rPr>
              <a:t>：</a:t>
            </a:r>
          </a:p>
          <a:p>
            <a:pPr eaLnBrk="1" hangingPunct="1">
              <a:defRPr/>
            </a:pPr>
            <a:r>
              <a:rPr lang="zh-CN" altLang="en-US" sz="2800" dirty="0" smtClean="0">
                <a:latin typeface="+mn-ea"/>
              </a:rPr>
              <a:t>即</a:t>
            </a:r>
            <a:r>
              <a:rPr lang="en-US" altLang="zh-CN" sz="2800" dirty="0" smtClean="0">
                <a:latin typeface="+mn-ea"/>
              </a:rPr>
              <a:t>S</a:t>
            </a:r>
            <a:r>
              <a:rPr lang="zh-CN" altLang="en-US" sz="2800" dirty="0" smtClean="0">
                <a:latin typeface="+mn-ea"/>
              </a:rPr>
              <a:t>必须是</a:t>
            </a:r>
            <a:r>
              <a:rPr lang="en-US" altLang="zh-CN" sz="2800" dirty="0" smtClean="0">
                <a:latin typeface="+mn-ea"/>
              </a:rPr>
              <a:t>F</a:t>
            </a:r>
            <a:r>
              <a:rPr lang="zh-CN" altLang="en-US" sz="2800" dirty="0" smtClean="0">
                <a:latin typeface="+mn-ea"/>
              </a:rPr>
              <a:t>一直参与下物体在力的方向上移动的距离。</a:t>
            </a:r>
          </a:p>
          <a:p>
            <a:pPr eaLnBrk="1" hangingPunct="1">
              <a:defRPr/>
            </a:pPr>
            <a:r>
              <a:rPr lang="en-US" altLang="en-US" sz="2800" dirty="0" smtClean="0">
                <a:latin typeface="+mn-ea"/>
              </a:rPr>
              <a:t>④</a:t>
            </a:r>
            <a:r>
              <a:rPr lang="zh-CN" altLang="en-US" sz="2800" dirty="0" smtClean="0">
                <a:latin typeface="+mn-ea"/>
              </a:rPr>
              <a:t>、 </a:t>
            </a:r>
            <a:r>
              <a:rPr lang="en-US" altLang="zh-CN" sz="2800" dirty="0" smtClean="0">
                <a:latin typeface="+mn-ea"/>
              </a:rPr>
              <a:t>F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S</a:t>
            </a:r>
            <a:r>
              <a:rPr lang="zh-CN" altLang="en-US" sz="2800" dirty="0" smtClean="0">
                <a:latin typeface="+mn-ea"/>
              </a:rPr>
              <a:t>必须具有同一性：</a:t>
            </a:r>
          </a:p>
          <a:p>
            <a:pPr eaLnBrk="1" hangingPunct="1">
              <a:defRPr/>
            </a:pPr>
            <a:r>
              <a:rPr lang="en-US" altLang="zh-CN" sz="2800" dirty="0" smtClean="0">
                <a:latin typeface="+mn-ea"/>
              </a:rPr>
              <a:t>F</a:t>
            </a:r>
            <a:r>
              <a:rPr lang="zh-CN" altLang="en-US" sz="2800" dirty="0" smtClean="0">
                <a:latin typeface="+mn-ea"/>
              </a:rPr>
              <a:t>、</a:t>
            </a:r>
            <a:r>
              <a:rPr lang="en-US" altLang="zh-CN" sz="2800" dirty="0" smtClean="0">
                <a:latin typeface="+mn-ea"/>
              </a:rPr>
              <a:t>S</a:t>
            </a:r>
            <a:r>
              <a:rPr lang="zh-CN" altLang="en-US" sz="2800" dirty="0" smtClean="0">
                <a:latin typeface="+mn-ea"/>
              </a:rPr>
              <a:t>是指同一物体受到的力和在力的方向上运动的距离。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16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716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716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2000"/>
                                        <p:tgtEl>
                                          <p:spTgt spid="716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8" dur="2000"/>
                                        <p:tgtEl>
                                          <p:spTgt spid="716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3" dur="2000"/>
                                        <p:tgtEl>
                                          <p:spTgt spid="7168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8" dur="500"/>
                                        <p:tgtEl>
                                          <p:spTgt spid="7168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913" y="692185"/>
            <a:ext cx="8784175" cy="5905407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b="1" i="1" dirty="0" smtClean="0"/>
              <a:t>1</a:t>
            </a:r>
            <a:r>
              <a:rPr lang="zh-CN" altLang="en-US" b="1" i="1" dirty="0" smtClean="0"/>
              <a:t>．</a:t>
            </a:r>
            <a:r>
              <a:rPr lang="zh-CN" altLang="en-US" dirty="0" smtClean="0">
                <a:latin typeface="黑体" pitchFamily="49" charset="-122"/>
              </a:rPr>
              <a:t>下列几种情况，力对物体做功的是（      ）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</a:rPr>
              <a:t>A</a:t>
            </a:r>
            <a:r>
              <a:rPr lang="zh-CN" altLang="en-US" dirty="0" smtClean="0">
                <a:latin typeface="黑体" pitchFamily="49" charset="-122"/>
              </a:rPr>
              <a:t>．人用力推桌子，桌子不动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</a:rPr>
              <a:t>B</a:t>
            </a:r>
            <a:r>
              <a:rPr lang="zh-CN" altLang="en-US" dirty="0" smtClean="0">
                <a:latin typeface="黑体" pitchFamily="49" charset="-122"/>
              </a:rPr>
              <a:t>．人从一楼上到三楼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</a:rPr>
              <a:t>C</a:t>
            </a:r>
            <a:r>
              <a:rPr lang="zh-CN" altLang="en-US" dirty="0" smtClean="0">
                <a:latin typeface="黑体" pitchFamily="49" charset="-122"/>
              </a:rPr>
              <a:t>．运动员举着杠铃不动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</a:rPr>
              <a:t>D</a:t>
            </a:r>
            <a:r>
              <a:rPr lang="zh-CN" altLang="en-US" dirty="0" smtClean="0">
                <a:latin typeface="黑体" pitchFamily="49" charset="-122"/>
              </a:rPr>
              <a:t>．起重机吊着重物沿水平方向移</a:t>
            </a:r>
            <a:r>
              <a:rPr lang="zh-CN" altLang="en-US" sz="3600" dirty="0" smtClean="0">
                <a:latin typeface="黑体" pitchFamily="49" charset="-122"/>
              </a:rPr>
              <a:t>动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dirty="0" smtClean="0">
                <a:latin typeface="黑体" pitchFamily="49" charset="-122"/>
              </a:rPr>
              <a:t>2</a:t>
            </a:r>
            <a:r>
              <a:rPr lang="zh-CN" altLang="en-US" dirty="0" smtClean="0">
                <a:latin typeface="黑体" pitchFamily="49" charset="-122"/>
              </a:rPr>
              <a:t>．用</a:t>
            </a:r>
            <a:r>
              <a:rPr lang="en-US" altLang="zh-CN" dirty="0" smtClean="0">
                <a:latin typeface="黑体" pitchFamily="49" charset="-122"/>
              </a:rPr>
              <a:t>20N</a:t>
            </a:r>
            <a:r>
              <a:rPr lang="zh-CN" altLang="en-US" dirty="0" smtClean="0">
                <a:latin typeface="黑体" pitchFamily="49" charset="-122"/>
              </a:rPr>
              <a:t>的水平踢力将水平地面上重</a:t>
            </a:r>
            <a:r>
              <a:rPr lang="en-US" altLang="zh-CN" dirty="0" smtClean="0">
                <a:latin typeface="黑体" pitchFamily="49" charset="-122"/>
              </a:rPr>
              <a:t>30N</a:t>
            </a:r>
            <a:r>
              <a:rPr lang="zh-CN" altLang="en-US" dirty="0" smtClean="0">
                <a:latin typeface="黑体" pitchFamily="49" charset="-122"/>
              </a:rPr>
              <a:t>的足球踢出，球在水平方向运动</a:t>
            </a:r>
            <a:r>
              <a:rPr lang="en-US" altLang="zh-CN" dirty="0" smtClean="0">
                <a:latin typeface="黑体" pitchFamily="49" charset="-122"/>
              </a:rPr>
              <a:t>5m</a:t>
            </a:r>
            <a:r>
              <a:rPr lang="zh-CN" altLang="en-US" dirty="0" smtClean="0">
                <a:latin typeface="黑体" pitchFamily="49" charset="-122"/>
              </a:rPr>
              <a:t>，则踢力做的功是    </a:t>
            </a:r>
            <a:r>
              <a:rPr lang="en-US" altLang="zh-CN" dirty="0" smtClean="0">
                <a:latin typeface="黑体" pitchFamily="49" charset="-122"/>
              </a:rPr>
              <a:t>(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</a:rPr>
              <a:t>A</a:t>
            </a:r>
            <a:r>
              <a:rPr lang="zh-CN" altLang="en-US" dirty="0" smtClean="0">
                <a:latin typeface="黑体" pitchFamily="49" charset="-122"/>
              </a:rPr>
              <a:t>．</a:t>
            </a:r>
            <a:r>
              <a:rPr lang="en-US" altLang="zh-CN" dirty="0" smtClean="0">
                <a:latin typeface="黑体" pitchFamily="49" charset="-122"/>
              </a:rPr>
              <a:t>100J    B</a:t>
            </a:r>
            <a:r>
              <a:rPr lang="zh-CN" altLang="en-US" dirty="0" smtClean="0">
                <a:latin typeface="黑体" pitchFamily="49" charset="-122"/>
              </a:rPr>
              <a:t>．</a:t>
            </a:r>
            <a:r>
              <a:rPr lang="en-US" altLang="zh-CN" dirty="0" smtClean="0">
                <a:latin typeface="黑体" pitchFamily="49" charset="-122"/>
              </a:rPr>
              <a:t>150J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dirty="0" smtClean="0">
                <a:latin typeface="黑体" pitchFamily="49" charset="-122"/>
              </a:rPr>
              <a:t>C</a:t>
            </a:r>
            <a:r>
              <a:rPr lang="zh-CN" altLang="en-US" dirty="0" smtClean="0">
                <a:latin typeface="黑体" pitchFamily="49" charset="-122"/>
              </a:rPr>
              <a:t>．</a:t>
            </a:r>
            <a:r>
              <a:rPr lang="en-US" altLang="zh-CN" dirty="0" smtClean="0">
                <a:latin typeface="黑体" pitchFamily="49" charset="-122"/>
              </a:rPr>
              <a:t>250J    D</a:t>
            </a:r>
            <a:r>
              <a:rPr lang="zh-CN" altLang="en-US" dirty="0" smtClean="0">
                <a:latin typeface="黑体" pitchFamily="49" charset="-122"/>
              </a:rPr>
              <a:t>．条件不足，无法判断</a:t>
            </a:r>
          </a:p>
        </p:txBody>
      </p:sp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468822" y="115925"/>
            <a:ext cx="368228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/>
              <a:t>课堂训练</a:t>
            </a:r>
            <a:r>
              <a:rPr lang="zh-CN" altLang="en-US" sz="3600">
                <a:solidFill>
                  <a:schemeClr val="hlink"/>
                </a:solidFill>
              </a:rPr>
              <a:t>：</a:t>
            </a:r>
          </a:p>
        </p:txBody>
      </p:sp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7740352" y="692696"/>
            <a:ext cx="3802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chemeClr val="tx2"/>
                </a:solidFill>
              </a:rPr>
              <a:t>B</a:t>
            </a: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1403648" y="4725144"/>
            <a:ext cx="3738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50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50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50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450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450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50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061" grpId="0"/>
      <p:bldP spid="4506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24368" y="1125640"/>
            <a:ext cx="8568806" cy="4635283"/>
          </a:xfrm>
        </p:spPr>
        <p:txBody>
          <a:bodyPr/>
          <a:lstStyle/>
          <a:p>
            <a:pPr eaLnBrk="1" hangingPunct="1"/>
            <a:r>
              <a:rPr lang="en-US" altLang="zh-CN" smtClean="0"/>
              <a:t> </a:t>
            </a:r>
            <a:r>
              <a:rPr lang="en-US" altLang="zh-CN" sz="3600" b="1" smtClean="0"/>
              <a:t>3</a:t>
            </a:r>
            <a:r>
              <a:rPr lang="zh-CN" altLang="en-US" sz="3600" b="1" smtClean="0"/>
              <a:t>．下列关于功的说法中，正确的是    </a:t>
            </a:r>
            <a:r>
              <a:rPr lang="en-US" altLang="zh-CN" sz="3600" b="1" smtClean="0"/>
              <a:t>( 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    A</a:t>
            </a:r>
            <a:r>
              <a:rPr lang="zh-CN" altLang="en-US" sz="3600" b="1" smtClean="0"/>
              <a:t>．力越大，力做的功越多   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/>
              <a:t>    </a:t>
            </a:r>
            <a:r>
              <a:rPr lang="en-US" altLang="zh-CN" sz="3600" b="1" smtClean="0"/>
              <a:t>B</a:t>
            </a:r>
            <a:r>
              <a:rPr lang="zh-CN" altLang="en-US" sz="3600" b="1" smtClean="0"/>
              <a:t>．距离一定，力越大，力做的功越多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/>
              <a:t>    </a:t>
            </a:r>
            <a:r>
              <a:rPr lang="en-US" altLang="zh-CN" sz="3600" b="1" smtClean="0"/>
              <a:t>C</a:t>
            </a:r>
            <a:r>
              <a:rPr lang="zh-CN" altLang="en-US" sz="3600" b="1" smtClean="0"/>
              <a:t>．力越大，距离越大，力做的功越多</a:t>
            </a:r>
          </a:p>
          <a:p>
            <a:pPr eaLnBrk="1" hangingPunct="1">
              <a:buFont typeface="Wingdings" pitchFamily="2" charset="2"/>
              <a:buNone/>
            </a:pPr>
            <a:r>
              <a:rPr lang="zh-CN" altLang="en-US" sz="3600" b="1" smtClean="0"/>
              <a:t>    </a:t>
            </a:r>
            <a:r>
              <a:rPr lang="en-US" altLang="zh-CN" sz="3600" b="1" smtClean="0"/>
              <a:t>D</a:t>
            </a:r>
            <a:r>
              <a:rPr lang="zh-CN" altLang="en-US" sz="3600" b="1" smtClean="0"/>
              <a:t>．以上说法都不对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7669245" y="1295327"/>
            <a:ext cx="40588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chemeClr val="tx2"/>
                </a:solidFill>
              </a:rPr>
              <a:t>D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460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0" dur="500"/>
                                        <p:tgtEl>
                                          <p:spTgt spid="460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3" dur="500"/>
                                        <p:tgtEl>
                                          <p:spTgt spid="460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6" dur="500"/>
                                        <p:tgtEl>
                                          <p:spTgt spid="460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460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60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912" y="260410"/>
            <a:ext cx="8583252" cy="6409424"/>
          </a:xfrm>
        </p:spPr>
        <p:txBody>
          <a:bodyPr/>
          <a:lstStyle/>
          <a:p>
            <a:pPr eaLnBrk="1" hangingPunct="1"/>
            <a:r>
              <a:rPr lang="en-US" altLang="zh-CN" sz="3200" smtClean="0"/>
              <a:t> </a:t>
            </a:r>
            <a:r>
              <a:rPr lang="en-US" altLang="zh-CN" sz="3200" b="1" smtClean="0"/>
              <a:t>4</a:t>
            </a:r>
            <a:r>
              <a:rPr lang="zh-CN" altLang="en-US" sz="3200" b="1" smtClean="0"/>
              <a:t>．下面关于做功的几个判断中，哪个是正确的</a:t>
            </a:r>
            <a:r>
              <a:rPr lang="en-US" altLang="zh-CN" sz="3200" b="1" smtClean="0"/>
              <a:t>?    ( 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smtClean="0"/>
              <a:t>A</a:t>
            </a:r>
            <a:r>
              <a:rPr lang="zh-CN" altLang="en-US" sz="3200" b="1" smtClean="0"/>
              <a:t>．起重机将货物吊起时，起重机的拉力对货物做了功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smtClean="0"/>
              <a:t>B</a:t>
            </a:r>
            <a:r>
              <a:rPr lang="zh-CN" altLang="en-US" sz="3200" b="1" smtClean="0"/>
              <a:t>．人用力托着一箱货物站着不动时，人对货物做了功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smtClean="0"/>
              <a:t>C</a:t>
            </a:r>
            <a:r>
              <a:rPr lang="zh-CN" altLang="en-US" sz="3200" b="1" smtClean="0"/>
              <a:t>．汽车载着货物在水平公路上行驶时，汽车对货物向上的支持力做了功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smtClean="0"/>
              <a:t>D</a:t>
            </a:r>
            <a:r>
              <a:rPr lang="zh-CN" altLang="en-US" sz="3200" b="1" smtClean="0"/>
              <a:t>．某个人将铅球推出，铅球落地后在水平地面上滚动时，重力对铅球做了功 </a:t>
            </a: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1025631" y="631703"/>
            <a:ext cx="237694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/>
              <a:t>	</a:t>
            </a:r>
            <a:r>
              <a:rPr lang="en-US" altLang="zh-CN" sz="3200">
                <a:solidFill>
                  <a:srgbClr val="FFFF00"/>
                </a:solidFill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47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" dur="2000"/>
                                        <p:tgtEl>
                                          <p:spTgt spid="471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3" dur="2000"/>
                                        <p:tgtEl>
                                          <p:spTgt spid="471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4710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9" dur="2000"/>
                                        <p:tgtEl>
                                          <p:spTgt spid="4710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7" name="Text Box 9"/>
          <p:cNvSpPr txBox="1">
            <a:spLocks noChangeArrowheads="1"/>
          </p:cNvSpPr>
          <p:nvPr/>
        </p:nvSpPr>
        <p:spPr bwMode="auto">
          <a:xfrm rot="10800000" flipV="1">
            <a:off x="6227323" y="1708866"/>
            <a:ext cx="34931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FF00"/>
                </a:solidFill>
              </a:rPr>
              <a:t>A</a:t>
            </a:r>
          </a:p>
        </p:txBody>
      </p:sp>
      <p:sp>
        <p:nvSpPr>
          <p:cNvPr id="34819" name="矩形 5"/>
          <p:cNvSpPr>
            <a:spLocks noChangeArrowheads="1"/>
          </p:cNvSpPr>
          <p:nvPr/>
        </p:nvSpPr>
        <p:spPr bwMode="auto">
          <a:xfrm>
            <a:off x="316488" y="480497"/>
            <a:ext cx="868831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/>
              <a:t>5</a:t>
            </a:r>
            <a:r>
              <a:rPr lang="zh-CN" altLang="en-US" sz="3600" b="1"/>
              <a:t>．如图所示，直径为</a:t>
            </a:r>
            <a:r>
              <a:rPr lang="en-US" altLang="zh-CN" sz="3600" b="1"/>
              <a:t>d</a:t>
            </a:r>
            <a:r>
              <a:rPr lang="zh-CN" altLang="en-US" sz="3600" b="1"/>
              <a:t>的圆筒上绕着绳子，某同学用恒力</a:t>
            </a:r>
            <a:r>
              <a:rPr lang="en-US" altLang="zh-CN" sz="3600" b="1"/>
              <a:t>F</a:t>
            </a:r>
            <a:r>
              <a:rPr lang="zh-CN" altLang="en-US" sz="3600" b="1"/>
              <a:t>拉着绳子的自由端使圆筒在地上滚动，则他使圆筒滚动一周所做的功是    </a:t>
            </a:r>
            <a:r>
              <a:rPr lang="en-US" altLang="zh-CN" sz="3600" b="1"/>
              <a:t>(           )</a:t>
            </a:r>
          </a:p>
          <a:p>
            <a:r>
              <a:rPr lang="en-US" altLang="zh-CN" sz="3600" b="1"/>
              <a:t>A</a:t>
            </a:r>
            <a:r>
              <a:rPr lang="zh-CN" altLang="en-US" sz="3600" b="1"/>
              <a:t>．</a:t>
            </a:r>
            <a:r>
              <a:rPr lang="en-US" altLang="zh-CN" sz="3600" b="1"/>
              <a:t>πdF      B</a:t>
            </a:r>
            <a:r>
              <a:rPr lang="zh-CN" altLang="en-US" sz="3600" b="1"/>
              <a:t>．</a:t>
            </a:r>
            <a:r>
              <a:rPr lang="en-US" altLang="zh-CN" sz="3600" b="1"/>
              <a:t>2πdF    </a:t>
            </a:r>
          </a:p>
          <a:p>
            <a:r>
              <a:rPr lang="en-US" altLang="zh-CN" sz="3600" b="1"/>
              <a:t>C</a:t>
            </a:r>
            <a:r>
              <a:rPr lang="zh-CN" altLang="en-US" sz="3600" b="1"/>
              <a:t>．</a:t>
            </a:r>
            <a:r>
              <a:rPr lang="en-US" altLang="zh-CN" sz="3600" b="1"/>
              <a:t>4πdF    D</a:t>
            </a:r>
            <a:r>
              <a:rPr lang="zh-CN" altLang="en-US" sz="3600" b="1"/>
              <a:t>．</a:t>
            </a:r>
            <a:r>
              <a:rPr lang="en-US" altLang="zh-CN" sz="3600" b="1"/>
              <a:t>0</a:t>
            </a:r>
          </a:p>
        </p:txBody>
      </p:sp>
      <p:pic>
        <p:nvPicPr>
          <p:cNvPr id="34820" name="Picture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08553" y="4149745"/>
            <a:ext cx="4176062" cy="1727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1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13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5" name="Rectangle 3"/>
          <p:cNvSpPr>
            <a:spLocks noGrp="1" noRot="1" noChangeArrowheads="1"/>
          </p:cNvSpPr>
          <p:nvPr>
            <p:ph type="body" sz="half" idx="1"/>
          </p:nvPr>
        </p:nvSpPr>
        <p:spPr>
          <a:xfrm>
            <a:off x="250827" y="260410"/>
            <a:ext cx="8642346" cy="4605041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200" b="1" dirty="0" smtClean="0"/>
              <a:t>6</a:t>
            </a:r>
            <a:r>
              <a:rPr lang="zh-CN" altLang="en-US" sz="3200" b="1" dirty="0" smtClean="0"/>
              <a:t>．如图所示，将一物体分别沿着光滑斜面</a:t>
            </a:r>
            <a:r>
              <a:rPr lang="en-US" altLang="zh-CN" sz="3200" b="1" dirty="0" smtClean="0"/>
              <a:t>AO</a:t>
            </a:r>
            <a:r>
              <a:rPr lang="zh-CN" altLang="en-US" sz="3200" b="1" dirty="0" smtClean="0"/>
              <a:t>和</a:t>
            </a:r>
            <a:r>
              <a:rPr lang="en-US" altLang="zh-CN" sz="3200" b="1" dirty="0" smtClean="0"/>
              <a:t>BO</a:t>
            </a:r>
            <a:r>
              <a:rPr lang="zh-CN" altLang="en-US" sz="3200" b="1" dirty="0" smtClean="0"/>
              <a:t>匀速拉到顶端</a:t>
            </a:r>
            <a:r>
              <a:rPr lang="en-US" altLang="zh-CN" sz="3200" b="1" dirty="0" smtClean="0"/>
              <a:t>O</a:t>
            </a:r>
            <a:r>
              <a:rPr lang="zh-CN" altLang="en-US" sz="3200" b="1" dirty="0" smtClean="0"/>
              <a:t>点，已知</a:t>
            </a:r>
            <a:r>
              <a:rPr lang="en-US" altLang="zh-CN" sz="3200" b="1" dirty="0" smtClean="0"/>
              <a:t>AO&lt;BO</a:t>
            </a:r>
            <a:r>
              <a:rPr lang="zh-CN" altLang="en-US" sz="3200" b="1" dirty="0" smtClean="0"/>
              <a:t>，所用拉力分别是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zh-CN" altLang="en-US" sz="3200" b="1" dirty="0" smtClean="0"/>
              <a:t>和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，拉力所做的功分别是</a:t>
            </a:r>
            <a:r>
              <a:rPr lang="en-US" altLang="zh-CN" sz="3200" b="1" dirty="0" err="1" smtClean="0"/>
              <a:t>W</a:t>
            </a:r>
            <a:r>
              <a:rPr lang="en-US" altLang="zh-CN" sz="3200" b="1" baseline="-25000" dirty="0" err="1" smtClean="0"/>
              <a:t>l</a:t>
            </a:r>
            <a:r>
              <a:rPr lang="zh-CN" altLang="en-US" sz="3200" b="1" dirty="0" smtClean="0"/>
              <a:t>和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，则    </a:t>
            </a:r>
            <a:r>
              <a:rPr lang="en-US" altLang="zh-CN" sz="3200" b="1" dirty="0" smtClean="0"/>
              <a:t>(           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dirty="0" smtClean="0"/>
              <a:t>A</a:t>
            </a:r>
            <a:r>
              <a:rPr lang="zh-CN" altLang="en-US" sz="3200" b="1" dirty="0" smtClean="0"/>
              <a:t>．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l</a:t>
            </a:r>
            <a:r>
              <a:rPr lang="zh-CN" altLang="en-US" sz="3200" b="1" dirty="0" smtClean="0"/>
              <a:t>＞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，</a:t>
            </a:r>
            <a:r>
              <a:rPr lang="en-US" altLang="zh-CN" sz="3200" b="1" dirty="0" err="1" smtClean="0"/>
              <a:t>W</a:t>
            </a:r>
            <a:r>
              <a:rPr lang="en-US" altLang="zh-CN" sz="3200" b="1" baseline="-25000" dirty="0" err="1" smtClean="0"/>
              <a:t>l</a:t>
            </a:r>
            <a:r>
              <a:rPr lang="zh-CN" altLang="en-US" sz="3200" b="1" dirty="0" smtClean="0"/>
              <a:t>＝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2</a:t>
            </a:r>
            <a:r>
              <a:rPr lang="en-US" altLang="zh-CN" sz="3200" b="1" dirty="0" smtClean="0"/>
              <a:t>  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dirty="0" smtClean="0"/>
              <a:t>B</a:t>
            </a:r>
            <a:r>
              <a:rPr lang="zh-CN" altLang="en-US" sz="3200" b="1" dirty="0" smtClean="0"/>
              <a:t>．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l</a:t>
            </a:r>
            <a:r>
              <a:rPr lang="zh-CN" altLang="en-US" sz="3200" b="1" dirty="0" smtClean="0"/>
              <a:t>＞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1</a:t>
            </a:r>
            <a:r>
              <a:rPr lang="en-US" altLang="zh-CN" sz="3200" b="1" dirty="0" smtClean="0"/>
              <a:t> &gt;W</a:t>
            </a:r>
            <a:r>
              <a:rPr lang="en-US" altLang="zh-CN" sz="3200" b="1" baseline="-25000" dirty="0" smtClean="0"/>
              <a:t>2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dirty="0" smtClean="0"/>
              <a:t>C</a:t>
            </a:r>
            <a:r>
              <a:rPr lang="zh-CN" altLang="en-US" sz="3200" b="1" dirty="0" smtClean="0"/>
              <a:t>．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zh-CN" altLang="en-US" sz="3200" b="1" dirty="0" smtClean="0"/>
              <a:t>＝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1</a:t>
            </a:r>
            <a:r>
              <a:rPr lang="zh-CN" altLang="en-US" sz="3200" b="1" dirty="0" smtClean="0"/>
              <a:t>＝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2</a:t>
            </a:r>
            <a:r>
              <a:rPr lang="en-US" altLang="zh-CN" sz="3200" b="1" dirty="0" smtClean="0"/>
              <a:t>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200" b="1" dirty="0" smtClean="0"/>
              <a:t>D</a:t>
            </a:r>
            <a:r>
              <a:rPr lang="zh-CN" altLang="en-US" sz="3200" b="1" dirty="0" smtClean="0"/>
              <a:t>．</a:t>
            </a:r>
            <a:r>
              <a:rPr lang="en-US" altLang="zh-CN" sz="3200" b="1" dirty="0" smtClean="0"/>
              <a:t>F</a:t>
            </a:r>
            <a:r>
              <a:rPr lang="en-US" altLang="zh-CN" sz="3200" b="1" baseline="-25000" dirty="0" smtClean="0"/>
              <a:t>1</a:t>
            </a:r>
            <a:r>
              <a:rPr lang="en-US" altLang="zh-CN" sz="3200" b="1" dirty="0" smtClean="0"/>
              <a:t>&lt;F</a:t>
            </a:r>
            <a:r>
              <a:rPr lang="en-US" altLang="zh-CN" sz="3200" b="1" baseline="-25000" dirty="0" smtClean="0"/>
              <a:t>2</a:t>
            </a:r>
            <a:r>
              <a:rPr lang="zh-CN" altLang="en-US" sz="3200" b="1" dirty="0" smtClean="0"/>
              <a:t>，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1</a:t>
            </a:r>
            <a:r>
              <a:rPr lang="zh-CN" altLang="en-US" sz="3200" b="1" dirty="0" smtClean="0"/>
              <a:t>＝</a:t>
            </a:r>
            <a:r>
              <a:rPr lang="en-US" altLang="zh-CN" sz="3200" b="1" dirty="0" smtClean="0"/>
              <a:t>W</a:t>
            </a:r>
            <a:r>
              <a:rPr lang="en-US" altLang="zh-CN" sz="3200" b="1" baseline="-25000" dirty="0" smtClean="0"/>
              <a:t>2</a:t>
            </a:r>
          </a:p>
          <a:p>
            <a:pPr eaLnBrk="1" hangingPunct="1"/>
            <a:endParaRPr lang="en-US" altLang="zh-CN" b="1" i="1" dirty="0" smtClean="0"/>
          </a:p>
        </p:txBody>
      </p:sp>
      <p:graphicFrame>
        <p:nvGraphicFramePr>
          <p:cNvPr id="49156" name="Object 4"/>
          <p:cNvGraphicFramePr>
            <a:graphicFrameLocks noChangeAspect="1"/>
          </p:cNvGraphicFramePr>
          <p:nvPr>
            <p:ph sz="half" idx="2"/>
          </p:nvPr>
        </p:nvGraphicFramePr>
        <p:xfrm>
          <a:off x="4860253" y="2420966"/>
          <a:ext cx="3528641" cy="2300000"/>
        </p:xfrm>
        <a:graphic>
          <a:graphicData uri="http://schemas.openxmlformats.org/presentationml/2006/ole">
            <p:oleObj spid="_x0000_s3074" name="位图图像" r:id="rId3" imgW="1495634" imgH="762106" progId="Paint.Picture">
              <p:embed/>
            </p:oleObj>
          </a:graphicData>
        </a:graphic>
      </p:graphicFrame>
      <p:sp>
        <p:nvSpPr>
          <p:cNvPr id="49159" name="Text Box 7"/>
          <p:cNvSpPr txBox="1">
            <a:spLocks noChangeArrowheads="1"/>
          </p:cNvSpPr>
          <p:nvPr/>
        </p:nvSpPr>
        <p:spPr bwMode="auto">
          <a:xfrm>
            <a:off x="2843808" y="1772816"/>
            <a:ext cx="389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dirty="0">
                <a:solidFill>
                  <a:schemeClr val="tx2"/>
                </a:solidFill>
                <a:latin typeface="黑体" pitchFamily="49" charset="-122"/>
                <a:ea typeface="黑体" pitchFamily="49" charset="-122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49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2000"/>
                                        <p:tgtEl>
                                          <p:spTgt spid="49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49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2000"/>
                                        <p:tgtEl>
                                          <p:spTgt spid="49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49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9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91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179912" y="260410"/>
            <a:ext cx="8583252" cy="4227028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7</a:t>
            </a:r>
            <a:r>
              <a:rPr lang="zh-CN" altLang="en-US" sz="3600" b="1" smtClean="0"/>
              <a:t>．力学里的功包含两个必要因素：一是</a:t>
            </a:r>
            <a:r>
              <a:rPr lang="en-US" altLang="zh-CN" sz="3600" b="1" smtClean="0">
                <a:latin typeface="宋体" pitchFamily="2" charset="-122"/>
              </a:rPr>
              <a:t>______</a:t>
            </a:r>
            <a:r>
              <a:rPr lang="en-US" altLang="zh-CN" sz="3600" b="1" u="sng" smtClean="0">
                <a:latin typeface="宋体" pitchFamily="2" charset="-122"/>
              </a:rPr>
              <a:t>         </a:t>
            </a:r>
            <a:r>
              <a:rPr lang="zh-CN" altLang="en-US" sz="3600" b="1" smtClean="0"/>
              <a:t>；二是</a:t>
            </a:r>
            <a:r>
              <a:rPr lang="zh-CN" altLang="en-US" sz="2800" b="1" u="sng" smtClean="0">
                <a:latin typeface="宋体" pitchFamily="2" charset="-122"/>
              </a:rPr>
              <a:t> </a:t>
            </a:r>
            <a:r>
              <a:rPr lang="zh-CN" altLang="en-US" sz="2800" b="1" smtClean="0">
                <a:latin typeface="宋体" pitchFamily="2" charset="-122"/>
              </a:rPr>
              <a:t>  </a:t>
            </a:r>
            <a:r>
              <a:rPr lang="zh-CN" altLang="en-US" sz="2800" b="1" u="sng" smtClean="0">
                <a:latin typeface="宋体" pitchFamily="2" charset="-122"/>
              </a:rPr>
              <a:t>               </a:t>
            </a:r>
            <a:endParaRPr lang="zh-CN" altLang="en-US" sz="3600" b="1" smtClean="0"/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8</a:t>
            </a:r>
            <a:r>
              <a:rPr lang="zh-CN" altLang="en-US" sz="3600" b="1" smtClean="0"/>
              <a:t>、把一个鸡蛋举高</a:t>
            </a:r>
            <a:r>
              <a:rPr lang="en-US" altLang="zh-CN" sz="3600" b="1" smtClean="0"/>
              <a:t>2m</a:t>
            </a:r>
            <a:r>
              <a:rPr lang="zh-CN" altLang="en-US" sz="3600" b="1" smtClean="0"/>
              <a:t>，做的功大约是</a:t>
            </a:r>
            <a:r>
              <a:rPr lang="en-US" altLang="zh-CN" sz="3600" b="1" smtClean="0"/>
              <a:t>_____J</a:t>
            </a:r>
            <a:r>
              <a:rPr lang="zh-CN" altLang="en-US" sz="3600" b="1" smtClean="0"/>
              <a:t>．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CN" sz="3600" b="1" smtClean="0"/>
              <a:t>9</a:t>
            </a:r>
            <a:r>
              <a:rPr lang="zh-CN" altLang="en-US" sz="3600" b="1" smtClean="0"/>
              <a:t>．用</a:t>
            </a:r>
            <a:r>
              <a:rPr lang="en-US" altLang="zh-CN" sz="3600" b="1" smtClean="0"/>
              <a:t>20N</a:t>
            </a:r>
            <a:r>
              <a:rPr lang="zh-CN" altLang="en-US" sz="3600" b="1" smtClean="0"/>
              <a:t>的水平拉力把重为</a:t>
            </a:r>
            <a:r>
              <a:rPr lang="en-US" altLang="zh-CN" sz="3600" b="1" smtClean="0"/>
              <a:t>100N</a:t>
            </a:r>
            <a:r>
              <a:rPr lang="zh-CN" altLang="en-US" sz="3600" b="1" smtClean="0"/>
              <a:t>的物体沿水平桌面拉动</a:t>
            </a:r>
            <a:r>
              <a:rPr lang="en-US" altLang="zh-CN" sz="3600" b="1" smtClean="0"/>
              <a:t>2m</a:t>
            </a:r>
            <a:r>
              <a:rPr lang="zh-CN" altLang="en-US" sz="3600" b="1" smtClean="0"/>
              <a:t>，拉力所做的功为</a:t>
            </a:r>
            <a:r>
              <a:rPr lang="en-US" altLang="zh-CN" sz="3600" b="1" smtClean="0"/>
              <a:t>___J</a:t>
            </a:r>
            <a:r>
              <a:rPr lang="zh-CN" altLang="en-US" sz="3600" b="1" smtClean="0"/>
              <a:t>，重力做的功为</a:t>
            </a:r>
            <a:r>
              <a:rPr lang="en-US" altLang="zh-CN" sz="3600" b="1" smtClean="0"/>
              <a:t>_____J</a:t>
            </a:r>
          </a:p>
        </p:txBody>
      </p:sp>
      <p:sp>
        <p:nvSpPr>
          <p:cNvPr id="51204" name="Text Box 4"/>
          <p:cNvSpPr txBox="1">
            <a:spLocks noChangeArrowheads="1"/>
          </p:cNvSpPr>
          <p:nvPr/>
        </p:nvSpPr>
        <p:spPr bwMode="auto">
          <a:xfrm>
            <a:off x="468823" y="836670"/>
            <a:ext cx="262251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ea typeface="黑体" pitchFamily="49" charset="-122"/>
              </a:rPr>
              <a:t>有力作用在物体上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4810351" y="913953"/>
            <a:ext cx="41873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00"/>
                </a:solidFill>
                <a:ea typeface="黑体" pitchFamily="49" charset="-122"/>
              </a:rPr>
              <a:t>在力的方向上移动了距离</a:t>
            </a:r>
            <a:r>
              <a:rPr lang="zh-CN" altLang="en-US">
                <a:solidFill>
                  <a:srgbClr val="FFFF00"/>
                </a:solidFill>
              </a:rPr>
              <a:t> </a:t>
            </a:r>
          </a:p>
        </p:txBody>
      </p:sp>
      <p:sp>
        <p:nvSpPr>
          <p:cNvPr id="51206" name="Text Box 6"/>
          <p:cNvSpPr txBox="1">
            <a:spLocks noChangeArrowheads="1"/>
          </p:cNvSpPr>
          <p:nvPr/>
        </p:nvSpPr>
        <p:spPr bwMode="auto">
          <a:xfrm>
            <a:off x="7252953" y="1448211"/>
            <a:ext cx="36740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</a:rPr>
              <a:t>1</a:t>
            </a:r>
          </a:p>
        </p:txBody>
      </p:sp>
      <p:sp>
        <p:nvSpPr>
          <p:cNvPr id="51207" name="Text Box 7"/>
          <p:cNvSpPr txBox="1">
            <a:spLocks noChangeArrowheads="1"/>
          </p:cNvSpPr>
          <p:nvPr/>
        </p:nvSpPr>
        <p:spPr bwMode="auto">
          <a:xfrm>
            <a:off x="5399990" y="2899781"/>
            <a:ext cx="59503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40</a:t>
            </a:r>
          </a:p>
        </p:txBody>
      </p:sp>
      <p:sp>
        <p:nvSpPr>
          <p:cNvPr id="51208" name="Text Box 8"/>
          <p:cNvSpPr txBox="1">
            <a:spLocks noChangeArrowheads="1"/>
          </p:cNvSpPr>
          <p:nvPr/>
        </p:nvSpPr>
        <p:spPr bwMode="auto">
          <a:xfrm>
            <a:off x="1321107" y="3353397"/>
            <a:ext cx="3898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0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51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51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51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12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1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12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12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</p:stCondLst>
                      <p:childTnLst>
                        <p:par>
                          <p:cTn id="4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512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04" grpId="0"/>
      <p:bldP spid="51205" grpId="0"/>
      <p:bldP spid="51206" grpId="0"/>
      <p:bldP spid="51207" grpId="0"/>
      <p:bldP spid="51208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755106" y="260410"/>
            <a:ext cx="8008058" cy="4756246"/>
          </a:xfrm>
        </p:spPr>
        <p:txBody>
          <a:bodyPr>
            <a:normAutofit fontScale="92500"/>
          </a:bodyPr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z="4400" b="1" smtClean="0"/>
              <a:t>10</a:t>
            </a:r>
            <a:r>
              <a:rPr lang="zh-CN" altLang="en-US" sz="4400" b="1" smtClean="0"/>
              <a:t>．用手将重</a:t>
            </a:r>
            <a:r>
              <a:rPr lang="en-US" altLang="zh-CN" sz="4400" b="1" smtClean="0"/>
              <a:t>1N</a:t>
            </a:r>
            <a:r>
              <a:rPr lang="zh-CN" altLang="en-US" sz="4400" b="1" smtClean="0"/>
              <a:t>的砝码提高</a:t>
            </a:r>
            <a:r>
              <a:rPr lang="en-US" altLang="zh-CN" sz="4400" b="1" smtClean="0"/>
              <a:t>0</a:t>
            </a:r>
            <a:r>
              <a:rPr lang="zh-CN" altLang="en-US" sz="4400" b="1" smtClean="0"/>
              <a:t>．</a:t>
            </a:r>
            <a:r>
              <a:rPr lang="en-US" altLang="zh-CN" sz="4400" b="1" smtClean="0"/>
              <a:t>5m</a:t>
            </a:r>
            <a:r>
              <a:rPr lang="zh-CN" altLang="en-US" sz="4400" b="1" smtClean="0"/>
              <a:t>，做功</a:t>
            </a:r>
            <a:r>
              <a:rPr lang="en-US" altLang="zh-CN" sz="4400" b="1" smtClean="0"/>
              <a:t>W</a:t>
            </a:r>
            <a:r>
              <a:rPr lang="zh-CN" altLang="en-US" sz="4400" b="1" smtClean="0"/>
              <a:t>＝</a:t>
            </a:r>
            <a:r>
              <a:rPr lang="en-US" altLang="zh-CN" sz="4400" b="1" smtClean="0"/>
              <a:t>_____J</a:t>
            </a:r>
            <a:r>
              <a:rPr lang="zh-CN" altLang="en-US" sz="4400" b="1" smtClean="0"/>
              <a:t>，若用动力臂是阻力臂</a:t>
            </a:r>
            <a:r>
              <a:rPr lang="en-US" altLang="zh-CN" sz="4400" b="1" smtClean="0"/>
              <a:t>2</a:t>
            </a:r>
            <a:r>
              <a:rPr lang="zh-CN" altLang="en-US" sz="4400" b="1" smtClean="0"/>
              <a:t>倍的杠杆将上述砝码提高</a:t>
            </a:r>
            <a:r>
              <a:rPr lang="en-US" altLang="zh-CN" sz="4400" b="1" smtClean="0"/>
              <a:t>0</a:t>
            </a:r>
            <a:r>
              <a:rPr lang="zh-CN" altLang="en-US" sz="4400" b="1" smtClean="0"/>
              <a:t>．</a:t>
            </a:r>
            <a:r>
              <a:rPr lang="en-US" altLang="zh-CN" sz="4400" b="1" smtClean="0"/>
              <a:t>5m</a:t>
            </a:r>
            <a:r>
              <a:rPr lang="zh-CN" altLang="en-US" sz="4400" b="1" smtClean="0"/>
              <a:t>，不计摩擦和杠杆重，则拉力</a:t>
            </a:r>
            <a:r>
              <a:rPr lang="en-US" altLang="zh-CN" sz="4400" b="1" smtClean="0"/>
              <a:t>F</a:t>
            </a:r>
            <a:r>
              <a:rPr lang="zh-CN" altLang="en-US" sz="4400" b="1" smtClean="0"/>
              <a:t>＝</a:t>
            </a:r>
            <a:r>
              <a:rPr lang="en-US" altLang="zh-CN" sz="4400" b="1" smtClean="0"/>
              <a:t>____N</a:t>
            </a:r>
            <a:r>
              <a:rPr lang="zh-CN" altLang="en-US" sz="4400" b="1" smtClean="0"/>
              <a:t>，拉力通过的距离</a:t>
            </a:r>
            <a:r>
              <a:rPr lang="en-US" altLang="zh-CN" sz="4400" b="1" smtClean="0"/>
              <a:t>s=_</a:t>
            </a:r>
            <a:r>
              <a:rPr lang="en-US" altLang="zh-CN" sz="4400" b="1" smtClean="0">
                <a:solidFill>
                  <a:srgbClr val="FFFF00"/>
                </a:solidFill>
              </a:rPr>
              <a:t>_</a:t>
            </a:r>
            <a:r>
              <a:rPr lang="en-US" altLang="zh-CN" sz="4400" b="1" smtClean="0"/>
              <a:t>__ m</a:t>
            </a:r>
            <a:r>
              <a:rPr lang="zh-CN" altLang="en-US" sz="4400" b="1" smtClean="0"/>
              <a:t>，拉力做的功</a:t>
            </a:r>
            <a:r>
              <a:rPr lang="en-US" altLang="zh-CN" sz="4400" b="1" smtClean="0"/>
              <a:t>W</a:t>
            </a:r>
            <a:r>
              <a:rPr lang="zh-CN" altLang="en-US" sz="4400" b="1" smtClean="0"/>
              <a:t>＝</a:t>
            </a:r>
            <a:r>
              <a:rPr lang="en-US" altLang="zh-CN" sz="4400" b="1" smtClean="0"/>
              <a:t>___J</a:t>
            </a:r>
            <a:r>
              <a:rPr lang="zh-CN" altLang="en-US" sz="4400" b="1" smtClean="0"/>
              <a:t>．</a:t>
            </a:r>
            <a:r>
              <a:rPr lang="zh-CN" altLang="en-US" sz="4000" b="1" smtClean="0"/>
              <a:t> </a:t>
            </a:r>
          </a:p>
        </p:txBody>
      </p:sp>
      <p:sp>
        <p:nvSpPr>
          <p:cNvPr id="52229" name="Text Box 5"/>
          <p:cNvSpPr txBox="1">
            <a:spLocks noChangeArrowheads="1"/>
          </p:cNvSpPr>
          <p:nvPr/>
        </p:nvSpPr>
        <p:spPr bwMode="auto">
          <a:xfrm>
            <a:off x="3093963" y="1009716"/>
            <a:ext cx="101249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0.5</a:t>
            </a:r>
          </a:p>
        </p:txBody>
      </p:sp>
      <p:sp>
        <p:nvSpPr>
          <p:cNvPr id="52230" name="Text Box 6"/>
          <p:cNvSpPr txBox="1">
            <a:spLocks noChangeArrowheads="1"/>
          </p:cNvSpPr>
          <p:nvPr/>
        </p:nvSpPr>
        <p:spPr bwMode="auto">
          <a:xfrm>
            <a:off x="2030249" y="3050988"/>
            <a:ext cx="8771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0.5</a:t>
            </a:r>
          </a:p>
        </p:txBody>
      </p:sp>
      <p:sp>
        <p:nvSpPr>
          <p:cNvPr id="52231" name="Text Box 7"/>
          <p:cNvSpPr txBox="1">
            <a:spLocks noChangeArrowheads="1"/>
          </p:cNvSpPr>
          <p:nvPr/>
        </p:nvSpPr>
        <p:spPr bwMode="auto">
          <a:xfrm>
            <a:off x="7704703" y="3202193"/>
            <a:ext cx="6566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1</a:t>
            </a:r>
          </a:p>
        </p:txBody>
      </p:sp>
      <p:sp>
        <p:nvSpPr>
          <p:cNvPr id="52232" name="Text Box 8"/>
          <p:cNvSpPr txBox="1">
            <a:spLocks noChangeArrowheads="1"/>
          </p:cNvSpPr>
          <p:nvPr/>
        </p:nvSpPr>
        <p:spPr bwMode="auto">
          <a:xfrm>
            <a:off x="5340895" y="3807014"/>
            <a:ext cx="87716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0.5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522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22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22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2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9" grpId="0"/>
      <p:bldP spid="52230" grpId="0"/>
      <p:bldP spid="52231" grpId="0"/>
      <p:bldP spid="5223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95282" y="332651"/>
            <a:ext cx="8138067" cy="3817094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en-US" altLang="zh-CN" smtClean="0"/>
              <a:t> </a:t>
            </a:r>
            <a:r>
              <a:rPr lang="en-US" altLang="zh-CN" sz="4000" b="1" smtClean="0"/>
              <a:t>11</a:t>
            </a:r>
            <a:r>
              <a:rPr lang="zh-CN" altLang="en-US" sz="4000" b="1" smtClean="0"/>
              <a:t>．一支步枪，枪筒长</a:t>
            </a:r>
            <a:r>
              <a:rPr lang="en-US" altLang="zh-CN" sz="4000" b="1" smtClean="0"/>
              <a:t>0</a:t>
            </a:r>
            <a:r>
              <a:rPr lang="zh-CN" altLang="en-US" sz="4000" b="1" smtClean="0"/>
              <a:t>．</a:t>
            </a:r>
            <a:r>
              <a:rPr lang="en-US" altLang="zh-CN" sz="4000" b="1" smtClean="0"/>
              <a:t>8m,</a:t>
            </a:r>
            <a:r>
              <a:rPr lang="zh-CN" altLang="en-US" sz="4000" b="1" smtClean="0"/>
              <a:t>火药燃烧时产生的高压气体对子弹的平均推力是</a:t>
            </a:r>
            <a:r>
              <a:rPr lang="en-US" altLang="zh-CN" sz="4000" b="1" smtClean="0"/>
              <a:t>2000N</a:t>
            </a:r>
            <a:r>
              <a:rPr lang="zh-CN" altLang="en-US" sz="4000" b="1" smtClean="0"/>
              <a:t>，子弹离开枪口在空中飞行了</a:t>
            </a:r>
            <a:r>
              <a:rPr lang="en-US" altLang="zh-CN" sz="4000" b="1" smtClean="0"/>
              <a:t>500m</a:t>
            </a:r>
            <a:r>
              <a:rPr lang="zh-CN" altLang="en-US" sz="4000" b="1" smtClean="0"/>
              <a:t>后落在地面上，求高压气体对子弹所做的功是多少</a:t>
            </a:r>
            <a:r>
              <a:rPr lang="en-US" altLang="zh-CN" sz="4000" b="1" smtClean="0"/>
              <a:t>?</a:t>
            </a:r>
          </a:p>
        </p:txBody>
      </p:sp>
      <p:sp>
        <p:nvSpPr>
          <p:cNvPr id="53253" name="Text Box 5"/>
          <p:cNvSpPr txBox="1">
            <a:spLocks noChangeArrowheads="1"/>
          </p:cNvSpPr>
          <p:nvPr/>
        </p:nvSpPr>
        <p:spPr bwMode="auto">
          <a:xfrm>
            <a:off x="1321106" y="4185027"/>
            <a:ext cx="61863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解：</a:t>
            </a:r>
            <a:r>
              <a:rPr lang="en-US" altLang="zh-CN" sz="360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W=FS=2000N×0.8m=1600J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32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32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25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5868144" y="1988840"/>
            <a:ext cx="3104474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叉车把一个货物从地面提升到一定高度，叉车用力托起货物，使货物在这个力的方向上发生了位置的移动，我们看到了叉车的工作成效。</a:t>
            </a: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539552" y="908720"/>
            <a:ext cx="5262979" cy="646331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物理学中就说叉车做了功</a:t>
            </a:r>
          </a:p>
        </p:txBody>
      </p:sp>
    </p:spTree>
    <p:controls>
      <p:control spid="1026" name="ShockwaveFlash1" r:id="rId2" imgW="5185068" imgH="3761905"/>
    </p:controls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80" name="Text Box 4"/>
          <p:cNvSpPr txBox="1">
            <a:spLocks noChangeArrowheads="1"/>
          </p:cNvSpPr>
          <p:nvPr/>
        </p:nvSpPr>
        <p:spPr bwMode="auto">
          <a:xfrm>
            <a:off x="671060" y="707305"/>
            <a:ext cx="7742786" cy="4832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12</a:t>
            </a: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． 使用杠杆、定滑轮、动滑轮、轮轴等简单机械，将同一重物匀速提升．若机械的摩擦和自重均不计，下列说法中正确的是    </a:t>
            </a:r>
            <a:r>
              <a:rPr lang="en-US" altLang="zh-CN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(    )</a:t>
            </a:r>
          </a:p>
          <a:p>
            <a:pPr>
              <a:buFont typeface="Wingdings" pitchFamily="2" charset="2"/>
              <a:buNone/>
              <a:defRPr/>
            </a:pPr>
            <a:r>
              <a:rPr lang="en-US" altLang="zh-CN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A</a:t>
            </a: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．因为使用定滑轮不能省力，所以使用定滑轮比使用杠杆做功多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B</a:t>
            </a: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．因为使用动滑轮要费距离，所以使用动滑轮比使用定滑轮做功多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C</a:t>
            </a: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．因为使用动滑轮要费距离，所以使用动滑轮比使用杠杆做功多</a:t>
            </a:r>
          </a:p>
          <a:p>
            <a:pPr>
              <a:buFont typeface="Wingdings" pitchFamily="2" charset="2"/>
              <a:buNone/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en-US" altLang="zh-CN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D</a:t>
            </a:r>
            <a:r>
              <a:rPr lang="zh-CN" altLang="en-US" sz="2800" b="1" dirty="0"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49" charset="-122"/>
                <a:ea typeface="黑体" pitchFamily="49" charset="-122"/>
              </a:rPr>
              <a:t>．使用它们做的功一样多</a:t>
            </a:r>
          </a:p>
          <a:p>
            <a:pPr>
              <a:defRPr/>
            </a:pPr>
            <a:endParaRPr lang="en-US" altLang="zh-CN" sz="2800" dirty="0">
              <a:solidFill>
                <a:schemeClr val="tx2"/>
              </a:solidFill>
            </a:endParaRP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93963" y="1614537"/>
            <a:ext cx="4379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FFFF00"/>
                </a:solidFill>
              </a:rPr>
              <a:t>D</a:t>
            </a:r>
            <a:endParaRPr lang="zh-CN" altLang="en-US" sz="32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180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2207535" y="178086"/>
            <a:ext cx="3619254" cy="913952"/>
          </a:xfrm>
        </p:spPr>
        <p:txBody>
          <a:bodyPr/>
          <a:lstStyle/>
          <a:p>
            <a:pPr eaLnBrk="1" hangingPunct="1"/>
            <a:r>
              <a:rPr lang="zh-CN" altLang="en-US" sz="3600" smtClean="0">
                <a:latin typeface="黑体" pitchFamily="49" charset="-122"/>
                <a:ea typeface="黑体" pitchFamily="49" charset="-122"/>
              </a:rPr>
              <a:t>作业</a:t>
            </a:r>
          </a:p>
        </p:txBody>
      </p:sp>
      <p:sp>
        <p:nvSpPr>
          <p:cNvPr id="72708" name="Text Box 4"/>
          <p:cNvSpPr txBox="1">
            <a:spLocks noChangeArrowheads="1"/>
          </p:cNvSpPr>
          <p:nvPr/>
        </p:nvSpPr>
        <p:spPr bwMode="auto">
          <a:xfrm>
            <a:off x="462256" y="1066838"/>
            <a:ext cx="8398087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4000"/>
              <a:t>1</a:t>
            </a:r>
            <a:r>
              <a:rPr lang="zh-CN" altLang="en-US" sz="4000"/>
              <a:t>、一个人用</a:t>
            </a:r>
            <a:r>
              <a:rPr lang="en-US" altLang="zh-CN" sz="4000"/>
              <a:t>10</a:t>
            </a:r>
            <a:r>
              <a:rPr lang="zh-CN" altLang="en-US" sz="4000"/>
              <a:t>牛的力推</a:t>
            </a:r>
            <a:r>
              <a:rPr lang="en-US" altLang="zh-CN" sz="4000"/>
              <a:t>200</a:t>
            </a:r>
            <a:r>
              <a:rPr lang="zh-CN" altLang="en-US" sz="4000"/>
              <a:t>牛的物体在水平地面前进了</a:t>
            </a:r>
            <a:r>
              <a:rPr lang="en-US" altLang="zh-CN" sz="4000"/>
              <a:t>20</a:t>
            </a:r>
            <a:r>
              <a:rPr lang="zh-CN" altLang="en-US" sz="4000"/>
              <a:t>米，则人做的功为多少？重力做功为多少？</a:t>
            </a:r>
          </a:p>
          <a:p>
            <a:r>
              <a:rPr lang="en-US" altLang="zh-CN" sz="4000"/>
              <a:t>2</a:t>
            </a:r>
            <a:r>
              <a:rPr lang="zh-CN" altLang="en-US" sz="4000"/>
              <a:t>、足球运动员用</a:t>
            </a:r>
            <a:r>
              <a:rPr lang="en-US" altLang="zh-CN" sz="4000"/>
              <a:t>700</a:t>
            </a:r>
            <a:r>
              <a:rPr lang="zh-CN" altLang="en-US" sz="4000"/>
              <a:t>牛的力将一个足球踢出后离原地有</a:t>
            </a:r>
            <a:r>
              <a:rPr lang="en-US" altLang="zh-CN" sz="4000"/>
              <a:t>100</a:t>
            </a:r>
            <a:r>
              <a:rPr lang="zh-CN" altLang="en-US" sz="4000"/>
              <a:t>米远，则运动员对足球做了多少功？</a:t>
            </a:r>
          </a:p>
          <a:p>
            <a:r>
              <a:rPr lang="en-US" altLang="zh-CN" sz="4000"/>
              <a:t>3</a:t>
            </a:r>
            <a:r>
              <a:rPr lang="zh-CN" altLang="en-US" sz="4000"/>
              <a:t>、一个人用力推马车前进了</a:t>
            </a:r>
            <a:r>
              <a:rPr lang="en-US" altLang="zh-CN" sz="4000"/>
              <a:t>10</a:t>
            </a:r>
            <a:r>
              <a:rPr lang="zh-CN" altLang="en-US" sz="4000"/>
              <a:t>米，做功</a:t>
            </a:r>
            <a:r>
              <a:rPr lang="en-US" altLang="zh-CN" sz="4000"/>
              <a:t>2000</a:t>
            </a:r>
            <a:r>
              <a:rPr lang="zh-CN" altLang="en-US" sz="4000"/>
              <a:t>焦，则人的推力为多少？</a:t>
            </a:r>
          </a:p>
        </p:txBody>
      </p:sp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380247" y="2437767"/>
            <a:ext cx="4028980" cy="593060"/>
            <a:chOff x="3119" y="272"/>
            <a:chExt cx="3068" cy="353"/>
          </a:xfrm>
        </p:grpSpPr>
        <p:sp>
          <p:nvSpPr>
            <p:cNvPr id="39943" name="Text Box 5"/>
            <p:cNvSpPr txBox="1">
              <a:spLocks noChangeArrowheads="1"/>
            </p:cNvSpPr>
            <p:nvPr/>
          </p:nvSpPr>
          <p:spPr bwMode="auto">
            <a:xfrm>
              <a:off x="3119" y="272"/>
              <a:ext cx="1554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3200">
                  <a:solidFill>
                    <a:schemeClr val="tx2"/>
                  </a:solidFill>
                </a:rPr>
                <a:t>人：</a:t>
              </a:r>
              <a:r>
                <a:rPr lang="en-US" altLang="zh-CN" sz="3200">
                  <a:solidFill>
                    <a:schemeClr val="tx2"/>
                  </a:solidFill>
                </a:rPr>
                <a:t>200</a:t>
              </a:r>
              <a:r>
                <a:rPr lang="zh-CN" altLang="en-US" sz="3200">
                  <a:solidFill>
                    <a:schemeClr val="tx2"/>
                  </a:solidFill>
                </a:rPr>
                <a:t>焦</a:t>
              </a:r>
            </a:p>
          </p:txBody>
        </p:sp>
        <p:sp>
          <p:nvSpPr>
            <p:cNvPr id="39944" name="Text Box 6"/>
            <p:cNvSpPr txBox="1">
              <a:spLocks noChangeArrowheads="1"/>
            </p:cNvSpPr>
            <p:nvPr/>
          </p:nvSpPr>
          <p:spPr bwMode="auto">
            <a:xfrm>
              <a:off x="4882" y="277"/>
              <a:ext cx="1305" cy="34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3200">
                  <a:solidFill>
                    <a:srgbClr val="FFFF00"/>
                  </a:solidFill>
                </a:rPr>
                <a:t>重：</a:t>
              </a:r>
              <a:r>
                <a:rPr lang="en-US" altLang="zh-CN" sz="3200">
                  <a:solidFill>
                    <a:srgbClr val="FFFF00"/>
                  </a:solidFill>
                </a:rPr>
                <a:t>0</a:t>
              </a:r>
              <a:r>
                <a:rPr lang="zh-CN" altLang="en-US" sz="3200">
                  <a:solidFill>
                    <a:srgbClr val="FFFF00"/>
                  </a:solidFill>
                </a:rPr>
                <a:t>焦</a:t>
              </a:r>
            </a:p>
          </p:txBody>
        </p:sp>
      </p:grpSp>
      <p:sp>
        <p:nvSpPr>
          <p:cNvPr id="72712" name="Text Box 8"/>
          <p:cNvSpPr txBox="1">
            <a:spLocks noChangeArrowheads="1"/>
          </p:cNvSpPr>
          <p:nvPr/>
        </p:nvSpPr>
        <p:spPr bwMode="auto">
          <a:xfrm>
            <a:off x="2069646" y="4267350"/>
            <a:ext cx="203132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>
                <a:solidFill>
                  <a:schemeClr val="tx2"/>
                </a:solidFill>
              </a:rPr>
              <a:t>无法确定</a:t>
            </a:r>
          </a:p>
        </p:txBody>
      </p:sp>
      <p:sp>
        <p:nvSpPr>
          <p:cNvPr id="72713" name="Text Box 9"/>
          <p:cNvSpPr txBox="1">
            <a:spLocks noChangeArrowheads="1"/>
          </p:cNvSpPr>
          <p:nvPr/>
        </p:nvSpPr>
        <p:spPr bwMode="auto">
          <a:xfrm>
            <a:off x="6168228" y="5621477"/>
            <a:ext cx="134844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600">
                <a:solidFill>
                  <a:schemeClr val="tx2"/>
                </a:solidFill>
              </a:rPr>
              <a:t>200</a:t>
            </a:r>
            <a:r>
              <a:rPr lang="zh-CN" altLang="en-US" sz="3600">
                <a:solidFill>
                  <a:schemeClr val="tx2"/>
                </a:solidFill>
              </a:rPr>
              <a:t>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2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27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8" grpId="0"/>
      <p:bldP spid="72712" grpId="0"/>
      <p:bldP spid="727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755576" y="2060848"/>
            <a:ext cx="7645356" cy="2455480"/>
          </a:xfrm>
          <a:prstGeom prst="rect">
            <a:avLst/>
          </a:prstGeom>
          <a:ln>
            <a:headEnd/>
            <a:tailEnd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通常而言：如果一个力作用在物体上，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物体在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这个力的方向上移动了一段距离，我们</a:t>
            </a:r>
            <a:r>
              <a:rPr lang="zh-CN" altLang="en-US" sz="3600" dirty="0" smtClean="0">
                <a:latin typeface="黑体" pitchFamily="49" charset="-122"/>
                <a:ea typeface="黑体" pitchFamily="49" charset="-122"/>
              </a:rPr>
              <a:t>就说</a:t>
            </a:r>
            <a:r>
              <a:rPr lang="zh-CN" altLang="en-US" sz="3600" dirty="0">
                <a:latin typeface="黑体" pitchFamily="49" charset="-122"/>
                <a:ea typeface="黑体" pitchFamily="49" charset="-122"/>
              </a:rPr>
              <a:t>这个力对物体做了功。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67544" y="260648"/>
            <a:ext cx="59298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黑体" pitchFamily="49" charset="-122"/>
                <a:ea typeface="黑体" pitchFamily="49" charset="-122"/>
              </a:rPr>
              <a:t>下列情况中，力对物体是否做了功？</a:t>
            </a:r>
          </a:p>
        </p:txBody>
      </p:sp>
      <p:grpSp>
        <p:nvGrpSpPr>
          <p:cNvPr id="2" name="组合 14"/>
          <p:cNvGrpSpPr>
            <a:grpSpLocks/>
          </p:cNvGrpSpPr>
          <p:nvPr/>
        </p:nvGrpSpPr>
        <p:grpSpPr bwMode="auto">
          <a:xfrm>
            <a:off x="251520" y="980728"/>
            <a:ext cx="2304713" cy="4155314"/>
            <a:chOff x="81983" y="1008452"/>
            <a:chExt cx="2786082" cy="3138135"/>
          </a:xfrm>
        </p:grpSpPr>
        <p:pic>
          <p:nvPicPr>
            <p:cNvPr id="15377" name="Picture 2" descr="http://img1.imgtn.bdimg.com/it/u=3147232995,4192535678&amp;fm=15&amp;gp=0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1983" y="1008452"/>
              <a:ext cx="2786082" cy="221457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8" name="TextBox 5"/>
            <p:cNvSpPr txBox="1">
              <a:spLocks noChangeArrowheads="1"/>
            </p:cNvSpPr>
            <p:nvPr/>
          </p:nvSpPr>
          <p:spPr bwMode="auto">
            <a:xfrm>
              <a:off x="169031" y="3240087"/>
              <a:ext cx="2500330" cy="9065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 dirty="0"/>
                <a:t>小车在推力作用下向前运动了一段距离</a:t>
              </a:r>
            </a:p>
          </p:txBody>
        </p:sp>
      </p:grpSp>
      <p:grpSp>
        <p:nvGrpSpPr>
          <p:cNvPr id="3" name="组合 15"/>
          <p:cNvGrpSpPr>
            <a:grpSpLocks/>
          </p:cNvGrpSpPr>
          <p:nvPr/>
        </p:nvGrpSpPr>
        <p:grpSpPr bwMode="auto">
          <a:xfrm>
            <a:off x="2627784" y="1052736"/>
            <a:ext cx="2660598" cy="3477072"/>
            <a:chOff x="2883675" y="882633"/>
            <a:chExt cx="3214710" cy="3285556"/>
          </a:xfrm>
        </p:grpSpPr>
        <p:pic>
          <p:nvPicPr>
            <p:cNvPr id="15375" name="Picture 5" descr="C:\Users\Administrator\AppData\Roaming\Tencent\Users\710532668\QQ\WinTemp\RichOle\F{{QHVJ9%WCML39ZP[CAS1Z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83675" y="882633"/>
              <a:ext cx="3214710" cy="23711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6" name="TextBox 8"/>
            <p:cNvSpPr txBox="1">
              <a:spLocks noChangeArrowheads="1"/>
            </p:cNvSpPr>
            <p:nvPr/>
          </p:nvSpPr>
          <p:spPr bwMode="auto">
            <a:xfrm>
              <a:off x="3240865" y="3382963"/>
              <a:ext cx="2500330" cy="785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/>
                <a:t>将一条鱼从缕子里搬起来。</a:t>
              </a:r>
            </a:p>
          </p:txBody>
        </p:sp>
      </p:grpSp>
      <p:grpSp>
        <p:nvGrpSpPr>
          <p:cNvPr id="5" name="组合 16"/>
          <p:cNvGrpSpPr>
            <a:grpSpLocks/>
          </p:cNvGrpSpPr>
          <p:nvPr/>
        </p:nvGrpSpPr>
        <p:grpSpPr bwMode="auto">
          <a:xfrm>
            <a:off x="4986323" y="1009716"/>
            <a:ext cx="1359190" cy="3988316"/>
            <a:chOff x="6026947" y="954071"/>
            <a:chExt cx="1643074" cy="3769595"/>
          </a:xfrm>
        </p:grpSpPr>
        <p:pic>
          <p:nvPicPr>
            <p:cNvPr id="15373" name="Picture 6" descr="C:\Users\Administrator\AppData\Roaming\Tencent\Users\710532668\QQ\WinTemp\RichOle\AQG9)XOHZ3@6%@I75[8GL97.png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6098385" y="954071"/>
              <a:ext cx="1428760" cy="2286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4" name="TextBox 12"/>
            <p:cNvSpPr txBox="1">
              <a:spLocks noChangeArrowheads="1"/>
            </p:cNvSpPr>
            <p:nvPr/>
          </p:nvSpPr>
          <p:spPr bwMode="auto">
            <a:xfrm>
              <a:off x="6026947" y="3240087"/>
              <a:ext cx="1643074" cy="14835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/>
                <a:t>提着东西在水平地面上前行</a:t>
              </a:r>
            </a:p>
          </p:txBody>
        </p:sp>
      </p:grpSp>
      <p:grpSp>
        <p:nvGrpSpPr>
          <p:cNvPr id="6" name="组合 17"/>
          <p:cNvGrpSpPr>
            <a:grpSpLocks/>
          </p:cNvGrpSpPr>
          <p:nvPr/>
        </p:nvGrpSpPr>
        <p:grpSpPr bwMode="auto">
          <a:xfrm>
            <a:off x="6286418" y="1160922"/>
            <a:ext cx="2718380" cy="3325867"/>
            <a:chOff x="7598583" y="1096947"/>
            <a:chExt cx="3286148" cy="3142680"/>
          </a:xfrm>
        </p:grpSpPr>
        <p:pic>
          <p:nvPicPr>
            <p:cNvPr id="15371" name="Picture 9" descr="C:\Users\Administrator\AppData\Roaming\Tencent\Users\710532668\QQ\WinTemp\RichOle\_2$D2U98AB4D4[RM)(6(ZE1.png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7598583" y="1096947"/>
              <a:ext cx="3286148" cy="207170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5372" name="TextBox 13"/>
            <p:cNvSpPr txBox="1">
              <a:spLocks noChangeArrowheads="1"/>
            </p:cNvSpPr>
            <p:nvPr/>
          </p:nvSpPr>
          <p:spPr bwMode="auto">
            <a:xfrm>
              <a:off x="8741590" y="3454401"/>
              <a:ext cx="1714512" cy="7852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zh-CN" altLang="en-US" sz="2400"/>
                <a:t>用力推车但滑推动</a:t>
              </a:r>
            </a:p>
          </p:txBody>
        </p:sp>
      </p:grp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323529" y="5661248"/>
            <a:ext cx="1728192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做了功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2627784" y="5661248"/>
            <a:ext cx="1418285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r>
              <a:rPr lang="zh-CN" altLang="en-US" sz="2800" dirty="0"/>
              <a:t>做了功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4788024" y="5661248"/>
            <a:ext cx="1509535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没做功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7092280" y="5517232"/>
            <a:ext cx="1483253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/>
              <a:t>没做功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2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2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9" grpId="0" animBg="1"/>
      <p:bldP spid="20" grpId="0" animBg="1"/>
      <p:bldP spid="21" grpId="0" animBg="1"/>
      <p:bldP spid="2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521352" y="304091"/>
            <a:ext cx="7386901" cy="57626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zh-CN" altLang="en-US" b="1" dirty="0" smtClean="0">
                <a:ea typeface="黑体" pitchFamily="49" charset="-122"/>
              </a:rPr>
              <a:t>功：概念？符号？计算？单位？</a:t>
            </a:r>
          </a:p>
        </p:txBody>
      </p:sp>
      <p:sp>
        <p:nvSpPr>
          <p:cNvPr id="2253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23249" y="1142440"/>
            <a:ext cx="8637094" cy="2972025"/>
          </a:xfrm>
        </p:spPr>
        <p:txBody>
          <a:bodyPr>
            <a:normAutofit/>
          </a:bodyPr>
          <a:lstStyle/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+mn-ea"/>
              </a:rPr>
              <a:t> 1</a:t>
            </a:r>
            <a:r>
              <a:rPr lang="zh-CN" altLang="en-US" b="1" dirty="0" smtClean="0">
                <a:latin typeface="+mn-ea"/>
              </a:rPr>
              <a:t>、含义：在物理学上，把力与物体在力的方向上通过距离的乘积称为机械功，简称功。常用“</a:t>
            </a:r>
            <a:r>
              <a:rPr lang="en-US" altLang="zh-CN" b="1" dirty="0" smtClean="0">
                <a:latin typeface="+mn-ea"/>
              </a:rPr>
              <a:t>W”</a:t>
            </a:r>
            <a:r>
              <a:rPr lang="zh-CN" altLang="en-US" b="1" dirty="0" smtClean="0">
                <a:latin typeface="+mn-ea"/>
              </a:rPr>
              <a:t>表示。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zh-CN" altLang="en-US" b="1" dirty="0" smtClean="0">
                <a:latin typeface="+mn-ea"/>
              </a:rPr>
              <a:t> </a:t>
            </a:r>
            <a:r>
              <a:rPr lang="en-US" altLang="zh-CN" b="1" dirty="0" smtClean="0">
                <a:latin typeface="+mn-ea"/>
              </a:rPr>
              <a:t>2</a:t>
            </a:r>
            <a:r>
              <a:rPr lang="zh-CN" altLang="en-US" b="1" dirty="0" smtClean="0">
                <a:latin typeface="+mn-ea"/>
              </a:rPr>
              <a:t>、公式表示：</a:t>
            </a:r>
            <a:r>
              <a:rPr lang="en-US" altLang="zh-CN" b="1" i="1" dirty="0" smtClean="0">
                <a:latin typeface="+mn-ea"/>
              </a:rPr>
              <a:t>W = Fs</a:t>
            </a:r>
          </a:p>
          <a:p>
            <a:pPr marL="420624" indent="-384048" eaLnBrk="1" fontAlgn="auto" hangingPunct="1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altLang="zh-CN" b="1" dirty="0" smtClean="0">
                <a:latin typeface="+mn-ea"/>
              </a:rPr>
              <a:t>  </a:t>
            </a:r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395536" y="3717032"/>
            <a:ext cx="8399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、国际单位：</a:t>
            </a:r>
          </a:p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牛</a:t>
            </a:r>
            <a:r>
              <a:rPr lang="en-US" altLang="zh-CN" sz="3200" dirty="0">
                <a:ea typeface="黑体" pitchFamily="49" charset="-122"/>
              </a:rPr>
              <a:t>·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米（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N</a:t>
            </a:r>
            <a:r>
              <a:rPr lang="en-US" altLang="zh-CN" sz="3200" dirty="0">
                <a:ea typeface="黑体" pitchFamily="49" charset="-122"/>
              </a:rPr>
              <a:t>·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m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）</a:t>
            </a:r>
            <a:r>
              <a:rPr lang="en-US" altLang="zh-CN" sz="3200" dirty="0">
                <a:ea typeface="黑体" pitchFamily="49" charset="-122"/>
              </a:rPr>
              <a:t>—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 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专门单位：焦耳（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J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）</a:t>
            </a:r>
          </a:p>
          <a:p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                      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1J = 1 </a:t>
            </a:r>
            <a:r>
              <a:rPr lang="en-US" altLang="zh-CN" sz="3200" dirty="0" err="1">
                <a:latin typeface="黑体" pitchFamily="49" charset="-122"/>
                <a:ea typeface="黑体" pitchFamily="49" charset="-122"/>
              </a:rPr>
              <a:t>N</a:t>
            </a:r>
            <a:r>
              <a:rPr lang="en-US" altLang="zh-CN" sz="3200" dirty="0" err="1">
                <a:ea typeface="黑体" pitchFamily="49" charset="-122"/>
              </a:rPr>
              <a:t>·</a:t>
            </a:r>
            <a:r>
              <a:rPr lang="en-US" altLang="zh-CN" sz="3200" dirty="0" err="1">
                <a:latin typeface="黑体" pitchFamily="49" charset="-122"/>
                <a:ea typeface="黑体" pitchFamily="49" charset="-122"/>
              </a:rPr>
              <a:t>m</a:t>
            </a:r>
            <a:endParaRPr lang="en-US" altLang="zh-CN" sz="3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9" dur="20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251520" y="548680"/>
            <a:ext cx="5977357" cy="5602997"/>
          </a:xfrm>
        </p:spPr>
        <p:txBody>
          <a:bodyPr>
            <a:normAutofit lnSpcReduction="10000"/>
          </a:bodyPr>
          <a:lstStyle/>
          <a:p>
            <a:pPr eaLnBrk="1" hangingPunct="1">
              <a:buNone/>
              <a:defRPr/>
            </a:pP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     焦耳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是英国物理学家。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1818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12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24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日生于索尔福。他父亲是酿酒厂的厂主。焦耳从小体弱不能上学，在家跟父亲学酿酒，并利用空闲时间自学化学、物理。他很喜欢电学和磁学，对实验特别感兴趣。后来成为英国曼彻斯特的一位酿酒师和业余科学家。焦耳可以说是一位靠自学成才的杰出的科学家。焦耳最早的工作是电学和磁学方面的研究，后转向对功热转化的实验研究。</a:t>
            </a:r>
            <a:r>
              <a:rPr lang="en-US" altLang="zh-CN" sz="2800" dirty="0" smtClean="0">
                <a:latin typeface="楷体" pitchFamily="49" charset="-122"/>
                <a:ea typeface="楷体" pitchFamily="49" charset="-122"/>
              </a:rPr>
              <a:t>1866</a:t>
            </a:r>
            <a:r>
              <a:rPr lang="zh-CN" altLang="en-US" sz="2800" dirty="0" smtClean="0">
                <a:latin typeface="楷体" pitchFamily="49" charset="-122"/>
                <a:ea typeface="楷体" pitchFamily="49" charset="-122"/>
              </a:rPr>
              <a:t>年由于他在热学、电学和热力学方面的贡献，被授予英国皇家学会柯普莱金质奖章。 </a:t>
            </a:r>
          </a:p>
        </p:txBody>
      </p:sp>
      <p:pic>
        <p:nvPicPr>
          <p:cNvPr id="3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72200" y="1196752"/>
            <a:ext cx="2390073" cy="3504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4869446" y="761068"/>
            <a:ext cx="357460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en-US" altLang="zh-CN" sz="4000" dirty="0">
                <a:solidFill>
                  <a:srgbClr val="FF0000"/>
                </a:solidFill>
                <a:latin typeface="+mj-ea"/>
                <a:ea typeface="+mj-ea"/>
              </a:rPr>
              <a:t>1J</a:t>
            </a:r>
            <a:r>
              <a:rPr lang="zh-CN" altLang="en-US" sz="4000" dirty="0">
                <a:solidFill>
                  <a:srgbClr val="FF0000"/>
                </a:solidFill>
                <a:latin typeface="+mj-ea"/>
                <a:ea typeface="+mj-ea"/>
              </a:rPr>
              <a:t>的含义？</a:t>
            </a:r>
          </a:p>
        </p:txBody>
      </p:sp>
      <p:sp>
        <p:nvSpPr>
          <p:cNvPr id="36872" name="Rectangle 8"/>
          <p:cNvSpPr>
            <a:spLocks noChangeArrowheads="1"/>
          </p:cNvSpPr>
          <p:nvPr/>
        </p:nvSpPr>
        <p:spPr bwMode="auto">
          <a:xfrm>
            <a:off x="4751255" y="1905187"/>
            <a:ext cx="375189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牛的力作用在物体上，在力的方向上移动了</a:t>
            </a:r>
            <a:r>
              <a:rPr lang="en-US" altLang="zh-CN" sz="3200" dirty="0"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3200" dirty="0">
                <a:latin typeface="黑体" pitchFamily="49" charset="-122"/>
                <a:ea typeface="黑体" pitchFamily="49" charset="-122"/>
              </a:rPr>
              <a:t>米的距离</a:t>
            </a:r>
          </a:p>
        </p:txBody>
      </p:sp>
      <p:pic>
        <p:nvPicPr>
          <p:cNvPr id="36874" name="Picture 1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124744"/>
            <a:ext cx="2800866" cy="4107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68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71" grpId="0"/>
      <p:bldP spid="3687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971600" y="764704"/>
            <a:ext cx="5570756" cy="523220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2800" dirty="0" smtClean="0">
                <a:ea typeface="黑体" pitchFamily="49" charset="-122"/>
              </a:rPr>
              <a:t>你能举两个实例说明力做了功吗？</a:t>
            </a:r>
            <a:endParaRPr lang="zh-CN" altLang="en-US" sz="2800" dirty="0"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1992</Words>
  <Application>Microsoft Office PowerPoint</Application>
  <PresentationFormat>全屏显示(4:3)</PresentationFormat>
  <Paragraphs>153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31</vt:i4>
      </vt:variant>
    </vt:vector>
  </HeadingPairs>
  <TitlesOfParts>
    <vt:vector size="34" baseType="lpstr">
      <vt:lpstr>Office 主题</vt:lpstr>
      <vt:lpstr>Microsoft 公式 3.0</vt:lpstr>
      <vt:lpstr>位图图像</vt:lpstr>
      <vt:lpstr>幻灯片 1</vt:lpstr>
      <vt:lpstr>幻灯片 2</vt:lpstr>
      <vt:lpstr>幻灯片 3</vt:lpstr>
      <vt:lpstr>幻灯片 4</vt:lpstr>
      <vt:lpstr>幻灯片 5</vt:lpstr>
      <vt:lpstr>功：概念？符号？计算？单位？</vt:lpstr>
      <vt:lpstr>幻灯片 7</vt:lpstr>
      <vt:lpstr>幻灯片 8</vt:lpstr>
      <vt:lpstr>幻灯片 9</vt:lpstr>
      <vt:lpstr>幻灯片 10</vt:lpstr>
      <vt:lpstr>请你判断在图所示的几种情景中，人做功了吗？为什么？</vt:lpstr>
      <vt:lpstr>幻灯片 12</vt:lpstr>
      <vt:lpstr>幻灯片 13</vt:lpstr>
      <vt:lpstr>幻灯片 14</vt:lpstr>
      <vt:lpstr>幻灯片 15</vt:lpstr>
      <vt:lpstr>幻灯片 16</vt:lpstr>
      <vt:lpstr>幻灯片 17</vt:lpstr>
      <vt:lpstr>例题2:</vt:lpstr>
      <vt:lpstr>幻灯片 19</vt:lpstr>
      <vt:lpstr>    例题4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作业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第十一章     功和机械能</dc:title>
  <dc:creator>Administrator</dc:creator>
  <cp:lastModifiedBy>Administrator</cp:lastModifiedBy>
  <cp:revision>2</cp:revision>
  <dcterms:created xsi:type="dcterms:W3CDTF">2018-05-22T07:46:42Z</dcterms:created>
  <dcterms:modified xsi:type="dcterms:W3CDTF">2018-05-22T08:00:52Z</dcterms:modified>
</cp:coreProperties>
</file>