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mp4" ContentType="video/mp4"/>
  <Default Extension="mpg" ContentType="video/mpe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1"/>
  </p:sldMasterIdLst>
  <p:notesMasterIdLst>
    <p:notesMasterId r:id="rId2"/>
  </p:notesMasterIdLst>
  <p:sldIdLst>
    <p:sldId id="286" r:id="rId3"/>
    <p:sldId id="256" r:id="rId4"/>
    <p:sldId id="273" r:id="rId5"/>
    <p:sldId id="274" r:id="rId6"/>
    <p:sldId id="279" r:id="rId7"/>
    <p:sldId id="278" r:id="rId8"/>
    <p:sldId id="277" r:id="rId9"/>
    <p:sldId id="287" r:id="rId10"/>
    <p:sldId id="288" r:id="rId11"/>
    <p:sldId id="289" r:id="rId12"/>
    <p:sldId id="300" r:id="rId13"/>
    <p:sldId id="296" r:id="rId14"/>
    <p:sldId id="297" r:id="rId15"/>
    <p:sldId id="298" r:id="rId16"/>
    <p:sldId id="299" r:id="rId17"/>
  </p:sldIdLst>
  <p:sldSz cx="12241530" cy="6858000"/>
  <p:notesSz cx="6858000" cy="9144000"/>
  <p:custDataLst>
    <p:tags r:id="rId18"/>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85" userDrawn="1">
          <p15:clr>
            <a:srgbClr val="A4A3A4"/>
          </p15:clr>
        </p15:guide>
        <p15:guide id="2" pos="3810"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p:scale>
          <a:sx n="66" d="100"/>
          <a:sy n="66" d="100"/>
        </p:scale>
        <p:origin x="-972" y="-402"/>
      </p:cViewPr>
      <p:guideLst>
        <p:guide orient="horz" pos="2085"/>
        <p:guide pos="3810"/>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tags" Target="tags/tag19.xml" /><Relationship Id="rId19" Type="http://schemas.openxmlformats.org/officeDocument/2006/relationships/presProps" Target="presProps.xml" /><Relationship Id="rId2" Type="http://schemas.openxmlformats.org/officeDocument/2006/relationships/notesMaster" Target="notesMasters/notesMaster1.xml" /><Relationship Id="rId20" Type="http://schemas.openxmlformats.org/officeDocument/2006/relationships/viewProps" Target="viewProps.xml" /><Relationship Id="rId21" Type="http://schemas.openxmlformats.org/officeDocument/2006/relationships/theme" Target="theme/theme1.xml" /><Relationship Id="rId22" Type="http://schemas.openxmlformats.org/officeDocument/2006/relationships/tableStyles" Target="tableStyles.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
            </a:fld>
            <a:endParaRPr lang="zh-CN" altLang="en-US"/>
          </a:p>
        </p:txBody>
      </p:sp>
      <p:sp>
        <p:nvSpPr>
          <p:cNvPr id="4" name="幻灯片图像占位符 3"/>
          <p:cNvSpPr>
            <a:spLocks noGrp="1" noRot="1" noChangeAspect="1"/>
          </p:cNvSpPr>
          <p:nvPr>
            <p:ph type="sldImg" idx="2"/>
          </p:nvPr>
        </p:nvSpPr>
        <p:spPr>
          <a:xfrm>
            <a:off x="674656" y="1143000"/>
            <a:ext cx="5508689"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p:cNvSpPr>
          <p:nvPr>
            <p:ph type="sldImg" idx="2"/>
          </p:nvPr>
        </p:nvSpPr>
        <p:spPr/>
      </p:sp>
      <p:sp>
        <p:nvSpPr>
          <p:cNvPr id="3" name="文本占位符 2"/>
          <p:cNvSpPr txBox="1">
            <a:spLocks noGrp="1"/>
          </p:cNvSpPr>
          <p:nvPr>
            <p:ph type="body" idx="3"/>
          </p:nvPr>
        </p:nvSpPr>
        <p:spPr/>
        <p:txBody>
          <a:bodyPr/>
          <a:lstStyle/>
          <a:p>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p:nvPr>
        </p:nvSpPr>
        <p:spPr>
          <a:xfrm>
            <a:off x="917575" y="2130425"/>
            <a:ext cx="10406063"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36738" y="3886200"/>
            <a:ext cx="856773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8875713" y="274638"/>
            <a:ext cx="2752725"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12775" y="274638"/>
            <a:ext cx="8110538"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p:cNvSpPr>
            <a:spLocks noGrp="1"/>
          </p:cNvSpPr>
          <p:nvPr>
            <p:ph type="title"/>
          </p:nvPr>
        </p:nvSpPr>
        <p:spPr>
          <a:xfrm>
            <a:off x="966788" y="4406900"/>
            <a:ext cx="10404475"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6788" y="2906713"/>
            <a:ext cx="104044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12775" y="1600200"/>
            <a:ext cx="54308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96013" y="1600200"/>
            <a:ext cx="5432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12775" y="1535113"/>
            <a:ext cx="54086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12775" y="2174875"/>
            <a:ext cx="54086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18238" y="1535113"/>
            <a:ext cx="5410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18238" y="2174875"/>
            <a:ext cx="5410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p:cNvSpPr>
            <a:spLocks noGrp="1"/>
          </p:cNvSpPr>
          <p:nvPr>
            <p:ph type="title"/>
          </p:nvPr>
        </p:nvSpPr>
        <p:spPr>
          <a:xfrm>
            <a:off x="612775" y="273050"/>
            <a:ext cx="4025900"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86313" y="273050"/>
            <a:ext cx="68421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12775" y="1435100"/>
            <a:ext cx="4025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p:cNvSpPr>
            <a:spLocks noGrp="1"/>
          </p:cNvSpPr>
          <p:nvPr>
            <p:ph type="title"/>
          </p:nvPr>
        </p:nvSpPr>
        <p:spPr>
          <a:xfrm>
            <a:off x="2398713" y="4800600"/>
            <a:ext cx="7345362"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8713" y="612775"/>
            <a:ext cx="7345362"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8713" y="5367338"/>
            <a:ext cx="734536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612775" y="274638"/>
            <a:ext cx="11015663" cy="1143000"/>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1027" name="Rectangle 3"/>
          <p:cNvSpPr>
            <a:spLocks noGrp="1"/>
          </p:cNvSpPr>
          <p:nvPr>
            <p:ph type="body" idx="1"/>
          </p:nvPr>
        </p:nvSpPr>
        <p:spPr>
          <a:xfrm>
            <a:off x="612775" y="1600200"/>
            <a:ext cx="11015663" cy="4525963"/>
          </a:xfrm>
          <a:prstGeom prst="rect">
            <a:avLst/>
          </a:prstGeom>
          <a:noFill/>
          <a:ln w="9525">
            <a:noFill/>
          </a:ln>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23556" name="Rectangle 4"/>
          <p:cNvSpPr>
            <a:spLocks noGrp="1" noChangeArrowheads="1"/>
          </p:cNvSpPr>
          <p:nvPr>
            <p:ph type="dt" sz="half" idx="2"/>
          </p:nvPr>
        </p:nvSpPr>
        <p:spPr bwMode="auto">
          <a:xfrm>
            <a:off x="612775" y="6245225"/>
            <a:ext cx="2855913" cy="476250"/>
          </a:xfrm>
          <a:prstGeom prst="rect">
            <a:avLst/>
          </a:prstGeom>
          <a:noFill/>
          <a:ln w="9525">
            <a:noFill/>
            <a:miter lim="800000"/>
          </a:ln>
          <a:effectLst/>
        </p:spPr>
        <p:txBody>
          <a:bodyPr vert="horz" wrap="square" lIns="91440" tIns="45720" rIns="91440" bIns="45720" numCol="1" anchor="t" anchorCtr="0" compatLnSpc="1"/>
          <a:lstStyle>
            <a:lvl1pPr>
              <a:defRPr sz="1400" smtClean="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3557" name="Rectangle 5"/>
          <p:cNvSpPr>
            <a:spLocks noGrp="1" noChangeArrowheads="1"/>
          </p:cNvSpPr>
          <p:nvPr>
            <p:ph type="ftr" sz="quarter" idx="3"/>
          </p:nvPr>
        </p:nvSpPr>
        <p:spPr bwMode="auto">
          <a:xfrm>
            <a:off x="4183063" y="6245225"/>
            <a:ext cx="3875088" cy="476250"/>
          </a:xfrm>
          <a:prstGeom prst="rect">
            <a:avLst/>
          </a:prstGeom>
          <a:noFill/>
          <a:ln w="9525">
            <a:noFill/>
            <a:miter lim="800000"/>
          </a:ln>
          <a:effectLst/>
        </p:spPr>
        <p:txBody>
          <a:bodyPr vert="horz" wrap="square" lIns="91440" tIns="45720" rIns="91440" bIns="45720" numCol="1" anchor="t" anchorCtr="0" compatLnSpc="1"/>
          <a:lstStyle>
            <a:lvl1pPr algn="ctr">
              <a:defRPr sz="1400" smtClean="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3558" name="Rectangle 6"/>
          <p:cNvSpPr>
            <a:spLocks noGrp="1" noChangeArrowheads="1"/>
          </p:cNvSpPr>
          <p:nvPr>
            <p:ph type="sldNum" sz="quarter" idx="4"/>
          </p:nvPr>
        </p:nvSpPr>
        <p:spPr bwMode="auto">
          <a:xfrm>
            <a:off x="8772525" y="6245225"/>
            <a:ext cx="2855913" cy="47625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altLang="zh-CN">
                <a:latin typeface="Arial" panose="020b0604020202020204" pitchFamily="34" charset="0"/>
              </a:rPr>
              <a:t/>
            </a:fld>
            <a:endParaRPr lang="en-US" altLang="zh-CN">
              <a:latin typeface="Arial" panose="020b0604020202020204" pitchFamily="34" charset="0"/>
            </a:endParaRPr>
          </a:p>
        </p:txBody>
      </p:sp>
      <p:pic>
        <p:nvPicPr>
          <p:cNvPr id="23559"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3.pn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4.png" /><Relationship Id="rId3" Type="http://schemas.openxmlformats.org/officeDocument/2006/relationships/image" Target="../media/image25.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6.png" /><Relationship Id="rId3" Type="http://schemas.openxmlformats.org/officeDocument/2006/relationships/image" Target="../media/image27.png" /><Relationship Id="rId4" Type="http://schemas.openxmlformats.org/officeDocument/2006/relationships/image" Target="../media/image28.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 Id="rId3" Type="http://schemas.openxmlformats.org/officeDocument/2006/relationships/image" Target="../media/image2.png" /><Relationship Id="rId4" Type="http://schemas.openxmlformats.org/officeDocument/2006/relationships/image" Target="../media/image3.png" /><Relationship Id="rId5" Type="http://schemas.openxmlformats.org/officeDocument/2006/relationships/image" Target="../media/image4.png" /><Relationship Id="rId6" Type="http://schemas.openxmlformats.org/officeDocument/2006/relationships/tags" Target="../tags/tag1.xml" /><Relationship Id="rId7" Type="http://schemas.openxmlformats.org/officeDocument/2006/relationships/video" Target="../media/media1.mp4" /><Relationship Id="rId8" Type="http://schemas.microsoft.com/office/2007/relationships/media" Target="../media/media1.mp4"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5.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jpeg" /><Relationship Id="rId3" Type="http://schemas.openxmlformats.org/officeDocument/2006/relationships/image" Target="../media/image7.png" /><Relationship Id="rId4" Type="http://schemas.openxmlformats.org/officeDocument/2006/relationships/image" Target="../media/image8.png" /><Relationship Id="rId5" Type="http://schemas.openxmlformats.org/officeDocument/2006/relationships/tags" Target="../tags/tag2.xml" /><Relationship Id="rId6" Type="http://schemas.openxmlformats.org/officeDocument/2006/relationships/tags" Target="../tags/tag3.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microsoft.com/office/2007/relationships/media" Target="../media/media3.mp4" /><Relationship Id="rId11" Type="http://schemas.openxmlformats.org/officeDocument/2006/relationships/image" Target="../media/image12.png" /><Relationship Id="rId12" Type="http://schemas.openxmlformats.org/officeDocument/2006/relationships/tags" Target="../tags/tag6.xml" /><Relationship Id="rId13" Type="http://schemas.openxmlformats.org/officeDocument/2006/relationships/video" Target="../media/media4.mp4" /><Relationship Id="rId14" Type="http://schemas.microsoft.com/office/2007/relationships/media" Target="../media/media4.mp4" /><Relationship Id="rId15" Type="http://schemas.openxmlformats.org/officeDocument/2006/relationships/tags" Target="../tags/tag7.xml" /><Relationship Id="rId16" Type="http://schemas.openxmlformats.org/officeDocument/2006/relationships/tags" Target="../tags/tag8.xml" /><Relationship Id="rId17" Type="http://schemas.openxmlformats.org/officeDocument/2006/relationships/tags" Target="../tags/tag9.xml" /><Relationship Id="rId18" Type="http://schemas.openxmlformats.org/officeDocument/2006/relationships/tags" Target="../tags/tag10.xml" /><Relationship Id="rId19" Type="http://schemas.openxmlformats.org/officeDocument/2006/relationships/tags" Target="../tags/tag11.xml" /><Relationship Id="rId2" Type="http://schemas.openxmlformats.org/officeDocument/2006/relationships/image" Target="../media/image9.png" /><Relationship Id="rId20" Type="http://schemas.openxmlformats.org/officeDocument/2006/relationships/tags" Target="../tags/tag12.xml" /><Relationship Id="rId3" Type="http://schemas.openxmlformats.org/officeDocument/2006/relationships/image" Target="../media/image10.png" /><Relationship Id="rId4" Type="http://schemas.openxmlformats.org/officeDocument/2006/relationships/tags" Target="../tags/tag4.xml" /><Relationship Id="rId5" Type="http://schemas.openxmlformats.org/officeDocument/2006/relationships/video" Target="../media/media2.mp4" /><Relationship Id="rId6" Type="http://schemas.microsoft.com/office/2007/relationships/media" Target="../media/media2.mp4" /><Relationship Id="rId7" Type="http://schemas.openxmlformats.org/officeDocument/2006/relationships/image" Target="../media/image11.png" /><Relationship Id="rId8" Type="http://schemas.openxmlformats.org/officeDocument/2006/relationships/tags" Target="../tags/tag5.xml" /><Relationship Id="rId9" Type="http://schemas.openxmlformats.org/officeDocument/2006/relationships/video" Target="../media/media3.mp4"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video" Target="../media/media6.mp4" /><Relationship Id="rId11" Type="http://schemas.microsoft.com/office/2007/relationships/media" Target="../media/media6.mp4" /><Relationship Id="rId12" Type="http://schemas.openxmlformats.org/officeDocument/2006/relationships/image" Target="../media/image17.png" /><Relationship Id="rId2" Type="http://schemas.openxmlformats.org/officeDocument/2006/relationships/image" Target="../media/image13.jpeg" /><Relationship Id="rId3" Type="http://schemas.openxmlformats.org/officeDocument/2006/relationships/image" Target="../media/image14.gif" /><Relationship Id="rId4" Type="http://schemas.openxmlformats.org/officeDocument/2006/relationships/image" Target="../media/image15.png" /><Relationship Id="rId5" Type="http://schemas.openxmlformats.org/officeDocument/2006/relationships/tags" Target="../tags/tag13.xml" /><Relationship Id="rId6" Type="http://schemas.openxmlformats.org/officeDocument/2006/relationships/video" Target="../media/media5.mp4" /><Relationship Id="rId7" Type="http://schemas.microsoft.com/office/2007/relationships/media" Target="../media/media5.mp4" /><Relationship Id="rId8" Type="http://schemas.openxmlformats.org/officeDocument/2006/relationships/image" Target="../media/image16.png" /><Relationship Id="rId9" Type="http://schemas.openxmlformats.org/officeDocument/2006/relationships/tags" Target="../tags/tag14.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video" Target="../media/media8.mpg" /><Relationship Id="rId11" Type="http://schemas.microsoft.com/office/2007/relationships/media" Target="../media/media8.mpg" /><Relationship Id="rId12" Type="http://schemas.openxmlformats.org/officeDocument/2006/relationships/image" Target="../media/image21.jpeg" /><Relationship Id="rId13" Type="http://schemas.openxmlformats.org/officeDocument/2006/relationships/image" Target="../media/image22.png" /><Relationship Id="rId14" Type="http://schemas.openxmlformats.org/officeDocument/2006/relationships/tags" Target="../tags/tag18.xml" /><Relationship Id="rId15" Type="http://schemas.openxmlformats.org/officeDocument/2006/relationships/video" Target="../media/media9.mp4" /><Relationship Id="rId16" Type="http://schemas.microsoft.com/office/2007/relationships/media" Target="../media/media9.mp4" /><Relationship Id="rId2" Type="http://schemas.openxmlformats.org/officeDocument/2006/relationships/image" Target="../media/image18.jpeg" /><Relationship Id="rId3" Type="http://schemas.openxmlformats.org/officeDocument/2006/relationships/tags" Target="../tags/tag15.xml" /><Relationship Id="rId4" Type="http://schemas.openxmlformats.org/officeDocument/2006/relationships/image" Target="../media/image19.png" /><Relationship Id="rId5" Type="http://schemas.openxmlformats.org/officeDocument/2006/relationships/tags" Target="../tags/tag16.xml" /><Relationship Id="rId6" Type="http://schemas.openxmlformats.org/officeDocument/2006/relationships/video" Target="../media/media7.mp4" /><Relationship Id="rId7" Type="http://schemas.microsoft.com/office/2007/relationships/media" Target="../media/media7.mp4" /><Relationship Id="rId8" Type="http://schemas.openxmlformats.org/officeDocument/2006/relationships/image" Target="../media/image20.png" /><Relationship Id="rId9" Type="http://schemas.openxmlformats.org/officeDocument/2006/relationships/tags" Target="../tags/tag17.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6636" name="Text Box 12" title=""/>
          <p:cNvSpPr txBox="1">
            <a:spLocks noChangeArrowheads="1"/>
          </p:cNvSpPr>
          <p:nvPr/>
        </p:nvSpPr>
        <p:spPr bwMode="auto">
          <a:xfrm>
            <a:off x="1363980" y="549910"/>
            <a:ext cx="8442325" cy="5477510"/>
          </a:xfrm>
          <a:prstGeom prst="rect">
            <a:avLst/>
          </a:prstGeom>
          <a:noFill/>
          <a:ln w="9525">
            <a:noFill/>
            <a:miter lim="800000"/>
          </a:ln>
          <a:effectLst/>
        </p:spPr>
        <p:txBody>
          <a:bodyPr wrap="square">
            <a:spAutoFit/>
          </a:bodyPr>
          <a:lstStyle/>
          <a:p>
            <a:pPr algn="ctr">
              <a:lnSpc>
                <a:spcPct val="250000"/>
              </a:lnSpc>
              <a:buNone/>
            </a:pPr>
            <a:r>
              <a:rPr lang="en-US" altLang="zh-CN"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r>
              <a:rPr lang="zh-CN" altLang="en-US"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七律二首</a:t>
            </a:r>
            <a:r>
              <a:rPr lang="en-US" altLang="zh-CN"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r>
              <a:rPr lang="zh-CN" altLang="en-US"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送瘟神</a:t>
            </a:r>
            <a:r>
              <a:rPr lang="en-US" altLang="zh-CN"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endPar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endParaRPr>
          </a:p>
          <a:p>
            <a:pPr algn="ctr">
              <a:lnSpc>
                <a:spcPct val="250000"/>
              </a:lnSpc>
              <a:buNone/>
            </a:pPr>
            <a:r>
              <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绿水青山枉自多，华佗无奈小虫何</a:t>
            </a:r>
            <a:r>
              <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endParaRPr>
          </a:p>
          <a:p>
            <a:pPr algn="ctr">
              <a:lnSpc>
                <a:spcPct val="250000"/>
              </a:lnSpc>
              <a:buNone/>
            </a:pPr>
            <a:r>
              <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千村薜荔人遗矢，万户萧疏鬼唱歌</a:t>
            </a:r>
            <a:r>
              <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endParaRPr>
          </a:p>
          <a:p>
            <a:pPr algn="ctr">
              <a:lnSpc>
                <a:spcPct val="250000"/>
              </a:lnSpc>
              <a:buNone/>
            </a:pPr>
            <a:r>
              <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坐地日行八万里，巡天遥看一千河</a:t>
            </a:r>
            <a:r>
              <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endParaRPr>
          </a:p>
          <a:p>
            <a:pPr algn="ctr">
              <a:lnSpc>
                <a:spcPct val="250000"/>
              </a:lnSpc>
              <a:buNone/>
            </a:pPr>
            <a:r>
              <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牛郎欲问瘟神事，一样悲欢逐逝波</a:t>
            </a:r>
            <a:r>
              <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endParaRPr>
          </a:p>
        </p:txBody>
      </p:sp>
      <p:sp>
        <p:nvSpPr>
          <p:cNvPr id="3" name="文本框 2" title=""/>
          <p:cNvSpPr txBox="1"/>
          <p:nvPr/>
        </p:nvSpPr>
        <p:spPr>
          <a:xfrm>
            <a:off x="3537585" y="2781300"/>
            <a:ext cx="604520" cy="521970"/>
          </a:xfrm>
          <a:prstGeom prst="rect">
            <a:avLst/>
          </a:prstGeom>
          <a:noFill/>
        </p:spPr>
        <p:txBody>
          <a:bodyPr wrap="square" rtlCol="0">
            <a:spAutoFit/>
          </a:bodyPr>
          <a:lstStyle/>
          <a:p>
            <a:r>
              <a:rPr lang="en-US" altLang="zh-CN" sz="2800" b="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rPr>
              <a:t>bì</a:t>
            </a:r>
            <a:endParaRPr lang="en-US" altLang="zh-CN" sz="2800" b="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endParaRPr>
          </a:p>
        </p:txBody>
      </p:sp>
      <p:sp>
        <p:nvSpPr>
          <p:cNvPr id="2" name="Text Box 2" title=""/>
          <p:cNvSpPr txBox="1">
            <a:spLocks noChangeArrowheads="1"/>
          </p:cNvSpPr>
          <p:nvPr/>
        </p:nvSpPr>
        <p:spPr bwMode="auto">
          <a:xfrm>
            <a:off x="215900" y="189230"/>
            <a:ext cx="2660015" cy="553085"/>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诗词在线</a:t>
            </a:r>
            <a:endPar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26636">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6636" name="Text Box 12" title=""/>
          <p:cNvSpPr txBox="1">
            <a:spLocks noChangeArrowheads="1"/>
          </p:cNvSpPr>
          <p:nvPr/>
        </p:nvSpPr>
        <p:spPr bwMode="auto">
          <a:xfrm>
            <a:off x="1363980" y="549910"/>
            <a:ext cx="8442325" cy="5477510"/>
          </a:xfrm>
          <a:prstGeom prst="rect">
            <a:avLst/>
          </a:prstGeom>
          <a:noFill/>
          <a:ln w="9525">
            <a:noFill/>
            <a:miter lim="800000"/>
          </a:ln>
          <a:effectLst/>
        </p:spPr>
        <p:txBody>
          <a:bodyPr wrap="square">
            <a:spAutoFit/>
          </a:bodyPr>
          <a:lstStyle/>
          <a:p>
            <a:pPr algn="ctr">
              <a:lnSpc>
                <a:spcPct val="250000"/>
              </a:lnSpc>
              <a:buNone/>
            </a:pPr>
            <a:r>
              <a:rPr lang="en-US" altLang="zh-CN"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r>
              <a:rPr lang="zh-CN" altLang="en-US"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七律二首</a:t>
            </a:r>
            <a:r>
              <a:rPr lang="en-US" altLang="zh-CN"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r>
              <a:rPr lang="zh-CN" altLang="en-US"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送瘟神</a:t>
            </a:r>
            <a:r>
              <a:rPr lang="en-US" altLang="zh-CN"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endPar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endParaRPr>
          </a:p>
          <a:p>
            <a:pPr algn="ctr">
              <a:lnSpc>
                <a:spcPct val="250000"/>
              </a:lnSpc>
              <a:buNone/>
            </a:pPr>
            <a:r>
              <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绿水青山枉自多，华佗无奈小虫何</a:t>
            </a:r>
            <a:r>
              <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endParaRPr>
          </a:p>
          <a:p>
            <a:pPr algn="ctr">
              <a:lnSpc>
                <a:spcPct val="250000"/>
              </a:lnSpc>
              <a:buNone/>
            </a:pPr>
            <a:r>
              <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千村薜荔人遗矢，万户萧疏鬼唱歌</a:t>
            </a:r>
            <a:r>
              <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endParaRPr>
          </a:p>
          <a:p>
            <a:pPr algn="ctr">
              <a:lnSpc>
                <a:spcPct val="250000"/>
              </a:lnSpc>
              <a:buNone/>
            </a:pPr>
            <a:r>
              <a:rPr lang="zh-CN" altLang="en-US" sz="2800" b="1" noProof="1">
                <a:solidFill>
                  <a:srgbClr val="FF00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坐地日行八万里，巡天遥看一千河</a:t>
            </a:r>
            <a:r>
              <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endParaRPr>
          </a:p>
          <a:p>
            <a:pPr algn="ctr">
              <a:lnSpc>
                <a:spcPct val="250000"/>
              </a:lnSpc>
              <a:buNone/>
            </a:pPr>
            <a:r>
              <a:rPr lang="zh-CN" altLang="en-US"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牛郎欲问瘟神事，一样悲欢逐逝波</a:t>
            </a:r>
            <a:r>
              <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en-US" altLang="zh-CN" sz="2800" b="1" noProof="1">
              <a:effectLst>
                <a:outerShdw blurRad="38100" dist="38100" dir="2700000">
                  <a:srgbClr val="C0C0C0"/>
                </a:outerShdw>
              </a:effectLst>
              <a:latin typeface="黑体" panose="02010609060101010101" pitchFamily="49" charset="-122"/>
              <a:ea typeface="黑体" panose="02010609060101010101" pitchFamily="49" charset="-122"/>
              <a:cs typeface="+mn-cs"/>
            </a:endParaRPr>
          </a:p>
        </p:txBody>
      </p:sp>
      <p:sp>
        <p:nvSpPr>
          <p:cNvPr id="33794" name="Text Box 2" title=""/>
          <p:cNvSpPr txBox="1">
            <a:spLocks noChangeArrowheads="1"/>
          </p:cNvSpPr>
          <p:nvPr/>
        </p:nvSpPr>
        <p:spPr bwMode="auto">
          <a:xfrm>
            <a:off x="215900" y="189230"/>
            <a:ext cx="2607945" cy="521970"/>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诗词再现</a:t>
            </a:r>
            <a:endPar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3" name="文本框 2" title=""/>
          <p:cNvSpPr txBox="1"/>
          <p:nvPr/>
        </p:nvSpPr>
        <p:spPr>
          <a:xfrm>
            <a:off x="3537585" y="2781300"/>
            <a:ext cx="604520" cy="521970"/>
          </a:xfrm>
          <a:prstGeom prst="rect">
            <a:avLst/>
          </a:prstGeom>
          <a:noFill/>
        </p:spPr>
        <p:txBody>
          <a:bodyPr wrap="square" rtlCol="0">
            <a:spAutoFit/>
          </a:bodyPr>
          <a:lstStyle/>
          <a:p>
            <a:r>
              <a:rPr lang="en-US" altLang="zh-CN" sz="2800" b="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rPr>
              <a:t>bì</a:t>
            </a:r>
            <a:endParaRPr lang="en-US" altLang="zh-CN" sz="2800" b="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endParaRPr>
          </a:p>
        </p:txBody>
      </p:sp>
    </p:spTree>
  </p:cSld>
  <p:clrMapOvr>
    <a:masterClrMapping/>
  </p:clrMapOvr>
  <p:transition spd="med">
    <p:random/>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3794" name="Text Box 2" title=""/>
          <p:cNvSpPr txBox="1">
            <a:spLocks noChangeArrowheads="1"/>
          </p:cNvSpPr>
          <p:nvPr/>
        </p:nvSpPr>
        <p:spPr bwMode="auto">
          <a:xfrm>
            <a:off x="215900" y="189230"/>
            <a:ext cx="2607945" cy="521970"/>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课堂小结</a:t>
            </a:r>
            <a:endPar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28679" name="Text Box 7" title=""/>
          <p:cNvSpPr txBox="1">
            <a:spLocks noChangeArrowheads="1"/>
          </p:cNvSpPr>
          <p:nvPr/>
        </p:nvSpPr>
        <p:spPr bwMode="auto">
          <a:xfrm>
            <a:off x="398463" y="859473"/>
            <a:ext cx="2160588" cy="521970"/>
          </a:xfrm>
          <a:prstGeom prst="rect">
            <a:avLst/>
          </a:prstGeom>
          <a:noFill/>
          <a:ln w="9525">
            <a:noFill/>
            <a:miter lim="800000"/>
          </a:ln>
          <a:effectLst/>
        </p:spPr>
        <p:txBody>
          <a:bodyPr>
            <a:spAutoFit/>
          </a:bodyPr>
          <a:lstStyle/>
          <a:p>
            <a:pPr marR="0" defTabSz="914400">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机械运动：</a:t>
            </a:r>
            <a:endPar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28680" name="Text Box 8" title=""/>
          <p:cNvSpPr txBox="1">
            <a:spLocks noChangeArrowheads="1"/>
          </p:cNvSpPr>
          <p:nvPr/>
        </p:nvSpPr>
        <p:spPr bwMode="auto">
          <a:xfrm>
            <a:off x="2272665" y="837565"/>
            <a:ext cx="8987790"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一个物体相对于另一个物体位置改变的过程</a:t>
            </a:r>
            <a:endPar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28683" name="Text Box 11" title=""/>
          <p:cNvSpPr txBox="1">
            <a:spLocks noChangeArrowheads="1"/>
          </p:cNvSpPr>
          <p:nvPr/>
        </p:nvSpPr>
        <p:spPr bwMode="auto">
          <a:xfrm>
            <a:off x="328295" y="1494790"/>
            <a:ext cx="1574800"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参照物：</a:t>
            </a:r>
            <a:endPar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28684" name="Text Box 12" title=""/>
          <p:cNvSpPr txBox="1">
            <a:spLocks noChangeArrowheads="1"/>
          </p:cNvSpPr>
          <p:nvPr/>
        </p:nvSpPr>
        <p:spPr bwMode="auto">
          <a:xfrm>
            <a:off x="2159635" y="1485900"/>
            <a:ext cx="9464040"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判断一个物体是否运动时，被选来作为标准的另一个物体。</a:t>
            </a:r>
            <a:endPar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32779" name="Text Box 11" title=""/>
          <p:cNvSpPr txBox="1">
            <a:spLocks noChangeArrowheads="1"/>
          </p:cNvSpPr>
          <p:nvPr/>
        </p:nvSpPr>
        <p:spPr bwMode="auto">
          <a:xfrm>
            <a:off x="687070" y="2645410"/>
            <a:ext cx="10174605" cy="521970"/>
          </a:xfrm>
          <a:prstGeom prst="rect">
            <a:avLst/>
          </a:prstGeom>
          <a:noFill/>
          <a:ln w="9525">
            <a:noFill/>
            <a:miter lim="800000"/>
          </a:ln>
          <a:effectLst/>
        </p:spPr>
        <p:txBody>
          <a:bodyPr wrap="square">
            <a:spAutoFit/>
          </a:bodyPr>
          <a:lstStyle/>
          <a:p>
            <a:pPr marR="0" algn="just" defTabSz="914400">
              <a:buClrTx/>
              <a:buSzTx/>
              <a:buFontTx/>
              <a:buNone/>
              <a:defRPr/>
            </a:pPr>
            <a:r>
              <a:rPr kumimoji="1"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  </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参照物选取不同，同一个物体</a:t>
            </a: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运动或静止</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的情况</a:t>
            </a: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不一定相同</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a:t>
            </a:r>
            <a:endPar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10" name="文本框 9" title=""/>
          <p:cNvSpPr txBox="1"/>
          <p:nvPr/>
        </p:nvSpPr>
        <p:spPr>
          <a:xfrm>
            <a:off x="398780" y="2062480"/>
            <a:ext cx="2731135" cy="521970"/>
          </a:xfrm>
          <a:prstGeom prst="rect">
            <a:avLst/>
          </a:prstGeom>
          <a:noFill/>
        </p:spPr>
        <p:txBody>
          <a:bodyPr wrap="square" rtlCol="0" anchor="t">
            <a:spAutoFit/>
          </a:bodyPr>
          <a:lstStyle/>
          <a:p>
            <a:r>
              <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运动的相对性</a:t>
            </a:r>
            <a:r>
              <a:rPr lang="en-US" altLang="zh-CN"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a:t>
            </a:r>
            <a:endParaRPr lang="en-US" altLang="zh-CN"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endParaRPr>
          </a:p>
        </p:txBody>
      </p:sp>
      <p:sp>
        <p:nvSpPr>
          <p:cNvPr id="7171" name="Text Box 3" title=""/>
          <p:cNvSpPr txBox="1"/>
          <p:nvPr/>
        </p:nvSpPr>
        <p:spPr>
          <a:xfrm>
            <a:off x="2234565" y="4147820"/>
            <a:ext cx="7337425" cy="521970"/>
          </a:xfrm>
          <a:prstGeom prst="rect">
            <a:avLst/>
          </a:prstGeom>
          <a:noFill/>
          <a:ln w="9525">
            <a:noFill/>
          </a:ln>
        </p:spPr>
        <p:txBody>
          <a:bodyPr wrap="square" anchor="t" anchorCtr="0">
            <a:spAutoFit/>
          </a:bodyPr>
          <a:lstStyle/>
          <a:p>
            <a:pPr>
              <a:spcBef>
                <a:spcPct val="50000"/>
              </a:spcBef>
            </a:pPr>
            <a:r>
              <a:rPr lang="zh-CN" altLang="en-US" sz="2800" b="1">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rPr>
              <a:t>两物体的</a:t>
            </a:r>
            <a:r>
              <a:rPr lang="zh-CN" altLang="en-US" sz="2800" b="1">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rPr>
              <a:t>运动方向和运动速度</a:t>
            </a:r>
            <a:r>
              <a:rPr lang="zh-CN" altLang="en-US" sz="2800" b="1">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rPr>
              <a:t>均相同</a:t>
            </a:r>
            <a:endParaRPr lang="zh-CN" altLang="en-US" sz="2800" b="1">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endParaRPr>
          </a:p>
        </p:txBody>
      </p:sp>
      <p:sp>
        <p:nvSpPr>
          <p:cNvPr id="2" name="文本框 1" title=""/>
          <p:cNvSpPr txBox="1"/>
          <p:nvPr/>
        </p:nvSpPr>
        <p:spPr>
          <a:xfrm>
            <a:off x="398780" y="3253105"/>
            <a:ext cx="2731135" cy="521970"/>
          </a:xfrm>
          <a:prstGeom prst="rect">
            <a:avLst/>
          </a:prstGeom>
          <a:noFill/>
        </p:spPr>
        <p:txBody>
          <a:bodyPr wrap="square" rtlCol="0" anchor="t">
            <a:spAutoFit/>
          </a:bodyPr>
          <a:lstStyle/>
          <a:p>
            <a:r>
              <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相对静止</a:t>
            </a:r>
            <a:r>
              <a:rPr lang="en-US" altLang="zh-CN"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a:t>
            </a:r>
            <a:endParaRPr lang="en-US" altLang="zh-CN"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endParaRPr>
          </a:p>
        </p:txBody>
      </p:sp>
      <p:sp>
        <p:nvSpPr>
          <p:cNvPr id="4" name="Text Box 11" title=""/>
          <p:cNvSpPr txBox="1">
            <a:spLocks noChangeArrowheads="1"/>
          </p:cNvSpPr>
          <p:nvPr/>
        </p:nvSpPr>
        <p:spPr bwMode="auto">
          <a:xfrm>
            <a:off x="2232660" y="3213100"/>
            <a:ext cx="10174605" cy="953135"/>
          </a:xfrm>
          <a:prstGeom prst="rect">
            <a:avLst/>
          </a:prstGeom>
          <a:noFill/>
          <a:ln w="9525">
            <a:noFill/>
            <a:miter lim="800000"/>
          </a:ln>
          <a:effectLst/>
        </p:spPr>
        <p:txBody>
          <a:bodyPr wrap="square">
            <a:spAutoFit/>
          </a:bodyPr>
          <a:lstStyle/>
          <a:p>
            <a:pPr marR="0" algn="just" defTabSz="914400">
              <a:buClrTx/>
              <a:buSzTx/>
              <a:buFontTx/>
              <a:buNone/>
              <a:defRPr/>
            </a:pP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以大地为参照物，两物体都是运动的，以其中一个为参照物，另一个是静止。</a:t>
            </a:r>
            <a:endPar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Tree>
  </p:cSld>
  <p:clrMapOvr>
    <a:masterClrMapping/>
  </p:clrMapOvr>
  <p:transition spd="med">
    <p:random/>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00" name="文本框 99" title=""/>
          <p:cNvSpPr txBox="1"/>
          <p:nvPr/>
        </p:nvSpPr>
        <p:spPr>
          <a:xfrm>
            <a:off x="92710" y="765175"/>
            <a:ext cx="12101830" cy="5846445"/>
          </a:xfrm>
          <a:prstGeom prst="rect">
            <a:avLst/>
          </a:prstGeom>
          <a:noFill/>
          <a:ln w="9525">
            <a:noFill/>
          </a:ln>
        </p:spPr>
        <p:txBody>
          <a:bodyPr wrap="square">
            <a:spAutoFit/>
          </a:bodyPr>
          <a:lstStyle/>
          <a:p>
            <a:pPr marL="173355" indent="-173355">
              <a:lnSpc>
                <a:spcPct val="120000"/>
              </a:lnSpc>
              <a:spcBef>
                <a:spcPct val="0"/>
              </a:spcBef>
              <a:spcAft>
                <a:spcPct val="0"/>
              </a:spcAft>
            </a:pP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．下列现象中不属于机械运动的是（　　）</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．社会发展、时代进步</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B</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．一江春水向东流</a:t>
            </a:r>
            <a:r>
              <a:rPr lang="en-US" alt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．骏马奔腾</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D</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．流星赶月</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2</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．关于参照物以下说法正确的是（　　）</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．任何情况下，都应选地面为参照物</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B</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．我们看到月亮在云朵里穿行，是以月亮作为参照物的</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C</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．我们看到五星红旗徐徐升起，是以旗杆作为参照物的</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en-US"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D</a:t>
            </a:r>
            <a:r>
              <a:rPr 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．宇航员在绕地球运动的飞船中，感觉舱内物体均静止，是以地球作为参照物的
</a:t>
            </a:r>
            <a:endParaRPr 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3</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．关于参照物，下列说法错误的是（　　）</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．只能选择那些固定在地面上不动的物体作为参照物</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B</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．判断一个物体是静止还是运动，与参照物的选择有关</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C</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．一个物体是运动还是静止，都是相对于所选定的参照物而言的</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D</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．研究地面上物体的运动，常选地面或相对地面不动的物体为参照物
</a:t>
            </a:r>
            <a:endPar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794" name="Text Box 2" title=""/>
          <p:cNvSpPr txBox="1">
            <a:spLocks noChangeArrowheads="1"/>
          </p:cNvSpPr>
          <p:nvPr/>
        </p:nvSpPr>
        <p:spPr bwMode="auto">
          <a:xfrm>
            <a:off x="215900" y="189230"/>
            <a:ext cx="2607945" cy="521970"/>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检测反馈</a:t>
            </a:r>
            <a:endPar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3" name="文本框 2" title=""/>
          <p:cNvSpPr txBox="1"/>
          <p:nvPr/>
        </p:nvSpPr>
        <p:spPr>
          <a:xfrm>
            <a:off x="5688330" y="836930"/>
            <a:ext cx="717550" cy="491490"/>
          </a:xfrm>
          <a:prstGeom prst="rect">
            <a:avLst/>
          </a:prstGeom>
          <a:noFill/>
          <a:ln w="9525">
            <a:noFill/>
          </a:ln>
        </p:spPr>
        <p:txBody>
          <a:bodyPr wrap="square">
            <a:spAutoFit/>
          </a:bodyPr>
          <a:lstStyle/>
          <a:p>
            <a:r>
              <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A</a:t>
            </a:r>
            <a:endPar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 name="文本框 3" title=""/>
          <p:cNvSpPr txBox="1"/>
          <p:nvPr/>
        </p:nvSpPr>
        <p:spPr>
          <a:xfrm>
            <a:off x="5687695" y="1772920"/>
            <a:ext cx="717550" cy="491490"/>
          </a:xfrm>
          <a:prstGeom prst="rect">
            <a:avLst/>
          </a:prstGeom>
          <a:noFill/>
          <a:ln w="9525">
            <a:noFill/>
          </a:ln>
        </p:spPr>
        <p:txBody>
          <a:bodyPr wrap="square">
            <a:spAutoFit/>
          </a:bodyPr>
          <a:lstStyle/>
          <a:p>
            <a:r>
              <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C</a:t>
            </a:r>
            <a:endPar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5" name="文本框 4" title=""/>
          <p:cNvSpPr txBox="1"/>
          <p:nvPr/>
        </p:nvSpPr>
        <p:spPr>
          <a:xfrm>
            <a:off x="5687695" y="4149090"/>
            <a:ext cx="717550" cy="491490"/>
          </a:xfrm>
          <a:prstGeom prst="rect">
            <a:avLst/>
          </a:prstGeom>
          <a:noFill/>
          <a:ln w="9525">
            <a:noFill/>
          </a:ln>
        </p:spPr>
        <p:txBody>
          <a:bodyPr wrap="square">
            <a:spAutoFit/>
          </a:bodyPr>
          <a:lstStyle/>
          <a:p>
            <a:r>
              <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A</a:t>
            </a:r>
            <a:endPar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00" name="文本框 99" title=""/>
          <p:cNvSpPr txBox="1"/>
          <p:nvPr/>
        </p:nvSpPr>
        <p:spPr>
          <a:xfrm>
            <a:off x="13335" y="693420"/>
            <a:ext cx="11790045" cy="5846445"/>
          </a:xfrm>
          <a:prstGeom prst="rect">
            <a:avLst/>
          </a:prstGeom>
          <a:noFill/>
          <a:ln w="9525">
            <a:noFill/>
          </a:ln>
        </p:spPr>
        <p:txBody>
          <a:bodyPr wrap="square">
            <a:spAutoFit/>
          </a:bodyPr>
          <a:lstStyle/>
          <a:p>
            <a:pPr marL="173355" indent="-173355">
              <a:lnSpc>
                <a:spcPct val="120000"/>
              </a:lnSpc>
              <a:spcBef>
                <a:spcPct val="0"/>
              </a:spcBef>
              <a:spcAft>
                <a:spcPct val="0"/>
              </a:spcAft>
            </a:pP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4</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．下列有关运动的描述及参照物的选取，正确的是（　　）</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．地球同步卫星相对地球是运动的</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B</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．“月亮在白莲花般的云朵里穿行”是以“月亮”为参照物的</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C</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r>
              <a:rPr lang="en-US" alt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a:t>
            </a:r>
            <a:r>
              <a:rPr 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神舟十六号</a:t>
            </a:r>
            <a:r>
              <a:rPr lang="en-US" alt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a:t>
            </a:r>
            <a:r>
              <a:rPr 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飞船与</a:t>
            </a:r>
            <a:r>
              <a:rPr lang="en-US" alt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a:t>
            </a:r>
            <a:r>
              <a:rPr 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天和核心舱</a:t>
            </a:r>
            <a:r>
              <a:rPr lang="en-US" alt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a:t>
            </a:r>
            <a:r>
              <a:rPr lang="zh-CN" sz="2600" b="1" spc="-3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对接过程中，飞船相对于核心舱是运动的</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a:t>
            </a:r>
            <a:r>
              <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．“两岸猿声啼不住，轻舟已过万重山”是以“轻舟”为参照物的
</a:t>
            </a:r>
            <a:endParaRPr lang="zh-CN"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5．如图所示，两列火车并排停在站台上，小强坐在车厢中向另一列车厢观望。突然，他觉得自己的列车开始缓缓地前进了，但是，“驶过”了旁边列车的车尾才发现，实际上他乘坐的列车还停在站台上。下列说法正确的是（　　）</a:t>
            </a:r>
            <a:endPar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4445">
              <a:lnSpc>
                <a:spcPct val="120000"/>
              </a:lnSpc>
              <a:spcBef>
                <a:spcPct val="0"/>
              </a:spcBef>
              <a:spcAft>
                <a:spcPct val="0"/>
              </a:spcAft>
            </a:pPr>
            <a:r>
              <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A．小强感觉自己乘坐的列车前进了是以站台为参照物	</a:t>
            </a:r>
            <a:endPar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4445">
              <a:lnSpc>
                <a:spcPct val="120000"/>
              </a:lnSpc>
              <a:spcBef>
                <a:spcPct val="0"/>
              </a:spcBef>
              <a:spcAft>
                <a:spcPct val="0"/>
              </a:spcAft>
            </a:pPr>
            <a:r>
              <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B．</a:t>
            </a:r>
            <a:r>
              <a:rPr lang="zh-CN" altLang="en-US" sz="2600" b="1" spc="-20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小强发现自己乘坐的列车还停在站台上是以坐在旁边的小红为参照物</a:t>
            </a:r>
            <a:r>
              <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endPar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4445">
              <a:lnSpc>
                <a:spcPct val="120000"/>
              </a:lnSpc>
              <a:spcBef>
                <a:spcPct val="0"/>
              </a:spcBef>
              <a:spcAft>
                <a:spcPct val="0"/>
              </a:spcAft>
            </a:pPr>
            <a:r>
              <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a:t>
            </a:r>
            <a:r>
              <a:rPr lang="zh-CN" altLang="en-US" sz="2600" b="1" spc="-200">
                <a:solidFill>
                  <a:schemeClr val="tx1"/>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cs typeface="Times New Roman" panose="02020603050405020304" pitchFamily="18" charset="0"/>
              </a:rPr>
              <a:t>小强发现自己乘坐的列车还停在站台上是以旁边列车的车尾为参照物</a:t>
            </a:r>
            <a:r>
              <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endPar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4445">
              <a:lnSpc>
                <a:spcPct val="120000"/>
              </a:lnSpc>
              <a:spcBef>
                <a:spcPct val="0"/>
              </a:spcBef>
              <a:spcAft>
                <a:spcPct val="0"/>
              </a:spcAft>
            </a:pPr>
            <a:r>
              <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D．小强先后不同的感觉是因为他选择的参照物不同而造成的</a:t>
            </a:r>
            <a:endParaRPr lang="zh-CN" alt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794" name="Text Box 2" title=""/>
          <p:cNvSpPr txBox="1">
            <a:spLocks noChangeArrowheads="1"/>
          </p:cNvSpPr>
          <p:nvPr/>
        </p:nvSpPr>
        <p:spPr bwMode="auto">
          <a:xfrm>
            <a:off x="215900" y="189230"/>
            <a:ext cx="2607945" cy="521970"/>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检测反馈</a:t>
            </a:r>
            <a:endPar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pic>
        <p:nvPicPr>
          <p:cNvPr id="2" name="图片24" title=""/>
          <p:cNvPicPr>
            <a:picLocks noChangeAspect="1"/>
          </p:cNvPicPr>
          <p:nvPr/>
        </p:nvPicPr>
        <p:blipFill>
          <a:blip r:embed="rId2"/>
          <a:stretch>
            <a:fillRect/>
          </a:stretch>
        </p:blipFill>
        <p:spPr>
          <a:xfrm>
            <a:off x="10136505" y="4649470"/>
            <a:ext cx="2105025" cy="1842135"/>
          </a:xfrm>
          <a:prstGeom prst="rect">
            <a:avLst/>
          </a:prstGeom>
        </p:spPr>
      </p:pic>
      <p:sp>
        <p:nvSpPr>
          <p:cNvPr id="16" name="文本框 15" title=""/>
          <p:cNvSpPr txBox="1"/>
          <p:nvPr/>
        </p:nvSpPr>
        <p:spPr>
          <a:xfrm>
            <a:off x="10297160" y="4077335"/>
            <a:ext cx="717550" cy="491490"/>
          </a:xfrm>
          <a:prstGeom prst="rect">
            <a:avLst/>
          </a:prstGeom>
          <a:noFill/>
          <a:ln w="9525">
            <a:noFill/>
          </a:ln>
        </p:spPr>
        <p:txBody>
          <a:bodyPr wrap="square">
            <a:spAutoFit/>
          </a:bodyPr>
          <a:lstStyle/>
          <a:p>
            <a:r>
              <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D</a:t>
            </a:r>
            <a:endPar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3" name="文本框 2" title=""/>
          <p:cNvSpPr txBox="1"/>
          <p:nvPr/>
        </p:nvSpPr>
        <p:spPr>
          <a:xfrm>
            <a:off x="7920990" y="764540"/>
            <a:ext cx="717550" cy="491490"/>
          </a:xfrm>
          <a:prstGeom prst="rect">
            <a:avLst/>
          </a:prstGeom>
          <a:noFill/>
          <a:ln w="9525">
            <a:noFill/>
          </a:ln>
        </p:spPr>
        <p:txBody>
          <a:bodyPr wrap="square">
            <a:spAutoFit/>
          </a:bodyPr>
          <a:lstStyle/>
          <a:p>
            <a:r>
              <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C</a:t>
            </a:r>
            <a:endPar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00" name="文本框 99" title=""/>
          <p:cNvSpPr txBox="1"/>
          <p:nvPr/>
        </p:nvSpPr>
        <p:spPr>
          <a:xfrm>
            <a:off x="13335" y="693420"/>
            <a:ext cx="11790045" cy="5846445"/>
          </a:xfrm>
          <a:prstGeom prst="rect">
            <a:avLst/>
          </a:prstGeom>
          <a:noFill/>
          <a:ln w="9525">
            <a:noFill/>
          </a:ln>
        </p:spPr>
        <p:txBody>
          <a:bodyPr wrap="square">
            <a:spAutoFit/>
          </a:bodyPr>
          <a:lstStyle/>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6．2024年1月17日22时27分，天舟七号货运飞船成功发射至预定轨道，首次采用快速交会对接方案，对接于空间站核心舱后向端口，形成如图所示的“三舱+载人飞船+货运飞船”的组合体形态。下列说法正确的是（　　）</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A．“货运飞船”发射至预定轨道的过程中，相对于地球是静止的	</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B．“货运飞船”发射至预定轨道的过程中，相对于“三舱”是静止的	</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C．以组合体形态运行时，“货运飞船”相对于“载人飞船”是运动的	</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D．以组合体形态运行时，“货运飞船”相对于地球是运动的</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7．如图，南通火车站站台上，小红坐在列车甲中，看到对面的另一辆由南通开往南京的列车乙驶过，请根据图中信息判断，下列情况不可能发生的是（　　）</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A．甲车静止	B．甲车向西开，速度比乙小	</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C．甲车向东开，速度比乙大	</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D．甲车向西开，速度比乙大</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794" name="Text Box 2" title=""/>
          <p:cNvSpPr txBox="1">
            <a:spLocks noChangeArrowheads="1"/>
          </p:cNvSpPr>
          <p:nvPr/>
        </p:nvSpPr>
        <p:spPr bwMode="auto">
          <a:xfrm>
            <a:off x="215900" y="189230"/>
            <a:ext cx="2607945" cy="521970"/>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检测反馈</a:t>
            </a:r>
            <a:endPar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pic>
        <p:nvPicPr>
          <p:cNvPr id="3" name="图片24" title=""/>
          <p:cNvPicPr>
            <a:picLocks noChangeAspect="1"/>
          </p:cNvPicPr>
          <p:nvPr/>
        </p:nvPicPr>
        <p:blipFill>
          <a:blip r:embed="rId2"/>
          <a:stretch>
            <a:fillRect/>
          </a:stretch>
        </p:blipFill>
        <p:spPr>
          <a:xfrm>
            <a:off x="7488555" y="5157470"/>
            <a:ext cx="3787140" cy="1651000"/>
          </a:xfrm>
          <a:prstGeom prst="rect">
            <a:avLst/>
          </a:prstGeom>
        </p:spPr>
      </p:pic>
      <p:pic>
        <p:nvPicPr>
          <p:cNvPr id="4" name="图片24" title=""/>
          <p:cNvPicPr>
            <a:picLocks noChangeAspect="1"/>
          </p:cNvPicPr>
          <p:nvPr/>
        </p:nvPicPr>
        <p:blipFill>
          <a:blip r:embed="rId3"/>
          <a:stretch>
            <a:fillRect/>
          </a:stretch>
        </p:blipFill>
        <p:spPr>
          <a:xfrm>
            <a:off x="9686290" y="2061210"/>
            <a:ext cx="2482215" cy="1854835"/>
          </a:xfrm>
          <a:prstGeom prst="rect">
            <a:avLst/>
          </a:prstGeom>
        </p:spPr>
      </p:pic>
      <p:sp>
        <p:nvSpPr>
          <p:cNvPr id="16" name="文本框 15" title=""/>
          <p:cNvSpPr txBox="1"/>
          <p:nvPr/>
        </p:nvSpPr>
        <p:spPr>
          <a:xfrm>
            <a:off x="8641080" y="1701165"/>
            <a:ext cx="717550" cy="491490"/>
          </a:xfrm>
          <a:prstGeom prst="rect">
            <a:avLst/>
          </a:prstGeom>
          <a:noFill/>
          <a:ln w="9525">
            <a:noFill/>
          </a:ln>
        </p:spPr>
        <p:txBody>
          <a:bodyPr wrap="square">
            <a:spAutoFit/>
          </a:bodyPr>
          <a:lstStyle/>
          <a:p>
            <a:r>
              <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D</a:t>
            </a:r>
            <a:endPar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5" name="文本框 4" title=""/>
          <p:cNvSpPr txBox="1"/>
          <p:nvPr/>
        </p:nvSpPr>
        <p:spPr>
          <a:xfrm>
            <a:off x="10873105" y="4581525"/>
            <a:ext cx="717550" cy="491490"/>
          </a:xfrm>
          <a:prstGeom prst="rect">
            <a:avLst/>
          </a:prstGeom>
          <a:noFill/>
          <a:ln w="9525">
            <a:noFill/>
          </a:ln>
        </p:spPr>
        <p:txBody>
          <a:bodyPr wrap="square">
            <a:spAutoFit/>
          </a:bodyPr>
          <a:lstStyle/>
          <a:p>
            <a:r>
              <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C</a:t>
            </a:r>
            <a:endPar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00" name="文本框 99" title=""/>
          <p:cNvSpPr txBox="1"/>
          <p:nvPr/>
        </p:nvSpPr>
        <p:spPr>
          <a:xfrm>
            <a:off x="13335" y="621665"/>
            <a:ext cx="9827895" cy="6326505"/>
          </a:xfrm>
          <a:prstGeom prst="rect">
            <a:avLst/>
          </a:prstGeom>
          <a:noFill/>
          <a:ln w="9525">
            <a:noFill/>
          </a:ln>
        </p:spPr>
        <p:txBody>
          <a:bodyPr wrap="square">
            <a:spAutoFit/>
          </a:bodyPr>
          <a:lstStyle/>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8．小明在楼上拍远处街景的照片，同一街景他先后</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连续拍了两张，如图。则由照片可知：①以卡车为</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参照物，路灯向</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（左/右）运动；②以自行车</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为参照物，路灯向</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（左/右）运动；③以小轿</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车为参照物，大卡车向</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（左/右）运动。</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9．早上爸爸送小明上学，车子向南行驶，小明前后两次从后视镜中观察到一辆越野车分别如图甲、乙所示，设两车均匀速行驶，则以地面为参照物，越野车是运动的，越野车在向</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行驶，且越野车的车速</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（选填“＞”、“＝”或“＜”）小明车的车速。要说明运动的相对性，还需要补充的证据是</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__________________</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73355" indent="-173355">
              <a:lnSpc>
                <a:spcPct val="120000"/>
              </a:lnSpc>
              <a:spcBef>
                <a:spcPct val="0"/>
              </a:spcBef>
              <a:spcAft>
                <a:spcPct val="0"/>
              </a:spcAft>
            </a:pP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10．如图所示，关于甲、乙两车的相对于房子的运动情况，根据图示可以判断：甲车</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；乙车</a:t>
            </a:r>
            <a:r>
              <a:rPr lang="en-US"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a:t>
            </a:r>
            <a:r>
              <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。（选填“A/B/C”：A．一定向左运动    B．一定向右运动    C．可能静止、可能向左运动）</a:t>
            </a:r>
            <a:endParaRPr sz="2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794" name="Text Box 2" title=""/>
          <p:cNvSpPr txBox="1">
            <a:spLocks noChangeArrowheads="1"/>
          </p:cNvSpPr>
          <p:nvPr/>
        </p:nvSpPr>
        <p:spPr bwMode="auto">
          <a:xfrm>
            <a:off x="215900" y="189230"/>
            <a:ext cx="2607945" cy="521970"/>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检测反馈</a:t>
            </a:r>
            <a:endPar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pic>
        <p:nvPicPr>
          <p:cNvPr id="6" name="图片24" title=""/>
          <p:cNvPicPr>
            <a:picLocks noChangeAspect="1"/>
          </p:cNvPicPr>
          <p:nvPr/>
        </p:nvPicPr>
        <p:blipFill>
          <a:blip r:embed="rId2"/>
          <a:stretch>
            <a:fillRect/>
          </a:stretch>
        </p:blipFill>
        <p:spPr>
          <a:xfrm>
            <a:off x="9865360" y="5299710"/>
            <a:ext cx="2282190" cy="1539240"/>
          </a:xfrm>
          <a:prstGeom prst="rect">
            <a:avLst/>
          </a:prstGeom>
        </p:spPr>
      </p:pic>
      <p:pic>
        <p:nvPicPr>
          <p:cNvPr id="5" name="图片24" title=""/>
          <p:cNvPicPr>
            <a:picLocks noChangeAspect="1"/>
          </p:cNvPicPr>
          <p:nvPr/>
        </p:nvPicPr>
        <p:blipFill>
          <a:blip r:embed="rId3"/>
          <a:srcRect r="49579"/>
          <a:stretch>
            <a:fillRect/>
          </a:stretch>
        </p:blipFill>
        <p:spPr>
          <a:xfrm>
            <a:off x="9865995" y="2473325"/>
            <a:ext cx="1789430" cy="1432560"/>
          </a:xfrm>
          <a:prstGeom prst="rect">
            <a:avLst/>
          </a:prstGeom>
        </p:spPr>
      </p:pic>
      <p:pic>
        <p:nvPicPr>
          <p:cNvPr id="2" name="图片24" title=""/>
          <p:cNvPicPr>
            <a:picLocks noChangeAspect="1"/>
          </p:cNvPicPr>
          <p:nvPr/>
        </p:nvPicPr>
        <p:blipFill>
          <a:blip r:embed="rId3"/>
          <a:srcRect l="50421"/>
          <a:stretch>
            <a:fillRect/>
          </a:stretch>
        </p:blipFill>
        <p:spPr>
          <a:xfrm>
            <a:off x="9937750" y="3923665"/>
            <a:ext cx="1717675" cy="1397635"/>
          </a:xfrm>
          <a:prstGeom prst="rect">
            <a:avLst/>
          </a:prstGeom>
        </p:spPr>
      </p:pic>
      <p:pic>
        <p:nvPicPr>
          <p:cNvPr id="7" name="图片24" title=""/>
          <p:cNvPicPr>
            <a:picLocks noChangeAspect="1"/>
          </p:cNvPicPr>
          <p:nvPr/>
        </p:nvPicPr>
        <p:blipFill>
          <a:blip r:embed="rId4"/>
          <a:stretch>
            <a:fillRect/>
          </a:stretch>
        </p:blipFill>
        <p:spPr>
          <a:xfrm>
            <a:off x="7712075" y="692150"/>
            <a:ext cx="4158615" cy="1605280"/>
          </a:xfrm>
          <a:prstGeom prst="rect">
            <a:avLst/>
          </a:prstGeom>
        </p:spPr>
      </p:pic>
      <p:sp>
        <p:nvSpPr>
          <p:cNvPr id="9" name="文本框 8" title=""/>
          <p:cNvSpPr txBox="1"/>
          <p:nvPr/>
        </p:nvSpPr>
        <p:spPr>
          <a:xfrm>
            <a:off x="7633335" y="4004945"/>
            <a:ext cx="717550" cy="491490"/>
          </a:xfrm>
          <a:prstGeom prst="rect">
            <a:avLst/>
          </a:prstGeom>
          <a:noFill/>
          <a:ln w="9525">
            <a:noFill/>
          </a:ln>
        </p:spPr>
        <p:txBody>
          <a:bodyPr wrap="square">
            <a:spAutoFit/>
          </a:bodyPr>
          <a:lstStyle/>
          <a:p>
            <a:r>
              <a:rPr 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南</a:t>
            </a:r>
            <a:endParaRPr lang="zh-CN" altLang="en-US"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0" name="文本框 9" title=""/>
          <p:cNvSpPr txBox="1"/>
          <p:nvPr/>
        </p:nvSpPr>
        <p:spPr>
          <a:xfrm>
            <a:off x="2271395" y="4496435"/>
            <a:ext cx="717550" cy="491490"/>
          </a:xfrm>
          <a:prstGeom prst="rect">
            <a:avLst/>
          </a:prstGeom>
          <a:noFill/>
          <a:ln w="9525">
            <a:noFill/>
          </a:ln>
        </p:spPr>
        <p:txBody>
          <a:bodyPr wrap="square">
            <a:spAutoFit/>
          </a:bodyPr>
          <a:lstStyle/>
          <a:p>
            <a:r>
              <a:rPr 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a:t>
            </a:r>
            <a:endParaRPr lang="zh-CN" altLang="en-US"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1" name="文本框 10" title=""/>
          <p:cNvSpPr txBox="1"/>
          <p:nvPr/>
        </p:nvSpPr>
        <p:spPr>
          <a:xfrm>
            <a:off x="5814060" y="4923155"/>
            <a:ext cx="6541135" cy="491490"/>
          </a:xfrm>
          <a:prstGeom prst="rect">
            <a:avLst/>
          </a:prstGeom>
          <a:noFill/>
          <a:ln w="9525">
            <a:noFill/>
          </a:ln>
        </p:spPr>
        <p:txBody>
          <a:bodyPr wrap="square">
            <a:spAutoFit/>
          </a:bodyPr>
          <a:lstStyle/>
          <a:p>
            <a:r>
              <a:rPr lang="zh-CN" sz="2600" b="1" spc="-200">
                <a:solidFill>
                  <a:srgbClr val="FF0000"/>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rPr>
              <a:t>以越野车的司机为参照物，越野车是静止的</a:t>
            </a:r>
            <a:endParaRPr lang="zh-CN" altLang="en-US" sz="2600" b="1" spc="-200">
              <a:solidFill>
                <a:srgbClr val="FF0000"/>
              </a:solidFill>
              <a:effectLst>
                <a:outerShdw blurRad="38100" dist="38100" dir="2700000" algn="tl">
                  <a:srgbClr val="000000">
                    <a:alpha val="43137"/>
                  </a:srgbClr>
                </a:outerShdw>
              </a:effectLst>
              <a:uFillTx/>
              <a:latin typeface="Times New Roman" panose="02020603050405020304" pitchFamily="18" charset="0"/>
              <a:ea typeface="黑体" panose="02010609060101010101" pitchFamily="49" charset="-122"/>
            </a:endParaRPr>
          </a:p>
        </p:txBody>
      </p:sp>
      <p:sp>
        <p:nvSpPr>
          <p:cNvPr id="12" name="文本框 11" title=""/>
          <p:cNvSpPr txBox="1"/>
          <p:nvPr/>
        </p:nvSpPr>
        <p:spPr>
          <a:xfrm>
            <a:off x="3096260" y="5906135"/>
            <a:ext cx="717550" cy="491490"/>
          </a:xfrm>
          <a:prstGeom prst="rect">
            <a:avLst/>
          </a:prstGeom>
          <a:noFill/>
          <a:ln w="9525">
            <a:noFill/>
          </a:ln>
        </p:spPr>
        <p:txBody>
          <a:bodyPr wrap="square">
            <a:spAutoFit/>
          </a:bodyPr>
          <a:lstStyle/>
          <a:p>
            <a:r>
              <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C</a:t>
            </a:r>
            <a:endPar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3" name="文本框 12" title=""/>
          <p:cNvSpPr txBox="1"/>
          <p:nvPr/>
        </p:nvSpPr>
        <p:spPr>
          <a:xfrm>
            <a:off x="5040630" y="5906135"/>
            <a:ext cx="717550" cy="491490"/>
          </a:xfrm>
          <a:prstGeom prst="rect">
            <a:avLst/>
          </a:prstGeom>
          <a:noFill/>
          <a:ln w="9525">
            <a:noFill/>
          </a:ln>
        </p:spPr>
        <p:txBody>
          <a:bodyPr wrap="square">
            <a:spAutoFit/>
          </a:bodyPr>
          <a:lstStyle/>
          <a:p>
            <a:r>
              <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A</a:t>
            </a:r>
            <a:endParaRPr lang="en-US" altLang="zh-CN"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4" name="文本框 13" title=""/>
          <p:cNvSpPr txBox="1"/>
          <p:nvPr/>
        </p:nvSpPr>
        <p:spPr>
          <a:xfrm>
            <a:off x="2736215" y="1629410"/>
            <a:ext cx="717550" cy="491490"/>
          </a:xfrm>
          <a:prstGeom prst="rect">
            <a:avLst/>
          </a:prstGeom>
          <a:noFill/>
          <a:ln w="9525">
            <a:noFill/>
          </a:ln>
        </p:spPr>
        <p:txBody>
          <a:bodyPr wrap="square">
            <a:spAutoFit/>
          </a:bodyPr>
          <a:lstStyle/>
          <a:p>
            <a:r>
              <a:rPr lang="zh-CN" altLang="en-US"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右</a:t>
            </a:r>
            <a:endParaRPr lang="zh-CN" altLang="en-US"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5" name="文本框 14" title=""/>
          <p:cNvSpPr txBox="1"/>
          <p:nvPr/>
        </p:nvSpPr>
        <p:spPr>
          <a:xfrm>
            <a:off x="3744595" y="2565400"/>
            <a:ext cx="717550" cy="491490"/>
          </a:xfrm>
          <a:prstGeom prst="rect">
            <a:avLst/>
          </a:prstGeom>
          <a:noFill/>
          <a:ln w="9525">
            <a:noFill/>
          </a:ln>
        </p:spPr>
        <p:txBody>
          <a:bodyPr wrap="square">
            <a:spAutoFit/>
          </a:bodyPr>
          <a:lstStyle/>
          <a:p>
            <a:r>
              <a:rPr lang="zh-CN" altLang="en-US"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右</a:t>
            </a:r>
            <a:endParaRPr lang="zh-CN" altLang="en-US"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6" name="文本框 15" title=""/>
          <p:cNvSpPr txBox="1"/>
          <p:nvPr/>
        </p:nvSpPr>
        <p:spPr>
          <a:xfrm>
            <a:off x="3096260" y="2120900"/>
            <a:ext cx="717550" cy="491490"/>
          </a:xfrm>
          <a:prstGeom prst="rect">
            <a:avLst/>
          </a:prstGeom>
          <a:noFill/>
          <a:ln w="9525">
            <a:noFill/>
          </a:ln>
        </p:spPr>
        <p:txBody>
          <a:bodyPr wrap="square">
            <a:spAutoFit/>
          </a:bodyPr>
          <a:lstStyle/>
          <a:p>
            <a:r>
              <a:rPr lang="zh-CN" altLang="en-US"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左</a:t>
            </a:r>
            <a:endParaRPr lang="zh-CN" altLang="en-US" sz="26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5" grpId="0"/>
      <p:bldP spid="9"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074" name="WordArt 4" title=""/>
          <p:cNvSpPr>
            <a:spLocks noTextEdit="1"/>
          </p:cNvSpPr>
          <p:nvPr/>
        </p:nvSpPr>
        <p:spPr>
          <a:xfrm>
            <a:off x="2520950" y="1412875"/>
            <a:ext cx="7421563" cy="1943100"/>
          </a:xfrm>
          <a:prstGeom prst="rect">
            <a:avLst/>
          </a:prstGeom>
        </p:spPr>
        <p:txBody>
          <a:bodyPr wrap="none" fromWordArt="1">
            <a:prstTxWarp prst="textPlain">
              <a:avLst>
                <a:gd name="adj" fmla="val 50000"/>
              </a:avLst>
            </a:prstTxWarp>
            <a:normAutofit/>
          </a:bodyPr>
          <a:lstStyle/>
          <a:p>
            <a:pPr algn="ctr"/>
            <a:r>
              <a:rPr lang="zh-CN" altLang="en-US" sz="3600" b="1">
                <a:ln w="12700" cap="flat" cmpd="sng">
                  <a:solidFill>
                    <a:srgbClr val="EAEAEA"/>
                  </a:solidFill>
                  <a:prstDash val="soli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黑体" panose="02010609060101010101" pitchFamily="49" charset="-122"/>
                <a:ea typeface="黑体" panose="02010609060101010101" pitchFamily="49" charset="-122"/>
              </a:rPr>
              <a:t>四、运动的相对性</a:t>
            </a:r>
            <a:endParaRPr lang="zh-CN" altLang="en-US" sz="3600" b="1">
              <a:ln w="12700" cap="flat" cmpd="sng">
                <a:solidFill>
                  <a:srgbClr val="EAEAEA"/>
                </a:solidFill>
                <a:prstDash val="soli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黑体" panose="02010609060101010101" pitchFamily="49" charset="-122"/>
              <a:ea typeface="黑体" panose="02010609060101010101" pitchFamily="49" charset="-122"/>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7660" name="Text Box 12" title=""/>
          <p:cNvSpPr txBox="1">
            <a:spLocks noChangeArrowheads="1"/>
          </p:cNvSpPr>
          <p:nvPr/>
        </p:nvSpPr>
        <p:spPr bwMode="auto">
          <a:xfrm>
            <a:off x="196215" y="772160"/>
            <a:ext cx="11097260" cy="2030095"/>
          </a:xfrm>
          <a:prstGeom prst="rect">
            <a:avLst/>
          </a:prstGeom>
          <a:noFill/>
          <a:ln w="9525">
            <a:noFill/>
            <a:miter lim="800000"/>
          </a:ln>
          <a:effectLst/>
        </p:spPr>
        <p:txBody>
          <a:bodyPr wrap="square">
            <a:spAutoFit/>
          </a:bodyPr>
          <a:lstStyle/>
          <a:p>
            <a:pPr marR="0" defTabSz="914400">
              <a:lnSpc>
                <a:spcPct val="150000"/>
              </a:lnSpc>
              <a:buClrTx/>
              <a:buSzTx/>
              <a:buFontTx/>
              <a:buNone/>
              <a:defRPr/>
            </a:pPr>
            <a:r>
              <a:rPr kumimoji="0" lang="en-US" altLang="zh-CN"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1.</a:t>
            </a:r>
            <a:r>
              <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通过分析与比较，</a:t>
            </a:r>
            <a:r>
              <a:rPr kumimoji="0" lang="zh-CN" altLang="en-US" sz="28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会判</a:t>
            </a:r>
            <a:r>
              <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断</a:t>
            </a:r>
            <a:r>
              <a:rPr lang="zh-CN" altLang="en-US" sz="2800" b="1" noProof="0" smtClean="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具体情境中</a:t>
            </a:r>
            <a:r>
              <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物体的运动状态；</a:t>
            </a:r>
            <a:endPar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a:p>
            <a:pPr marR="0" defTabSz="914400">
              <a:lnSpc>
                <a:spcPct val="150000"/>
              </a:lnSpc>
              <a:buClrTx/>
              <a:buSzTx/>
              <a:buFontTx/>
              <a:buNone/>
              <a:defRPr/>
            </a:pPr>
            <a:r>
              <a:rPr kumimoji="0" lang="en-US" altLang="zh-CN"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通过分析与比较，会选择合适的参照物表述物体的运动状态；</a:t>
            </a:r>
            <a:endPar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a:p>
            <a:pPr marR="0" defTabSz="914400">
              <a:lnSpc>
                <a:spcPct val="150000"/>
              </a:lnSpc>
              <a:buClrTx/>
              <a:buSzTx/>
              <a:buFontTx/>
              <a:buNone/>
              <a:defRPr/>
            </a:pPr>
            <a:r>
              <a:rPr kumimoji="0" lang="en-US" altLang="zh-CN"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3.</a:t>
            </a:r>
            <a:r>
              <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通过具体事例的分析，能描述不同情形下物体运动的相对</a:t>
            </a:r>
            <a:r>
              <a:rPr kumimoji="0" lang="zh-CN" altLang="en-US" sz="28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性。</a:t>
            </a:r>
            <a:endPar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794" name="Text Box 2" title=""/>
          <p:cNvSpPr txBox="1">
            <a:spLocks noChangeArrowheads="1"/>
          </p:cNvSpPr>
          <p:nvPr/>
        </p:nvSpPr>
        <p:spPr bwMode="auto">
          <a:xfrm>
            <a:off x="215900" y="189230"/>
            <a:ext cx="2660015" cy="553085"/>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学习目标</a:t>
            </a:r>
            <a:endPar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spTree>
  </p:cSld>
  <p:clrMapOvr>
    <a:masterClrMapping/>
  </p:clrMapOvr>
  <p:transition spd="med">
    <p:random/>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8678" name="Text Box 6" title=""/>
          <p:cNvSpPr txBox="1">
            <a:spLocks noChangeArrowheads="1"/>
          </p:cNvSpPr>
          <p:nvPr/>
        </p:nvSpPr>
        <p:spPr bwMode="auto">
          <a:xfrm>
            <a:off x="255905" y="909320"/>
            <a:ext cx="7721600"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思考：</a:t>
            </a:r>
            <a:r>
              <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如何判断物体是运动的还是静止？</a:t>
            </a:r>
            <a:endPar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28679" name="Text Box 7" title=""/>
          <p:cNvSpPr txBox="1">
            <a:spLocks noChangeArrowheads="1"/>
          </p:cNvSpPr>
          <p:nvPr/>
        </p:nvSpPr>
        <p:spPr bwMode="auto">
          <a:xfrm>
            <a:off x="255588" y="5301933"/>
            <a:ext cx="2160588" cy="521970"/>
          </a:xfrm>
          <a:prstGeom prst="rect">
            <a:avLst/>
          </a:prstGeom>
          <a:noFill/>
          <a:ln w="9525">
            <a:noFill/>
            <a:miter lim="800000"/>
          </a:ln>
          <a:effectLst/>
        </p:spPr>
        <p:txBody>
          <a:bodyPr>
            <a:spAutoFit/>
          </a:bodyPr>
          <a:lstStyle/>
          <a:p>
            <a:pPr marR="0" defTabSz="914400">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机械运动：</a:t>
            </a:r>
            <a:endPar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28680" name="Text Box 8" title=""/>
          <p:cNvSpPr txBox="1">
            <a:spLocks noChangeArrowheads="1"/>
          </p:cNvSpPr>
          <p:nvPr/>
        </p:nvSpPr>
        <p:spPr bwMode="auto">
          <a:xfrm>
            <a:off x="2344738" y="5279708"/>
            <a:ext cx="4103688" cy="953135"/>
          </a:xfrm>
          <a:prstGeom prst="rect">
            <a:avLst/>
          </a:prstGeom>
          <a:noFill/>
          <a:ln w="9525">
            <a:noFill/>
            <a:miter lim="800000"/>
          </a:ln>
          <a:effectLst/>
        </p:spPr>
        <p:txBody>
          <a:bodyPr>
            <a:spAutoFit/>
          </a:bodyPr>
          <a:lstStyle/>
          <a:p>
            <a:pPr marR="0" defTabSz="914400">
              <a:buClrTx/>
              <a:buSzTx/>
              <a:buFontTx/>
              <a:buNone/>
              <a:defRPr/>
            </a:pPr>
            <a:r>
              <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一个物体相对于另一个物体位置改变的过程</a:t>
            </a:r>
            <a:endPar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28683" name="Text Box 11" title=""/>
          <p:cNvSpPr txBox="1">
            <a:spLocks noChangeArrowheads="1"/>
          </p:cNvSpPr>
          <p:nvPr/>
        </p:nvSpPr>
        <p:spPr bwMode="auto">
          <a:xfrm>
            <a:off x="246380" y="2849880"/>
            <a:ext cx="1574800"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参照物：</a:t>
            </a:r>
            <a:endPar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28684" name="Text Box 12" title=""/>
          <p:cNvSpPr txBox="1">
            <a:spLocks noChangeArrowheads="1"/>
          </p:cNvSpPr>
          <p:nvPr/>
        </p:nvSpPr>
        <p:spPr bwMode="auto">
          <a:xfrm>
            <a:off x="1647190" y="2840990"/>
            <a:ext cx="5316220" cy="953135"/>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判断一个物体是否运动时，被选来作为标准的另一个物体。</a:t>
            </a:r>
            <a:endPar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3" name="Text Box 6" title=""/>
          <p:cNvSpPr txBox="1">
            <a:spLocks noChangeArrowheads="1"/>
          </p:cNvSpPr>
          <p:nvPr/>
        </p:nvSpPr>
        <p:spPr bwMode="auto">
          <a:xfrm>
            <a:off x="255905" y="1546225"/>
            <a:ext cx="4747260"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活动：</a:t>
            </a:r>
            <a:r>
              <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判断磁吸是否运动。</a:t>
            </a:r>
            <a:endPar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4" name="Text Box 6" title=""/>
          <p:cNvSpPr txBox="1">
            <a:spLocks noChangeArrowheads="1"/>
          </p:cNvSpPr>
          <p:nvPr/>
        </p:nvSpPr>
        <p:spPr bwMode="auto">
          <a:xfrm>
            <a:off x="255905" y="2183130"/>
            <a:ext cx="7721600"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思考：</a:t>
            </a:r>
            <a:r>
              <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如何判断磁吸是否运动了。</a:t>
            </a:r>
            <a:endPar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5" name="Text Box 6" title=""/>
          <p:cNvSpPr txBox="1">
            <a:spLocks noChangeArrowheads="1"/>
          </p:cNvSpPr>
          <p:nvPr/>
        </p:nvSpPr>
        <p:spPr bwMode="auto">
          <a:xfrm>
            <a:off x="2188210" y="3933190"/>
            <a:ext cx="2286000"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距离改变</a:t>
            </a:r>
            <a:endParaRPr kumimoji="0" lang="en-US" altLang="zh-CN"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pic>
        <p:nvPicPr>
          <p:cNvPr id="6" name="图片 5" title=""/>
          <p:cNvPicPr>
            <a:picLocks noChangeAspect="1"/>
          </p:cNvPicPr>
          <p:nvPr/>
        </p:nvPicPr>
        <p:blipFill>
          <a:blip r:embed="rId3"/>
          <a:stretch>
            <a:fillRect/>
          </a:stretch>
        </p:blipFill>
        <p:spPr>
          <a:xfrm>
            <a:off x="7416800" y="909320"/>
            <a:ext cx="4529455" cy="2706370"/>
          </a:xfrm>
          <a:prstGeom prst="rect">
            <a:avLst/>
          </a:prstGeom>
        </p:spPr>
      </p:pic>
      <p:pic>
        <p:nvPicPr>
          <p:cNvPr id="7" name="图片 6" title=""/>
          <p:cNvPicPr>
            <a:picLocks noChangeAspect="1"/>
          </p:cNvPicPr>
          <p:nvPr/>
        </p:nvPicPr>
        <p:blipFill>
          <a:blip r:embed="rId4"/>
          <a:stretch>
            <a:fillRect/>
          </a:stretch>
        </p:blipFill>
        <p:spPr>
          <a:xfrm>
            <a:off x="7378065" y="3916680"/>
            <a:ext cx="4529455" cy="2706370"/>
          </a:xfrm>
          <a:prstGeom prst="rect">
            <a:avLst/>
          </a:prstGeom>
        </p:spPr>
      </p:pic>
      <p:sp>
        <p:nvSpPr>
          <p:cNvPr id="8" name="Text Box 6" title=""/>
          <p:cNvSpPr txBox="1">
            <a:spLocks noChangeArrowheads="1"/>
          </p:cNvSpPr>
          <p:nvPr/>
        </p:nvSpPr>
        <p:spPr bwMode="auto">
          <a:xfrm>
            <a:off x="2188210" y="4509135"/>
            <a:ext cx="2478405"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方位</a:t>
            </a:r>
            <a:r>
              <a:rPr lang="zh-CN" altLang="en-US" sz="2800" b="1" noProof="0">
                <a:effectLst>
                  <a:outerShdw blurRad="38100" dist="38100" dir="2700000" algn="tl">
                    <a:srgbClr val="C0C0C0"/>
                  </a:outerShdw>
                </a:effectLst>
                <a:ea typeface="黑体" panose="02010609060101010101" pitchFamily="49" charset="-122"/>
                <a:cs typeface="宋体" panose="02010600030101010101" pitchFamily="2" charset="-122"/>
                <a:sym typeface="+mn-ea"/>
              </a:rPr>
              <a:t>改变</a:t>
            </a:r>
            <a:endParaRPr kumimoji="0" lang="zh-CN" altLang="en-US" sz="28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9" name="Text Box 6" title=""/>
          <p:cNvSpPr txBox="1">
            <a:spLocks noChangeArrowheads="1"/>
          </p:cNvSpPr>
          <p:nvPr/>
        </p:nvSpPr>
        <p:spPr bwMode="auto">
          <a:xfrm>
            <a:off x="255905" y="4221480"/>
            <a:ext cx="1713865" cy="521970"/>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位置改变</a:t>
            </a:r>
            <a:r>
              <a:rPr kumimoji="0" lang="en-US" altLang="zh-CN"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a:t>
            </a:r>
            <a:endParaRPr kumimoji="0" lang="en-US" altLang="zh-CN" sz="28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10" name="左大括号 9" title=""/>
          <p:cNvSpPr/>
          <p:nvPr/>
        </p:nvSpPr>
        <p:spPr>
          <a:xfrm>
            <a:off x="2058670" y="4149090"/>
            <a:ext cx="173355" cy="648335"/>
          </a:xfrm>
          <a:prstGeom prst="leftBrace">
            <a:avLst>
              <a:gd name="adj1" fmla="val 39560"/>
              <a:gd name="adj2" fmla="val 50000"/>
            </a:avLst>
          </a:prstGeom>
          <a:ln w="38100">
            <a:solidFill>
              <a:schemeClr val="tx1"/>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33794" name="Text Box 2" title=""/>
          <p:cNvSpPr txBox="1">
            <a:spLocks noChangeArrowheads="1"/>
          </p:cNvSpPr>
          <p:nvPr/>
        </p:nvSpPr>
        <p:spPr bwMode="auto">
          <a:xfrm>
            <a:off x="215900" y="189230"/>
            <a:ext cx="2660015" cy="553085"/>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机械运动</a:t>
            </a:r>
            <a:endPar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pic>
        <p:nvPicPr>
          <p:cNvPr id="12" name="站台的列车" title="">
            <a:hlinkClick action="ppaction://media"/>
          </p:cNvPr>
          <p:cNvPicPr/>
          <p:nvPr>
            <a:videoFile r:link="rId7"/>
            <p:custDataLst>
              <p:tags r:id="rId6"/>
            </p:custDataLst>
            <p:extLst>
              <p:ext uri="{DAA4B4D4-6D71-4841-9C94-3DE7FCFB9230}">
                <p14:media xmlns:p14="http://schemas.microsoft.com/office/powerpoint/2010/main" r:embed="rId8"/>
              </p:ext>
            </p:extLst>
          </p:nvPr>
        </p:nvPicPr>
        <p:blipFill>
          <a:blip r:embed="rId5"/>
          <a:stretch>
            <a:fillRect/>
          </a:stretch>
        </p:blipFill>
        <p:spPr>
          <a:xfrm>
            <a:off x="4464685" y="-1107440"/>
            <a:ext cx="1764665" cy="99250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12"/>
                                        </p:tgtEl>
                                      </p:cBhvr>
                                    </p:cmd>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8683"/>
                                        </p:tgtEl>
                                        <p:attrNameLst>
                                          <p:attrName>style.visibility</p:attrName>
                                        </p:attrNameLst>
                                      </p:cBhvr>
                                      <p:to>
                                        <p:strVal val="visible"/>
                                      </p:to>
                                    </p:set>
                                    <p:animEffect transition="in" filter="wipe(left)">
                                      <p:cBhvr>
                                        <p:cTn id="22" dur="500"/>
                                        <p:tgtEl>
                                          <p:spTgt spid="2868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684"/>
                                        </p:tgtEl>
                                        <p:attrNameLst>
                                          <p:attrName>style.visibility</p:attrName>
                                        </p:attrNameLst>
                                      </p:cBhvr>
                                      <p:to>
                                        <p:strVal val="visible"/>
                                      </p:to>
                                    </p:set>
                                    <p:animEffect transition="in" filter="wipe(left)">
                                      <p:cBhvr>
                                        <p:cTn id="27" dur="500"/>
                                        <p:tgtEl>
                                          <p:spTgt spid="28684"/>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right)">
                                      <p:cBhvr>
                                        <p:cTn id="32" dur="500"/>
                                        <p:tgtEl>
                                          <p:spTgt spid="5"/>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right)">
                                      <p:cBhvr>
                                        <p:cTn id="37" dur="500"/>
                                        <p:tgtEl>
                                          <p:spTgt spid="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right)">
                                      <p:cBhvr>
                                        <p:cTn id="42" dur="500"/>
                                        <p:tgtEl>
                                          <p:spTgt spid="10"/>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right)">
                                      <p:cBhvr>
                                        <p:cTn id="47" dur="500"/>
                                        <p:tgtEl>
                                          <p:spTgt spid="9"/>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8679"/>
                                        </p:tgtEl>
                                        <p:attrNameLst>
                                          <p:attrName>style.visibility</p:attrName>
                                        </p:attrNameLst>
                                      </p:cBhvr>
                                      <p:to>
                                        <p:strVal val="visible"/>
                                      </p:to>
                                    </p:set>
                                    <p:animEffect transition="in" filter="wipe(left)">
                                      <p:cBhvr>
                                        <p:cTn id="52" dur="500"/>
                                        <p:tgtEl>
                                          <p:spTgt spid="28679"/>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8680"/>
                                        </p:tgtEl>
                                        <p:attrNameLst>
                                          <p:attrName>style.visibility</p:attrName>
                                        </p:attrNameLst>
                                      </p:cBhvr>
                                      <p:to>
                                        <p:strVal val="visible"/>
                                      </p:to>
                                    </p:set>
                                    <p:animEffect transition="in" filter="wipe(left)">
                                      <p:cBhvr>
                                        <p:cTn id="57" dur="500"/>
                                        <p:tgtEl>
                                          <p:spTgt spid="28680"/>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blinds(horizontal)">
                                      <p:cBhvr>
                                        <p:cTn id="62" dur="500"/>
                                        <p:tgtEl>
                                          <p:spTgt spid="6"/>
                                        </p:tgtEl>
                                      </p:cBhvr>
                                    </p:animEffect>
                                  </p:childTnLst>
                                </p:cTn>
                              </p:par>
                              <p:par>
                                <p:cTn id="63" presetID="3" presetClass="entr" presetSubtype="10" fill="hold" nodeType="with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blinds(horizontal)">
                                      <p:cBhvr>
                                        <p:cTn id="6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0" mute="1">
                <p:cTn id="7" fill="remove" display="0">
                  <p:stCondLst>
                    <p:cond delay="indefinite"/>
                  </p:stCondLst>
                </p:cTn>
                <p:tgtEl>
                  <p:spTgt spid="12"/>
                </p:tgtEl>
              </p:cMediaNode>
            </p:video>
          </p:childTnLst>
        </p:cTn>
      </p:par>
    </p:tnLst>
    <p:bldLst>
      <p:bldP spid="28679" grpId="0" animBg="1"/>
      <p:bldP spid="28680" grpId="0" animBg="1"/>
      <p:bldP spid="28683" grpId="0" animBg="1"/>
      <p:bldP spid="28684" grpId="0" animBg="1"/>
      <p:bldP spid="3" grpId="0" animBg="1"/>
      <p:bldP spid="4" grpId="0" animBg="1"/>
      <p:bldP spid="5" grpId="0" animBg="1"/>
      <p:bldP spid="8" grpId="0" animBg="1"/>
      <p:bldP spid="10" grpId="0" animBg="1"/>
      <p:bldP spid="9" grpId="0" animBg="1"/>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3794" name="Text Box 2" title=""/>
          <p:cNvSpPr txBox="1">
            <a:spLocks noChangeArrowheads="1"/>
          </p:cNvSpPr>
          <p:nvPr/>
        </p:nvSpPr>
        <p:spPr bwMode="auto">
          <a:xfrm>
            <a:off x="215900" y="189230"/>
            <a:ext cx="2660015" cy="553085"/>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运动的相对性</a:t>
            </a:r>
            <a:endPar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33795" name="Text Box 3" title=""/>
          <p:cNvSpPr txBox="1">
            <a:spLocks noChangeArrowheads="1"/>
          </p:cNvSpPr>
          <p:nvPr/>
        </p:nvSpPr>
        <p:spPr bwMode="auto">
          <a:xfrm>
            <a:off x="503238" y="765175"/>
            <a:ext cx="3744913" cy="488950"/>
          </a:xfrm>
          <a:prstGeom prst="rect">
            <a:avLst/>
          </a:prstGeom>
          <a:noFill/>
          <a:ln w="9525">
            <a:noFill/>
            <a:miter lim="800000"/>
          </a:ln>
          <a:effectLst/>
        </p:spPr>
        <p:txBody>
          <a:bodyPr>
            <a:spAutoFit/>
          </a:bodyPr>
          <a:lstStyle/>
          <a:p>
            <a:pPr marR="0" defTabSz="914400">
              <a:buClrTx/>
              <a:buSzTx/>
              <a:buFontTx/>
              <a:buNone/>
              <a:defRPr/>
            </a:pPr>
            <a:r>
              <a:rPr kumimoji="0" lang="zh-CN" altLang="en-US"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判断物体的运动</a:t>
            </a:r>
            <a:endParaRPr kumimoji="0" lang="zh-CN" altLang="en-US"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33797" name="Text Box 5" title=""/>
          <p:cNvSpPr txBox="1">
            <a:spLocks noChangeArrowheads="1"/>
          </p:cNvSpPr>
          <p:nvPr/>
        </p:nvSpPr>
        <p:spPr bwMode="auto">
          <a:xfrm>
            <a:off x="1270" y="3285490"/>
            <a:ext cx="11918315" cy="631190"/>
          </a:xfrm>
          <a:prstGeom prst="rect">
            <a:avLst/>
          </a:prstGeom>
          <a:noFill/>
          <a:ln w="9525">
            <a:noFill/>
            <a:miter lim="800000"/>
          </a:ln>
          <a:effectLst/>
        </p:spPr>
        <p:txBody>
          <a:bodyPr wrap="square">
            <a:spAutoFit/>
          </a:bodyPr>
          <a:lstStyle/>
          <a:p>
            <a:pPr marR="0" defTabSz="914400">
              <a:lnSpc>
                <a:spcPct val="135000"/>
              </a:lnSpc>
              <a:buClrTx/>
              <a:buSzTx/>
              <a:buFontTx/>
              <a:buNone/>
              <a:defRPr/>
            </a:pPr>
            <a:r>
              <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1. </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以跑道为参照物，盆栽是</a:t>
            </a:r>
            <a:r>
              <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________</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，理由是：</a:t>
            </a:r>
            <a:r>
              <a:rPr lang="en-US" altLang="zh-CN" sz="2600" b="1"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a:t>
            </a:r>
            <a:r>
              <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__________________</a:t>
            </a:r>
            <a:endPar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798" name="Text Box 6" title=""/>
          <p:cNvSpPr txBox="1">
            <a:spLocks noChangeArrowheads="1"/>
          </p:cNvSpPr>
          <p:nvPr/>
        </p:nvSpPr>
        <p:spPr bwMode="auto">
          <a:xfrm>
            <a:off x="1270" y="3882390"/>
            <a:ext cx="12224385" cy="1170940"/>
          </a:xfrm>
          <a:prstGeom prst="rect">
            <a:avLst/>
          </a:prstGeom>
          <a:noFill/>
          <a:ln w="9525">
            <a:noFill/>
            <a:miter lim="800000"/>
          </a:ln>
          <a:effectLst/>
        </p:spPr>
        <p:txBody>
          <a:bodyPr wrap="square">
            <a:spAutoFit/>
          </a:bodyPr>
          <a:lstStyle/>
          <a:p>
            <a:pPr marR="0" defTabSz="914400">
              <a:lnSpc>
                <a:spcPct val="135000"/>
              </a:lnSpc>
              <a:buClrTx/>
              <a:buSzTx/>
              <a:buFontTx/>
              <a:buNone/>
              <a:defRPr/>
            </a:pPr>
            <a:r>
              <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如果以运动员为参照物，盆栽是</a:t>
            </a:r>
            <a:r>
              <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______</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，理由是：</a:t>
            </a:r>
            <a:r>
              <a:rPr lang="en-US" altLang="zh-CN" sz="2600" b="1"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_________</a:t>
            </a:r>
            <a:r>
              <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_________________</a:t>
            </a:r>
            <a:endPar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a:p>
            <a:pPr marR="0" defTabSz="914400">
              <a:lnSpc>
                <a:spcPct val="135000"/>
              </a:lnSpc>
              <a:buClrTx/>
              <a:buSzTx/>
              <a:buFontTx/>
              <a:buNone/>
              <a:defRPr/>
            </a:pPr>
            <a:endPar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799" name="Rectangle 7" title=""/>
          <p:cNvSpPr>
            <a:spLocks noChangeArrowheads="1"/>
          </p:cNvSpPr>
          <p:nvPr/>
        </p:nvSpPr>
        <p:spPr bwMode="auto">
          <a:xfrm>
            <a:off x="4321175" y="3393440"/>
            <a:ext cx="1367155"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rPr>
              <a:t>静止的</a:t>
            </a:r>
            <a:endPar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endParaRPr>
          </a:p>
        </p:txBody>
      </p:sp>
      <p:sp>
        <p:nvSpPr>
          <p:cNvPr id="33800" name="Rectangle 8" title=""/>
          <p:cNvSpPr>
            <a:spLocks noChangeArrowheads="1"/>
          </p:cNvSpPr>
          <p:nvPr/>
        </p:nvSpPr>
        <p:spPr bwMode="auto">
          <a:xfrm>
            <a:off x="6935470" y="3393123"/>
            <a:ext cx="4221163" cy="491490"/>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rPr>
              <a:t>盆栽相对于跑道的位置不变</a:t>
            </a:r>
            <a:endPar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endParaRPr>
          </a:p>
        </p:txBody>
      </p:sp>
      <p:sp>
        <p:nvSpPr>
          <p:cNvPr id="33801" name="Rectangle 9" title=""/>
          <p:cNvSpPr>
            <a:spLocks noChangeArrowheads="1"/>
          </p:cNvSpPr>
          <p:nvPr/>
        </p:nvSpPr>
        <p:spPr bwMode="auto">
          <a:xfrm>
            <a:off x="5106670" y="3961765"/>
            <a:ext cx="1390650"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rPr>
              <a:t>运动的</a:t>
            </a:r>
            <a:endPar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endParaRPr>
          </a:p>
        </p:txBody>
      </p:sp>
      <p:sp>
        <p:nvSpPr>
          <p:cNvPr id="33802" name="Rectangle 10" title=""/>
          <p:cNvSpPr>
            <a:spLocks noChangeArrowheads="1"/>
          </p:cNvSpPr>
          <p:nvPr/>
        </p:nvSpPr>
        <p:spPr bwMode="auto">
          <a:xfrm>
            <a:off x="7472680" y="3933190"/>
            <a:ext cx="4516755"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rPr>
              <a:t>盆栽相对于运动员的位置改变</a:t>
            </a:r>
            <a:endPar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endParaRPr>
          </a:p>
        </p:txBody>
      </p:sp>
      <p:sp>
        <p:nvSpPr>
          <p:cNvPr id="33803" name="Text Box 11" title=""/>
          <p:cNvSpPr txBox="1">
            <a:spLocks noChangeArrowheads="1"/>
          </p:cNvSpPr>
          <p:nvPr/>
        </p:nvSpPr>
        <p:spPr bwMode="auto">
          <a:xfrm>
            <a:off x="144463" y="4386580"/>
            <a:ext cx="9145588" cy="1165225"/>
          </a:xfrm>
          <a:prstGeom prst="rect">
            <a:avLst/>
          </a:prstGeom>
          <a:noFill/>
          <a:ln w="9525">
            <a:noFill/>
            <a:miter lim="800000"/>
          </a:ln>
          <a:effectLst/>
        </p:spPr>
        <p:txBody>
          <a:bodyPr>
            <a:spAutoFit/>
          </a:bodyPr>
          <a:lstStyle/>
          <a:p>
            <a:pPr marR="0" defTabSz="914400" eaLnBrk="0" hangingPunct="0">
              <a:lnSpc>
                <a:spcPct val="135000"/>
              </a:lnSpc>
              <a:buClrTx/>
              <a:buSzTx/>
              <a:buFontTx/>
              <a:buNone/>
              <a:defRPr/>
            </a:pPr>
            <a:r>
              <a:rPr kumimoji="0" lang="en-US" altLang="zh-CN" sz="26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  </a:t>
            </a:r>
            <a:r>
              <a:rPr kumimoji="0" lang="zh-CN" altLang="en-US" sz="26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选择参照物时，要根据</a:t>
            </a:r>
            <a:r>
              <a:rPr kumimoji="0" lang="zh-CN" altLang="en-US" sz="26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需要和方便</a:t>
            </a:r>
            <a:r>
              <a:rPr kumimoji="0" lang="zh-CN" altLang="en-US" sz="26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而定。</a:t>
            </a:r>
            <a:endParaRPr kumimoji="0" lang="zh-CN" altLang="en-US" sz="26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a:p>
            <a:pPr marR="0" defTabSz="914400" eaLnBrk="0" hangingPunct="0">
              <a:lnSpc>
                <a:spcPct val="135000"/>
              </a:lnSpc>
              <a:buClrTx/>
              <a:buSzTx/>
              <a:buFontTx/>
              <a:buNone/>
              <a:defRPr/>
            </a:pPr>
            <a:r>
              <a:rPr kumimoji="0" lang="zh-CN" altLang="en-US" sz="26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  在说明物体的运动情况时，通常我们默认地面为参照物。</a:t>
            </a:r>
            <a:endParaRPr kumimoji="0" lang="zh-CN" altLang="en-US" sz="26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15" name="Text Box 11" title=""/>
          <p:cNvSpPr txBox="1">
            <a:spLocks noChangeArrowheads="1"/>
          </p:cNvSpPr>
          <p:nvPr/>
        </p:nvSpPr>
        <p:spPr bwMode="auto">
          <a:xfrm>
            <a:off x="503238" y="5610860"/>
            <a:ext cx="2665413" cy="488950"/>
          </a:xfrm>
          <a:prstGeom prst="rect">
            <a:avLst/>
          </a:prstGeom>
          <a:noFill/>
          <a:ln w="9525">
            <a:noFill/>
            <a:miter lim="800000"/>
          </a:ln>
          <a:effectLst/>
        </p:spPr>
        <p:txBody>
          <a:bodyPr>
            <a:spAutoFit/>
          </a:bodyPr>
          <a:lstStyle/>
          <a:p>
            <a:pPr marR="0" defTabSz="914400">
              <a:buClrTx/>
              <a:buSzTx/>
              <a:buFontTx/>
              <a:buNone/>
              <a:defRPr/>
            </a:pPr>
            <a:r>
              <a:rPr kumimoji="0" lang="zh-CN" altLang="en-US" sz="26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参照物的选择：</a:t>
            </a:r>
            <a:endParaRPr kumimoji="0" lang="zh-CN" altLang="en-US" sz="26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16" name="Text Box 11" title=""/>
          <p:cNvSpPr txBox="1">
            <a:spLocks noChangeArrowheads="1"/>
          </p:cNvSpPr>
          <p:nvPr/>
        </p:nvSpPr>
        <p:spPr bwMode="auto">
          <a:xfrm>
            <a:off x="3095625" y="5610860"/>
            <a:ext cx="5616575" cy="488950"/>
          </a:xfrm>
          <a:prstGeom prst="rect">
            <a:avLst/>
          </a:prstGeom>
          <a:noFill/>
          <a:ln w="9525">
            <a:noFill/>
            <a:miter lim="800000"/>
          </a:ln>
          <a:effectLst/>
        </p:spPr>
        <p:txBody>
          <a:bodyPr>
            <a:spAutoFit/>
          </a:bodyPr>
          <a:lstStyle/>
          <a:p>
            <a:pPr marR="0" defTabSz="914400">
              <a:buClrTx/>
              <a:buSzTx/>
              <a:buFontTx/>
              <a:buNone/>
              <a:defRPr/>
            </a:pPr>
            <a:r>
              <a:rPr kumimoji="0" lang="en-US" altLang="zh-CN"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1.</a:t>
            </a:r>
            <a:r>
              <a:rPr kumimoji="0" lang="zh-CN" altLang="en-US"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不能选</a:t>
            </a:r>
            <a:r>
              <a:rPr kumimoji="0" lang="zh-CN" altLang="en-US" sz="26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研究对象本身</a:t>
            </a:r>
            <a:r>
              <a:rPr kumimoji="0" lang="zh-CN" altLang="en-US"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为参照物。</a:t>
            </a:r>
            <a:endParaRPr kumimoji="0" lang="zh-CN" altLang="en-US"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sp>
        <p:nvSpPr>
          <p:cNvPr id="17" name="Text Box 11" title=""/>
          <p:cNvSpPr txBox="1">
            <a:spLocks noChangeArrowheads="1"/>
          </p:cNvSpPr>
          <p:nvPr/>
        </p:nvSpPr>
        <p:spPr bwMode="auto">
          <a:xfrm>
            <a:off x="3082925" y="6015673"/>
            <a:ext cx="5616575" cy="488950"/>
          </a:xfrm>
          <a:prstGeom prst="rect">
            <a:avLst/>
          </a:prstGeom>
          <a:noFill/>
          <a:ln w="9525">
            <a:noFill/>
            <a:miter lim="800000"/>
          </a:ln>
          <a:effectLst/>
        </p:spPr>
        <p:txBody>
          <a:bodyPr>
            <a:spAutoFit/>
          </a:bodyPr>
          <a:lstStyle/>
          <a:p>
            <a:pPr marR="0" defTabSz="914400">
              <a:buClrTx/>
              <a:buSzTx/>
              <a:buFontTx/>
              <a:buNone/>
              <a:defRPr/>
            </a:pPr>
            <a:r>
              <a:rPr kumimoji="0" lang="en-US" altLang="zh-CN"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2.</a:t>
            </a:r>
            <a:r>
              <a:rPr kumimoji="0" lang="zh-CN" altLang="en-US"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 参照物必须是</a:t>
            </a:r>
            <a:r>
              <a:rPr kumimoji="0" lang="zh-CN" altLang="en-US" sz="26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具体的物体</a:t>
            </a:r>
            <a:r>
              <a:rPr kumimoji="0" lang="zh-CN" altLang="en-US"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rPr>
              <a:t>。</a:t>
            </a:r>
            <a:endParaRPr kumimoji="0" lang="zh-CN" altLang="en-US" sz="2600" b="1" kern="1200" cap="none" spc="0" normalizeH="0" baseline="0" noProof="0">
              <a:effectLst>
                <a:outerShdw blurRad="38100" dist="38100" dir="2700000" algn="tl">
                  <a:srgbClr val="C0C0C0"/>
                </a:outerShdw>
              </a:effectLst>
              <a:latin typeface="Arial" panose="020b0604020202020204" pitchFamily="34" charset="0"/>
              <a:ea typeface="黑体" panose="02010609060101010101" pitchFamily="49" charset="-122"/>
              <a:cs typeface="宋体" panose="02010600030101010101" pitchFamily="2" charset="-122"/>
            </a:endParaRPr>
          </a:p>
        </p:txBody>
      </p:sp>
      <p:pic>
        <p:nvPicPr>
          <p:cNvPr id="2" name="图片 1" title=""/>
          <p:cNvPicPr>
            <a:picLocks noChangeAspect="1"/>
          </p:cNvPicPr>
          <p:nvPr/>
        </p:nvPicPr>
        <p:blipFill>
          <a:blip r:embed="rId2"/>
          <a:stretch>
            <a:fillRect/>
          </a:stretch>
        </p:blipFill>
        <p:spPr>
          <a:xfrm>
            <a:off x="503555" y="1341120"/>
            <a:ext cx="11570970" cy="1963420"/>
          </a:xfrm>
          <a:prstGeom prst="rect">
            <a:avLst/>
          </a:prstGeom>
        </p:spPr>
      </p:pic>
      <p:sp>
        <p:nvSpPr>
          <p:cNvPr id="3" name="Rectangle 7" title=""/>
          <p:cNvSpPr>
            <a:spLocks noChangeArrowheads="1"/>
          </p:cNvSpPr>
          <p:nvPr/>
        </p:nvSpPr>
        <p:spPr bwMode="auto">
          <a:xfrm>
            <a:off x="2448560" y="1628775"/>
            <a:ext cx="896620" cy="491490"/>
          </a:xfrm>
          <a:prstGeom prst="rect">
            <a:avLst/>
          </a:prstGeom>
          <a:solidFill>
            <a:schemeClr val="accent2">
              <a:lumMod val="20000"/>
              <a:lumOff val="80000"/>
            </a:schemeClr>
          </a:solidFill>
          <a:ln w="9525">
            <a:noFill/>
            <a:miter lim="800000"/>
          </a:ln>
          <a:effec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rPr>
              <a:t>盆栽</a:t>
            </a:r>
            <a:endPar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endParaRPr>
          </a:p>
        </p:txBody>
      </p:sp>
      <p:cxnSp>
        <p:nvCxnSpPr>
          <p:cNvPr id="4" name="直接箭头连接符 3" title=""/>
          <p:cNvCxnSpPr/>
          <p:nvPr/>
        </p:nvCxnSpPr>
        <p:spPr>
          <a:xfrm flipH="1">
            <a:off x="2016125" y="2120265"/>
            <a:ext cx="880745" cy="372745"/>
          </a:xfrm>
          <a:prstGeom prst="straightConnector1">
            <a:avLst/>
          </a:prstGeom>
          <a:ln w="44450">
            <a:solidFill>
              <a:srgbClr val="FF0000"/>
            </a:solidFill>
            <a:tailEnd type="stealth" w="lg" len="lg"/>
          </a:ln>
        </p:spPr>
        <p:style>
          <a:lnRef idx="2">
            <a:schemeClr val="accent1"/>
          </a:lnRef>
          <a:fillRef idx="0">
            <a:srgbClr val="FFFFFF"/>
          </a:fillRef>
          <a:effectRef idx="0">
            <a:srgbClr val="FFFFFF"/>
          </a:effectRef>
          <a:fontRef idx="minor">
            <a:schemeClr val="tx1"/>
          </a:fontRef>
        </p:style>
      </p:cxnSp>
      <p:sp>
        <p:nvSpPr>
          <p:cNvPr id="5" name="Rectangle 7" title=""/>
          <p:cNvSpPr>
            <a:spLocks noChangeArrowheads="1"/>
          </p:cNvSpPr>
          <p:nvPr/>
        </p:nvSpPr>
        <p:spPr bwMode="auto">
          <a:xfrm>
            <a:off x="720090" y="1484630"/>
            <a:ext cx="896620" cy="491490"/>
          </a:xfrm>
          <a:prstGeom prst="rect">
            <a:avLst/>
          </a:prstGeom>
          <a:solidFill>
            <a:schemeClr val="accent2">
              <a:lumMod val="20000"/>
              <a:lumOff val="80000"/>
            </a:schemeClr>
          </a:solidFill>
          <a:ln w="9525">
            <a:noFill/>
            <a:miter lim="800000"/>
          </a:ln>
          <a:effec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rPr>
              <a:t>树木</a:t>
            </a:r>
            <a:endPar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endParaRPr>
          </a:p>
        </p:txBody>
      </p:sp>
      <p:cxnSp>
        <p:nvCxnSpPr>
          <p:cNvPr id="6" name="直接箭头连接符 5" title=""/>
          <p:cNvCxnSpPr/>
          <p:nvPr/>
        </p:nvCxnSpPr>
        <p:spPr>
          <a:xfrm>
            <a:off x="1511935" y="1844675"/>
            <a:ext cx="432435" cy="72390"/>
          </a:xfrm>
          <a:prstGeom prst="straightConnector1">
            <a:avLst/>
          </a:prstGeom>
          <a:ln w="44450">
            <a:solidFill>
              <a:srgbClr val="FF0000"/>
            </a:solidFill>
            <a:tailEnd type="stealth" w="lg" len="lg"/>
          </a:ln>
        </p:spPr>
        <p:style>
          <a:lnRef idx="2">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9"/>
                                        </p:tgtEl>
                                        <p:attrNameLst>
                                          <p:attrName>style.visibility</p:attrName>
                                        </p:attrNameLst>
                                      </p:cBhvr>
                                      <p:to>
                                        <p:strVal val="visible"/>
                                      </p:to>
                                    </p:set>
                                    <p:animEffect transition="in" filter="wipe(left)">
                                      <p:cBhvr>
                                        <p:cTn id="7" dur="500"/>
                                        <p:tgtEl>
                                          <p:spTgt spid="3379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800"/>
                                        </p:tgtEl>
                                        <p:attrNameLst>
                                          <p:attrName>style.visibility</p:attrName>
                                        </p:attrNameLst>
                                      </p:cBhvr>
                                      <p:to>
                                        <p:strVal val="visible"/>
                                      </p:to>
                                    </p:set>
                                    <p:animEffect transition="in" filter="wipe(left)">
                                      <p:cBhvr>
                                        <p:cTn id="12" dur="500"/>
                                        <p:tgtEl>
                                          <p:spTgt spid="3380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798"/>
                                        </p:tgtEl>
                                        <p:attrNameLst>
                                          <p:attrName>style.visibility</p:attrName>
                                        </p:attrNameLst>
                                      </p:cBhvr>
                                      <p:to>
                                        <p:strVal val="visible"/>
                                      </p:to>
                                    </p:set>
                                    <p:animEffect transition="in" filter="wipe(left)">
                                      <p:cBhvr>
                                        <p:cTn id="17" dur="500"/>
                                        <p:tgtEl>
                                          <p:spTgt spid="3379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801"/>
                                        </p:tgtEl>
                                        <p:attrNameLst>
                                          <p:attrName>style.visibility</p:attrName>
                                        </p:attrNameLst>
                                      </p:cBhvr>
                                      <p:to>
                                        <p:strVal val="visible"/>
                                      </p:to>
                                    </p:set>
                                    <p:animEffect transition="in" filter="wipe(left)">
                                      <p:cBhvr>
                                        <p:cTn id="22" dur="500"/>
                                        <p:tgtEl>
                                          <p:spTgt spid="33801"/>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3802"/>
                                        </p:tgtEl>
                                        <p:attrNameLst>
                                          <p:attrName>style.visibility</p:attrName>
                                        </p:attrNameLst>
                                      </p:cBhvr>
                                      <p:to>
                                        <p:strVal val="visible"/>
                                      </p:to>
                                    </p:set>
                                    <p:animEffect transition="in" filter="wipe(left)">
                                      <p:cBhvr>
                                        <p:cTn id="27" dur="500"/>
                                        <p:tgtEl>
                                          <p:spTgt spid="33802"/>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3803"/>
                                        </p:tgtEl>
                                        <p:attrNameLst>
                                          <p:attrName>style.visibility</p:attrName>
                                        </p:attrNameLst>
                                      </p:cBhvr>
                                      <p:to>
                                        <p:strVal val="visible"/>
                                      </p:to>
                                    </p:set>
                                    <p:animEffect transition="in" filter="wipe(left)">
                                      <p:cBhvr>
                                        <p:cTn id="32" dur="500"/>
                                        <p:tgtEl>
                                          <p:spTgt spid="33803"/>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animBg="1"/>
      <p:bldP spid="33799" grpId="0" animBg="1"/>
      <p:bldP spid="33800" grpId="0" animBg="1"/>
      <p:bldP spid="33801" grpId="0" animBg="1"/>
      <p:bldP spid="33802" grpId="0" animBg="1"/>
      <p:bldP spid="33803" grpId="0" animBg="1"/>
      <p:bldP spid="15"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6" name="图片 15" title=""/>
          <p:cNvPicPr>
            <a:picLocks noChangeAspect="1"/>
          </p:cNvPicPr>
          <p:nvPr/>
        </p:nvPicPr>
        <p:blipFill>
          <a:blip r:embed="rId2"/>
          <a:stretch>
            <a:fillRect/>
          </a:stretch>
        </p:blipFill>
        <p:spPr>
          <a:xfrm>
            <a:off x="7974965" y="2346960"/>
            <a:ext cx="2394585" cy="2851150"/>
          </a:xfrm>
          <a:prstGeom prst="rect">
            <a:avLst/>
          </a:prstGeom>
        </p:spPr>
      </p:pic>
      <p:sp>
        <p:nvSpPr>
          <p:cNvPr id="32777" name="Text Box 9" title=""/>
          <p:cNvSpPr txBox="1">
            <a:spLocks noChangeArrowheads="1"/>
          </p:cNvSpPr>
          <p:nvPr/>
        </p:nvSpPr>
        <p:spPr bwMode="auto">
          <a:xfrm>
            <a:off x="72390" y="765175"/>
            <a:ext cx="4307840" cy="953135"/>
          </a:xfrm>
          <a:prstGeom prst="rect">
            <a:avLst/>
          </a:prstGeom>
          <a:noFill/>
          <a:ln w="9525">
            <a:noFill/>
            <a:miter lim="800000"/>
          </a:ln>
          <a:effectLst/>
        </p:spPr>
        <p:txBody>
          <a:bodyPr wrap="square">
            <a:spAutoFit/>
          </a:bodyPr>
          <a:lstStyle/>
          <a:p>
            <a:pPr marL="843280" marR="0" indent="-843280" defTabSz="914400">
              <a:spcBef>
                <a:spcPct val="50000"/>
              </a:spcBef>
              <a:buClrTx/>
              <a:buSzTx/>
              <a:buFontTx/>
              <a:buNone/>
              <a:defRPr/>
            </a:pPr>
            <a:r>
              <a:rPr kumimoji="1"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思考：</a:t>
            </a:r>
            <a:r>
              <a:rPr kumimoji="1" lang="en-US" altLang="zh-CN"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1.“</a:t>
            </a:r>
            <a:r>
              <a:rPr kumimoji="1"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游云西行”是以什么为参照物？</a:t>
            </a:r>
            <a:endParaRPr kumimoji="1"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2778" name="Text Box 10" title=""/>
          <p:cNvSpPr txBox="1">
            <a:spLocks noChangeArrowheads="1"/>
          </p:cNvSpPr>
          <p:nvPr/>
        </p:nvSpPr>
        <p:spPr bwMode="auto">
          <a:xfrm>
            <a:off x="7394575" y="692785"/>
            <a:ext cx="4483735" cy="953135"/>
          </a:xfrm>
          <a:prstGeom prst="rect">
            <a:avLst/>
          </a:prstGeom>
          <a:noFill/>
          <a:ln w="9525">
            <a:noFill/>
            <a:miter lim="800000"/>
          </a:ln>
          <a:effectLst/>
        </p:spPr>
        <p:txBody>
          <a:bodyPr wrap="square">
            <a:spAutoFit/>
          </a:bodyPr>
          <a:lstStyle/>
          <a:p>
            <a:pPr marL="278765" marR="0" indent="-278765" defTabSz="914400">
              <a:spcBef>
                <a:spcPct val="50000"/>
              </a:spcBef>
              <a:buClrTx/>
              <a:buSzTx/>
              <a:buFontTx/>
              <a:buNone/>
              <a:defRPr/>
            </a:pPr>
            <a:r>
              <a:rPr kumimoji="1" lang="en-US" altLang="zh-CN"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2.“</a:t>
            </a:r>
            <a:r>
              <a:rPr kumimoji="1"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月之东驰”是以什么为参照物？</a:t>
            </a:r>
            <a:endParaRPr kumimoji="1"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2779" name="Text Box 11" title=""/>
          <p:cNvSpPr txBox="1">
            <a:spLocks noChangeArrowheads="1"/>
          </p:cNvSpPr>
          <p:nvPr/>
        </p:nvSpPr>
        <p:spPr bwMode="auto">
          <a:xfrm>
            <a:off x="504190" y="5683250"/>
            <a:ext cx="10174605" cy="521970"/>
          </a:xfrm>
          <a:prstGeom prst="rect">
            <a:avLst/>
          </a:prstGeom>
          <a:noFill/>
          <a:ln w="9525">
            <a:noFill/>
            <a:miter lim="800000"/>
          </a:ln>
          <a:effectLst/>
        </p:spPr>
        <p:txBody>
          <a:bodyPr wrap="square">
            <a:spAutoFit/>
          </a:bodyPr>
          <a:lstStyle/>
          <a:p>
            <a:pPr marR="0" algn="just" defTabSz="914400">
              <a:buClrTx/>
              <a:buSzTx/>
              <a:buFontTx/>
              <a:buNone/>
              <a:defRPr/>
            </a:pPr>
            <a:r>
              <a:rPr kumimoji="1"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  </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参照物选取不同，同一个物体</a:t>
            </a: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运动或静止</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的情况</a:t>
            </a: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不一定相同</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a:t>
            </a:r>
            <a:endPar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33794" name="Text Box 2" title=""/>
          <p:cNvSpPr txBox="1">
            <a:spLocks noChangeArrowheads="1"/>
          </p:cNvSpPr>
          <p:nvPr/>
        </p:nvSpPr>
        <p:spPr bwMode="auto">
          <a:xfrm>
            <a:off x="215900" y="189230"/>
            <a:ext cx="2660015" cy="553085"/>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运动的相对性</a:t>
            </a:r>
            <a:endPar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pic>
        <p:nvPicPr>
          <p:cNvPr id="5" name="图片 4" title=""/>
          <p:cNvPicPr>
            <a:picLocks noChangeAspect="1"/>
          </p:cNvPicPr>
          <p:nvPr/>
        </p:nvPicPr>
        <p:blipFill>
          <a:blip r:embed="rId3"/>
          <a:srcRect b="36412"/>
          <a:stretch>
            <a:fillRect/>
          </a:stretch>
        </p:blipFill>
        <p:spPr>
          <a:xfrm>
            <a:off x="4967605" y="3047365"/>
            <a:ext cx="2147570" cy="2098040"/>
          </a:xfrm>
          <a:prstGeom prst="rect">
            <a:avLst/>
          </a:prstGeom>
        </p:spPr>
      </p:pic>
      <p:pic>
        <p:nvPicPr>
          <p:cNvPr id="6" name="图片 5" title=""/>
          <p:cNvPicPr>
            <a:picLocks noChangeAspect="1"/>
          </p:cNvPicPr>
          <p:nvPr/>
        </p:nvPicPr>
        <p:blipFill>
          <a:blip r:embed="rId4"/>
          <a:srcRect b="38285"/>
          <a:stretch>
            <a:fillRect/>
          </a:stretch>
        </p:blipFill>
        <p:spPr>
          <a:xfrm>
            <a:off x="4967605" y="1005205"/>
            <a:ext cx="2147570" cy="2035810"/>
          </a:xfrm>
          <a:prstGeom prst="rect">
            <a:avLst/>
          </a:prstGeom>
        </p:spPr>
      </p:pic>
      <p:graphicFrame>
        <p:nvGraphicFramePr>
          <p:cNvPr id="7" name="表格 6" title=""/>
          <p:cNvGraphicFramePr>
            <a:graphicFrameLocks noGrp="1"/>
          </p:cNvGraphicFramePr>
          <p:nvPr>
            <p:custDataLst>
              <p:tags r:id="rId5"/>
            </p:custDataLst>
          </p:nvPr>
        </p:nvGraphicFramePr>
        <p:xfrm>
          <a:off x="4970780" y="1017270"/>
          <a:ext cx="2143760" cy="4180840"/>
        </p:xfrm>
        <a:graphic>
          <a:graphicData uri="http://schemas.openxmlformats.org/drawingml/2006/table">
            <a:tbl>
              <a:tblPr firstRow="1" bandRow="1">
                <a:tableStyleId>{5C22544A-7EE6-4342-B048-85BDC9FD1C3A}</a:tableStyleId>
              </a:tblPr>
              <a:tblGrid>
                <a:gridCol w="535940"/>
                <a:gridCol w="535940"/>
                <a:gridCol w="535940"/>
                <a:gridCol w="535940"/>
              </a:tblGrid>
              <a:tr h="4180840">
                <a:tc>
                  <a:txBody>
                    <a:bodyPr vert="horz" wrap="square"/>
                    <a:lstStyle/>
                    <a:p>
                      <a:pPr>
                        <a:buNone/>
                      </a:pPr>
                      <a:endParaRPr lang="zh-CN" altLang="en-US"/>
                    </a:p>
                  </a:txBody>
                  <a:tcPr>
                    <a:lnL w="28575">
                      <a:solidFill>
                        <a:srgbClr val="FF0000"/>
                      </a:solidFill>
                      <a:prstDash val="solid"/>
                    </a:lnL>
                    <a:lnR w="28575">
                      <a:solidFill>
                        <a:srgbClr val="FF0000"/>
                      </a:solidFill>
                      <a:prstDash val="solid"/>
                    </a:lnR>
                    <a:lnT w="28575">
                      <a:solidFill>
                        <a:srgbClr val="FF0000"/>
                      </a:solidFill>
                      <a:prstDash val="solid"/>
                    </a:lnT>
                    <a:lnB w="28575">
                      <a:solidFill>
                        <a:srgbClr val="FF0000"/>
                      </a:solidFill>
                      <a:prstDash val="solid"/>
                    </a:lnB>
                    <a:lnTlToBr>
                      <a:noFill/>
                    </a:lnTlToBr>
                    <a:lnBlToTr>
                      <a:noFill/>
                    </a:lnBlToTr>
                    <a:noFill/>
                  </a:tcPr>
                </a:tc>
                <a:tc>
                  <a:txBody>
                    <a:bodyPr vert="horz" wrap="square"/>
                    <a:lstStyle/>
                    <a:p>
                      <a:pPr>
                        <a:buNone/>
                      </a:pPr>
                      <a:endParaRPr lang="zh-CN" altLang="en-US"/>
                    </a:p>
                  </a:txBody>
                  <a:tcPr>
                    <a:lnL w="28575">
                      <a:solidFill>
                        <a:srgbClr val="FF0000"/>
                      </a:solidFill>
                      <a:prstDash val="solid"/>
                    </a:lnL>
                    <a:lnR w="28575">
                      <a:solidFill>
                        <a:srgbClr val="FF0000"/>
                      </a:solidFill>
                      <a:prstDash val="solid"/>
                    </a:lnR>
                    <a:lnT w="28575">
                      <a:solidFill>
                        <a:srgbClr val="FF0000"/>
                      </a:solidFill>
                      <a:prstDash val="solid"/>
                    </a:lnT>
                    <a:lnB w="28575">
                      <a:solidFill>
                        <a:srgbClr val="FF0000"/>
                      </a:solidFill>
                      <a:prstDash val="solid"/>
                    </a:lnB>
                    <a:lnTlToBr>
                      <a:noFill/>
                    </a:lnTlToBr>
                    <a:lnBlToTr>
                      <a:noFill/>
                    </a:lnBlToTr>
                    <a:noFill/>
                  </a:tcPr>
                </a:tc>
                <a:tc>
                  <a:txBody>
                    <a:bodyPr vert="horz" wrap="square"/>
                    <a:lstStyle/>
                    <a:p>
                      <a:pPr>
                        <a:buNone/>
                      </a:pPr>
                      <a:endParaRPr lang="zh-CN" altLang="en-US"/>
                    </a:p>
                  </a:txBody>
                  <a:tcPr>
                    <a:lnL w="28575">
                      <a:solidFill>
                        <a:srgbClr val="FF0000"/>
                      </a:solidFill>
                      <a:prstDash val="solid"/>
                    </a:lnL>
                    <a:lnR w="28575">
                      <a:solidFill>
                        <a:srgbClr val="FF0000"/>
                      </a:solidFill>
                      <a:prstDash val="solid"/>
                    </a:lnR>
                    <a:lnT w="28575">
                      <a:solidFill>
                        <a:srgbClr val="FF0000"/>
                      </a:solidFill>
                      <a:prstDash val="solid"/>
                    </a:lnT>
                    <a:lnB w="28575">
                      <a:solidFill>
                        <a:srgbClr val="FF0000"/>
                      </a:solidFill>
                      <a:prstDash val="solid"/>
                    </a:lnB>
                    <a:lnTlToBr>
                      <a:noFill/>
                    </a:lnTlToBr>
                    <a:lnBlToTr>
                      <a:noFill/>
                    </a:lnBlToTr>
                    <a:noFill/>
                  </a:tcPr>
                </a:tc>
                <a:tc>
                  <a:txBody>
                    <a:bodyPr vert="horz" wrap="square"/>
                    <a:lstStyle/>
                    <a:p>
                      <a:pPr>
                        <a:buNone/>
                      </a:pPr>
                      <a:endParaRPr lang="zh-CN" altLang="en-US"/>
                    </a:p>
                  </a:txBody>
                  <a:tcPr>
                    <a:lnL w="28575">
                      <a:solidFill>
                        <a:srgbClr val="FF0000"/>
                      </a:solidFill>
                      <a:prstDash val="solid"/>
                    </a:lnL>
                    <a:lnR w="28575">
                      <a:solidFill>
                        <a:srgbClr val="FF0000"/>
                      </a:solidFill>
                      <a:prstDash val="solid"/>
                    </a:lnR>
                    <a:lnT w="28575">
                      <a:solidFill>
                        <a:srgbClr val="FF0000"/>
                      </a:solidFill>
                      <a:prstDash val="solid"/>
                    </a:lnT>
                    <a:lnB w="28575">
                      <a:solidFill>
                        <a:srgbClr val="FF0000"/>
                      </a:solidFill>
                      <a:prstDash val="solid"/>
                    </a:lnB>
                    <a:lnTlToBr>
                      <a:noFill/>
                    </a:lnTlToBr>
                    <a:lnBlToTr>
                      <a:noFill/>
                    </a:lnBlToTr>
                    <a:noFill/>
                  </a:tcPr>
                </a:tc>
              </a:tr>
            </a:tbl>
          </a:graphicData>
        </a:graphic>
      </p:graphicFrame>
      <p:sp>
        <p:nvSpPr>
          <p:cNvPr id="10" name="文本框 9" title=""/>
          <p:cNvSpPr txBox="1"/>
          <p:nvPr/>
        </p:nvSpPr>
        <p:spPr>
          <a:xfrm>
            <a:off x="215900" y="5172075"/>
            <a:ext cx="2731135" cy="521970"/>
          </a:xfrm>
          <a:prstGeom prst="rect">
            <a:avLst/>
          </a:prstGeom>
          <a:noFill/>
        </p:spPr>
        <p:txBody>
          <a:bodyPr wrap="square" rtlCol="0" anchor="t">
            <a:spAutoFit/>
          </a:bodyPr>
          <a:lstStyle/>
          <a:p>
            <a:r>
              <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运动的相对性</a:t>
            </a:r>
            <a:r>
              <a:rPr lang="en-US" altLang="zh-CN"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a:t>
            </a:r>
            <a:endParaRPr lang="en-US" altLang="zh-CN"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endParaRPr>
          </a:p>
        </p:txBody>
      </p:sp>
      <p:sp>
        <p:nvSpPr>
          <p:cNvPr id="11" name="文本框 10" title=""/>
          <p:cNvSpPr txBox="1"/>
          <p:nvPr/>
        </p:nvSpPr>
        <p:spPr>
          <a:xfrm>
            <a:off x="287655" y="6217920"/>
            <a:ext cx="9360535" cy="521970"/>
          </a:xfrm>
          <a:prstGeom prst="rect">
            <a:avLst/>
          </a:prstGeom>
          <a:noFill/>
        </p:spPr>
        <p:txBody>
          <a:bodyPr wrap="square" rtlCol="0" anchor="t">
            <a:spAutoFit/>
          </a:bodyPr>
          <a:lstStyle/>
          <a:p>
            <a:r>
              <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交流</a:t>
            </a:r>
            <a:r>
              <a:rPr lang="en-US" altLang="zh-CN"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a:t>
            </a:r>
            <a:r>
              <a:rPr lang="zh-CN" altLang="en-US" sz="2800" b="1" noProof="0">
                <a:effectLst>
                  <a:outerShdw blurRad="38100" dist="38100" dir="2700000" algn="tl">
                    <a:srgbClr val="C0C0C0"/>
                  </a:outerShdw>
                </a:effectLst>
                <a:latin typeface="黑体" panose="02010609060101010101" pitchFamily="49" charset="-122"/>
                <a:ea typeface="黑体" panose="02010609060101010101" pitchFamily="49" charset="-122"/>
                <a:sym typeface="+mn-ea"/>
              </a:rPr>
              <a:t>以日常生活中所见现象为例，说明运动的相对性。</a:t>
            </a:r>
            <a:endParaRPr lang="en-US" altLang="zh-CN"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endParaRPr>
          </a:p>
        </p:txBody>
      </p:sp>
      <p:pic>
        <p:nvPicPr>
          <p:cNvPr id="17" name="图片 16" title=""/>
          <p:cNvPicPr>
            <a:picLocks noChangeAspect="1"/>
          </p:cNvPicPr>
          <p:nvPr/>
        </p:nvPicPr>
        <p:blipFill>
          <a:blip r:embed="rId4"/>
          <a:stretch>
            <a:fillRect/>
          </a:stretch>
        </p:blipFill>
        <p:spPr>
          <a:xfrm>
            <a:off x="488950" y="2277110"/>
            <a:ext cx="1871980" cy="2875915"/>
          </a:xfrm>
          <a:prstGeom prst="rect">
            <a:avLst/>
          </a:prstGeom>
        </p:spPr>
      </p:pic>
      <p:pic>
        <p:nvPicPr>
          <p:cNvPr id="18" name="图片 17" title=""/>
          <p:cNvPicPr>
            <a:picLocks noChangeAspect="1"/>
          </p:cNvPicPr>
          <p:nvPr/>
        </p:nvPicPr>
        <p:blipFill>
          <a:blip r:embed="rId3"/>
          <a:stretch>
            <a:fillRect/>
          </a:stretch>
        </p:blipFill>
        <p:spPr>
          <a:xfrm>
            <a:off x="2647315" y="2296795"/>
            <a:ext cx="1857375" cy="2853690"/>
          </a:xfrm>
          <a:prstGeom prst="rect">
            <a:avLst/>
          </a:prstGeom>
        </p:spPr>
      </p:pic>
      <p:sp>
        <p:nvSpPr>
          <p:cNvPr id="19" name="文本框 18" title=""/>
          <p:cNvSpPr txBox="1"/>
          <p:nvPr/>
        </p:nvSpPr>
        <p:spPr>
          <a:xfrm>
            <a:off x="864235" y="1645920"/>
            <a:ext cx="1207135" cy="521970"/>
          </a:xfrm>
          <a:prstGeom prst="rect">
            <a:avLst/>
          </a:prstGeom>
          <a:noFill/>
        </p:spPr>
        <p:txBody>
          <a:bodyPr wrap="square" rtlCol="0" anchor="t">
            <a:spAutoFit/>
          </a:bodyPr>
          <a:lstStyle/>
          <a:p>
            <a:r>
              <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月亮</a:t>
            </a:r>
            <a:endPar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endParaRPr>
          </a:p>
        </p:txBody>
      </p:sp>
      <p:sp>
        <p:nvSpPr>
          <p:cNvPr id="20" name="文本框 19" title=""/>
          <p:cNvSpPr txBox="1"/>
          <p:nvPr/>
        </p:nvSpPr>
        <p:spPr>
          <a:xfrm>
            <a:off x="1800225" y="1645920"/>
            <a:ext cx="1504315" cy="521970"/>
          </a:xfrm>
          <a:prstGeom prst="rect">
            <a:avLst/>
          </a:prstGeom>
          <a:noFill/>
        </p:spPr>
        <p:txBody>
          <a:bodyPr wrap="square" rtlCol="0" anchor="t">
            <a:spAutoFit/>
          </a:bodyPr>
          <a:lstStyle/>
          <a:p>
            <a:r>
              <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、山峰</a:t>
            </a:r>
            <a:endPar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endParaRPr>
          </a:p>
        </p:txBody>
      </p:sp>
      <p:sp>
        <p:nvSpPr>
          <p:cNvPr id="21" name="文本框 20" title=""/>
          <p:cNvSpPr txBox="1"/>
          <p:nvPr/>
        </p:nvSpPr>
        <p:spPr>
          <a:xfrm>
            <a:off x="7849235" y="1628775"/>
            <a:ext cx="1207135" cy="521970"/>
          </a:xfrm>
          <a:prstGeom prst="rect">
            <a:avLst/>
          </a:prstGeom>
          <a:noFill/>
        </p:spPr>
        <p:txBody>
          <a:bodyPr wrap="square" rtlCol="0" anchor="t">
            <a:spAutoFit/>
          </a:bodyPr>
          <a:lstStyle/>
          <a:p>
            <a:r>
              <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rPr>
              <a:t>云朵</a:t>
            </a:r>
            <a:endParaRPr lang="zh-CN" altLang="en-US" sz="2800" b="1"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sym typeface="+mn-ea"/>
            </a:endParaRPr>
          </a:p>
        </p:txBody>
      </p:sp>
      <p:graphicFrame>
        <p:nvGraphicFramePr>
          <p:cNvPr id="22" name="表格 21" title=""/>
          <p:cNvGraphicFramePr>
            <a:graphicFrameLocks noGrp="1"/>
          </p:cNvGraphicFramePr>
          <p:nvPr>
            <p:custDataLst>
              <p:tags r:id="rId6"/>
            </p:custDataLst>
          </p:nvPr>
        </p:nvGraphicFramePr>
        <p:xfrm>
          <a:off x="8000365" y="2348865"/>
          <a:ext cx="2362200" cy="2846070"/>
        </p:xfrm>
        <a:graphic>
          <a:graphicData uri="http://schemas.openxmlformats.org/drawingml/2006/table">
            <a:tbl>
              <a:tblPr firstRow="1" bandRow="1">
                <a:tableStyleId>{5C22544A-7EE6-4342-B048-85BDC9FD1C3A}</a:tableStyleId>
              </a:tblPr>
              <a:tblGrid>
                <a:gridCol w="590550"/>
                <a:gridCol w="590550"/>
                <a:gridCol w="590550"/>
                <a:gridCol w="590550"/>
              </a:tblGrid>
              <a:tr h="2846070">
                <a:tc>
                  <a:txBody>
                    <a:bodyPr vert="horz" wrap="square"/>
                    <a:lstStyle/>
                    <a:p>
                      <a:pPr>
                        <a:buNone/>
                      </a:pPr>
                      <a:endParaRPr lang="zh-CN" altLang="en-US"/>
                    </a:p>
                  </a:txBody>
                  <a:tcPr>
                    <a:lnL w="28575">
                      <a:solidFill>
                        <a:srgbClr val="FF0000"/>
                      </a:solidFill>
                      <a:prstDash val="solid"/>
                    </a:lnL>
                    <a:lnR w="28575">
                      <a:solidFill>
                        <a:srgbClr val="FF0000"/>
                      </a:solidFill>
                      <a:prstDash val="solid"/>
                    </a:lnR>
                    <a:lnT w="28575">
                      <a:solidFill>
                        <a:srgbClr val="FF0000"/>
                      </a:solidFill>
                      <a:prstDash val="solid"/>
                    </a:lnT>
                    <a:lnB w="28575">
                      <a:solidFill>
                        <a:srgbClr val="FF0000"/>
                      </a:solidFill>
                      <a:prstDash val="solid"/>
                    </a:lnB>
                    <a:lnTlToBr>
                      <a:noFill/>
                    </a:lnTlToBr>
                    <a:lnBlToTr>
                      <a:noFill/>
                    </a:lnBlToTr>
                    <a:noFill/>
                  </a:tcPr>
                </a:tc>
                <a:tc>
                  <a:txBody>
                    <a:bodyPr vert="horz" wrap="square"/>
                    <a:lstStyle/>
                    <a:p>
                      <a:pPr>
                        <a:buNone/>
                      </a:pPr>
                      <a:endParaRPr lang="zh-CN" altLang="en-US"/>
                    </a:p>
                  </a:txBody>
                  <a:tcPr>
                    <a:lnL w="28575">
                      <a:solidFill>
                        <a:srgbClr val="FF0000"/>
                      </a:solidFill>
                      <a:prstDash val="solid"/>
                    </a:lnL>
                    <a:lnR w="28575">
                      <a:solidFill>
                        <a:srgbClr val="FF0000"/>
                      </a:solidFill>
                      <a:prstDash val="solid"/>
                    </a:lnR>
                    <a:lnT w="28575">
                      <a:solidFill>
                        <a:srgbClr val="FF0000"/>
                      </a:solidFill>
                      <a:prstDash val="solid"/>
                    </a:lnT>
                    <a:lnB w="28575">
                      <a:solidFill>
                        <a:srgbClr val="FF0000"/>
                      </a:solidFill>
                      <a:prstDash val="solid"/>
                    </a:lnB>
                    <a:lnTlToBr>
                      <a:noFill/>
                    </a:lnTlToBr>
                    <a:lnBlToTr>
                      <a:noFill/>
                    </a:lnBlToTr>
                    <a:noFill/>
                  </a:tcPr>
                </a:tc>
                <a:tc>
                  <a:txBody>
                    <a:bodyPr vert="horz" wrap="square"/>
                    <a:lstStyle/>
                    <a:p>
                      <a:pPr>
                        <a:buNone/>
                      </a:pPr>
                      <a:endParaRPr lang="zh-CN" altLang="en-US"/>
                    </a:p>
                  </a:txBody>
                  <a:tcPr>
                    <a:lnL w="28575">
                      <a:solidFill>
                        <a:srgbClr val="FF0000"/>
                      </a:solidFill>
                      <a:prstDash val="solid"/>
                    </a:lnL>
                    <a:lnR w="28575">
                      <a:solidFill>
                        <a:srgbClr val="FF0000"/>
                      </a:solidFill>
                      <a:prstDash val="solid"/>
                    </a:lnR>
                    <a:lnT w="28575">
                      <a:solidFill>
                        <a:srgbClr val="FF0000"/>
                      </a:solidFill>
                      <a:prstDash val="solid"/>
                    </a:lnT>
                    <a:lnB w="28575">
                      <a:solidFill>
                        <a:srgbClr val="FF0000"/>
                      </a:solidFill>
                      <a:prstDash val="solid"/>
                    </a:lnB>
                    <a:lnTlToBr>
                      <a:noFill/>
                    </a:lnTlToBr>
                    <a:lnBlToTr>
                      <a:noFill/>
                    </a:lnBlToTr>
                    <a:noFill/>
                  </a:tcPr>
                </a:tc>
                <a:tc>
                  <a:txBody>
                    <a:bodyPr vert="horz" wrap="square"/>
                    <a:lstStyle/>
                    <a:p>
                      <a:pPr>
                        <a:buNone/>
                      </a:pPr>
                      <a:endParaRPr lang="zh-CN" altLang="en-US"/>
                    </a:p>
                  </a:txBody>
                  <a:tcPr>
                    <a:lnL w="28575">
                      <a:solidFill>
                        <a:srgbClr val="FF0000"/>
                      </a:solidFill>
                      <a:prstDash val="solid"/>
                    </a:lnL>
                    <a:lnR w="28575">
                      <a:solidFill>
                        <a:srgbClr val="FF0000"/>
                      </a:solidFill>
                      <a:prstDash val="solid"/>
                    </a:lnR>
                    <a:lnT w="28575">
                      <a:solidFill>
                        <a:srgbClr val="FF0000"/>
                      </a:solidFill>
                      <a:prstDash val="solid"/>
                    </a:lnT>
                    <a:lnB w="28575">
                      <a:solidFill>
                        <a:srgbClr val="FF0000"/>
                      </a:solidFill>
                      <a:prstDash val="solid"/>
                    </a:lnB>
                    <a:lnTlToBr>
                      <a:noFill/>
                    </a:lnTlToBr>
                    <a:lnBlToTr>
                      <a:noFill/>
                    </a:lnBlToTr>
                    <a:noFill/>
                  </a:tcPr>
                </a:tc>
              </a:tr>
            </a:tbl>
          </a:graphicData>
        </a:graphic>
      </p:graphicFrame>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2778"/>
                                        </p:tgtEl>
                                        <p:attrNameLst>
                                          <p:attrName>style.visibility</p:attrName>
                                        </p:attrNameLst>
                                      </p:cBhvr>
                                      <p:to>
                                        <p:strVal val="visible"/>
                                      </p:to>
                                    </p:set>
                                    <p:animEffect transition="in" filter="wipe(left)">
                                      <p:cBhvr>
                                        <p:cTn id="28" dur="500"/>
                                        <p:tgtEl>
                                          <p:spTgt spid="32778"/>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linds(horizontal)">
                                      <p:cBhvr>
                                        <p:cTn id="42" dur="500"/>
                                        <p:tgtEl>
                                          <p:spTgt spid="22"/>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2779"/>
                                        </p:tgtEl>
                                        <p:attrNameLst>
                                          <p:attrName>style.visibility</p:attrName>
                                        </p:attrNameLst>
                                      </p:cBhvr>
                                      <p:to>
                                        <p:strVal val="visible"/>
                                      </p:to>
                                    </p:set>
                                    <p:animEffect transition="in" filter="wipe(left)">
                                      <p:cBhvr>
                                        <p:cTn id="52" dur="500"/>
                                        <p:tgtEl>
                                          <p:spTgt spid="32779"/>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left)">
                                      <p:cBhvr>
                                        <p:cTn id="5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32778" grpId="0" animBg="1"/>
      <p:bldP spid="21" grpId="0"/>
      <p:bldP spid="10" grpId="0"/>
      <p:bldP spid="32779" grpId="0" animBg="1"/>
      <p:bldP spid="11"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1755" name="Text Box 11" title=""/>
          <p:cNvSpPr txBox="1">
            <a:spLocks noChangeArrowheads="1"/>
          </p:cNvSpPr>
          <p:nvPr/>
        </p:nvSpPr>
        <p:spPr bwMode="auto">
          <a:xfrm>
            <a:off x="263525" y="3376295"/>
            <a:ext cx="7112635" cy="1038860"/>
          </a:xfrm>
          <a:prstGeom prst="rect">
            <a:avLst/>
          </a:prstGeom>
          <a:noFill/>
          <a:ln w="9525">
            <a:noFill/>
            <a:miter lim="800000"/>
          </a:ln>
          <a:effectLst/>
        </p:spPr>
        <p:txBody>
          <a:bodyPr wrap="square">
            <a:spAutoFit/>
          </a:bodyPr>
          <a:lstStyle/>
          <a:p>
            <a:pPr marL="1077595" marR="0" indent="-1077595" defTabSz="914400" eaLnBrk="0" hangingPunct="0">
              <a:lnSpc>
                <a:spcPct val="110000"/>
              </a:lnSpc>
              <a:spcBef>
                <a:spcPct val="0"/>
              </a:spcBef>
              <a:spcAft>
                <a:spcPct val="0"/>
              </a:spcAft>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讨论：</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根据图中情景，说明两列火车可能的运动情况及你判断的理由</a:t>
            </a:r>
            <a:endPar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33794" name="Text Box 2" title=""/>
          <p:cNvSpPr txBox="1">
            <a:spLocks noChangeArrowheads="1"/>
          </p:cNvSpPr>
          <p:nvPr/>
        </p:nvSpPr>
        <p:spPr bwMode="auto">
          <a:xfrm>
            <a:off x="215900" y="189230"/>
            <a:ext cx="2660015" cy="553085"/>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运动的相对性</a:t>
            </a:r>
            <a:endParaRPr kumimoji="0" lang="zh-CN" altLang="en-US" sz="3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grpSp>
        <p:nvGrpSpPr>
          <p:cNvPr id="3" name="组合 2" title=""/>
          <p:cNvGrpSpPr/>
          <p:nvPr/>
        </p:nvGrpSpPr>
        <p:grpSpPr>
          <a:xfrm>
            <a:off x="7480300" y="3591560"/>
            <a:ext cx="4513580" cy="2578100"/>
            <a:chOff x="11780" y="6560"/>
            <a:chExt cx="7108" cy="4060"/>
          </a:xfrm>
        </p:grpSpPr>
        <p:pic>
          <p:nvPicPr>
            <p:cNvPr id="8195" name="Picture 10"/>
            <p:cNvPicPr>
              <a:picLocks noChangeAspect="1"/>
            </p:cNvPicPr>
            <p:nvPr/>
          </p:nvPicPr>
          <p:blipFill>
            <a:blip r:embed="rId2"/>
            <a:stretch>
              <a:fillRect/>
            </a:stretch>
          </p:blipFill>
          <p:spPr>
            <a:xfrm>
              <a:off x="11780" y="6560"/>
              <a:ext cx="7108" cy="4060"/>
            </a:xfrm>
            <a:prstGeom prst="rect">
              <a:avLst/>
            </a:prstGeom>
            <a:noFill/>
            <a:ln w="9525">
              <a:noFill/>
            </a:ln>
          </p:spPr>
        </p:pic>
        <p:sp>
          <p:nvSpPr>
            <p:cNvPr id="33799" name="Rectangle 7"/>
            <p:cNvSpPr>
              <a:spLocks noChangeArrowheads="1"/>
            </p:cNvSpPr>
            <p:nvPr/>
          </p:nvSpPr>
          <p:spPr bwMode="auto">
            <a:xfrm>
              <a:off x="12360" y="6647"/>
              <a:ext cx="967" cy="774"/>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rPr>
                <a:t>甲</a:t>
              </a:r>
              <a:endPar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endParaRPr>
            </a:p>
          </p:txBody>
        </p:sp>
        <p:sp>
          <p:nvSpPr>
            <p:cNvPr id="2" name="Rectangle 7"/>
            <p:cNvSpPr>
              <a:spLocks noChangeArrowheads="1"/>
            </p:cNvSpPr>
            <p:nvPr/>
          </p:nvSpPr>
          <p:spPr bwMode="auto">
            <a:xfrm>
              <a:off x="13949" y="8121"/>
              <a:ext cx="967" cy="774"/>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rPr>
                <a:t>乙</a:t>
              </a:r>
              <a:endPar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endParaRPr>
            </a:p>
          </p:txBody>
        </p:sp>
        <p:sp>
          <p:nvSpPr>
            <p:cNvPr id="4" name="Rectangle 7"/>
            <p:cNvSpPr>
              <a:spLocks noChangeArrowheads="1"/>
            </p:cNvSpPr>
            <p:nvPr/>
          </p:nvSpPr>
          <p:spPr bwMode="auto">
            <a:xfrm>
              <a:off x="13835" y="6562"/>
              <a:ext cx="3654" cy="774"/>
            </a:xfrm>
            <a:prstGeom prst="rect">
              <a:avLst/>
            </a:prstGeom>
            <a:solidFill>
              <a:schemeClr val="accent1">
                <a:lumMod val="90000"/>
              </a:schemeClr>
            </a:solidFill>
            <a:ln w="9525">
              <a:noFill/>
              <a:miter lim="800000"/>
            </a:ln>
            <a:effec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rPr>
                <a:t>小华面向东坐</a:t>
              </a:r>
              <a:endParaRPr kumimoji="0"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宋体" panose="02010600030101010101" pitchFamily="2" charset="-122"/>
              </a:endParaRPr>
            </a:p>
          </p:txBody>
        </p:sp>
      </p:grpSp>
      <p:sp>
        <p:nvSpPr>
          <p:cNvPr id="5" name="Text Box 11" title=""/>
          <p:cNvSpPr txBox="1">
            <a:spLocks noChangeArrowheads="1"/>
          </p:cNvSpPr>
          <p:nvPr/>
        </p:nvSpPr>
        <p:spPr bwMode="auto">
          <a:xfrm>
            <a:off x="263525" y="692785"/>
            <a:ext cx="5911850" cy="672465"/>
          </a:xfrm>
          <a:prstGeom prst="rect">
            <a:avLst/>
          </a:prstGeom>
          <a:noFill/>
          <a:ln w="9525">
            <a:noFill/>
            <a:miter lim="800000"/>
          </a:ln>
          <a:effectLst/>
        </p:spPr>
        <p:txBody>
          <a:bodyPr wrap="square">
            <a:spAutoFit/>
          </a:bodyPr>
          <a:lstStyle/>
          <a:p>
            <a:pPr marL="1077595" marR="0" indent="-1077595" defTabSz="914400" eaLnBrk="0" hangingPunct="0">
              <a:lnSpc>
                <a:spcPct val="135000"/>
              </a:lnSpc>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思考：</a:t>
            </a:r>
            <a:r>
              <a:rPr lang="zh-CN" altLang="en-US" sz="2800" b="1" noProof="0">
                <a:effectLst>
                  <a:outerShdw blurRad="38100" dist="38100" dir="2700000" algn="tl">
                    <a:srgbClr val="C0C0C0"/>
                  </a:outerShdw>
                </a:effectLst>
                <a:latin typeface="黑体" panose="02010609060101010101" pitchFamily="49" charset="-122"/>
                <a:ea typeface="黑体" panose="02010609060101010101" pitchFamily="49" charset="-122"/>
                <a:sym typeface="+mn-ea"/>
              </a:rPr>
              <a:t>判断</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视频中土丘的运动状态</a:t>
            </a:r>
            <a:endPar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6" name="Text Box 11" title=""/>
          <p:cNvSpPr txBox="1">
            <a:spLocks noChangeArrowheads="1"/>
          </p:cNvSpPr>
          <p:nvPr/>
        </p:nvSpPr>
        <p:spPr bwMode="auto">
          <a:xfrm>
            <a:off x="6264910" y="692785"/>
            <a:ext cx="5911850" cy="672465"/>
          </a:xfrm>
          <a:prstGeom prst="rect">
            <a:avLst/>
          </a:prstGeom>
          <a:noFill/>
          <a:ln w="9525">
            <a:noFill/>
            <a:miter lim="800000"/>
          </a:ln>
          <a:effectLst/>
        </p:spPr>
        <p:txBody>
          <a:bodyPr wrap="square">
            <a:spAutoFit/>
          </a:bodyPr>
          <a:lstStyle/>
          <a:p>
            <a:pPr marL="1077595" marR="0" indent="-1077595" defTabSz="914400" eaLnBrk="0" hangingPunct="0">
              <a:lnSpc>
                <a:spcPct val="135000"/>
              </a:lnSpc>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思考：</a:t>
            </a:r>
            <a:r>
              <a:rPr lang="zh-CN" altLang="en-US" sz="2800" b="1" noProof="0">
                <a:effectLst>
                  <a:outerShdw blurRad="38100" dist="38100" dir="2700000" algn="tl">
                    <a:srgbClr val="C0C0C0"/>
                  </a:outerShdw>
                </a:effectLst>
                <a:latin typeface="黑体" panose="02010609060101010101" pitchFamily="49" charset="-122"/>
                <a:ea typeface="黑体" panose="02010609060101010101" pitchFamily="49" charset="-122"/>
                <a:sym typeface="+mn-ea"/>
              </a:rPr>
              <a:t>判断</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视频中列车的运动状态</a:t>
            </a:r>
            <a:endPar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pic>
        <p:nvPicPr>
          <p:cNvPr id="7" name="流水中的土丘" title="">
            <a:hlinkClick action="ppaction://media"/>
          </p:cNvPr>
          <p:cNvPicPr/>
          <p:nvPr>
            <a:videoFile r:link="rId5"/>
            <p:custDataLst>
              <p:tags r:id="rId4"/>
            </p:custDataLst>
            <p:extLst>
              <p:ext uri="{DAA4B4D4-6D71-4841-9C94-3DE7FCFB9230}">
                <p14:media xmlns:p14="http://schemas.microsoft.com/office/powerpoint/2010/main" r:embed="rId6"/>
              </p:ext>
            </p:extLst>
          </p:nvPr>
        </p:nvPicPr>
        <p:blipFill>
          <a:blip r:embed="rId3"/>
          <a:stretch>
            <a:fillRect/>
          </a:stretch>
        </p:blipFill>
        <p:spPr>
          <a:xfrm>
            <a:off x="864235" y="1341755"/>
            <a:ext cx="3744595" cy="2043430"/>
          </a:xfrm>
          <a:prstGeom prst="rect">
            <a:avLst/>
          </a:prstGeom>
        </p:spPr>
      </p:pic>
      <p:pic>
        <p:nvPicPr>
          <p:cNvPr id="8" name="进站" title="">
            <a:hlinkClick action="ppaction://media"/>
          </p:cNvPr>
          <p:cNvPicPr/>
          <p:nvPr>
            <a:videoFile r:link="rId9"/>
            <p:custDataLst>
              <p:tags r:id="rId8"/>
            </p:custDataLst>
            <p:extLst>
              <p:ext uri="{DAA4B4D4-6D71-4841-9C94-3DE7FCFB9230}">
                <p14:media xmlns:p14="http://schemas.microsoft.com/office/powerpoint/2010/main" r:embed="rId10"/>
              </p:ext>
            </p:extLst>
          </p:nvPr>
        </p:nvPicPr>
        <p:blipFill>
          <a:blip r:embed="rId7"/>
          <a:stretch>
            <a:fillRect/>
          </a:stretch>
        </p:blipFill>
        <p:spPr>
          <a:xfrm>
            <a:off x="6408420" y="1482725"/>
            <a:ext cx="2638425" cy="1898650"/>
          </a:xfrm>
          <a:prstGeom prst="rect">
            <a:avLst/>
          </a:prstGeom>
        </p:spPr>
      </p:pic>
      <p:pic>
        <p:nvPicPr>
          <p:cNvPr id="9" name="出站" title="">
            <a:hlinkClick action="ppaction://media"/>
          </p:cNvPr>
          <p:cNvPicPr/>
          <p:nvPr>
            <a:videoFile r:link="rId13"/>
            <p:custDataLst>
              <p:tags r:id="rId12"/>
            </p:custDataLst>
            <p:extLst>
              <p:ext uri="{DAA4B4D4-6D71-4841-9C94-3DE7FCFB9230}">
                <p14:media xmlns:p14="http://schemas.microsoft.com/office/powerpoint/2010/main" r:embed="rId14"/>
              </p:ext>
            </p:extLst>
          </p:nvPr>
        </p:nvPicPr>
        <p:blipFill>
          <a:blip r:embed="rId11"/>
          <a:stretch>
            <a:fillRect/>
          </a:stretch>
        </p:blipFill>
        <p:spPr>
          <a:xfrm>
            <a:off x="9288780" y="1489075"/>
            <a:ext cx="2594610" cy="1891665"/>
          </a:xfrm>
          <a:prstGeom prst="rect">
            <a:avLst/>
          </a:prstGeom>
        </p:spPr>
      </p:pic>
      <p:graphicFrame>
        <p:nvGraphicFramePr>
          <p:cNvPr id="11" name="表格 10" title=""/>
          <p:cNvGraphicFramePr>
            <a:graphicFrameLocks noGrp="1"/>
          </p:cNvGraphicFramePr>
          <p:nvPr>
            <p:custDataLst>
              <p:tags r:id="rId15"/>
            </p:custDataLst>
          </p:nvPr>
        </p:nvGraphicFramePr>
        <p:xfrm>
          <a:off x="432435" y="4406900"/>
          <a:ext cx="6994525" cy="2317750"/>
        </p:xfrm>
        <a:graphic>
          <a:graphicData uri="http://schemas.openxmlformats.org/drawingml/2006/table">
            <a:tbl>
              <a:tblPr firstRow="1" bandRow="1">
                <a:tableStyleId>{5C22544A-7EE6-4342-B048-85BDC9FD1C3A}</a:tableStyleId>
              </a:tblPr>
              <a:tblGrid>
                <a:gridCol w="749935"/>
                <a:gridCol w="6244590"/>
              </a:tblGrid>
              <a:tr h="761365">
                <a:tc>
                  <a:txBody>
                    <a:bodyPr vert="horz" wrap="square"/>
                    <a:lstStyle/>
                    <a:p>
                      <a:pPr>
                        <a:buNone/>
                      </a:pPr>
                      <a:endParaRPr lang="zh-CN" altLang="en-US">
                        <a:solidFill>
                          <a:schemeClr val="tx1"/>
                        </a:solidFill>
                      </a:endParaRPr>
                    </a:p>
                  </a:txBody>
                  <a:tcPr>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solidFill>
                      <a:schemeClr val="accent2">
                        <a:lumMod val="20000"/>
                        <a:lumOff val="80000"/>
                      </a:schemeClr>
                    </a:solidFill>
                  </a:tcPr>
                </a:tc>
                <a:tc>
                  <a:txBody>
                    <a:bodyPr vert="horz" wrap="square"/>
                    <a:lstStyle/>
                    <a:p>
                      <a:pPr algn="ctr">
                        <a:buNone/>
                      </a:pPr>
                      <a:r>
                        <a:rPr lang="zh-CN" altLang="en-US" sz="2800">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运动状态</a:t>
                      </a:r>
                      <a:endParaRPr lang="zh-CN" altLang="en-US" sz="2800">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solidFill>
                      <a:schemeClr val="accent5">
                        <a:lumMod val="90000"/>
                      </a:schemeClr>
                    </a:solidFill>
                  </a:tcPr>
                </a:tc>
              </a:tr>
              <a:tr h="779145">
                <a:tc>
                  <a:txBody>
                    <a:bodyPr vert="horz" wrap="square"/>
                    <a:lstStyle/>
                    <a:p>
                      <a:pPr algn="ctr">
                        <a:buNone/>
                      </a:pPr>
                      <a:r>
                        <a:rPr lang="zh-CN" altLang="en-US" sz="2800" b="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甲</a:t>
                      </a:r>
                      <a:endParaRPr lang="zh-CN" altLang="en-US" sz="2800" b="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solidFill>
                      <a:schemeClr val="accent2">
                        <a:lumMod val="20000"/>
                        <a:lumOff val="80000"/>
                      </a:schemeClr>
                    </a:solidFill>
                  </a:tcPr>
                </a:tc>
                <a:tc>
                  <a:txBody>
                    <a:bodyPr vert="horz" wrap="square"/>
                    <a:lstStyle/>
                    <a:p>
                      <a:pPr>
                        <a:buNone/>
                      </a:pPr>
                      <a:endParaRPr lang="zh-CN" altLang="en-US"/>
                    </a:p>
                  </a:txBody>
                  <a:tcPr>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r h="777240">
                <a:tc>
                  <a:txBody>
                    <a:bodyPr vert="horz" wrap="square"/>
                    <a:lstStyle/>
                    <a:p>
                      <a:pPr algn="ctr">
                        <a:buNone/>
                      </a:pPr>
                      <a:r>
                        <a:rPr lang="zh-CN" altLang="en-US" sz="2800" b="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乙</a:t>
                      </a:r>
                      <a:endParaRPr lang="zh-CN" altLang="en-US" sz="2800" b="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solidFill>
                      <a:schemeClr val="accent2">
                        <a:lumMod val="20000"/>
                        <a:lumOff val="80000"/>
                      </a:schemeClr>
                    </a:solidFill>
                  </a:tcPr>
                </a:tc>
                <a:tc>
                  <a:txBody>
                    <a:bodyPr vert="horz" wrap="square"/>
                    <a:lstStyle/>
                    <a:p>
                      <a:pPr>
                        <a:buNone/>
                      </a:pPr>
                      <a:endParaRPr lang="zh-CN" altLang="en-US"/>
                    </a:p>
                  </a:txBody>
                  <a:tcPr>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bl>
          </a:graphicData>
        </a:graphic>
      </p:graphicFrame>
      <p:graphicFrame>
        <p:nvGraphicFramePr>
          <p:cNvPr id="12" name="表格 11" title=""/>
          <p:cNvGraphicFramePr>
            <a:graphicFrameLocks noGrp="1"/>
          </p:cNvGraphicFramePr>
          <p:nvPr>
            <p:custDataLst>
              <p:tags r:id="rId16"/>
            </p:custDataLst>
          </p:nvPr>
        </p:nvGraphicFramePr>
        <p:xfrm>
          <a:off x="1184910" y="5166995"/>
          <a:ext cx="967105" cy="1565910"/>
        </p:xfrm>
        <a:graphic>
          <a:graphicData uri="http://schemas.openxmlformats.org/drawingml/2006/table">
            <a:tbl>
              <a:tblPr firstRow="1" bandRow="1">
                <a:tableStyleId>{5C22544A-7EE6-4342-B048-85BDC9FD1C3A}</a:tableStyleId>
              </a:tblPr>
              <a:tblGrid>
                <a:gridCol w="967105"/>
              </a:tblGrid>
              <a:tr h="782955">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静止</a:t>
                      </a:r>
                      <a:endPar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r h="782955">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向东</a:t>
                      </a:r>
                      <a:endPar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bl>
          </a:graphicData>
        </a:graphic>
      </p:graphicFrame>
      <p:graphicFrame>
        <p:nvGraphicFramePr>
          <p:cNvPr id="14" name="表格 13" title=""/>
          <p:cNvGraphicFramePr>
            <a:graphicFrameLocks noGrp="1"/>
          </p:cNvGraphicFramePr>
          <p:nvPr>
            <p:custDataLst>
              <p:tags r:id="rId17"/>
            </p:custDataLst>
          </p:nvPr>
        </p:nvGraphicFramePr>
        <p:xfrm>
          <a:off x="2170430" y="5166995"/>
          <a:ext cx="932815" cy="1565910"/>
        </p:xfrm>
        <a:graphic>
          <a:graphicData uri="http://schemas.openxmlformats.org/drawingml/2006/table">
            <a:tbl>
              <a:tblPr firstRow="1" bandRow="1">
                <a:tableStyleId>{5C22544A-7EE6-4342-B048-85BDC9FD1C3A}</a:tableStyleId>
              </a:tblPr>
              <a:tblGrid>
                <a:gridCol w="932815"/>
              </a:tblGrid>
              <a:tr h="782955">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向西</a:t>
                      </a:r>
                      <a:endPar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solidFill>
                      <a:srgbClr val="C2FBEE"/>
                    </a:solidFill>
                  </a:tcPr>
                </a:tc>
              </a:tr>
              <a:tr h="782955">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静止</a:t>
                      </a:r>
                      <a:endPar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solidFill>
                      <a:srgbClr val="C2FBEE"/>
                    </a:solidFill>
                  </a:tcPr>
                </a:tc>
              </a:tr>
            </a:tbl>
          </a:graphicData>
        </a:graphic>
      </p:graphicFrame>
      <p:graphicFrame>
        <p:nvGraphicFramePr>
          <p:cNvPr id="15" name="表格 14" title=""/>
          <p:cNvGraphicFramePr>
            <a:graphicFrameLocks noGrp="1"/>
          </p:cNvGraphicFramePr>
          <p:nvPr>
            <p:custDataLst>
              <p:tags r:id="rId18"/>
            </p:custDataLst>
          </p:nvPr>
        </p:nvGraphicFramePr>
        <p:xfrm>
          <a:off x="3101975" y="5166995"/>
          <a:ext cx="932815" cy="1565910"/>
        </p:xfrm>
        <a:graphic>
          <a:graphicData uri="http://schemas.openxmlformats.org/drawingml/2006/table">
            <a:tbl>
              <a:tblPr firstRow="1" bandRow="1">
                <a:tableStyleId>{5C22544A-7EE6-4342-B048-85BDC9FD1C3A}</a:tableStyleId>
              </a:tblPr>
              <a:tblGrid>
                <a:gridCol w="932815"/>
              </a:tblGrid>
              <a:tr h="782955">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向西</a:t>
                      </a:r>
                      <a:endPar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r h="782955">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向东</a:t>
                      </a:r>
                      <a:endPar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bl>
          </a:graphicData>
        </a:graphic>
      </p:graphicFrame>
      <p:graphicFrame>
        <p:nvGraphicFramePr>
          <p:cNvPr id="16" name="表格 15" title=""/>
          <p:cNvGraphicFramePr>
            <a:graphicFrameLocks noGrp="1"/>
          </p:cNvGraphicFramePr>
          <p:nvPr>
            <p:custDataLst>
              <p:tags r:id="rId19"/>
            </p:custDataLst>
          </p:nvPr>
        </p:nvGraphicFramePr>
        <p:xfrm>
          <a:off x="4034790" y="5166995"/>
          <a:ext cx="1692910" cy="1565910"/>
        </p:xfrm>
        <a:graphic>
          <a:graphicData uri="http://schemas.openxmlformats.org/drawingml/2006/table">
            <a:tbl>
              <a:tblPr firstRow="1" bandRow="1">
                <a:tableStyleId>{5C22544A-7EE6-4342-B048-85BDC9FD1C3A}</a:tableStyleId>
              </a:tblPr>
              <a:tblGrid>
                <a:gridCol w="1692910"/>
              </a:tblGrid>
              <a:tr h="782955">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向东</a:t>
                      </a:r>
                      <a:endPar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r h="782955">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向东</a:t>
                      </a:r>
                      <a:r>
                        <a:rPr lang="en-US" altLang="zh-CN"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a:t>
                      </a: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快</a:t>
                      </a:r>
                      <a:r>
                        <a:rPr lang="en-US" altLang="zh-CN"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a:t>
                      </a:r>
                      <a:endParaRPr lang="en-US" altLang="zh-CN"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bl>
          </a:graphicData>
        </a:graphic>
      </p:graphicFrame>
      <p:graphicFrame>
        <p:nvGraphicFramePr>
          <p:cNvPr id="18" name="表格 17" title=""/>
          <p:cNvGraphicFramePr>
            <a:graphicFrameLocks noGrp="1"/>
          </p:cNvGraphicFramePr>
          <p:nvPr>
            <p:custDataLst>
              <p:tags r:id="rId20"/>
            </p:custDataLst>
          </p:nvPr>
        </p:nvGraphicFramePr>
        <p:xfrm>
          <a:off x="5729605" y="5166995"/>
          <a:ext cx="1689100" cy="1557020"/>
        </p:xfrm>
        <a:graphic>
          <a:graphicData uri="http://schemas.openxmlformats.org/drawingml/2006/table">
            <a:tbl>
              <a:tblPr firstRow="1" bandRow="1">
                <a:tableStyleId>{5C22544A-7EE6-4342-B048-85BDC9FD1C3A}</a:tableStyleId>
              </a:tblPr>
              <a:tblGrid>
                <a:gridCol w="1689100"/>
              </a:tblGrid>
              <a:tr h="778510">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向西</a:t>
                      </a:r>
                      <a:r>
                        <a:rPr lang="en-US" altLang="zh-CN" sz="2800">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rPr>
                        <a:t>(</a:t>
                      </a:r>
                      <a:r>
                        <a:rPr lang="zh-CN" altLang="en-US" sz="2800">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rPr>
                        <a:t>快</a:t>
                      </a:r>
                      <a:r>
                        <a:rPr lang="en-US" altLang="zh-CN" sz="2800">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rPr>
                        <a:t>)</a:t>
                      </a:r>
                      <a:endPar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r h="778510">
                <a:tc>
                  <a:txBody>
                    <a:bodyPr vert="horz" wrap="square"/>
                    <a:lstStyle/>
                    <a:p>
                      <a:pPr>
                        <a:buNone/>
                      </a:pPr>
                      <a:r>
                        <a:rPr lang="zh-CN" altLang="en-US"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向西</a:t>
                      </a:r>
                      <a:endParaRPr lang="en-US" altLang="zh-CN" sz="28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txBody>
                  <a:tcPr anchor="ctr" anchorCtr="1">
                    <a:lnL w="19050">
                      <a:solidFill>
                        <a:schemeClr val="tx1"/>
                      </a:solidFill>
                      <a:prstDash val="solid"/>
                    </a:lnL>
                    <a:lnR w="19050">
                      <a:solidFill>
                        <a:schemeClr val="tx1"/>
                      </a:solidFill>
                      <a:prstDash val="solid"/>
                    </a:lnR>
                    <a:lnT w="19050">
                      <a:solidFill>
                        <a:schemeClr val="tx1"/>
                      </a:solidFill>
                      <a:prstDash val="solid"/>
                    </a:lnT>
                    <a:lnB w="19050">
                      <a:solidFill>
                        <a:schemeClr val="tx1"/>
                      </a:solidFill>
                      <a:prstDash val="solid"/>
                    </a:lnB>
                    <a:noFill/>
                  </a:tcPr>
                </a:tc>
              </a:tr>
            </a:tbl>
          </a:graphicData>
        </a:graphic>
      </p:graphicFrame>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7"/>
                                        </p:tgtEl>
                                      </p:cBhvr>
                                    </p:cmd>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2" presetClass="mediacall" presetSubtype="0" fill="hold" nodeType="clickEffect">
                                  <p:stCondLst>
                                    <p:cond delay="0"/>
                                  </p:stCondLst>
                                  <p:childTnLst>
                                    <p:cmd type="call" cmd="togglePause">
                                      <p:cBhvr additive="base">
                                        <p:cTn id="20" dur="1" fill="hold"/>
                                        <p:tgtEl>
                                          <p:spTgt spid="8"/>
                                        </p:tgtEl>
                                      </p:cBhvr>
                                    </p:cmd>
                                  </p:childTnLst>
                                </p:cTn>
                              </p:par>
                            </p:childTnLst>
                          </p:cTn>
                        </p:par>
                      </p:childTnLst>
                    </p:cTn>
                  </p:par>
                  <p:par>
                    <p:cTn id="22" fill="hold" nodeType="clickPar">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p:stCondLst>
                              <p:cond delay="0"/>
                            </p:stCondLst>
                            <p:childTnLst>
                              <p:par>
                                <p:cTn id="28" presetID="2" presetClass="mediacall" presetSubtype="0" fill="hold" nodeType="clickEffect">
                                  <p:stCondLst>
                                    <p:cond delay="0"/>
                                  </p:stCondLst>
                                  <p:childTnLst>
                                    <p:cmd type="call" cmd="togglePause">
                                      <p:cBhvr additive="base">
                                        <p:cTn id="29" dur="1" fill="hold"/>
                                        <p:tgtEl>
                                          <p:spTgt spid="9"/>
                                        </p:tgtEl>
                                      </p:cBhvr>
                                    </p:cmd>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1755"/>
                                        </p:tgtEl>
                                        <p:attrNameLst>
                                          <p:attrName>style.visibility</p:attrName>
                                        </p:attrNameLst>
                                      </p:cBhvr>
                                      <p:to>
                                        <p:strVal val="visible"/>
                                      </p:to>
                                    </p:set>
                                    <p:animEffect transition="in" filter="wipe(left)">
                                      <p:cBhvr>
                                        <p:cTn id="35" dur="500"/>
                                        <p:tgtEl>
                                          <p:spTgt spid="31755"/>
                                        </p:tgtEl>
                                      </p:cBhvr>
                                    </p:animEffect>
                                  </p:childTnLst>
                                </p:cTn>
                              </p:par>
                              <p:par>
                                <p:cTn id="36" presetID="3" presetClass="entr" presetSubtype="10"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linds(horizontal)">
                                      <p:cBhvr>
                                        <p:cTn id="38" dur="500"/>
                                        <p:tgtEl>
                                          <p:spTgt spid="3"/>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linds(horizontal)">
                                      <p:cBhvr>
                                        <p:cTn id="43" dur="500"/>
                                        <p:tgtEl>
                                          <p:spTgt spid="11"/>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linds(horizontal)">
                                      <p:cBhvr>
                                        <p:cTn id="48" dur="500"/>
                                        <p:tgtEl>
                                          <p:spTgt spid="12"/>
                                        </p:tgtEl>
                                      </p:cBhvr>
                                    </p:animEffect>
                                  </p:childTnLst>
                                </p:cTn>
                              </p:par>
                            </p:childTnLst>
                          </p:cTn>
                        </p:par>
                      </p:childTnLst>
                    </p:cTn>
                  </p:par>
                  <p:par>
                    <p:cTn id="49" fill="hold" nodeType="clickPar">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linds(horizontal)">
                                      <p:cBhvr>
                                        <p:cTn id="53" dur="500"/>
                                        <p:tgtEl>
                                          <p:spTgt spid="14"/>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blinds(horizontal)">
                                      <p:cBhvr>
                                        <p:cTn id="58" dur="500"/>
                                        <p:tgtEl>
                                          <p:spTgt spid="15"/>
                                        </p:tgtEl>
                                      </p:cBhvr>
                                    </p:animEffect>
                                  </p:childTnLst>
                                </p:cTn>
                              </p:par>
                            </p:childTnLst>
                          </p:cTn>
                        </p:par>
                      </p:childTnLst>
                    </p:cTn>
                  </p:par>
                  <p:par>
                    <p:cTn id="59" fill="hold" nodeType="clickPar">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blinds(horizontal)">
                                      <p:cBhvr>
                                        <p:cTn id="63" dur="500"/>
                                        <p:tgtEl>
                                          <p:spTgt spid="16"/>
                                        </p:tgtEl>
                                      </p:cBhvr>
                                    </p:animEffect>
                                  </p:childTnLst>
                                </p:cTn>
                              </p:par>
                            </p:childTnLst>
                          </p:cTn>
                        </p:par>
                      </p:childTnLst>
                    </p:cTn>
                  </p:par>
                  <p:par>
                    <p:cTn id="64" fill="hold" nodeType="clickPar">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blinds(horizontal)">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remove" display="0">
                  <p:stCondLst>
                    <p:cond delay="indefinite"/>
                  </p:stCondLst>
                </p:cTn>
                <p:tgtEl>
                  <p:spTgt spid="7"/>
                </p:tgtEl>
              </p:cMediaNode>
            </p:video>
            <p:video fullScrn="1">
              <p:cMediaNode>
                <p:cTn id="21" fill="remove" display="0">
                  <p:stCondLst>
                    <p:cond delay="indefinite"/>
                  </p:stCondLst>
                </p:cTn>
                <p:tgtEl>
                  <p:spTgt spid="8"/>
                </p:tgtEl>
              </p:cMediaNode>
            </p:video>
            <p:video fullScrn="1">
              <p:cMediaNode>
                <p:cTn id="30" fill="remove" display="0">
                  <p:stCondLst>
                    <p:cond delay="indefinite"/>
                  </p:stCondLst>
                </p:cTn>
                <p:tgtEl>
                  <p:spTgt spid="9"/>
                </p:tgtEl>
              </p:cMediaNode>
            </p:video>
          </p:childTnLst>
        </p:cTn>
      </p:par>
    </p:tnLst>
    <p:bldLst>
      <p:bldP spid="6" grpId="0" animBg="1"/>
      <p:bldP spid="31755" grpId="0" animBg="1"/>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9217" name="Text Box 2" title=""/>
          <p:cNvSpPr>
            <a:spLocks noGrp="1"/>
          </p:cNvSpPr>
          <p:nvPr>
            <p:ph type="title"/>
          </p:nvPr>
        </p:nvSpPr>
        <p:spPr>
          <a:xfrm>
            <a:off x="2957830" y="228600"/>
            <a:ext cx="4383405" cy="685800"/>
          </a:xfrm>
        </p:spPr>
        <p:txBody>
          <a:bodyPr vert="horz" wrap="square" lIns="92075" tIns="46038" rIns="92075" bIns="46038" anchor="ctr" anchorCtr="0"/>
          <a:lstStyle/>
          <a:p>
            <a:pPr algn="l" eaLnBrk="1" hangingPunct="1">
              <a:spcBef>
                <a:spcPct val="50000"/>
              </a:spcBef>
            </a:pPr>
            <a:r>
              <a:rPr lang="zh-CN" altLang="en-US" sz="3600" b="1">
                <a:solidFill>
                  <a:schemeClr val="tx1"/>
                </a:solidFill>
                <a:latin typeface="Times New Roman" panose="02020603050405020304" pitchFamily="18" charset="0"/>
                <a:ea typeface="华文新魏" panose="02010800040101010101" pitchFamily="2" charset="-122"/>
              </a:rPr>
              <a:t>生活◆物理◆社会</a:t>
            </a:r>
            <a:endParaRPr lang="zh-CN" altLang="en-US" sz="3600" b="1">
              <a:solidFill>
                <a:schemeClr val="tx1"/>
              </a:solidFill>
              <a:latin typeface="Times New Roman" panose="02020603050405020304" pitchFamily="18" charset="0"/>
              <a:ea typeface="华文新魏" panose="02010800040101010101" pitchFamily="2" charset="-122"/>
            </a:endParaRPr>
          </a:p>
        </p:txBody>
      </p:sp>
      <p:pic>
        <p:nvPicPr>
          <p:cNvPr id="9218" name="Picture 3" title=""/>
          <p:cNvPicPr>
            <a:picLocks noChangeAspect="1"/>
          </p:cNvPicPr>
          <p:nvPr/>
        </p:nvPicPr>
        <p:blipFill>
          <a:blip r:embed="rId2"/>
          <a:stretch>
            <a:fillRect/>
          </a:stretch>
        </p:blipFill>
        <p:spPr>
          <a:xfrm>
            <a:off x="429260" y="1124585"/>
            <a:ext cx="4624705" cy="2591435"/>
          </a:xfrm>
          <a:prstGeom prst="rect">
            <a:avLst/>
          </a:prstGeom>
          <a:noFill/>
          <a:ln w="9525">
            <a:noFill/>
          </a:ln>
        </p:spPr>
      </p:pic>
      <p:sp>
        <p:nvSpPr>
          <p:cNvPr id="33794" name="Text Box 2" title=""/>
          <p:cNvSpPr txBox="1">
            <a:spLocks noChangeArrowheads="1"/>
          </p:cNvSpPr>
          <p:nvPr/>
        </p:nvSpPr>
        <p:spPr bwMode="auto">
          <a:xfrm>
            <a:off x="215900" y="189230"/>
            <a:ext cx="2607945" cy="521970"/>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运动的相对性</a:t>
            </a:r>
            <a:endPar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pic>
        <p:nvPicPr>
          <p:cNvPr id="6146" name="Picture 2" title=""/>
          <p:cNvPicPr>
            <a:picLocks noChangeAspect="1"/>
          </p:cNvPicPr>
          <p:nvPr/>
        </p:nvPicPr>
        <p:blipFill>
          <a:blip r:embed="rId3"/>
          <a:stretch>
            <a:fillRect/>
          </a:stretch>
        </p:blipFill>
        <p:spPr>
          <a:xfrm>
            <a:off x="5977255" y="1124585"/>
            <a:ext cx="5731510" cy="2609215"/>
          </a:xfrm>
          <a:prstGeom prst="rect">
            <a:avLst/>
          </a:prstGeom>
          <a:noFill/>
          <a:ln w="9525">
            <a:noFill/>
          </a:ln>
        </p:spPr>
      </p:pic>
      <p:sp>
        <p:nvSpPr>
          <p:cNvPr id="6147" name="Text Box 3" title=""/>
          <p:cNvSpPr txBox="1">
            <a:spLocks noChangeArrowheads="1"/>
          </p:cNvSpPr>
          <p:nvPr/>
        </p:nvSpPr>
        <p:spPr bwMode="auto">
          <a:xfrm>
            <a:off x="5860415" y="3890645"/>
            <a:ext cx="5871845" cy="1891665"/>
          </a:xfrm>
          <a:prstGeom prst="rect">
            <a:avLst/>
          </a:prstGeom>
          <a:noFill/>
          <a:ln w="9525">
            <a:noFill/>
            <a:miter lim="800000"/>
          </a:ln>
          <a:effectLst/>
        </p:spPr>
        <p:txBody>
          <a:bodyPr wrap="square">
            <a:spAutoFit/>
          </a:bodyPr>
          <a:lstStyle/>
          <a:p>
            <a:pPr marR="0" defTabSz="914400">
              <a:lnSpc>
                <a:spcPct val="150000"/>
              </a:lnSpc>
              <a:spcBef>
                <a:spcPct val="50000"/>
              </a:spcBef>
              <a:buClrTx/>
              <a:buSzTx/>
              <a:buFontTx/>
              <a:buNone/>
              <a:defRPr/>
            </a:pPr>
            <a:r>
              <a:rPr kumimoji="1" lang="en-US" altLang="zh-CN" sz="2600" b="1" kern="1200" cap="none" spc="0" normalizeH="0" baseline="0" noProof="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地球同步卫星与地球的运转同步，所以以</a:t>
            </a:r>
            <a:r>
              <a:rPr kumimoji="1" lang="zh-CN" altLang="en-US" sz="2600" b="1" kern="1200" cap="none" spc="0" normalizeH="0" baseline="0" noProof="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地球为参照物</a:t>
            </a:r>
            <a:r>
              <a:rPr kumimoji="1"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通信卫星是相对</a:t>
            </a:r>
            <a:r>
              <a:rPr kumimoji="1" lang="zh-CN" altLang="en-US" sz="2600" b="1" kern="1200" cap="none" spc="0" normalizeH="0" baseline="0" noProof="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静止的</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endPar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2" name="Text Box 3" title=""/>
          <p:cNvSpPr txBox="1">
            <a:spLocks noChangeArrowheads="1"/>
          </p:cNvSpPr>
          <p:nvPr/>
        </p:nvSpPr>
        <p:spPr bwMode="auto">
          <a:xfrm>
            <a:off x="215900" y="4046855"/>
            <a:ext cx="5554980" cy="491490"/>
          </a:xfrm>
          <a:prstGeom prst="rect">
            <a:avLst/>
          </a:prstGeom>
          <a:noFill/>
          <a:ln w="9525">
            <a:noFill/>
            <a:miter lim="800000"/>
          </a:ln>
          <a:effectLst/>
        </p:spPr>
        <p:txBody>
          <a:bodyPr wrap="square">
            <a:spAutoFit/>
          </a:bodyPr>
          <a:lstStyle/>
          <a:p>
            <a:pPr>
              <a:spcBef>
                <a:spcPct val="20000"/>
              </a:spcBef>
              <a:buClr>
                <a:schemeClr val="folHlink"/>
              </a:buClr>
              <a:buSzPct val="60000"/>
              <a:buFont typeface="Wingdings" panose="05000000000000000000" pitchFamily="2" charset="2"/>
            </a:pPr>
            <a:r>
              <a:rPr lang="zh-CN" altLang="en-US" sz="2600" b="1">
                <a:effectLst>
                  <a:outerShdw blurRad="38100" dist="38100" dir="2700000" algn="tl">
                    <a:srgbClr val="000000">
                      <a:alpha val="43137"/>
                    </a:srgbClr>
                  </a:outerShdw>
                </a:effectLst>
                <a:latin typeface="Tahoma" panose="020b0604030504040204" pitchFamily="34" charset="0"/>
                <a:ea typeface="黑体" panose="02010609060101010101" pitchFamily="49" charset="-122"/>
                <a:sym typeface="+mn-ea"/>
              </a:rPr>
              <a:t>加油机与受油机之间是相对静止的。</a:t>
            </a:r>
            <a:endParaRPr kumimoji="1" lang="zh-CN" altLang="en-US" sz="2600" b="1" kern="1200" cap="none" spc="0" normalizeH="0" baseline="0" noProof="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sym typeface="+mn-ea"/>
            </a:endParaRPr>
          </a:p>
        </p:txBody>
      </p:sp>
      <p:sp>
        <p:nvSpPr>
          <p:cNvPr id="4" name="文本框 3" title=""/>
          <p:cNvSpPr txBox="1"/>
          <p:nvPr/>
        </p:nvSpPr>
        <p:spPr>
          <a:xfrm>
            <a:off x="215900" y="4582160"/>
            <a:ext cx="5257800" cy="891540"/>
          </a:xfrm>
          <a:prstGeom prst="rect">
            <a:avLst/>
          </a:prstGeom>
          <a:noFill/>
        </p:spPr>
        <p:txBody>
          <a:bodyPr wrap="square" rtlCol="0" anchor="t">
            <a:spAutoFit/>
          </a:bodyPr>
          <a:lstStyle/>
          <a:p>
            <a:pPr marL="1032510" indent="-1032510"/>
            <a:r>
              <a:rPr kumimoji="1" lang="zh-CN" altLang="en-US" sz="2600" b="1" noProof="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rPr>
              <a:t>讨论：</a:t>
            </a:r>
            <a:r>
              <a:rPr kumimoji="1" lang="zh-CN" altLang="en-US" sz="2600" b="1"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rPr>
              <a:t>两个运动的物体在什么情况下保持相对静止？</a:t>
            </a:r>
            <a:endParaRPr kumimoji="1" lang="zh-CN" altLang="en-US" sz="2600" b="1"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endParaRPr>
          </a:p>
        </p:txBody>
      </p:sp>
      <p:sp>
        <p:nvSpPr>
          <p:cNvPr id="7171" name="Text Box 3" title=""/>
          <p:cNvSpPr txBox="1"/>
          <p:nvPr/>
        </p:nvSpPr>
        <p:spPr>
          <a:xfrm>
            <a:off x="216535" y="5518150"/>
            <a:ext cx="4986655" cy="521970"/>
          </a:xfrm>
          <a:prstGeom prst="rect">
            <a:avLst/>
          </a:prstGeom>
          <a:noFill/>
          <a:ln w="9525">
            <a:noFill/>
          </a:ln>
        </p:spPr>
        <p:txBody>
          <a:bodyPr wrap="square" anchor="t" anchorCtr="0">
            <a:spAutoFit/>
          </a:bodyPr>
          <a:lstStyle/>
          <a:p>
            <a:pPr>
              <a:spcBef>
                <a:spcPct val="50000"/>
              </a:spcBef>
            </a:pPr>
            <a:r>
              <a:rPr lang="zh-CN" altLang="en-US" sz="2800" b="1">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rPr>
              <a:t>运动方向和运动速度均相同</a:t>
            </a:r>
            <a:endParaRPr lang="zh-CN" altLang="en-US" sz="2800" b="1">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endParaRPr>
          </a:p>
        </p:txBody>
      </p:sp>
      <p:pic>
        <p:nvPicPr>
          <p:cNvPr id="7" name="加油机和受油机" title="">
            <a:hlinkClick action="ppaction://media"/>
          </p:cNvPr>
          <p:cNvPicPr/>
          <p:nvPr>
            <a:videoFile r:link="rId6"/>
            <p:custDataLst>
              <p:tags r:id="rId5"/>
            </p:custDataLst>
            <p:extLst>
              <p:ext uri="{DAA4B4D4-6D71-4841-9C94-3DE7FCFB9230}">
                <p14:media xmlns:p14="http://schemas.microsoft.com/office/powerpoint/2010/main" r:embed="rId7"/>
              </p:ext>
            </p:extLst>
          </p:nvPr>
        </p:nvPicPr>
        <p:blipFill>
          <a:blip r:embed="rId4"/>
          <a:stretch>
            <a:fillRect/>
          </a:stretch>
        </p:blipFill>
        <p:spPr>
          <a:xfrm>
            <a:off x="6984365" y="-963295"/>
            <a:ext cx="1786255" cy="883285"/>
          </a:xfrm>
          <a:prstGeom prst="rect">
            <a:avLst/>
          </a:prstGeom>
        </p:spPr>
      </p:pic>
      <p:pic>
        <p:nvPicPr>
          <p:cNvPr id="8" name="神舟五号飞船与天和核心舱对接" title="">
            <a:hlinkClick action="ppaction://media"/>
          </p:cNvPr>
          <p:cNvPicPr/>
          <p:nvPr>
            <a:videoFile r:link="rId10"/>
            <p:custDataLst>
              <p:tags r:id="rId9"/>
            </p:custDataLst>
            <p:extLst>
              <p:ext uri="{DAA4B4D4-6D71-4841-9C94-3DE7FCFB9230}">
                <p14:media xmlns:p14="http://schemas.microsoft.com/office/powerpoint/2010/main" r:embed="rId11"/>
              </p:ext>
            </p:extLst>
          </p:nvPr>
        </p:nvPicPr>
        <p:blipFill>
          <a:blip r:embed="rId8"/>
          <a:stretch>
            <a:fillRect/>
          </a:stretch>
        </p:blipFill>
        <p:spPr>
          <a:xfrm>
            <a:off x="9649460" y="-963295"/>
            <a:ext cx="1125220" cy="918845"/>
          </a:xfrm>
          <a:prstGeom prst="rect">
            <a:avLst/>
          </a:prstGeom>
        </p:spPr>
      </p:pic>
      <p:pic>
        <p:nvPicPr>
          <p:cNvPr id="3" name="Picture 3"/>
          <p:cNvPicPr>
            <a:picLocks noChangeAspect="1"/>
          </p:cNvPicPr>
          <p:nvPr/>
        </p:nvPicPr>
        <p:blipFill>
          <a:blip r:embed="rId12"/>
          <a:stretch>
            <a:fillRect/>
          </a:stretch>
        </p:blipFill>
        <p:spPr>
          <a:xfrm flipH="1">
            <a:off x="11404600" y="106426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 presetClass="mediacall" presetSubtype="0" fill="hold" nodeType="clickEffect">
                                  <p:stCondLst>
                                    <p:cond delay="0"/>
                                  </p:stCondLst>
                                  <p:childTnLst>
                                    <p:cmd type="call" cmd="togglePause">
                                      <p:cBhvr additive="base">
                                        <p:cTn id="11" dur="1" fill="hold"/>
                                        <p:tgtEl>
                                          <p:spTgt spid="7"/>
                                        </p:tgtEl>
                                      </p:cBhvr>
                                    </p:cmd>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171"/>
                                        </p:tgtEl>
                                        <p:attrNameLst>
                                          <p:attrName>style.visibility</p:attrName>
                                        </p:attrNameLst>
                                      </p:cBhvr>
                                      <p:to>
                                        <p:strVal val="visible"/>
                                      </p:to>
                                    </p:set>
                                    <p:animEffect transition="in" filter="wipe(left)">
                                      <p:cBhvr>
                                        <p:cTn id="22" dur="500"/>
                                        <p:tgtEl>
                                          <p:spTgt spid="7171"/>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 presetClass="mediacall" presetSubtype="0" fill="hold" nodeType="clickEffect">
                                  <p:stCondLst>
                                    <p:cond delay="0"/>
                                  </p:stCondLst>
                                  <p:childTnLst>
                                    <p:cmd type="call" cmd="togglePause">
                                      <p:cBhvr additive="base">
                                        <p:cTn id="26" dur="1" fill="hold"/>
                                        <p:tgtEl>
                                          <p:spTgt spid="8"/>
                                        </p:tgtEl>
                                      </p:cBhvr>
                                    </p:cmd>
                                  </p:childTnLst>
                                </p:cTn>
                              </p:par>
                            </p:childTnLst>
                          </p:cTn>
                        </p:par>
                      </p:childTnLst>
                    </p:cTn>
                  </p:par>
                  <p:par>
                    <p:cTn id="28" fill="hold" nodeType="clickPar">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146"/>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147"/>
                                        </p:tgtEl>
                                        <p:attrNameLst>
                                          <p:attrName>style.visibility</p:attrName>
                                        </p:attrNameLst>
                                      </p:cBhvr>
                                      <p:to>
                                        <p:strVal val="visible"/>
                                      </p:to>
                                    </p:set>
                                    <p:animEffect transition="in" filter="wipe(left)">
                                      <p:cBhvr>
                                        <p:cTn id="36"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2" fill="remove" display="0">
                  <p:stCondLst>
                    <p:cond delay="indefinite"/>
                  </p:stCondLst>
                </p:cTn>
                <p:tgtEl>
                  <p:spTgt spid="7"/>
                </p:tgtEl>
              </p:cMediaNode>
            </p:video>
            <p:video>
              <p:cMediaNode>
                <p:cTn id="27" fill="hold" display="0">
                  <p:stCondLst>
                    <p:cond delay="indefinite"/>
                  </p:stCondLst>
                </p:cTn>
                <p:tgtEl>
                  <p:spTgt spid="8"/>
                </p:tgtEl>
              </p:cMediaNode>
            </p:video>
          </p:childTnLst>
        </p:cTn>
      </p:par>
    </p:tnLst>
    <p:bldLst>
      <p:bldP spid="6147" grpId="0" animBg="1"/>
      <p:bldP spid="2" grpId="0" animBg="1"/>
      <p:bldP spid="7171" grpId="0"/>
      <p:bldP spid="4"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196" name="Text Box 4" title=""/>
          <p:cNvSpPr txBox="1">
            <a:spLocks noChangeArrowheads="1"/>
          </p:cNvSpPr>
          <p:nvPr/>
        </p:nvSpPr>
        <p:spPr bwMode="auto">
          <a:xfrm>
            <a:off x="215900" y="4941570"/>
            <a:ext cx="4559935" cy="1291590"/>
          </a:xfrm>
          <a:prstGeom prst="rect">
            <a:avLst/>
          </a:prstGeom>
          <a:noFill/>
          <a:ln w="9525">
            <a:noFill/>
            <a:miter lim="800000"/>
          </a:ln>
          <a:effectLst/>
        </p:spPr>
        <p:txBody>
          <a:bodyPr wrap="square">
            <a:spAutoFit/>
          </a:bodyPr>
          <a:lstStyle/>
          <a:p>
            <a:pPr marR="0" defTabSz="914400">
              <a:spcBef>
                <a:spcPct val="50000"/>
              </a:spcBef>
              <a:buClrTx/>
              <a:buSzTx/>
              <a:buFontTx/>
              <a:buNone/>
              <a:defRPr/>
            </a:pPr>
            <a:r>
              <a:rPr kumimoji="1" lang="en-US" altLang="zh-CN" sz="26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    </a:t>
            </a:r>
            <a:r>
              <a:rPr kumimoji="1" lang="zh-CN" altLang="en-US" sz="26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将飞机固定在风洞中地面，让风迎面吹来，可模拟飞机在空中的飞行情况。 </a:t>
            </a:r>
            <a:endParaRPr kumimoji="1" lang="zh-CN" altLang="en-US" sz="26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12290" name="Text Box 5" title=""/>
          <p:cNvSpPr txBox="1"/>
          <p:nvPr/>
        </p:nvSpPr>
        <p:spPr>
          <a:xfrm>
            <a:off x="2879725" y="188913"/>
            <a:ext cx="3667125" cy="685800"/>
          </a:xfrm>
          <a:prstGeom prst="rect">
            <a:avLst/>
          </a:prstGeom>
          <a:noFill/>
          <a:ln w="9525">
            <a:noFill/>
          </a:ln>
        </p:spPr>
        <p:txBody>
          <a:bodyPr lIns="92075" tIns="46038" rIns="92075" bIns="46038" anchor="ctr" anchorCtr="0"/>
          <a:lstStyle/>
          <a:p>
            <a:pPr>
              <a:spcBef>
                <a:spcPct val="50000"/>
              </a:spcBef>
            </a:pPr>
            <a:r>
              <a:rPr lang="zh-CN" altLang="en-US" sz="2800" b="1">
                <a:latin typeface="Times New Roman" panose="02020603050405020304" pitchFamily="18" charset="0"/>
                <a:ea typeface="华文新魏" panose="02010800040101010101" pitchFamily="2" charset="-122"/>
              </a:rPr>
              <a:t>生活◆物理◆社会</a:t>
            </a:r>
            <a:endParaRPr lang="zh-CN" altLang="en-US" sz="2800" b="1">
              <a:latin typeface="Times New Roman" panose="02020603050405020304" pitchFamily="18" charset="0"/>
              <a:ea typeface="华文新魏" panose="02010800040101010101" pitchFamily="2" charset="-122"/>
            </a:endParaRPr>
          </a:p>
        </p:txBody>
      </p:sp>
      <p:pic>
        <p:nvPicPr>
          <p:cNvPr id="12292" name="Picture 8" title=""/>
          <p:cNvPicPr>
            <a:picLocks noChangeAspect="1"/>
          </p:cNvPicPr>
          <p:nvPr>
            <p:custDataLst>
              <p:tags r:id="rId3"/>
            </p:custDataLst>
          </p:nvPr>
        </p:nvPicPr>
        <p:blipFill>
          <a:blip r:embed="rId2"/>
          <a:stretch>
            <a:fillRect/>
          </a:stretch>
        </p:blipFill>
        <p:spPr>
          <a:xfrm>
            <a:off x="504190" y="1823720"/>
            <a:ext cx="3460750" cy="2654935"/>
          </a:xfrm>
          <a:prstGeom prst="rect">
            <a:avLst/>
          </a:prstGeom>
          <a:noFill/>
          <a:ln w="9525">
            <a:noFill/>
          </a:ln>
        </p:spPr>
      </p:pic>
      <p:sp>
        <p:nvSpPr>
          <p:cNvPr id="10" name="矩形 9" title=""/>
          <p:cNvSpPr/>
          <p:nvPr/>
        </p:nvSpPr>
        <p:spPr>
          <a:xfrm>
            <a:off x="215900" y="836613"/>
            <a:ext cx="5761038" cy="523875"/>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相对运动的应用与危害</a:t>
            </a:r>
            <a:endPar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33794" name="Text Box 2" title=""/>
          <p:cNvSpPr txBox="1">
            <a:spLocks noChangeArrowheads="1"/>
          </p:cNvSpPr>
          <p:nvPr/>
        </p:nvSpPr>
        <p:spPr bwMode="auto">
          <a:xfrm>
            <a:off x="215900" y="189230"/>
            <a:ext cx="2607945" cy="521970"/>
          </a:xfrm>
          <a:prstGeom prst="rect">
            <a:avLst/>
          </a:prstGeom>
          <a:solidFill>
            <a:srgbClr val="FF0000"/>
          </a:solidFill>
          <a:ln w="9525">
            <a:noFill/>
            <a:miter lim="800000"/>
          </a:ln>
          <a:effectLst/>
        </p:spPr>
        <p:txBody>
          <a:bodyPr wrap="square">
            <a:spAutoFit/>
          </a:bodyPr>
          <a:lstStyle/>
          <a:p>
            <a:pPr marR="0" algn="ctr" defTabSz="914400">
              <a:buClrTx/>
              <a:buSzTx/>
              <a:buFontTx/>
              <a:buNone/>
              <a:defRPr/>
            </a:pPr>
            <a:r>
              <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rPr>
              <a:t>运动的相对性</a:t>
            </a:r>
            <a:endParaRPr kumimoji="0" lang="zh-CN" altLang="en-US" sz="28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宋体" panose="02010600030101010101" pitchFamily="2" charset="-122"/>
            </a:endParaRPr>
          </a:p>
        </p:txBody>
      </p:sp>
      <p:pic>
        <p:nvPicPr>
          <p:cNvPr id="2" name="风洞实验室" title="">
            <a:hlinkClick action="ppaction://media"/>
          </p:cNvPr>
          <p:cNvPicPr/>
          <p:nvPr>
            <a:videoFile r:link="rId6"/>
            <p:custDataLst>
              <p:tags r:id="rId5"/>
            </p:custDataLst>
            <p:extLst>
              <p:ext uri="{DAA4B4D4-6D71-4841-9C94-3DE7FCFB9230}">
                <p14:media xmlns:p14="http://schemas.microsoft.com/office/powerpoint/2010/main" r:embed="rId7"/>
              </p:ext>
            </p:extLst>
          </p:nvPr>
        </p:nvPicPr>
        <p:blipFill>
          <a:blip r:embed="rId4"/>
          <a:stretch>
            <a:fillRect/>
          </a:stretch>
        </p:blipFill>
        <p:spPr>
          <a:xfrm>
            <a:off x="4104640" y="-746760"/>
            <a:ext cx="1233170" cy="680720"/>
          </a:xfrm>
          <a:prstGeom prst="rect">
            <a:avLst/>
          </a:prstGeom>
        </p:spPr>
      </p:pic>
      <p:sp>
        <p:nvSpPr>
          <p:cNvPr id="9220" name="矩形 9219" title=""/>
          <p:cNvSpPr>
            <a:spLocks noRot="1"/>
          </p:cNvSpPr>
          <p:nvPr/>
        </p:nvSpPr>
        <p:spPr>
          <a:xfrm>
            <a:off x="5532755" y="4869180"/>
            <a:ext cx="6489065" cy="1343025"/>
          </a:xfrm>
          <a:prstGeom prst="rect">
            <a:avLst/>
          </a:prstGeom>
          <a:noFill/>
          <a:ln w="9525">
            <a:noFill/>
          </a:ln>
        </p:spPr>
        <p:txBody>
          <a:bodyPr/>
          <a:lstStyle/>
          <a:p>
            <a:pPr marL="342900" indent="-342900">
              <a:lnSpc>
                <a:spcPct val="120000"/>
              </a:lnSpc>
              <a:spcBef>
                <a:spcPct val="0"/>
              </a:spcBef>
              <a:buClr>
                <a:schemeClr val="accent2"/>
              </a:buClr>
              <a:buSzPct val="80000"/>
              <a:buFont typeface="Wingdings" panose="05000000000000000000" pitchFamily="2" charset="2"/>
            </a:pPr>
            <a:r>
              <a:rPr lang="en-US" altLang="zh-CN" sz="3600" b="1">
                <a:solidFill>
                  <a:schemeClr val="tx1"/>
                </a:solidFill>
                <a:latin typeface="黑体" panose="02010609060101010101" pitchFamily="49" charset="-122"/>
                <a:ea typeface="黑体" panose="02010609060101010101" pitchFamily="49" charset="-122"/>
                <a:cs typeface="黑体" panose="02010609060101010101" pitchFamily="49" charset="-122"/>
              </a:rPr>
              <a:t>    </a:t>
            </a:r>
            <a:r>
              <a:rPr lang="zh-CN" altLang="en-US" sz="26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rPr>
              <a:t>鸟的飞行速度并不快，但相对于飞机而言，它的速度是很大的。</a:t>
            </a:r>
            <a:endParaRPr lang="zh-CN" altLang="en-US" sz="2600" b="1">
              <a:solidFill>
                <a:schemeClr val="tx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endParaRPr>
          </a:p>
        </p:txBody>
      </p:sp>
      <p:pic>
        <p:nvPicPr>
          <p:cNvPr id="3" name="1-视频-9小鸟撞毁飞机" title="">
            <a:hlinkClick action="ppaction://media"/>
          </p:cNvPr>
          <p:cNvPicPr/>
          <p:nvPr>
            <a:videoFile r:link="rId10"/>
            <p:custDataLst>
              <p:tags r:id="rId9"/>
            </p:custDataLst>
            <p:extLst>
              <p:ext uri="{DAA4B4D4-6D71-4841-9C94-3DE7FCFB9230}">
                <p14:media xmlns:p14="http://schemas.microsoft.com/office/powerpoint/2010/main" r:embed="rId11"/>
              </p:ext>
            </p:extLst>
          </p:nvPr>
        </p:nvPicPr>
        <p:blipFill>
          <a:blip r:embed="rId8"/>
          <a:stretch>
            <a:fillRect/>
          </a:stretch>
        </p:blipFill>
        <p:spPr>
          <a:xfrm>
            <a:off x="10369550" y="-1035050"/>
            <a:ext cx="1158875" cy="948055"/>
          </a:xfrm>
          <a:prstGeom prst="rect">
            <a:avLst/>
          </a:prstGeom>
        </p:spPr>
      </p:pic>
      <p:pic>
        <p:nvPicPr>
          <p:cNvPr id="100" name="图片 99" title=""/>
          <p:cNvPicPr/>
          <p:nvPr/>
        </p:nvPicPr>
        <p:blipFill>
          <a:blip r:embed="rId12"/>
          <a:stretch>
            <a:fillRect/>
          </a:stretch>
        </p:blipFill>
        <p:spPr>
          <a:xfrm>
            <a:off x="6840855" y="1823720"/>
            <a:ext cx="3156585" cy="2646045"/>
          </a:xfrm>
          <a:prstGeom prst="rect">
            <a:avLst/>
          </a:prstGeom>
          <a:noFill/>
          <a:ln w="9525">
            <a:noFill/>
          </a:ln>
        </p:spPr>
      </p:pic>
      <p:pic>
        <p:nvPicPr>
          <p:cNvPr id="9" name="列车同向超车" title="">
            <a:hlinkClick action="ppaction://media"/>
          </p:cNvPr>
          <p:cNvPicPr/>
          <p:nvPr>
            <a:videoFile r:link="rId15"/>
            <p:custDataLst>
              <p:tags r:id="rId14"/>
            </p:custDataLst>
            <p:extLst>
              <p:ext uri="{DAA4B4D4-6D71-4841-9C94-3DE7FCFB9230}">
                <p14:media xmlns:p14="http://schemas.microsoft.com/office/powerpoint/2010/main" r:embed="rId16"/>
              </p:ext>
            </p:extLst>
          </p:nvPr>
        </p:nvPicPr>
        <p:blipFill>
          <a:blip r:embed="rId13"/>
          <a:stretch>
            <a:fillRect/>
          </a:stretch>
        </p:blipFill>
        <p:spPr>
          <a:xfrm>
            <a:off x="8136890" y="-963295"/>
            <a:ext cx="1345565" cy="80518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randombar(horizontal)">
                                      <p:cBhvr>
                                        <p:cTn id="7" dur="500"/>
                                        <p:tgtEl>
                                          <p:spTgt spid="819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 presetClass="mediacall" presetSubtype="0" fill="hold" nodeType="clickEffect">
                                  <p:stCondLst>
                                    <p:cond delay="0"/>
                                  </p:stCondLst>
                                  <p:childTnLst>
                                    <p:cmd type="call" cmd="togglePause">
                                      <p:cBhvr additive="base">
                                        <p:cTn id="11" dur="1" fill="hold"/>
                                        <p:tgtEl>
                                          <p:spTgt spid="2"/>
                                        </p:tgtEl>
                                      </p:cBhvr>
                                    </p:cmd>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2" presetClass="mediacall" presetSubtype="0" fill="hold" nodeType="clickEffect">
                                  <p:stCondLst>
                                    <p:cond delay="0"/>
                                  </p:stCondLst>
                                  <p:childTnLst>
                                    <p:cmd type="call" cmd="togglePause">
                                      <p:cBhvr additive="base">
                                        <p:cTn id="20" dur="1" fill="hold"/>
                                        <p:tgtEl>
                                          <p:spTgt spid="3"/>
                                        </p:tgtEl>
                                      </p:cBhvr>
                                    </p:cmd>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grpId="1" nodeType="clickEffect">
                                  <p:stCondLst>
                                    <p:cond delay="0"/>
                                  </p:stCondLst>
                                  <p:childTnLst>
                                    <p:set>
                                      <p:cBhvr>
                                        <p:cTn id="25" dur="1" fill="hold">
                                          <p:stCondLst>
                                            <p:cond delay="0"/>
                                          </p:stCondLst>
                                        </p:cTn>
                                        <p:tgtEl>
                                          <p:spTgt spid="9220"/>
                                        </p:tgtEl>
                                        <p:attrNameLst>
                                          <p:attrName>style.visibility</p:attrName>
                                        </p:attrNameLst>
                                      </p:cBhvr>
                                      <p:to>
                                        <p:strVal val="visible"/>
                                      </p:to>
                                    </p:set>
                                    <p:animEffect transition="in" filter="wipe(left)">
                                      <p:cBhvr>
                                        <p:cTn id="26" dur="500"/>
                                        <p:tgtEl>
                                          <p:spTgt spid="9220"/>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 presetClass="mediacall" presetSubtype="0" fill="hold" nodeType="clickEffect">
                                  <p:stCondLst>
                                    <p:cond delay="0"/>
                                  </p:stCondLst>
                                  <p:childTnLst>
                                    <p:cmd type="call" cmd="togglePause">
                                      <p:cBhvr additive="base">
                                        <p:cTn id="30"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2" fill="hold" display="0">
                  <p:stCondLst>
                    <p:cond delay="indefinite"/>
                  </p:stCondLst>
                </p:cTn>
                <p:tgtEl>
                  <p:spTgt spid="2"/>
                </p:tgtEl>
              </p:cMediaNode>
            </p:video>
            <p:video fullScrn="1">
              <p:cMediaNode vol="80000">
                <p:cTn id="21" fill="hold" display="0">
                  <p:stCondLst>
                    <p:cond delay="indefinite"/>
                  </p:stCondLst>
                </p:cTn>
                <p:tgtEl>
                  <p:spTgt spid="3"/>
                </p:tgtEl>
              </p:cMediaNode>
            </p:video>
            <p:video fullScrn="1">
              <p:cMediaNode vol="80000">
                <p:cTn id="31" repeatCount="indefinite" fill="hold" display="0">
                  <p:stCondLst>
                    <p:cond delay="indefinite"/>
                  </p:stCondLst>
                </p:cTn>
                <p:tgtEl>
                  <p:spTgt spid="9"/>
                </p:tgtEl>
              </p:cMediaNode>
            </p:video>
          </p:childTnLst>
        </p:cTn>
      </p:par>
    </p:tnLst>
    <p:bldLst>
      <p:bldP spid="8196" grpId="0" animBg="1"/>
      <p:bldP spid="9220" grpId="1"/>
    </p:bldLst>
  </p:timing>
</p:sld>
</file>

<file path=ppt/tags/tag1.xml><?xml version="1.0" encoding="utf-8"?>
<p:tagLst xmlns:p="http://schemas.openxmlformats.org/presentationml/2006/main">
  <p:tag name="KSO_WM_MEDIACOVER_FLAG" val="1"/>
  <p:tag name="KSO_WM_UNIT_MEDIACOVER_BTN_STATE" val="1"/>
  <p:tag name="KSO_WM_UNIT_MEDIACOVER_BTNRECT" val="0*0*0*0"/>
</p:tagLst>
</file>

<file path=ppt/tags/tag10.xml><?xml version="1.0" encoding="utf-8"?>
<p:tagLst xmlns:p="http://schemas.openxmlformats.org/presentationml/2006/main">
  <p:tag name="TABLE_ENDDRAG_ORIGIN_RECT" val="86*123"/>
  <p:tag name="TABLE_ENDDRAG_RECT" val="93*406*86*123"/>
</p:tagLst>
</file>

<file path=ppt/tags/tag11.xml><?xml version="1.0" encoding="utf-8"?>
<p:tagLst xmlns:p="http://schemas.openxmlformats.org/presentationml/2006/main">
  <p:tag name="TABLE_ENDDRAG_ORIGIN_RECT" val="133*123"/>
  <p:tag name="TABLE_ENDDRAG_RECT" val="317*406*133*123"/>
</p:tagLst>
</file>

<file path=ppt/tags/tag12.xml><?xml version="1.0" encoding="utf-8"?>
<p:tagLst xmlns:p="http://schemas.openxmlformats.org/presentationml/2006/main">
  <p:tag name="TABLE_ENDDRAG_ORIGIN_RECT" val="133*122"/>
  <p:tag name="TABLE_ENDDRAG_RECT" val="451*406*133*122"/>
</p:tagLst>
</file>

<file path=ppt/tags/tag13.xml><?xml version="1.0" encoding="utf-8"?>
<p:tagLst xmlns:p="http://schemas.openxmlformats.org/presentationml/2006/main">
  <p:tag name="KSO_WM_MEDIACOVER_FLAG" val="1"/>
  <p:tag name="KSO_WM_UNIT_MEDIACOVER_BTN_STATE" val="1"/>
  <p:tag name="KSO_WM_UNIT_MEDIACOVER_BTNRECT" val="0*0*0*0"/>
</p:tagLst>
</file>

<file path=ppt/tags/tag14.xml><?xml version="1.0" encoding="utf-8"?>
<p:tagLst xmlns:p="http://schemas.openxmlformats.org/presentationml/2006/main">
  <p:tag name="KSO_WM_MEDIACOVER_FLAG" val="1"/>
  <p:tag name="KSO_WM_UNIT_MEDIACOVER_BTN_STATE" val="1"/>
  <p:tag name="KSO_WM_UNIT_MEDIACOVER_BTNRECT" val="0*0*0*0"/>
</p:tagLst>
</file>

<file path=ppt/tags/tag15.xml><?xml version="1.0" encoding="utf-8"?>
<p:tagLst xmlns:p="http://schemas.openxmlformats.org/presentationml/2006/main">
  <p:tag name="KSO_WM_UNIT_PLACING_PICTURE_USER_VIEWPORT" val="{&quot;height&quot;:5190,&quot;width&quot;:6765}"/>
</p:tagLst>
</file>

<file path=ppt/tags/tag16.xml><?xml version="1.0" encoding="utf-8"?>
<p:tagLst xmlns:p="http://schemas.openxmlformats.org/presentationml/2006/main">
  <p:tag name="KSO_WM_MEDIACOVER_FLAG" val="1"/>
  <p:tag name="KSO_WM_UNIT_MEDIACOVER_BTN_POS" val="c"/>
  <p:tag name="KSO_WM_UNIT_MEDIACOVER_BTN_STATE" val="1"/>
  <p:tag name="KSO_WM_UNIT_MEDIACOVER_BTN_STYLE" val="ee0bc779c1f3d7f3e90c96344320e69a"/>
  <p:tag name="KSO_WM_UNIT_MEDIACOVER_BTNRECT" val="584*149*772*772"/>
  <p:tag name="KSO_WM_UNIT_MEDIACOVER_RGB" val="000000"/>
  <p:tag name="KSO_WM_UNIT_MEDIACOVER_STYLEID" val="1"/>
  <p:tag name="KSO_WM_UNIT_MEDIACOVER_TEXTSTATE" val="0"/>
  <p:tag name="KSO_WM_UNIT_MEDIACOVER_TRANSPARENCY" val="0.5"/>
</p:tagLst>
</file>

<file path=ppt/tags/tag17.xml><?xml version="1.0" encoding="utf-8"?>
<p:tagLst xmlns:p="http://schemas.openxmlformats.org/presentationml/2006/main">
  <p:tag name="KSO_WM_MEDIACOVER_FLAG" val="1"/>
  <p:tag name="KSO_WM_UNIT_MEDIACOVER_BTN_POS" val="c"/>
  <p:tag name="KSO_WM_UNIT_MEDIACOVER_BTN_STATE" val="1"/>
  <p:tag name="KSO_WM_UNIT_MEDIACOVER_BTN_STYLE" val="ee0bc779c1f3d7f3e90c96344320e69a"/>
  <p:tag name="KSO_WM_UNIT_MEDIACOVER_BTNRECT" val="526*360*772*772"/>
  <p:tag name="KSO_WM_UNIT_MEDIACOVER_RGB" val="000000"/>
  <p:tag name="KSO_WM_UNIT_MEDIACOVER_STYLEID" val="1"/>
  <p:tag name="KSO_WM_UNIT_MEDIACOVER_TEXTSTATE" val="0"/>
  <p:tag name="KSO_WM_UNIT_MEDIACOVER_TRANSPARENCY" val="0.5"/>
</p:tagLst>
</file>

<file path=ppt/tags/tag18.xml><?xml version="1.0" encoding="utf-8"?>
<p:tagLst xmlns:p="http://schemas.openxmlformats.org/presentationml/2006/main">
  <p:tag name="KSO_WM_MEDIACOVER_FLAG" val="1"/>
  <p:tag name="KSO_WM_UNIT_MEDIACOVER_BTN_STATE" val="1"/>
  <p:tag name="KSO_WM_UNIT_MEDIACOVER_BTNRECT" val="0*0*0*0"/>
</p:tagLst>
</file>

<file path=ppt/tags/tag19.xml><?xml version="1.0" encoding="utf-8"?>
<p:tagLst xmlns:p="http://schemas.openxmlformats.org/presentationml/2006/main">
  <p:tag name="AS_OS" val="Unix 3.10 unknown"/>
  <p:tag name="AS_RELEASE_DATE" val="2023.03.31"/>
  <p:tag name="AS_TITLE" val="Aspose.Slides for Java"/>
  <p:tag name="AS_VERSION" val="23.3"/>
  <p:tag name="COMMONDATA" val="eyJoZGlkIjoiNzVjYzk0ODMzYzY0MjdmZTZkZjU0OGM3ZTEwNTNkNTkifQ=="/>
</p:tagLst>
</file>

<file path=ppt/tags/tag2.xml><?xml version="1.0" encoding="utf-8"?>
<p:tagLst xmlns:p="http://schemas.openxmlformats.org/presentationml/2006/main">
  <p:tag name="TABLE_ENDDRAG_ORIGIN_RECT" val="168*329"/>
  <p:tag name="TABLE_ENDDRAG_RECT" val="788*17*168*329"/>
</p:tagLst>
</file>

<file path=ppt/tags/tag3.xml><?xml version="1.0" encoding="utf-8"?>
<p:tagLst xmlns:p="http://schemas.openxmlformats.org/presentationml/2006/main">
  <p:tag name="TABLE_ENDDRAG_ORIGIN_RECT" val="185*224"/>
  <p:tag name="TABLE_ENDDRAG_RECT" val="232*187*185*224"/>
</p:tagLst>
</file>

<file path=ppt/tags/tag4.xml><?xml version="1.0" encoding="utf-8"?>
<p:tagLst xmlns:p="http://schemas.openxmlformats.org/presentationml/2006/main">
  <p:tag name="KSO_WM_MEDIACOVER_FLAG" val="1"/>
  <p:tag name="KSO_WM_UNIT_MEDIACOVER_BTN_STATE" val="1"/>
  <p:tag name="KSO_WM_UNIT_MEDIACOVER_BTNRECT" val="0*0*0*0"/>
</p:tagLst>
</file>

<file path=ppt/tags/tag5.xml><?xml version="1.0" encoding="utf-8"?>
<p:tagLst xmlns:p="http://schemas.openxmlformats.org/presentationml/2006/main">
  <p:tag name="KSO_WM_MEDIACOVER_FLAG" val="1"/>
  <p:tag name="KSO_WM_UNIT_MEDIACOVER_BTN_STATE" val="1"/>
  <p:tag name="KSO_WM_UNIT_MEDIACOVER_BTNRECT" val="0*0*0*0"/>
</p:tagLst>
</file>

<file path=ppt/tags/tag6.xml><?xml version="1.0" encoding="utf-8"?>
<p:tagLst xmlns:p="http://schemas.openxmlformats.org/presentationml/2006/main">
  <p:tag name="KSO_WM_MEDIACOVER_FLAG" val="1"/>
  <p:tag name="KSO_WM_UNIT_MEDIACOVER_BTN_STATE" val="1"/>
  <p:tag name="KSO_WM_UNIT_MEDIACOVER_BTNRECT" val="0*0*0*0"/>
</p:tagLst>
</file>

<file path=ppt/tags/tag7.xml><?xml version="1.0" encoding="utf-8"?>
<p:tagLst xmlns:p="http://schemas.openxmlformats.org/presentationml/2006/main">
  <p:tag name="TABLE_ENDDRAG_ORIGIN_RECT" val="550*182"/>
  <p:tag name="TABLE_ENDDRAG_RECT" val="34*347*550*182"/>
</p:tagLst>
</file>

<file path=ppt/tags/tag8.xml><?xml version="1.0" encoding="utf-8"?>
<p:tagLst xmlns:p="http://schemas.openxmlformats.org/presentationml/2006/main">
  <p:tag name="TABLE_ENDDRAG_ORIGIN_RECT" val="86*123"/>
  <p:tag name="TABLE_ENDDRAG_RECT" val="93*406*86*123"/>
</p:tagLst>
</file>

<file path=ppt/tags/tag9.xml><?xml version="1.0" encoding="utf-8"?>
<p:tagLst xmlns:p="http://schemas.openxmlformats.org/presentationml/2006/main">
  <p:tag name="TABLE_ENDDRAG_ORIGIN_RECT" val="86*123"/>
  <p:tag name="TABLE_ENDDRAG_RECT" val="93*406*86*123"/>
</p:tagLst>
</file>

<file path=ppt/theme/theme1.xml><?xml version="1.0" encoding="utf-8"?>
<a:theme xmlns:r="http://schemas.openxmlformats.org/officeDocument/2006/relationships"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125</Paragraphs>
  <Slides>15</Slides>
  <Notes>1</Notes>
  <HiddenSlides>0</HiddenSlides>
  <MMClips>9</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宋体</vt:lpstr>
      <vt:lpstr>Calibri Light</vt:lpstr>
      <vt:lpstr>Calibri</vt:lpstr>
      <vt:lpstr>黑体</vt:lpstr>
      <vt:lpstr>Times New Roman</vt:lpstr>
      <vt:lpstr>华文新魏</vt:lpstr>
      <vt:lpstr>Wingdings</vt:lpstr>
      <vt:lpstr>Tahoma</vt:lpstr>
      <vt:lpstr>默认设计模板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生活◆物理◆社会</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2024-12-20T09:16:38Z</cp:lastPrinted>
  <dcterms:created xsi:type="dcterms:W3CDTF">2024-12-20T09:16:38Z</dcterms:created>
  <dcterms:modified xsi:type="dcterms:W3CDTF">2024-12-20T01:16:38Z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