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tags" Target="tags/tag1.xml" /><Relationship Id="rId2" Type="http://schemas.openxmlformats.org/officeDocument/2006/relationships/slide" Target="slides/slide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image" Target="file:///D:\qq&#25991;&#20214;\712321467\Image\C2C\Image2\%7b75232B38-A165-1FB7-499C-2E1C792CACB5%7d.png" TargetMode="Externa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2.xml" /><Relationship Id="rId20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1.png" /><Relationship Id="rId3" Type="http://schemas.openxmlformats.org/officeDocument/2006/relationships/image" Target="../media/image22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23.png" /><Relationship Id="rId3" Type="http://schemas.openxmlformats.org/officeDocument/2006/relationships/image" Target="../media/image24.png" /><Relationship Id="rId4" Type="http://schemas.openxmlformats.org/officeDocument/2006/relationships/image" Target="../media/image25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6.png" /><Relationship Id="rId3" Type="http://schemas.openxmlformats.org/officeDocument/2006/relationships/image" Target="../media/image2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28.png" /><Relationship Id="rId3" Type="http://schemas.openxmlformats.org/officeDocument/2006/relationships/image" Target="../media/image2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30.png" /><Relationship Id="rId3" Type="http://schemas.openxmlformats.org/officeDocument/2006/relationships/image" Target="../media/image3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2.png" /><Relationship Id="rId3" Type="http://schemas.openxmlformats.org/officeDocument/2006/relationships/image" Target="../media/image3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34.png" /><Relationship Id="rId3" Type="http://schemas.openxmlformats.org/officeDocument/2006/relationships/image" Target="../media/image35.png" /><Relationship Id="rId4" Type="http://schemas.openxmlformats.org/officeDocument/2006/relationships/image" Target="../media/image3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37.png" /><Relationship Id="rId3" Type="http://schemas.openxmlformats.org/officeDocument/2006/relationships/image" Target="../media/image38.png" /><Relationship Id="rId4" Type="http://schemas.openxmlformats.org/officeDocument/2006/relationships/image" Target="../media/image3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png" /><Relationship Id="rId3" Type="http://schemas.openxmlformats.org/officeDocument/2006/relationships/video" Target="../media/media1.mp4" /><Relationship Id="rId4" Type="http://schemas.microsoft.com/office/2007/relationships/media" Target="../media/media1.mp4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jpeg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9.png" /><Relationship Id="rId3" Type="http://schemas.openxmlformats.org/officeDocument/2006/relationships/image" Target="../media/image10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1.png" /><Relationship Id="rId3" Type="http://schemas.openxmlformats.org/officeDocument/2006/relationships/video" Target="../media/media2.mp4" /><Relationship Id="rId4" Type="http://schemas.microsoft.com/office/2007/relationships/media" Target="../media/media2.mp4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3.png" /><Relationship Id="rId3" Type="http://schemas.openxmlformats.org/officeDocument/2006/relationships/image" Target="../media/image14.png" /><Relationship Id="rId4" Type="http://schemas.openxmlformats.org/officeDocument/2006/relationships/image" Target="../media/image15.png" /><Relationship Id="rId5" Type="http://schemas.openxmlformats.org/officeDocument/2006/relationships/image" Target="../media/image16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7.png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83429" y="-15415"/>
            <a:ext cx="12275969" cy="6881222"/>
            <a:chExt cx="12275969" cy="6881222"/>
          </a:xfrm>
        </p:grpSpPr>
        <p:sp>
          <p:nvSpPr>
            <p:cNvPr id="3" name="形状1"/>
            <p:cNvSpPr txBox="1"/>
            <p:nvPr/>
          </p:nvSpPr>
          <p:spPr>
            <a:xfrm>
              <a:off x="103019" y="15682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833239" y="376298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第十二章——简单机械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573820" y="2719273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381995" y="981685"/>
              <a:ext cx="7292975" cy="165990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5700"/>
                </a:lnSpc>
              </a:pPr>
              <a:r>
                <a:rPr lang="zh-CN" altLang="en-US" sz="47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第2节 跨学科实践：</a:t>
              </a:r>
            </a:p>
            <a:p>
              <a:pPr marL="0" algn="ctr">
                <a:lnSpc>
                  <a:spcPts val="5700"/>
                </a:lnSpc>
              </a:pPr>
              <a:r>
                <a:rPr lang="zh-CN" altLang="en-US" sz="47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制作简易杆秤 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181333" y="2679478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</p:grpSp>
      <p:grpSp>
        <p:nvGrpSpPr>
          <p:cNvPr id="9" name="组合2" title=""/>
          <p:cNvGrpSpPr/>
          <p:nvPr/>
        </p:nvGrpSpPr>
        <p:grpSpPr>
          <a:xfrm>
            <a:off x="5354660" y="3357382"/>
            <a:ext cx="6065310" cy="3114999"/>
            <a:chExt cx="6065310" cy="3114999"/>
          </a:xfrm>
        </p:grpSpPr>
        <p:pic>
          <p:nvPicPr>
            <p:cNvPr id="10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51878" y="1085630"/>
              <a:ext cx="495300" cy="1304925"/>
            </a:xfrm>
            <a:prstGeom prst="rect">
              <a:avLst/>
            </a:prstGeom>
          </p:spPr>
        </p:pic>
        <p:pic>
          <p:nvPicPr>
            <p:cNvPr id="11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6065310" cy="3114999"/>
            </a:xfrm>
            <a:prstGeom prst="rect">
              <a:avLst/>
            </a:prstGeom>
          </p:spPr>
        </p:pic>
        <p:pic>
          <p:nvPicPr>
            <p:cNvPr id="12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2255" y="1847392"/>
              <a:ext cx="957863" cy="957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5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6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展示交流</a:t>
              </a:r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09441" y="1206865"/>
            <a:ext cx="805024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【交流讨论】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如何提高杆秤的</a:t>
            </a:r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精确度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？</a:t>
            </a:r>
          </a:p>
        </p:txBody>
      </p:sp>
      <p:sp>
        <p:nvSpPr>
          <p:cNvPr id="9" name="形状2" title=""/>
          <p:cNvSpPr txBox="1"/>
          <p:nvPr/>
        </p:nvSpPr>
        <p:spPr>
          <a:xfrm>
            <a:off x="7651175" y="1899856"/>
            <a:ext cx="2643359" cy="524847"/>
          </a:xfrm>
          <a:prstGeom prst="rect">
            <a:avLst/>
          </a:pr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FFEE00">
                    <a:alpha val="100000"/>
                  </a:srgbClr>
                </a:solidFill>
                <a:latin typeface="楷体"/>
                <a:ea typeface="楷体"/>
              </a:rPr>
              <a:t>减小秤砣的质量</a:t>
            </a:r>
          </a:p>
        </p:txBody>
      </p:sp>
      <p:sp>
        <p:nvSpPr>
          <p:cNvPr id="10" name="形状3" title=""/>
          <p:cNvSpPr txBox="1"/>
          <p:nvPr/>
        </p:nvSpPr>
        <p:spPr>
          <a:xfrm>
            <a:off x="7651280" y="3564665"/>
            <a:ext cx="2643359" cy="524847"/>
          </a:xfrm>
          <a:prstGeom prst="rect">
            <a:avLst/>
          </a:pr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FFEE00">
                    <a:alpha val="100000"/>
                  </a:srgbClr>
                </a:solidFill>
                <a:latin typeface="楷体"/>
                <a:ea typeface="楷体"/>
              </a:rPr>
              <a:t>保持杆秤的平直</a:t>
            </a:r>
          </a:p>
        </p:txBody>
      </p:sp>
      <p:sp>
        <p:nvSpPr>
          <p:cNvPr id="11" name="形状4" title=""/>
          <p:cNvSpPr txBox="1"/>
          <p:nvPr/>
        </p:nvSpPr>
        <p:spPr>
          <a:xfrm>
            <a:off x="7651185" y="2695385"/>
            <a:ext cx="3748259" cy="524847"/>
          </a:xfrm>
          <a:prstGeom prst="rect">
            <a:avLst/>
          </a:pr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FFEE00">
                    <a:alpha val="100000"/>
                  </a:srgbClr>
                </a:solidFill>
                <a:latin typeface="楷体"/>
                <a:ea typeface="楷体"/>
              </a:rPr>
              <a:t>增大提纽与秤盘的距离</a:t>
            </a:r>
          </a:p>
        </p:txBody>
      </p:sp>
      <p:pic>
        <p:nvPicPr>
          <p:cNvPr id="12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27" y="1976818"/>
            <a:ext cx="5745690" cy="2905125"/>
          </a:xfrm>
          <a:prstGeom prst="rect">
            <a:avLst/>
          </a:prstGeom>
        </p:spPr>
      </p:pic>
      <p:sp>
        <p:nvSpPr>
          <p:cNvPr id="13" name="文本2" title=""/>
          <p:cNvSpPr txBox="1"/>
          <p:nvPr/>
        </p:nvSpPr>
        <p:spPr>
          <a:xfrm>
            <a:off x="1127970" y="5061918"/>
            <a:ext cx="3856549" cy="78924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物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OA</a:t>
            </a:r>
            <a:r>
              <a:rPr lang="zh-CN" altLang="en-US" sz="40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＝m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砣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OB</a:t>
            </a:r>
          </a:p>
        </p:txBody>
      </p:sp>
      <p:grpSp>
        <p:nvGrpSpPr>
          <p:cNvPr id="14" name="组合2" title=""/>
          <p:cNvGrpSpPr/>
          <p:nvPr/>
        </p:nvGrpSpPr>
        <p:grpSpPr>
          <a:xfrm>
            <a:off x="4422715" y="4655772"/>
            <a:ext cx="3858397" cy="1601562"/>
            <a:chExt cx="3858397" cy="1601562"/>
          </a:xfrm>
        </p:grpSpPr>
        <p:pic>
          <p:nvPicPr>
            <p:cNvPr id="15" name="公式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5171" y="0"/>
              <a:ext cx="2643226" cy="1601562"/>
            </a:xfrm>
            <a:prstGeom prst="rect">
              <a:avLst/>
            </a:prstGeom>
          </p:spPr>
        </p:pic>
        <p:sp>
          <p:nvSpPr>
            <p:cNvPr id="16" name="形状9"/>
            <p:cNvSpPr txBox="1"/>
            <p:nvPr/>
          </p:nvSpPr>
          <p:spPr>
            <a:xfrm>
              <a:off x="0" y="685438"/>
              <a:ext cx="971160" cy="393714"/>
            </a:xfrm>
            <a:custGeom>
              <a:gdLst>
                <a:gd name="connsiteX0" fmla="*/ 734932 w 971160"/>
                <a:gd name="connsiteY0" fmla="*/ 0 h 393714"/>
                <a:gd name="connsiteX1" fmla="*/ 971160 w 971160"/>
                <a:gd name="connsiteY1" fmla="*/ 196857 h 393714"/>
                <a:gd name="connsiteX2" fmla="*/ 734932 w 971160"/>
                <a:gd name="connsiteY2" fmla="*/ 393714 h 393714"/>
                <a:gd name="connsiteX3" fmla="*/ 734932 w 971160"/>
                <a:gd name="connsiteY3" fmla="*/ 262476 h 393714"/>
                <a:gd name="connsiteX4" fmla="*/ 0 w 971160"/>
                <a:gd name="connsiteY4" fmla="*/ 262476 h 393714"/>
                <a:gd name="connsiteX5" fmla="*/ 0 w 971160"/>
                <a:gd name="connsiteY5" fmla="*/ 131238 h 393714"/>
                <a:gd name="connsiteX6" fmla="*/ 734932 w 971160"/>
                <a:gd name="connsiteY6" fmla="*/ 131238 h 393714"/>
                <a:gd name="connsiteX7" fmla="*/ 734932 w 971160"/>
                <a:gd name="connsiteY7" fmla="*/ 0 h 39371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1160" h="393714">
                  <a:moveTo>
                    <a:pt x="734932" y="0"/>
                  </a:moveTo>
                  <a:lnTo>
                    <a:pt x="971160" y="196857"/>
                  </a:lnTo>
                  <a:lnTo>
                    <a:pt x="734932" y="393714"/>
                  </a:lnTo>
                  <a:lnTo>
                    <a:pt x="734932" y="262476"/>
                  </a:lnTo>
                  <a:lnTo>
                    <a:pt x="0" y="262476"/>
                  </a:lnTo>
                  <a:lnTo>
                    <a:pt x="0" y="131238"/>
                  </a:lnTo>
                  <a:lnTo>
                    <a:pt x="734932" y="131238"/>
                  </a:lnTo>
                  <a:lnTo>
                    <a:pt x="734932" y="0"/>
                  </a:lnTo>
                  <a:close/>
                </a:path>
              </a:pathLst>
            </a:custGeom>
            <a:solidFill>
              <a:srgbClr val="3B00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9" grpId="0" animBg="1"/>
      <p:bldP spid="11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5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6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展示交流</a:t>
              </a:r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22652" y="1223782"/>
            <a:ext cx="10196227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【交流讨论】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如何增大杆秤的</a:t>
            </a:r>
            <a:r>
              <a:rPr lang="zh-CN" altLang="en-US" sz="29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最大称量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？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37" y="2328253"/>
            <a:ext cx="5745690" cy="2905125"/>
          </a:xfrm>
          <a:prstGeom prst="rect">
            <a:avLst/>
          </a:prstGeom>
        </p:spPr>
      </p:pic>
      <p:sp>
        <p:nvSpPr>
          <p:cNvPr id="10" name="形状2" title=""/>
          <p:cNvSpPr txBox="1"/>
          <p:nvPr/>
        </p:nvSpPr>
        <p:spPr>
          <a:xfrm>
            <a:off x="7857649" y="1916582"/>
            <a:ext cx="2643359" cy="524847"/>
          </a:xfrm>
          <a:prstGeom prst="rect">
            <a:avLst/>
          </a:pr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FFEE00">
                    <a:alpha val="100000"/>
                  </a:srgbClr>
                </a:solidFill>
                <a:latin typeface="楷体"/>
                <a:ea typeface="楷体"/>
              </a:rPr>
              <a:t>增加秤砣的质量</a:t>
            </a:r>
          </a:p>
        </p:txBody>
      </p:sp>
      <p:sp>
        <p:nvSpPr>
          <p:cNvPr id="11" name="形状3" title=""/>
          <p:cNvSpPr txBox="1"/>
          <p:nvPr/>
        </p:nvSpPr>
        <p:spPr>
          <a:xfrm>
            <a:off x="7857734" y="2663504"/>
            <a:ext cx="2643359" cy="524847"/>
          </a:xfrm>
          <a:prstGeom prst="rect">
            <a:avLst/>
          </a:pr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FFEE00">
                    <a:alpha val="100000"/>
                  </a:srgbClr>
                </a:solidFill>
                <a:latin typeface="楷体"/>
                <a:ea typeface="楷体"/>
              </a:rPr>
              <a:t>增加秤杆的长度</a:t>
            </a:r>
          </a:p>
        </p:txBody>
      </p:sp>
      <p:sp>
        <p:nvSpPr>
          <p:cNvPr id="12" name="形状4" title=""/>
          <p:cNvSpPr txBox="1"/>
          <p:nvPr/>
        </p:nvSpPr>
        <p:spPr>
          <a:xfrm>
            <a:off x="7858173" y="3400044"/>
            <a:ext cx="3614909" cy="610572"/>
          </a:xfrm>
          <a:prstGeom prst="rect">
            <a:avLst/>
          </a:pr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FFEE00">
                    <a:alpha val="100000"/>
                  </a:srgbClr>
                </a:solidFill>
                <a:latin typeface="楷体"/>
                <a:ea typeface="楷体"/>
              </a:rPr>
              <a:t>减小提纽与秤盘的距离</a:t>
            </a:r>
          </a:p>
        </p:txBody>
      </p:sp>
      <p:pic>
        <p:nvPicPr>
          <p:cNvPr id="13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90" y="2165833"/>
            <a:ext cx="6645278" cy="3067050"/>
          </a:xfrm>
          <a:prstGeom prst="rect">
            <a:avLst/>
          </a:prstGeom>
        </p:spPr>
      </p:pic>
      <p:sp>
        <p:nvSpPr>
          <p:cNvPr id="14" name="文本2" title=""/>
          <p:cNvSpPr txBox="1"/>
          <p:nvPr/>
        </p:nvSpPr>
        <p:spPr>
          <a:xfrm>
            <a:off x="1692259" y="5325608"/>
            <a:ext cx="3856549" cy="78924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物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OA</a:t>
            </a:r>
            <a:r>
              <a:rPr lang="zh-CN" altLang="en-US" sz="40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＝m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砣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OB</a:t>
            </a:r>
          </a:p>
        </p:txBody>
      </p:sp>
      <p:grpSp>
        <p:nvGrpSpPr>
          <p:cNvPr id="15" name="组合2" title=""/>
          <p:cNvGrpSpPr/>
          <p:nvPr/>
        </p:nvGrpSpPr>
        <p:grpSpPr>
          <a:xfrm>
            <a:off x="5144519" y="4919443"/>
            <a:ext cx="3620224" cy="1601562"/>
            <a:chExt cx="3620224" cy="1601562"/>
          </a:xfrm>
        </p:grpSpPr>
        <p:pic>
          <p:nvPicPr>
            <p:cNvPr id="16" name="公式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6998" y="0"/>
              <a:ext cx="2643226" cy="1601562"/>
            </a:xfrm>
            <a:prstGeom prst="rect">
              <a:avLst/>
            </a:prstGeom>
          </p:spPr>
        </p:pic>
        <p:sp>
          <p:nvSpPr>
            <p:cNvPr id="17" name="形状9"/>
            <p:cNvSpPr txBox="1"/>
            <p:nvPr/>
          </p:nvSpPr>
          <p:spPr>
            <a:xfrm>
              <a:off x="0" y="655044"/>
              <a:ext cx="971160" cy="393714"/>
            </a:xfrm>
            <a:custGeom>
              <a:gdLst>
                <a:gd name="connsiteX0" fmla="*/ 734932 w 971160"/>
                <a:gd name="connsiteY0" fmla="*/ 0 h 393714"/>
                <a:gd name="connsiteX1" fmla="*/ 971160 w 971160"/>
                <a:gd name="connsiteY1" fmla="*/ 196857 h 393714"/>
                <a:gd name="connsiteX2" fmla="*/ 734932 w 971160"/>
                <a:gd name="connsiteY2" fmla="*/ 393714 h 393714"/>
                <a:gd name="connsiteX3" fmla="*/ 734932 w 971160"/>
                <a:gd name="connsiteY3" fmla="*/ 262476 h 393714"/>
                <a:gd name="connsiteX4" fmla="*/ 0 w 971160"/>
                <a:gd name="connsiteY4" fmla="*/ 262476 h 393714"/>
                <a:gd name="connsiteX5" fmla="*/ 0 w 971160"/>
                <a:gd name="connsiteY5" fmla="*/ 131238 h 393714"/>
                <a:gd name="connsiteX6" fmla="*/ 734932 w 971160"/>
                <a:gd name="connsiteY6" fmla="*/ 131238 h 393714"/>
                <a:gd name="connsiteX7" fmla="*/ 734932 w 971160"/>
                <a:gd name="connsiteY7" fmla="*/ 0 h 39371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1160" h="393714">
                  <a:moveTo>
                    <a:pt x="734932" y="0"/>
                  </a:moveTo>
                  <a:lnTo>
                    <a:pt x="971160" y="196857"/>
                  </a:lnTo>
                  <a:lnTo>
                    <a:pt x="734932" y="393714"/>
                  </a:lnTo>
                  <a:lnTo>
                    <a:pt x="734932" y="262476"/>
                  </a:lnTo>
                  <a:lnTo>
                    <a:pt x="0" y="262476"/>
                  </a:lnTo>
                  <a:lnTo>
                    <a:pt x="0" y="131238"/>
                  </a:lnTo>
                  <a:lnTo>
                    <a:pt x="734932" y="131238"/>
                  </a:lnTo>
                  <a:lnTo>
                    <a:pt x="734932" y="0"/>
                  </a:lnTo>
                  <a:close/>
                </a:path>
              </a:pathLst>
            </a:custGeom>
            <a:solidFill>
              <a:srgbClr val="3B00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92" y="1198931"/>
            <a:ext cx="8201025" cy="4171950"/>
          </a:xfrm>
          <a:prstGeom prst="rect">
            <a:avLst/>
          </a:prstGeom>
        </p:spPr>
      </p:pic>
      <p:sp>
        <p:nvSpPr>
          <p:cNvPr id="7" name="文本1" title=""/>
          <p:cNvSpPr txBox="1"/>
          <p:nvPr/>
        </p:nvSpPr>
        <p:spPr>
          <a:xfrm>
            <a:off x="7957642" y="2890628"/>
            <a:ext cx="3856549" cy="78924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物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物</a:t>
            </a:r>
            <a:r>
              <a:rPr lang="zh-CN" altLang="en-US" sz="40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＝m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砣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砣</a:t>
            </a:r>
          </a:p>
        </p:txBody>
      </p:sp>
      <p:pic>
        <p:nvPicPr>
          <p:cNvPr id="8" name="公式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365" y="3887562"/>
            <a:ext cx="2643226" cy="160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820588" y="1112644"/>
            <a:ext cx="11012805" cy="254381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杆秤是我国非物质文化遗产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,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如图所示，杆秤秤砣的质量为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0.5kg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，杆秤的自重忽略不计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.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若杆秤在水平位置静止，此时杆秤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_____(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选填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平衡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不平衡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”).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已知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OB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=5cm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  <a:r>
              <a:rPr lang="zh-CN" altLang="en-US" sz="26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OA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=20cm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，则被测物的质量为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____2kg.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若秤砣生锈了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!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则测量值比被测物体的真实质量要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_____(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选填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偏大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偏小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6033726" y="2936453"/>
            <a:ext cx="108648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偏小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8092259" y="2415349"/>
            <a:ext cx="61785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7986760" y="1764697"/>
            <a:ext cx="108648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平衡</a:t>
            </a:r>
          </a:p>
        </p:txBody>
      </p:sp>
      <p:pic>
        <p:nvPicPr>
          <p:cNvPr id="11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630" y="3656609"/>
            <a:ext cx="5714365" cy="232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84533" y="1312107"/>
            <a:ext cx="11012805" cy="25209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2.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若有人换了一个质量为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90g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的秤砣，用于测量物体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的质量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.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用手提起提纽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，称得物体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的质量为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0.5kg(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秤砣挂在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0.5kg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刻度处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)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，则杆秤上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0.5 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刻度处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(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图中未画出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)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到提纽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的距离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BD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=______m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的实际质量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3724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实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=______ 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78" y="3593662"/>
            <a:ext cx="5076825" cy="2343150"/>
          </a:xfrm>
          <a:prstGeom prst="rect">
            <a:avLst/>
          </a:prstGeom>
        </p:spPr>
      </p:pic>
      <p:sp>
        <p:nvSpPr>
          <p:cNvPr id="9" name="文本2" title=""/>
          <p:cNvSpPr txBox="1"/>
          <p:nvPr/>
        </p:nvSpPr>
        <p:spPr>
          <a:xfrm>
            <a:off x="2262705" y="2998667"/>
            <a:ext cx="108267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0.45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8220497" y="2460400"/>
            <a:ext cx="108267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0.25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435178" y="1112815"/>
            <a:ext cx="11342008" cy="391555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3.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如图是我国古代《墨经》记述的有关杆秤的杠杆原理，此时杆秤处于平衡状态，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增大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重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时，应把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权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0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点(“靠近、远离”）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；</a:t>
            </a:r>
          </a:p>
          <a:p>
            <a:pPr marL="0" algn="l">
              <a:lnSpc>
                <a:spcPts val="5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若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权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有磨损，会导致测量结果偏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；</a:t>
            </a:r>
          </a:p>
          <a:p>
            <a:pPr marL="0" algn="l">
              <a:lnSpc>
                <a:spcPts val="5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为提高测量精度，可换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一点的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权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</a:p>
          <a:p>
            <a:pPr marL="0" algn="l">
              <a:lnSpc>
                <a:spcPts val="43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（“重、轻”）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094" y="2657351"/>
            <a:ext cx="4013063" cy="3676202"/>
          </a:xfrm>
          <a:prstGeom prst="rect">
            <a:avLst/>
          </a:prstGeom>
        </p:spPr>
      </p:pic>
      <p:sp>
        <p:nvSpPr>
          <p:cNvPr id="9" name="文本2" title=""/>
          <p:cNvSpPr txBox="1"/>
          <p:nvPr/>
        </p:nvSpPr>
        <p:spPr>
          <a:xfrm>
            <a:off x="6110059" y="1882750"/>
            <a:ext cx="108648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远离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6005817" y="2533355"/>
            <a:ext cx="108648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大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4629483" y="3184265"/>
            <a:ext cx="108648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轻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10876" y="984180"/>
            <a:ext cx="10989945" cy="348107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4. 杆秤在我国有几千年的历史，如今中药房仍在使用。如图所示，已测得刺五加片的质量是120 g，其中OB＝3OA，若不计杆秤自重，则秤砣的质量约为____g，接下来要测30 g的人参片，需要将秤砣向B点_______(填“左”或“右”)侧移动。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6789972" y="2414530"/>
            <a:ext cx="84963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40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5828748" y="2899658"/>
            <a:ext cx="7797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右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246"/>
          <a:stretch>
            <a:fillRect/>
          </a:stretch>
        </p:blipFill>
        <p:spPr>
          <a:xfrm>
            <a:off x="3992518" y="3710083"/>
            <a:ext cx="3968706" cy="26886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57000" y="112522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61257" y="889321"/>
            <a:ext cx="11029950" cy="25028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5.小明制作的杆秤的示意图，使用时，将待称物体挂在秤钩上，用手提起B或C处（相当于支点）的秤纽，移动秤砣在秤杆上的位置D，使秤杆达到水平平衡的状态时可读出待称物体的质量，此秤最大称量是10 kg，秤砣最远可移至E点。秤杆和秤钩的质量忽略不计.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499872" y="3273447"/>
            <a:ext cx="7362825" cy="138952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7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（1）提起</a:t>
            </a:r>
            <a:r>
              <a:rPr lang="zh-CN" altLang="en-US" sz="27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的秤纽，此秤的称量最大？</a:t>
            </a:r>
          </a:p>
          <a:p>
            <a:pPr marL="0" algn="l">
              <a:lnSpc>
                <a:spcPts val="47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（2）秤砣的质量为多少？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2403443" y="3273076"/>
            <a:ext cx="7797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B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2" y="4844139"/>
            <a:ext cx="7330726" cy="1375172"/>
          </a:xfrm>
          <a:prstGeom prst="rect">
            <a:avLst/>
          </a:prstGeom>
        </p:spPr>
      </p:pic>
      <p:pic>
        <p:nvPicPr>
          <p:cNvPr id="11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6527" y="3785283"/>
            <a:ext cx="4152262" cy="243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6" name="组合1" title=""/>
          <p:cNvGrpSpPr/>
          <p:nvPr/>
        </p:nvGrpSpPr>
        <p:grpSpPr>
          <a:xfrm>
            <a:off x="657082" y="1784499"/>
            <a:ext cx="2478701" cy="3394797"/>
            <a:chExt cx="2478701" cy="3394797"/>
          </a:xfrm>
        </p:grpSpPr>
        <p:sp>
          <p:nvSpPr>
            <p:cNvPr id="7" name="形状5"/>
            <p:cNvSpPr txBox="1"/>
            <p:nvPr/>
          </p:nvSpPr>
          <p:spPr>
            <a:xfrm>
              <a:off x="847515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2A8C51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6"/>
            <p:cNvSpPr txBox="1"/>
            <p:nvPr/>
          </p:nvSpPr>
          <p:spPr>
            <a:xfrm rot="10800000">
              <a:off x="0" y="271844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9" name="文本1" title=""/>
          <p:cNvSpPr txBox="1"/>
          <p:nvPr/>
        </p:nvSpPr>
        <p:spPr>
          <a:xfrm>
            <a:off x="1211980" y="1821696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01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784917" y="2576817"/>
            <a:ext cx="2340980" cy="22098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了解杆秤的结构，知道杆秤的测量原理，会用杆秤称量物体的质量</a:t>
            </a:r>
          </a:p>
        </p:txBody>
      </p:sp>
      <p:grpSp>
        <p:nvGrpSpPr>
          <p:cNvPr id="11" name="组合2" title=""/>
          <p:cNvGrpSpPr/>
          <p:nvPr/>
        </p:nvGrpSpPr>
        <p:grpSpPr>
          <a:xfrm>
            <a:off x="3423657" y="1734283"/>
            <a:ext cx="2478703" cy="3493257"/>
            <a:chExt cx="2478703" cy="3493257"/>
          </a:xfrm>
        </p:grpSpPr>
        <p:sp>
          <p:nvSpPr>
            <p:cNvPr id="12" name="形状7"/>
            <p:cNvSpPr txBox="1"/>
            <p:nvPr/>
          </p:nvSpPr>
          <p:spPr>
            <a:xfrm>
              <a:off x="778497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1A5CB3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8"/>
            <p:cNvSpPr txBox="1"/>
            <p:nvPr/>
          </p:nvSpPr>
          <p:spPr>
            <a:xfrm rot="10800000">
              <a:off x="0" y="37030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4" name="文本3" title=""/>
          <p:cNvSpPr txBox="1"/>
          <p:nvPr/>
        </p:nvSpPr>
        <p:spPr>
          <a:xfrm>
            <a:off x="4030523" y="1826423"/>
            <a:ext cx="1139439" cy="80273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02</a:t>
            </a:r>
          </a:p>
        </p:txBody>
      </p:sp>
      <p:sp>
        <p:nvSpPr>
          <p:cNvPr id="15" name="文本4" title=""/>
          <p:cNvSpPr txBox="1"/>
          <p:nvPr/>
        </p:nvSpPr>
        <p:spPr>
          <a:xfrm>
            <a:off x="3541890" y="2576779"/>
            <a:ext cx="2360219" cy="261374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通过简易杆秤的设计与制作实践活动，了解从天平到杆秤的思维演变过程，发展科学思维</a:t>
            </a:r>
          </a:p>
        </p:txBody>
      </p:sp>
      <p:grpSp>
        <p:nvGrpSpPr>
          <p:cNvPr id="16" name="组合3" title=""/>
          <p:cNvGrpSpPr/>
          <p:nvPr/>
        </p:nvGrpSpPr>
        <p:grpSpPr>
          <a:xfrm>
            <a:off x="6265231" y="1767135"/>
            <a:ext cx="2478701" cy="3401284"/>
            <a:chExt cx="2478701" cy="3401284"/>
          </a:xfrm>
        </p:grpSpPr>
        <p:sp>
          <p:nvSpPr>
            <p:cNvPr id="17" name="形状9"/>
            <p:cNvSpPr txBox="1"/>
            <p:nvPr/>
          </p:nvSpPr>
          <p:spPr>
            <a:xfrm>
              <a:off x="797909" y="0"/>
              <a:ext cx="954005" cy="954005"/>
            </a:xfrm>
            <a:custGeom>
              <a:gdLst>
                <a:gd name="connsiteX0" fmla="*/ 477002 w 954005"/>
                <a:gd name="connsiteY0" fmla="*/ 0 h 954005"/>
                <a:gd name="connsiteX1" fmla="*/ 740444 w 954005"/>
                <a:gd name="connsiteY1" fmla="*/ 0 h 954005"/>
                <a:gd name="connsiteX2" fmla="*/ 954005 w 954005"/>
                <a:gd name="connsiteY2" fmla="*/ 740444 h 954005"/>
                <a:gd name="connsiteX3" fmla="*/ 213561 w 954005"/>
                <a:gd name="connsiteY3" fmla="*/ 954005 h 954005"/>
                <a:gd name="connsiteX4" fmla="*/ 0 w 954005"/>
                <a:gd name="connsiteY4" fmla="*/ 213561 h 9540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54005">
                  <a:moveTo>
                    <a:pt x="477002" y="0"/>
                  </a:moveTo>
                  <a:cubicBezTo>
                    <a:pt x="740444" y="0"/>
                    <a:pt x="954005" y="213561"/>
                    <a:pt x="954005" y="477002"/>
                  </a:cubicBezTo>
                  <a:cubicBezTo>
                    <a:pt x="954005" y="740444"/>
                    <a:pt x="740444" y="954005"/>
                    <a:pt x="477002" y="954005"/>
                  </a:cubicBezTo>
                  <a:cubicBezTo>
                    <a:pt x="213561" y="954005"/>
                    <a:pt x="0" y="740444"/>
                    <a:pt x="0" y="477002"/>
                  </a:cubicBezTo>
                  <a:cubicBezTo>
                    <a:pt x="0" y="21356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C72727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0"/>
            <p:cNvSpPr txBox="1"/>
            <p:nvPr/>
          </p:nvSpPr>
          <p:spPr>
            <a:xfrm rot="10800000">
              <a:off x="0" y="278331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9" name="文本5" title=""/>
          <p:cNvSpPr txBox="1"/>
          <p:nvPr/>
        </p:nvSpPr>
        <p:spPr>
          <a:xfrm>
            <a:off x="6773237" y="1796178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03</a:t>
            </a:r>
          </a:p>
        </p:txBody>
      </p:sp>
      <p:sp>
        <p:nvSpPr>
          <p:cNvPr id="20" name="文本6" title=""/>
          <p:cNvSpPr txBox="1"/>
          <p:nvPr/>
        </p:nvSpPr>
        <p:spPr>
          <a:xfrm>
            <a:off x="6452454" y="2589552"/>
            <a:ext cx="2394790" cy="261374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设计和制作简易杆秤的实践过程，发展创新能力、动手实践能力、交流合作能力</a:t>
            </a:r>
          </a:p>
        </p:txBody>
      </p:sp>
      <p:grpSp>
        <p:nvGrpSpPr>
          <p:cNvPr id="21" name="组合4" title=""/>
          <p:cNvGrpSpPr/>
          <p:nvPr/>
        </p:nvGrpSpPr>
        <p:grpSpPr>
          <a:xfrm>
            <a:off x="9112996" y="1686535"/>
            <a:ext cx="2478701" cy="3448803"/>
            <a:chExt cx="2478701" cy="3448803"/>
          </a:xfrm>
        </p:grpSpPr>
        <p:sp>
          <p:nvSpPr>
            <p:cNvPr id="22" name="形状11"/>
            <p:cNvSpPr txBox="1"/>
            <p:nvPr/>
          </p:nvSpPr>
          <p:spPr>
            <a:xfrm>
              <a:off x="719176" y="0"/>
              <a:ext cx="954005" cy="981389"/>
            </a:xfrm>
            <a:custGeom>
              <a:gdLst>
                <a:gd name="connsiteX0" fmla="*/ 477002 w 954005"/>
                <a:gd name="connsiteY0" fmla="*/ 0 h 981389"/>
                <a:gd name="connsiteX1" fmla="*/ 740444 w 954005"/>
                <a:gd name="connsiteY1" fmla="*/ 0 h 981389"/>
                <a:gd name="connsiteX2" fmla="*/ 954005 w 954005"/>
                <a:gd name="connsiteY2" fmla="*/ 761698 h 981389"/>
                <a:gd name="connsiteX3" fmla="*/ 213561 w 954005"/>
                <a:gd name="connsiteY3" fmla="*/ 981389 h 981389"/>
                <a:gd name="connsiteX4" fmla="*/ 0 w 954005"/>
                <a:gd name="connsiteY4" fmla="*/ 219691 h 98138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4005" h="981389">
                  <a:moveTo>
                    <a:pt x="477002" y="0"/>
                  </a:moveTo>
                  <a:cubicBezTo>
                    <a:pt x="740444" y="0"/>
                    <a:pt x="954005" y="219691"/>
                    <a:pt x="954005" y="490695"/>
                  </a:cubicBezTo>
                  <a:cubicBezTo>
                    <a:pt x="954005" y="761698"/>
                    <a:pt x="740444" y="981389"/>
                    <a:pt x="477002" y="981389"/>
                  </a:cubicBezTo>
                  <a:cubicBezTo>
                    <a:pt x="213561" y="981389"/>
                    <a:pt x="0" y="761698"/>
                    <a:pt x="0" y="490695"/>
                  </a:cubicBezTo>
                  <a:cubicBezTo>
                    <a:pt x="0" y="219691"/>
                    <a:pt x="213561" y="0"/>
                    <a:pt x="477002" y="0"/>
                  </a:cubicBezTo>
                  <a:close/>
                </a:path>
              </a:pathLst>
            </a:custGeom>
            <a:solidFill>
              <a:srgbClr val="471ECC">
                <a:alpha val="100000"/>
              </a:srgbClr>
            </a:solidFill>
            <a:ln w="9525">
              <a:solidFill>
                <a:srgbClr val="1A5CB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形状12"/>
            <p:cNvSpPr txBox="1"/>
            <p:nvPr/>
          </p:nvSpPr>
          <p:spPr>
            <a:xfrm rot="10800000">
              <a:off x="0" y="325850"/>
              <a:ext cx="2478701" cy="3122953"/>
            </a:xfrm>
            <a:prstGeom prst="flowChartPunchedCard">
              <a:avLst/>
            </a:prstGeom>
            <a:solidFill>
              <a:srgbClr val="471E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4" name="文本7" title=""/>
          <p:cNvSpPr txBox="1"/>
          <p:nvPr/>
        </p:nvSpPr>
        <p:spPr>
          <a:xfrm>
            <a:off x="9565673" y="1758845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04</a:t>
            </a:r>
          </a:p>
        </p:txBody>
      </p:sp>
      <p:sp>
        <p:nvSpPr>
          <p:cNvPr id="25" name="文本8" title=""/>
          <p:cNvSpPr txBox="1"/>
          <p:nvPr/>
        </p:nvSpPr>
        <p:spPr>
          <a:xfrm>
            <a:off x="9242212" y="2521896"/>
            <a:ext cx="2338388" cy="261374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通过对古代杆秤文化的了解，体会我国古代科技对人类文明发展的促进作用，增强文化自信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6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041827" y="1120750"/>
            <a:ext cx="7089010" cy="461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项目提出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636070" y="800595"/>
            <a:ext cx="11202670" cy="20542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杆秤是中国最古老也是现今人们仍然在使用的称量工具，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“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秤砣虽小压千斤我们的祖先很早就用杆秤解决了这样的问题，映射出中国古代劳动人民的聪明才智，具有悠久的历史特征。学习了杠杆平衡条件的知识，你也能制作一个简易杆秤。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680" y="2854262"/>
            <a:ext cx="2395220" cy="2395220"/>
          </a:xfrm>
          <a:prstGeom prst="rect">
            <a:avLst/>
          </a:prstGeom>
        </p:spPr>
      </p:pic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533" b="10706"/>
          <a:stretch>
            <a:fillRect/>
          </a:stretch>
        </p:blipFill>
        <p:spPr>
          <a:xfrm>
            <a:off x="2526154" y="2380945"/>
            <a:ext cx="3867541" cy="33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项目分析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15489" y="958225"/>
            <a:ext cx="7457440" cy="6629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杆秤由哪些部分组成？它的工作原理是什么？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637" y="1996450"/>
            <a:ext cx="4893945" cy="2865977"/>
          </a:xfrm>
          <a:prstGeom prst="rect">
            <a:avLst/>
          </a:prstGeom>
        </p:spPr>
      </p:pic>
      <p:sp>
        <p:nvSpPr>
          <p:cNvPr id="10" name="文本2" title=""/>
          <p:cNvSpPr txBox="1"/>
          <p:nvPr/>
        </p:nvSpPr>
        <p:spPr>
          <a:xfrm>
            <a:off x="797557" y="5800554"/>
            <a:ext cx="10429875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提纽和秤盘的位置如何确定?如何确定杆秤的零刻度线位置及各刻度线?……</a:t>
            </a:r>
          </a:p>
        </p:txBody>
      </p:sp>
      <p:sp>
        <p:nvSpPr>
          <p:cNvPr id="11" name="文本3" title=""/>
          <p:cNvSpPr txBox="1"/>
          <p:nvPr/>
        </p:nvSpPr>
        <p:spPr>
          <a:xfrm>
            <a:off x="6955612" y="1473032"/>
            <a:ext cx="4724400" cy="6343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99" b="0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工作原理是杠杆的平衡条件</a:t>
            </a:r>
          </a:p>
        </p:txBody>
      </p:sp>
      <p:pic>
        <p:nvPicPr>
          <p:cNvPr id="12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159" y="2107016"/>
            <a:ext cx="4989890" cy="2755373"/>
          </a:xfrm>
          <a:prstGeom prst="rect">
            <a:avLst/>
          </a:prstGeom>
        </p:spPr>
      </p:pic>
      <p:grpSp>
        <p:nvGrpSpPr>
          <p:cNvPr id="13" name="组合2" title=""/>
          <p:cNvGrpSpPr/>
          <p:nvPr/>
        </p:nvGrpSpPr>
        <p:grpSpPr>
          <a:xfrm>
            <a:off x="5383320" y="4862932"/>
            <a:ext cx="3296175" cy="693357"/>
            <a:chExt cx="3296175" cy="693357"/>
          </a:xfrm>
        </p:grpSpPr>
        <p:sp>
          <p:nvSpPr>
            <p:cNvPr id="14" name="文本5"/>
            <p:cNvSpPr txBox="1"/>
            <p:nvPr/>
          </p:nvSpPr>
          <p:spPr>
            <a:xfrm>
              <a:off x="1535126" y="32261"/>
              <a:ext cx="1761049" cy="62861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999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999" b="0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999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2999" b="0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999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＝</a:t>
              </a:r>
              <a:r>
                <a:rPr lang="zh-CN" altLang="en-US" sz="2999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999" b="0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  <a:r>
                <a:rPr lang="zh-CN" altLang="en-US" sz="2999" b="0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2999" b="0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  <p:sp>
          <p:nvSpPr>
            <p:cNvPr id="15" name="文本6"/>
            <p:cNvSpPr txBox="1"/>
            <p:nvPr/>
          </p:nvSpPr>
          <p:spPr>
            <a:xfrm>
              <a:off x="0" y="0"/>
              <a:ext cx="2011042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9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平衡时：</a:t>
              </a:r>
            </a:p>
          </p:txBody>
        </p:sp>
      </p:grpSp>
      <p:sp>
        <p:nvSpPr>
          <p:cNvPr id="16" name="文本4" title=""/>
          <p:cNvSpPr txBox="1"/>
          <p:nvPr/>
        </p:nvSpPr>
        <p:spPr>
          <a:xfrm>
            <a:off x="9295733" y="4895640"/>
            <a:ext cx="1761049" cy="62861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＝m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17" name="形状2" title=""/>
          <p:cNvSpPr txBox="1"/>
          <p:nvPr/>
        </p:nvSpPr>
        <p:spPr>
          <a:xfrm>
            <a:off x="8678475" y="5196846"/>
            <a:ext cx="538075" cy="249352"/>
          </a:xfrm>
          <a:custGeom>
            <a:gdLst>
              <a:gd name="connsiteX0" fmla="*/ 388464 w 538075"/>
              <a:gd name="connsiteY0" fmla="*/ 0 h 249352"/>
              <a:gd name="connsiteX1" fmla="*/ 538075 w 538075"/>
              <a:gd name="connsiteY1" fmla="*/ 124676 h 249352"/>
              <a:gd name="connsiteX2" fmla="*/ 388464 w 538075"/>
              <a:gd name="connsiteY2" fmla="*/ 249352 h 249352"/>
              <a:gd name="connsiteX3" fmla="*/ 388464 w 538075"/>
              <a:gd name="connsiteY3" fmla="*/ 166235 h 249352"/>
              <a:gd name="connsiteX4" fmla="*/ 0 w 538075"/>
              <a:gd name="connsiteY4" fmla="*/ 166235 h 249352"/>
              <a:gd name="connsiteX5" fmla="*/ 0 w 538075"/>
              <a:gd name="connsiteY5" fmla="*/ 83117 h 249352"/>
              <a:gd name="connsiteX6" fmla="*/ 388464 w 538075"/>
              <a:gd name="connsiteY6" fmla="*/ 83117 h 249352"/>
              <a:gd name="connsiteX7" fmla="*/ 388464 w 538075"/>
              <a:gd name="connsiteY7" fmla="*/ 0 h 24935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8075" h="249351">
                <a:moveTo>
                  <a:pt x="388464" y="0"/>
                </a:moveTo>
                <a:lnTo>
                  <a:pt x="538075" y="124676"/>
                </a:lnTo>
                <a:lnTo>
                  <a:pt x="388464" y="249352"/>
                </a:lnTo>
                <a:lnTo>
                  <a:pt x="388464" y="166235"/>
                </a:lnTo>
                <a:lnTo>
                  <a:pt x="0" y="166235"/>
                </a:lnTo>
                <a:lnTo>
                  <a:pt x="0" y="83117"/>
                </a:lnTo>
                <a:lnTo>
                  <a:pt x="388464" y="83117"/>
                </a:lnTo>
                <a:lnTo>
                  <a:pt x="388464" y="0"/>
                </a:lnTo>
                <a:close/>
              </a:path>
            </a:pathLst>
          </a:cu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3" grpId="0" animBg="1"/>
      <p:bldP spid="17" grpId="0" animBg="1"/>
      <p:bldP spid="16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项目实施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629936" y="863098"/>
            <a:ext cx="4457700" cy="5381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399" b="0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通过网络查阅资料了解自制杆秤</a:t>
            </a:r>
          </a:p>
        </p:txBody>
      </p:sp>
      <p:pic>
        <p:nvPicPr>
          <p:cNvPr id="9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545526" y="1401204"/>
            <a:ext cx="8808510" cy="495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项目实施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862460" y="957977"/>
            <a:ext cx="10458450" cy="11084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599" b="0" i="0">
                <a:solidFill>
                  <a:srgbClr val="3B00FF">
                    <a:alpha val="100000"/>
                  </a:srgbClr>
                </a:solidFill>
                <a:latin typeface="黑体"/>
                <a:ea typeface="黑体"/>
              </a:rPr>
              <a:t>材料：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一根长度约为40 cm的粗细均匀的木棍，一个小盆，一个20 g钩码，一个100 g砝码，细线若干，一把刻度尺，一支记号笔等。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6039260" y="1907467"/>
            <a:ext cx="5520928" cy="427085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制作过程：</a:t>
            </a:r>
          </a:p>
          <a:p>
            <a:pPr marL="0" algn="l">
              <a:lnSpc>
                <a:spcPts val="35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1.在木棍的一端刻一个槽A，在距离槽A稍近处再刻一个槽B。把小盆挂在槽A处作为秤盘，在槽B处系一根细线作为提纽。</a:t>
            </a:r>
          </a:p>
          <a:p>
            <a:pPr marL="0" algn="l">
              <a:lnSpc>
                <a:spcPts val="35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2.用细线系一个20 g的钩码，作为秤砣。调节秤砣的位置使秤杆平衡，这时细线在秤杆上的位置为秤的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定盘星（零刻度）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O，用记号笔标记此位置。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93" y="2644216"/>
            <a:ext cx="5365147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项目提出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945070" y="3042409"/>
            <a:ext cx="6065310" cy="3114999"/>
            <a:chExt cx="6065310" cy="3114999"/>
          </a:xfrm>
        </p:grpSpPr>
        <p:pic>
          <p:nvPicPr>
            <p:cNvPr id="9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51879" y="1085631"/>
              <a:ext cx="495300" cy="1304925"/>
            </a:xfrm>
            <a:prstGeom prst="rect">
              <a:avLst/>
            </a:prstGeom>
          </p:spPr>
        </p:pic>
        <p:pic>
          <p:nvPicPr>
            <p:cNvPr id="10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065310" cy="3114999"/>
            </a:xfrm>
            <a:prstGeom prst="rect">
              <a:avLst/>
            </a:prstGeom>
          </p:spPr>
        </p:pic>
        <p:pic>
          <p:nvPicPr>
            <p:cNvPr id="11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507" y="1794900"/>
              <a:ext cx="957863" cy="957853"/>
            </a:xfrm>
            <a:prstGeom prst="rect">
              <a:avLst/>
            </a:prstGeom>
          </p:spPr>
        </p:pic>
      </p:grpSp>
      <p:sp>
        <p:nvSpPr>
          <p:cNvPr id="12" name="文本1" title=""/>
          <p:cNvSpPr txBox="1"/>
          <p:nvPr/>
        </p:nvSpPr>
        <p:spPr>
          <a:xfrm>
            <a:off x="879310" y="957901"/>
            <a:ext cx="10706100" cy="208432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3.在秤盘中放100 g砝码，手提提纽，并调节秤砣的位置使秤杆平衡。此时，标记秤砣细线在秤杆上的位置</a:t>
            </a:r>
            <a:r>
              <a:rPr lang="zh-CN" altLang="en-US" sz="2599" b="1" i="1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C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，并记为100 g。在定盘星</a:t>
            </a:r>
            <a:r>
              <a:rPr lang="zh-CN" altLang="en-US" sz="2599" b="1" i="1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O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到</a:t>
            </a:r>
            <a:r>
              <a:rPr lang="zh-CN" altLang="en-US" sz="2599" b="1" i="1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C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之间均匀分了50个等份，每一格就表示2 g。这样一个自制杆秤就制作好了，如图。</a:t>
            </a:r>
          </a:p>
        </p:txBody>
      </p:sp>
      <p:sp>
        <p:nvSpPr>
          <p:cNvPr id="13" name="文本2" title=""/>
          <p:cNvSpPr txBox="1"/>
          <p:nvPr/>
        </p:nvSpPr>
        <p:spPr>
          <a:xfrm>
            <a:off x="7887395" y="2431990"/>
            <a:ext cx="2484949" cy="86674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40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＝m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14" name="形状2" title=""/>
          <p:cNvSpPr txBox="1"/>
          <p:nvPr/>
        </p:nvSpPr>
        <p:spPr>
          <a:xfrm rot="5400000">
            <a:off x="8741740" y="3514401"/>
            <a:ext cx="776202" cy="344605"/>
          </a:xfrm>
          <a:custGeom>
            <a:gdLst>
              <a:gd name="connsiteX0" fmla="*/ 569439 w 776202"/>
              <a:gd name="connsiteY0" fmla="*/ 0 h 344605"/>
              <a:gd name="connsiteX1" fmla="*/ 776202 w 776202"/>
              <a:gd name="connsiteY1" fmla="*/ 172302 h 344605"/>
              <a:gd name="connsiteX2" fmla="*/ 569439 w 776202"/>
              <a:gd name="connsiteY2" fmla="*/ 344605 h 344605"/>
              <a:gd name="connsiteX3" fmla="*/ 569439 w 776202"/>
              <a:gd name="connsiteY3" fmla="*/ 229737 h 344605"/>
              <a:gd name="connsiteX4" fmla="*/ 0 w 776202"/>
              <a:gd name="connsiteY4" fmla="*/ 229737 h 344605"/>
              <a:gd name="connsiteX5" fmla="*/ 0 w 776202"/>
              <a:gd name="connsiteY5" fmla="*/ 114868 h 344605"/>
              <a:gd name="connsiteX6" fmla="*/ 569439 w 776202"/>
              <a:gd name="connsiteY6" fmla="*/ 114868 h 344605"/>
              <a:gd name="connsiteX7" fmla="*/ 569439 w 776202"/>
              <a:gd name="connsiteY7" fmla="*/ 0 h 3446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6202" h="344605">
                <a:moveTo>
                  <a:pt x="569439" y="0"/>
                </a:moveTo>
                <a:lnTo>
                  <a:pt x="776202" y="172302"/>
                </a:lnTo>
                <a:lnTo>
                  <a:pt x="569439" y="344605"/>
                </a:lnTo>
                <a:lnTo>
                  <a:pt x="569439" y="229737"/>
                </a:lnTo>
                <a:lnTo>
                  <a:pt x="0" y="229737"/>
                </a:lnTo>
                <a:lnTo>
                  <a:pt x="0" y="114868"/>
                </a:lnTo>
                <a:lnTo>
                  <a:pt x="569439" y="114868"/>
                </a:lnTo>
                <a:lnTo>
                  <a:pt x="569439" y="0"/>
                </a:lnTo>
                <a:close/>
              </a:path>
            </a:pathLst>
          </a:custGeom>
          <a:solidFill>
            <a:srgbClr val="166EE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文本3" title=""/>
          <p:cNvSpPr txBox="1"/>
          <p:nvPr/>
        </p:nvSpPr>
        <p:spPr>
          <a:xfrm>
            <a:off x="7729233" y="3788807"/>
            <a:ext cx="3856549" cy="78924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m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物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1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AB</a:t>
            </a:r>
            <a:r>
              <a:rPr lang="zh-CN" altLang="en-US" sz="40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＝m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砣</a:t>
            </a:r>
            <a:r>
              <a:rPr lang="zh-CN" altLang="en-US" sz="40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l</a:t>
            </a:r>
            <a:r>
              <a:rPr lang="zh-CN" altLang="en-US" sz="4099" b="0" i="0" baseline="-2500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X</a:t>
            </a:r>
          </a:p>
        </p:txBody>
      </p:sp>
      <p:pic>
        <p:nvPicPr>
          <p:cNvPr id="16" name="公式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8652" y="4791618"/>
            <a:ext cx="2643226" cy="160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展示交流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204" y="3646808"/>
            <a:ext cx="3761527" cy="2623461"/>
          </a:xfrm>
          <a:prstGeom prst="rect">
            <a:avLst/>
          </a:prstGeom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478" y="958329"/>
            <a:ext cx="4098893" cy="2480586"/>
          </a:xfrm>
          <a:prstGeom prst="rect">
            <a:avLst/>
          </a:prstGeom>
        </p:spPr>
      </p:pic>
      <p:pic>
        <p:nvPicPr>
          <p:cNvPr id="10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8004" y="958120"/>
            <a:ext cx="4215956" cy="2480424"/>
          </a:xfrm>
          <a:prstGeom prst="rect">
            <a:avLst/>
          </a:prstGeom>
        </p:spPr>
      </p:pic>
      <p:pic>
        <p:nvPicPr>
          <p:cNvPr id="11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1041"/>
          <a:stretch>
            <a:fillRect/>
          </a:stretch>
        </p:blipFill>
        <p:spPr>
          <a:xfrm>
            <a:off x="6237446" y="3599622"/>
            <a:ext cx="3876675" cy="285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75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等线 Light</vt:lpstr>
      <vt:lpstr>等线</vt:lpstr>
      <vt:lpstr>微软雅黑</vt:lpstr>
      <vt:lpstr>新宋体</vt:lpstr>
      <vt:lpstr>黑体</vt:lpstr>
      <vt:lpstr>Microsoft YaHei</vt:lpstr>
      <vt:lpstr>Times New Roman</vt:lpstr>
      <vt:lpstr>楷体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2025-05-24T10:25:22Z</cp:lastPrinted>
  <dcterms:created xsi:type="dcterms:W3CDTF">2025-05-24T10:25:22Z</dcterms:created>
  <dcterms:modified xsi:type="dcterms:W3CDTF">2025-05-24T02:25:22Z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