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wav" ContentType="audio/x-wav"/>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4" d="100"/>
          <a:sy n="84" d="100"/>
        </p:scale>
        <p:origin x="-1554"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image" Target="../media/image10.png"/></Relationships>
</file>

<file path=ppt/drawings/_rels/vmlDrawing2.v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image" Target="../media/image25.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7.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MO"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66CAA4B-1C55-4D47-972F-E889BE030E46}" type="datetimeFigureOut">
              <a:rPr lang="zh-MO" altLang="en-US" smtClean="0"/>
              <a:t>18/11/2020</a:t>
            </a:fld>
            <a:endParaRPr lang="zh-MO"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MO"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MO"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MO"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300AB24-AEE4-42BF-88B5-637D44E21451}" type="slidenum">
              <a:rPr lang="zh-MO" altLang="en-US" smtClean="0"/>
              <a:t>‹#›</a:t>
            </a:fld>
            <a:endParaRPr lang="zh-MO" altLang="en-US"/>
          </a:p>
        </p:txBody>
      </p:sp>
    </p:spTree>
    <p:extLst>
      <p:ext uri="{BB962C8B-B14F-4D97-AF65-F5344CB8AC3E}">
        <p14:creationId xmlns:p14="http://schemas.microsoft.com/office/powerpoint/2010/main" val="9331899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2"/>
          </p:nvPr>
        </p:nvSpPr>
        <p:spPr/>
        <p:txBody>
          <a:bodyPr/>
          <a:lstStyle/>
          <a:p>
            <a:pPr lvl="0" algn="r"/>
            <a:fld id="{9A0DB2DC-4C9A-4742-B13C-FB6460FD3503}" type="slidenum">
              <a:rPr lang="zh-CN" altLang="en-US" sz="1200" dirty="0"/>
              <a:t>2</a:t>
            </a:fld>
            <a:endParaRPr lang="zh-CN" altLang="en-US" sz="1200" dirty="0"/>
          </a:p>
        </p:txBody>
      </p:sp>
      <p:sp>
        <p:nvSpPr>
          <p:cNvPr id="11266" name="幻灯片图像占位符 11265"/>
          <p:cNvSpPr>
            <a:spLocks noGrp="1" noRot="1" noChangeAspect="1" noTextEdit="1"/>
          </p:cNvSpPr>
          <p:nvPr>
            <p:ph type="sldImg"/>
          </p:nvPr>
        </p:nvSpPr>
        <p:spPr/>
      </p:sp>
      <p:sp>
        <p:nvSpPr>
          <p:cNvPr id="11267" name="文本占位符 11266"/>
          <p:cNvSpPr>
            <a:spLocks noGrp="1"/>
          </p:cNvSpPr>
          <p:nvPr>
            <p:ph type="body" idx="1"/>
          </p:nvPr>
        </p:nvSpPr>
        <p:spPr/>
        <p:txBody>
          <a:bodyPr/>
          <a:lstStyle/>
          <a:p>
            <a:pPr lvl="0"/>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2"/>
          </p:nvPr>
        </p:nvSpPr>
        <p:spPr/>
        <p:txBody>
          <a:bodyPr/>
          <a:lstStyle/>
          <a:p>
            <a:pPr lvl="0" algn="r"/>
            <a:fld id="{9A0DB2DC-4C9A-4742-B13C-FB6460FD3503}" type="slidenum">
              <a:rPr lang="zh-CN" altLang="en-US" sz="1200" dirty="0"/>
              <a:t>13</a:t>
            </a:fld>
            <a:endParaRPr lang="zh-CN" altLang="en-US" sz="1200" dirty="0"/>
          </a:p>
        </p:txBody>
      </p:sp>
      <p:sp>
        <p:nvSpPr>
          <p:cNvPr id="40962" name="幻灯片图像占位符 40961"/>
          <p:cNvSpPr>
            <a:spLocks noGrp="1" noRot="1" noChangeAspect="1" noTextEdit="1"/>
          </p:cNvSpPr>
          <p:nvPr>
            <p:ph type="sldImg"/>
          </p:nvPr>
        </p:nvSpPr>
        <p:spPr/>
      </p:sp>
      <p:sp>
        <p:nvSpPr>
          <p:cNvPr id="40963" name="文本占位符 40962"/>
          <p:cNvSpPr>
            <a:spLocks noGrp="1"/>
          </p:cNvSpPr>
          <p:nvPr>
            <p:ph type="body" idx="1"/>
          </p:nvPr>
        </p:nvSpPr>
        <p:spPr/>
        <p:txBody>
          <a:bodyPr/>
          <a:lstStyle/>
          <a:p>
            <a:pPr lvl="0"/>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2"/>
          </p:nvPr>
        </p:nvSpPr>
        <p:spPr/>
        <p:txBody>
          <a:bodyPr/>
          <a:lstStyle/>
          <a:p>
            <a:pPr lvl="0" algn="r"/>
            <a:fld id="{9A0DB2DC-4C9A-4742-B13C-FB6460FD3503}" type="slidenum">
              <a:rPr lang="zh-CN" altLang="en-US" sz="1200" dirty="0"/>
              <a:t>20</a:t>
            </a:fld>
            <a:endParaRPr lang="zh-CN" altLang="en-US" sz="1200" dirty="0"/>
          </a:p>
        </p:txBody>
      </p:sp>
      <p:sp>
        <p:nvSpPr>
          <p:cNvPr id="62466" name="Rectangle 7"/>
          <p:cNvSpPr txBox="1">
            <a:spLocks noGrp="1"/>
          </p:cNvSpPr>
          <p:nvPr/>
        </p:nvSpPr>
        <p:spPr>
          <a:xfrm>
            <a:off x="3884613" y="8685213"/>
            <a:ext cx="2971800" cy="457200"/>
          </a:xfrm>
          <a:prstGeom prst="rect">
            <a:avLst/>
          </a:prstGeom>
          <a:noFill/>
          <a:ln w="9525">
            <a:noFill/>
          </a:ln>
        </p:spPr>
        <p:txBody>
          <a:bodyPr anchor="b"/>
          <a:lstStyle/>
          <a:p>
            <a:pPr lvl="0" algn="r"/>
            <a:fld id="{9A0DB2DC-4C9A-4742-B13C-FB6460FD3503}" type="slidenum">
              <a:rPr lang="zh-CN" altLang="en-US" sz="1200" dirty="0">
                <a:latin typeface="Calibri" panose="020F0502020204030204" pitchFamily="34" charset="0"/>
              </a:rPr>
              <a:t>20</a:t>
            </a:fld>
            <a:endParaRPr lang="zh-CN" altLang="en-US" sz="1200" dirty="0">
              <a:latin typeface="Calibri" panose="020F0502020204030204" pitchFamily="34" charset="0"/>
            </a:endParaRPr>
          </a:p>
        </p:txBody>
      </p:sp>
      <p:sp>
        <p:nvSpPr>
          <p:cNvPr id="62467" name="Rectangle 2"/>
          <p:cNvSpPr>
            <a:spLocks noGrp="1" noRot="1" noChangeAspect="1" noTextEdit="1"/>
          </p:cNvSpPr>
          <p:nvPr>
            <p:ph type="sldImg"/>
          </p:nvPr>
        </p:nvSpPr>
        <p:spPr/>
      </p:sp>
      <p:sp>
        <p:nvSpPr>
          <p:cNvPr id="62468" name="Rectangle 3"/>
          <p:cNvSpPr>
            <a:spLocks noGrp="1"/>
          </p:cNvSpPr>
          <p:nvPr>
            <p:ph type="body" idx="1"/>
          </p:nvPr>
        </p:nvSpPr>
        <p:spPr/>
        <p:txBody>
          <a:bodyPr vert="horz" wrap="square" lIns="91440" tIns="45720" rIns="91440" bIns="45720" anchor="t"/>
          <a:lstStyle/>
          <a:p>
            <a:pPr lvl="0">
              <a:spcBef>
                <a:spcPct val="0"/>
              </a:spcBef>
            </a:pPr>
            <a:r>
              <a:rPr lang="zh-CN" altLang="en-US" dirty="0"/>
              <a:t>用不同大小的力敲击同一个音叉。</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2"/>
          </p:nvPr>
        </p:nvSpPr>
        <p:spPr/>
        <p:txBody>
          <a:bodyPr/>
          <a:lstStyle/>
          <a:p>
            <a:pPr lvl="0" algn="r"/>
            <a:fld id="{9A0DB2DC-4C9A-4742-B13C-FB6460FD3503}" type="slidenum">
              <a:rPr lang="zh-CN" altLang="en-US" sz="1200" dirty="0"/>
              <a:t>36</a:t>
            </a:fld>
            <a:endParaRPr lang="zh-CN" altLang="en-US" sz="1200" dirty="0"/>
          </a:p>
        </p:txBody>
      </p:sp>
      <p:sp>
        <p:nvSpPr>
          <p:cNvPr id="96258" name="幻灯片图像占位符 96257"/>
          <p:cNvSpPr>
            <a:spLocks noGrp="1" noRot="1" noChangeAspect="1" noTextEdit="1"/>
          </p:cNvSpPr>
          <p:nvPr>
            <p:ph type="sldImg"/>
          </p:nvPr>
        </p:nvSpPr>
        <p:spPr/>
      </p:sp>
      <p:sp>
        <p:nvSpPr>
          <p:cNvPr id="96259" name="文本占位符 96258"/>
          <p:cNvSpPr>
            <a:spLocks noGrp="1"/>
          </p:cNvSpPr>
          <p:nvPr>
            <p:ph type="body" idx="1"/>
          </p:nvPr>
        </p:nvSpPr>
        <p:spPr/>
        <p:txBody>
          <a:bodyPr/>
          <a:lstStyle/>
          <a:p>
            <a:pPr lvl="0"/>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2"/>
          </p:nvPr>
        </p:nvSpPr>
        <p:spPr/>
        <p:txBody>
          <a:bodyPr/>
          <a:lstStyle/>
          <a:p>
            <a:pPr lvl="0" algn="r"/>
            <a:fld id="{9A0DB2DC-4C9A-4742-B13C-FB6460FD3503}" type="slidenum">
              <a:rPr lang="zh-CN" altLang="en-US" sz="1200" dirty="0"/>
              <a:t>40</a:t>
            </a:fld>
            <a:endParaRPr lang="zh-CN" altLang="en-US" sz="1200" dirty="0"/>
          </a:p>
        </p:txBody>
      </p:sp>
      <p:sp>
        <p:nvSpPr>
          <p:cNvPr id="100354" name="幻灯片图像占位符 100353"/>
          <p:cNvSpPr>
            <a:spLocks noGrp="1" noRot="1" noChangeAspect="1" noTextEdit="1"/>
          </p:cNvSpPr>
          <p:nvPr>
            <p:ph type="sldImg"/>
          </p:nvPr>
        </p:nvSpPr>
        <p:spPr/>
      </p:sp>
      <p:sp>
        <p:nvSpPr>
          <p:cNvPr id="100355" name="文本占位符 100354"/>
          <p:cNvSpPr>
            <a:spLocks noGrp="1"/>
          </p:cNvSpPr>
          <p:nvPr>
            <p:ph type="body" idx="1"/>
          </p:nvPr>
        </p:nvSpPr>
        <p:spPr/>
        <p:txBody>
          <a:bodyPr/>
          <a:lstStyle/>
          <a:p>
            <a:pPr lvl="0"/>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4" name="页脚占位符 3"/>
          <p:cNvSpPr>
            <a:spLocks noGrp="1"/>
          </p:cNvSpPr>
          <p:nvPr>
            <p:ph type="ftr" sz="quarter" idx="11"/>
          </p:nvPr>
        </p:nvSpPr>
        <p:spPr/>
        <p:txBody>
          <a:bodyPr/>
          <a:lstStyle/>
          <a:p>
            <a:pPr lvl="0" fontAlgn="base"/>
            <a:endParaRPr lang="zh-CN" altLang="en-US" strike="noStrike" noProof="1"/>
          </a:p>
        </p:txBody>
      </p:sp>
      <p:sp>
        <p:nvSpPr>
          <p:cNvPr id="5" name="灯片编号占位符 4"/>
          <p:cNvSpPr>
            <a:spLocks noGrp="1"/>
          </p:cNvSpPr>
          <p:nvPr>
            <p:ph type="sldNum" sz="quarter" idx="12"/>
          </p:nvPr>
        </p:nvSpPr>
        <p:spPr/>
        <p:txBody>
          <a:bodyPr/>
          <a:lstStyle/>
          <a:p>
            <a:pPr lvl="0" fontAlgn="base"/>
            <a:fld id="{9A0DB2DC-4C9A-4742-B13C-FB6460FD3503}" type="slidenum">
              <a:rPr lang="zh-CN" altLang="en-US" sz="1050" strike="noStrike" noProof="1" dirty="0">
                <a:latin typeface="Arial" panose="020B0604020202020204" pitchFamily="34"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extLst>
      <p:ext uri="{BB962C8B-B14F-4D97-AF65-F5344CB8AC3E}">
        <p14:creationId xmlns:p14="http://schemas.microsoft.com/office/powerpoint/2010/main" val="936400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4" name="页脚占位符 3"/>
          <p:cNvSpPr>
            <a:spLocks noGrp="1"/>
          </p:cNvSpPr>
          <p:nvPr>
            <p:ph type="ftr" sz="quarter" idx="11"/>
          </p:nvPr>
        </p:nvSpPr>
        <p:spPr/>
        <p:txBody>
          <a:bodyPr/>
          <a:lstStyle/>
          <a:p>
            <a:pPr lvl="0" fontAlgn="base"/>
            <a:endParaRPr lang="zh-CN" altLang="en-US" strike="noStrike" noProof="1"/>
          </a:p>
        </p:txBody>
      </p:sp>
      <p:sp>
        <p:nvSpPr>
          <p:cNvPr id="5" name="灯片编号占位符 4"/>
          <p:cNvSpPr>
            <a:spLocks noGrp="1"/>
          </p:cNvSpPr>
          <p:nvPr>
            <p:ph type="sldNum" sz="quarter" idx="12"/>
          </p:nvPr>
        </p:nvSpPr>
        <p:spPr/>
        <p:txBody>
          <a:bodyPr/>
          <a:lstStyle/>
          <a:p>
            <a:pPr lvl="0" fontAlgn="base"/>
            <a:fld id="{9A0DB2DC-4C9A-4742-B13C-FB6460FD3503}" type="slidenum">
              <a:rPr lang="zh-CN" altLang="en-US" sz="1050" strike="noStrike" noProof="1" dirty="0">
                <a:latin typeface="Arial" panose="020B0604020202020204" pitchFamily="34"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extLst>
      <p:ext uri="{BB962C8B-B14F-4D97-AF65-F5344CB8AC3E}">
        <p14:creationId xmlns:p14="http://schemas.microsoft.com/office/powerpoint/2010/main" val="35569944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4" name="页脚占位符 3"/>
          <p:cNvSpPr>
            <a:spLocks noGrp="1"/>
          </p:cNvSpPr>
          <p:nvPr>
            <p:ph type="ftr" sz="quarter" idx="11"/>
          </p:nvPr>
        </p:nvSpPr>
        <p:spPr/>
        <p:txBody>
          <a:bodyPr/>
          <a:lstStyle/>
          <a:p>
            <a:pPr lvl="0" fontAlgn="base"/>
            <a:endParaRPr lang="zh-CN" altLang="en-US" strike="noStrike" noProof="1"/>
          </a:p>
        </p:txBody>
      </p:sp>
      <p:sp>
        <p:nvSpPr>
          <p:cNvPr id="5" name="灯片编号占位符 4"/>
          <p:cNvSpPr>
            <a:spLocks noGrp="1"/>
          </p:cNvSpPr>
          <p:nvPr>
            <p:ph type="sldNum" sz="quarter" idx="12"/>
          </p:nvPr>
        </p:nvSpPr>
        <p:spPr/>
        <p:txBody>
          <a:bodyPr/>
          <a:lstStyle/>
          <a:p>
            <a:pPr lvl="0" fontAlgn="base"/>
            <a:fld id="{9A0DB2DC-4C9A-4742-B13C-FB6460FD3503}" type="slidenum">
              <a:rPr lang="zh-CN" altLang="en-US" sz="1050" strike="noStrike" noProof="1" dirty="0">
                <a:latin typeface="Arial" panose="020B0604020202020204" pitchFamily="34"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extLst>
      <p:ext uri="{BB962C8B-B14F-4D97-AF65-F5344CB8AC3E}">
        <p14:creationId xmlns:p14="http://schemas.microsoft.com/office/powerpoint/2010/main" val="21846007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2020/11/18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2020/11/18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2020/11/18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2020/11/18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2020/11/18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2020/11/18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2020/11/18</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15.GIF"/></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5.GIF"/><Relationship Id="rId1" Type="http://schemas.openxmlformats.org/officeDocument/2006/relationships/slideLayout" Target="../slideLayouts/slideLayout13.xml"/><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GIF"/><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image" Target="../media/image9.GIF"/><Relationship Id="rId4" Type="http://schemas.openxmlformats.org/officeDocument/2006/relationships/image" Target="../media/image24.GIF"/></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26.png"/><Relationship Id="rId5" Type="http://schemas.openxmlformats.org/officeDocument/2006/relationships/oleObject" Target="../embeddings/oleObject4.bin"/><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hyperlink" Target="http://2008.sina.com.cn/bk/p/2008-08-19/0504228962.shtml" TargetMode="External"/><Relationship Id="rId7" Type="http://schemas.openxmlformats.org/officeDocument/2006/relationships/image" Target="../media/image31.jpeg"/><Relationship Id="rId2" Type="http://schemas.openxmlformats.org/officeDocument/2006/relationships/audio" Target="../media/audio2.wav"/><Relationship Id="rId1" Type="http://schemas.openxmlformats.org/officeDocument/2006/relationships/slideLayout" Target="../slideLayouts/slideLayout4.xml"/><Relationship Id="rId6" Type="http://schemas.openxmlformats.org/officeDocument/2006/relationships/hyperlink" Target="http://image.baidu.com/i?ct=503316480&amp;z=0&amp;tn=baiduimagedetail&amp;word=%CC%FD%D5%EF%C6%F7&amp;in=24752&amp;cl=2&amp;cm=1&amp;sc=0&amp;lm=-1&amp;pn=17&amp;rn=1&amp;di=360196321&amp;ln=2000&amp;fr=" TargetMode="External"/><Relationship Id="rId5" Type="http://schemas.openxmlformats.org/officeDocument/2006/relationships/image" Target="../media/image30.jpeg"/><Relationship Id="rId4" Type="http://schemas.openxmlformats.org/officeDocument/2006/relationships/image" Target="../media/image29.jpeg"/></Relationships>
</file>

<file path=ppt/slides/_rels/slide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slide" Target="slide12.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34.png"/><Relationship Id="rId4" Type="http://schemas.openxmlformats.org/officeDocument/2006/relationships/image" Target="../media/image33.png"/></Relationships>
</file>

<file path=ppt/slides/_rels/slide2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audio" Target="../media/audio3.wav"/><Relationship Id="rId1" Type="http://schemas.openxmlformats.org/officeDocument/2006/relationships/slideLayout" Target="../slideLayouts/slideLayout7.xml"/><Relationship Id="rId5" Type="http://schemas.openxmlformats.org/officeDocument/2006/relationships/image" Target="../media/image36.jpeg"/><Relationship Id="rId4" Type="http://schemas.openxmlformats.org/officeDocument/2006/relationships/audio" Target="../media/audio4.wav"/></Relationships>
</file>

<file path=ppt/slides/_rels/slide2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7.xml"/><Relationship Id="rId5" Type="http://schemas.openxmlformats.org/officeDocument/2006/relationships/image" Target="../media/image36.jpeg"/><Relationship Id="rId4" Type="http://schemas.openxmlformats.org/officeDocument/2006/relationships/image" Target="../media/image35.jpeg"/></Relationships>
</file>

<file path=ppt/slides/_rels/slide23.xml.rels><?xml version="1.0" encoding="UTF-8" standalone="yes"?>
<Relationships xmlns="http://schemas.openxmlformats.org/package/2006/relationships"><Relationship Id="rId3" Type="http://schemas.openxmlformats.org/officeDocument/2006/relationships/audio" Target="../media/audio6.wav"/><Relationship Id="rId7" Type="http://schemas.openxmlformats.org/officeDocument/2006/relationships/image" Target="../media/image40.png"/><Relationship Id="rId2" Type="http://schemas.openxmlformats.org/officeDocument/2006/relationships/slideLayout" Target="../slideLayouts/slideLayout7.xml"/><Relationship Id="rId1" Type="http://schemas.openxmlformats.org/officeDocument/2006/relationships/audio" Target="../media/audio5.wav"/><Relationship Id="rId6" Type="http://schemas.openxmlformats.org/officeDocument/2006/relationships/image" Target="../media/image23.jpeg"/><Relationship Id="rId5" Type="http://schemas.openxmlformats.org/officeDocument/2006/relationships/audio" Target="../media/audio1.wav"/><Relationship Id="rId4" Type="http://schemas.openxmlformats.org/officeDocument/2006/relationships/image" Target="../media/image39.jpeg"/></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7.xml"/><Relationship Id="rId4" Type="http://schemas.openxmlformats.org/officeDocument/2006/relationships/image" Target="../media/image43.GIF"/></Relationships>
</file>

<file path=ppt/slides/_rels/slide2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hyperlink" Target="http://news.jschina.com.cn/gb/jschina/2003/24/node11176/" TargetMode="External"/><Relationship Id="rId1" Type="http://schemas.openxmlformats.org/officeDocument/2006/relationships/slideLayout" Target="../slideLayouts/slideLayout4.xml"/><Relationship Id="rId4" Type="http://schemas.openxmlformats.org/officeDocument/2006/relationships/image" Target="NULL"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hyperlink" Target="&#37721;&#23341;&#30375;&#37734;&#39041;&#31641;&#28598;&#9541;&#26289;.mp3" TargetMode="External"/><Relationship Id="rId1" Type="http://schemas.openxmlformats.org/officeDocument/2006/relationships/slideLayout" Target="../slideLayouts/slideLayout7.xml"/><Relationship Id="rId4" Type="http://schemas.openxmlformats.org/officeDocument/2006/relationships/image" Target="../media/image46.jpeg"/></Relationships>
</file>

<file path=ppt/slides/_rels/slide27.xml.rels><?xml version="1.0" encoding="UTF-8" standalone="yes"?>
<Relationships xmlns="http://schemas.openxmlformats.org/package/2006/relationships"><Relationship Id="rId8" Type="http://schemas.openxmlformats.org/officeDocument/2006/relationships/image" Target="../media/image49.jpeg"/><Relationship Id="rId3" Type="http://schemas.openxmlformats.org/officeDocument/2006/relationships/image" Target="../media/image6.png"/><Relationship Id="rId7" Type="http://schemas.openxmlformats.org/officeDocument/2006/relationships/hyperlink" Target="&#38050;&#29748;.mp3" TargetMode="External"/><Relationship Id="rId2" Type="http://schemas.openxmlformats.org/officeDocument/2006/relationships/audio" Target="../media/audio7.wav"/><Relationship Id="rId1" Type="http://schemas.openxmlformats.org/officeDocument/2006/relationships/slideLayout" Target="../slideLayouts/slideLayout2.xml"/><Relationship Id="rId6" Type="http://schemas.openxmlformats.org/officeDocument/2006/relationships/image" Target="../media/image48.jpeg"/><Relationship Id="rId5" Type="http://schemas.openxmlformats.org/officeDocument/2006/relationships/hyperlink" Target="&#20108;&#32993;.mp3" TargetMode="External"/><Relationship Id="rId4" Type="http://schemas.openxmlformats.org/officeDocument/2006/relationships/image" Target="../media/image47.jpeg"/></Relationships>
</file>

<file path=ppt/slides/_rels/slide28.xml.rels><?xml version="1.0" encoding="UTF-8" standalone="yes"?>
<Relationships xmlns="http://schemas.openxmlformats.org/package/2006/relationships"><Relationship Id="rId3" Type="http://schemas.openxmlformats.org/officeDocument/2006/relationships/image" Target="../media/image51.jpeg"/><Relationship Id="rId7" Type="http://schemas.openxmlformats.org/officeDocument/2006/relationships/image" Target="../media/image55.jpeg"/><Relationship Id="rId2" Type="http://schemas.openxmlformats.org/officeDocument/2006/relationships/image" Target="../media/image50.jpeg"/><Relationship Id="rId1" Type="http://schemas.openxmlformats.org/officeDocument/2006/relationships/slideLayout" Target="../slideLayouts/slideLayout2.xml"/><Relationship Id="rId6" Type="http://schemas.openxmlformats.org/officeDocument/2006/relationships/image" Target="../media/image54.jpeg"/><Relationship Id="rId5" Type="http://schemas.openxmlformats.org/officeDocument/2006/relationships/image" Target="../media/image53.jpeg"/><Relationship Id="rId4" Type="http://schemas.openxmlformats.org/officeDocument/2006/relationships/image" Target="../media/image52.jpeg"/></Relationships>
</file>

<file path=ppt/slides/_rels/slide29.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hyperlink" Target="http://home.xjtu.edu.cn/student/tonghui/page/jingdianduibai/1.files/1_20.jpg"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38899;&#35843;.mpg" TargetMode="External"/><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14.xml"/><Relationship Id="rId1" Type="http://schemas.openxmlformats.org/officeDocument/2006/relationships/vmlDrawing" Target="../drawings/vmlDrawing3.vml"/><Relationship Id="rId6" Type="http://schemas.openxmlformats.org/officeDocument/2006/relationships/image" Target="../media/image58.jpeg"/><Relationship Id="rId5" Type="http://schemas.openxmlformats.org/officeDocument/2006/relationships/hyperlink" Target="http://www.xbt.com.cn/Article/upload/040822192721210.jpg" TargetMode="External"/><Relationship Id="rId4" Type="http://schemas.openxmlformats.org/officeDocument/2006/relationships/image" Target="../media/image57.png"/></Relationships>
</file>

<file path=ppt/slides/_rels/slide31.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hyperlink" Target="http://www.scol.com.cn/ent/gjylkb/20070906/200796130819.htm" TargetMode="External"/><Relationship Id="rId1" Type="http://schemas.openxmlformats.org/officeDocument/2006/relationships/slideLayout" Target="../slideLayouts/slideLayout2.xml"/><Relationship Id="rId4" Type="http://schemas.openxmlformats.org/officeDocument/2006/relationships/image" Target="../media/image60.jpeg"/></Relationships>
</file>

<file path=ppt/slides/_rels/slide3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1.png"/></Relationships>
</file>

<file path=ppt/slides/_rels/slide33.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64.GI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64.GIF"/><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64.GI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64.GIF"/><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64.GIF"/><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62.png"/><Relationship Id="rId4" Type="http://schemas.openxmlformats.org/officeDocument/2006/relationships/image" Target="../media/image66.png"/></Relationships>
</file>

<file path=ppt/slides/_rels/slide41.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4.GIF"/><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68.png"/><Relationship Id="rId1" Type="http://schemas.openxmlformats.org/officeDocument/2006/relationships/slideLayout" Target="../slideLayouts/slideLayout2.xml"/><Relationship Id="rId4" Type="http://schemas.openxmlformats.org/officeDocument/2006/relationships/image" Target="../media/image62.png"/></Relationships>
</file>

<file path=ppt/slides/_rels/slide4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4.GI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38899;&#35843;.mpg" TargetMode="External"/><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9.GIF"/></Relationships>
</file>

<file path=ppt/slides/_rels/slide9.xml.rels><?xml version="1.0" encoding="UTF-8" standalone="yes"?>
<Relationships xmlns="http://schemas.openxmlformats.org/package/2006/relationships"><Relationship Id="rId8" Type="http://schemas.openxmlformats.org/officeDocument/2006/relationships/image" Target="../media/image9.GIF"/><Relationship Id="rId3" Type="http://schemas.openxmlformats.org/officeDocument/2006/relationships/oleObject" Target="../embeddings/oleObject1.bin"/><Relationship Id="rId7" Type="http://schemas.openxmlformats.org/officeDocument/2006/relationships/image" Target="../media/image12.wmf"/><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11.png"/><Relationship Id="rId5" Type="http://schemas.openxmlformats.org/officeDocument/2006/relationships/oleObject" Target="../embeddings/oleObject2.bin"/><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10" name="WordArt 1030"/>
          <p:cNvSpPr>
            <a:spLocks noTextEdit="1"/>
          </p:cNvSpPr>
          <p:nvPr/>
        </p:nvSpPr>
        <p:spPr>
          <a:xfrm>
            <a:off x="2514600" y="1816100"/>
            <a:ext cx="4451350" cy="1863725"/>
          </a:xfrm>
          <a:prstGeom prst="rect">
            <a:avLst/>
          </a:prstGeom>
        </p:spPr>
        <p:txBody>
          <a:bodyPr wrap="none" fromWordArt="1">
            <a:prstTxWarp prst="textPlain">
              <a:avLst>
                <a:gd name="adj" fmla="val 50000"/>
              </a:avLst>
            </a:prstTxWarp>
            <a:normAutofit/>
          </a:bodyPr>
          <a:lstStyle/>
          <a:p>
            <a:pPr algn="ctr"/>
            <a:r>
              <a:rPr lang="en-US" altLang="zh-CN" sz="4500" dirty="0">
                <a:ln w="12700" cap="flat" cmpd="sng">
                  <a:solidFill>
                    <a:srgbClr val="EAEAEA"/>
                  </a:solidFill>
                  <a:prstDash val="solid"/>
                  <a:roun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outerShdw>
                </a:effectLst>
                <a:latin typeface="黑体" pitchFamily="49" charset="-122"/>
                <a:ea typeface="黑体" pitchFamily="49" charset="-122"/>
              </a:rPr>
              <a:t>3.2 </a:t>
            </a:r>
            <a:r>
              <a:rPr lang="zh-CN" altLang="en-US" sz="4500" dirty="0">
                <a:ln w="12700" cap="flat" cmpd="sng">
                  <a:solidFill>
                    <a:srgbClr val="EAEAEA"/>
                  </a:solidFill>
                  <a:prstDash val="solid"/>
                  <a:roun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outerShdw>
                </a:effectLst>
                <a:latin typeface="黑体" pitchFamily="49" charset="-122"/>
                <a:ea typeface="黑体" pitchFamily="49" charset="-122"/>
              </a:rPr>
              <a:t> 声音的特性</a:t>
            </a:r>
          </a:p>
        </p:txBody>
      </p:sp>
    </p:spTree>
    <p:extLst>
      <p:ext uri="{BB962C8B-B14F-4D97-AF65-F5344CB8AC3E}">
        <p14:creationId xmlns:p14="http://schemas.microsoft.com/office/powerpoint/2010/main" val="398909024"/>
      </p:ext>
    </p:extLst>
  </p:cSld>
  <p:clrMapOvr>
    <a:masterClrMapping/>
  </p:clrMapOvr>
  <p:transition advTm="27059"/>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grpId="0" nodeType="clickEffect">
                                  <p:stCondLst>
                                    <p:cond delay="0"/>
                                  </p:stCondLst>
                                  <p:childTnLst>
                                    <p:set>
                                      <p:cBhvr>
                                        <p:cTn id="6" dur="1" fill="hold">
                                          <p:stCondLst>
                                            <p:cond delay="0"/>
                                          </p:stCondLst>
                                        </p:cTn>
                                        <p:tgtEl>
                                          <p:spTgt spid="47110"/>
                                        </p:tgtEl>
                                        <p:attrNameLst>
                                          <p:attrName>style.visibility</p:attrName>
                                        </p:attrNameLst>
                                      </p:cBhvr>
                                      <p:to>
                                        <p:strVal val="visible"/>
                                      </p:to>
                                    </p:set>
                                    <p:animEffect transition="in" filter="checkerboard(down)">
                                      <p:cBhvr>
                                        <p:cTn id="7" dur="500"/>
                                        <p:tgtEl>
                                          <p:spTgt spid="47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1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图片 60417" descr="pic048"/>
          <p:cNvPicPr>
            <a:picLocks noChangeAspect="1"/>
          </p:cNvPicPr>
          <p:nvPr/>
        </p:nvPicPr>
        <p:blipFill>
          <a:blip r:embed="rId2"/>
          <a:stretch>
            <a:fillRect/>
          </a:stretch>
        </p:blipFill>
        <p:spPr>
          <a:xfrm>
            <a:off x="0" y="0"/>
            <a:ext cx="611188" cy="6858000"/>
          </a:xfrm>
          <a:prstGeom prst="rect">
            <a:avLst/>
          </a:prstGeom>
          <a:noFill/>
          <a:ln w="9525">
            <a:noFill/>
          </a:ln>
        </p:spPr>
      </p:pic>
      <p:sp>
        <p:nvSpPr>
          <p:cNvPr id="60419" name="文本框 60418"/>
          <p:cNvSpPr txBox="1"/>
          <p:nvPr/>
        </p:nvSpPr>
        <p:spPr>
          <a:xfrm>
            <a:off x="611188" y="908050"/>
            <a:ext cx="8243887" cy="519113"/>
          </a:xfrm>
          <a:prstGeom prst="rect">
            <a:avLst/>
          </a:prstGeom>
          <a:noFill/>
          <a:ln w="9525">
            <a:noFill/>
          </a:ln>
        </p:spPr>
        <p:txBody>
          <a:bodyPr>
            <a:spAutoFit/>
          </a:bodyPr>
          <a:lstStyle/>
          <a:p>
            <a:pPr marL="622300" indent="-622300"/>
            <a:r>
              <a:rPr lang="en-US" altLang="zh-CN" sz="2800" b="1" dirty="0">
                <a:latin typeface="新宋体" panose="02010609030101010101" pitchFamily="49" charset="-122"/>
                <a:ea typeface="新宋体" panose="02010609030101010101" pitchFamily="49" charset="-122"/>
              </a:rPr>
              <a:t>1</a:t>
            </a:r>
            <a:r>
              <a:rPr lang="zh-CN" altLang="en-US" sz="2800" b="1" dirty="0">
                <a:latin typeface="新宋体" panose="02010609030101010101" pitchFamily="49" charset="-122"/>
                <a:ea typeface="新宋体" panose="02010609030101010101" pitchFamily="49" charset="-122"/>
              </a:rPr>
              <a:t>、物体振动的快慢、频率跟音调的关系是什么？</a:t>
            </a:r>
          </a:p>
        </p:txBody>
      </p:sp>
      <p:sp>
        <p:nvSpPr>
          <p:cNvPr id="60420" name="文本框 60419"/>
          <p:cNvSpPr txBox="1"/>
          <p:nvPr/>
        </p:nvSpPr>
        <p:spPr>
          <a:xfrm>
            <a:off x="755650" y="3500438"/>
            <a:ext cx="7993063" cy="519112"/>
          </a:xfrm>
          <a:prstGeom prst="rect">
            <a:avLst/>
          </a:prstGeom>
          <a:noFill/>
          <a:ln w="9525">
            <a:noFill/>
          </a:ln>
        </p:spPr>
        <p:txBody>
          <a:bodyPr>
            <a:spAutoFit/>
          </a:bodyPr>
          <a:lstStyle/>
          <a:p>
            <a:pPr marL="622300" indent="-622300"/>
            <a:r>
              <a:rPr lang="en-US" altLang="zh-CN" sz="2800" b="1" dirty="0">
                <a:latin typeface="新宋体" panose="02010609030101010101" pitchFamily="49" charset="-122"/>
                <a:ea typeface="新宋体" panose="02010609030101010101" pitchFamily="49" charset="-122"/>
              </a:rPr>
              <a:t>2</a:t>
            </a:r>
            <a:r>
              <a:rPr lang="zh-CN" altLang="en-US" sz="2800" b="1" dirty="0">
                <a:latin typeface="新宋体" panose="02010609030101010101" pitchFamily="49" charset="-122"/>
                <a:ea typeface="新宋体" panose="02010609030101010101" pitchFamily="49" charset="-122"/>
              </a:rPr>
              <a:t>、大多数人能够听到的频率范围是多少？</a:t>
            </a:r>
          </a:p>
        </p:txBody>
      </p:sp>
      <p:sp>
        <p:nvSpPr>
          <p:cNvPr id="60421" name="文本框 60420"/>
          <p:cNvSpPr txBox="1"/>
          <p:nvPr/>
        </p:nvSpPr>
        <p:spPr>
          <a:xfrm>
            <a:off x="1042988" y="1844675"/>
            <a:ext cx="6769100" cy="1554163"/>
          </a:xfrm>
          <a:prstGeom prst="rect">
            <a:avLst/>
          </a:prstGeom>
          <a:noFill/>
          <a:ln w="9525">
            <a:noFill/>
          </a:ln>
        </p:spPr>
        <p:txBody>
          <a:bodyPr>
            <a:spAutoFit/>
          </a:bodyPr>
          <a:lstStyle/>
          <a:p>
            <a:pPr marL="622300" indent="-622300"/>
            <a:r>
              <a:rPr lang="zh-CN" altLang="en-US" sz="3200" b="1" dirty="0">
                <a:solidFill>
                  <a:srgbClr val="000000"/>
                </a:solidFill>
                <a:latin typeface="新宋体" panose="02010609030101010101" pitchFamily="49" charset="-122"/>
                <a:ea typeface="新宋体" panose="02010609030101010101" pitchFamily="49" charset="-122"/>
              </a:rPr>
              <a:t>频率决定声音的音调：</a:t>
            </a:r>
          </a:p>
          <a:p>
            <a:pPr marL="622300" indent="-622300"/>
            <a:r>
              <a:rPr lang="zh-CN" altLang="en-US" sz="3200" b="1" dirty="0">
                <a:solidFill>
                  <a:srgbClr val="FF3300"/>
                </a:solidFill>
                <a:latin typeface="新宋体" panose="02010609030101010101" pitchFamily="49" charset="-122"/>
                <a:ea typeface="新宋体" panose="02010609030101010101" pitchFamily="49" charset="-122"/>
              </a:rPr>
              <a:t>物体振动快</a:t>
            </a:r>
            <a:r>
              <a:rPr lang="en-US" altLang="zh-CN" sz="3200" b="1" dirty="0">
                <a:solidFill>
                  <a:srgbClr val="FF3300"/>
                </a:solidFill>
                <a:latin typeface="新宋体" panose="02010609030101010101" pitchFamily="49" charset="-122"/>
                <a:ea typeface="新宋体" panose="02010609030101010101" pitchFamily="49" charset="-122"/>
              </a:rPr>
              <a:t>──</a:t>
            </a:r>
            <a:r>
              <a:rPr lang="zh-CN" altLang="en-US" sz="3200" b="1" dirty="0">
                <a:solidFill>
                  <a:srgbClr val="FF3300"/>
                </a:solidFill>
                <a:latin typeface="新宋体" panose="02010609030101010101" pitchFamily="49" charset="-122"/>
                <a:ea typeface="新宋体" panose="02010609030101010101" pitchFamily="49" charset="-122"/>
              </a:rPr>
              <a:t>频率大</a:t>
            </a:r>
            <a:r>
              <a:rPr lang="en-US" altLang="zh-CN" sz="3200" b="1" dirty="0">
                <a:solidFill>
                  <a:srgbClr val="FF3300"/>
                </a:solidFill>
                <a:latin typeface="新宋体" panose="02010609030101010101" pitchFamily="49" charset="-122"/>
                <a:ea typeface="新宋体" panose="02010609030101010101" pitchFamily="49" charset="-122"/>
              </a:rPr>
              <a:t>──</a:t>
            </a:r>
            <a:r>
              <a:rPr lang="zh-CN" altLang="en-US" sz="3200" b="1" dirty="0">
                <a:solidFill>
                  <a:srgbClr val="FF3300"/>
                </a:solidFill>
                <a:latin typeface="新宋体" panose="02010609030101010101" pitchFamily="49" charset="-122"/>
                <a:ea typeface="新宋体" panose="02010609030101010101" pitchFamily="49" charset="-122"/>
              </a:rPr>
              <a:t>音调高；</a:t>
            </a:r>
          </a:p>
          <a:p>
            <a:pPr marL="622300" indent="-622300"/>
            <a:r>
              <a:rPr lang="zh-CN" altLang="en-US" sz="3200" b="1" dirty="0">
                <a:solidFill>
                  <a:srgbClr val="FF3300"/>
                </a:solidFill>
                <a:latin typeface="新宋体" panose="02010609030101010101" pitchFamily="49" charset="-122"/>
                <a:ea typeface="新宋体" panose="02010609030101010101" pitchFamily="49" charset="-122"/>
              </a:rPr>
              <a:t>物体振动慢</a:t>
            </a:r>
            <a:r>
              <a:rPr lang="en-US" altLang="zh-CN" sz="3200" b="1" dirty="0">
                <a:solidFill>
                  <a:srgbClr val="FF3300"/>
                </a:solidFill>
                <a:latin typeface="新宋体" panose="02010609030101010101" pitchFamily="49" charset="-122"/>
                <a:ea typeface="新宋体" panose="02010609030101010101" pitchFamily="49" charset="-122"/>
              </a:rPr>
              <a:t>──</a:t>
            </a:r>
            <a:r>
              <a:rPr lang="zh-CN" altLang="en-US" sz="3200" b="1" dirty="0">
                <a:solidFill>
                  <a:srgbClr val="FF3300"/>
                </a:solidFill>
                <a:latin typeface="新宋体" panose="02010609030101010101" pitchFamily="49" charset="-122"/>
                <a:ea typeface="新宋体" panose="02010609030101010101" pitchFamily="49" charset="-122"/>
              </a:rPr>
              <a:t>频率小</a:t>
            </a:r>
            <a:r>
              <a:rPr lang="en-US" altLang="zh-CN" sz="3200" b="1" dirty="0">
                <a:solidFill>
                  <a:srgbClr val="FF3300"/>
                </a:solidFill>
                <a:latin typeface="新宋体" panose="02010609030101010101" pitchFamily="49" charset="-122"/>
                <a:ea typeface="新宋体" panose="02010609030101010101" pitchFamily="49" charset="-122"/>
              </a:rPr>
              <a:t>──</a:t>
            </a:r>
            <a:r>
              <a:rPr lang="zh-CN" altLang="en-US" sz="3200" b="1" dirty="0">
                <a:solidFill>
                  <a:srgbClr val="FF3300"/>
                </a:solidFill>
                <a:latin typeface="新宋体" panose="02010609030101010101" pitchFamily="49" charset="-122"/>
                <a:ea typeface="新宋体" panose="02010609030101010101" pitchFamily="49" charset="-122"/>
              </a:rPr>
              <a:t>音调低。</a:t>
            </a:r>
            <a:r>
              <a:rPr lang="zh-CN" altLang="en-US" sz="3200" b="1" dirty="0">
                <a:latin typeface="新宋体" panose="02010609030101010101" pitchFamily="49" charset="-122"/>
                <a:ea typeface="新宋体" panose="02010609030101010101" pitchFamily="49" charset="-122"/>
              </a:rPr>
              <a:t> </a:t>
            </a:r>
          </a:p>
        </p:txBody>
      </p:sp>
      <p:sp>
        <p:nvSpPr>
          <p:cNvPr id="60422" name="文本框 60421"/>
          <p:cNvSpPr txBox="1"/>
          <p:nvPr/>
        </p:nvSpPr>
        <p:spPr>
          <a:xfrm>
            <a:off x="900113" y="4221163"/>
            <a:ext cx="7561262" cy="2041525"/>
          </a:xfrm>
          <a:prstGeom prst="rect">
            <a:avLst/>
          </a:prstGeom>
          <a:noFill/>
          <a:ln w="9525">
            <a:noFill/>
          </a:ln>
        </p:spPr>
        <p:txBody>
          <a:bodyPr>
            <a:spAutoFit/>
          </a:bodyPr>
          <a:lstStyle/>
          <a:p>
            <a:pPr marL="622300" indent="-622300"/>
            <a:r>
              <a:rPr lang="zh-CN" altLang="en-US" sz="3200" b="1" dirty="0">
                <a:solidFill>
                  <a:srgbClr val="000000"/>
                </a:solidFill>
                <a:latin typeface="新宋体" panose="02010609030101010101" pitchFamily="49" charset="-122"/>
                <a:ea typeface="新宋体" panose="02010609030101010101" pitchFamily="49" charset="-122"/>
              </a:rPr>
              <a:t>大多数人能听到的频率范围：</a:t>
            </a:r>
          </a:p>
          <a:p>
            <a:pPr marL="622300" indent="-622300"/>
            <a:r>
              <a:rPr lang="en-US" altLang="zh-CN" sz="3200" b="1" dirty="0">
                <a:solidFill>
                  <a:srgbClr val="000000"/>
                </a:solidFill>
                <a:latin typeface="新宋体" panose="02010609030101010101" pitchFamily="49" charset="-122"/>
                <a:ea typeface="新宋体" panose="02010609030101010101" pitchFamily="49" charset="-122"/>
              </a:rPr>
              <a:t>20</a:t>
            </a:r>
            <a:r>
              <a:rPr lang="zh-CN" altLang="en-US" sz="3200" b="1" dirty="0">
                <a:solidFill>
                  <a:srgbClr val="000000"/>
                </a:solidFill>
                <a:latin typeface="新宋体" panose="02010609030101010101" pitchFamily="49" charset="-122"/>
                <a:ea typeface="新宋体" panose="02010609030101010101" pitchFamily="49" charset="-122"/>
              </a:rPr>
              <a:t>赫兹～</a:t>
            </a:r>
            <a:r>
              <a:rPr lang="en-US" altLang="zh-CN" sz="3200" b="1" dirty="0">
                <a:solidFill>
                  <a:srgbClr val="000000"/>
                </a:solidFill>
                <a:latin typeface="新宋体" panose="02010609030101010101" pitchFamily="49" charset="-122"/>
                <a:ea typeface="新宋体" panose="02010609030101010101" pitchFamily="49" charset="-122"/>
              </a:rPr>
              <a:t>20000</a:t>
            </a:r>
            <a:r>
              <a:rPr lang="zh-CN" altLang="en-US" sz="3200" b="1" dirty="0">
                <a:solidFill>
                  <a:srgbClr val="000000"/>
                </a:solidFill>
                <a:latin typeface="新宋体" panose="02010609030101010101" pitchFamily="49" charset="-122"/>
                <a:ea typeface="新宋体" panose="02010609030101010101" pitchFamily="49" charset="-122"/>
              </a:rPr>
              <a:t>赫兹</a:t>
            </a:r>
          </a:p>
          <a:p>
            <a:pPr marL="622300" indent="-622300"/>
            <a:r>
              <a:rPr lang="zh-CN" altLang="en-US" sz="3200" b="1" dirty="0">
                <a:solidFill>
                  <a:srgbClr val="000000"/>
                </a:solidFill>
                <a:latin typeface="新宋体" panose="02010609030101010101" pitchFamily="49" charset="-122"/>
                <a:ea typeface="新宋体" panose="02010609030101010101" pitchFamily="49" charset="-122"/>
              </a:rPr>
              <a:t>（其中最敏感的频率是</a:t>
            </a:r>
            <a:r>
              <a:rPr lang="en-US" altLang="zh-CN" sz="3200" b="1" dirty="0">
                <a:solidFill>
                  <a:srgbClr val="000000"/>
                </a:solidFill>
                <a:latin typeface="新宋体" panose="02010609030101010101" pitchFamily="49" charset="-122"/>
                <a:ea typeface="新宋体" panose="02010609030101010101" pitchFamily="49" charset="-122"/>
              </a:rPr>
              <a:t>3000</a:t>
            </a:r>
            <a:r>
              <a:rPr lang="zh-CN" altLang="en-US" sz="3200" b="1" dirty="0">
                <a:solidFill>
                  <a:srgbClr val="000000"/>
                </a:solidFill>
                <a:latin typeface="新宋体" panose="02010609030101010101" pitchFamily="49" charset="-122"/>
                <a:ea typeface="新宋体" panose="02010609030101010101" pitchFamily="49" charset="-122"/>
              </a:rPr>
              <a:t>赫兹；老年人的听觉会衰退）</a:t>
            </a:r>
            <a:endParaRPr lang="zh-CN" altLang="en-US" sz="3200" b="1" dirty="0">
              <a:latin typeface="新宋体" panose="02010609030101010101" pitchFamily="49" charset="-122"/>
              <a:ea typeface="新宋体" panose="02010609030101010101" pitchFamily="49" charset="-122"/>
            </a:endParaRPr>
          </a:p>
        </p:txBody>
      </p:sp>
      <p:sp>
        <p:nvSpPr>
          <p:cNvPr id="60424" name="矩形 60423"/>
          <p:cNvSpPr/>
          <p:nvPr/>
        </p:nvSpPr>
        <p:spPr>
          <a:xfrm>
            <a:off x="2195513" y="260350"/>
            <a:ext cx="2286000" cy="457200"/>
          </a:xfrm>
          <a:prstGeom prst="rect">
            <a:avLst/>
          </a:prstGeom>
        </p:spPr>
        <p:txBody>
          <a:bodyPr wrap="none" fromWordArt="1">
            <a:prstTxWarp prst="textArchUp">
              <a:avLst>
                <a:gd name="adj" fmla="val 10800000"/>
              </a:avLst>
            </a:prstTxWarp>
            <a:normAutofit/>
          </a:bodyPr>
          <a:lstStyle/>
          <a:p>
            <a:pPr algn="ctr"/>
            <a:r>
              <a:rPr lang="zh-CN" altLang="en-US" sz="3600">
                <a:ln w="9525" cap="flat" cmpd="sng">
                  <a:solidFill>
                    <a:srgbClr val="000000"/>
                  </a:solidFill>
                  <a:prstDash val="solid"/>
                  <a:headEnd type="none" w="med" len="med"/>
                  <a:tailEnd type="none" w="med" len="med"/>
                </a:ln>
                <a:solidFill>
                  <a:srgbClr val="000000"/>
                </a:solidFill>
                <a:latin typeface="宋体" panose="02010600030101010101" pitchFamily="2" charset="-122"/>
                <a:ea typeface="宋体" panose="02010600030101010101" pitchFamily="2" charset="-122"/>
              </a:rPr>
              <a:t>你知道吗？</a:t>
            </a:r>
          </a:p>
        </p:txBody>
      </p:sp>
      <p:pic>
        <p:nvPicPr>
          <p:cNvPr id="60425" name="图片 60424" descr="ni_png_0389"/>
          <p:cNvPicPr>
            <a:picLocks noChangeAspect="1"/>
          </p:cNvPicPr>
          <p:nvPr/>
        </p:nvPicPr>
        <p:blipFill>
          <a:blip r:embed="rId3"/>
          <a:stretch>
            <a:fillRect/>
          </a:stretch>
        </p:blipFill>
        <p:spPr>
          <a:xfrm>
            <a:off x="6877050" y="0"/>
            <a:ext cx="914400" cy="914400"/>
          </a:xfrm>
          <a:prstGeom prst="rect">
            <a:avLst/>
          </a:prstGeom>
          <a:noFill/>
          <a:ln w="9525">
            <a:noFill/>
          </a:ln>
        </p:spPr>
      </p:pic>
      <p:pic>
        <p:nvPicPr>
          <p:cNvPr id="60426" name="图片 60425" descr="q2"/>
          <p:cNvPicPr>
            <a:picLocks noChangeAspect="1"/>
          </p:cNvPicPr>
          <p:nvPr/>
        </p:nvPicPr>
        <p:blipFill>
          <a:blip r:embed="rId4"/>
          <a:stretch>
            <a:fillRect/>
          </a:stretch>
        </p:blipFill>
        <p:spPr>
          <a:xfrm rot="240000">
            <a:off x="8062913" y="0"/>
            <a:ext cx="1081087" cy="1079500"/>
          </a:xfrm>
          <a:prstGeom prst="rect">
            <a:avLst/>
          </a:prstGeom>
          <a:noFill/>
          <a:ln w="9525">
            <a:noFill/>
          </a:ln>
        </p:spPr>
      </p:pic>
    </p:spTree>
    <p:extLst>
      <p:ext uri="{BB962C8B-B14F-4D97-AF65-F5344CB8AC3E}">
        <p14:creationId xmlns:p14="http://schemas.microsoft.com/office/powerpoint/2010/main" val="2520724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0421"/>
                                        </p:tgtEl>
                                        <p:attrNameLst>
                                          <p:attrName>style.visibility</p:attrName>
                                        </p:attrNameLst>
                                      </p:cBhvr>
                                      <p:to>
                                        <p:strVal val="visible"/>
                                      </p:to>
                                    </p:set>
                                    <p:animEffect transition="in" filter="checkerboard(across)">
                                      <p:cBhvr>
                                        <p:cTn id="7" dur="500"/>
                                        <p:tgtEl>
                                          <p:spTgt spid="60421"/>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60422"/>
                                        </p:tgtEl>
                                        <p:attrNameLst>
                                          <p:attrName>style.visibility</p:attrName>
                                        </p:attrNameLst>
                                      </p:cBhvr>
                                      <p:to>
                                        <p:strVal val="visible"/>
                                      </p:to>
                                    </p:set>
                                    <p:animEffect transition="in" filter="checkerboard(across)">
                                      <p:cBhvr>
                                        <p:cTn id="12" dur="500"/>
                                        <p:tgtEl>
                                          <p:spTgt spid="604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1" grpId="0"/>
      <p:bldP spid="604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矩形 33794"/>
          <p:cNvSpPr/>
          <p:nvPr/>
        </p:nvSpPr>
        <p:spPr>
          <a:xfrm>
            <a:off x="1009650" y="981075"/>
            <a:ext cx="8134350" cy="1739900"/>
          </a:xfrm>
          <a:prstGeom prst="rect">
            <a:avLst/>
          </a:prstGeom>
          <a:noFill/>
          <a:ln w="9525">
            <a:noFill/>
          </a:ln>
        </p:spPr>
        <p:txBody>
          <a:bodyPr>
            <a:spAutoFit/>
          </a:bodyPr>
          <a:lstStyle/>
          <a:p>
            <a:pPr>
              <a:spcBef>
                <a:spcPct val="50000"/>
              </a:spcBef>
            </a:pPr>
            <a:r>
              <a:rPr lang="zh-CN" altLang="en-US" sz="3600" b="1" dirty="0">
                <a:latin typeface="Times New Roman" panose="02020603050405020304" pitchFamily="18" charset="0"/>
              </a:rPr>
              <a:t>人唱歌声</a:t>
            </a:r>
            <a:r>
              <a:rPr lang="zh-CN" altLang="en-US" sz="3600" b="1">
                <a:latin typeface="Times New Roman" panose="02020603050405020304" pitchFamily="18" charset="0"/>
              </a:rPr>
              <a:t>大约从</a:t>
            </a:r>
            <a:r>
              <a:rPr lang="en-US" altLang="zh-CN" sz="3600" b="1">
                <a:solidFill>
                  <a:srgbClr val="FF0066"/>
                </a:solidFill>
                <a:latin typeface="Times New Roman" panose="02020603050405020304" pitchFamily="18" charset="0"/>
              </a:rPr>
              <a:t>60Hz</a:t>
            </a:r>
            <a:r>
              <a:rPr lang="zh-CN" altLang="en-US" sz="3600" b="1">
                <a:latin typeface="Times New Roman" panose="02020603050405020304" pitchFamily="18" charset="0"/>
              </a:rPr>
              <a:t>到</a:t>
            </a:r>
            <a:r>
              <a:rPr lang="en-US" altLang="zh-CN" sz="3600" b="1">
                <a:solidFill>
                  <a:srgbClr val="FF0066"/>
                </a:solidFill>
                <a:latin typeface="Times New Roman" panose="02020603050405020304" pitchFamily="18" charset="0"/>
              </a:rPr>
              <a:t>2500Hz;</a:t>
            </a:r>
          </a:p>
          <a:p>
            <a:r>
              <a:rPr lang="zh-CN" altLang="en-US" sz="3600" b="1" dirty="0">
                <a:latin typeface="Times New Roman" panose="02020603050405020304" pitchFamily="18" charset="0"/>
              </a:rPr>
              <a:t>通常男子说话的声频率约为</a:t>
            </a:r>
            <a:r>
              <a:rPr lang="en-US" altLang="zh-CN" sz="3600" b="1">
                <a:solidFill>
                  <a:srgbClr val="FF0066"/>
                </a:solidFill>
                <a:latin typeface="Times New Roman" panose="02020603050405020304" pitchFamily="18" charset="0"/>
              </a:rPr>
              <a:t>90~140Hz</a:t>
            </a:r>
            <a:r>
              <a:rPr lang="en-US" altLang="zh-CN" sz="3600" b="1">
                <a:latin typeface="Times New Roman" panose="02020603050405020304" pitchFamily="18" charset="0"/>
              </a:rPr>
              <a:t>; </a:t>
            </a:r>
          </a:p>
          <a:p>
            <a:r>
              <a:rPr lang="zh-CN" altLang="en-US" sz="3600" b="1" dirty="0">
                <a:latin typeface="Times New Roman" panose="02020603050405020304" pitchFamily="18" charset="0"/>
              </a:rPr>
              <a:t>而女子说话声的频率约为</a:t>
            </a:r>
            <a:r>
              <a:rPr lang="en-US" altLang="zh-CN" sz="3600" b="1">
                <a:solidFill>
                  <a:srgbClr val="FF0066"/>
                </a:solidFill>
                <a:latin typeface="Times New Roman" panose="02020603050405020304" pitchFamily="18" charset="0"/>
              </a:rPr>
              <a:t>270~550Hz</a:t>
            </a:r>
            <a:r>
              <a:rPr lang="en-US" altLang="zh-CN" sz="3600" b="1">
                <a:latin typeface="Times New Roman" panose="02020603050405020304" pitchFamily="18" charset="0"/>
              </a:rPr>
              <a:t>                                        </a:t>
            </a:r>
          </a:p>
        </p:txBody>
      </p:sp>
      <p:sp>
        <p:nvSpPr>
          <p:cNvPr id="33796" name="流程图: 资料带 33795"/>
          <p:cNvSpPr/>
          <p:nvPr/>
        </p:nvSpPr>
        <p:spPr>
          <a:xfrm>
            <a:off x="827088" y="0"/>
            <a:ext cx="3529012" cy="908050"/>
          </a:xfrm>
          <a:prstGeom prst="flowChartPunchedTape">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sz="2800" dirty="0">
                <a:solidFill>
                  <a:srgbClr val="0000FF"/>
                </a:solidFill>
                <a:latin typeface="Arial" panose="020B0604020202020204" pitchFamily="34" charset="0"/>
              </a:rPr>
              <a:t>你知道吗？</a:t>
            </a:r>
          </a:p>
        </p:txBody>
      </p:sp>
      <p:pic>
        <p:nvPicPr>
          <p:cNvPr id="33797" name="图片 33796" descr="q2"/>
          <p:cNvPicPr>
            <a:picLocks noChangeAspect="1"/>
          </p:cNvPicPr>
          <p:nvPr/>
        </p:nvPicPr>
        <p:blipFill>
          <a:blip r:embed="rId2"/>
          <a:stretch>
            <a:fillRect/>
          </a:stretch>
        </p:blipFill>
        <p:spPr>
          <a:xfrm rot="240000">
            <a:off x="8062913" y="0"/>
            <a:ext cx="1081087" cy="1079500"/>
          </a:xfrm>
          <a:prstGeom prst="rect">
            <a:avLst/>
          </a:prstGeom>
          <a:noFill/>
          <a:ln w="9525">
            <a:noFill/>
          </a:ln>
        </p:spPr>
      </p:pic>
      <p:pic>
        <p:nvPicPr>
          <p:cNvPr id="33798" name="图片 33797" descr="ni_png_0389"/>
          <p:cNvPicPr>
            <a:picLocks noChangeAspect="1"/>
          </p:cNvPicPr>
          <p:nvPr/>
        </p:nvPicPr>
        <p:blipFill>
          <a:blip r:embed="rId3"/>
          <a:stretch>
            <a:fillRect/>
          </a:stretch>
        </p:blipFill>
        <p:spPr>
          <a:xfrm>
            <a:off x="6877050" y="0"/>
            <a:ext cx="914400" cy="914400"/>
          </a:xfrm>
          <a:prstGeom prst="rect">
            <a:avLst/>
          </a:prstGeom>
          <a:noFill/>
          <a:ln w="9525">
            <a:noFill/>
          </a:ln>
        </p:spPr>
      </p:pic>
      <p:sp>
        <p:nvSpPr>
          <p:cNvPr id="33799" name="矩形 33798"/>
          <p:cNvSpPr/>
          <p:nvPr/>
        </p:nvSpPr>
        <p:spPr>
          <a:xfrm>
            <a:off x="685800" y="3213100"/>
            <a:ext cx="8458200" cy="1190625"/>
          </a:xfrm>
          <a:prstGeom prst="rect">
            <a:avLst/>
          </a:prstGeom>
          <a:noFill/>
          <a:ln w="9525">
            <a:noFill/>
          </a:ln>
        </p:spPr>
        <p:txBody>
          <a:bodyPr>
            <a:spAutoFit/>
          </a:bodyPr>
          <a:lstStyle/>
          <a:p>
            <a:pPr>
              <a:spcBef>
                <a:spcPct val="50000"/>
              </a:spcBef>
            </a:pPr>
            <a:r>
              <a:rPr lang="zh-CN" altLang="en-US" sz="3600" b="1" dirty="0">
                <a:latin typeface="Times New Roman" panose="02020603050405020304" pitchFamily="18" charset="0"/>
              </a:rPr>
              <a:t>一般来说</a:t>
            </a:r>
            <a:r>
              <a:rPr lang="zh-CN" altLang="en-US" sz="3600" b="1" dirty="0">
                <a:solidFill>
                  <a:srgbClr val="0000FF"/>
                </a:solidFill>
                <a:latin typeface="Times New Roman" panose="02020603050405020304" pitchFamily="18" charset="0"/>
              </a:rPr>
              <a:t>儿童</a:t>
            </a:r>
            <a:r>
              <a:rPr lang="zh-CN" altLang="en-US" sz="3600" b="1" dirty="0">
                <a:latin typeface="Times New Roman" panose="02020603050405020304" pitchFamily="18" charset="0"/>
              </a:rPr>
              <a:t>声音的音调比</a:t>
            </a:r>
            <a:r>
              <a:rPr lang="zh-CN" altLang="en-US" sz="3600" b="1" dirty="0">
                <a:solidFill>
                  <a:srgbClr val="0000FF"/>
                </a:solidFill>
                <a:latin typeface="Times New Roman" panose="02020603050405020304" pitchFamily="18" charset="0"/>
              </a:rPr>
              <a:t>成人</a:t>
            </a:r>
            <a:r>
              <a:rPr lang="zh-CN" altLang="en-US" sz="3600" b="1" dirty="0">
                <a:solidFill>
                  <a:srgbClr val="FF0000"/>
                </a:solidFill>
                <a:latin typeface="Times New Roman" panose="02020603050405020304" pitchFamily="18" charset="0"/>
              </a:rPr>
              <a:t>高</a:t>
            </a:r>
            <a:r>
              <a:rPr lang="zh-CN" altLang="en-US" sz="3600" b="1" dirty="0">
                <a:latin typeface="Times New Roman" panose="02020603050405020304" pitchFamily="18" charset="0"/>
              </a:rPr>
              <a:t>，</a:t>
            </a:r>
            <a:r>
              <a:rPr lang="zh-CN" altLang="en-US" sz="3600" b="1" dirty="0">
                <a:solidFill>
                  <a:srgbClr val="0000FF"/>
                </a:solidFill>
                <a:latin typeface="Times New Roman" panose="02020603050405020304" pitchFamily="18" charset="0"/>
              </a:rPr>
              <a:t>女子</a:t>
            </a:r>
            <a:r>
              <a:rPr lang="zh-CN" altLang="en-US" sz="3600" b="1" dirty="0">
                <a:latin typeface="Times New Roman" panose="02020603050405020304" pitchFamily="18" charset="0"/>
              </a:rPr>
              <a:t>声音的音调比</a:t>
            </a:r>
            <a:r>
              <a:rPr lang="zh-CN" altLang="en-US" sz="3600" b="1" dirty="0">
                <a:solidFill>
                  <a:srgbClr val="0000FF"/>
                </a:solidFill>
                <a:latin typeface="Times New Roman" panose="02020603050405020304" pitchFamily="18" charset="0"/>
              </a:rPr>
              <a:t>男子</a:t>
            </a:r>
            <a:r>
              <a:rPr lang="zh-CN" altLang="en-US" sz="3600" b="1" dirty="0">
                <a:solidFill>
                  <a:srgbClr val="FF0000"/>
                </a:solidFill>
                <a:latin typeface="Times New Roman" panose="02020603050405020304" pitchFamily="18" charset="0"/>
              </a:rPr>
              <a:t>高</a:t>
            </a:r>
            <a:r>
              <a:rPr lang="zh-CN" altLang="en-US" sz="3600" b="1" dirty="0">
                <a:latin typeface="Times New Roman" panose="02020603050405020304" pitchFamily="18" charset="0"/>
              </a:rPr>
              <a:t>。</a:t>
            </a:r>
          </a:p>
        </p:txBody>
      </p:sp>
      <p:pic>
        <p:nvPicPr>
          <p:cNvPr id="33800" name="图片 33799" descr="pic048"/>
          <p:cNvPicPr>
            <a:picLocks noChangeAspect="1"/>
          </p:cNvPicPr>
          <p:nvPr/>
        </p:nvPicPr>
        <p:blipFill>
          <a:blip r:embed="rId4"/>
          <a:stretch>
            <a:fillRect/>
          </a:stretch>
        </p:blipFill>
        <p:spPr>
          <a:xfrm>
            <a:off x="0" y="0"/>
            <a:ext cx="611188" cy="6858000"/>
          </a:xfrm>
          <a:prstGeom prst="rect">
            <a:avLst/>
          </a:prstGeom>
          <a:noFill/>
          <a:ln w="9525">
            <a:noFill/>
          </a:ln>
        </p:spPr>
      </p:pic>
      <p:sp>
        <p:nvSpPr>
          <p:cNvPr id="33801" name="文本框 33800"/>
          <p:cNvSpPr txBox="1"/>
          <p:nvPr/>
        </p:nvSpPr>
        <p:spPr>
          <a:xfrm>
            <a:off x="755650" y="5589588"/>
            <a:ext cx="7993063" cy="1066800"/>
          </a:xfrm>
          <a:prstGeom prst="rect">
            <a:avLst/>
          </a:prstGeom>
          <a:noFill/>
          <a:ln w="9525">
            <a:noFill/>
          </a:ln>
        </p:spPr>
        <p:txBody>
          <a:bodyPr>
            <a:spAutoFit/>
          </a:bodyPr>
          <a:lstStyle/>
          <a:p>
            <a:pPr marL="622300" indent="-622300"/>
            <a:r>
              <a:rPr lang="zh-CN" altLang="en-US" sz="3200" b="1" dirty="0">
                <a:latin typeface="新宋体" panose="02010609030101010101" pitchFamily="49" charset="-122"/>
                <a:ea typeface="新宋体" panose="02010609030101010101" pitchFamily="49" charset="-122"/>
              </a:rPr>
              <a:t>注意：</a:t>
            </a:r>
            <a:r>
              <a:rPr lang="zh-CN" altLang="en-US" sz="3200" b="1" dirty="0">
                <a:solidFill>
                  <a:srgbClr val="FF3300"/>
                </a:solidFill>
                <a:latin typeface="新宋体" panose="02010609030101010101" pitchFamily="49" charset="-122"/>
                <a:ea typeface="新宋体" panose="02010609030101010101" pitchFamily="49" charset="-122"/>
              </a:rPr>
              <a:t>声音</a:t>
            </a:r>
            <a:r>
              <a:rPr lang="zh-CN" altLang="en-US" sz="3200" b="1" dirty="0">
                <a:latin typeface="新宋体" panose="02010609030101010101" pitchFamily="49" charset="-122"/>
                <a:ea typeface="新宋体" panose="02010609030101010101" pitchFamily="49" charset="-122"/>
              </a:rPr>
              <a:t>不同于</a:t>
            </a:r>
            <a:r>
              <a:rPr lang="zh-CN" altLang="en-US" sz="3200" b="1" dirty="0">
                <a:solidFill>
                  <a:srgbClr val="FF3300"/>
                </a:solidFill>
                <a:latin typeface="新宋体" panose="02010609030101010101" pitchFamily="49" charset="-122"/>
                <a:ea typeface="新宋体" panose="02010609030101010101" pitchFamily="49" charset="-122"/>
              </a:rPr>
              <a:t>声</a:t>
            </a:r>
            <a:r>
              <a:rPr lang="zh-CN" altLang="en-US" sz="3200" b="1" dirty="0">
                <a:latin typeface="新宋体" panose="02010609030101010101" pitchFamily="49" charset="-122"/>
                <a:ea typeface="新宋体" panose="02010609030101010101" pitchFamily="49" charset="-122"/>
              </a:rPr>
              <a:t>，振动一定发</a:t>
            </a:r>
            <a:r>
              <a:rPr lang="zh-CN" altLang="en-US" sz="3200" b="1" dirty="0">
                <a:solidFill>
                  <a:srgbClr val="FF3300"/>
                </a:solidFill>
                <a:latin typeface="新宋体" panose="02010609030101010101" pitchFamily="49" charset="-122"/>
                <a:ea typeface="新宋体" panose="02010609030101010101" pitchFamily="49" charset="-122"/>
              </a:rPr>
              <a:t>声</a:t>
            </a:r>
            <a:r>
              <a:rPr lang="zh-CN" altLang="en-US" sz="3200" b="1" dirty="0">
                <a:latin typeface="新宋体" panose="02010609030101010101" pitchFamily="49" charset="-122"/>
                <a:ea typeface="新宋体" panose="02010609030101010101" pitchFamily="49" charset="-122"/>
              </a:rPr>
              <a:t>，但却不一定是我们能够听见的</a:t>
            </a:r>
            <a:r>
              <a:rPr lang="zh-CN" altLang="en-US" sz="3200" b="1" dirty="0">
                <a:solidFill>
                  <a:srgbClr val="FF3300"/>
                </a:solidFill>
                <a:latin typeface="新宋体" panose="02010609030101010101" pitchFamily="49" charset="-122"/>
                <a:ea typeface="新宋体" panose="02010609030101010101" pitchFamily="49" charset="-122"/>
              </a:rPr>
              <a:t>声音</a:t>
            </a:r>
            <a:r>
              <a:rPr lang="zh-CN" altLang="en-US" sz="3200" b="1" dirty="0">
                <a:latin typeface="新宋体" panose="02010609030101010101" pitchFamily="49" charset="-122"/>
                <a:ea typeface="新宋体" panose="02010609030101010101" pitchFamily="49" charset="-122"/>
              </a:rPr>
              <a:t>。</a:t>
            </a:r>
          </a:p>
        </p:txBody>
      </p:sp>
      <p:sp>
        <p:nvSpPr>
          <p:cNvPr id="33802" name="文本框 33801"/>
          <p:cNvSpPr txBox="1"/>
          <p:nvPr/>
        </p:nvSpPr>
        <p:spPr>
          <a:xfrm>
            <a:off x="1042988" y="2708275"/>
            <a:ext cx="1441450" cy="579438"/>
          </a:xfrm>
          <a:prstGeom prst="rect">
            <a:avLst/>
          </a:prstGeom>
          <a:noFill/>
          <a:ln w="9525">
            <a:noFill/>
          </a:ln>
        </p:spPr>
        <p:txBody>
          <a:bodyPr>
            <a:spAutoFit/>
          </a:bodyPr>
          <a:lstStyle/>
          <a:p>
            <a:pPr>
              <a:spcBef>
                <a:spcPct val="50000"/>
              </a:spcBef>
            </a:pPr>
            <a:r>
              <a:rPr lang="zh-CN" altLang="en-US" sz="3200" dirty="0">
                <a:solidFill>
                  <a:srgbClr val="0000FF"/>
                </a:solidFill>
                <a:latin typeface="Arial" panose="020B0604020202020204" pitchFamily="34" charset="0"/>
              </a:rPr>
              <a:t>可见</a:t>
            </a:r>
            <a:r>
              <a:rPr lang="zh-CN" altLang="en-US" sz="3200" dirty="0">
                <a:latin typeface="Arial" panose="020B0604020202020204" pitchFamily="34" charset="0"/>
              </a:rPr>
              <a:t>：</a:t>
            </a:r>
          </a:p>
        </p:txBody>
      </p:sp>
      <p:sp>
        <p:nvSpPr>
          <p:cNvPr id="33803" name="矩形 33802"/>
          <p:cNvSpPr/>
          <p:nvPr/>
        </p:nvSpPr>
        <p:spPr>
          <a:xfrm>
            <a:off x="971550" y="4437063"/>
            <a:ext cx="7559675" cy="1190625"/>
          </a:xfrm>
          <a:prstGeom prst="rect">
            <a:avLst/>
          </a:prstGeom>
          <a:noFill/>
          <a:ln w="9525">
            <a:noFill/>
          </a:ln>
        </p:spPr>
        <p:txBody>
          <a:bodyPr>
            <a:spAutoFit/>
          </a:bodyPr>
          <a:lstStyle/>
          <a:p>
            <a:pPr>
              <a:spcBef>
                <a:spcPct val="50000"/>
              </a:spcBef>
            </a:pPr>
            <a:r>
              <a:rPr lang="zh-CN" altLang="en-US" sz="3600" b="1" dirty="0">
                <a:latin typeface="Arial" panose="020B0604020202020204" pitchFamily="34" charset="0"/>
              </a:rPr>
              <a:t>在键盘乐器中，越是</a:t>
            </a:r>
            <a:r>
              <a:rPr lang="zh-CN" altLang="en-US" sz="3600" b="1" dirty="0">
                <a:solidFill>
                  <a:srgbClr val="0000FF"/>
                </a:solidFill>
                <a:latin typeface="Arial" panose="020B0604020202020204" pitchFamily="34" charset="0"/>
              </a:rPr>
              <a:t>右</a:t>
            </a:r>
            <a:r>
              <a:rPr lang="zh-CN" altLang="en-US" sz="3600" b="1" dirty="0">
                <a:latin typeface="Arial" panose="020B0604020202020204" pitchFamily="34" charset="0"/>
              </a:rPr>
              <a:t>边的音，音调越</a:t>
            </a:r>
            <a:r>
              <a:rPr lang="zh-CN" altLang="en-US" sz="3600" b="1" dirty="0">
                <a:solidFill>
                  <a:srgbClr val="FF0000"/>
                </a:solidFill>
                <a:latin typeface="Arial" panose="020B0604020202020204" pitchFamily="34" charset="0"/>
              </a:rPr>
              <a:t>高</a:t>
            </a:r>
            <a:r>
              <a:rPr lang="zh-CN" altLang="en-US" sz="3600" b="1" dirty="0">
                <a:latin typeface="Arial" panose="020B0604020202020204" pitchFamily="34" charset="0"/>
              </a:rPr>
              <a:t>，越是</a:t>
            </a:r>
            <a:r>
              <a:rPr lang="zh-CN" altLang="en-US" sz="3600" b="1" dirty="0">
                <a:solidFill>
                  <a:srgbClr val="0000FF"/>
                </a:solidFill>
                <a:latin typeface="Arial" panose="020B0604020202020204" pitchFamily="34" charset="0"/>
              </a:rPr>
              <a:t>左</a:t>
            </a:r>
            <a:r>
              <a:rPr lang="zh-CN" altLang="en-US" sz="3600" b="1" dirty="0">
                <a:latin typeface="Arial" panose="020B0604020202020204" pitchFamily="34" charset="0"/>
              </a:rPr>
              <a:t>边的音，音调越</a:t>
            </a:r>
            <a:r>
              <a:rPr lang="zh-CN" altLang="en-US" sz="3600" b="1" dirty="0">
                <a:solidFill>
                  <a:srgbClr val="FF0000"/>
                </a:solidFill>
                <a:latin typeface="Arial" panose="020B0604020202020204" pitchFamily="34" charset="0"/>
              </a:rPr>
              <a:t>低</a:t>
            </a:r>
            <a:r>
              <a:rPr lang="zh-CN" altLang="en-US" sz="3600" b="1" dirty="0">
                <a:latin typeface="Arial" panose="020B0604020202020204" pitchFamily="34" charset="0"/>
              </a:rPr>
              <a:t>。</a:t>
            </a:r>
          </a:p>
        </p:txBody>
      </p:sp>
    </p:spTree>
    <p:extLst>
      <p:ext uri="{BB962C8B-B14F-4D97-AF65-F5344CB8AC3E}">
        <p14:creationId xmlns:p14="http://schemas.microsoft.com/office/powerpoint/2010/main" val="2145745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3796"/>
                                        </p:tgtEl>
                                        <p:attrNameLst>
                                          <p:attrName>style.visibility</p:attrName>
                                        </p:attrNameLst>
                                      </p:cBhvr>
                                      <p:to>
                                        <p:strVal val="visible"/>
                                      </p:to>
                                    </p:set>
                                    <p:animEffect transition="in" filter="checkerboard(across)">
                                      <p:cBhvr>
                                        <p:cTn id="7" dur="500"/>
                                        <p:tgtEl>
                                          <p:spTgt spid="33796"/>
                                        </p:tgtEl>
                                      </p:cBhvr>
                                    </p:animEffect>
                                  </p:childTnLst>
                                </p:cTn>
                              </p:par>
                            </p:childTnLst>
                          </p:cTn>
                        </p:par>
                        <p:par>
                          <p:cTn id="8" fill="hold">
                            <p:stCondLst>
                              <p:cond delay="500"/>
                            </p:stCondLst>
                            <p:childTnLst>
                              <p:par>
                                <p:cTn id="9" presetID="20" presetClass="entr" presetSubtype="0" fill="hold" grpId="0" nodeType="afterEffect">
                                  <p:stCondLst>
                                    <p:cond delay="0"/>
                                  </p:stCondLst>
                                  <p:childTnLst>
                                    <p:set>
                                      <p:cBhvr>
                                        <p:cTn id="10" dur="1" fill="hold">
                                          <p:stCondLst>
                                            <p:cond delay="0"/>
                                          </p:stCondLst>
                                        </p:cTn>
                                        <p:tgtEl>
                                          <p:spTgt spid="33795"/>
                                        </p:tgtEl>
                                        <p:attrNameLst>
                                          <p:attrName>style.visibility</p:attrName>
                                        </p:attrNameLst>
                                      </p:cBhvr>
                                      <p:to>
                                        <p:strVal val="visible"/>
                                      </p:to>
                                    </p:set>
                                    <p:animEffect transition="in" filter="wedge">
                                      <p:cBhvr>
                                        <p:cTn id="11" dur="500"/>
                                        <p:tgtEl>
                                          <p:spTgt spid="33795"/>
                                        </p:tgtEl>
                                      </p:cBhvr>
                                    </p:animEffect>
                                  </p:childTnLst>
                                </p:cTn>
                              </p:par>
                            </p:childTnLst>
                          </p:cTn>
                        </p:par>
                      </p:childTnLst>
                    </p:cTn>
                  </p:par>
                  <p:par>
                    <p:cTn id="12" fill="hold">
                      <p:stCondLst>
                        <p:cond delay="indefinite"/>
                      </p:stCondLst>
                      <p:childTnLst>
                        <p:par>
                          <p:cTn id="13" fill="hold">
                            <p:stCondLst>
                              <p:cond delay="0"/>
                            </p:stCondLst>
                            <p:childTnLst>
                              <p:par>
                                <p:cTn id="14" presetID="30" presetClass="entr" presetSubtype="0" fill="hold" grpId="0" nodeType="clickEffect">
                                  <p:stCondLst>
                                    <p:cond delay="0"/>
                                  </p:stCondLst>
                                  <p:childTnLst>
                                    <p:set>
                                      <p:cBhvr>
                                        <p:cTn id="15" dur="1" fill="hold">
                                          <p:stCondLst>
                                            <p:cond delay="0"/>
                                          </p:stCondLst>
                                        </p:cTn>
                                        <p:tgtEl>
                                          <p:spTgt spid="33802"/>
                                        </p:tgtEl>
                                        <p:attrNameLst>
                                          <p:attrName>style.visibility</p:attrName>
                                        </p:attrNameLst>
                                      </p:cBhvr>
                                      <p:to>
                                        <p:strVal val="visible"/>
                                      </p:to>
                                    </p:set>
                                    <p:animEffect transition="in" filter="fade">
                                      <p:cBhvr>
                                        <p:cTn id="16" dur="800" decel="100000"/>
                                        <p:tgtEl>
                                          <p:spTgt spid="33802"/>
                                        </p:tgtEl>
                                      </p:cBhvr>
                                    </p:animEffect>
                                    <p:anim calcmode="lin" valueType="num">
                                      <p:cBhvr>
                                        <p:cTn id="17" dur="800" decel="100000" fill="hold"/>
                                        <p:tgtEl>
                                          <p:spTgt spid="33802"/>
                                        </p:tgtEl>
                                        <p:attrNameLst>
                                          <p:attrName>style.rotation</p:attrName>
                                        </p:attrNameLst>
                                      </p:cBhvr>
                                      <p:tavLst>
                                        <p:tav tm="0">
                                          <p:val>
                                            <p:fltVal val="-90"/>
                                          </p:val>
                                        </p:tav>
                                        <p:tav tm="100000">
                                          <p:val>
                                            <p:fltVal val="0"/>
                                          </p:val>
                                        </p:tav>
                                      </p:tavLst>
                                    </p:anim>
                                    <p:anim calcmode="lin" valueType="num">
                                      <p:cBhvr>
                                        <p:cTn id="18" dur="800" decel="100000" fill="hold"/>
                                        <p:tgtEl>
                                          <p:spTgt spid="33802"/>
                                        </p:tgtEl>
                                        <p:attrNameLst>
                                          <p:attrName>ppt_x</p:attrName>
                                        </p:attrNameLst>
                                      </p:cBhvr>
                                      <p:tavLst>
                                        <p:tav tm="0">
                                          <p:val>
                                            <p:strVal val="#ppt_x+0.4"/>
                                          </p:val>
                                        </p:tav>
                                        <p:tav tm="100000">
                                          <p:val>
                                            <p:strVal val="#ppt_x-0.05"/>
                                          </p:val>
                                        </p:tav>
                                      </p:tavLst>
                                    </p:anim>
                                    <p:anim calcmode="lin" valueType="num">
                                      <p:cBhvr>
                                        <p:cTn id="19" dur="800" decel="100000" fill="hold"/>
                                        <p:tgtEl>
                                          <p:spTgt spid="33802"/>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33802"/>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33802"/>
                                        </p:tgtEl>
                                        <p:attrNameLst>
                                          <p:attrName>ppt_y</p:attrName>
                                        </p:attrNameLst>
                                      </p:cBhvr>
                                      <p:tavLst>
                                        <p:tav tm="0">
                                          <p:val>
                                            <p:strVal val="#ppt_y+0.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0" presetClass="entr" presetSubtype="0" fill="hold" grpId="0" nodeType="clickEffect">
                                  <p:stCondLst>
                                    <p:cond delay="0"/>
                                  </p:stCondLst>
                                  <p:childTnLst>
                                    <p:set>
                                      <p:cBhvr>
                                        <p:cTn id="25" dur="1" fill="hold">
                                          <p:stCondLst>
                                            <p:cond delay="0"/>
                                          </p:stCondLst>
                                        </p:cTn>
                                        <p:tgtEl>
                                          <p:spTgt spid="33799"/>
                                        </p:tgtEl>
                                        <p:attrNameLst>
                                          <p:attrName>style.visibility</p:attrName>
                                        </p:attrNameLst>
                                      </p:cBhvr>
                                      <p:to>
                                        <p:strVal val="visible"/>
                                      </p:to>
                                    </p:set>
                                    <p:animEffect transition="in" filter="wedge">
                                      <p:cBhvr>
                                        <p:cTn id="26" dur="500"/>
                                        <p:tgtEl>
                                          <p:spTgt spid="33799"/>
                                        </p:tgtEl>
                                      </p:cBhvr>
                                    </p:animEffect>
                                  </p:childTnLst>
                                </p:cTn>
                              </p:par>
                            </p:childTnLst>
                          </p:cTn>
                        </p:par>
                      </p:childTnLst>
                    </p:cTn>
                  </p:par>
                  <p:par>
                    <p:cTn id="27" fill="hold">
                      <p:stCondLst>
                        <p:cond delay="indefinite"/>
                      </p:stCondLst>
                      <p:childTnLst>
                        <p:par>
                          <p:cTn id="28" fill="hold">
                            <p:stCondLst>
                              <p:cond delay="0"/>
                            </p:stCondLst>
                            <p:childTnLst>
                              <p:par>
                                <p:cTn id="29" presetID="26" presetClass="entr" presetSubtype="0" fill="hold" grpId="0" nodeType="clickEffect">
                                  <p:stCondLst>
                                    <p:cond delay="0"/>
                                  </p:stCondLst>
                                  <p:childTnLst>
                                    <p:set>
                                      <p:cBhvr>
                                        <p:cTn id="30" dur="1" fill="hold">
                                          <p:stCondLst>
                                            <p:cond delay="0"/>
                                          </p:stCondLst>
                                        </p:cTn>
                                        <p:tgtEl>
                                          <p:spTgt spid="33803"/>
                                        </p:tgtEl>
                                        <p:attrNameLst>
                                          <p:attrName>style.visibility</p:attrName>
                                        </p:attrNameLst>
                                      </p:cBhvr>
                                      <p:to>
                                        <p:strVal val="visible"/>
                                      </p:to>
                                    </p:set>
                                    <p:animEffect transition="in" filter="wipe(down)">
                                      <p:cBhvr>
                                        <p:cTn id="31" dur="580">
                                          <p:stCondLst>
                                            <p:cond delay="0"/>
                                          </p:stCondLst>
                                        </p:cTn>
                                        <p:tgtEl>
                                          <p:spTgt spid="33803"/>
                                        </p:tgtEl>
                                      </p:cBhvr>
                                    </p:animEffect>
                                    <p:anim calcmode="lin" valueType="num">
                                      <p:cBhvr>
                                        <p:cTn id="32" dur="1822" tmFilter="0,0; 0.14,0.36; 0.43,0.73; 0.71,0.91; 1.0,1.0">
                                          <p:stCondLst>
                                            <p:cond delay="0"/>
                                          </p:stCondLst>
                                        </p:cTn>
                                        <p:tgtEl>
                                          <p:spTgt spid="33803"/>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33803"/>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33803"/>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33803"/>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33803"/>
                                        </p:tgtEl>
                                        <p:attrNameLst>
                                          <p:attrName>ppt_y</p:attrName>
                                        </p:attrNameLst>
                                      </p:cBhvr>
                                      <p:tavLst>
                                        <p:tav tm="0" fmla="#ppt_y-sin(pi*$)/81">
                                          <p:val>
                                            <p:fltVal val="0"/>
                                          </p:val>
                                        </p:tav>
                                        <p:tav tm="100000">
                                          <p:val>
                                            <p:fltVal val="1"/>
                                          </p:val>
                                        </p:tav>
                                      </p:tavLst>
                                    </p:anim>
                                    <p:animScale>
                                      <p:cBhvr>
                                        <p:cTn id="37" dur="26">
                                          <p:stCondLst>
                                            <p:cond delay="650"/>
                                          </p:stCondLst>
                                        </p:cTn>
                                        <p:tgtEl>
                                          <p:spTgt spid="33803"/>
                                        </p:tgtEl>
                                      </p:cBhvr>
                                      <p:to x="100000" y="60000"/>
                                    </p:animScale>
                                    <p:animScale>
                                      <p:cBhvr>
                                        <p:cTn id="38" dur="166" decel="50000">
                                          <p:stCondLst>
                                            <p:cond delay="676"/>
                                          </p:stCondLst>
                                        </p:cTn>
                                        <p:tgtEl>
                                          <p:spTgt spid="33803"/>
                                        </p:tgtEl>
                                      </p:cBhvr>
                                      <p:to x="100000" y="100000"/>
                                    </p:animScale>
                                    <p:animScale>
                                      <p:cBhvr>
                                        <p:cTn id="39" dur="26">
                                          <p:stCondLst>
                                            <p:cond delay="1312"/>
                                          </p:stCondLst>
                                        </p:cTn>
                                        <p:tgtEl>
                                          <p:spTgt spid="33803"/>
                                        </p:tgtEl>
                                      </p:cBhvr>
                                      <p:to x="100000" y="80000"/>
                                    </p:animScale>
                                    <p:animScale>
                                      <p:cBhvr>
                                        <p:cTn id="40" dur="166" decel="50000">
                                          <p:stCondLst>
                                            <p:cond delay="1338"/>
                                          </p:stCondLst>
                                        </p:cTn>
                                        <p:tgtEl>
                                          <p:spTgt spid="33803"/>
                                        </p:tgtEl>
                                      </p:cBhvr>
                                      <p:to x="100000" y="100000"/>
                                    </p:animScale>
                                    <p:animScale>
                                      <p:cBhvr>
                                        <p:cTn id="41" dur="26">
                                          <p:stCondLst>
                                            <p:cond delay="1642"/>
                                          </p:stCondLst>
                                        </p:cTn>
                                        <p:tgtEl>
                                          <p:spTgt spid="33803"/>
                                        </p:tgtEl>
                                      </p:cBhvr>
                                      <p:to x="100000" y="90000"/>
                                    </p:animScale>
                                    <p:animScale>
                                      <p:cBhvr>
                                        <p:cTn id="42" dur="166" decel="50000">
                                          <p:stCondLst>
                                            <p:cond delay="1668"/>
                                          </p:stCondLst>
                                        </p:cTn>
                                        <p:tgtEl>
                                          <p:spTgt spid="33803"/>
                                        </p:tgtEl>
                                      </p:cBhvr>
                                      <p:to x="100000" y="100000"/>
                                    </p:animScale>
                                    <p:animScale>
                                      <p:cBhvr>
                                        <p:cTn id="43" dur="26">
                                          <p:stCondLst>
                                            <p:cond delay="1808"/>
                                          </p:stCondLst>
                                        </p:cTn>
                                        <p:tgtEl>
                                          <p:spTgt spid="33803"/>
                                        </p:tgtEl>
                                      </p:cBhvr>
                                      <p:to x="100000" y="95000"/>
                                    </p:animScale>
                                    <p:animScale>
                                      <p:cBhvr>
                                        <p:cTn id="44" dur="166" decel="50000">
                                          <p:stCondLst>
                                            <p:cond delay="1834"/>
                                          </p:stCondLst>
                                        </p:cTn>
                                        <p:tgtEl>
                                          <p:spTgt spid="33803"/>
                                        </p:tgtEl>
                                      </p:cBhvr>
                                      <p:to x="100000" y="100000"/>
                                    </p:animScale>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3801"/>
                                        </p:tgtEl>
                                        <p:attrNameLst>
                                          <p:attrName>style.visibility</p:attrName>
                                        </p:attrNameLst>
                                      </p:cBhvr>
                                      <p:to>
                                        <p:strVal val="visible"/>
                                      </p:to>
                                    </p:set>
                                    <p:anim calcmode="lin" valueType="num">
                                      <p:cBhvr additive="base">
                                        <p:cTn id="49" dur="500" fill="hold"/>
                                        <p:tgtEl>
                                          <p:spTgt spid="33801"/>
                                        </p:tgtEl>
                                        <p:attrNameLst>
                                          <p:attrName>ppt_x</p:attrName>
                                        </p:attrNameLst>
                                      </p:cBhvr>
                                      <p:tavLst>
                                        <p:tav tm="0">
                                          <p:val>
                                            <p:strVal val="#ppt_x"/>
                                          </p:val>
                                        </p:tav>
                                        <p:tav tm="100000">
                                          <p:val>
                                            <p:strVal val="#ppt_x"/>
                                          </p:val>
                                        </p:tav>
                                      </p:tavLst>
                                    </p:anim>
                                    <p:anim calcmode="lin" valueType="num">
                                      <p:cBhvr additive="base">
                                        <p:cTn id="50" dur="500" fill="hold"/>
                                        <p:tgtEl>
                                          <p:spTgt spid="338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p:bldP spid="33796" grpId="0" animBg="1"/>
      <p:bldP spid="33799" grpId="0"/>
      <p:bldP spid="33801" grpId="0"/>
      <p:bldP spid="33802" grpId="0"/>
      <p:bldP spid="3380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FORWARD3">
            <a:hlinkClick r:id="" action="ppaction://noaction"/>
          </p:cNvPr>
          <p:cNvPicPr>
            <a:picLocks noChangeAspect="1"/>
          </p:cNvPicPr>
          <p:nvPr/>
        </p:nvPicPr>
        <p:blipFill>
          <a:blip r:embed="rId2"/>
          <a:stretch>
            <a:fillRect/>
          </a:stretch>
        </p:blipFill>
        <p:spPr>
          <a:xfrm>
            <a:off x="8001000" y="6248400"/>
            <a:ext cx="514350" cy="160338"/>
          </a:xfrm>
          <a:prstGeom prst="rect">
            <a:avLst/>
          </a:prstGeom>
          <a:noFill/>
          <a:ln w="9525">
            <a:noFill/>
          </a:ln>
        </p:spPr>
      </p:pic>
      <p:grpSp>
        <p:nvGrpSpPr>
          <p:cNvPr id="2" name="Group 3"/>
          <p:cNvGrpSpPr/>
          <p:nvPr/>
        </p:nvGrpSpPr>
        <p:grpSpPr>
          <a:xfrm>
            <a:off x="304800" y="1600200"/>
            <a:ext cx="8509000" cy="4572000"/>
            <a:chOff x="240" y="1008"/>
            <a:chExt cx="5360" cy="2880"/>
          </a:xfrm>
        </p:grpSpPr>
        <p:pic>
          <p:nvPicPr>
            <p:cNvPr id="31748" name="Picture 4" descr="1"/>
            <p:cNvPicPr>
              <a:picLocks noChangeAspect="1"/>
            </p:cNvPicPr>
            <p:nvPr/>
          </p:nvPicPr>
          <p:blipFill>
            <a:blip r:embed="rId3"/>
            <a:stretch>
              <a:fillRect/>
            </a:stretch>
          </p:blipFill>
          <p:spPr>
            <a:xfrm>
              <a:off x="912" y="3504"/>
              <a:ext cx="546" cy="366"/>
            </a:xfrm>
            <a:prstGeom prst="rect">
              <a:avLst/>
            </a:prstGeom>
            <a:noFill/>
            <a:ln w="9525">
              <a:noFill/>
            </a:ln>
          </p:spPr>
        </p:pic>
        <p:grpSp>
          <p:nvGrpSpPr>
            <p:cNvPr id="31749" name="Group 5"/>
            <p:cNvGrpSpPr/>
            <p:nvPr/>
          </p:nvGrpSpPr>
          <p:grpSpPr>
            <a:xfrm>
              <a:off x="240" y="1008"/>
              <a:ext cx="5360" cy="2880"/>
              <a:chOff x="288" y="864"/>
              <a:chExt cx="5360" cy="2880"/>
            </a:xfrm>
          </p:grpSpPr>
          <p:sp>
            <p:nvSpPr>
              <p:cNvPr id="31750" name="Rectangle 6"/>
              <p:cNvSpPr/>
              <p:nvPr/>
            </p:nvSpPr>
            <p:spPr>
              <a:xfrm>
                <a:off x="1104" y="1152"/>
                <a:ext cx="3216" cy="192"/>
              </a:xfrm>
              <a:prstGeom prst="rect">
                <a:avLst/>
              </a:prstGeom>
              <a:gradFill rotWithShape="0">
                <a:gsLst>
                  <a:gs pos="0">
                    <a:srgbClr val="8488C4">
                      <a:alpha val="100000"/>
                    </a:srgbClr>
                  </a:gs>
                  <a:gs pos="53000">
                    <a:srgbClr val="D4DEFF">
                      <a:alpha val="100000"/>
                    </a:srgbClr>
                  </a:gs>
                  <a:gs pos="83000">
                    <a:srgbClr val="D4DEFF">
                      <a:alpha val="100000"/>
                    </a:srgbClr>
                  </a:gs>
                  <a:gs pos="100000">
                    <a:srgbClr val="96AB94">
                      <a:alpha val="100000"/>
                    </a:srgbClr>
                  </a:gs>
                </a:gsLst>
                <a:lin ang="5400000" scaled="1"/>
                <a:tileRect/>
              </a:gradFill>
              <a:ln w="38100" cap="flat" cmpd="sng">
                <a:solidFill>
                  <a:srgbClr val="FF00FF"/>
                </a:solidFill>
                <a:prstDash val="solid"/>
                <a:miter/>
                <a:headEnd type="none" w="med" len="med"/>
                <a:tailEnd type="none" w="med" len="med"/>
              </a:ln>
            </p:spPr>
            <p:txBody>
              <a:bodyPr wrap="none" anchor="ctr"/>
              <a:lstStyle/>
              <a:p>
                <a:pPr algn="ctr"/>
                <a:endParaRPr lang="zh-CN" altLang="zh-CN" sz="2400" b="1" dirty="0">
                  <a:solidFill>
                    <a:srgbClr val="FF0000"/>
                  </a:solidFill>
                  <a:latin typeface="Times New Roman" panose="02020603050405020304" pitchFamily="18" charset="0"/>
                </a:endParaRPr>
              </a:p>
            </p:txBody>
          </p:sp>
          <p:sp>
            <p:nvSpPr>
              <p:cNvPr id="31751" name="Rectangle 7"/>
              <p:cNvSpPr/>
              <p:nvPr/>
            </p:nvSpPr>
            <p:spPr>
              <a:xfrm>
                <a:off x="768" y="1776"/>
                <a:ext cx="3840" cy="192"/>
              </a:xfrm>
              <a:prstGeom prst="rect">
                <a:avLst/>
              </a:prstGeom>
              <a:gradFill rotWithShape="0">
                <a:gsLst>
                  <a:gs pos="0">
                    <a:srgbClr val="8488C4">
                      <a:alpha val="100000"/>
                    </a:srgbClr>
                  </a:gs>
                  <a:gs pos="53000">
                    <a:srgbClr val="D4DEFF">
                      <a:alpha val="100000"/>
                    </a:srgbClr>
                  </a:gs>
                  <a:gs pos="83000">
                    <a:srgbClr val="D4DEFF">
                      <a:alpha val="100000"/>
                    </a:srgbClr>
                  </a:gs>
                  <a:gs pos="100000">
                    <a:srgbClr val="96AB94">
                      <a:alpha val="100000"/>
                    </a:srgbClr>
                  </a:gs>
                </a:gsLst>
                <a:lin ang="5400000" scaled="1"/>
                <a:tileRect/>
              </a:gradFill>
              <a:ln w="38100" cap="flat" cmpd="sng">
                <a:solidFill>
                  <a:srgbClr val="FF00FF"/>
                </a:solidFill>
                <a:prstDash val="solid"/>
                <a:miter/>
                <a:headEnd type="none" w="med" len="med"/>
                <a:tailEnd type="none" w="med" len="med"/>
              </a:ln>
            </p:spPr>
            <p:txBody>
              <a:bodyPr wrap="none" anchor="ctr"/>
              <a:lstStyle/>
              <a:p>
                <a:endParaRPr dirty="0">
                  <a:latin typeface="Tahoma" panose="020B0604030504040204" pitchFamily="34" charset="0"/>
                </a:endParaRPr>
              </a:p>
            </p:txBody>
          </p:sp>
          <p:sp>
            <p:nvSpPr>
              <p:cNvPr id="31752" name="Rectangle 8"/>
              <p:cNvSpPr/>
              <p:nvPr/>
            </p:nvSpPr>
            <p:spPr>
              <a:xfrm>
                <a:off x="1440" y="2304"/>
                <a:ext cx="3360" cy="192"/>
              </a:xfrm>
              <a:prstGeom prst="rect">
                <a:avLst/>
              </a:prstGeom>
              <a:gradFill rotWithShape="0">
                <a:gsLst>
                  <a:gs pos="0">
                    <a:srgbClr val="8488C4">
                      <a:alpha val="100000"/>
                    </a:srgbClr>
                  </a:gs>
                  <a:gs pos="53000">
                    <a:srgbClr val="D4DEFF">
                      <a:alpha val="100000"/>
                    </a:srgbClr>
                  </a:gs>
                  <a:gs pos="83000">
                    <a:srgbClr val="D4DEFF">
                      <a:alpha val="100000"/>
                    </a:srgbClr>
                  </a:gs>
                  <a:gs pos="100000">
                    <a:srgbClr val="96AB94">
                      <a:alpha val="100000"/>
                    </a:srgbClr>
                  </a:gs>
                </a:gsLst>
                <a:lin ang="5400000" scaled="1"/>
                <a:tileRect/>
              </a:gradFill>
              <a:ln w="38100" cap="flat" cmpd="sng">
                <a:solidFill>
                  <a:srgbClr val="FF00FF"/>
                </a:solidFill>
                <a:prstDash val="solid"/>
                <a:miter/>
                <a:headEnd type="none" w="med" len="med"/>
                <a:tailEnd type="none" w="med" len="med"/>
              </a:ln>
            </p:spPr>
            <p:txBody>
              <a:bodyPr wrap="none" anchor="ctr"/>
              <a:lstStyle/>
              <a:p>
                <a:endParaRPr dirty="0">
                  <a:latin typeface="Tahoma" panose="020B0604030504040204" pitchFamily="34" charset="0"/>
                </a:endParaRPr>
              </a:p>
            </p:txBody>
          </p:sp>
          <p:sp>
            <p:nvSpPr>
              <p:cNvPr id="31753" name="Rectangle 9"/>
              <p:cNvSpPr/>
              <p:nvPr/>
            </p:nvSpPr>
            <p:spPr>
              <a:xfrm>
                <a:off x="2784" y="2928"/>
                <a:ext cx="2400" cy="192"/>
              </a:xfrm>
              <a:prstGeom prst="rect">
                <a:avLst/>
              </a:prstGeom>
              <a:gradFill rotWithShape="0">
                <a:gsLst>
                  <a:gs pos="0">
                    <a:srgbClr val="8488C4">
                      <a:alpha val="100000"/>
                    </a:srgbClr>
                  </a:gs>
                  <a:gs pos="53000">
                    <a:srgbClr val="D4DEFF">
                      <a:alpha val="100000"/>
                    </a:srgbClr>
                  </a:gs>
                  <a:gs pos="83000">
                    <a:srgbClr val="D4DEFF">
                      <a:alpha val="100000"/>
                    </a:srgbClr>
                  </a:gs>
                  <a:gs pos="100000">
                    <a:srgbClr val="96AB94">
                      <a:alpha val="100000"/>
                    </a:srgbClr>
                  </a:gs>
                </a:gsLst>
                <a:lin ang="5400000" scaled="1"/>
                <a:tileRect/>
              </a:gradFill>
              <a:ln w="38100" cap="flat" cmpd="sng">
                <a:solidFill>
                  <a:srgbClr val="FF00FF"/>
                </a:solidFill>
                <a:prstDash val="solid"/>
                <a:miter/>
                <a:headEnd type="none" w="med" len="med"/>
                <a:tailEnd type="none" w="med" len="med"/>
              </a:ln>
            </p:spPr>
            <p:txBody>
              <a:bodyPr wrap="none" anchor="ctr"/>
              <a:lstStyle/>
              <a:p>
                <a:endParaRPr dirty="0">
                  <a:latin typeface="Tahoma" panose="020B0604030504040204" pitchFamily="34" charset="0"/>
                </a:endParaRPr>
              </a:p>
            </p:txBody>
          </p:sp>
          <p:sp>
            <p:nvSpPr>
              <p:cNvPr id="31754" name="Rectangle 10"/>
              <p:cNvSpPr/>
              <p:nvPr/>
            </p:nvSpPr>
            <p:spPr>
              <a:xfrm>
                <a:off x="1728" y="3552"/>
                <a:ext cx="3696" cy="192"/>
              </a:xfrm>
              <a:prstGeom prst="rect">
                <a:avLst/>
              </a:prstGeom>
              <a:gradFill rotWithShape="0">
                <a:gsLst>
                  <a:gs pos="0">
                    <a:srgbClr val="8488C4">
                      <a:alpha val="100000"/>
                    </a:srgbClr>
                  </a:gs>
                  <a:gs pos="53000">
                    <a:srgbClr val="D4DEFF">
                      <a:alpha val="100000"/>
                    </a:srgbClr>
                  </a:gs>
                  <a:gs pos="83000">
                    <a:srgbClr val="D4DEFF">
                      <a:alpha val="100000"/>
                    </a:srgbClr>
                  </a:gs>
                  <a:gs pos="100000">
                    <a:srgbClr val="96AB94">
                      <a:alpha val="100000"/>
                    </a:srgbClr>
                  </a:gs>
                </a:gsLst>
                <a:lin ang="5400000" scaled="1"/>
                <a:tileRect/>
              </a:gradFill>
              <a:ln w="38100" cap="flat" cmpd="sng">
                <a:solidFill>
                  <a:srgbClr val="FF00FF"/>
                </a:solidFill>
                <a:prstDash val="solid"/>
                <a:miter/>
                <a:headEnd type="none" w="med" len="med"/>
                <a:tailEnd type="none" w="med" len="med"/>
              </a:ln>
            </p:spPr>
            <p:txBody>
              <a:bodyPr wrap="none" anchor="ctr"/>
              <a:lstStyle/>
              <a:p>
                <a:endParaRPr dirty="0">
                  <a:latin typeface="Tahoma" panose="020B0604030504040204" pitchFamily="34" charset="0"/>
                </a:endParaRPr>
              </a:p>
            </p:txBody>
          </p:sp>
          <p:pic>
            <p:nvPicPr>
              <p:cNvPr id="31755" name="Picture 11" descr="5"/>
              <p:cNvPicPr>
                <a:picLocks noChangeAspect="1"/>
              </p:cNvPicPr>
              <p:nvPr/>
            </p:nvPicPr>
            <p:blipFill>
              <a:blip r:embed="rId4"/>
              <a:stretch>
                <a:fillRect/>
              </a:stretch>
            </p:blipFill>
            <p:spPr>
              <a:xfrm>
                <a:off x="288" y="1104"/>
                <a:ext cx="426" cy="456"/>
              </a:xfrm>
              <a:prstGeom prst="rect">
                <a:avLst/>
              </a:prstGeom>
              <a:noFill/>
              <a:ln w="9525">
                <a:noFill/>
              </a:ln>
            </p:spPr>
          </p:pic>
          <p:pic>
            <p:nvPicPr>
              <p:cNvPr id="31756" name="Picture 12" descr="4"/>
              <p:cNvPicPr>
                <a:picLocks noChangeAspect="1"/>
              </p:cNvPicPr>
              <p:nvPr/>
            </p:nvPicPr>
            <p:blipFill>
              <a:blip r:embed="rId5"/>
              <a:stretch>
                <a:fillRect/>
              </a:stretch>
            </p:blipFill>
            <p:spPr>
              <a:xfrm>
                <a:off x="288" y="1680"/>
                <a:ext cx="408" cy="390"/>
              </a:xfrm>
              <a:prstGeom prst="rect">
                <a:avLst/>
              </a:prstGeom>
              <a:noFill/>
              <a:ln w="9525">
                <a:noFill/>
              </a:ln>
            </p:spPr>
          </p:pic>
          <p:pic>
            <p:nvPicPr>
              <p:cNvPr id="31757" name="Picture 13" descr="3"/>
              <p:cNvPicPr>
                <a:picLocks noChangeAspect="1"/>
              </p:cNvPicPr>
              <p:nvPr/>
            </p:nvPicPr>
            <p:blipFill>
              <a:blip r:embed="rId6"/>
              <a:stretch>
                <a:fillRect/>
              </a:stretch>
            </p:blipFill>
            <p:spPr>
              <a:xfrm>
                <a:off x="768" y="2160"/>
                <a:ext cx="432" cy="444"/>
              </a:xfrm>
              <a:prstGeom prst="rect">
                <a:avLst/>
              </a:prstGeom>
              <a:noFill/>
              <a:ln w="9525">
                <a:noFill/>
              </a:ln>
            </p:spPr>
          </p:pic>
          <p:pic>
            <p:nvPicPr>
              <p:cNvPr id="31758" name="Picture 14" descr="2"/>
              <p:cNvPicPr>
                <a:picLocks noChangeAspect="1"/>
              </p:cNvPicPr>
              <p:nvPr/>
            </p:nvPicPr>
            <p:blipFill>
              <a:blip r:embed="rId7"/>
              <a:stretch>
                <a:fillRect/>
              </a:stretch>
            </p:blipFill>
            <p:spPr>
              <a:xfrm>
                <a:off x="2208" y="2832"/>
                <a:ext cx="378" cy="300"/>
              </a:xfrm>
              <a:prstGeom prst="rect">
                <a:avLst/>
              </a:prstGeom>
              <a:noFill/>
              <a:ln w="9525">
                <a:noFill/>
              </a:ln>
            </p:spPr>
          </p:pic>
          <p:sp>
            <p:nvSpPr>
              <p:cNvPr id="31759" name="Rectangle 15"/>
              <p:cNvSpPr/>
              <p:nvPr/>
            </p:nvSpPr>
            <p:spPr>
              <a:xfrm>
                <a:off x="2544" y="864"/>
                <a:ext cx="308" cy="288"/>
              </a:xfrm>
              <a:prstGeom prst="rect">
                <a:avLst/>
              </a:prstGeom>
              <a:noFill/>
              <a:ln w="9525">
                <a:noFill/>
              </a:ln>
            </p:spPr>
            <p:txBody>
              <a:bodyPr wrap="none">
                <a:spAutoFit/>
              </a:bodyPr>
              <a:lstStyle/>
              <a:p>
                <a:r>
                  <a:rPr lang="zh-CN" altLang="en-US" sz="2400" b="1" dirty="0">
                    <a:solidFill>
                      <a:srgbClr val="FF0000"/>
                    </a:solidFill>
                    <a:latin typeface="Times New Roman" panose="02020603050405020304" pitchFamily="18" charset="0"/>
                  </a:rPr>
                  <a:t>人</a:t>
                </a:r>
              </a:p>
            </p:txBody>
          </p:sp>
          <p:sp>
            <p:nvSpPr>
              <p:cNvPr id="31760" name="Text Box 16"/>
              <p:cNvSpPr txBox="1"/>
              <p:nvPr/>
            </p:nvSpPr>
            <p:spPr>
              <a:xfrm>
                <a:off x="2544" y="1440"/>
                <a:ext cx="308" cy="288"/>
              </a:xfrm>
              <a:prstGeom prst="rect">
                <a:avLst/>
              </a:prstGeom>
              <a:noFill/>
              <a:ln w="9525">
                <a:noFill/>
              </a:ln>
            </p:spPr>
            <p:txBody>
              <a:bodyPr wrap="none">
                <a:spAutoFit/>
              </a:bodyPr>
              <a:lstStyle/>
              <a:p>
                <a:r>
                  <a:rPr lang="zh-CN" altLang="en-US" sz="2400" b="1" dirty="0">
                    <a:solidFill>
                      <a:srgbClr val="FF0000"/>
                    </a:solidFill>
                    <a:latin typeface="Times New Roman" panose="02020603050405020304" pitchFamily="18" charset="0"/>
                  </a:rPr>
                  <a:t>狗</a:t>
                </a:r>
              </a:p>
            </p:txBody>
          </p:sp>
          <p:sp>
            <p:nvSpPr>
              <p:cNvPr id="31761" name="Text Box 17"/>
              <p:cNvSpPr txBox="1"/>
              <p:nvPr/>
            </p:nvSpPr>
            <p:spPr>
              <a:xfrm>
                <a:off x="2544" y="2016"/>
                <a:ext cx="308" cy="288"/>
              </a:xfrm>
              <a:prstGeom prst="rect">
                <a:avLst/>
              </a:prstGeom>
              <a:noFill/>
              <a:ln w="9525">
                <a:noFill/>
              </a:ln>
            </p:spPr>
            <p:txBody>
              <a:bodyPr wrap="none">
                <a:spAutoFit/>
              </a:bodyPr>
              <a:lstStyle/>
              <a:p>
                <a:r>
                  <a:rPr lang="zh-CN" altLang="en-US" sz="2400" b="1" dirty="0">
                    <a:solidFill>
                      <a:srgbClr val="FF0000"/>
                    </a:solidFill>
                    <a:latin typeface="Times New Roman" panose="02020603050405020304" pitchFamily="18" charset="0"/>
                  </a:rPr>
                  <a:t>猫</a:t>
                </a:r>
              </a:p>
            </p:txBody>
          </p:sp>
          <p:sp>
            <p:nvSpPr>
              <p:cNvPr id="31762" name="Text Box 18"/>
              <p:cNvSpPr txBox="1"/>
              <p:nvPr/>
            </p:nvSpPr>
            <p:spPr>
              <a:xfrm>
                <a:off x="3734" y="2557"/>
                <a:ext cx="502" cy="288"/>
              </a:xfrm>
              <a:prstGeom prst="rect">
                <a:avLst/>
              </a:prstGeom>
              <a:noFill/>
              <a:ln w="9525">
                <a:noFill/>
              </a:ln>
            </p:spPr>
            <p:txBody>
              <a:bodyPr wrap="none">
                <a:spAutoFit/>
              </a:bodyPr>
              <a:lstStyle/>
              <a:p>
                <a:r>
                  <a:rPr lang="zh-CN" altLang="en-US" sz="2400" b="1" dirty="0">
                    <a:solidFill>
                      <a:srgbClr val="FF0000"/>
                    </a:solidFill>
                    <a:latin typeface="Times New Roman" panose="02020603050405020304" pitchFamily="18" charset="0"/>
                  </a:rPr>
                  <a:t>蝙蝠</a:t>
                </a:r>
              </a:p>
            </p:txBody>
          </p:sp>
          <p:sp>
            <p:nvSpPr>
              <p:cNvPr id="31763" name="Text Box 19"/>
              <p:cNvSpPr txBox="1"/>
              <p:nvPr/>
            </p:nvSpPr>
            <p:spPr>
              <a:xfrm>
                <a:off x="3504" y="3216"/>
                <a:ext cx="502" cy="288"/>
              </a:xfrm>
              <a:prstGeom prst="rect">
                <a:avLst/>
              </a:prstGeom>
              <a:noFill/>
              <a:ln w="9525">
                <a:noFill/>
              </a:ln>
            </p:spPr>
            <p:txBody>
              <a:bodyPr wrap="none">
                <a:spAutoFit/>
              </a:bodyPr>
              <a:lstStyle/>
              <a:p>
                <a:r>
                  <a:rPr lang="zh-CN" altLang="en-US" sz="2400" b="1" dirty="0">
                    <a:solidFill>
                      <a:srgbClr val="FF0000"/>
                    </a:solidFill>
                    <a:latin typeface="Times New Roman" panose="02020603050405020304" pitchFamily="18" charset="0"/>
                  </a:rPr>
                  <a:t>海豚</a:t>
                </a:r>
              </a:p>
            </p:txBody>
          </p:sp>
          <p:sp>
            <p:nvSpPr>
              <p:cNvPr id="31764" name="Text Box 20"/>
              <p:cNvSpPr txBox="1"/>
              <p:nvPr/>
            </p:nvSpPr>
            <p:spPr>
              <a:xfrm>
                <a:off x="1152" y="912"/>
                <a:ext cx="532" cy="288"/>
              </a:xfrm>
              <a:prstGeom prst="rect">
                <a:avLst/>
              </a:prstGeom>
              <a:noFill/>
              <a:ln w="9525">
                <a:noFill/>
              </a:ln>
            </p:spPr>
            <p:txBody>
              <a:bodyPr wrap="none">
                <a:spAutoFit/>
              </a:bodyPr>
              <a:lstStyle/>
              <a:p>
                <a:r>
                  <a:rPr lang="en-US" altLang="zh-CN" sz="2400">
                    <a:latin typeface="Times New Roman" panose="02020603050405020304" pitchFamily="18" charset="0"/>
                  </a:rPr>
                  <a:t>20Hz</a:t>
                </a:r>
              </a:p>
            </p:txBody>
          </p:sp>
          <p:sp>
            <p:nvSpPr>
              <p:cNvPr id="31765" name="Text Box 21"/>
              <p:cNvSpPr txBox="1"/>
              <p:nvPr/>
            </p:nvSpPr>
            <p:spPr>
              <a:xfrm>
                <a:off x="3638" y="890"/>
                <a:ext cx="820" cy="288"/>
              </a:xfrm>
              <a:prstGeom prst="rect">
                <a:avLst/>
              </a:prstGeom>
              <a:noFill/>
              <a:ln w="9525">
                <a:noFill/>
              </a:ln>
            </p:spPr>
            <p:txBody>
              <a:bodyPr wrap="none">
                <a:spAutoFit/>
              </a:bodyPr>
              <a:lstStyle/>
              <a:p>
                <a:r>
                  <a:rPr lang="en-US" altLang="zh-CN" sz="2400">
                    <a:latin typeface="Times New Roman" panose="02020603050405020304" pitchFamily="18" charset="0"/>
                  </a:rPr>
                  <a:t>20000Hz</a:t>
                </a:r>
              </a:p>
            </p:txBody>
          </p:sp>
          <p:sp>
            <p:nvSpPr>
              <p:cNvPr id="31766" name="Text Box 22"/>
              <p:cNvSpPr txBox="1"/>
              <p:nvPr/>
            </p:nvSpPr>
            <p:spPr>
              <a:xfrm>
                <a:off x="768" y="1536"/>
                <a:ext cx="532" cy="288"/>
              </a:xfrm>
              <a:prstGeom prst="rect">
                <a:avLst/>
              </a:prstGeom>
              <a:noFill/>
              <a:ln w="9525">
                <a:noFill/>
              </a:ln>
            </p:spPr>
            <p:txBody>
              <a:bodyPr wrap="none">
                <a:spAutoFit/>
              </a:bodyPr>
              <a:lstStyle/>
              <a:p>
                <a:r>
                  <a:rPr lang="en-US" altLang="zh-CN" sz="2400">
                    <a:latin typeface="Times New Roman" panose="02020603050405020304" pitchFamily="18" charset="0"/>
                  </a:rPr>
                  <a:t>15Hz</a:t>
                </a:r>
              </a:p>
            </p:txBody>
          </p:sp>
          <p:sp>
            <p:nvSpPr>
              <p:cNvPr id="31767" name="Text Box 23"/>
              <p:cNvSpPr txBox="1"/>
              <p:nvPr/>
            </p:nvSpPr>
            <p:spPr>
              <a:xfrm>
                <a:off x="4032" y="1536"/>
                <a:ext cx="820" cy="288"/>
              </a:xfrm>
              <a:prstGeom prst="rect">
                <a:avLst/>
              </a:prstGeom>
              <a:noFill/>
              <a:ln w="9525">
                <a:noFill/>
              </a:ln>
            </p:spPr>
            <p:txBody>
              <a:bodyPr wrap="none">
                <a:spAutoFit/>
              </a:bodyPr>
              <a:lstStyle/>
              <a:p>
                <a:r>
                  <a:rPr lang="en-US" altLang="zh-CN" sz="2400">
                    <a:latin typeface="Times New Roman" panose="02020603050405020304" pitchFamily="18" charset="0"/>
                  </a:rPr>
                  <a:t>50000Hz</a:t>
                </a:r>
              </a:p>
            </p:txBody>
          </p:sp>
          <p:sp>
            <p:nvSpPr>
              <p:cNvPr id="31768" name="Text Box 24"/>
              <p:cNvSpPr txBox="1"/>
              <p:nvPr/>
            </p:nvSpPr>
            <p:spPr>
              <a:xfrm>
                <a:off x="1478" y="2064"/>
                <a:ext cx="532" cy="288"/>
              </a:xfrm>
              <a:prstGeom prst="rect">
                <a:avLst/>
              </a:prstGeom>
              <a:noFill/>
              <a:ln w="9525">
                <a:noFill/>
              </a:ln>
            </p:spPr>
            <p:txBody>
              <a:bodyPr wrap="none">
                <a:spAutoFit/>
              </a:bodyPr>
              <a:lstStyle/>
              <a:p>
                <a:r>
                  <a:rPr lang="en-US" altLang="zh-CN" sz="2400">
                    <a:latin typeface="Times New Roman" panose="02020603050405020304" pitchFamily="18" charset="0"/>
                  </a:rPr>
                  <a:t>60Hz</a:t>
                </a:r>
              </a:p>
            </p:txBody>
          </p:sp>
          <p:sp>
            <p:nvSpPr>
              <p:cNvPr id="31769" name="Text Box 25"/>
              <p:cNvSpPr txBox="1"/>
              <p:nvPr/>
            </p:nvSpPr>
            <p:spPr>
              <a:xfrm>
                <a:off x="4224" y="2042"/>
                <a:ext cx="820" cy="288"/>
              </a:xfrm>
              <a:prstGeom prst="rect">
                <a:avLst/>
              </a:prstGeom>
              <a:noFill/>
              <a:ln w="9525">
                <a:noFill/>
              </a:ln>
            </p:spPr>
            <p:txBody>
              <a:bodyPr wrap="none">
                <a:spAutoFit/>
              </a:bodyPr>
              <a:lstStyle/>
              <a:p>
                <a:r>
                  <a:rPr lang="en-US" altLang="zh-CN" sz="2400">
                    <a:latin typeface="Times New Roman" panose="02020603050405020304" pitchFamily="18" charset="0"/>
                  </a:rPr>
                  <a:t>65000Hz</a:t>
                </a:r>
              </a:p>
            </p:txBody>
          </p:sp>
          <p:sp>
            <p:nvSpPr>
              <p:cNvPr id="31770" name="Text Box 26"/>
              <p:cNvSpPr txBox="1"/>
              <p:nvPr/>
            </p:nvSpPr>
            <p:spPr>
              <a:xfrm>
                <a:off x="2822" y="2666"/>
                <a:ext cx="724" cy="288"/>
              </a:xfrm>
              <a:prstGeom prst="rect">
                <a:avLst/>
              </a:prstGeom>
              <a:noFill/>
              <a:ln w="9525">
                <a:noFill/>
              </a:ln>
            </p:spPr>
            <p:txBody>
              <a:bodyPr wrap="none">
                <a:spAutoFit/>
              </a:bodyPr>
              <a:lstStyle/>
              <a:p>
                <a:r>
                  <a:rPr lang="en-US" altLang="zh-CN" sz="2400">
                    <a:latin typeface="Times New Roman" panose="02020603050405020304" pitchFamily="18" charset="0"/>
                  </a:rPr>
                  <a:t>1000Hz</a:t>
                </a:r>
              </a:p>
            </p:txBody>
          </p:sp>
          <p:sp>
            <p:nvSpPr>
              <p:cNvPr id="31771" name="Text Box 27"/>
              <p:cNvSpPr txBox="1"/>
              <p:nvPr/>
            </p:nvSpPr>
            <p:spPr>
              <a:xfrm>
                <a:off x="4560" y="2640"/>
                <a:ext cx="916" cy="288"/>
              </a:xfrm>
              <a:prstGeom prst="rect">
                <a:avLst/>
              </a:prstGeom>
              <a:noFill/>
              <a:ln w="9525">
                <a:noFill/>
              </a:ln>
            </p:spPr>
            <p:txBody>
              <a:bodyPr wrap="none">
                <a:spAutoFit/>
              </a:bodyPr>
              <a:lstStyle/>
              <a:p>
                <a:r>
                  <a:rPr lang="en-US" altLang="zh-CN" sz="2400">
                    <a:latin typeface="Times New Roman" panose="02020603050405020304" pitchFamily="18" charset="0"/>
                  </a:rPr>
                  <a:t>120000Hz</a:t>
                </a:r>
              </a:p>
            </p:txBody>
          </p:sp>
          <p:sp>
            <p:nvSpPr>
              <p:cNvPr id="31772" name="Text Box 28"/>
              <p:cNvSpPr txBox="1"/>
              <p:nvPr/>
            </p:nvSpPr>
            <p:spPr>
              <a:xfrm>
                <a:off x="1718" y="3312"/>
                <a:ext cx="628" cy="288"/>
              </a:xfrm>
              <a:prstGeom prst="rect">
                <a:avLst/>
              </a:prstGeom>
              <a:noFill/>
              <a:ln w="9525">
                <a:noFill/>
              </a:ln>
            </p:spPr>
            <p:txBody>
              <a:bodyPr wrap="none">
                <a:spAutoFit/>
              </a:bodyPr>
              <a:lstStyle/>
              <a:p>
                <a:r>
                  <a:rPr lang="en-US" altLang="zh-CN" sz="2400">
                    <a:latin typeface="Times New Roman" panose="02020603050405020304" pitchFamily="18" charset="0"/>
                  </a:rPr>
                  <a:t>150Hz</a:t>
                </a:r>
              </a:p>
            </p:txBody>
          </p:sp>
          <p:sp>
            <p:nvSpPr>
              <p:cNvPr id="31773" name="Text Box 29"/>
              <p:cNvSpPr txBox="1"/>
              <p:nvPr/>
            </p:nvSpPr>
            <p:spPr>
              <a:xfrm>
                <a:off x="4732" y="3290"/>
                <a:ext cx="916" cy="288"/>
              </a:xfrm>
              <a:prstGeom prst="rect">
                <a:avLst/>
              </a:prstGeom>
              <a:noFill/>
              <a:ln w="9525">
                <a:noFill/>
              </a:ln>
            </p:spPr>
            <p:txBody>
              <a:bodyPr wrap="none">
                <a:spAutoFit/>
              </a:bodyPr>
              <a:lstStyle/>
              <a:p>
                <a:r>
                  <a:rPr lang="en-US" altLang="zh-CN" sz="2400">
                    <a:latin typeface="Times New Roman" panose="02020603050405020304" pitchFamily="18" charset="0"/>
                  </a:rPr>
                  <a:t>150000Hz</a:t>
                </a:r>
              </a:p>
            </p:txBody>
          </p:sp>
        </p:grpSp>
      </p:grpSp>
      <p:sp>
        <p:nvSpPr>
          <p:cNvPr id="31774" name="WordArt 30"/>
          <p:cNvSpPr>
            <a:spLocks noTextEdit="1"/>
          </p:cNvSpPr>
          <p:nvPr/>
        </p:nvSpPr>
        <p:spPr>
          <a:xfrm>
            <a:off x="1600200" y="228600"/>
            <a:ext cx="5867400" cy="990600"/>
          </a:xfrm>
          <a:prstGeom prst="rect">
            <a:avLst/>
          </a:prstGeom>
        </p:spPr>
        <p:txBody>
          <a:bodyPr wrap="none" fromWordArt="1">
            <a:prstTxWarp prst="textDeflate">
              <a:avLst>
                <a:gd name="adj" fmla="val 27722"/>
              </a:avLst>
            </a:prstTxWarp>
            <a:normAutofit/>
          </a:bodyPr>
          <a:lstStyle/>
          <a:p>
            <a:pPr algn="ctr"/>
            <a:r>
              <a:rPr lang="zh-CN" altLang="en-US" sz="3600">
                <a:gradFill rotWithShape="1">
                  <a:gsLst>
                    <a:gs pos="0">
                      <a:srgbClr val="FFFF00"/>
                    </a:gs>
                    <a:gs pos="100000">
                      <a:srgbClr val="FF9933"/>
                    </a:gs>
                  </a:gsLst>
                  <a:path path="rect">
                    <a:fillToRect l="50000" t="50000" r="50000" b="50000"/>
                  </a:path>
                  <a:tileRect/>
                </a:gradFill>
                <a:effectLst>
                  <a:outerShdw dist="35921" dir="2699999" algn="ctr" rotWithShape="0">
                    <a:srgbClr val="C0C0C0"/>
                  </a:outerShdw>
                </a:effectLst>
                <a:latin typeface="宋体" panose="02010600030101010101" pitchFamily="2" charset="-122"/>
                <a:ea typeface="宋体" panose="02010600030101010101" pitchFamily="2" charset="-122"/>
              </a:rPr>
              <a:t>人和一些动物的听觉范围</a:t>
            </a:r>
          </a:p>
        </p:txBody>
      </p:sp>
    </p:spTree>
    <p:extLst>
      <p:ext uri="{BB962C8B-B14F-4D97-AF65-F5344CB8AC3E}">
        <p14:creationId xmlns:p14="http://schemas.microsoft.com/office/powerpoint/2010/main" val="2236833348"/>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31774"/>
                                        </p:tgtEl>
                                        <p:attrNameLst>
                                          <p:attrName>style.visibility</p:attrName>
                                        </p:attrNameLst>
                                      </p:cBhvr>
                                      <p:to>
                                        <p:strVal val="visible"/>
                                      </p:to>
                                    </p:set>
                                    <p:animEffect transition="in" filter="barn(outVertical)">
                                      <p:cBhvr>
                                        <p:cTn id="7" dur="500"/>
                                        <p:tgtEl>
                                          <p:spTgt spid="31774"/>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dissolv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内容占位符 39937"/>
          <p:cNvSpPr>
            <a:spLocks noGrp="1"/>
          </p:cNvSpPr>
          <p:nvPr>
            <p:ph idx="1"/>
          </p:nvPr>
        </p:nvSpPr>
        <p:spPr/>
        <p:txBody>
          <a:bodyPr lIns="76180" tIns="38088" rIns="76180" bIns="38088"/>
          <a:lstStyle/>
          <a:p>
            <a:pPr>
              <a:buNone/>
            </a:pPr>
            <a:r>
              <a:rPr lang="zh-CN" altLang="en-GB" sz="3600" b="1" dirty="0"/>
              <a:t>上图中发声频率范围最小的动物是</a:t>
            </a:r>
            <a:r>
              <a:rPr lang="zh-CN" altLang="en-GB" sz="3600" b="1" u="sng" dirty="0"/>
              <a:t>       </a:t>
            </a:r>
            <a:r>
              <a:rPr lang="zh-CN" altLang="en-GB" sz="3600" b="1" dirty="0"/>
              <a:t>，听觉频率范围最大的是</a:t>
            </a:r>
            <a:r>
              <a:rPr lang="zh-CN" altLang="en-GB" sz="3600" b="1" u="sng" dirty="0"/>
              <a:t>           </a:t>
            </a:r>
            <a:r>
              <a:rPr lang="zh-CN" altLang="en-GB" sz="3600" b="1" dirty="0"/>
              <a:t>。</a:t>
            </a:r>
          </a:p>
        </p:txBody>
      </p:sp>
      <p:sp>
        <p:nvSpPr>
          <p:cNvPr id="39940" name="文本框 39939"/>
          <p:cNvSpPr txBox="1"/>
          <p:nvPr/>
        </p:nvSpPr>
        <p:spPr>
          <a:xfrm>
            <a:off x="7411720" y="1752283"/>
            <a:ext cx="936625" cy="641350"/>
          </a:xfrm>
          <a:prstGeom prst="rect">
            <a:avLst/>
          </a:prstGeom>
          <a:noFill/>
          <a:ln w="9525">
            <a:noFill/>
          </a:ln>
        </p:spPr>
        <p:txBody>
          <a:bodyPr>
            <a:spAutoFit/>
          </a:bodyPr>
          <a:lstStyle/>
          <a:p>
            <a:pPr>
              <a:spcBef>
                <a:spcPct val="50000"/>
              </a:spcBef>
            </a:pPr>
            <a:r>
              <a:rPr lang="zh-CN" altLang="en-US" sz="3600" b="1" dirty="0">
                <a:solidFill>
                  <a:srgbClr val="FF3300"/>
                </a:solidFill>
                <a:latin typeface="Times New Roman" panose="02020603050405020304" pitchFamily="18" charset="0"/>
              </a:rPr>
              <a:t>猫</a:t>
            </a:r>
          </a:p>
        </p:txBody>
      </p:sp>
      <p:sp>
        <p:nvSpPr>
          <p:cNvPr id="39941" name="文本框 39940"/>
          <p:cNvSpPr txBox="1"/>
          <p:nvPr/>
        </p:nvSpPr>
        <p:spPr>
          <a:xfrm>
            <a:off x="5363210" y="2218055"/>
            <a:ext cx="1441450" cy="641350"/>
          </a:xfrm>
          <a:prstGeom prst="rect">
            <a:avLst/>
          </a:prstGeom>
          <a:noFill/>
          <a:ln w="9525">
            <a:noFill/>
          </a:ln>
        </p:spPr>
        <p:txBody>
          <a:bodyPr>
            <a:spAutoFit/>
          </a:bodyPr>
          <a:lstStyle/>
          <a:p>
            <a:pPr>
              <a:spcBef>
                <a:spcPct val="50000"/>
              </a:spcBef>
            </a:pPr>
            <a:r>
              <a:rPr lang="zh-CN" altLang="en-US" sz="3600" b="1" dirty="0">
                <a:solidFill>
                  <a:srgbClr val="FF3300"/>
                </a:solidFill>
                <a:latin typeface="Times New Roman" panose="02020603050405020304" pitchFamily="18" charset="0"/>
              </a:rPr>
              <a:t>海豚</a:t>
            </a:r>
          </a:p>
        </p:txBody>
      </p:sp>
      <p:pic>
        <p:nvPicPr>
          <p:cNvPr id="39942" name="图片 39941"/>
          <p:cNvPicPr>
            <a:picLocks noChangeAspect="1"/>
          </p:cNvPicPr>
          <p:nvPr/>
        </p:nvPicPr>
        <p:blipFill>
          <a:blip r:embed="rId3"/>
          <a:srcRect l="245" t="398" r="-404" b="7781"/>
          <a:stretch>
            <a:fillRect/>
          </a:stretch>
        </p:blipFill>
        <p:spPr>
          <a:xfrm>
            <a:off x="443865" y="2859405"/>
            <a:ext cx="8029575" cy="3867150"/>
          </a:xfrm>
          <a:prstGeom prst="rect">
            <a:avLst/>
          </a:prstGeom>
          <a:noFill/>
          <a:ln w="9525">
            <a:noFill/>
          </a:ln>
        </p:spPr>
      </p:pic>
    </p:spTree>
    <p:extLst>
      <p:ext uri="{BB962C8B-B14F-4D97-AF65-F5344CB8AC3E}">
        <p14:creationId xmlns:p14="http://schemas.microsoft.com/office/powerpoint/2010/main" val="263367117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9940"/>
                                        </p:tgtEl>
                                        <p:attrNameLst>
                                          <p:attrName>style.visibility</p:attrName>
                                        </p:attrNameLst>
                                      </p:cBhvr>
                                      <p:to>
                                        <p:strVal val="visible"/>
                                      </p:to>
                                    </p:set>
                                    <p:anim calcmode="lin" valueType="num">
                                      <p:cBhvr additive="base">
                                        <p:cTn id="7" dur="500" fill="hold"/>
                                        <p:tgtEl>
                                          <p:spTgt spid="39940"/>
                                        </p:tgtEl>
                                        <p:attrNameLst>
                                          <p:attrName>ppt_x</p:attrName>
                                        </p:attrNameLst>
                                      </p:cBhvr>
                                      <p:tavLst>
                                        <p:tav tm="0">
                                          <p:val>
                                            <p:strVal val="1+#ppt_w/2"/>
                                          </p:val>
                                        </p:tav>
                                        <p:tav tm="100000">
                                          <p:val>
                                            <p:strVal val="#ppt_x"/>
                                          </p:val>
                                        </p:tav>
                                      </p:tavLst>
                                    </p:anim>
                                    <p:anim calcmode="lin" valueType="num">
                                      <p:cBhvr additive="base">
                                        <p:cTn id="8" dur="500" fill="hold"/>
                                        <p:tgtEl>
                                          <p:spTgt spid="3994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39941"/>
                                        </p:tgtEl>
                                        <p:attrNameLst>
                                          <p:attrName>style.visibility</p:attrName>
                                        </p:attrNameLst>
                                      </p:cBhvr>
                                      <p:to>
                                        <p:strVal val="visible"/>
                                      </p:to>
                                    </p:set>
                                    <p:animEffect transition="in" filter="box(in)">
                                      <p:cBhvr>
                                        <p:cTn id="13" dur="500"/>
                                        <p:tgtEl>
                                          <p:spTgt spid="399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0" grpId="0"/>
      <p:bldP spid="3994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文本框 34817"/>
          <p:cNvSpPr txBox="1"/>
          <p:nvPr/>
        </p:nvSpPr>
        <p:spPr>
          <a:xfrm>
            <a:off x="827088" y="188913"/>
            <a:ext cx="7772400" cy="2225675"/>
          </a:xfrm>
          <a:prstGeom prst="rect">
            <a:avLst/>
          </a:prstGeom>
          <a:noFill/>
          <a:ln w="9525">
            <a:noFill/>
          </a:ln>
        </p:spPr>
        <p:txBody>
          <a:bodyPr>
            <a:spAutoFit/>
          </a:bodyPr>
          <a:lstStyle/>
          <a:p>
            <a:pPr>
              <a:spcBef>
                <a:spcPct val="50000"/>
              </a:spcBef>
            </a:pPr>
            <a:r>
              <a:rPr lang="zh-CN" altLang="en-US" sz="4000" b="1" dirty="0">
                <a:solidFill>
                  <a:srgbClr val="FF3300"/>
                </a:solidFill>
                <a:latin typeface="Times New Roman" panose="02020603050405020304" pitchFamily="18" charset="0"/>
              </a:rPr>
              <a:t>讨论：</a:t>
            </a:r>
            <a:endParaRPr lang="zh-CN" altLang="en-US" sz="4000" b="1">
              <a:solidFill>
                <a:srgbClr val="FF3300"/>
              </a:solidFill>
              <a:latin typeface="Times New Roman" panose="02020603050405020304" pitchFamily="18" charset="0"/>
            </a:endParaRPr>
          </a:p>
          <a:p>
            <a:pPr>
              <a:spcBef>
                <a:spcPct val="50000"/>
              </a:spcBef>
            </a:pPr>
            <a:r>
              <a:rPr lang="zh-CN" altLang="en-US" sz="4000" b="1" dirty="0">
                <a:latin typeface="Times New Roman" panose="02020603050405020304" pitchFamily="18" charset="0"/>
              </a:rPr>
              <a:t>       吹响笛子，比较前后声音的不同可能是由于什么因素引起的？</a:t>
            </a:r>
            <a:endParaRPr lang="zh-CN" altLang="en-US" sz="4000" b="1">
              <a:latin typeface="Times New Roman" panose="02020603050405020304" pitchFamily="18" charset="0"/>
            </a:endParaRPr>
          </a:p>
        </p:txBody>
      </p:sp>
      <p:sp>
        <p:nvSpPr>
          <p:cNvPr id="34819" name="文本框 34818"/>
          <p:cNvSpPr txBox="1"/>
          <p:nvPr/>
        </p:nvSpPr>
        <p:spPr>
          <a:xfrm>
            <a:off x="755650" y="2852738"/>
            <a:ext cx="8137525" cy="1920875"/>
          </a:xfrm>
          <a:prstGeom prst="rect">
            <a:avLst/>
          </a:prstGeom>
          <a:noFill/>
          <a:ln w="9525">
            <a:noFill/>
          </a:ln>
        </p:spPr>
        <p:txBody>
          <a:bodyPr>
            <a:spAutoFit/>
          </a:bodyPr>
          <a:lstStyle/>
          <a:p>
            <a:pPr>
              <a:spcBef>
                <a:spcPct val="50000"/>
              </a:spcBef>
            </a:pPr>
            <a:r>
              <a:rPr lang="en-US" altLang="zh-CN" sz="3600" b="1">
                <a:solidFill>
                  <a:srgbClr val="FFFF00"/>
                </a:solidFill>
                <a:latin typeface="Times New Roman" panose="02020603050405020304" pitchFamily="18" charset="0"/>
              </a:rPr>
              <a:t>       </a:t>
            </a:r>
            <a:r>
              <a:rPr lang="zh-CN" altLang="en-US" sz="4000" b="1" dirty="0">
                <a:solidFill>
                  <a:srgbClr val="FF33CC"/>
                </a:solidFill>
                <a:latin typeface="Times New Roman" panose="02020603050405020304" pitchFamily="18" charset="0"/>
              </a:rPr>
              <a:t>空气柱的振动也可以发出声音，而且空气柱长短的不同，发出声音的高低（音调也）不</a:t>
            </a:r>
            <a:r>
              <a:rPr lang="zh-CN" altLang="en-US" sz="4000" b="1">
                <a:solidFill>
                  <a:srgbClr val="FF33CC"/>
                </a:solidFill>
                <a:latin typeface="Times New Roman" panose="02020603050405020304" pitchFamily="18" charset="0"/>
              </a:rPr>
              <a:t>相同。</a:t>
            </a:r>
          </a:p>
        </p:txBody>
      </p:sp>
      <p:pic>
        <p:nvPicPr>
          <p:cNvPr id="34820" name="图片 34819" descr="米老鼠"/>
          <p:cNvPicPr>
            <a:picLocks noChangeAspect="1"/>
          </p:cNvPicPr>
          <p:nvPr/>
        </p:nvPicPr>
        <p:blipFill>
          <a:blip r:embed="rId2"/>
          <a:stretch>
            <a:fillRect/>
          </a:stretch>
        </p:blipFill>
        <p:spPr>
          <a:xfrm>
            <a:off x="1476375" y="4794250"/>
            <a:ext cx="2303463" cy="2063750"/>
          </a:xfrm>
          <a:prstGeom prst="rect">
            <a:avLst/>
          </a:prstGeom>
          <a:noFill/>
          <a:ln w="9525">
            <a:noFill/>
          </a:ln>
        </p:spPr>
      </p:pic>
    </p:spTree>
    <p:extLst>
      <p:ext uri="{BB962C8B-B14F-4D97-AF65-F5344CB8AC3E}">
        <p14:creationId xmlns:p14="http://schemas.microsoft.com/office/powerpoint/2010/main" val="1079095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4819"/>
                                        </p:tgtEl>
                                        <p:attrNameLst>
                                          <p:attrName>style.visibility</p:attrName>
                                        </p:attrNameLst>
                                      </p:cBhvr>
                                      <p:to>
                                        <p:strVal val="visible"/>
                                      </p:to>
                                    </p:set>
                                    <p:animEffect transition="in" filter="wipe(down)">
                                      <p:cBhvr>
                                        <p:cTn id="7" dur="290">
                                          <p:stCondLst>
                                            <p:cond delay="0"/>
                                          </p:stCondLst>
                                        </p:cTn>
                                        <p:tgtEl>
                                          <p:spTgt spid="34819"/>
                                        </p:tgtEl>
                                      </p:cBhvr>
                                    </p:animEffect>
                                    <p:anim calcmode="lin" valueType="num">
                                      <p:cBhvr>
                                        <p:cTn id="8" dur="911" tmFilter="0,0; 0.14,0.36; 0.43,0.73; 0.71,0.91; 1.0,1.0">
                                          <p:stCondLst>
                                            <p:cond delay="0"/>
                                          </p:stCondLst>
                                        </p:cTn>
                                        <p:tgtEl>
                                          <p:spTgt spid="34819"/>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4819"/>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4819"/>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4819"/>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4819"/>
                                        </p:tgtEl>
                                        <p:attrNameLst>
                                          <p:attrName>ppt_y</p:attrName>
                                        </p:attrNameLst>
                                      </p:cBhvr>
                                      <p:tavLst>
                                        <p:tav tm="0" fmla="#ppt_y-sin(pi*$)/81">
                                          <p:val>
                                            <p:fltVal val="0"/>
                                          </p:val>
                                        </p:tav>
                                        <p:tav tm="100000">
                                          <p:val>
                                            <p:fltVal val="1"/>
                                          </p:val>
                                        </p:tav>
                                      </p:tavLst>
                                    </p:anim>
                                    <p:animScale>
                                      <p:cBhvr>
                                        <p:cTn id="13" dur="13">
                                          <p:stCondLst>
                                            <p:cond delay="325"/>
                                          </p:stCondLst>
                                        </p:cTn>
                                        <p:tgtEl>
                                          <p:spTgt spid="34819"/>
                                        </p:tgtEl>
                                      </p:cBhvr>
                                      <p:to x="100000" y="60000"/>
                                    </p:animScale>
                                    <p:animScale>
                                      <p:cBhvr>
                                        <p:cTn id="14" dur="83" decel="50000">
                                          <p:stCondLst>
                                            <p:cond delay="338"/>
                                          </p:stCondLst>
                                        </p:cTn>
                                        <p:tgtEl>
                                          <p:spTgt spid="34819"/>
                                        </p:tgtEl>
                                      </p:cBhvr>
                                      <p:to x="100000" y="100000"/>
                                    </p:animScale>
                                    <p:animScale>
                                      <p:cBhvr>
                                        <p:cTn id="15" dur="13">
                                          <p:stCondLst>
                                            <p:cond delay="656"/>
                                          </p:stCondLst>
                                        </p:cTn>
                                        <p:tgtEl>
                                          <p:spTgt spid="34819"/>
                                        </p:tgtEl>
                                      </p:cBhvr>
                                      <p:to x="100000" y="80000"/>
                                    </p:animScale>
                                    <p:animScale>
                                      <p:cBhvr>
                                        <p:cTn id="16" dur="83" decel="50000">
                                          <p:stCondLst>
                                            <p:cond delay="669"/>
                                          </p:stCondLst>
                                        </p:cTn>
                                        <p:tgtEl>
                                          <p:spTgt spid="34819"/>
                                        </p:tgtEl>
                                      </p:cBhvr>
                                      <p:to x="100000" y="100000"/>
                                    </p:animScale>
                                    <p:animScale>
                                      <p:cBhvr>
                                        <p:cTn id="17" dur="13">
                                          <p:stCondLst>
                                            <p:cond delay="821"/>
                                          </p:stCondLst>
                                        </p:cTn>
                                        <p:tgtEl>
                                          <p:spTgt spid="34819"/>
                                        </p:tgtEl>
                                      </p:cBhvr>
                                      <p:to x="100000" y="90000"/>
                                    </p:animScale>
                                    <p:animScale>
                                      <p:cBhvr>
                                        <p:cTn id="18" dur="83" decel="50000">
                                          <p:stCondLst>
                                            <p:cond delay="834"/>
                                          </p:stCondLst>
                                        </p:cTn>
                                        <p:tgtEl>
                                          <p:spTgt spid="34819"/>
                                        </p:tgtEl>
                                      </p:cBhvr>
                                      <p:to x="100000" y="100000"/>
                                    </p:animScale>
                                    <p:animScale>
                                      <p:cBhvr>
                                        <p:cTn id="19" dur="13">
                                          <p:stCondLst>
                                            <p:cond delay="904"/>
                                          </p:stCondLst>
                                        </p:cTn>
                                        <p:tgtEl>
                                          <p:spTgt spid="34819"/>
                                        </p:tgtEl>
                                      </p:cBhvr>
                                      <p:to x="100000" y="95000"/>
                                    </p:animScale>
                                    <p:animScale>
                                      <p:cBhvr>
                                        <p:cTn id="20" dur="83" decel="50000">
                                          <p:stCondLst>
                                            <p:cond delay="917"/>
                                          </p:stCondLst>
                                        </p:cTn>
                                        <p:tgtEl>
                                          <p:spTgt spid="3481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3" name="图片 46082" descr="蚊子">
            <a:hlinkClick r:id="" action="ppaction://noaction">
              <a:snd r:embed="rId2" name="蚊子叫声.WAV"/>
            </a:hlinkClick>
          </p:cNvPr>
          <p:cNvPicPr>
            <a:picLocks noChangeAspect="1"/>
          </p:cNvPicPr>
          <p:nvPr/>
        </p:nvPicPr>
        <p:blipFill>
          <a:blip r:embed="rId3"/>
          <a:stretch>
            <a:fillRect/>
          </a:stretch>
        </p:blipFill>
        <p:spPr>
          <a:xfrm>
            <a:off x="971550" y="4941888"/>
            <a:ext cx="2663825" cy="1916112"/>
          </a:xfrm>
          <a:prstGeom prst="rect">
            <a:avLst/>
          </a:prstGeom>
          <a:noFill/>
          <a:ln w="9525">
            <a:noFill/>
          </a:ln>
        </p:spPr>
      </p:pic>
      <p:pic>
        <p:nvPicPr>
          <p:cNvPr id="46086" name="图片 46085" descr="15195L0P-12"/>
          <p:cNvPicPr>
            <a:picLocks noChangeAspect="1"/>
          </p:cNvPicPr>
          <p:nvPr/>
        </p:nvPicPr>
        <p:blipFill>
          <a:blip r:embed="rId4"/>
          <a:stretch>
            <a:fillRect/>
          </a:stretch>
        </p:blipFill>
        <p:spPr>
          <a:xfrm>
            <a:off x="4932363" y="4797425"/>
            <a:ext cx="2087562" cy="2060575"/>
          </a:xfrm>
          <a:prstGeom prst="rect">
            <a:avLst/>
          </a:prstGeom>
          <a:noFill/>
          <a:ln w="9525">
            <a:noFill/>
          </a:ln>
        </p:spPr>
      </p:pic>
      <p:sp>
        <p:nvSpPr>
          <p:cNvPr id="46087" name="矩形 46086"/>
          <p:cNvSpPr/>
          <p:nvPr/>
        </p:nvSpPr>
        <p:spPr>
          <a:xfrm>
            <a:off x="971550" y="0"/>
            <a:ext cx="2376488" cy="620713"/>
          </a:xfrm>
          <a:prstGeom prst="rect">
            <a:avLst/>
          </a:prstGeom>
        </p:spPr>
        <p:txBody>
          <a:bodyPr wrap="none" fromWordArt="1">
            <a:prstTxWarp prst="textDoubleWave1">
              <a:avLst>
                <a:gd name="adj1" fmla="val 6500"/>
                <a:gd name="adj2" fmla="val 0"/>
              </a:avLst>
            </a:prstTxWarp>
            <a:normAutofit/>
          </a:bodyPr>
          <a:lstStyle/>
          <a:p>
            <a:pPr algn="ctr"/>
            <a:r>
              <a:rPr lang="zh-CN" altLang="en-US" sz="3600" i="1">
                <a:ln w="9525" cap="flat" cmpd="sng">
                  <a:solidFill>
                    <a:srgbClr val="0000FF"/>
                  </a:solidFill>
                  <a:prstDash val="solid"/>
                  <a:headEnd type="none" w="med" len="med"/>
                  <a:tailEnd type="none" w="med" len="med"/>
                </a:ln>
                <a:solidFill>
                  <a:srgbClr val="0000FF"/>
                </a:solidFill>
                <a:effectLst>
                  <a:outerShdw dist="35921" dir="2699999" algn="ctr" rotWithShape="0">
                    <a:srgbClr val="808080">
                      <a:alpha val="80000"/>
                    </a:srgbClr>
                  </a:outerShdw>
                </a:effectLst>
                <a:latin typeface="宋体" panose="02010600030101010101" pitchFamily="2" charset="-122"/>
                <a:ea typeface="宋体" panose="02010600030101010101" pitchFamily="2" charset="-122"/>
              </a:rPr>
              <a:t>讨论:</a:t>
            </a:r>
          </a:p>
        </p:txBody>
      </p:sp>
      <p:sp>
        <p:nvSpPr>
          <p:cNvPr id="46089" name="文本框 46088"/>
          <p:cNvSpPr txBox="1"/>
          <p:nvPr/>
        </p:nvSpPr>
        <p:spPr>
          <a:xfrm>
            <a:off x="395288" y="620713"/>
            <a:ext cx="8748712" cy="1373187"/>
          </a:xfrm>
          <a:prstGeom prst="rect">
            <a:avLst/>
          </a:prstGeom>
          <a:noFill/>
          <a:ln w="9525">
            <a:noFill/>
          </a:ln>
        </p:spPr>
        <p:txBody>
          <a:bodyPr>
            <a:spAutoFit/>
          </a:bodyPr>
          <a:lstStyle/>
          <a:p>
            <a:r>
              <a:rPr lang="en-US" altLang="zh-CN" sz="2400" b="1" dirty="0">
                <a:latin typeface="Arial" panose="020B0604020202020204" pitchFamily="34" charset="0"/>
              </a:rPr>
              <a:t>     </a:t>
            </a:r>
            <a:r>
              <a:rPr lang="zh-CN" altLang="en-US" sz="2800" b="1" dirty="0">
                <a:latin typeface="Arial" panose="020B0604020202020204" pitchFamily="34" charset="0"/>
              </a:rPr>
              <a:t>振动会发出声音，</a:t>
            </a:r>
            <a:r>
              <a:rPr lang="zh-CN" altLang="en-US" sz="2800" b="1" dirty="0">
                <a:latin typeface="Tahoma" panose="020B0604030504040204" pitchFamily="34" charset="0"/>
              </a:rPr>
              <a:t>一只蝴蝶从你耳旁飞过时，你听不见它翅膀振动所发出的声音。可是一只</a:t>
            </a:r>
            <a:r>
              <a:rPr lang="zh-CN" altLang="en-US" sz="2800" dirty="0">
                <a:latin typeface="Arial" panose="020B0604020202020204" pitchFamily="34" charset="0"/>
              </a:rPr>
              <a:t>蚊子</a:t>
            </a:r>
            <a:r>
              <a:rPr lang="zh-CN" altLang="en-US" sz="2800" b="1" dirty="0">
                <a:latin typeface="Tahoma" panose="020B0604030504040204" pitchFamily="34" charset="0"/>
              </a:rPr>
              <a:t>飞过你的耳旁时，你却能听见讨厌的蚊子声，这是为什么？</a:t>
            </a:r>
          </a:p>
        </p:txBody>
      </p:sp>
      <p:sp>
        <p:nvSpPr>
          <p:cNvPr id="46090" name="矩形 46089"/>
          <p:cNvSpPr/>
          <p:nvPr/>
        </p:nvSpPr>
        <p:spPr>
          <a:xfrm>
            <a:off x="431800" y="2205038"/>
            <a:ext cx="8712200" cy="2287587"/>
          </a:xfrm>
          <a:prstGeom prst="rect">
            <a:avLst/>
          </a:prstGeom>
          <a:noFill/>
          <a:ln w="9525">
            <a:noFill/>
          </a:ln>
        </p:spPr>
        <p:txBody>
          <a:bodyPr anchor="ctr">
            <a:spAutoFit/>
          </a:bodyPr>
          <a:lstStyle/>
          <a:p>
            <a:r>
              <a:rPr lang="zh-CN" altLang="en-US" sz="3200" dirty="0">
                <a:latin typeface="Times New Roman" panose="02020603050405020304" pitchFamily="18" charset="0"/>
              </a:rPr>
              <a:t>　</a:t>
            </a:r>
            <a:r>
              <a:rPr lang="zh-CN" altLang="en-US" sz="2800" b="1" dirty="0">
                <a:solidFill>
                  <a:srgbClr val="0000FF"/>
                </a:solidFill>
                <a:latin typeface="Times New Roman" panose="02020603050405020304" pitchFamily="18" charset="0"/>
              </a:rPr>
              <a:t>蝴蝶的翅膀一秒钟</a:t>
            </a:r>
            <a:r>
              <a:rPr lang="zh-CN" altLang="en-US" sz="2800" b="1" dirty="0">
                <a:solidFill>
                  <a:srgbClr val="FF0000"/>
                </a:solidFill>
                <a:latin typeface="Times New Roman" panose="02020603050405020304" pitchFamily="18" charset="0"/>
              </a:rPr>
              <a:t>振动</a:t>
            </a:r>
            <a:r>
              <a:rPr lang="en-US" altLang="zh-CN" sz="2800" b="1">
                <a:solidFill>
                  <a:srgbClr val="FF0000"/>
                </a:solidFill>
                <a:latin typeface="Times New Roman" panose="02020603050405020304" pitchFamily="18" charset="0"/>
              </a:rPr>
              <a:t>5 </a:t>
            </a:r>
            <a:r>
              <a:rPr lang="zh-CN" altLang="en-US" b="1" dirty="0">
                <a:solidFill>
                  <a:srgbClr val="0000FF"/>
                </a:solidFill>
                <a:latin typeface="Arial" panose="020B0604020202020204" pitchFamily="34" charset="0"/>
              </a:rPr>
              <a:t>～</a:t>
            </a:r>
            <a:r>
              <a:rPr lang="en-US" altLang="zh-CN" sz="2800" b="1">
                <a:solidFill>
                  <a:srgbClr val="FF0000"/>
                </a:solidFill>
                <a:latin typeface="Arial" panose="020B0604020202020204" pitchFamily="34" charset="0"/>
              </a:rPr>
              <a:t>6</a:t>
            </a:r>
            <a:r>
              <a:rPr lang="zh-CN" altLang="en-US" sz="2800" b="1" dirty="0">
                <a:solidFill>
                  <a:srgbClr val="FF0000"/>
                </a:solidFill>
                <a:latin typeface="Times New Roman" panose="02020603050405020304" pitchFamily="18" charset="0"/>
              </a:rPr>
              <a:t>次</a:t>
            </a:r>
            <a:r>
              <a:rPr lang="zh-CN" altLang="en-US" sz="2800" b="1" dirty="0">
                <a:solidFill>
                  <a:srgbClr val="0000FF"/>
                </a:solidFill>
                <a:latin typeface="Times New Roman" panose="02020603050405020304" pitchFamily="18" charset="0"/>
              </a:rPr>
              <a:t>，蚊子的翅膀一秒钟振动</a:t>
            </a:r>
            <a:r>
              <a:rPr lang="en-US" altLang="zh-CN" sz="2800" b="1" dirty="0">
                <a:solidFill>
                  <a:srgbClr val="0000FF"/>
                </a:solidFill>
                <a:latin typeface="Times New Roman" panose="02020603050405020304" pitchFamily="18" charset="0"/>
              </a:rPr>
              <a:t>500</a:t>
            </a:r>
            <a:r>
              <a:rPr lang="zh-CN" altLang="en-US" sz="2800" b="1" dirty="0">
                <a:solidFill>
                  <a:srgbClr val="0000FF"/>
                </a:solidFill>
                <a:latin typeface="Times New Roman" panose="02020603050405020304" pitchFamily="18" charset="0"/>
              </a:rPr>
              <a:t>～</a:t>
            </a:r>
            <a:r>
              <a:rPr lang="en-US" altLang="zh-CN" sz="2800" b="1" dirty="0">
                <a:solidFill>
                  <a:srgbClr val="0000FF"/>
                </a:solidFill>
                <a:latin typeface="Times New Roman" panose="02020603050405020304" pitchFamily="18" charset="0"/>
              </a:rPr>
              <a:t>600</a:t>
            </a:r>
            <a:r>
              <a:rPr lang="zh-CN" altLang="en-US" sz="2800" b="1" dirty="0">
                <a:solidFill>
                  <a:srgbClr val="0000FF"/>
                </a:solidFill>
                <a:latin typeface="Times New Roman" panose="02020603050405020304" pitchFamily="18" charset="0"/>
              </a:rPr>
              <a:t>次，由于</a:t>
            </a:r>
            <a:r>
              <a:rPr lang="zh-CN" altLang="en-US" sz="2800" b="1" dirty="0">
                <a:solidFill>
                  <a:srgbClr val="9900FF"/>
                </a:solidFill>
                <a:latin typeface="Times New Roman" panose="02020603050405020304" pitchFamily="18" charset="0"/>
              </a:rPr>
              <a:t>蝴蝶的翅膀振动的频率低于人耳能够听到的频率范围</a:t>
            </a:r>
            <a:r>
              <a:rPr lang="zh-CN" altLang="en-US" sz="2800" b="1" dirty="0">
                <a:solidFill>
                  <a:srgbClr val="0000FF"/>
                </a:solidFill>
                <a:latin typeface="Times New Roman" panose="02020603050405020304" pitchFamily="18" charset="0"/>
              </a:rPr>
              <a:t>，当然人耳听不到蝴蝶翅膀振动发出的声音。而</a:t>
            </a:r>
            <a:r>
              <a:rPr lang="zh-CN" altLang="en-US" sz="2800" b="1" dirty="0">
                <a:solidFill>
                  <a:srgbClr val="FF0000"/>
                </a:solidFill>
                <a:latin typeface="Times New Roman" panose="02020603050405020304" pitchFamily="18" charset="0"/>
              </a:rPr>
              <a:t>蚊子翅膀的振动频率在人耳的听觉范围内</a:t>
            </a:r>
            <a:r>
              <a:rPr lang="zh-CN" altLang="en-US" sz="2800" b="1" dirty="0">
                <a:solidFill>
                  <a:srgbClr val="0000FF"/>
                </a:solidFill>
                <a:latin typeface="Times New Roman" panose="02020603050405020304" pitchFamily="18" charset="0"/>
              </a:rPr>
              <a:t>，人耳就能听到蚊子翅膀振动发出的声音。</a:t>
            </a:r>
          </a:p>
        </p:txBody>
      </p:sp>
      <p:pic>
        <p:nvPicPr>
          <p:cNvPr id="46092" name="图片 46091" descr="米老鼠"/>
          <p:cNvPicPr>
            <a:picLocks noChangeAspect="1"/>
          </p:cNvPicPr>
          <p:nvPr/>
        </p:nvPicPr>
        <p:blipFill>
          <a:blip r:embed="rId5"/>
          <a:stretch>
            <a:fillRect/>
          </a:stretch>
        </p:blipFill>
        <p:spPr>
          <a:xfrm>
            <a:off x="7596188" y="5514975"/>
            <a:ext cx="1547812" cy="1343025"/>
          </a:xfrm>
          <a:prstGeom prst="rect">
            <a:avLst/>
          </a:prstGeom>
          <a:noFill/>
          <a:ln w="9525">
            <a:noFill/>
          </a:ln>
        </p:spPr>
      </p:pic>
    </p:spTree>
    <p:extLst>
      <p:ext uri="{BB962C8B-B14F-4D97-AF65-F5344CB8AC3E}">
        <p14:creationId xmlns:p14="http://schemas.microsoft.com/office/powerpoint/2010/main" val="2390885809"/>
      </p:ext>
    </p:extLst>
  </p:cSld>
  <p:clrMapOvr>
    <a:masterClrMapping/>
  </p:clrMapOvr>
  <p:transition advClick="0" advTm="8344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4608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9" presetClass="entr" presetSubtype="0" decel="100000" fill="hold" grpId="0" nodeType="clickEffect">
                                  <p:stCondLst>
                                    <p:cond delay="0"/>
                                  </p:stCondLst>
                                  <p:childTnLst>
                                    <p:set>
                                      <p:cBhvr>
                                        <p:cTn id="10" dur="1" fill="hold">
                                          <p:stCondLst>
                                            <p:cond delay="0"/>
                                          </p:stCondLst>
                                        </p:cTn>
                                        <p:tgtEl>
                                          <p:spTgt spid="46090"/>
                                        </p:tgtEl>
                                        <p:attrNameLst>
                                          <p:attrName>style.visibility</p:attrName>
                                        </p:attrNameLst>
                                      </p:cBhvr>
                                      <p:to>
                                        <p:strVal val="visible"/>
                                      </p:to>
                                    </p:set>
                                    <p:anim calcmode="lin" valueType="num">
                                      <p:cBhvr>
                                        <p:cTn id="11" dur="500" fill="hold"/>
                                        <p:tgtEl>
                                          <p:spTgt spid="46090"/>
                                        </p:tgtEl>
                                        <p:attrNameLst>
                                          <p:attrName>ppt_w</p:attrName>
                                        </p:attrNameLst>
                                      </p:cBhvr>
                                      <p:tavLst>
                                        <p:tav tm="0">
                                          <p:val>
                                            <p:fltVal val="0"/>
                                          </p:val>
                                        </p:tav>
                                        <p:tav tm="100000">
                                          <p:val>
                                            <p:strVal val="#ppt_w"/>
                                          </p:val>
                                        </p:tav>
                                      </p:tavLst>
                                    </p:anim>
                                    <p:anim calcmode="lin" valueType="num">
                                      <p:cBhvr>
                                        <p:cTn id="12" dur="500" fill="hold"/>
                                        <p:tgtEl>
                                          <p:spTgt spid="46090"/>
                                        </p:tgtEl>
                                        <p:attrNameLst>
                                          <p:attrName>ppt_h</p:attrName>
                                        </p:attrNameLst>
                                      </p:cBhvr>
                                      <p:tavLst>
                                        <p:tav tm="0">
                                          <p:val>
                                            <p:fltVal val="0"/>
                                          </p:val>
                                        </p:tav>
                                        <p:tav tm="100000">
                                          <p:val>
                                            <p:strVal val="#ppt_h"/>
                                          </p:val>
                                        </p:tav>
                                      </p:tavLst>
                                    </p:anim>
                                    <p:anim calcmode="lin" valueType="num">
                                      <p:cBhvr>
                                        <p:cTn id="13" dur="500" fill="hold"/>
                                        <p:tgtEl>
                                          <p:spTgt spid="46090"/>
                                        </p:tgtEl>
                                        <p:attrNameLst>
                                          <p:attrName>style.rotation</p:attrName>
                                        </p:attrNameLst>
                                      </p:cBhvr>
                                      <p:tavLst>
                                        <p:tav tm="0">
                                          <p:val>
                                            <p:fltVal val="360"/>
                                          </p:val>
                                        </p:tav>
                                        <p:tav tm="100000">
                                          <p:val>
                                            <p:fltVal val="0"/>
                                          </p:val>
                                        </p:tav>
                                      </p:tavLst>
                                    </p:anim>
                                    <p:animEffect transition="in" filter="fade">
                                      <p:cBhvr>
                                        <p:cTn id="14" dur="500"/>
                                        <p:tgtEl>
                                          <p:spTgt spid="460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9" grpId="0"/>
      <p:bldP spid="4609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矩形 72705"/>
          <p:cNvSpPr/>
          <p:nvPr/>
        </p:nvSpPr>
        <p:spPr>
          <a:xfrm>
            <a:off x="1219200" y="549275"/>
            <a:ext cx="7924800" cy="639763"/>
          </a:xfrm>
          <a:prstGeom prst="rect">
            <a:avLst/>
          </a:prstGeom>
          <a:noFill/>
          <a:ln w="9525">
            <a:noFill/>
          </a:ln>
        </p:spPr>
        <p:txBody>
          <a:bodyPr/>
          <a:lstStyle/>
          <a:p>
            <a:pPr algn="just"/>
            <a:r>
              <a:rPr lang="zh-CN" altLang="en-US" sz="3600" b="1" dirty="0">
                <a:solidFill>
                  <a:schemeClr val="accent2"/>
                </a:solidFill>
                <a:latin typeface="Times New Roman" panose="02020603050405020304" pitchFamily="18" charset="0"/>
              </a:rPr>
              <a:t>声音的强弱与什么因素有关呢</a:t>
            </a:r>
            <a:r>
              <a:rPr lang="en-US" altLang="zh-CN" sz="3600" b="1">
                <a:solidFill>
                  <a:schemeClr val="accent2"/>
                </a:solidFill>
                <a:latin typeface="Times New Roman" panose="02020603050405020304" pitchFamily="18" charset="0"/>
              </a:rPr>
              <a:t>?</a:t>
            </a:r>
          </a:p>
          <a:p>
            <a:pPr algn="just" eaLnBrk="0" hangingPunct="0"/>
            <a:endParaRPr lang="en-US" altLang="zh-CN" sz="4400" dirty="0">
              <a:solidFill>
                <a:schemeClr val="accent2"/>
              </a:solidFill>
              <a:latin typeface="Times New Roman" panose="02020603050405020304" pitchFamily="18" charset="0"/>
            </a:endParaRPr>
          </a:p>
        </p:txBody>
      </p:sp>
      <p:sp>
        <p:nvSpPr>
          <p:cNvPr id="72707" name="矩形 72706"/>
          <p:cNvSpPr/>
          <p:nvPr/>
        </p:nvSpPr>
        <p:spPr>
          <a:xfrm>
            <a:off x="0" y="4292600"/>
            <a:ext cx="8675688" cy="1198880"/>
          </a:xfrm>
          <a:prstGeom prst="rect">
            <a:avLst/>
          </a:prstGeom>
          <a:noFill/>
          <a:ln w="9525">
            <a:noFill/>
          </a:ln>
        </p:spPr>
        <p:txBody>
          <a:bodyPr>
            <a:spAutoFit/>
          </a:bodyPr>
          <a:lstStyle/>
          <a:p>
            <a:r>
              <a:rPr lang="zh-CN" altLang="en-US" sz="3200" b="1" dirty="0">
                <a:solidFill>
                  <a:srgbClr val="9900FF"/>
                </a:solidFill>
                <a:latin typeface="Times New Roman" panose="02020603050405020304" pitchFamily="18" charset="0"/>
              </a:rPr>
              <a:t>声音的响度与声源振动的</a:t>
            </a:r>
            <a:r>
              <a:rPr lang="zh-CN" altLang="en-US" sz="3200" b="1" u="sng" dirty="0">
                <a:solidFill>
                  <a:srgbClr val="9900FF"/>
                </a:solidFill>
                <a:latin typeface="Times New Roman" panose="02020603050405020304" pitchFamily="18" charset="0"/>
              </a:rPr>
              <a:t>           </a:t>
            </a:r>
            <a:r>
              <a:rPr lang="zh-CN" altLang="en-US" sz="3200" b="1" dirty="0">
                <a:solidFill>
                  <a:srgbClr val="9900FF"/>
                </a:solidFill>
                <a:latin typeface="Times New Roman" panose="02020603050405020304" pitchFamily="18" charset="0"/>
              </a:rPr>
              <a:t>有关，</a:t>
            </a:r>
            <a:r>
              <a:rPr lang="zh-CN" altLang="en-US" sz="3200" b="1" u="sng" dirty="0">
                <a:solidFill>
                  <a:srgbClr val="9900FF"/>
                </a:solidFill>
                <a:latin typeface="Times New Roman" panose="02020603050405020304" pitchFamily="18" charset="0"/>
              </a:rPr>
              <a:t>         </a:t>
            </a:r>
            <a:r>
              <a:rPr lang="zh-CN" altLang="en-US" sz="3200" b="1" dirty="0">
                <a:solidFill>
                  <a:srgbClr val="9900FF"/>
                </a:solidFill>
                <a:latin typeface="Times New Roman" panose="02020603050405020304" pitchFamily="18" charset="0"/>
              </a:rPr>
              <a:t>越大，响度越大。</a:t>
            </a:r>
            <a:r>
              <a:rPr lang="zh-CN" altLang="en-US" sz="4000" b="1" dirty="0">
                <a:solidFill>
                  <a:srgbClr val="FF5050"/>
                </a:solidFill>
                <a:latin typeface="Times New Roman" panose="02020603050405020304" pitchFamily="18" charset="0"/>
                <a:ea typeface="黑体" panose="02010609060101010101" pitchFamily="2" charset="-122"/>
              </a:rPr>
              <a:t> </a:t>
            </a:r>
            <a:endParaRPr lang="zh-CN" altLang="en-US" sz="4000" b="1" dirty="0">
              <a:solidFill>
                <a:srgbClr val="FF5050"/>
              </a:solidFill>
              <a:latin typeface="Times New Roman" panose="02020603050405020304" pitchFamily="18" charset="0"/>
            </a:endParaRPr>
          </a:p>
        </p:txBody>
      </p:sp>
      <p:sp>
        <p:nvSpPr>
          <p:cNvPr id="72708" name="矩形 72707"/>
          <p:cNvSpPr/>
          <p:nvPr/>
        </p:nvSpPr>
        <p:spPr>
          <a:xfrm>
            <a:off x="0" y="549275"/>
            <a:ext cx="1250950" cy="641350"/>
          </a:xfrm>
          <a:prstGeom prst="rect">
            <a:avLst/>
          </a:prstGeom>
          <a:noFill/>
          <a:ln w="9525">
            <a:noFill/>
          </a:ln>
        </p:spPr>
        <p:txBody>
          <a:bodyPr wrap="none" anchor="t">
            <a:spAutoFit/>
          </a:bodyPr>
          <a:lstStyle/>
          <a:p>
            <a:r>
              <a:rPr lang="zh-CN" altLang="en-US" sz="3600" b="1" dirty="0">
                <a:solidFill>
                  <a:srgbClr val="0000FF"/>
                </a:solidFill>
                <a:latin typeface="Times New Roman" panose="02020603050405020304" pitchFamily="18" charset="0"/>
                <a:ea typeface="华文彩云" panose="02010800040101010101" pitchFamily="2" charset="-122"/>
              </a:rPr>
              <a:t>活动</a:t>
            </a:r>
            <a:r>
              <a:rPr lang="en-US" altLang="zh-CN" sz="3600" b="1">
                <a:solidFill>
                  <a:srgbClr val="0000FF"/>
                </a:solidFill>
                <a:latin typeface="Times New Roman" panose="02020603050405020304" pitchFamily="18" charset="0"/>
                <a:ea typeface="华文彩云" panose="02010800040101010101" pitchFamily="2" charset="-122"/>
              </a:rPr>
              <a:t>:</a:t>
            </a:r>
          </a:p>
        </p:txBody>
      </p:sp>
      <p:sp>
        <p:nvSpPr>
          <p:cNvPr id="72709" name="矩形 72708"/>
          <p:cNvSpPr/>
          <p:nvPr/>
        </p:nvSpPr>
        <p:spPr>
          <a:xfrm>
            <a:off x="3810000" y="1143000"/>
            <a:ext cx="4800600" cy="473075"/>
          </a:xfrm>
          <a:prstGeom prst="rect">
            <a:avLst/>
          </a:prstGeom>
          <a:solidFill>
            <a:srgbClr val="CCECFF">
              <a:alpha val="50000"/>
            </a:srgbClr>
          </a:solidFill>
          <a:ln w="76200" cap="flat" cmpd="tri">
            <a:solidFill>
              <a:schemeClr val="accent2"/>
            </a:solidFill>
            <a:prstDash val="solid"/>
            <a:miter/>
            <a:headEnd type="none" w="med" len="med"/>
            <a:tailEnd type="none" w="med" len="med"/>
          </a:ln>
        </p:spPr>
        <p:txBody>
          <a:bodyPr>
            <a:spAutoFit/>
          </a:bodyPr>
          <a:lstStyle/>
          <a:p>
            <a:r>
              <a:rPr lang="zh-CN" altLang="en-US" sz="2000" b="1" dirty="0">
                <a:solidFill>
                  <a:srgbClr val="FF5050"/>
                </a:solidFill>
                <a:latin typeface="Times New Roman" panose="02020603050405020304" pitchFamily="18" charset="0"/>
                <a:ea typeface="黑体" panose="02010609060101010101" pitchFamily="2" charset="-122"/>
              </a:rPr>
              <a:t>名词解释</a:t>
            </a:r>
          </a:p>
        </p:txBody>
      </p:sp>
      <p:sp>
        <p:nvSpPr>
          <p:cNvPr id="72710" name="矩形 72709"/>
          <p:cNvSpPr/>
          <p:nvPr/>
        </p:nvSpPr>
        <p:spPr>
          <a:xfrm>
            <a:off x="5257800" y="1042988"/>
            <a:ext cx="1101725" cy="641350"/>
          </a:xfrm>
          <a:prstGeom prst="rect">
            <a:avLst/>
          </a:prstGeom>
          <a:noFill/>
          <a:ln w="9525">
            <a:noFill/>
          </a:ln>
        </p:spPr>
        <p:txBody>
          <a:bodyPr wrap="none" anchor="t">
            <a:spAutoFit/>
          </a:bodyPr>
          <a:lstStyle/>
          <a:p>
            <a:r>
              <a:rPr lang="zh-CN" altLang="en-US" sz="3600" b="1" dirty="0">
                <a:solidFill>
                  <a:srgbClr val="9900FF"/>
                </a:solidFill>
                <a:latin typeface="Times New Roman" panose="02020603050405020304" pitchFamily="18" charset="0"/>
                <a:ea typeface="黑体" panose="02010609060101010101" pitchFamily="2" charset="-122"/>
              </a:rPr>
              <a:t>响度</a:t>
            </a:r>
          </a:p>
        </p:txBody>
      </p:sp>
      <p:sp>
        <p:nvSpPr>
          <p:cNvPr id="72711" name="矩形 72710"/>
          <p:cNvSpPr/>
          <p:nvPr/>
        </p:nvSpPr>
        <p:spPr>
          <a:xfrm>
            <a:off x="6629400" y="1042988"/>
            <a:ext cx="1101725" cy="641350"/>
          </a:xfrm>
          <a:prstGeom prst="rect">
            <a:avLst/>
          </a:prstGeom>
          <a:noFill/>
          <a:ln w="9525">
            <a:noFill/>
          </a:ln>
        </p:spPr>
        <p:txBody>
          <a:bodyPr wrap="none" anchor="t">
            <a:spAutoFit/>
          </a:bodyPr>
          <a:lstStyle/>
          <a:p>
            <a:r>
              <a:rPr lang="zh-CN" altLang="en-US" sz="3600" b="1" dirty="0">
                <a:solidFill>
                  <a:srgbClr val="9900FF"/>
                </a:solidFill>
                <a:latin typeface="Times New Roman" panose="02020603050405020304" pitchFamily="18" charset="0"/>
                <a:ea typeface="黑体" panose="02010609060101010101" pitchFamily="2" charset="-122"/>
              </a:rPr>
              <a:t>振幅</a:t>
            </a:r>
            <a:endParaRPr lang="zh-CN" altLang="en-US" sz="3600" b="1">
              <a:solidFill>
                <a:srgbClr val="9900FF"/>
              </a:solidFill>
              <a:latin typeface="Times New Roman" panose="02020603050405020304" pitchFamily="18" charset="0"/>
              <a:ea typeface="黑体" panose="02010609060101010101" pitchFamily="2" charset="-122"/>
            </a:endParaRPr>
          </a:p>
        </p:txBody>
      </p:sp>
      <p:sp>
        <p:nvSpPr>
          <p:cNvPr id="72712" name="矩形 72711"/>
          <p:cNvSpPr/>
          <p:nvPr/>
        </p:nvSpPr>
        <p:spPr>
          <a:xfrm>
            <a:off x="0" y="1239838"/>
            <a:ext cx="1250950" cy="641350"/>
          </a:xfrm>
          <a:prstGeom prst="rect">
            <a:avLst/>
          </a:prstGeom>
          <a:noFill/>
          <a:ln w="9525">
            <a:noFill/>
          </a:ln>
        </p:spPr>
        <p:txBody>
          <a:bodyPr wrap="none" anchor="t">
            <a:spAutoFit/>
          </a:bodyPr>
          <a:lstStyle/>
          <a:p>
            <a:r>
              <a:rPr lang="zh-CN" altLang="en-US" sz="3600" b="1" dirty="0">
                <a:solidFill>
                  <a:srgbClr val="0000FF"/>
                </a:solidFill>
                <a:latin typeface="Times New Roman" panose="02020603050405020304" pitchFamily="18" charset="0"/>
                <a:ea typeface="华文彩云" panose="02010800040101010101" pitchFamily="2" charset="-122"/>
              </a:rPr>
              <a:t>讨论</a:t>
            </a:r>
            <a:r>
              <a:rPr lang="en-US" altLang="zh-CN" sz="3600" b="1">
                <a:solidFill>
                  <a:srgbClr val="0000FF"/>
                </a:solidFill>
                <a:latin typeface="Times New Roman" panose="02020603050405020304" pitchFamily="18" charset="0"/>
                <a:ea typeface="华文彩云" panose="02010800040101010101" pitchFamily="2" charset="-122"/>
              </a:rPr>
              <a:t>:</a:t>
            </a:r>
          </a:p>
        </p:txBody>
      </p:sp>
      <p:sp>
        <p:nvSpPr>
          <p:cNvPr id="72713" name="矩形 72712"/>
          <p:cNvSpPr/>
          <p:nvPr/>
        </p:nvSpPr>
        <p:spPr>
          <a:xfrm>
            <a:off x="4631055" y="4275138"/>
            <a:ext cx="1101090" cy="645160"/>
          </a:xfrm>
          <a:prstGeom prst="rect">
            <a:avLst/>
          </a:prstGeom>
          <a:noFill/>
          <a:ln w="9525">
            <a:noFill/>
          </a:ln>
        </p:spPr>
        <p:txBody>
          <a:bodyPr wrap="none" anchor="t">
            <a:spAutoFit/>
          </a:bodyPr>
          <a:lstStyle/>
          <a:p>
            <a:r>
              <a:rPr lang="zh-CN" altLang="en-US" sz="3600" b="1" dirty="0">
                <a:solidFill>
                  <a:srgbClr val="FF0000"/>
                </a:solidFill>
                <a:latin typeface="Times New Roman" panose="02020603050405020304" pitchFamily="18" charset="0"/>
                <a:ea typeface="黑体" panose="02010609060101010101" pitchFamily="2" charset="-122"/>
              </a:rPr>
              <a:t>振幅</a:t>
            </a:r>
          </a:p>
        </p:txBody>
      </p:sp>
      <p:graphicFrame>
        <p:nvGraphicFramePr>
          <p:cNvPr id="72714" name="对象 72713"/>
          <p:cNvGraphicFramePr/>
          <p:nvPr/>
        </p:nvGraphicFramePr>
        <p:xfrm>
          <a:off x="533400" y="2286000"/>
          <a:ext cx="2286000" cy="2066925"/>
        </p:xfrm>
        <a:graphic>
          <a:graphicData uri="http://schemas.openxmlformats.org/presentationml/2006/ole">
            <mc:AlternateContent xmlns:mc="http://schemas.openxmlformats.org/markup-compatibility/2006">
              <mc:Choice xmlns:v="urn:schemas-microsoft-com:vml" Requires="v">
                <p:oleObj spid="_x0000_s4098" r:id="rId3" imgW="1638300" imgH="2066925" progId="Paint.Picture">
                  <p:embed/>
                </p:oleObj>
              </mc:Choice>
              <mc:Fallback>
                <p:oleObj r:id="rId3" imgW="1638300" imgH="2066925" progId="Paint.Picture">
                  <p:embed/>
                  <p:pic>
                    <p:nvPicPr>
                      <p:cNvPr id="0" name=""/>
                      <p:cNvPicPr/>
                      <p:nvPr/>
                    </p:nvPicPr>
                    <p:blipFill>
                      <a:blip r:embed="rId4">
                        <a:lum bright="-12000" contrast="30000"/>
                      </a:blip>
                      <a:stretch>
                        <a:fillRect/>
                      </a:stretch>
                    </p:blipFill>
                    <p:spPr>
                      <a:xfrm>
                        <a:off x="533400" y="2286000"/>
                        <a:ext cx="2286000" cy="2066925"/>
                      </a:xfrm>
                      <a:prstGeom prst="rect">
                        <a:avLst/>
                      </a:prstGeom>
                      <a:noFill/>
                      <a:ln w="38100">
                        <a:noFill/>
                        <a:miter/>
                      </a:ln>
                    </p:spPr>
                  </p:pic>
                </p:oleObj>
              </mc:Fallback>
            </mc:AlternateContent>
          </a:graphicData>
        </a:graphic>
      </p:graphicFrame>
      <p:grpSp>
        <p:nvGrpSpPr>
          <p:cNvPr id="72715" name="组合 72714"/>
          <p:cNvGrpSpPr/>
          <p:nvPr/>
        </p:nvGrpSpPr>
        <p:grpSpPr>
          <a:xfrm>
            <a:off x="838200" y="1295400"/>
            <a:ext cx="1752600" cy="2286000"/>
            <a:chOff x="2640" y="1296"/>
            <a:chExt cx="1104" cy="1440"/>
          </a:xfrm>
        </p:grpSpPr>
        <p:sp>
          <p:nvSpPr>
            <p:cNvPr id="72716" name="椭圆 72715"/>
            <p:cNvSpPr/>
            <p:nvPr/>
          </p:nvSpPr>
          <p:spPr>
            <a:xfrm>
              <a:off x="2640" y="2160"/>
              <a:ext cx="1104" cy="576"/>
            </a:xfrm>
            <a:prstGeom prst="ellipse">
              <a:avLst/>
            </a:prstGeom>
            <a:gradFill rotWithShape="0">
              <a:gsLst>
                <a:gs pos="0">
                  <a:schemeClr val="bg2"/>
                </a:gs>
                <a:gs pos="100000">
                  <a:schemeClr val="bg1"/>
                </a:gs>
              </a:gsLst>
              <a:path path="shape">
                <a:fillToRect l="50000" t="50000" r="50000" b="50000"/>
              </a:path>
              <a:tileRect/>
            </a:gradFill>
            <a:ln w="9525" cap="flat" cmpd="sng">
              <a:solidFill>
                <a:schemeClr val="bg1"/>
              </a:solidFill>
              <a:prstDash val="solid"/>
              <a:headEnd type="none" w="med" len="med"/>
              <a:tailEnd type="none" w="med" len="med"/>
            </a:ln>
            <a:effectLst>
              <a:prstShdw prst="shdw17" dist="17961" dir="13499999">
                <a:schemeClr val="bg1">
                  <a:gamma/>
                  <a:shade val="60000"/>
                  <a:invGamma/>
                </a:schemeClr>
              </a:prstShdw>
            </a:effectLst>
          </p:spPr>
          <p:txBody>
            <a:bodyPr/>
            <a:lstStyle/>
            <a:p>
              <a:endParaRPr lang="zh-CN" altLang="en-US"/>
            </a:p>
          </p:txBody>
        </p:sp>
        <p:graphicFrame>
          <p:nvGraphicFramePr>
            <p:cNvPr id="72717" name="对象 72716"/>
            <p:cNvGraphicFramePr/>
            <p:nvPr/>
          </p:nvGraphicFramePr>
          <p:xfrm>
            <a:off x="3072" y="1296"/>
            <a:ext cx="354" cy="684"/>
          </p:xfrm>
          <a:graphic>
            <a:graphicData uri="http://schemas.openxmlformats.org/presentationml/2006/ole">
              <mc:AlternateContent xmlns:mc="http://schemas.openxmlformats.org/markup-compatibility/2006">
                <mc:Choice xmlns:v="urn:schemas-microsoft-com:vml" Requires="v">
                  <p:oleObj spid="_x0000_s4099" r:id="rId5" imgW="561975" imgH="1085850" progId="Paint.Picture">
                    <p:embed/>
                  </p:oleObj>
                </mc:Choice>
                <mc:Fallback>
                  <p:oleObj r:id="rId5" imgW="561975" imgH="1085850" progId="Paint.Picture">
                    <p:embed/>
                    <p:pic>
                      <p:nvPicPr>
                        <p:cNvPr id="0" name=""/>
                        <p:cNvPicPr/>
                        <p:nvPr/>
                      </p:nvPicPr>
                      <p:blipFill>
                        <a:blip r:embed="rId6"/>
                        <a:stretch>
                          <a:fillRect/>
                        </a:stretch>
                      </p:blipFill>
                      <p:spPr>
                        <a:xfrm>
                          <a:off x="3072" y="1296"/>
                          <a:ext cx="354" cy="684"/>
                        </a:xfrm>
                        <a:prstGeom prst="rect">
                          <a:avLst/>
                        </a:prstGeom>
                        <a:noFill/>
                        <a:ln w="38100">
                          <a:noFill/>
                          <a:miter/>
                        </a:ln>
                      </p:spPr>
                    </p:pic>
                  </p:oleObj>
                </mc:Fallback>
              </mc:AlternateContent>
            </a:graphicData>
          </a:graphic>
        </p:graphicFrame>
      </p:grpSp>
      <p:sp>
        <p:nvSpPr>
          <p:cNvPr id="72721" name="矩形 72720"/>
          <p:cNvSpPr/>
          <p:nvPr/>
        </p:nvSpPr>
        <p:spPr>
          <a:xfrm>
            <a:off x="6803708" y="4275455"/>
            <a:ext cx="1101090" cy="645160"/>
          </a:xfrm>
          <a:prstGeom prst="rect">
            <a:avLst/>
          </a:prstGeom>
          <a:noFill/>
          <a:ln w="9525">
            <a:noFill/>
          </a:ln>
        </p:spPr>
        <p:txBody>
          <a:bodyPr wrap="none" anchor="t">
            <a:spAutoFit/>
          </a:bodyPr>
          <a:lstStyle/>
          <a:p>
            <a:r>
              <a:rPr lang="zh-CN" altLang="en-US" sz="3600" b="1" dirty="0">
                <a:solidFill>
                  <a:srgbClr val="FF0000"/>
                </a:solidFill>
                <a:latin typeface="Times New Roman" panose="02020603050405020304" pitchFamily="18" charset="0"/>
                <a:ea typeface="黑体" panose="02010609060101010101" pitchFamily="2" charset="-122"/>
              </a:rPr>
              <a:t>振幅</a:t>
            </a:r>
          </a:p>
        </p:txBody>
      </p:sp>
      <p:sp>
        <p:nvSpPr>
          <p:cNvPr id="72722" name="矩形 72721"/>
          <p:cNvSpPr/>
          <p:nvPr/>
        </p:nvSpPr>
        <p:spPr>
          <a:xfrm>
            <a:off x="1042988" y="188913"/>
            <a:ext cx="1295400" cy="649287"/>
          </a:xfrm>
          <a:prstGeom prst="rect">
            <a:avLst/>
          </a:prstGeom>
        </p:spPr>
        <p:txBody>
          <a:bodyPr wrap="none" fromWordArt="1">
            <a:prstTxWarp prst="textArchUp">
              <a:avLst>
                <a:gd name="adj" fmla="val 10800000"/>
              </a:avLst>
            </a:prstTxWarp>
            <a:normAutofit/>
          </a:bodyPr>
          <a:lstStyle/>
          <a:p>
            <a:pPr algn="ctr"/>
            <a:r>
              <a:rPr lang="zh-CN" altLang="en-US" sz="3600">
                <a:ln w="9525" cap="flat" cmpd="sng">
                  <a:solidFill>
                    <a:srgbClr val="FF00FF"/>
                  </a:solidFill>
                  <a:prstDash val="solid"/>
                  <a:headEnd type="none" w="med" len="med"/>
                  <a:tailEnd type="none" w="med" len="med"/>
                </a:ln>
                <a:solidFill>
                  <a:srgbClr val="FF00FF"/>
                </a:solidFill>
                <a:latin typeface="宋体" panose="02010600030101010101" pitchFamily="2" charset="-122"/>
                <a:ea typeface="宋体" panose="02010600030101010101" pitchFamily="2" charset="-122"/>
              </a:rPr>
              <a:t>响度</a:t>
            </a:r>
          </a:p>
        </p:txBody>
      </p:sp>
      <p:sp>
        <p:nvSpPr>
          <p:cNvPr id="72723" name="矩形 72722"/>
          <p:cNvSpPr/>
          <p:nvPr/>
        </p:nvSpPr>
        <p:spPr>
          <a:xfrm>
            <a:off x="3779838" y="2349500"/>
            <a:ext cx="1203325" cy="701675"/>
          </a:xfrm>
          <a:prstGeom prst="rect">
            <a:avLst/>
          </a:prstGeom>
          <a:noFill/>
          <a:ln w="9525">
            <a:noFill/>
          </a:ln>
        </p:spPr>
        <p:txBody>
          <a:bodyPr wrap="none" anchor="t">
            <a:spAutoFit/>
          </a:bodyPr>
          <a:lstStyle/>
          <a:p>
            <a:r>
              <a:rPr lang="zh-CN" altLang="en-US" sz="4000" b="1">
                <a:solidFill>
                  <a:srgbClr val="FF0000"/>
                </a:solidFill>
                <a:latin typeface="Times New Roman" panose="02020603050405020304" pitchFamily="18" charset="0"/>
                <a:ea typeface="黑体" panose="02010609060101010101" pitchFamily="2" charset="-122"/>
              </a:rPr>
              <a:t>重</a:t>
            </a:r>
            <a:r>
              <a:rPr lang="zh-CN" altLang="en-US" sz="4000" b="1">
                <a:solidFill>
                  <a:srgbClr val="0000FF"/>
                </a:solidFill>
                <a:latin typeface="Times New Roman" panose="02020603050405020304" pitchFamily="18" charset="0"/>
                <a:ea typeface="黑体" panose="02010609060101010101" pitchFamily="2" charset="-122"/>
              </a:rPr>
              <a:t>击</a:t>
            </a:r>
          </a:p>
        </p:txBody>
      </p:sp>
      <p:sp>
        <p:nvSpPr>
          <p:cNvPr id="38927" name="Rectangle 15"/>
          <p:cNvSpPr/>
          <p:nvPr/>
        </p:nvSpPr>
        <p:spPr>
          <a:xfrm>
            <a:off x="5148263" y="2349500"/>
            <a:ext cx="2574925" cy="701675"/>
          </a:xfrm>
          <a:prstGeom prst="rect">
            <a:avLst/>
          </a:prstGeom>
          <a:noFill/>
          <a:ln w="9525">
            <a:noFill/>
          </a:ln>
        </p:spPr>
        <p:txBody>
          <a:bodyPr wrap="none">
            <a:spAutoFit/>
          </a:bodyPr>
          <a:lstStyle/>
          <a:p>
            <a:r>
              <a:rPr lang="zh-CN" altLang="en-US" sz="4000" b="1" dirty="0">
                <a:solidFill>
                  <a:srgbClr val="0000FF"/>
                </a:solidFill>
                <a:latin typeface="Times New Roman" panose="02020603050405020304" pitchFamily="18" charset="0"/>
                <a:ea typeface="黑体" panose="02010609060101010101" pitchFamily="2" charset="-122"/>
              </a:rPr>
              <a:t>鼓声</a:t>
            </a:r>
            <a:r>
              <a:rPr lang="zh-CN" altLang="en-US" sz="3600" dirty="0">
                <a:latin typeface="Arial" panose="020B0604020202020204" pitchFamily="34" charset="0"/>
              </a:rPr>
              <a:t>＿＿＿</a:t>
            </a:r>
            <a:endParaRPr lang="zh-CN" altLang="en-US" sz="4000" b="1" dirty="0">
              <a:solidFill>
                <a:srgbClr val="FF0000"/>
              </a:solidFill>
              <a:latin typeface="Times New Roman" panose="02020603050405020304" pitchFamily="18" charset="0"/>
              <a:ea typeface="黑体" panose="02010609060101010101" pitchFamily="2" charset="-122"/>
            </a:endParaRPr>
          </a:p>
        </p:txBody>
      </p:sp>
      <p:sp>
        <p:nvSpPr>
          <p:cNvPr id="72725" name="矩形 72724"/>
          <p:cNvSpPr/>
          <p:nvPr/>
        </p:nvSpPr>
        <p:spPr>
          <a:xfrm>
            <a:off x="6588125" y="2276475"/>
            <a:ext cx="693738" cy="701675"/>
          </a:xfrm>
          <a:prstGeom prst="rect">
            <a:avLst/>
          </a:prstGeom>
          <a:noFill/>
          <a:ln w="9525">
            <a:noFill/>
          </a:ln>
        </p:spPr>
        <p:txBody>
          <a:bodyPr wrap="none" anchor="t">
            <a:spAutoFit/>
          </a:bodyPr>
          <a:lstStyle/>
          <a:p>
            <a:r>
              <a:rPr lang="zh-CN" altLang="en-US" sz="4000" b="1" dirty="0">
                <a:solidFill>
                  <a:srgbClr val="FF0000"/>
                </a:solidFill>
                <a:latin typeface="Arial" panose="020B0604020202020204" pitchFamily="34" charset="0"/>
              </a:rPr>
              <a:t>大</a:t>
            </a:r>
          </a:p>
        </p:txBody>
      </p:sp>
      <p:sp>
        <p:nvSpPr>
          <p:cNvPr id="72726" name="Rectangle 16"/>
          <p:cNvSpPr/>
          <p:nvPr/>
        </p:nvSpPr>
        <p:spPr>
          <a:xfrm>
            <a:off x="3348038" y="3644900"/>
            <a:ext cx="4752975" cy="701675"/>
          </a:xfrm>
          <a:prstGeom prst="rect">
            <a:avLst/>
          </a:prstGeom>
          <a:noFill/>
          <a:ln w="9525">
            <a:noFill/>
          </a:ln>
        </p:spPr>
        <p:txBody>
          <a:bodyPr>
            <a:spAutoFit/>
          </a:bodyPr>
          <a:lstStyle/>
          <a:p>
            <a:r>
              <a:rPr lang="zh-CN" altLang="en-US" sz="4000" b="1" dirty="0">
                <a:solidFill>
                  <a:srgbClr val="0000FF"/>
                </a:solidFill>
                <a:latin typeface="Times New Roman" panose="02020603050405020304" pitchFamily="18" charset="0"/>
                <a:ea typeface="黑体" panose="02010609060101010101" pitchFamily="2" charset="-122"/>
              </a:rPr>
              <a:t>鼓面下凹幅度</a:t>
            </a:r>
            <a:r>
              <a:rPr lang="zh-CN" altLang="en-US" sz="3600" b="1" dirty="0">
                <a:latin typeface="Arial" panose="020B0604020202020204" pitchFamily="34" charset="0"/>
              </a:rPr>
              <a:t>＿＿＿</a:t>
            </a:r>
            <a:endParaRPr lang="zh-CN" altLang="en-US" sz="3600" b="1" u="sng" dirty="0">
              <a:latin typeface="Arial" panose="020B0604020202020204" pitchFamily="34" charset="0"/>
            </a:endParaRPr>
          </a:p>
        </p:txBody>
      </p:sp>
      <p:sp>
        <p:nvSpPr>
          <p:cNvPr id="72727" name="矩形 72726"/>
          <p:cNvSpPr/>
          <p:nvPr/>
        </p:nvSpPr>
        <p:spPr>
          <a:xfrm>
            <a:off x="6804025" y="3573463"/>
            <a:ext cx="693738" cy="701675"/>
          </a:xfrm>
          <a:prstGeom prst="rect">
            <a:avLst/>
          </a:prstGeom>
          <a:noFill/>
          <a:ln w="9525">
            <a:noFill/>
          </a:ln>
        </p:spPr>
        <p:txBody>
          <a:bodyPr wrap="none" anchor="t">
            <a:spAutoFit/>
          </a:bodyPr>
          <a:lstStyle/>
          <a:p>
            <a:r>
              <a:rPr lang="zh-CN" altLang="en-US" sz="4000" b="1" dirty="0">
                <a:solidFill>
                  <a:srgbClr val="FF0000"/>
                </a:solidFill>
                <a:latin typeface="Arial" panose="020B0604020202020204" pitchFamily="34" charset="0"/>
              </a:rPr>
              <a:t>大</a:t>
            </a:r>
          </a:p>
        </p:txBody>
      </p:sp>
      <p:sp>
        <p:nvSpPr>
          <p:cNvPr id="72728" name="文本框 72727"/>
          <p:cNvSpPr txBox="1"/>
          <p:nvPr/>
        </p:nvSpPr>
        <p:spPr>
          <a:xfrm>
            <a:off x="177800" y="5491480"/>
            <a:ext cx="8497888" cy="701675"/>
          </a:xfrm>
          <a:prstGeom prst="rect">
            <a:avLst/>
          </a:prstGeom>
          <a:noFill/>
          <a:ln w="9525">
            <a:noFill/>
          </a:ln>
        </p:spPr>
        <p:txBody>
          <a:bodyPr>
            <a:spAutoFit/>
          </a:bodyPr>
          <a:lstStyle/>
          <a:p>
            <a:pPr>
              <a:spcBef>
                <a:spcPct val="50000"/>
              </a:spcBef>
            </a:pPr>
            <a:r>
              <a:rPr lang="zh-CN" altLang="en-US" sz="4000" b="1" dirty="0">
                <a:solidFill>
                  <a:srgbClr val="9900FF"/>
                </a:solidFill>
                <a:latin typeface="Arial" panose="020B0604020202020204" pitchFamily="34" charset="0"/>
              </a:rPr>
              <a:t>响度</a:t>
            </a:r>
            <a:r>
              <a:rPr lang="zh-CN" altLang="en-US" sz="4000" b="1" dirty="0">
                <a:solidFill>
                  <a:srgbClr val="0000CC"/>
                </a:solidFill>
                <a:latin typeface="Arial" panose="020B0604020202020204" pitchFamily="34" charset="0"/>
              </a:rPr>
              <a:t>：指声音的</a:t>
            </a:r>
            <a:r>
              <a:rPr lang="zh-CN" altLang="en-US" sz="4000" b="1" dirty="0">
                <a:solidFill>
                  <a:srgbClr val="FF0000"/>
                </a:solidFill>
                <a:latin typeface="Arial" panose="020B0604020202020204" pitchFamily="34" charset="0"/>
              </a:rPr>
              <a:t>强弱</a:t>
            </a:r>
            <a:r>
              <a:rPr lang="zh-CN" altLang="en-US" sz="4000" b="1" dirty="0">
                <a:solidFill>
                  <a:srgbClr val="0000CC"/>
                </a:solidFill>
                <a:latin typeface="Arial" panose="020B0604020202020204" pitchFamily="34" charset="0"/>
              </a:rPr>
              <a:t>（大小）。</a:t>
            </a:r>
          </a:p>
        </p:txBody>
      </p:sp>
    </p:spTree>
    <p:extLst>
      <p:ext uri="{BB962C8B-B14F-4D97-AF65-F5344CB8AC3E}">
        <p14:creationId xmlns:p14="http://schemas.microsoft.com/office/powerpoint/2010/main" val="4218439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72708"/>
                                        </p:tgtEl>
                                        <p:attrNameLst>
                                          <p:attrName>style.visibility</p:attrName>
                                        </p:attrNameLst>
                                      </p:cBhvr>
                                      <p:to>
                                        <p:strVal val="visible"/>
                                      </p:to>
                                    </p:set>
                                    <p:animEffect transition="in" filter="checkerboard(across)">
                                      <p:cBhvr>
                                        <p:cTn id="7" dur="500"/>
                                        <p:tgtEl>
                                          <p:spTgt spid="72708"/>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72706"/>
                                        </p:tgtEl>
                                        <p:attrNameLst>
                                          <p:attrName>style.visibility</p:attrName>
                                        </p:attrNameLst>
                                      </p:cBhvr>
                                      <p:to>
                                        <p:strVal val="visible"/>
                                      </p:to>
                                    </p:set>
                                    <p:animEffect transition="in" filter="checkerboard(across)">
                                      <p:cBhvr>
                                        <p:cTn id="10" dur="500"/>
                                        <p:tgtEl>
                                          <p:spTgt spid="72706"/>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grpId="0" nodeType="clickEffect">
                                  <p:stCondLst>
                                    <p:cond delay="0"/>
                                  </p:stCondLst>
                                  <p:childTnLst>
                                    <p:set>
                                      <p:cBhvr>
                                        <p:cTn id="14" dur="1" fill="hold">
                                          <p:stCondLst>
                                            <p:cond delay="0"/>
                                          </p:stCondLst>
                                        </p:cTn>
                                        <p:tgtEl>
                                          <p:spTgt spid="72709"/>
                                        </p:tgtEl>
                                        <p:attrNameLst>
                                          <p:attrName>style.visibility</p:attrName>
                                        </p:attrNameLst>
                                      </p:cBhvr>
                                      <p:to>
                                        <p:strVal val="visible"/>
                                      </p:to>
                                    </p:set>
                                    <p:animEffect transition="in" filter="checkerboard(across)">
                                      <p:cBhvr>
                                        <p:cTn id="15" dur="500"/>
                                        <p:tgtEl>
                                          <p:spTgt spid="72709"/>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grpId="0" nodeType="clickEffect">
                                  <p:stCondLst>
                                    <p:cond delay="0"/>
                                  </p:stCondLst>
                                  <p:childTnLst>
                                    <p:set>
                                      <p:cBhvr>
                                        <p:cTn id="19" dur="1" fill="hold">
                                          <p:stCondLst>
                                            <p:cond delay="0"/>
                                          </p:stCondLst>
                                        </p:cTn>
                                        <p:tgtEl>
                                          <p:spTgt spid="72710"/>
                                        </p:tgtEl>
                                        <p:attrNameLst>
                                          <p:attrName>style.visibility</p:attrName>
                                        </p:attrNameLst>
                                      </p:cBhvr>
                                      <p:to>
                                        <p:strVal val="visible"/>
                                      </p:to>
                                    </p:set>
                                    <p:animEffect transition="in" filter="checkerboard(across)">
                                      <p:cBhvr>
                                        <p:cTn id="20" dur="500"/>
                                        <p:tgtEl>
                                          <p:spTgt spid="72710"/>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72711"/>
                                        </p:tgtEl>
                                        <p:attrNameLst>
                                          <p:attrName>style.visibility</p:attrName>
                                        </p:attrNameLst>
                                      </p:cBhvr>
                                      <p:to>
                                        <p:strVal val="visible"/>
                                      </p:to>
                                    </p:set>
                                    <p:animEffect transition="in" filter="checkerboard(across)">
                                      <p:cBhvr>
                                        <p:cTn id="25" dur="500"/>
                                        <p:tgtEl>
                                          <p:spTgt spid="72711"/>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72712"/>
                                        </p:tgtEl>
                                        <p:attrNameLst>
                                          <p:attrName>style.visibility</p:attrName>
                                        </p:attrNameLst>
                                      </p:cBhvr>
                                      <p:to>
                                        <p:strVal val="visible"/>
                                      </p:to>
                                    </p:set>
                                    <p:animEffect transition="in" filter="checkerboard(across)">
                                      <p:cBhvr>
                                        <p:cTn id="28" dur="500"/>
                                        <p:tgtEl>
                                          <p:spTgt spid="72712"/>
                                        </p:tgtEl>
                                      </p:cBhvr>
                                    </p:animEffect>
                                  </p:childTnLst>
                                </p:cTn>
                              </p:par>
                            </p:childTnLst>
                          </p:cTn>
                        </p:par>
                        <p:par>
                          <p:cTn id="29" fill="hold">
                            <p:stCondLst>
                              <p:cond delay="500"/>
                            </p:stCondLst>
                            <p:childTnLst>
                              <p:par>
                                <p:cTn id="30" presetID="2" presetClass="entr" presetSubtype="8" fill="hold" nodeType="afterEffect">
                                  <p:stCondLst>
                                    <p:cond delay="0"/>
                                  </p:stCondLst>
                                  <p:childTnLst>
                                    <p:set>
                                      <p:cBhvr>
                                        <p:cTn id="31" dur="1" fill="hold">
                                          <p:stCondLst>
                                            <p:cond delay="0"/>
                                          </p:stCondLst>
                                        </p:cTn>
                                        <p:tgtEl>
                                          <p:spTgt spid="72714"/>
                                        </p:tgtEl>
                                        <p:attrNameLst>
                                          <p:attrName>style.visibility</p:attrName>
                                        </p:attrNameLst>
                                      </p:cBhvr>
                                      <p:to>
                                        <p:strVal val="visible"/>
                                      </p:to>
                                    </p:set>
                                    <p:anim calcmode="lin" valueType="num">
                                      <p:cBhvr additive="base">
                                        <p:cTn id="32" dur="500" fill="hold"/>
                                        <p:tgtEl>
                                          <p:spTgt spid="72714"/>
                                        </p:tgtEl>
                                        <p:attrNameLst>
                                          <p:attrName>ppt_x</p:attrName>
                                        </p:attrNameLst>
                                      </p:cBhvr>
                                      <p:tavLst>
                                        <p:tav tm="0">
                                          <p:val>
                                            <p:strVal val="0-#ppt_w/2"/>
                                          </p:val>
                                        </p:tav>
                                        <p:tav tm="100000">
                                          <p:val>
                                            <p:strVal val="#ppt_x"/>
                                          </p:val>
                                        </p:tav>
                                      </p:tavLst>
                                    </p:anim>
                                    <p:anim calcmode="lin" valueType="num">
                                      <p:cBhvr additive="base">
                                        <p:cTn id="33" dur="500" fill="hold"/>
                                        <p:tgtEl>
                                          <p:spTgt spid="72714"/>
                                        </p:tgtEl>
                                        <p:attrNameLst>
                                          <p:attrName>ppt_y</p:attrName>
                                        </p:attrNameLst>
                                      </p:cBhvr>
                                      <p:tavLst>
                                        <p:tav tm="0">
                                          <p:val>
                                            <p:strVal val="#ppt_y"/>
                                          </p:val>
                                        </p:tav>
                                        <p:tav tm="100000">
                                          <p:val>
                                            <p:strVal val="#ppt_y"/>
                                          </p:val>
                                        </p:tav>
                                      </p:tavLst>
                                    </p:anim>
                                  </p:childTnLst>
                                </p:cTn>
                              </p:par>
                              <p:par>
                                <p:cTn id="34" presetID="5" presetClass="entr" presetSubtype="10" fill="hold" grpId="0" nodeType="withEffect">
                                  <p:stCondLst>
                                    <p:cond delay="0"/>
                                  </p:stCondLst>
                                  <p:childTnLst>
                                    <p:set>
                                      <p:cBhvr>
                                        <p:cTn id="35" dur="1" fill="hold">
                                          <p:stCondLst>
                                            <p:cond delay="0"/>
                                          </p:stCondLst>
                                        </p:cTn>
                                        <p:tgtEl>
                                          <p:spTgt spid="72723"/>
                                        </p:tgtEl>
                                        <p:attrNameLst>
                                          <p:attrName>style.visibility</p:attrName>
                                        </p:attrNameLst>
                                      </p:cBhvr>
                                      <p:to>
                                        <p:strVal val="visible"/>
                                      </p:to>
                                    </p:set>
                                    <p:animEffect transition="in" filter="checkerboard(across)">
                                      <p:cBhvr>
                                        <p:cTn id="36" dur="500"/>
                                        <p:tgtEl>
                                          <p:spTgt spid="72723"/>
                                        </p:tgtEl>
                                      </p:cBhvr>
                                    </p:animEffect>
                                  </p:childTnLst>
                                </p:cTn>
                              </p:par>
                              <p:par>
                                <p:cTn id="37" presetID="1" presetClass="entr" presetSubtype="0" fill="hold" nodeType="withEffect">
                                  <p:stCondLst>
                                    <p:cond delay="0"/>
                                  </p:stCondLst>
                                  <p:childTnLst>
                                    <p:set>
                                      <p:cBhvr>
                                        <p:cTn id="38" dur="1" fill="hold">
                                          <p:stCondLst>
                                            <p:cond delay="499"/>
                                          </p:stCondLst>
                                        </p:cTn>
                                        <p:tgtEl>
                                          <p:spTgt spid="72715"/>
                                        </p:tgtEl>
                                        <p:attrNameLst>
                                          <p:attrName>style.visibility</p:attrName>
                                        </p:attrNameLst>
                                      </p:cBhvr>
                                      <p:to>
                                        <p:strVal val="visible"/>
                                      </p:to>
                                    </p:set>
                                  </p:childTnLst>
                                </p:cTn>
                              </p:par>
                            </p:childTnLst>
                          </p:cTn>
                        </p:par>
                        <p:par>
                          <p:cTn id="39" fill="hold">
                            <p:stCondLst>
                              <p:cond delay="1000"/>
                            </p:stCondLst>
                            <p:childTnLst>
                              <p:par>
                                <p:cTn id="40" presetID="5" presetClass="entr" presetSubtype="10" fill="hold" grpId="0" nodeType="afterEffect">
                                  <p:stCondLst>
                                    <p:cond delay="0"/>
                                  </p:stCondLst>
                                  <p:childTnLst>
                                    <p:set>
                                      <p:cBhvr>
                                        <p:cTn id="41" dur="1" fill="hold">
                                          <p:stCondLst>
                                            <p:cond delay="0"/>
                                          </p:stCondLst>
                                        </p:cTn>
                                        <p:tgtEl>
                                          <p:spTgt spid="38927"/>
                                        </p:tgtEl>
                                        <p:attrNameLst>
                                          <p:attrName>style.visibility</p:attrName>
                                        </p:attrNameLst>
                                      </p:cBhvr>
                                      <p:to>
                                        <p:strVal val="visible"/>
                                      </p:to>
                                    </p:set>
                                    <p:animEffect transition="in" filter="checkerboard(across)">
                                      <p:cBhvr>
                                        <p:cTn id="42" dur="500"/>
                                        <p:tgtEl>
                                          <p:spTgt spid="38927"/>
                                        </p:tgtEl>
                                      </p:cBhvr>
                                    </p:animEffect>
                                  </p:childTnLst>
                                </p:cTn>
                              </p:par>
                            </p:childTnLst>
                          </p:cTn>
                        </p:par>
                      </p:childTnLst>
                    </p:cTn>
                  </p:par>
                  <p:par>
                    <p:cTn id="43" fill="hold">
                      <p:stCondLst>
                        <p:cond delay="indefinite"/>
                      </p:stCondLst>
                      <p:childTnLst>
                        <p:par>
                          <p:cTn id="44" fill="hold">
                            <p:stCondLst>
                              <p:cond delay="0"/>
                            </p:stCondLst>
                            <p:childTnLst>
                              <p:par>
                                <p:cTn id="45" presetID="49" presetClass="entr" presetSubtype="0" decel="100000" fill="hold" grpId="0" nodeType="clickEffect">
                                  <p:stCondLst>
                                    <p:cond delay="0"/>
                                  </p:stCondLst>
                                  <p:childTnLst>
                                    <p:set>
                                      <p:cBhvr>
                                        <p:cTn id="46" dur="1" fill="hold">
                                          <p:stCondLst>
                                            <p:cond delay="0"/>
                                          </p:stCondLst>
                                        </p:cTn>
                                        <p:tgtEl>
                                          <p:spTgt spid="72725"/>
                                        </p:tgtEl>
                                        <p:attrNameLst>
                                          <p:attrName>style.visibility</p:attrName>
                                        </p:attrNameLst>
                                      </p:cBhvr>
                                      <p:to>
                                        <p:strVal val="visible"/>
                                      </p:to>
                                    </p:set>
                                    <p:anim calcmode="lin" valueType="num">
                                      <p:cBhvr>
                                        <p:cTn id="47" dur="500" fill="hold"/>
                                        <p:tgtEl>
                                          <p:spTgt spid="72725"/>
                                        </p:tgtEl>
                                        <p:attrNameLst>
                                          <p:attrName>ppt_w</p:attrName>
                                        </p:attrNameLst>
                                      </p:cBhvr>
                                      <p:tavLst>
                                        <p:tav tm="0">
                                          <p:val>
                                            <p:fltVal val="0"/>
                                          </p:val>
                                        </p:tav>
                                        <p:tav tm="100000">
                                          <p:val>
                                            <p:strVal val="#ppt_w"/>
                                          </p:val>
                                        </p:tav>
                                      </p:tavLst>
                                    </p:anim>
                                    <p:anim calcmode="lin" valueType="num">
                                      <p:cBhvr>
                                        <p:cTn id="48" dur="500" fill="hold"/>
                                        <p:tgtEl>
                                          <p:spTgt spid="72725"/>
                                        </p:tgtEl>
                                        <p:attrNameLst>
                                          <p:attrName>ppt_h</p:attrName>
                                        </p:attrNameLst>
                                      </p:cBhvr>
                                      <p:tavLst>
                                        <p:tav tm="0">
                                          <p:val>
                                            <p:fltVal val="0"/>
                                          </p:val>
                                        </p:tav>
                                        <p:tav tm="100000">
                                          <p:val>
                                            <p:strVal val="#ppt_h"/>
                                          </p:val>
                                        </p:tav>
                                      </p:tavLst>
                                    </p:anim>
                                    <p:anim calcmode="lin" valueType="num">
                                      <p:cBhvr>
                                        <p:cTn id="49" dur="500" fill="hold"/>
                                        <p:tgtEl>
                                          <p:spTgt spid="72725"/>
                                        </p:tgtEl>
                                        <p:attrNameLst>
                                          <p:attrName>style.rotation</p:attrName>
                                        </p:attrNameLst>
                                      </p:cBhvr>
                                      <p:tavLst>
                                        <p:tav tm="0">
                                          <p:val>
                                            <p:fltVal val="360"/>
                                          </p:val>
                                        </p:tav>
                                        <p:tav tm="100000">
                                          <p:val>
                                            <p:fltVal val="0"/>
                                          </p:val>
                                        </p:tav>
                                      </p:tavLst>
                                    </p:anim>
                                    <p:animEffect transition="in" filter="fade">
                                      <p:cBhvr>
                                        <p:cTn id="50" dur="500"/>
                                        <p:tgtEl>
                                          <p:spTgt spid="72725"/>
                                        </p:tgtEl>
                                      </p:cBhvr>
                                    </p:animEffect>
                                  </p:childTnLst>
                                </p:cTn>
                              </p:par>
                            </p:childTnLst>
                          </p:cTn>
                        </p:par>
                        <p:par>
                          <p:cTn id="51" fill="hold">
                            <p:stCondLst>
                              <p:cond delay="500"/>
                            </p:stCondLst>
                            <p:childTnLst>
                              <p:par>
                                <p:cTn id="52" presetID="5" presetClass="entr" presetSubtype="10" fill="hold" grpId="0" nodeType="afterEffect">
                                  <p:stCondLst>
                                    <p:cond delay="0"/>
                                  </p:stCondLst>
                                  <p:childTnLst>
                                    <p:set>
                                      <p:cBhvr>
                                        <p:cTn id="53" dur="1" fill="hold">
                                          <p:stCondLst>
                                            <p:cond delay="0"/>
                                          </p:stCondLst>
                                        </p:cTn>
                                        <p:tgtEl>
                                          <p:spTgt spid="72726"/>
                                        </p:tgtEl>
                                        <p:attrNameLst>
                                          <p:attrName>style.visibility</p:attrName>
                                        </p:attrNameLst>
                                      </p:cBhvr>
                                      <p:to>
                                        <p:strVal val="visible"/>
                                      </p:to>
                                    </p:set>
                                    <p:animEffect transition="in" filter="checkerboard(across)">
                                      <p:cBhvr>
                                        <p:cTn id="54" dur="500"/>
                                        <p:tgtEl>
                                          <p:spTgt spid="72726"/>
                                        </p:tgtEl>
                                      </p:cBhvr>
                                    </p:animEffect>
                                  </p:childTnLst>
                                </p:cTn>
                              </p:par>
                            </p:childTnLst>
                          </p:cTn>
                        </p:par>
                      </p:childTnLst>
                    </p:cTn>
                  </p:par>
                  <p:par>
                    <p:cTn id="55" fill="hold">
                      <p:stCondLst>
                        <p:cond delay="indefinite"/>
                      </p:stCondLst>
                      <p:childTnLst>
                        <p:par>
                          <p:cTn id="56" fill="hold">
                            <p:stCondLst>
                              <p:cond delay="0"/>
                            </p:stCondLst>
                            <p:childTnLst>
                              <p:par>
                                <p:cTn id="57" presetID="49" presetClass="entr" presetSubtype="0" decel="100000" fill="hold" grpId="0" nodeType="clickEffect">
                                  <p:stCondLst>
                                    <p:cond delay="0"/>
                                  </p:stCondLst>
                                  <p:childTnLst>
                                    <p:set>
                                      <p:cBhvr>
                                        <p:cTn id="58" dur="1" fill="hold">
                                          <p:stCondLst>
                                            <p:cond delay="0"/>
                                          </p:stCondLst>
                                        </p:cTn>
                                        <p:tgtEl>
                                          <p:spTgt spid="72727"/>
                                        </p:tgtEl>
                                        <p:attrNameLst>
                                          <p:attrName>style.visibility</p:attrName>
                                        </p:attrNameLst>
                                      </p:cBhvr>
                                      <p:to>
                                        <p:strVal val="visible"/>
                                      </p:to>
                                    </p:set>
                                    <p:anim calcmode="lin" valueType="num">
                                      <p:cBhvr>
                                        <p:cTn id="59" dur="500" fill="hold"/>
                                        <p:tgtEl>
                                          <p:spTgt spid="72727"/>
                                        </p:tgtEl>
                                        <p:attrNameLst>
                                          <p:attrName>ppt_w</p:attrName>
                                        </p:attrNameLst>
                                      </p:cBhvr>
                                      <p:tavLst>
                                        <p:tav tm="0">
                                          <p:val>
                                            <p:fltVal val="0"/>
                                          </p:val>
                                        </p:tav>
                                        <p:tav tm="100000">
                                          <p:val>
                                            <p:strVal val="#ppt_w"/>
                                          </p:val>
                                        </p:tav>
                                      </p:tavLst>
                                    </p:anim>
                                    <p:anim calcmode="lin" valueType="num">
                                      <p:cBhvr>
                                        <p:cTn id="60" dur="500" fill="hold"/>
                                        <p:tgtEl>
                                          <p:spTgt spid="72727"/>
                                        </p:tgtEl>
                                        <p:attrNameLst>
                                          <p:attrName>ppt_h</p:attrName>
                                        </p:attrNameLst>
                                      </p:cBhvr>
                                      <p:tavLst>
                                        <p:tav tm="0">
                                          <p:val>
                                            <p:fltVal val="0"/>
                                          </p:val>
                                        </p:tav>
                                        <p:tav tm="100000">
                                          <p:val>
                                            <p:strVal val="#ppt_h"/>
                                          </p:val>
                                        </p:tav>
                                      </p:tavLst>
                                    </p:anim>
                                    <p:anim calcmode="lin" valueType="num">
                                      <p:cBhvr>
                                        <p:cTn id="61" dur="500" fill="hold"/>
                                        <p:tgtEl>
                                          <p:spTgt spid="72727"/>
                                        </p:tgtEl>
                                        <p:attrNameLst>
                                          <p:attrName>style.rotation</p:attrName>
                                        </p:attrNameLst>
                                      </p:cBhvr>
                                      <p:tavLst>
                                        <p:tav tm="0">
                                          <p:val>
                                            <p:fltVal val="360"/>
                                          </p:val>
                                        </p:tav>
                                        <p:tav tm="100000">
                                          <p:val>
                                            <p:fltVal val="0"/>
                                          </p:val>
                                        </p:tav>
                                      </p:tavLst>
                                    </p:anim>
                                    <p:animEffect transition="in" filter="fade">
                                      <p:cBhvr>
                                        <p:cTn id="62" dur="500"/>
                                        <p:tgtEl>
                                          <p:spTgt spid="72727"/>
                                        </p:tgtEl>
                                      </p:cBhvr>
                                    </p:animEffect>
                                  </p:childTnLst>
                                </p:cTn>
                              </p:par>
                            </p:childTnLst>
                          </p:cTn>
                        </p:par>
                      </p:childTnLst>
                    </p:cTn>
                  </p:par>
                  <p:par>
                    <p:cTn id="63" fill="hold">
                      <p:stCondLst>
                        <p:cond delay="indefinite"/>
                      </p:stCondLst>
                      <p:childTnLst>
                        <p:par>
                          <p:cTn id="64" fill="hold">
                            <p:stCondLst>
                              <p:cond delay="0"/>
                            </p:stCondLst>
                            <p:childTnLst>
                              <p:par>
                                <p:cTn id="65" presetID="5" presetClass="entr" presetSubtype="10" fill="hold" grpId="0" nodeType="clickEffect">
                                  <p:stCondLst>
                                    <p:cond delay="0"/>
                                  </p:stCondLst>
                                  <p:childTnLst>
                                    <p:set>
                                      <p:cBhvr>
                                        <p:cTn id="66" dur="1" fill="hold">
                                          <p:stCondLst>
                                            <p:cond delay="0"/>
                                          </p:stCondLst>
                                        </p:cTn>
                                        <p:tgtEl>
                                          <p:spTgt spid="72707"/>
                                        </p:tgtEl>
                                        <p:attrNameLst>
                                          <p:attrName>style.visibility</p:attrName>
                                        </p:attrNameLst>
                                      </p:cBhvr>
                                      <p:to>
                                        <p:strVal val="visible"/>
                                      </p:to>
                                    </p:set>
                                    <p:animEffect transition="in" filter="checkerboard(across)">
                                      <p:cBhvr>
                                        <p:cTn id="67" dur="500"/>
                                        <p:tgtEl>
                                          <p:spTgt spid="72707"/>
                                        </p:tgtEl>
                                      </p:cBhvr>
                                    </p:animEffect>
                                  </p:childTnLst>
                                </p:cTn>
                              </p:par>
                            </p:childTnLst>
                          </p:cTn>
                        </p:par>
                      </p:childTnLst>
                    </p:cTn>
                  </p:par>
                  <p:par>
                    <p:cTn id="68" fill="hold">
                      <p:stCondLst>
                        <p:cond delay="indefinite"/>
                      </p:stCondLst>
                      <p:childTnLst>
                        <p:par>
                          <p:cTn id="69" fill="hold">
                            <p:stCondLst>
                              <p:cond delay="0"/>
                            </p:stCondLst>
                            <p:childTnLst>
                              <p:par>
                                <p:cTn id="70" presetID="5" presetClass="entr" presetSubtype="10" fill="hold" grpId="0" nodeType="clickEffect">
                                  <p:stCondLst>
                                    <p:cond delay="0"/>
                                  </p:stCondLst>
                                  <p:childTnLst>
                                    <p:set>
                                      <p:cBhvr>
                                        <p:cTn id="71" dur="1" fill="hold">
                                          <p:stCondLst>
                                            <p:cond delay="0"/>
                                          </p:stCondLst>
                                        </p:cTn>
                                        <p:tgtEl>
                                          <p:spTgt spid="72713"/>
                                        </p:tgtEl>
                                        <p:attrNameLst>
                                          <p:attrName>style.visibility</p:attrName>
                                        </p:attrNameLst>
                                      </p:cBhvr>
                                      <p:to>
                                        <p:strVal val="visible"/>
                                      </p:to>
                                    </p:set>
                                    <p:animEffect transition="in" filter="checkerboard(across)">
                                      <p:cBhvr>
                                        <p:cTn id="72" dur="500"/>
                                        <p:tgtEl>
                                          <p:spTgt spid="72713"/>
                                        </p:tgtEl>
                                      </p:cBhvr>
                                    </p:animEffect>
                                  </p:childTnLst>
                                </p:cTn>
                              </p:par>
                            </p:childTnLst>
                          </p:cTn>
                        </p:par>
                      </p:childTnLst>
                    </p:cTn>
                  </p:par>
                  <p:par>
                    <p:cTn id="73" fill="hold">
                      <p:stCondLst>
                        <p:cond delay="indefinite"/>
                      </p:stCondLst>
                      <p:childTnLst>
                        <p:par>
                          <p:cTn id="74" fill="hold">
                            <p:stCondLst>
                              <p:cond delay="0"/>
                            </p:stCondLst>
                            <p:childTnLst>
                              <p:par>
                                <p:cTn id="75" presetID="5" presetClass="entr" presetSubtype="10" fill="hold" grpId="0" nodeType="clickEffect">
                                  <p:stCondLst>
                                    <p:cond delay="0"/>
                                  </p:stCondLst>
                                  <p:childTnLst>
                                    <p:set>
                                      <p:cBhvr>
                                        <p:cTn id="76" dur="1" fill="hold">
                                          <p:stCondLst>
                                            <p:cond delay="0"/>
                                          </p:stCondLst>
                                        </p:cTn>
                                        <p:tgtEl>
                                          <p:spTgt spid="72721"/>
                                        </p:tgtEl>
                                        <p:attrNameLst>
                                          <p:attrName>style.visibility</p:attrName>
                                        </p:attrNameLst>
                                      </p:cBhvr>
                                      <p:to>
                                        <p:strVal val="visible"/>
                                      </p:to>
                                    </p:set>
                                    <p:animEffect transition="in" filter="checkerboard(across)">
                                      <p:cBhvr>
                                        <p:cTn id="77" dur="500"/>
                                        <p:tgtEl>
                                          <p:spTgt spid="72721"/>
                                        </p:tgtEl>
                                      </p:cBhvr>
                                    </p:animEffect>
                                  </p:childTnLst>
                                </p:cTn>
                              </p:par>
                            </p:childTnLst>
                          </p:cTn>
                        </p:par>
                      </p:childTnLst>
                    </p:cTn>
                  </p:par>
                  <p:par>
                    <p:cTn id="78" fill="hold">
                      <p:stCondLst>
                        <p:cond delay="indefinite"/>
                      </p:stCondLst>
                      <p:childTnLst>
                        <p:par>
                          <p:cTn id="79" fill="hold">
                            <p:stCondLst>
                              <p:cond delay="0"/>
                            </p:stCondLst>
                            <p:childTnLst>
                              <p:par>
                                <p:cTn id="80" presetID="54" presetClass="entr" presetSubtype="0" accel="100000" fill="hold" grpId="0" nodeType="clickEffect">
                                  <p:stCondLst>
                                    <p:cond delay="0"/>
                                  </p:stCondLst>
                                  <p:childTnLst>
                                    <p:set>
                                      <p:cBhvr>
                                        <p:cTn id="81" dur="1" fill="hold">
                                          <p:stCondLst>
                                            <p:cond delay="0"/>
                                          </p:stCondLst>
                                        </p:cTn>
                                        <p:tgtEl>
                                          <p:spTgt spid="72728"/>
                                        </p:tgtEl>
                                        <p:attrNameLst>
                                          <p:attrName>style.visibility</p:attrName>
                                        </p:attrNameLst>
                                      </p:cBhvr>
                                      <p:to>
                                        <p:strVal val="visible"/>
                                      </p:to>
                                    </p:set>
                                    <p:anim calcmode="lin" valueType="num">
                                      <p:cBhvr>
                                        <p:cTn id="82" dur="500" fill="hold"/>
                                        <p:tgtEl>
                                          <p:spTgt spid="72728"/>
                                        </p:tgtEl>
                                        <p:attrNameLst>
                                          <p:attrName>ppt_w</p:attrName>
                                        </p:attrNameLst>
                                      </p:cBhvr>
                                      <p:tavLst>
                                        <p:tav tm="0">
                                          <p:val>
                                            <p:strVal val="#ppt_w*0.05"/>
                                          </p:val>
                                        </p:tav>
                                        <p:tav tm="100000">
                                          <p:val>
                                            <p:strVal val="#ppt_w"/>
                                          </p:val>
                                        </p:tav>
                                      </p:tavLst>
                                    </p:anim>
                                    <p:anim calcmode="lin" valueType="num">
                                      <p:cBhvr>
                                        <p:cTn id="83" dur="500" fill="hold"/>
                                        <p:tgtEl>
                                          <p:spTgt spid="72728"/>
                                        </p:tgtEl>
                                        <p:attrNameLst>
                                          <p:attrName>ppt_h</p:attrName>
                                        </p:attrNameLst>
                                      </p:cBhvr>
                                      <p:tavLst>
                                        <p:tav tm="0">
                                          <p:val>
                                            <p:strVal val="#ppt_h"/>
                                          </p:val>
                                        </p:tav>
                                        <p:tav tm="100000">
                                          <p:val>
                                            <p:strVal val="#ppt_h"/>
                                          </p:val>
                                        </p:tav>
                                      </p:tavLst>
                                    </p:anim>
                                    <p:anim calcmode="lin" valueType="num">
                                      <p:cBhvr>
                                        <p:cTn id="84" dur="500" fill="hold"/>
                                        <p:tgtEl>
                                          <p:spTgt spid="72728"/>
                                        </p:tgtEl>
                                        <p:attrNameLst>
                                          <p:attrName>ppt_x</p:attrName>
                                        </p:attrNameLst>
                                      </p:cBhvr>
                                      <p:tavLst>
                                        <p:tav tm="0">
                                          <p:val>
                                            <p:strVal val="#ppt_x-.2"/>
                                          </p:val>
                                        </p:tav>
                                        <p:tav tm="100000">
                                          <p:val>
                                            <p:strVal val="#ppt_x"/>
                                          </p:val>
                                        </p:tav>
                                      </p:tavLst>
                                    </p:anim>
                                    <p:anim calcmode="lin" valueType="num">
                                      <p:cBhvr>
                                        <p:cTn id="85" dur="500" fill="hold"/>
                                        <p:tgtEl>
                                          <p:spTgt spid="72728"/>
                                        </p:tgtEl>
                                        <p:attrNameLst>
                                          <p:attrName>ppt_y</p:attrName>
                                        </p:attrNameLst>
                                      </p:cBhvr>
                                      <p:tavLst>
                                        <p:tav tm="0">
                                          <p:val>
                                            <p:strVal val="#ppt_y"/>
                                          </p:val>
                                        </p:tav>
                                        <p:tav tm="100000">
                                          <p:val>
                                            <p:strVal val="#ppt_y"/>
                                          </p:val>
                                        </p:tav>
                                      </p:tavLst>
                                    </p:anim>
                                    <p:animEffect transition="in" filter="fade">
                                      <p:cBhvr>
                                        <p:cTn id="86" dur="500"/>
                                        <p:tgtEl>
                                          <p:spTgt spid="727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6" grpId="0"/>
      <p:bldP spid="72707" grpId="0"/>
      <p:bldP spid="72708" grpId="0"/>
      <p:bldP spid="72709" grpId="0" animBg="1"/>
      <p:bldP spid="72710" grpId="0"/>
      <p:bldP spid="72711" grpId="0"/>
      <p:bldP spid="72712" grpId="0"/>
      <p:bldP spid="72713" grpId="0"/>
      <p:bldP spid="72721" grpId="0"/>
      <p:bldP spid="72723" grpId="0"/>
      <p:bldP spid="38927" grpId="0"/>
      <p:bldP spid="72725" grpId="0"/>
      <p:bldP spid="72726" grpId="0"/>
      <p:bldP spid="72727" grpId="0"/>
      <p:bldP spid="7272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descr="pic048"/>
          <p:cNvPicPr>
            <a:picLocks noChangeAspect="1"/>
          </p:cNvPicPr>
          <p:nvPr/>
        </p:nvPicPr>
        <p:blipFill>
          <a:blip r:embed="rId2"/>
          <a:stretch>
            <a:fillRect/>
          </a:stretch>
        </p:blipFill>
        <p:spPr>
          <a:xfrm>
            <a:off x="0" y="0"/>
            <a:ext cx="611188" cy="6858000"/>
          </a:xfrm>
          <a:prstGeom prst="rect">
            <a:avLst/>
          </a:prstGeom>
          <a:noFill/>
          <a:ln w="9525">
            <a:noFill/>
          </a:ln>
        </p:spPr>
      </p:pic>
      <p:pic>
        <p:nvPicPr>
          <p:cNvPr id="50180" name="Picture 4" descr="声音的响度"/>
          <p:cNvPicPr>
            <a:picLocks noChangeAspect="1"/>
          </p:cNvPicPr>
          <p:nvPr/>
        </p:nvPicPr>
        <p:blipFill>
          <a:blip r:embed="rId3"/>
          <a:stretch>
            <a:fillRect/>
          </a:stretch>
        </p:blipFill>
        <p:spPr>
          <a:xfrm>
            <a:off x="6048375" y="260350"/>
            <a:ext cx="3095625" cy="3573463"/>
          </a:xfrm>
          <a:prstGeom prst="rect">
            <a:avLst/>
          </a:prstGeom>
          <a:noFill/>
          <a:ln w="9525" cap="flat" cmpd="sng">
            <a:solidFill>
              <a:srgbClr val="FF3300"/>
            </a:solidFill>
            <a:prstDash val="solid"/>
            <a:miter/>
            <a:headEnd type="none" w="med" len="med"/>
            <a:tailEnd type="none" w="med" len="med"/>
          </a:ln>
        </p:spPr>
      </p:pic>
      <p:sp>
        <p:nvSpPr>
          <p:cNvPr id="50181" name="Oval 5"/>
          <p:cNvSpPr/>
          <p:nvPr/>
        </p:nvSpPr>
        <p:spPr>
          <a:xfrm>
            <a:off x="827088" y="1125538"/>
            <a:ext cx="2232025" cy="1293812"/>
          </a:xfrm>
          <a:prstGeom prst="ellipse">
            <a:avLst/>
          </a:prstGeom>
          <a:solidFill>
            <a:srgbClr val="FFCC00">
              <a:alpha val="52156"/>
            </a:srgbClr>
          </a:solidFill>
          <a:ln w="9525">
            <a:noFill/>
          </a:ln>
        </p:spPr>
        <p:txBody>
          <a:bodyPr wrap="none" anchor="ctr"/>
          <a:lstStyle/>
          <a:p>
            <a:endParaRPr dirty="0">
              <a:latin typeface="Tahoma" panose="020B0604030504040204" pitchFamily="34" charset="0"/>
            </a:endParaRPr>
          </a:p>
        </p:txBody>
      </p:sp>
      <p:sp>
        <p:nvSpPr>
          <p:cNvPr id="50182" name="Text Box 6"/>
          <p:cNvSpPr txBox="1"/>
          <p:nvPr/>
        </p:nvSpPr>
        <p:spPr>
          <a:xfrm>
            <a:off x="1331913" y="1412875"/>
            <a:ext cx="1439862" cy="519113"/>
          </a:xfrm>
          <a:prstGeom prst="rect">
            <a:avLst/>
          </a:prstGeom>
          <a:noFill/>
          <a:ln w="9525">
            <a:noFill/>
          </a:ln>
        </p:spPr>
        <p:txBody>
          <a:bodyPr>
            <a:spAutoFit/>
          </a:bodyPr>
          <a:lstStyle/>
          <a:p>
            <a:pPr>
              <a:spcBef>
                <a:spcPct val="50000"/>
              </a:spcBef>
            </a:pPr>
            <a:r>
              <a:rPr lang="zh-CN" altLang="en-US" sz="2800" b="1" dirty="0">
                <a:latin typeface="Times New Roman" panose="02020603050405020304" pitchFamily="18" charset="0"/>
              </a:rPr>
              <a:t>小实验</a:t>
            </a:r>
          </a:p>
        </p:txBody>
      </p:sp>
      <p:sp>
        <p:nvSpPr>
          <p:cNvPr id="50183" name="Text Box 7"/>
          <p:cNvSpPr txBox="1"/>
          <p:nvPr/>
        </p:nvSpPr>
        <p:spPr>
          <a:xfrm>
            <a:off x="971550" y="4076700"/>
            <a:ext cx="7559675" cy="2041525"/>
          </a:xfrm>
          <a:prstGeom prst="rect">
            <a:avLst/>
          </a:prstGeom>
          <a:noFill/>
          <a:ln w="9525">
            <a:noFill/>
          </a:ln>
        </p:spPr>
        <p:txBody>
          <a:bodyPr>
            <a:spAutoFit/>
          </a:bodyPr>
          <a:lstStyle/>
          <a:p>
            <a:pPr>
              <a:spcBef>
                <a:spcPct val="50000"/>
              </a:spcBef>
            </a:pPr>
            <a:r>
              <a:rPr lang="en-US" altLang="zh-CN" sz="2800">
                <a:latin typeface="宋体" panose="02010600030101010101" pitchFamily="2" charset="-122"/>
              </a:rPr>
              <a:t>    </a:t>
            </a:r>
            <a:r>
              <a:rPr lang="zh-CN" altLang="en-US" sz="3200" dirty="0">
                <a:solidFill>
                  <a:schemeClr val="tx2"/>
                </a:solidFill>
                <a:latin typeface="宋体" panose="02010600030101010101" pitchFamily="2" charset="-122"/>
              </a:rPr>
              <a:t>响度与什么因素有关？将系在细绳上的乒乓球轻触正在发声的音叉，观察乒乓球被弹开的幅度</a:t>
            </a:r>
            <a:r>
              <a:rPr lang="en-US" altLang="zh-CN" sz="3200" dirty="0">
                <a:solidFill>
                  <a:schemeClr val="tx2"/>
                </a:solidFill>
                <a:latin typeface="宋体" panose="02010600030101010101" pitchFamily="2" charset="-122"/>
              </a:rPr>
              <a:t>.</a:t>
            </a:r>
            <a:r>
              <a:rPr lang="zh-CN" altLang="en-US" sz="3200" dirty="0">
                <a:solidFill>
                  <a:schemeClr val="tx2"/>
                </a:solidFill>
                <a:latin typeface="宋体" panose="02010600030101010101" pitchFamily="2" charset="-122"/>
              </a:rPr>
              <a:t>使音叉发出不同响度的声音，重做上面的实验</a:t>
            </a:r>
            <a:r>
              <a:rPr lang="en-US" altLang="zh-CN" sz="3200">
                <a:solidFill>
                  <a:schemeClr val="tx2"/>
                </a:solidFill>
                <a:latin typeface="宋体" panose="02010600030101010101" pitchFamily="2" charset="-122"/>
              </a:rPr>
              <a:t>.</a:t>
            </a:r>
          </a:p>
        </p:txBody>
      </p:sp>
      <p:sp>
        <p:nvSpPr>
          <p:cNvPr id="50186" name="矩形 50185"/>
          <p:cNvSpPr/>
          <p:nvPr/>
        </p:nvSpPr>
        <p:spPr>
          <a:xfrm>
            <a:off x="971550" y="404813"/>
            <a:ext cx="1295400" cy="649287"/>
          </a:xfrm>
          <a:prstGeom prst="rect">
            <a:avLst/>
          </a:prstGeom>
        </p:spPr>
        <p:txBody>
          <a:bodyPr wrap="none" fromWordArt="1">
            <a:prstTxWarp prst="textArchUp">
              <a:avLst>
                <a:gd name="adj" fmla="val 10800000"/>
              </a:avLst>
            </a:prstTxWarp>
            <a:normAutofit/>
          </a:bodyPr>
          <a:lstStyle/>
          <a:p>
            <a:pPr algn="ctr"/>
            <a:r>
              <a:rPr lang="zh-CN" altLang="en-US" sz="3600">
                <a:ln w="9525" cap="flat" cmpd="sng">
                  <a:solidFill>
                    <a:srgbClr val="FF00FF"/>
                  </a:solidFill>
                  <a:prstDash val="solid"/>
                  <a:headEnd type="none" w="med" len="med"/>
                  <a:tailEnd type="none" w="med" len="med"/>
                </a:ln>
                <a:solidFill>
                  <a:srgbClr val="FF00FF"/>
                </a:solidFill>
                <a:latin typeface="宋体" panose="02010600030101010101" pitchFamily="2" charset="-122"/>
                <a:ea typeface="宋体" panose="02010600030101010101" pitchFamily="2" charset="-122"/>
              </a:rPr>
              <a:t>响度</a:t>
            </a:r>
          </a:p>
        </p:txBody>
      </p:sp>
      <p:sp>
        <p:nvSpPr>
          <p:cNvPr id="50188" name="矩形 50187"/>
          <p:cNvSpPr/>
          <p:nvPr/>
        </p:nvSpPr>
        <p:spPr>
          <a:xfrm>
            <a:off x="755650" y="2349500"/>
            <a:ext cx="5400675" cy="579438"/>
          </a:xfrm>
          <a:prstGeom prst="rect">
            <a:avLst/>
          </a:prstGeom>
          <a:noFill/>
          <a:ln w="9525">
            <a:noFill/>
          </a:ln>
        </p:spPr>
        <p:txBody>
          <a:bodyPr>
            <a:spAutoFit/>
          </a:bodyPr>
          <a:lstStyle/>
          <a:p>
            <a:pPr>
              <a:spcBef>
                <a:spcPct val="50000"/>
              </a:spcBef>
            </a:pPr>
            <a:r>
              <a:rPr lang="zh-CN" altLang="en-US" sz="3200" b="1" dirty="0">
                <a:solidFill>
                  <a:srgbClr val="9900FF"/>
                </a:solidFill>
                <a:latin typeface="Arial" panose="020B0604020202020204" pitchFamily="34" charset="0"/>
              </a:rPr>
              <a:t>探究响度与什么因素有关？</a:t>
            </a:r>
          </a:p>
        </p:txBody>
      </p:sp>
    </p:spTree>
    <p:extLst>
      <p:ext uri="{BB962C8B-B14F-4D97-AF65-F5344CB8AC3E}">
        <p14:creationId xmlns:p14="http://schemas.microsoft.com/office/powerpoint/2010/main" val="33320164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1" name="图片 58370" descr="pic_273606"/>
          <p:cNvPicPr>
            <a:picLocks noChangeAspect="1"/>
          </p:cNvPicPr>
          <p:nvPr/>
        </p:nvPicPr>
        <p:blipFill>
          <a:blip r:embed="rId2"/>
          <a:srcRect l="49231" t="69458" r="23846" b="6606"/>
          <a:stretch>
            <a:fillRect/>
          </a:stretch>
        </p:blipFill>
        <p:spPr>
          <a:xfrm>
            <a:off x="6588125" y="148590"/>
            <a:ext cx="2484120" cy="3265170"/>
          </a:xfrm>
          <a:prstGeom prst="rect">
            <a:avLst/>
          </a:prstGeom>
          <a:noFill/>
          <a:ln w="9525">
            <a:noFill/>
          </a:ln>
        </p:spPr>
      </p:pic>
      <p:sp>
        <p:nvSpPr>
          <p:cNvPr id="58374" name="文本框 58373"/>
          <p:cNvSpPr txBox="1"/>
          <p:nvPr/>
        </p:nvSpPr>
        <p:spPr>
          <a:xfrm>
            <a:off x="323850" y="1557338"/>
            <a:ext cx="6264275" cy="1066800"/>
          </a:xfrm>
          <a:prstGeom prst="rect">
            <a:avLst/>
          </a:prstGeom>
          <a:noFill/>
          <a:ln w="9525">
            <a:noFill/>
          </a:ln>
        </p:spPr>
        <p:txBody>
          <a:bodyPr>
            <a:spAutoFit/>
          </a:bodyPr>
          <a:lstStyle/>
          <a:p>
            <a:pPr>
              <a:spcBef>
                <a:spcPct val="50000"/>
              </a:spcBef>
            </a:pPr>
            <a:r>
              <a:rPr lang="zh-CN" altLang="en-US" sz="3200" dirty="0">
                <a:solidFill>
                  <a:srgbClr val="0000FF"/>
                </a:solidFill>
                <a:latin typeface="Arial" panose="020B0604020202020204" pitchFamily="34" charset="0"/>
              </a:rPr>
              <a:t>体验</a:t>
            </a:r>
            <a:r>
              <a:rPr lang="en-US" altLang="zh-CN" sz="3200" dirty="0">
                <a:latin typeface="Arial" panose="020B0604020202020204" pitchFamily="34" charset="0"/>
              </a:rPr>
              <a:t>:</a:t>
            </a:r>
            <a:r>
              <a:rPr lang="zh-CN" altLang="en-US" sz="3200" dirty="0">
                <a:latin typeface="Arial" panose="020B0604020202020204" pitchFamily="34" charset="0"/>
              </a:rPr>
              <a:t>用不同的力敲桌面</a:t>
            </a:r>
            <a:r>
              <a:rPr lang="en-US" altLang="zh-CN" sz="3200" dirty="0">
                <a:latin typeface="Arial" panose="020B0604020202020204" pitchFamily="34" charset="0"/>
              </a:rPr>
              <a:t>,</a:t>
            </a:r>
            <a:r>
              <a:rPr lang="zh-CN" altLang="en-US" sz="3200" dirty="0">
                <a:latin typeface="Arial" panose="020B0604020202020204" pitchFamily="34" charset="0"/>
              </a:rPr>
              <a:t>体会声音响度的不同</a:t>
            </a:r>
            <a:r>
              <a:rPr lang="en-US" altLang="zh-CN" sz="3200">
                <a:latin typeface="Arial" panose="020B0604020202020204" pitchFamily="34" charset="0"/>
              </a:rPr>
              <a:t>.</a:t>
            </a:r>
          </a:p>
        </p:txBody>
      </p:sp>
      <p:sp>
        <p:nvSpPr>
          <p:cNvPr id="58375" name="文本框 58374"/>
          <p:cNvSpPr txBox="1"/>
          <p:nvPr/>
        </p:nvSpPr>
        <p:spPr>
          <a:xfrm>
            <a:off x="250825" y="2636838"/>
            <a:ext cx="6408738" cy="1066800"/>
          </a:xfrm>
          <a:prstGeom prst="rect">
            <a:avLst/>
          </a:prstGeom>
          <a:noFill/>
          <a:ln w="9525">
            <a:noFill/>
          </a:ln>
        </p:spPr>
        <p:txBody>
          <a:bodyPr>
            <a:spAutoFit/>
          </a:bodyPr>
          <a:lstStyle/>
          <a:p>
            <a:pPr>
              <a:spcBef>
                <a:spcPct val="50000"/>
              </a:spcBef>
            </a:pPr>
            <a:r>
              <a:rPr lang="zh-CN" altLang="en-US" sz="3200" dirty="0">
                <a:solidFill>
                  <a:srgbClr val="0000FF"/>
                </a:solidFill>
                <a:latin typeface="Arial" panose="020B0604020202020204" pitchFamily="34" charset="0"/>
              </a:rPr>
              <a:t>演示</a:t>
            </a:r>
            <a:r>
              <a:rPr lang="en-US" altLang="zh-CN" sz="3200" dirty="0">
                <a:latin typeface="Arial" panose="020B0604020202020204" pitchFamily="34" charset="0"/>
              </a:rPr>
              <a:t>:</a:t>
            </a:r>
            <a:r>
              <a:rPr lang="zh-CN" altLang="en-US" sz="3200" dirty="0">
                <a:latin typeface="Arial" panose="020B0604020202020204" pitchFamily="34" charset="0"/>
              </a:rPr>
              <a:t>用不同的力敲音叉，观察乒乓球被弹起的幅度，听声音的大小</a:t>
            </a:r>
            <a:endParaRPr lang="zh-CN" altLang="en-US" sz="3200">
              <a:latin typeface="Arial" panose="020B0604020202020204" pitchFamily="34" charset="0"/>
            </a:endParaRPr>
          </a:p>
        </p:txBody>
      </p:sp>
      <p:sp>
        <p:nvSpPr>
          <p:cNvPr id="58377" name="文本框 58376"/>
          <p:cNvSpPr txBox="1"/>
          <p:nvPr/>
        </p:nvSpPr>
        <p:spPr>
          <a:xfrm>
            <a:off x="323850" y="3933825"/>
            <a:ext cx="7994650" cy="579438"/>
          </a:xfrm>
          <a:prstGeom prst="rect">
            <a:avLst/>
          </a:prstGeom>
          <a:noFill/>
          <a:ln w="9525">
            <a:noFill/>
          </a:ln>
        </p:spPr>
        <p:txBody>
          <a:bodyPr>
            <a:spAutoFit/>
          </a:bodyPr>
          <a:lstStyle/>
          <a:p>
            <a:pPr>
              <a:spcBef>
                <a:spcPct val="50000"/>
              </a:spcBef>
            </a:pPr>
            <a:r>
              <a:rPr lang="zh-CN" altLang="en-US" sz="3200" dirty="0">
                <a:latin typeface="Arial" panose="020B0604020202020204" pitchFamily="34" charset="0"/>
              </a:rPr>
              <a:t>物理学中用</a:t>
            </a:r>
            <a:r>
              <a:rPr lang="zh-CN" altLang="en-US" sz="3200" b="1" dirty="0">
                <a:solidFill>
                  <a:srgbClr val="0000CC"/>
                </a:solidFill>
                <a:latin typeface="Arial" panose="020B0604020202020204" pitchFamily="34" charset="0"/>
              </a:rPr>
              <a:t>振幅</a:t>
            </a:r>
            <a:r>
              <a:rPr lang="zh-CN" altLang="en-US" sz="3200" dirty="0">
                <a:latin typeface="Arial" panose="020B0604020202020204" pitchFamily="34" charset="0"/>
              </a:rPr>
              <a:t>描述</a:t>
            </a:r>
            <a:r>
              <a:rPr lang="zh-CN" altLang="en-US" sz="3200" b="1" dirty="0">
                <a:solidFill>
                  <a:srgbClr val="0000CC"/>
                </a:solidFill>
                <a:latin typeface="Arial" panose="020B0604020202020204" pitchFamily="34" charset="0"/>
              </a:rPr>
              <a:t>物体振动的幅度</a:t>
            </a:r>
            <a:r>
              <a:rPr lang="zh-CN" altLang="en-US" sz="3200" dirty="0">
                <a:latin typeface="Arial" panose="020B0604020202020204" pitchFamily="34" charset="0"/>
              </a:rPr>
              <a:t>。</a:t>
            </a:r>
          </a:p>
        </p:txBody>
      </p:sp>
      <p:sp>
        <p:nvSpPr>
          <p:cNvPr id="58379" name="矩形 58378"/>
          <p:cNvSpPr/>
          <p:nvPr/>
        </p:nvSpPr>
        <p:spPr>
          <a:xfrm>
            <a:off x="971550" y="333375"/>
            <a:ext cx="1295400" cy="720725"/>
          </a:xfrm>
          <a:prstGeom prst="rect">
            <a:avLst/>
          </a:prstGeom>
        </p:spPr>
        <p:txBody>
          <a:bodyPr wrap="none" fromWordArt="1">
            <a:prstTxWarp prst="textArchUp">
              <a:avLst>
                <a:gd name="adj" fmla="val 10800000"/>
              </a:avLst>
            </a:prstTxWarp>
            <a:normAutofit/>
          </a:bodyPr>
          <a:lstStyle/>
          <a:p>
            <a:pPr algn="ctr"/>
            <a:r>
              <a:rPr lang="zh-CN" altLang="en-US" sz="3600">
                <a:ln w="9525" cap="flat" cmpd="sng">
                  <a:solidFill>
                    <a:srgbClr val="FF00FF"/>
                  </a:solidFill>
                  <a:prstDash val="solid"/>
                  <a:headEnd type="none" w="med" len="med"/>
                  <a:tailEnd type="none" w="med" len="med"/>
                </a:ln>
                <a:solidFill>
                  <a:srgbClr val="FF00FF"/>
                </a:solidFill>
                <a:latin typeface="宋体" panose="02010600030101010101" pitchFamily="2" charset="-122"/>
                <a:ea typeface="宋体" panose="02010600030101010101" pitchFamily="2" charset="-122"/>
              </a:rPr>
              <a:t>响度</a:t>
            </a:r>
          </a:p>
        </p:txBody>
      </p:sp>
      <p:sp>
        <p:nvSpPr>
          <p:cNvPr id="58380" name="矩形 58379"/>
          <p:cNvSpPr/>
          <p:nvPr/>
        </p:nvSpPr>
        <p:spPr>
          <a:xfrm>
            <a:off x="250825" y="4652963"/>
            <a:ext cx="8893175" cy="1066800"/>
          </a:xfrm>
          <a:prstGeom prst="rect">
            <a:avLst/>
          </a:prstGeom>
          <a:noFill/>
          <a:ln w="9525">
            <a:noFill/>
          </a:ln>
        </p:spPr>
        <p:txBody>
          <a:bodyPr>
            <a:spAutoFit/>
          </a:bodyPr>
          <a:lstStyle/>
          <a:p>
            <a:r>
              <a:rPr lang="zh-CN" altLang="en-US" sz="3200" b="1" dirty="0">
                <a:solidFill>
                  <a:srgbClr val="0000FF"/>
                </a:solidFill>
                <a:latin typeface="Times New Roman" panose="02020603050405020304" pitchFamily="18" charset="0"/>
              </a:rPr>
              <a:t>声音的响度与声源振动的</a:t>
            </a:r>
            <a:r>
              <a:rPr lang="zh-CN" altLang="en-US" sz="3200" b="1" u="sng" dirty="0">
                <a:solidFill>
                  <a:srgbClr val="0000FF"/>
                </a:solidFill>
                <a:latin typeface="Times New Roman" panose="02020603050405020304" pitchFamily="18" charset="0"/>
              </a:rPr>
              <a:t>          </a:t>
            </a:r>
            <a:r>
              <a:rPr lang="zh-CN" altLang="en-US" sz="3200" b="1" dirty="0">
                <a:solidFill>
                  <a:srgbClr val="0000FF"/>
                </a:solidFill>
                <a:latin typeface="Times New Roman" panose="02020603050405020304" pitchFamily="18" charset="0"/>
              </a:rPr>
              <a:t>有关，</a:t>
            </a:r>
            <a:r>
              <a:rPr lang="zh-CN" altLang="en-US" sz="3200" b="1" u="sng" dirty="0">
                <a:solidFill>
                  <a:srgbClr val="0000FF"/>
                </a:solidFill>
                <a:latin typeface="Times New Roman" panose="02020603050405020304" pitchFamily="18" charset="0"/>
              </a:rPr>
              <a:t>            </a:t>
            </a:r>
            <a:r>
              <a:rPr lang="zh-CN" altLang="en-US" sz="3200" b="1" dirty="0">
                <a:solidFill>
                  <a:srgbClr val="0000FF"/>
                </a:solidFill>
                <a:latin typeface="Times New Roman" panose="02020603050405020304" pitchFamily="18" charset="0"/>
              </a:rPr>
              <a:t>越大，响度越大。</a:t>
            </a:r>
            <a:r>
              <a:rPr lang="zh-CN" altLang="en-US" sz="3200" b="1" dirty="0">
                <a:solidFill>
                  <a:srgbClr val="0000FF"/>
                </a:solidFill>
                <a:latin typeface="Times New Roman" panose="02020603050405020304" pitchFamily="18" charset="0"/>
                <a:ea typeface="黑体" panose="02010609060101010101" pitchFamily="2" charset="-122"/>
              </a:rPr>
              <a:t> </a:t>
            </a:r>
            <a:endParaRPr lang="zh-CN" altLang="en-US" sz="3200" b="1" dirty="0">
              <a:solidFill>
                <a:srgbClr val="0000FF"/>
              </a:solidFill>
              <a:latin typeface="Times New Roman" panose="02020603050405020304" pitchFamily="18" charset="0"/>
            </a:endParaRPr>
          </a:p>
        </p:txBody>
      </p:sp>
      <p:sp>
        <p:nvSpPr>
          <p:cNvPr id="58381" name="矩形 58380"/>
          <p:cNvSpPr/>
          <p:nvPr/>
        </p:nvSpPr>
        <p:spPr>
          <a:xfrm>
            <a:off x="7164388" y="4581525"/>
            <a:ext cx="898525" cy="519113"/>
          </a:xfrm>
          <a:prstGeom prst="rect">
            <a:avLst/>
          </a:prstGeom>
          <a:noFill/>
          <a:ln w="9525">
            <a:noFill/>
          </a:ln>
        </p:spPr>
        <p:txBody>
          <a:bodyPr wrap="none" anchor="t">
            <a:spAutoFit/>
          </a:bodyPr>
          <a:lstStyle/>
          <a:p>
            <a:r>
              <a:rPr lang="zh-CN" altLang="en-US" sz="2800" b="1" dirty="0">
                <a:solidFill>
                  <a:srgbClr val="FF0000"/>
                </a:solidFill>
                <a:latin typeface="Times New Roman" panose="02020603050405020304" pitchFamily="18" charset="0"/>
                <a:ea typeface="黑体" panose="02010609060101010101" pitchFamily="2" charset="-122"/>
              </a:rPr>
              <a:t>振幅</a:t>
            </a:r>
          </a:p>
        </p:txBody>
      </p:sp>
      <p:sp>
        <p:nvSpPr>
          <p:cNvPr id="58382" name="矩形 58381"/>
          <p:cNvSpPr/>
          <p:nvPr/>
        </p:nvSpPr>
        <p:spPr>
          <a:xfrm>
            <a:off x="4932363" y="4581525"/>
            <a:ext cx="898525" cy="519113"/>
          </a:xfrm>
          <a:prstGeom prst="rect">
            <a:avLst/>
          </a:prstGeom>
          <a:noFill/>
          <a:ln w="9525">
            <a:noFill/>
          </a:ln>
        </p:spPr>
        <p:txBody>
          <a:bodyPr wrap="none" anchor="t">
            <a:spAutoFit/>
          </a:bodyPr>
          <a:lstStyle/>
          <a:p>
            <a:r>
              <a:rPr lang="zh-CN" altLang="en-US" sz="2800" b="1" dirty="0">
                <a:solidFill>
                  <a:srgbClr val="FF0000"/>
                </a:solidFill>
                <a:latin typeface="Times New Roman" panose="02020603050405020304" pitchFamily="18" charset="0"/>
                <a:ea typeface="黑体" panose="02010609060101010101" pitchFamily="2" charset="-122"/>
              </a:rPr>
              <a:t>振幅</a:t>
            </a:r>
          </a:p>
        </p:txBody>
      </p:sp>
      <p:sp>
        <p:nvSpPr>
          <p:cNvPr id="58383" name="矩形 58382"/>
          <p:cNvSpPr/>
          <p:nvPr/>
        </p:nvSpPr>
        <p:spPr>
          <a:xfrm>
            <a:off x="395288" y="836613"/>
            <a:ext cx="6551612" cy="641350"/>
          </a:xfrm>
          <a:prstGeom prst="rect">
            <a:avLst/>
          </a:prstGeom>
          <a:noFill/>
          <a:ln w="9525">
            <a:noFill/>
          </a:ln>
        </p:spPr>
        <p:txBody>
          <a:bodyPr>
            <a:spAutoFit/>
          </a:bodyPr>
          <a:lstStyle/>
          <a:p>
            <a:pPr>
              <a:spcBef>
                <a:spcPct val="50000"/>
              </a:spcBef>
            </a:pPr>
            <a:r>
              <a:rPr lang="zh-CN" altLang="en-US" sz="3600" b="1" dirty="0">
                <a:solidFill>
                  <a:srgbClr val="9900FF"/>
                </a:solidFill>
                <a:latin typeface="Arial" panose="020B0604020202020204" pitchFamily="34" charset="0"/>
              </a:rPr>
              <a:t>探究响度与什么因素有关？</a:t>
            </a:r>
          </a:p>
        </p:txBody>
      </p:sp>
      <p:sp>
        <p:nvSpPr>
          <p:cNvPr id="58384" name="矩形 58383"/>
          <p:cNvSpPr/>
          <p:nvPr/>
        </p:nvSpPr>
        <p:spPr>
          <a:xfrm>
            <a:off x="395288" y="5805488"/>
            <a:ext cx="5715000" cy="641350"/>
          </a:xfrm>
          <a:prstGeom prst="rect">
            <a:avLst/>
          </a:prstGeom>
          <a:noFill/>
          <a:ln w="9525">
            <a:noFill/>
          </a:ln>
        </p:spPr>
        <p:txBody>
          <a:bodyPr>
            <a:spAutoFit/>
          </a:bodyPr>
          <a:lstStyle/>
          <a:p>
            <a:r>
              <a:rPr lang="zh-CN" altLang="en-US" sz="3600" b="1" dirty="0">
                <a:solidFill>
                  <a:srgbClr val="FF33CC"/>
                </a:solidFill>
                <a:latin typeface="Times New Roman" panose="02020603050405020304" pitchFamily="18" charset="0"/>
                <a:ea typeface="黑体" panose="02010609060101010101" pitchFamily="2" charset="-122"/>
              </a:rPr>
              <a:t>振幅</a:t>
            </a:r>
            <a:r>
              <a:rPr lang="zh-CN" altLang="en-US" sz="3600" b="1" dirty="0">
                <a:solidFill>
                  <a:srgbClr val="990099"/>
                </a:solidFill>
                <a:latin typeface="Times New Roman" panose="02020603050405020304" pitchFamily="18" charset="0"/>
                <a:ea typeface="黑体" panose="02010609060101010101" pitchFamily="2" charset="-122"/>
              </a:rPr>
              <a:t>：</a:t>
            </a:r>
            <a:r>
              <a:rPr lang="zh-CN" altLang="en-US" sz="3600" b="1" dirty="0">
                <a:solidFill>
                  <a:srgbClr val="9900FF"/>
                </a:solidFill>
                <a:latin typeface="Times New Roman" panose="02020603050405020304" pitchFamily="18" charset="0"/>
                <a:ea typeface="华文中宋" panose="02010600040101010101" pitchFamily="2" charset="-122"/>
              </a:rPr>
              <a:t>物体振动的幅度。</a:t>
            </a:r>
            <a:endParaRPr lang="zh-CN" altLang="en-US" sz="3600" b="1">
              <a:solidFill>
                <a:srgbClr val="9900FF"/>
              </a:solidFill>
              <a:latin typeface="Times New Roman" panose="02020603050405020304" pitchFamily="18" charset="0"/>
              <a:ea typeface="华文中宋" panose="02010600040101010101" pitchFamily="2" charset="-122"/>
            </a:endParaRPr>
          </a:p>
        </p:txBody>
      </p:sp>
    </p:spTree>
    <p:extLst>
      <p:ext uri="{BB962C8B-B14F-4D97-AF65-F5344CB8AC3E}">
        <p14:creationId xmlns:p14="http://schemas.microsoft.com/office/powerpoint/2010/main" val="3423650634"/>
      </p:ext>
    </p:extLst>
  </p:cSld>
  <p:clrMapOvr>
    <a:masterClrMapping/>
  </p:clrMapOvr>
  <p:transition advTm="6616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8374"/>
                                        </p:tgtEl>
                                        <p:attrNameLst>
                                          <p:attrName>style.visibility</p:attrName>
                                        </p:attrNameLst>
                                      </p:cBhvr>
                                      <p:to>
                                        <p:strVal val="visible"/>
                                      </p:to>
                                    </p:set>
                                    <p:animEffect transition="in" filter="checkerboard(across)">
                                      <p:cBhvr>
                                        <p:cTn id="7" dur="500"/>
                                        <p:tgtEl>
                                          <p:spTgt spid="5837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8375"/>
                                        </p:tgtEl>
                                        <p:attrNameLst>
                                          <p:attrName>style.visibility</p:attrName>
                                        </p:attrNameLst>
                                      </p:cBhvr>
                                      <p:to>
                                        <p:strVal val="visible"/>
                                      </p:to>
                                    </p:set>
                                    <p:animEffect transition="in" filter="checkerboard(across)">
                                      <p:cBhvr>
                                        <p:cTn id="12" dur="500"/>
                                        <p:tgtEl>
                                          <p:spTgt spid="58375"/>
                                        </p:tgtEl>
                                      </p:cBhvr>
                                    </p:animEffect>
                                  </p:childTnLst>
                                </p:cTn>
                              </p:par>
                              <p:par>
                                <p:cTn id="13" presetID="5" presetClass="entr" presetSubtype="10" fill="hold" nodeType="withEffect">
                                  <p:stCondLst>
                                    <p:cond delay="0"/>
                                  </p:stCondLst>
                                  <p:childTnLst>
                                    <p:set>
                                      <p:cBhvr>
                                        <p:cTn id="14" dur="1" fill="hold">
                                          <p:stCondLst>
                                            <p:cond delay="0"/>
                                          </p:stCondLst>
                                        </p:cTn>
                                        <p:tgtEl>
                                          <p:spTgt spid="58371"/>
                                        </p:tgtEl>
                                        <p:attrNameLst>
                                          <p:attrName>style.visibility</p:attrName>
                                        </p:attrNameLst>
                                      </p:cBhvr>
                                      <p:to>
                                        <p:strVal val="visible"/>
                                      </p:to>
                                    </p:set>
                                    <p:animEffect transition="in" filter="checkerboard(across)">
                                      <p:cBhvr>
                                        <p:cTn id="15" dur="500"/>
                                        <p:tgtEl>
                                          <p:spTgt spid="58371"/>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grpId="0" nodeType="clickEffect">
                                  <p:stCondLst>
                                    <p:cond delay="0"/>
                                  </p:stCondLst>
                                  <p:childTnLst>
                                    <p:set>
                                      <p:cBhvr>
                                        <p:cTn id="19" dur="1" fill="hold">
                                          <p:stCondLst>
                                            <p:cond delay="0"/>
                                          </p:stCondLst>
                                        </p:cTn>
                                        <p:tgtEl>
                                          <p:spTgt spid="58377"/>
                                        </p:tgtEl>
                                        <p:attrNameLst>
                                          <p:attrName>style.visibility</p:attrName>
                                        </p:attrNameLst>
                                      </p:cBhvr>
                                      <p:to>
                                        <p:strVal val="visible"/>
                                      </p:to>
                                    </p:set>
                                    <p:animEffect transition="in" filter="checkerboard(across)">
                                      <p:cBhvr>
                                        <p:cTn id="20" dur="500"/>
                                        <p:tgtEl>
                                          <p:spTgt spid="58377"/>
                                        </p:tgtEl>
                                      </p:cBhvr>
                                    </p:animEffect>
                                  </p:childTnLst>
                                </p:cTn>
                              </p:par>
                            </p:childTnLst>
                          </p:cTn>
                        </p:par>
                        <p:par>
                          <p:cTn id="21" fill="hold">
                            <p:stCondLst>
                              <p:cond delay="500"/>
                            </p:stCondLst>
                            <p:childTnLst>
                              <p:par>
                                <p:cTn id="22" presetID="5" presetClass="entr" presetSubtype="10" fill="hold" grpId="0" nodeType="afterEffect">
                                  <p:stCondLst>
                                    <p:cond delay="0"/>
                                  </p:stCondLst>
                                  <p:childTnLst>
                                    <p:set>
                                      <p:cBhvr>
                                        <p:cTn id="23" dur="1" fill="hold">
                                          <p:stCondLst>
                                            <p:cond delay="0"/>
                                          </p:stCondLst>
                                        </p:cTn>
                                        <p:tgtEl>
                                          <p:spTgt spid="58380"/>
                                        </p:tgtEl>
                                        <p:attrNameLst>
                                          <p:attrName>style.visibility</p:attrName>
                                        </p:attrNameLst>
                                      </p:cBhvr>
                                      <p:to>
                                        <p:strVal val="visible"/>
                                      </p:to>
                                    </p:set>
                                    <p:animEffect transition="in" filter="checkerboard(across)">
                                      <p:cBhvr>
                                        <p:cTn id="24" dur="500"/>
                                        <p:tgtEl>
                                          <p:spTgt spid="58380"/>
                                        </p:tgtEl>
                                      </p:cBhvr>
                                    </p:animEffect>
                                  </p:childTnLst>
                                </p:cTn>
                              </p:par>
                            </p:childTnLst>
                          </p:cTn>
                        </p:par>
                      </p:childTnLst>
                    </p:cTn>
                  </p:par>
                  <p:par>
                    <p:cTn id="25" fill="hold">
                      <p:stCondLst>
                        <p:cond delay="indefinite"/>
                      </p:stCondLst>
                      <p:childTnLst>
                        <p:par>
                          <p:cTn id="26" fill="hold">
                            <p:stCondLst>
                              <p:cond delay="0"/>
                            </p:stCondLst>
                            <p:childTnLst>
                              <p:par>
                                <p:cTn id="27" presetID="5" presetClass="entr" presetSubtype="10" fill="hold" grpId="0" nodeType="clickEffect">
                                  <p:stCondLst>
                                    <p:cond delay="0"/>
                                  </p:stCondLst>
                                  <p:childTnLst>
                                    <p:set>
                                      <p:cBhvr>
                                        <p:cTn id="28" dur="1" fill="hold">
                                          <p:stCondLst>
                                            <p:cond delay="0"/>
                                          </p:stCondLst>
                                        </p:cTn>
                                        <p:tgtEl>
                                          <p:spTgt spid="58382"/>
                                        </p:tgtEl>
                                        <p:attrNameLst>
                                          <p:attrName>style.visibility</p:attrName>
                                        </p:attrNameLst>
                                      </p:cBhvr>
                                      <p:to>
                                        <p:strVal val="visible"/>
                                      </p:to>
                                    </p:set>
                                    <p:animEffect transition="in" filter="checkerboard(across)">
                                      <p:cBhvr>
                                        <p:cTn id="29" dur="500"/>
                                        <p:tgtEl>
                                          <p:spTgt spid="58382"/>
                                        </p:tgtEl>
                                      </p:cBhvr>
                                    </p:animEffect>
                                  </p:childTnLst>
                                </p:cTn>
                              </p:par>
                            </p:childTnLst>
                          </p:cTn>
                        </p:par>
                      </p:childTnLst>
                    </p:cTn>
                  </p:par>
                  <p:par>
                    <p:cTn id="30" fill="hold">
                      <p:stCondLst>
                        <p:cond delay="indefinite"/>
                      </p:stCondLst>
                      <p:childTnLst>
                        <p:par>
                          <p:cTn id="31" fill="hold">
                            <p:stCondLst>
                              <p:cond delay="0"/>
                            </p:stCondLst>
                            <p:childTnLst>
                              <p:par>
                                <p:cTn id="32" presetID="5" presetClass="entr" presetSubtype="10" fill="hold" grpId="0" nodeType="clickEffect">
                                  <p:stCondLst>
                                    <p:cond delay="0"/>
                                  </p:stCondLst>
                                  <p:childTnLst>
                                    <p:set>
                                      <p:cBhvr>
                                        <p:cTn id="33" dur="1" fill="hold">
                                          <p:stCondLst>
                                            <p:cond delay="0"/>
                                          </p:stCondLst>
                                        </p:cTn>
                                        <p:tgtEl>
                                          <p:spTgt spid="58381"/>
                                        </p:tgtEl>
                                        <p:attrNameLst>
                                          <p:attrName>style.visibility</p:attrName>
                                        </p:attrNameLst>
                                      </p:cBhvr>
                                      <p:to>
                                        <p:strVal val="visible"/>
                                      </p:to>
                                    </p:set>
                                    <p:animEffect transition="in" filter="checkerboard(across)">
                                      <p:cBhvr>
                                        <p:cTn id="34" dur="500"/>
                                        <p:tgtEl>
                                          <p:spTgt spid="58381"/>
                                        </p:tgtEl>
                                      </p:cBhvr>
                                    </p:animEffect>
                                  </p:childTnLst>
                                </p:cTn>
                              </p:par>
                            </p:childTnLst>
                          </p:cTn>
                        </p:par>
                      </p:childTnLst>
                    </p:cTn>
                  </p:par>
                  <p:par>
                    <p:cTn id="35" fill="hold">
                      <p:stCondLst>
                        <p:cond delay="indefinite"/>
                      </p:stCondLst>
                      <p:childTnLst>
                        <p:par>
                          <p:cTn id="36" fill="hold">
                            <p:stCondLst>
                              <p:cond delay="0"/>
                            </p:stCondLst>
                            <p:childTnLst>
                              <p:par>
                                <p:cTn id="37" presetID="5" presetClass="entr" presetSubtype="10" fill="hold" grpId="0" nodeType="clickEffect">
                                  <p:stCondLst>
                                    <p:cond delay="0"/>
                                  </p:stCondLst>
                                  <p:childTnLst>
                                    <p:set>
                                      <p:cBhvr>
                                        <p:cTn id="38" dur="1" fill="hold">
                                          <p:stCondLst>
                                            <p:cond delay="0"/>
                                          </p:stCondLst>
                                        </p:cTn>
                                        <p:tgtEl>
                                          <p:spTgt spid="58384"/>
                                        </p:tgtEl>
                                        <p:attrNameLst>
                                          <p:attrName>style.visibility</p:attrName>
                                        </p:attrNameLst>
                                      </p:cBhvr>
                                      <p:to>
                                        <p:strVal val="visible"/>
                                      </p:to>
                                    </p:set>
                                    <p:animEffect transition="in" filter="checkerboard(across)">
                                      <p:cBhvr>
                                        <p:cTn id="39" dur="500"/>
                                        <p:tgtEl>
                                          <p:spTgt spid="583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4" grpId="0"/>
      <p:bldP spid="58375" grpId="0"/>
      <p:bldP spid="58377" grpId="0"/>
      <p:bldP spid="58380" grpId="0"/>
      <p:bldP spid="58381" grpId="0"/>
      <p:bldP spid="58382" grpId="0"/>
      <p:bldP spid="5838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内容占位符 66561" descr="图文-马拉多纳助战阿根廷男篮 情不自禁大声呼喊">
            <a:hlinkClick r:id="rId3"/>
          </p:cNvPr>
          <p:cNvPicPr>
            <a:picLocks noGrp="1" noChangeAspect="1"/>
          </p:cNvPicPr>
          <p:nvPr>
            <p:ph sz="half" idx="1"/>
          </p:nvPr>
        </p:nvPicPr>
        <p:blipFill>
          <a:blip r:embed="rId4"/>
          <a:stretch>
            <a:fillRect/>
          </a:stretch>
        </p:blipFill>
        <p:spPr>
          <a:xfrm>
            <a:off x="1250950" y="3133090"/>
            <a:ext cx="2286000" cy="1508760"/>
          </a:xfrm>
          <a:ln>
            <a:solidFill>
              <a:srgbClr val="000099"/>
            </a:solidFill>
            <a:miter/>
          </a:ln>
        </p:spPr>
      </p:pic>
      <p:pic>
        <p:nvPicPr>
          <p:cNvPr id="66563" name="内容占位符 66562" descr="喇叭喊话的女孩预览图 点击看大图"/>
          <p:cNvPicPr>
            <a:picLocks noGrp="1" noChangeAspect="1"/>
          </p:cNvPicPr>
          <p:nvPr>
            <p:ph sz="half" idx="2"/>
          </p:nvPr>
        </p:nvPicPr>
        <p:blipFill>
          <a:blip r:embed="rId5"/>
          <a:stretch>
            <a:fillRect/>
          </a:stretch>
        </p:blipFill>
        <p:spPr>
          <a:xfrm>
            <a:off x="5441315" y="1752600"/>
            <a:ext cx="2617470" cy="4270375"/>
          </a:xfrm>
          <a:ln>
            <a:solidFill>
              <a:srgbClr val="CC3300"/>
            </a:solidFill>
            <a:miter/>
          </a:ln>
        </p:spPr>
      </p:pic>
      <p:sp>
        <p:nvSpPr>
          <p:cNvPr id="66565" name="文本框 66564"/>
          <p:cNvSpPr txBox="1"/>
          <p:nvPr/>
        </p:nvSpPr>
        <p:spPr>
          <a:xfrm>
            <a:off x="125730" y="1612900"/>
            <a:ext cx="4951095" cy="953135"/>
          </a:xfrm>
          <a:prstGeom prst="rect">
            <a:avLst/>
          </a:prstGeom>
          <a:noFill/>
          <a:ln w="9525">
            <a:noFill/>
          </a:ln>
        </p:spPr>
        <p:txBody>
          <a:bodyPr wrap="square">
            <a:spAutoFit/>
          </a:bodyPr>
          <a:lstStyle/>
          <a:p>
            <a:pPr>
              <a:spcBef>
                <a:spcPct val="50000"/>
              </a:spcBef>
            </a:pPr>
            <a:r>
              <a:rPr lang="zh-CN" altLang="en-US" sz="2800" dirty="0">
                <a:solidFill>
                  <a:srgbClr val="0000FF"/>
                </a:solidFill>
                <a:latin typeface="Arial" panose="020B0604020202020204" pitchFamily="34" charset="0"/>
              </a:rPr>
              <a:t>图中的两个情景有什么共同点呢？</a:t>
            </a:r>
          </a:p>
        </p:txBody>
      </p:sp>
      <p:sp>
        <p:nvSpPr>
          <p:cNvPr id="66566" name="文本框 66565"/>
          <p:cNvSpPr txBox="1"/>
          <p:nvPr/>
        </p:nvSpPr>
        <p:spPr>
          <a:xfrm>
            <a:off x="1187450" y="2997200"/>
            <a:ext cx="6911975" cy="579438"/>
          </a:xfrm>
          <a:prstGeom prst="rect">
            <a:avLst/>
          </a:prstGeom>
          <a:noFill/>
          <a:ln w="9525">
            <a:noFill/>
          </a:ln>
        </p:spPr>
        <p:txBody>
          <a:bodyPr>
            <a:spAutoFit/>
          </a:bodyPr>
          <a:lstStyle/>
          <a:p>
            <a:pPr>
              <a:spcBef>
                <a:spcPct val="50000"/>
              </a:spcBef>
            </a:pPr>
            <a:r>
              <a:rPr lang="en-US" altLang="zh-CN" sz="3200" dirty="0">
                <a:latin typeface="Arial" panose="020B0604020202020204" pitchFamily="34" charset="0"/>
              </a:rPr>
              <a:t>   </a:t>
            </a:r>
            <a:r>
              <a:rPr lang="zh-CN" altLang="en-US" sz="3200" b="1" dirty="0">
                <a:solidFill>
                  <a:srgbClr val="9900FF"/>
                </a:solidFill>
                <a:latin typeface="Arial" panose="020B0604020202020204" pitchFamily="34" charset="0"/>
              </a:rPr>
              <a:t>减少声音的分散，增大声音的响度</a:t>
            </a:r>
          </a:p>
        </p:txBody>
      </p:sp>
      <p:sp>
        <p:nvSpPr>
          <p:cNvPr id="66567" name="文本框 66566"/>
          <p:cNvSpPr txBox="1"/>
          <p:nvPr/>
        </p:nvSpPr>
        <p:spPr>
          <a:xfrm>
            <a:off x="900113" y="3644900"/>
            <a:ext cx="7345362" cy="519113"/>
          </a:xfrm>
          <a:prstGeom prst="rect">
            <a:avLst/>
          </a:prstGeom>
          <a:noFill/>
          <a:ln w="9525">
            <a:noFill/>
          </a:ln>
        </p:spPr>
        <p:txBody>
          <a:bodyPr>
            <a:spAutoFit/>
          </a:bodyPr>
          <a:lstStyle/>
          <a:p>
            <a:pPr>
              <a:spcBef>
                <a:spcPct val="50000"/>
              </a:spcBef>
            </a:pPr>
            <a:r>
              <a:rPr lang="zh-CN" altLang="en-US" sz="2800" dirty="0">
                <a:latin typeface="Arial" panose="020B0604020202020204" pitchFamily="34" charset="0"/>
              </a:rPr>
              <a:t>你能举个生活中利用这个原理的工具吗？</a:t>
            </a:r>
          </a:p>
        </p:txBody>
      </p:sp>
      <p:sp>
        <p:nvSpPr>
          <p:cNvPr id="66568" name="文本框 66567"/>
          <p:cNvSpPr txBox="1"/>
          <p:nvPr/>
        </p:nvSpPr>
        <p:spPr>
          <a:xfrm>
            <a:off x="2411413" y="4149725"/>
            <a:ext cx="2665412" cy="519113"/>
          </a:xfrm>
          <a:prstGeom prst="rect">
            <a:avLst/>
          </a:prstGeom>
          <a:noFill/>
          <a:ln w="9525">
            <a:noFill/>
          </a:ln>
        </p:spPr>
        <p:txBody>
          <a:bodyPr>
            <a:spAutoFit/>
          </a:bodyPr>
          <a:lstStyle/>
          <a:p>
            <a:pPr>
              <a:spcBef>
                <a:spcPct val="50000"/>
              </a:spcBef>
            </a:pPr>
            <a:r>
              <a:rPr lang="zh-CN" altLang="en-US" sz="2800" b="1" dirty="0">
                <a:solidFill>
                  <a:srgbClr val="9900FF"/>
                </a:solidFill>
                <a:latin typeface="Arial" panose="020B0604020202020204" pitchFamily="34" charset="0"/>
              </a:rPr>
              <a:t>听诊器</a:t>
            </a:r>
          </a:p>
        </p:txBody>
      </p:sp>
      <p:pic>
        <p:nvPicPr>
          <p:cNvPr id="66569" name="图片 66568" descr="u=462266274,4287259696&amp;fm=3&amp;gp=21">
            <a:hlinkClick r:id="rId6"/>
          </p:cNvPr>
          <p:cNvPicPr>
            <a:picLocks noChangeAspect="1"/>
          </p:cNvPicPr>
          <p:nvPr/>
        </p:nvPicPr>
        <p:blipFill>
          <a:blip r:embed="rId7"/>
          <a:stretch>
            <a:fillRect/>
          </a:stretch>
        </p:blipFill>
        <p:spPr>
          <a:xfrm>
            <a:off x="7524750" y="3573463"/>
            <a:ext cx="1368425" cy="1655762"/>
          </a:xfrm>
          <a:prstGeom prst="rect">
            <a:avLst/>
          </a:prstGeom>
          <a:noFill/>
          <a:ln w="9525">
            <a:noFill/>
          </a:ln>
        </p:spPr>
      </p:pic>
      <p:sp>
        <p:nvSpPr>
          <p:cNvPr id="66570" name="矩形 66569"/>
          <p:cNvSpPr/>
          <p:nvPr/>
        </p:nvSpPr>
        <p:spPr>
          <a:xfrm>
            <a:off x="471805" y="438785"/>
            <a:ext cx="1371600" cy="533400"/>
          </a:xfrm>
          <a:prstGeom prst="rect">
            <a:avLst/>
          </a:prstGeom>
        </p:spPr>
        <p:txBody>
          <a:bodyPr wrap="none" fromWordArt="1">
            <a:prstTxWarp prst="textCanDown">
              <a:avLst>
                <a:gd name="adj" fmla="val 33333"/>
              </a:avLst>
            </a:prstTxWarp>
            <a:normAutofit/>
          </a:bodyPr>
          <a:lstStyle/>
          <a:p>
            <a:pPr algn="ctr"/>
            <a:r>
              <a:rPr lang="zh-CN" altLang="en-US" sz="3600">
                <a:ln w="9525" cap="flat" cmpd="sng">
                  <a:solidFill>
                    <a:srgbClr val="000000"/>
                  </a:solidFill>
                  <a:prstDash val="solid"/>
                  <a:headEnd type="none" w="med" len="med"/>
                  <a:tailEnd type="none" w="med" len="med"/>
                </a:ln>
                <a:solidFill>
                  <a:srgbClr val="000000"/>
                </a:solidFill>
                <a:latin typeface="宋体" panose="02010600030101010101" pitchFamily="2" charset="-122"/>
                <a:ea typeface="宋体" panose="02010600030101010101" pitchFamily="2" charset="-122"/>
              </a:rPr>
              <a:t>议一议</a:t>
            </a:r>
          </a:p>
        </p:txBody>
      </p:sp>
      <p:sp>
        <p:nvSpPr>
          <p:cNvPr id="66571" name="文本框 66570"/>
          <p:cNvSpPr txBox="1"/>
          <p:nvPr/>
        </p:nvSpPr>
        <p:spPr>
          <a:xfrm>
            <a:off x="395288" y="5373688"/>
            <a:ext cx="8748712" cy="1860550"/>
          </a:xfrm>
          <a:prstGeom prst="rect">
            <a:avLst/>
          </a:prstGeom>
          <a:noFill/>
          <a:ln w="9525">
            <a:noFill/>
          </a:ln>
        </p:spPr>
        <p:txBody>
          <a:bodyPr>
            <a:spAutoFit/>
          </a:bodyPr>
          <a:lstStyle/>
          <a:p>
            <a:r>
              <a:rPr lang="zh-CN" altLang="en-US" sz="2800" b="1" dirty="0">
                <a:latin typeface="Times New Roman" panose="02020603050405020304" pitchFamily="18" charset="0"/>
                <a:ea typeface="仿宋_GB2312" pitchFamily="49" charset="-122"/>
              </a:rPr>
              <a:t>由此可见：响度与发声体的</a:t>
            </a:r>
            <a:r>
              <a:rPr lang="zh-CN" altLang="en-US" sz="2800" b="1" dirty="0">
                <a:solidFill>
                  <a:srgbClr val="FF3300"/>
                </a:solidFill>
                <a:latin typeface="Times New Roman" panose="02020603050405020304" pitchFamily="18" charset="0"/>
                <a:ea typeface="仿宋_GB2312" pitchFamily="49" charset="-122"/>
              </a:rPr>
              <a:t>振幅</a:t>
            </a:r>
            <a:r>
              <a:rPr lang="zh-CN" altLang="en-US" sz="2800" b="1" dirty="0">
                <a:latin typeface="Times New Roman" panose="02020603050405020304" pitchFamily="18" charset="0"/>
                <a:ea typeface="仿宋_GB2312" pitchFamily="49" charset="-122"/>
              </a:rPr>
              <a:t>、</a:t>
            </a:r>
            <a:r>
              <a:rPr lang="zh-CN" altLang="en-US" sz="2800" b="1" dirty="0">
                <a:solidFill>
                  <a:srgbClr val="FF3300"/>
                </a:solidFill>
                <a:latin typeface="Times New Roman" panose="02020603050405020304" pitchFamily="18" charset="0"/>
                <a:ea typeface="仿宋_GB2312" pitchFamily="49" charset="-122"/>
              </a:rPr>
              <a:t>距离的远近</a:t>
            </a:r>
            <a:r>
              <a:rPr lang="zh-CN" altLang="en-US" sz="2800" b="1" dirty="0">
                <a:latin typeface="Times New Roman" panose="02020603050405020304" pitchFamily="18" charset="0"/>
                <a:ea typeface="仿宋_GB2312" pitchFamily="49" charset="-122"/>
              </a:rPr>
              <a:t>有关。</a:t>
            </a:r>
            <a:r>
              <a:rPr lang="zh-CN" altLang="en-US" sz="2800" b="1" dirty="0">
                <a:solidFill>
                  <a:srgbClr val="0000CC"/>
                </a:solidFill>
                <a:latin typeface="Arial" panose="020B0604020202020204" pitchFamily="34" charset="0"/>
              </a:rPr>
              <a:t>同一声音离声源越近，响度越大。</a:t>
            </a:r>
            <a:r>
              <a:rPr lang="zh-CN" altLang="en-US" sz="2800" dirty="0">
                <a:latin typeface="Arial" panose="020B0604020202020204" pitchFamily="34" charset="0"/>
              </a:rPr>
              <a:t> </a:t>
            </a:r>
          </a:p>
          <a:p>
            <a:endParaRPr lang="zh-CN" altLang="en-US" sz="2800" b="1" dirty="0">
              <a:solidFill>
                <a:srgbClr val="FF3300"/>
              </a:solidFill>
              <a:latin typeface="Times New Roman" panose="02020603050405020304" pitchFamily="18" charset="0"/>
              <a:ea typeface="仿宋_GB2312" pitchFamily="49" charset="-122"/>
            </a:endParaRPr>
          </a:p>
          <a:p>
            <a:r>
              <a:rPr lang="zh-CN" altLang="en-US" sz="3200" b="1" dirty="0">
                <a:solidFill>
                  <a:srgbClr val="FF3300"/>
                </a:solidFill>
                <a:latin typeface="Times New Roman" panose="02020603050405020304" pitchFamily="18" charset="0"/>
                <a:ea typeface="仿宋_GB2312" pitchFamily="49" charset="-122"/>
              </a:rPr>
              <a:t>                    </a:t>
            </a:r>
            <a:endParaRPr lang="zh-CN" altLang="en-US" sz="3200" b="1">
              <a:solidFill>
                <a:srgbClr val="FF3300"/>
              </a:solidFill>
              <a:latin typeface="Times New Roman" panose="02020603050405020304" pitchFamily="18" charset="0"/>
              <a:ea typeface="仿宋_GB2312" pitchFamily="49" charset="-122"/>
            </a:endParaRPr>
          </a:p>
        </p:txBody>
      </p:sp>
      <p:sp>
        <p:nvSpPr>
          <p:cNvPr id="66572" name="文本框 66571"/>
          <p:cNvSpPr txBox="1"/>
          <p:nvPr/>
        </p:nvSpPr>
        <p:spPr>
          <a:xfrm>
            <a:off x="1763713" y="4724400"/>
            <a:ext cx="6373812" cy="519113"/>
          </a:xfrm>
          <a:prstGeom prst="rect">
            <a:avLst/>
          </a:prstGeom>
          <a:noFill/>
          <a:ln w="9525">
            <a:noFill/>
          </a:ln>
        </p:spPr>
        <p:txBody>
          <a:bodyPr>
            <a:spAutoFit/>
          </a:bodyPr>
          <a:lstStyle/>
          <a:p>
            <a:pPr>
              <a:spcBef>
                <a:spcPct val="50000"/>
              </a:spcBef>
            </a:pPr>
            <a:r>
              <a:rPr lang="zh-CN" altLang="en-US" sz="2800" b="1" dirty="0">
                <a:solidFill>
                  <a:srgbClr val="9900FF"/>
                </a:solidFill>
                <a:latin typeface="Arial" panose="020B0604020202020204" pitchFamily="34" charset="0"/>
              </a:rPr>
              <a:t>响度</a:t>
            </a:r>
            <a:r>
              <a:rPr lang="zh-CN" altLang="en-US" sz="2800" b="1" dirty="0">
                <a:latin typeface="Arial" panose="020B0604020202020204" pitchFamily="34" charset="0"/>
              </a:rPr>
              <a:t>是由发声体振动的</a:t>
            </a:r>
            <a:r>
              <a:rPr lang="zh-CN" altLang="en-US" sz="2800" b="1" dirty="0">
                <a:solidFill>
                  <a:srgbClr val="FF33CC"/>
                </a:solidFill>
                <a:latin typeface="Arial" panose="020B0604020202020204" pitchFamily="34" charset="0"/>
              </a:rPr>
              <a:t>振幅</a:t>
            </a:r>
            <a:r>
              <a:rPr lang="zh-CN" altLang="en-US" sz="2800" b="1" dirty="0">
                <a:latin typeface="Arial" panose="020B0604020202020204" pitchFamily="34" charset="0"/>
              </a:rPr>
              <a:t>决定的</a:t>
            </a:r>
            <a:r>
              <a:rPr lang="en-US" altLang="zh-CN" sz="2800" b="1">
                <a:latin typeface="Arial" panose="020B0604020202020204" pitchFamily="34" charset="0"/>
              </a:rPr>
              <a:t>.</a:t>
            </a:r>
          </a:p>
        </p:txBody>
      </p:sp>
      <p:sp>
        <p:nvSpPr>
          <p:cNvPr id="66573" name="流程图: 终止 66572"/>
          <p:cNvSpPr/>
          <p:nvPr/>
        </p:nvSpPr>
        <p:spPr>
          <a:xfrm>
            <a:off x="395288" y="4581525"/>
            <a:ext cx="1187450" cy="695325"/>
          </a:xfrm>
          <a:prstGeom prst="flowChartTerminator">
            <a:avLst/>
          </a:prstGeom>
          <a:gradFill rotWithShape="1">
            <a:gsLst>
              <a:gs pos="0">
                <a:srgbClr val="FFFFCC"/>
              </a:gs>
              <a:gs pos="100000">
                <a:srgbClr val="FF9900"/>
              </a:gs>
            </a:gsLst>
            <a:path path="shape">
              <a:fillToRect l="50000" t="50000" r="50000" b="50000"/>
            </a:path>
            <a:tileRect/>
          </a:gradFill>
          <a:ln w="9525">
            <a:noFill/>
          </a:ln>
          <a:effectLst>
            <a:outerShdw dist="35921" dir="2699999" algn="ctr" rotWithShape="0">
              <a:srgbClr val="C0C0C0">
                <a:alpha val="80000"/>
              </a:srgbClr>
            </a:outerShdw>
          </a:effectLst>
        </p:spPr>
        <p:txBody>
          <a:bodyPr anchor="ctr">
            <a:spAutoFit/>
          </a:bodyPr>
          <a:lstStyle/>
          <a:p>
            <a:pPr algn="ctr"/>
            <a:endParaRPr sz="2800" dirty="0">
              <a:latin typeface="Times New Roman" panose="02020603050405020304" pitchFamily="18" charset="0"/>
              <a:ea typeface="黑体" panose="02010609060101010101" pitchFamily="2" charset="-122"/>
            </a:endParaRPr>
          </a:p>
        </p:txBody>
      </p:sp>
      <p:sp>
        <p:nvSpPr>
          <p:cNvPr id="66574" name="文本框 66573"/>
          <p:cNvSpPr txBox="1"/>
          <p:nvPr/>
        </p:nvSpPr>
        <p:spPr>
          <a:xfrm>
            <a:off x="395288" y="4652963"/>
            <a:ext cx="1447800" cy="579437"/>
          </a:xfrm>
          <a:prstGeom prst="rect">
            <a:avLst/>
          </a:prstGeom>
          <a:noFill/>
          <a:ln w="9525">
            <a:noFill/>
          </a:ln>
        </p:spPr>
        <p:txBody>
          <a:bodyPr>
            <a:spAutoFit/>
          </a:bodyPr>
          <a:lstStyle/>
          <a:p>
            <a:r>
              <a:rPr lang="zh-CN" altLang="en-US" sz="3200" b="1" dirty="0">
                <a:solidFill>
                  <a:srgbClr val="0000CC"/>
                </a:solidFill>
                <a:latin typeface="Times New Roman" panose="02020603050405020304" pitchFamily="18" charset="0"/>
                <a:ea typeface="黑体" panose="02010609060101010101" pitchFamily="2" charset="-122"/>
              </a:rPr>
              <a:t>结论</a:t>
            </a:r>
          </a:p>
        </p:txBody>
      </p:sp>
      <p:pic>
        <p:nvPicPr>
          <p:cNvPr id="66575" name="图片 66574" descr="结论"/>
          <p:cNvPicPr>
            <a:picLocks noChangeAspect="1"/>
          </p:cNvPicPr>
          <p:nvPr/>
        </p:nvPicPr>
        <p:blipFill>
          <a:blip r:embed="rId8">
            <a:clrChange>
              <a:clrFrom>
                <a:srgbClr val="D8E9EC"/>
              </a:clrFrom>
              <a:clrTo>
                <a:srgbClr val="D8E9EC">
                  <a:alpha val="0"/>
                </a:srgbClr>
              </a:clrTo>
            </a:clrChange>
          </a:blip>
          <a:stretch>
            <a:fillRect/>
          </a:stretch>
        </p:blipFill>
        <p:spPr>
          <a:xfrm>
            <a:off x="0" y="4005263"/>
            <a:ext cx="685800" cy="685800"/>
          </a:xfrm>
          <a:prstGeom prst="rect">
            <a:avLst/>
          </a:prstGeom>
          <a:noFill/>
          <a:ln w="9525">
            <a:noFill/>
          </a:ln>
        </p:spPr>
      </p:pic>
    </p:spTree>
    <p:extLst>
      <p:ext uri="{BB962C8B-B14F-4D97-AF65-F5344CB8AC3E}">
        <p14:creationId xmlns:p14="http://schemas.microsoft.com/office/powerpoint/2010/main" val="2170363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66565"/>
                                        </p:tgtEl>
                                        <p:attrNameLst>
                                          <p:attrName>style.visibility</p:attrName>
                                        </p:attrNameLst>
                                      </p:cBhvr>
                                      <p:to>
                                        <p:strVal val="visible"/>
                                      </p:to>
                                    </p:set>
                                    <p:animEffect transition="in" filter="checkerboard(across)">
                                      <p:cBhvr>
                                        <p:cTn id="7" dur="500"/>
                                        <p:tgtEl>
                                          <p:spTgt spid="66565"/>
                                        </p:tgtEl>
                                      </p:cBhvr>
                                    </p:animEffect>
                                  </p:childTnLst>
                                </p:cTn>
                              </p:par>
                              <p:par>
                                <p:cTn id="8" presetID="5" presetClass="entr" presetSubtype="10" fill="hold" nodeType="withEffect">
                                  <p:stCondLst>
                                    <p:cond delay="0"/>
                                  </p:stCondLst>
                                  <p:childTnLst>
                                    <p:set>
                                      <p:cBhvr>
                                        <p:cTn id="9" dur="1" fill="hold">
                                          <p:stCondLst>
                                            <p:cond delay="0"/>
                                          </p:stCondLst>
                                        </p:cTn>
                                        <p:tgtEl>
                                          <p:spTgt spid="66563"/>
                                        </p:tgtEl>
                                        <p:attrNameLst>
                                          <p:attrName>style.visibility</p:attrName>
                                        </p:attrNameLst>
                                      </p:cBhvr>
                                      <p:to>
                                        <p:strVal val="visible"/>
                                      </p:to>
                                    </p:set>
                                    <p:animEffect transition="in" filter="checkerboard(across)">
                                      <p:cBhvr>
                                        <p:cTn id="10" dur="500"/>
                                        <p:tgtEl>
                                          <p:spTgt spid="66563"/>
                                        </p:tgtEl>
                                      </p:cBhvr>
                                    </p:animEffect>
                                  </p:childTnLst>
                                </p:cTn>
                              </p:par>
                              <p:par>
                                <p:cTn id="11" presetID="5" presetClass="entr" presetSubtype="10" fill="hold" nodeType="withEffect">
                                  <p:stCondLst>
                                    <p:cond delay="0"/>
                                  </p:stCondLst>
                                  <p:childTnLst>
                                    <p:set>
                                      <p:cBhvr>
                                        <p:cTn id="12" dur="1" fill="hold">
                                          <p:stCondLst>
                                            <p:cond delay="0"/>
                                          </p:stCondLst>
                                        </p:cTn>
                                        <p:tgtEl>
                                          <p:spTgt spid="66562"/>
                                        </p:tgtEl>
                                        <p:attrNameLst>
                                          <p:attrName>style.visibility</p:attrName>
                                        </p:attrNameLst>
                                      </p:cBhvr>
                                      <p:to>
                                        <p:strVal val="visible"/>
                                      </p:to>
                                    </p:set>
                                    <p:animEffect transition="in" filter="checkerboard(across)">
                                      <p:cBhvr>
                                        <p:cTn id="13" dur="500"/>
                                        <p:tgtEl>
                                          <p:spTgt spid="66562"/>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66566"/>
                                        </p:tgtEl>
                                        <p:attrNameLst>
                                          <p:attrName>style.visibility</p:attrName>
                                        </p:attrNameLst>
                                      </p:cBhvr>
                                      <p:to>
                                        <p:strVal val="visible"/>
                                      </p:to>
                                    </p:set>
                                    <p:animEffect transition="in" filter="fade">
                                      <p:cBhvr>
                                        <p:cTn id="18" dur="1000"/>
                                        <p:tgtEl>
                                          <p:spTgt spid="66566"/>
                                        </p:tgtEl>
                                      </p:cBhvr>
                                    </p:animEffect>
                                    <p:anim calcmode="lin" valueType="num">
                                      <p:cBhvr>
                                        <p:cTn id="19" dur="1000" fill="hold"/>
                                        <p:tgtEl>
                                          <p:spTgt spid="66566"/>
                                        </p:tgtEl>
                                        <p:attrNameLst>
                                          <p:attrName>ppt_x</p:attrName>
                                        </p:attrNameLst>
                                      </p:cBhvr>
                                      <p:tavLst>
                                        <p:tav tm="0">
                                          <p:val>
                                            <p:strVal val="#ppt_x"/>
                                          </p:val>
                                        </p:tav>
                                        <p:tav tm="100000">
                                          <p:val>
                                            <p:strVal val="#ppt_x"/>
                                          </p:val>
                                        </p:tav>
                                      </p:tavLst>
                                    </p:anim>
                                    <p:anim calcmode="lin" valueType="num">
                                      <p:cBhvr>
                                        <p:cTn id="20" dur="1000" fill="hold"/>
                                        <p:tgtEl>
                                          <p:spTgt spid="66566"/>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66567"/>
                                        </p:tgtEl>
                                        <p:attrNameLst>
                                          <p:attrName>style.visibility</p:attrName>
                                        </p:attrNameLst>
                                      </p:cBhvr>
                                      <p:to>
                                        <p:strVal val="visible"/>
                                      </p:to>
                                    </p:set>
                                    <p:animEffect transition="in" filter="checkerboard(across)">
                                      <p:cBhvr>
                                        <p:cTn id="25" dur="500"/>
                                        <p:tgtEl>
                                          <p:spTgt spid="66567"/>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grpId="0" nodeType="clickEffect">
                                  <p:stCondLst>
                                    <p:cond delay="0"/>
                                  </p:stCondLst>
                                  <p:childTnLst>
                                    <p:set>
                                      <p:cBhvr>
                                        <p:cTn id="29" dur="1" fill="hold">
                                          <p:stCondLst>
                                            <p:cond delay="0"/>
                                          </p:stCondLst>
                                        </p:cTn>
                                        <p:tgtEl>
                                          <p:spTgt spid="66568"/>
                                        </p:tgtEl>
                                        <p:attrNameLst>
                                          <p:attrName>style.visibility</p:attrName>
                                        </p:attrNameLst>
                                      </p:cBhvr>
                                      <p:to>
                                        <p:strVal val="visible"/>
                                      </p:to>
                                    </p:set>
                                    <p:animEffect transition="in" filter="checkerboard(across)">
                                      <p:cBhvr>
                                        <p:cTn id="30" dur="500"/>
                                        <p:tgtEl>
                                          <p:spTgt spid="66568"/>
                                        </p:tgtEl>
                                      </p:cBhvr>
                                    </p:animEffect>
                                  </p:childTnLst>
                                </p:cTn>
                              </p:par>
                            </p:childTnLst>
                          </p:cTn>
                        </p:par>
                        <p:par>
                          <p:cTn id="31" fill="hold">
                            <p:stCondLst>
                              <p:cond delay="500"/>
                            </p:stCondLst>
                            <p:childTnLst>
                              <p:par>
                                <p:cTn id="32" presetID="5" presetClass="entr" presetSubtype="10" fill="hold" nodeType="afterEffect">
                                  <p:stCondLst>
                                    <p:cond delay="0"/>
                                  </p:stCondLst>
                                  <p:childTnLst>
                                    <p:set>
                                      <p:cBhvr>
                                        <p:cTn id="33" dur="1" fill="hold">
                                          <p:stCondLst>
                                            <p:cond delay="0"/>
                                          </p:stCondLst>
                                        </p:cTn>
                                        <p:tgtEl>
                                          <p:spTgt spid="66569"/>
                                        </p:tgtEl>
                                        <p:attrNameLst>
                                          <p:attrName>style.visibility</p:attrName>
                                        </p:attrNameLst>
                                      </p:cBhvr>
                                      <p:to>
                                        <p:strVal val="visible"/>
                                      </p:to>
                                    </p:set>
                                    <p:animEffect transition="in" filter="checkerboard(across)">
                                      <p:cBhvr>
                                        <p:cTn id="34" dur="500"/>
                                        <p:tgtEl>
                                          <p:spTgt spid="66569"/>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66573"/>
                                        </p:tgtEl>
                                        <p:attrNameLst>
                                          <p:attrName>style.visibility</p:attrName>
                                        </p:attrNameLst>
                                      </p:cBhvr>
                                      <p:to>
                                        <p:strVal val="visible"/>
                                      </p:to>
                                    </p:set>
                                    <p:anim calcmode="lin" valueType="num">
                                      <p:cBhvr additive="base">
                                        <p:cTn id="39" dur="500" fill="hold"/>
                                        <p:tgtEl>
                                          <p:spTgt spid="66573"/>
                                        </p:tgtEl>
                                        <p:attrNameLst>
                                          <p:attrName>ppt_x</p:attrName>
                                        </p:attrNameLst>
                                      </p:cBhvr>
                                      <p:tavLst>
                                        <p:tav tm="0">
                                          <p:val>
                                            <p:strVal val="#ppt_x"/>
                                          </p:val>
                                        </p:tav>
                                        <p:tav tm="100000">
                                          <p:val>
                                            <p:strVal val="#ppt_x"/>
                                          </p:val>
                                        </p:tav>
                                      </p:tavLst>
                                    </p:anim>
                                    <p:anim calcmode="lin" valueType="num">
                                      <p:cBhvr additive="base">
                                        <p:cTn id="40" dur="500" fill="hold"/>
                                        <p:tgtEl>
                                          <p:spTgt spid="66573"/>
                                        </p:tgtEl>
                                        <p:attrNameLst>
                                          <p:attrName>ppt_y</p:attrName>
                                        </p:attrNameLst>
                                      </p:cBhvr>
                                      <p:tavLst>
                                        <p:tav tm="0">
                                          <p:val>
                                            <p:strVal val="1+#ppt_h/2"/>
                                          </p:val>
                                        </p:tav>
                                        <p:tav tm="100000">
                                          <p:val>
                                            <p:strVal val="#ppt_y"/>
                                          </p:val>
                                        </p:tav>
                                      </p:tavLst>
                                    </p:anim>
                                  </p:childTnLst>
                                </p:cTn>
                              </p:par>
                            </p:childTnLst>
                          </p:cTn>
                        </p:par>
                        <p:par>
                          <p:cTn id="41" fill="hold">
                            <p:stCondLst>
                              <p:cond delay="500"/>
                            </p:stCondLst>
                            <p:childTnLst>
                              <p:par>
                                <p:cTn id="42" presetID="26" presetClass="entr" presetSubtype="0" fill="hold" nodeType="afterEffect">
                                  <p:stCondLst>
                                    <p:cond delay="0"/>
                                  </p:stCondLst>
                                  <p:childTnLst>
                                    <p:set>
                                      <p:cBhvr>
                                        <p:cTn id="43" dur="1" fill="hold">
                                          <p:stCondLst>
                                            <p:cond delay="0"/>
                                          </p:stCondLst>
                                        </p:cTn>
                                        <p:tgtEl>
                                          <p:spTgt spid="66575"/>
                                        </p:tgtEl>
                                        <p:attrNameLst>
                                          <p:attrName>style.visibility</p:attrName>
                                        </p:attrNameLst>
                                      </p:cBhvr>
                                      <p:to>
                                        <p:strVal val="visible"/>
                                      </p:to>
                                    </p:set>
                                    <p:animEffect transition="in" filter="wipe(down)">
                                      <p:cBhvr>
                                        <p:cTn id="44" dur="580">
                                          <p:stCondLst>
                                            <p:cond delay="0"/>
                                          </p:stCondLst>
                                        </p:cTn>
                                        <p:tgtEl>
                                          <p:spTgt spid="66575"/>
                                        </p:tgtEl>
                                      </p:cBhvr>
                                    </p:animEffect>
                                    <p:anim calcmode="lin" valueType="num">
                                      <p:cBhvr>
                                        <p:cTn id="45" dur="1822" tmFilter="0,0; 0.14,0.36; 0.43,0.73; 0.71,0.91; 1.0,1.0">
                                          <p:stCondLst>
                                            <p:cond delay="0"/>
                                          </p:stCondLst>
                                        </p:cTn>
                                        <p:tgtEl>
                                          <p:spTgt spid="66575"/>
                                        </p:tgtEl>
                                        <p:attrNameLst>
                                          <p:attrName>ppt_x</p:attrName>
                                        </p:attrNameLst>
                                      </p:cBhvr>
                                      <p:tavLst>
                                        <p:tav tm="0">
                                          <p:val>
                                            <p:strVal val="#ppt_x-0.25"/>
                                          </p:val>
                                        </p:tav>
                                        <p:tav tm="100000">
                                          <p:val>
                                            <p:strVal val="#ppt_x"/>
                                          </p:val>
                                        </p:tav>
                                      </p:tavLst>
                                    </p:anim>
                                    <p:anim calcmode="lin" valueType="num">
                                      <p:cBhvr>
                                        <p:cTn id="46" dur="664" tmFilter="0.0,0.0; 0.25,0.07; 0.50,0.2; 0.75,0.467; 1.0,1.0">
                                          <p:stCondLst>
                                            <p:cond delay="0"/>
                                          </p:stCondLst>
                                        </p:cTn>
                                        <p:tgtEl>
                                          <p:spTgt spid="66575"/>
                                        </p:tgtEl>
                                        <p:attrNameLst>
                                          <p:attrName>ppt_y</p:attrName>
                                        </p:attrNameLst>
                                      </p:cBhvr>
                                      <p:tavLst>
                                        <p:tav tm="0" fmla="#ppt_y-sin(pi*$)/3">
                                          <p:val>
                                            <p:fltVal val="0.5"/>
                                          </p:val>
                                        </p:tav>
                                        <p:tav tm="100000">
                                          <p:val>
                                            <p:fltVal val="1"/>
                                          </p:val>
                                        </p:tav>
                                      </p:tavLst>
                                    </p:anim>
                                    <p:anim calcmode="lin" valueType="num">
                                      <p:cBhvr>
                                        <p:cTn id="47" dur="664" tmFilter="0, 0; 0.125,0.2665; 0.25,0.4; 0.375,0.465; 0.5,0.5;  0.625,0.535; 0.75,0.6; 0.875,0.7335; 1,1">
                                          <p:stCondLst>
                                            <p:cond delay="664"/>
                                          </p:stCondLst>
                                        </p:cTn>
                                        <p:tgtEl>
                                          <p:spTgt spid="66575"/>
                                        </p:tgtEl>
                                        <p:attrNameLst>
                                          <p:attrName>ppt_y</p:attrName>
                                        </p:attrNameLst>
                                      </p:cBhvr>
                                      <p:tavLst>
                                        <p:tav tm="0" fmla="#ppt_y-sin(pi*$)/9">
                                          <p:val>
                                            <p:fltVal val="0"/>
                                          </p:val>
                                        </p:tav>
                                        <p:tav tm="100000">
                                          <p:val>
                                            <p:fltVal val="1"/>
                                          </p:val>
                                        </p:tav>
                                      </p:tavLst>
                                    </p:anim>
                                    <p:anim calcmode="lin" valueType="num">
                                      <p:cBhvr>
                                        <p:cTn id="48" dur="332" tmFilter="0, 0; 0.125,0.2665; 0.25,0.4; 0.375,0.465; 0.5,0.5;  0.625,0.535; 0.75,0.6; 0.875,0.7335; 1,1">
                                          <p:stCondLst>
                                            <p:cond delay="1324"/>
                                          </p:stCondLst>
                                        </p:cTn>
                                        <p:tgtEl>
                                          <p:spTgt spid="66575"/>
                                        </p:tgtEl>
                                        <p:attrNameLst>
                                          <p:attrName>ppt_y</p:attrName>
                                        </p:attrNameLst>
                                      </p:cBhvr>
                                      <p:tavLst>
                                        <p:tav tm="0" fmla="#ppt_y-sin(pi*$)/27">
                                          <p:val>
                                            <p:fltVal val="0"/>
                                          </p:val>
                                        </p:tav>
                                        <p:tav tm="100000">
                                          <p:val>
                                            <p:fltVal val="1"/>
                                          </p:val>
                                        </p:tav>
                                      </p:tavLst>
                                    </p:anim>
                                    <p:anim calcmode="lin" valueType="num">
                                      <p:cBhvr>
                                        <p:cTn id="49" dur="164" tmFilter="0, 0; 0.125,0.2665; 0.25,0.4; 0.375,0.465; 0.5,0.5;  0.625,0.535; 0.75,0.6; 0.875,0.7335; 1,1">
                                          <p:stCondLst>
                                            <p:cond delay="1656"/>
                                          </p:stCondLst>
                                        </p:cTn>
                                        <p:tgtEl>
                                          <p:spTgt spid="66575"/>
                                        </p:tgtEl>
                                        <p:attrNameLst>
                                          <p:attrName>ppt_y</p:attrName>
                                        </p:attrNameLst>
                                      </p:cBhvr>
                                      <p:tavLst>
                                        <p:tav tm="0" fmla="#ppt_y-sin(pi*$)/81">
                                          <p:val>
                                            <p:fltVal val="0"/>
                                          </p:val>
                                        </p:tav>
                                        <p:tav tm="100000">
                                          <p:val>
                                            <p:fltVal val="1"/>
                                          </p:val>
                                        </p:tav>
                                      </p:tavLst>
                                    </p:anim>
                                    <p:animScale>
                                      <p:cBhvr>
                                        <p:cTn id="50" dur="26">
                                          <p:stCondLst>
                                            <p:cond delay="650"/>
                                          </p:stCondLst>
                                        </p:cTn>
                                        <p:tgtEl>
                                          <p:spTgt spid="66575"/>
                                        </p:tgtEl>
                                      </p:cBhvr>
                                      <p:to x="100000" y="60000"/>
                                    </p:animScale>
                                    <p:animScale>
                                      <p:cBhvr>
                                        <p:cTn id="51" dur="166" decel="50000">
                                          <p:stCondLst>
                                            <p:cond delay="676"/>
                                          </p:stCondLst>
                                        </p:cTn>
                                        <p:tgtEl>
                                          <p:spTgt spid="66575"/>
                                        </p:tgtEl>
                                      </p:cBhvr>
                                      <p:to x="100000" y="100000"/>
                                    </p:animScale>
                                    <p:animScale>
                                      <p:cBhvr>
                                        <p:cTn id="52" dur="26">
                                          <p:stCondLst>
                                            <p:cond delay="1312"/>
                                          </p:stCondLst>
                                        </p:cTn>
                                        <p:tgtEl>
                                          <p:spTgt spid="66575"/>
                                        </p:tgtEl>
                                      </p:cBhvr>
                                      <p:to x="100000" y="80000"/>
                                    </p:animScale>
                                    <p:animScale>
                                      <p:cBhvr>
                                        <p:cTn id="53" dur="166" decel="50000">
                                          <p:stCondLst>
                                            <p:cond delay="1338"/>
                                          </p:stCondLst>
                                        </p:cTn>
                                        <p:tgtEl>
                                          <p:spTgt spid="66575"/>
                                        </p:tgtEl>
                                      </p:cBhvr>
                                      <p:to x="100000" y="100000"/>
                                    </p:animScale>
                                    <p:animScale>
                                      <p:cBhvr>
                                        <p:cTn id="54" dur="26">
                                          <p:stCondLst>
                                            <p:cond delay="1642"/>
                                          </p:stCondLst>
                                        </p:cTn>
                                        <p:tgtEl>
                                          <p:spTgt spid="66575"/>
                                        </p:tgtEl>
                                      </p:cBhvr>
                                      <p:to x="100000" y="90000"/>
                                    </p:animScale>
                                    <p:animScale>
                                      <p:cBhvr>
                                        <p:cTn id="55" dur="166" decel="50000">
                                          <p:stCondLst>
                                            <p:cond delay="1668"/>
                                          </p:stCondLst>
                                        </p:cTn>
                                        <p:tgtEl>
                                          <p:spTgt spid="66575"/>
                                        </p:tgtEl>
                                      </p:cBhvr>
                                      <p:to x="100000" y="100000"/>
                                    </p:animScale>
                                    <p:animScale>
                                      <p:cBhvr>
                                        <p:cTn id="56" dur="26">
                                          <p:stCondLst>
                                            <p:cond delay="1808"/>
                                          </p:stCondLst>
                                        </p:cTn>
                                        <p:tgtEl>
                                          <p:spTgt spid="66575"/>
                                        </p:tgtEl>
                                      </p:cBhvr>
                                      <p:to x="100000" y="95000"/>
                                    </p:animScale>
                                    <p:animScale>
                                      <p:cBhvr>
                                        <p:cTn id="57" dur="166" decel="50000">
                                          <p:stCondLst>
                                            <p:cond delay="1834"/>
                                          </p:stCondLst>
                                        </p:cTn>
                                        <p:tgtEl>
                                          <p:spTgt spid="66575"/>
                                        </p:tgtEl>
                                      </p:cBhvr>
                                      <p:to x="100000" y="100000"/>
                                    </p:animScale>
                                  </p:childTnLst>
                                </p:cTn>
                              </p:par>
                            </p:childTnLst>
                          </p:cTn>
                        </p:par>
                        <p:par>
                          <p:cTn id="58" fill="hold">
                            <p:stCondLst>
                              <p:cond delay="2500"/>
                            </p:stCondLst>
                            <p:childTnLst>
                              <p:par>
                                <p:cTn id="59" presetID="2" presetClass="entr" presetSubtype="4" fill="hold" grpId="0" nodeType="afterEffect">
                                  <p:stCondLst>
                                    <p:cond delay="0"/>
                                  </p:stCondLst>
                                  <p:childTnLst>
                                    <p:set>
                                      <p:cBhvr>
                                        <p:cTn id="60" dur="1" fill="hold">
                                          <p:stCondLst>
                                            <p:cond delay="0"/>
                                          </p:stCondLst>
                                        </p:cTn>
                                        <p:tgtEl>
                                          <p:spTgt spid="66574"/>
                                        </p:tgtEl>
                                        <p:attrNameLst>
                                          <p:attrName>style.visibility</p:attrName>
                                        </p:attrNameLst>
                                      </p:cBhvr>
                                      <p:to>
                                        <p:strVal val="visible"/>
                                      </p:to>
                                    </p:set>
                                    <p:anim calcmode="lin" valueType="num">
                                      <p:cBhvr additive="base">
                                        <p:cTn id="61" dur="500" fill="hold"/>
                                        <p:tgtEl>
                                          <p:spTgt spid="66574"/>
                                        </p:tgtEl>
                                        <p:attrNameLst>
                                          <p:attrName>ppt_x</p:attrName>
                                        </p:attrNameLst>
                                      </p:cBhvr>
                                      <p:tavLst>
                                        <p:tav tm="0">
                                          <p:val>
                                            <p:strVal val="#ppt_x"/>
                                          </p:val>
                                        </p:tav>
                                        <p:tav tm="100000">
                                          <p:val>
                                            <p:strVal val="#ppt_x"/>
                                          </p:val>
                                        </p:tav>
                                      </p:tavLst>
                                    </p:anim>
                                    <p:anim calcmode="lin" valueType="num">
                                      <p:cBhvr additive="base">
                                        <p:cTn id="62" dur="500" fill="hold"/>
                                        <p:tgtEl>
                                          <p:spTgt spid="66574"/>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4" presetClass="entr" presetSubtype="16" fill="hold" grpId="0" nodeType="clickEffect">
                                  <p:stCondLst>
                                    <p:cond delay="0"/>
                                  </p:stCondLst>
                                  <p:childTnLst>
                                    <p:set>
                                      <p:cBhvr>
                                        <p:cTn id="66" dur="1" fill="hold">
                                          <p:stCondLst>
                                            <p:cond delay="0"/>
                                          </p:stCondLst>
                                        </p:cTn>
                                        <p:tgtEl>
                                          <p:spTgt spid="66572"/>
                                        </p:tgtEl>
                                        <p:attrNameLst>
                                          <p:attrName>style.visibility</p:attrName>
                                        </p:attrNameLst>
                                      </p:cBhvr>
                                      <p:to>
                                        <p:strVal val="visible"/>
                                      </p:to>
                                    </p:set>
                                    <p:animEffect transition="in" filter="box(in)">
                                      <p:cBhvr>
                                        <p:cTn id="67" dur="500"/>
                                        <p:tgtEl>
                                          <p:spTgt spid="66572"/>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66571"/>
                                        </p:tgtEl>
                                        <p:attrNameLst>
                                          <p:attrName>style.visibility</p:attrName>
                                        </p:attrNameLst>
                                      </p:cBhvr>
                                      <p:to>
                                        <p:strVal val="visible"/>
                                      </p:to>
                                    </p:set>
                                    <p:animEffect transition="in" filter="blinds(horizontal)">
                                      <p:cBhvr>
                                        <p:cTn id="72" dur="500"/>
                                        <p:tgtEl>
                                          <p:spTgt spid="66571"/>
                                        </p:tgtEl>
                                      </p:cBhvr>
                                    </p:animEffect>
                                  </p:childTnLst>
                                  <p:subTnLst>
                                    <p:audio>
                                      <p:cMediaNode>
                                        <p:cTn display="0" masterRel="sameClick">
                                          <p:stCondLst>
                                            <p:cond evt="begin" delay="0">
                                              <p:tn val="70"/>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5" grpId="0"/>
      <p:bldP spid="66566" grpId="0"/>
      <p:bldP spid="66567" grpId="0"/>
      <p:bldP spid="66568" grpId="0"/>
      <p:bldP spid="66571" grpId="0"/>
      <p:bldP spid="66572" grpId="0"/>
      <p:bldP spid="66573" grpId="0" animBg="1"/>
      <p:bldP spid="6657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文本框 9219"/>
          <p:cNvSpPr txBox="1"/>
          <p:nvPr/>
        </p:nvSpPr>
        <p:spPr>
          <a:xfrm>
            <a:off x="468313" y="3357880"/>
            <a:ext cx="2160587" cy="829945"/>
          </a:xfrm>
          <a:prstGeom prst="rect">
            <a:avLst/>
          </a:prstGeom>
          <a:noFill/>
          <a:ln w="9525">
            <a:noFill/>
          </a:ln>
        </p:spPr>
        <p:txBody>
          <a:bodyPr>
            <a:spAutoFit/>
          </a:bodyPr>
          <a:lstStyle/>
          <a:p>
            <a:pPr>
              <a:spcBef>
                <a:spcPct val="50000"/>
              </a:spcBef>
            </a:pPr>
            <a:r>
              <a:rPr lang="zh-CN" altLang="en-US" sz="4800" b="1" dirty="0">
                <a:solidFill>
                  <a:srgbClr val="FF33CC"/>
                </a:solidFill>
                <a:latin typeface="Times New Roman" panose="02020603050405020304" pitchFamily="18" charset="0"/>
                <a:hlinkClick r:id="rId3" action="ppaction://hlinksldjump"/>
              </a:rPr>
              <a:t>音调</a:t>
            </a:r>
          </a:p>
        </p:txBody>
      </p:sp>
      <p:sp>
        <p:nvSpPr>
          <p:cNvPr id="9221" name="文本框 9220"/>
          <p:cNvSpPr txBox="1"/>
          <p:nvPr/>
        </p:nvSpPr>
        <p:spPr>
          <a:xfrm>
            <a:off x="3203575" y="3357563"/>
            <a:ext cx="2087563" cy="829945"/>
          </a:xfrm>
          <a:prstGeom prst="rect">
            <a:avLst/>
          </a:prstGeom>
          <a:noFill/>
          <a:ln w="9525">
            <a:noFill/>
          </a:ln>
        </p:spPr>
        <p:txBody>
          <a:bodyPr>
            <a:spAutoFit/>
          </a:bodyPr>
          <a:lstStyle/>
          <a:p>
            <a:pPr>
              <a:spcBef>
                <a:spcPct val="50000"/>
              </a:spcBef>
            </a:pPr>
            <a:r>
              <a:rPr lang="zh-CN" altLang="en-US" sz="4800" b="1" dirty="0">
                <a:solidFill>
                  <a:srgbClr val="FF33CC"/>
                </a:solidFill>
                <a:latin typeface="Times New Roman" panose="02020603050405020304" pitchFamily="18" charset="0"/>
                <a:hlinkClick r:id="" action="ppaction://noaction"/>
              </a:rPr>
              <a:t>响度</a:t>
            </a:r>
          </a:p>
        </p:txBody>
      </p:sp>
      <p:sp>
        <p:nvSpPr>
          <p:cNvPr id="9222" name="文本框 9221"/>
          <p:cNvSpPr txBox="1"/>
          <p:nvPr/>
        </p:nvSpPr>
        <p:spPr>
          <a:xfrm>
            <a:off x="6084888" y="3357563"/>
            <a:ext cx="2109787" cy="829945"/>
          </a:xfrm>
          <a:prstGeom prst="rect">
            <a:avLst/>
          </a:prstGeom>
          <a:noFill/>
          <a:ln w="9525">
            <a:noFill/>
          </a:ln>
        </p:spPr>
        <p:txBody>
          <a:bodyPr>
            <a:spAutoFit/>
          </a:bodyPr>
          <a:lstStyle/>
          <a:p>
            <a:pPr>
              <a:spcBef>
                <a:spcPct val="50000"/>
              </a:spcBef>
            </a:pPr>
            <a:r>
              <a:rPr lang="zh-CN" altLang="en-US" sz="4800" b="1" dirty="0">
                <a:solidFill>
                  <a:schemeClr val="accent1"/>
                </a:solidFill>
                <a:latin typeface="Times New Roman" panose="02020603050405020304" pitchFamily="18" charset="0"/>
                <a:hlinkClick r:id="rId4" action="ppaction://hlinksldjump"/>
              </a:rPr>
              <a:t>音色</a:t>
            </a:r>
          </a:p>
        </p:txBody>
      </p:sp>
      <p:sp>
        <p:nvSpPr>
          <p:cNvPr id="9223" name="左大括号 9222"/>
          <p:cNvSpPr/>
          <p:nvPr/>
        </p:nvSpPr>
        <p:spPr>
          <a:xfrm rot="16200000">
            <a:off x="3409950" y="2286000"/>
            <a:ext cx="1328738" cy="5630863"/>
          </a:xfrm>
          <a:prstGeom prst="leftBrace">
            <a:avLst>
              <a:gd name="adj1" fmla="val 35314"/>
              <a:gd name="adj2" fmla="val 50000"/>
            </a:avLst>
          </a:prstGeom>
          <a:noFill/>
          <a:ln w="9525" cap="flat" cmpd="sng">
            <a:solidFill>
              <a:srgbClr val="0000FF"/>
            </a:solidFill>
            <a:prstDash val="solid"/>
            <a:headEnd type="none" w="med" len="med"/>
            <a:tailEnd type="none" w="med" len="med"/>
          </a:ln>
        </p:spPr>
        <p:txBody>
          <a:bodyPr/>
          <a:lstStyle/>
          <a:p>
            <a:endParaRPr lang="zh-CN" altLang="en-US"/>
          </a:p>
        </p:txBody>
      </p:sp>
      <p:sp>
        <p:nvSpPr>
          <p:cNvPr id="9224" name="文本框 9223"/>
          <p:cNvSpPr txBox="1"/>
          <p:nvPr/>
        </p:nvSpPr>
        <p:spPr>
          <a:xfrm>
            <a:off x="2484438" y="5876925"/>
            <a:ext cx="3744912" cy="701675"/>
          </a:xfrm>
          <a:prstGeom prst="rect">
            <a:avLst/>
          </a:prstGeom>
          <a:solidFill>
            <a:srgbClr val="FFFF00"/>
          </a:solidFill>
          <a:ln w="9525">
            <a:noFill/>
          </a:ln>
        </p:spPr>
        <p:txBody>
          <a:bodyPr>
            <a:spAutoFit/>
          </a:bodyPr>
          <a:lstStyle/>
          <a:p>
            <a:pPr>
              <a:spcBef>
                <a:spcPct val="50000"/>
              </a:spcBef>
            </a:pPr>
            <a:r>
              <a:rPr lang="en-US" altLang="zh-CN" sz="4000" b="1" dirty="0">
                <a:solidFill>
                  <a:srgbClr val="FF33CC"/>
                </a:solidFill>
                <a:latin typeface="Times New Roman" panose="02020603050405020304" pitchFamily="18" charset="0"/>
              </a:rPr>
              <a:t>    </a:t>
            </a:r>
            <a:r>
              <a:rPr lang="zh-CN" altLang="en-US" sz="4000" b="1" dirty="0">
                <a:solidFill>
                  <a:srgbClr val="FF33CC"/>
                </a:solidFill>
                <a:latin typeface="Times New Roman" panose="02020603050405020304" pitchFamily="18" charset="0"/>
              </a:rPr>
              <a:t>声音的特性</a:t>
            </a:r>
          </a:p>
        </p:txBody>
      </p:sp>
      <p:sp>
        <p:nvSpPr>
          <p:cNvPr id="9227" name="矩形 9226"/>
          <p:cNvSpPr/>
          <p:nvPr/>
        </p:nvSpPr>
        <p:spPr>
          <a:xfrm>
            <a:off x="1042988" y="260350"/>
            <a:ext cx="6583680" cy="645160"/>
          </a:xfrm>
          <a:prstGeom prst="rect">
            <a:avLst/>
          </a:prstGeom>
          <a:noFill/>
          <a:ln w="9525">
            <a:noFill/>
          </a:ln>
        </p:spPr>
        <p:txBody>
          <a:bodyPr wrap="none" anchor="t">
            <a:spAutoFit/>
          </a:bodyPr>
          <a:lstStyle/>
          <a:p>
            <a:r>
              <a:rPr lang="zh-CN" altLang="en-US" sz="3600" dirty="0">
                <a:solidFill>
                  <a:srgbClr val="0000FF"/>
                </a:solidFill>
                <a:latin typeface="Arial" panose="020B0604020202020204" pitchFamily="34" charset="0"/>
              </a:rPr>
              <a:t>一段音乐中的声音有哪些差别？</a:t>
            </a:r>
          </a:p>
        </p:txBody>
      </p:sp>
      <p:sp>
        <p:nvSpPr>
          <p:cNvPr id="9228" name="矩形 9227"/>
          <p:cNvSpPr/>
          <p:nvPr/>
        </p:nvSpPr>
        <p:spPr>
          <a:xfrm>
            <a:off x="468313" y="1052513"/>
            <a:ext cx="8229600" cy="2160587"/>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r>
              <a:rPr lang="zh-CN" altLang="en-US" sz="2800" dirty="0"/>
              <a:t>声音的高低（音调）有差别；</a:t>
            </a:r>
          </a:p>
          <a:p>
            <a:pPr lvl="0"/>
            <a:r>
              <a:rPr lang="zh-CN" altLang="en-US" sz="2800" dirty="0"/>
              <a:t>声音时大时小（时强时弱），大小（响度）有差别；</a:t>
            </a:r>
          </a:p>
          <a:p>
            <a:pPr lvl="0">
              <a:buNone/>
            </a:pPr>
            <a:r>
              <a:rPr lang="zh-CN" altLang="en-US" sz="2800" dirty="0"/>
              <a:t>不同乐器演奏出的声音不一样（声音）；</a:t>
            </a:r>
            <a:endParaRPr lang="zh-CN" altLang="en-US" sz="2800"/>
          </a:p>
        </p:txBody>
      </p:sp>
    </p:spTree>
    <p:extLst>
      <p:ext uri="{BB962C8B-B14F-4D97-AF65-F5344CB8AC3E}">
        <p14:creationId xmlns:p14="http://schemas.microsoft.com/office/powerpoint/2010/main" val="1728433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227"/>
                                        </p:tgtEl>
                                        <p:attrNameLst>
                                          <p:attrName>style.visibility</p:attrName>
                                        </p:attrNameLst>
                                      </p:cBhvr>
                                      <p:to>
                                        <p:strVal val="visible"/>
                                      </p:to>
                                    </p:set>
                                    <p:animEffect transition="in" filter="wedge">
                                      <p:cBhvr>
                                        <p:cTn id="7" dur="500"/>
                                        <p:tgtEl>
                                          <p:spTgt spid="9227"/>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iterate type="lt">
                                    <p:tmPct val="5000"/>
                                  </p:iterate>
                                  <p:childTnLst>
                                    <p:set>
                                      <p:cBhvr>
                                        <p:cTn id="11" dur="1" fill="hold">
                                          <p:stCondLst>
                                            <p:cond delay="0"/>
                                          </p:stCondLst>
                                        </p:cTn>
                                        <p:tgtEl>
                                          <p:spTgt spid="9228"/>
                                        </p:tgtEl>
                                        <p:attrNameLst>
                                          <p:attrName>style.visibility</p:attrName>
                                        </p:attrNameLst>
                                      </p:cBhvr>
                                      <p:to>
                                        <p:strVal val="visible"/>
                                      </p:to>
                                    </p:set>
                                    <p:anim calcmode="lin" valueType="num">
                                      <p:cBhvr>
                                        <p:cTn id="12" dur="500" fill="hold"/>
                                        <p:tgtEl>
                                          <p:spTgt spid="9228"/>
                                        </p:tgtEl>
                                        <p:attrNameLst>
                                          <p:attrName>ppt_w</p:attrName>
                                        </p:attrNameLst>
                                      </p:cBhvr>
                                      <p:tavLst>
                                        <p:tav tm="0">
                                          <p:val>
                                            <p:fltVal val="0"/>
                                          </p:val>
                                        </p:tav>
                                        <p:tav tm="100000">
                                          <p:val>
                                            <p:strVal val="#ppt_w"/>
                                          </p:val>
                                        </p:tav>
                                      </p:tavLst>
                                    </p:anim>
                                    <p:anim calcmode="lin" valueType="num">
                                      <p:cBhvr>
                                        <p:cTn id="13" dur="500" fill="hold"/>
                                        <p:tgtEl>
                                          <p:spTgt spid="9228"/>
                                        </p:tgtEl>
                                        <p:attrNameLst>
                                          <p:attrName>ppt_h</p:attrName>
                                        </p:attrNameLst>
                                      </p:cBhvr>
                                      <p:tavLst>
                                        <p:tav tm="0">
                                          <p:val>
                                            <p:fltVal val="0"/>
                                          </p:val>
                                        </p:tav>
                                        <p:tav tm="100000">
                                          <p:val>
                                            <p:strVal val="#ppt_h"/>
                                          </p:val>
                                        </p:tav>
                                      </p:tavLst>
                                    </p:anim>
                                    <p:anim calcmode="lin" valueType="num">
                                      <p:cBhvr>
                                        <p:cTn id="14" dur="500" fill="hold"/>
                                        <p:tgtEl>
                                          <p:spTgt spid="9228"/>
                                        </p:tgtEl>
                                        <p:attrNameLst>
                                          <p:attrName>style.rotation</p:attrName>
                                        </p:attrNameLst>
                                      </p:cBhvr>
                                      <p:tavLst>
                                        <p:tav tm="0">
                                          <p:val>
                                            <p:fltVal val="90"/>
                                          </p:val>
                                        </p:tav>
                                        <p:tav tm="100000">
                                          <p:val>
                                            <p:fltVal val="0"/>
                                          </p:val>
                                        </p:tav>
                                      </p:tavLst>
                                    </p:anim>
                                    <p:animEffect transition="in" filter="fade">
                                      <p:cBhvr>
                                        <p:cTn id="15" dur="500"/>
                                        <p:tgtEl>
                                          <p:spTgt spid="9228"/>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grpId="0" nodeType="clickEffect">
                                  <p:stCondLst>
                                    <p:cond delay="0"/>
                                  </p:stCondLst>
                                  <p:childTnLst>
                                    <p:set>
                                      <p:cBhvr>
                                        <p:cTn id="19" dur="1" fill="hold">
                                          <p:stCondLst>
                                            <p:cond delay="0"/>
                                          </p:stCondLst>
                                        </p:cTn>
                                        <p:tgtEl>
                                          <p:spTgt spid="9224"/>
                                        </p:tgtEl>
                                        <p:attrNameLst>
                                          <p:attrName>style.visibility</p:attrName>
                                        </p:attrNameLst>
                                      </p:cBhvr>
                                      <p:to>
                                        <p:strVal val="visible"/>
                                      </p:to>
                                    </p:set>
                                    <p:animEffect transition="in" filter="checkerboard(across)">
                                      <p:cBhvr>
                                        <p:cTn id="20" dur="500"/>
                                        <p:tgtEl>
                                          <p:spTgt spid="9224"/>
                                        </p:tgtEl>
                                      </p:cBhvr>
                                    </p:animEffect>
                                  </p:childTnLst>
                                </p:cTn>
                              </p:par>
                            </p:childTnLst>
                          </p:cTn>
                        </p:par>
                      </p:childTnLst>
                    </p:cTn>
                  </p:par>
                  <p:par>
                    <p:cTn id="21" fill="hold">
                      <p:stCondLst>
                        <p:cond delay="indefinite"/>
                      </p:stCondLst>
                      <p:childTnLst>
                        <p:par>
                          <p:cTn id="22" fill="hold">
                            <p:stCondLst>
                              <p:cond delay="0"/>
                            </p:stCondLst>
                            <p:childTnLst>
                              <p:par>
                                <p:cTn id="23" presetID="30" presetClass="entr" presetSubtype="0" fill="hold" grpId="0" nodeType="clickEffect">
                                  <p:stCondLst>
                                    <p:cond delay="0"/>
                                  </p:stCondLst>
                                  <p:childTnLst>
                                    <p:set>
                                      <p:cBhvr>
                                        <p:cTn id="24" dur="1" fill="hold">
                                          <p:stCondLst>
                                            <p:cond delay="0"/>
                                          </p:stCondLst>
                                        </p:cTn>
                                        <p:tgtEl>
                                          <p:spTgt spid="9220"/>
                                        </p:tgtEl>
                                        <p:attrNameLst>
                                          <p:attrName>style.visibility</p:attrName>
                                        </p:attrNameLst>
                                      </p:cBhvr>
                                      <p:to>
                                        <p:strVal val="visible"/>
                                      </p:to>
                                    </p:set>
                                    <p:animEffect transition="in" filter="fade">
                                      <p:cBhvr>
                                        <p:cTn id="25" dur="800" decel="100000"/>
                                        <p:tgtEl>
                                          <p:spTgt spid="9220"/>
                                        </p:tgtEl>
                                      </p:cBhvr>
                                    </p:animEffect>
                                    <p:anim calcmode="lin" valueType="num">
                                      <p:cBhvr>
                                        <p:cTn id="26" dur="800" decel="100000" fill="hold"/>
                                        <p:tgtEl>
                                          <p:spTgt spid="9220"/>
                                        </p:tgtEl>
                                        <p:attrNameLst>
                                          <p:attrName>style.rotation</p:attrName>
                                        </p:attrNameLst>
                                      </p:cBhvr>
                                      <p:tavLst>
                                        <p:tav tm="0">
                                          <p:val>
                                            <p:fltVal val="-90"/>
                                          </p:val>
                                        </p:tav>
                                        <p:tav tm="100000">
                                          <p:val>
                                            <p:fltVal val="0"/>
                                          </p:val>
                                        </p:tav>
                                      </p:tavLst>
                                    </p:anim>
                                    <p:anim calcmode="lin" valueType="num">
                                      <p:cBhvr>
                                        <p:cTn id="27" dur="800" decel="100000" fill="hold"/>
                                        <p:tgtEl>
                                          <p:spTgt spid="9220"/>
                                        </p:tgtEl>
                                        <p:attrNameLst>
                                          <p:attrName>ppt_x</p:attrName>
                                        </p:attrNameLst>
                                      </p:cBhvr>
                                      <p:tavLst>
                                        <p:tav tm="0">
                                          <p:val>
                                            <p:strVal val="#ppt_x+0.4"/>
                                          </p:val>
                                        </p:tav>
                                        <p:tav tm="100000">
                                          <p:val>
                                            <p:strVal val="#ppt_x-0.05"/>
                                          </p:val>
                                        </p:tav>
                                      </p:tavLst>
                                    </p:anim>
                                    <p:anim calcmode="lin" valueType="num">
                                      <p:cBhvr>
                                        <p:cTn id="28" dur="800" decel="100000" fill="hold"/>
                                        <p:tgtEl>
                                          <p:spTgt spid="9220"/>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9220"/>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9220"/>
                                        </p:tgtEl>
                                        <p:attrNameLst>
                                          <p:attrName>ppt_y</p:attrName>
                                        </p:attrNameLst>
                                      </p:cBhvr>
                                      <p:tavLst>
                                        <p:tav tm="0">
                                          <p:val>
                                            <p:strVal val="#ppt_y+0.1"/>
                                          </p:val>
                                        </p:tav>
                                        <p:tav tm="100000">
                                          <p:val>
                                            <p:strVal val="#ppt_y"/>
                                          </p:val>
                                        </p:tav>
                                      </p:tavLst>
                                    </p:anim>
                                  </p:childTnLst>
                                </p:cTn>
                              </p:par>
                            </p:childTnLst>
                          </p:cTn>
                        </p:par>
                        <p:par>
                          <p:cTn id="31" fill="hold">
                            <p:stCondLst>
                              <p:cond delay="1000"/>
                            </p:stCondLst>
                            <p:childTnLst>
                              <p:par>
                                <p:cTn id="32" presetID="30" presetClass="entr" presetSubtype="0" fill="hold" grpId="0" nodeType="afterEffect">
                                  <p:stCondLst>
                                    <p:cond delay="0"/>
                                  </p:stCondLst>
                                  <p:childTnLst>
                                    <p:set>
                                      <p:cBhvr>
                                        <p:cTn id="33" dur="1" fill="hold">
                                          <p:stCondLst>
                                            <p:cond delay="0"/>
                                          </p:stCondLst>
                                        </p:cTn>
                                        <p:tgtEl>
                                          <p:spTgt spid="9221"/>
                                        </p:tgtEl>
                                        <p:attrNameLst>
                                          <p:attrName>style.visibility</p:attrName>
                                        </p:attrNameLst>
                                      </p:cBhvr>
                                      <p:to>
                                        <p:strVal val="visible"/>
                                      </p:to>
                                    </p:set>
                                    <p:animEffect transition="in" filter="fade">
                                      <p:cBhvr>
                                        <p:cTn id="34" dur="800" decel="100000"/>
                                        <p:tgtEl>
                                          <p:spTgt spid="9221"/>
                                        </p:tgtEl>
                                      </p:cBhvr>
                                    </p:animEffect>
                                    <p:anim calcmode="lin" valueType="num">
                                      <p:cBhvr>
                                        <p:cTn id="35" dur="800" decel="100000" fill="hold"/>
                                        <p:tgtEl>
                                          <p:spTgt spid="9221"/>
                                        </p:tgtEl>
                                        <p:attrNameLst>
                                          <p:attrName>style.rotation</p:attrName>
                                        </p:attrNameLst>
                                      </p:cBhvr>
                                      <p:tavLst>
                                        <p:tav tm="0">
                                          <p:val>
                                            <p:fltVal val="-90"/>
                                          </p:val>
                                        </p:tav>
                                        <p:tav tm="100000">
                                          <p:val>
                                            <p:fltVal val="0"/>
                                          </p:val>
                                        </p:tav>
                                      </p:tavLst>
                                    </p:anim>
                                    <p:anim calcmode="lin" valueType="num">
                                      <p:cBhvr>
                                        <p:cTn id="36" dur="800" decel="100000" fill="hold"/>
                                        <p:tgtEl>
                                          <p:spTgt spid="9221"/>
                                        </p:tgtEl>
                                        <p:attrNameLst>
                                          <p:attrName>ppt_x</p:attrName>
                                        </p:attrNameLst>
                                      </p:cBhvr>
                                      <p:tavLst>
                                        <p:tav tm="0">
                                          <p:val>
                                            <p:strVal val="#ppt_x+0.4"/>
                                          </p:val>
                                        </p:tav>
                                        <p:tav tm="100000">
                                          <p:val>
                                            <p:strVal val="#ppt_x-0.05"/>
                                          </p:val>
                                        </p:tav>
                                      </p:tavLst>
                                    </p:anim>
                                    <p:anim calcmode="lin" valueType="num">
                                      <p:cBhvr>
                                        <p:cTn id="37" dur="800" decel="100000" fill="hold"/>
                                        <p:tgtEl>
                                          <p:spTgt spid="9221"/>
                                        </p:tgtEl>
                                        <p:attrNameLst>
                                          <p:attrName>ppt_y</p:attrName>
                                        </p:attrNameLst>
                                      </p:cBhvr>
                                      <p:tavLst>
                                        <p:tav tm="0">
                                          <p:val>
                                            <p:strVal val="#ppt_y-0.4"/>
                                          </p:val>
                                        </p:tav>
                                        <p:tav tm="100000">
                                          <p:val>
                                            <p:strVal val="#ppt_y+0.1"/>
                                          </p:val>
                                        </p:tav>
                                      </p:tavLst>
                                    </p:anim>
                                    <p:anim calcmode="lin" valueType="num">
                                      <p:cBhvr>
                                        <p:cTn id="38" dur="200" accel="100000" fill="hold">
                                          <p:stCondLst>
                                            <p:cond delay="800"/>
                                          </p:stCondLst>
                                        </p:cTn>
                                        <p:tgtEl>
                                          <p:spTgt spid="9221"/>
                                        </p:tgtEl>
                                        <p:attrNameLst>
                                          <p:attrName>ppt_x</p:attrName>
                                        </p:attrNameLst>
                                      </p:cBhvr>
                                      <p:tavLst>
                                        <p:tav tm="0">
                                          <p:val>
                                            <p:strVal val="#ppt_x-0.05"/>
                                          </p:val>
                                        </p:tav>
                                        <p:tav tm="100000">
                                          <p:val>
                                            <p:strVal val="#ppt_x"/>
                                          </p:val>
                                        </p:tav>
                                      </p:tavLst>
                                    </p:anim>
                                    <p:anim calcmode="lin" valueType="num">
                                      <p:cBhvr>
                                        <p:cTn id="39" dur="200" accel="100000" fill="hold">
                                          <p:stCondLst>
                                            <p:cond delay="800"/>
                                          </p:stCondLst>
                                        </p:cTn>
                                        <p:tgtEl>
                                          <p:spTgt spid="9221"/>
                                        </p:tgtEl>
                                        <p:attrNameLst>
                                          <p:attrName>ppt_y</p:attrName>
                                        </p:attrNameLst>
                                      </p:cBhvr>
                                      <p:tavLst>
                                        <p:tav tm="0">
                                          <p:val>
                                            <p:strVal val="#ppt_y+0.1"/>
                                          </p:val>
                                        </p:tav>
                                        <p:tav tm="100000">
                                          <p:val>
                                            <p:strVal val="#ppt_y"/>
                                          </p:val>
                                        </p:tav>
                                      </p:tavLst>
                                    </p:anim>
                                  </p:childTnLst>
                                </p:cTn>
                              </p:par>
                            </p:childTnLst>
                          </p:cTn>
                        </p:par>
                        <p:par>
                          <p:cTn id="40" fill="hold">
                            <p:stCondLst>
                              <p:cond delay="2000"/>
                            </p:stCondLst>
                            <p:childTnLst>
                              <p:par>
                                <p:cTn id="41" presetID="54" presetClass="entr" presetSubtype="0" accel="100000" fill="hold" grpId="0" nodeType="afterEffect">
                                  <p:stCondLst>
                                    <p:cond delay="0"/>
                                  </p:stCondLst>
                                  <p:childTnLst>
                                    <p:set>
                                      <p:cBhvr>
                                        <p:cTn id="42" dur="1" fill="hold">
                                          <p:stCondLst>
                                            <p:cond delay="0"/>
                                          </p:stCondLst>
                                        </p:cTn>
                                        <p:tgtEl>
                                          <p:spTgt spid="9222"/>
                                        </p:tgtEl>
                                        <p:attrNameLst>
                                          <p:attrName>style.visibility</p:attrName>
                                        </p:attrNameLst>
                                      </p:cBhvr>
                                      <p:to>
                                        <p:strVal val="visible"/>
                                      </p:to>
                                    </p:set>
                                    <p:anim calcmode="lin" valueType="num">
                                      <p:cBhvr>
                                        <p:cTn id="43" dur="500" fill="hold"/>
                                        <p:tgtEl>
                                          <p:spTgt spid="9222"/>
                                        </p:tgtEl>
                                        <p:attrNameLst>
                                          <p:attrName>ppt_w</p:attrName>
                                        </p:attrNameLst>
                                      </p:cBhvr>
                                      <p:tavLst>
                                        <p:tav tm="0">
                                          <p:val>
                                            <p:strVal val="#ppt_w*0.05"/>
                                          </p:val>
                                        </p:tav>
                                        <p:tav tm="100000">
                                          <p:val>
                                            <p:strVal val="#ppt_w"/>
                                          </p:val>
                                        </p:tav>
                                      </p:tavLst>
                                    </p:anim>
                                    <p:anim calcmode="lin" valueType="num">
                                      <p:cBhvr>
                                        <p:cTn id="44" dur="500" fill="hold"/>
                                        <p:tgtEl>
                                          <p:spTgt spid="9222"/>
                                        </p:tgtEl>
                                        <p:attrNameLst>
                                          <p:attrName>ppt_h</p:attrName>
                                        </p:attrNameLst>
                                      </p:cBhvr>
                                      <p:tavLst>
                                        <p:tav tm="0">
                                          <p:val>
                                            <p:strVal val="#ppt_h"/>
                                          </p:val>
                                        </p:tav>
                                        <p:tav tm="100000">
                                          <p:val>
                                            <p:strVal val="#ppt_h"/>
                                          </p:val>
                                        </p:tav>
                                      </p:tavLst>
                                    </p:anim>
                                    <p:anim calcmode="lin" valueType="num">
                                      <p:cBhvr>
                                        <p:cTn id="45" dur="500" fill="hold"/>
                                        <p:tgtEl>
                                          <p:spTgt spid="9222"/>
                                        </p:tgtEl>
                                        <p:attrNameLst>
                                          <p:attrName>ppt_x</p:attrName>
                                        </p:attrNameLst>
                                      </p:cBhvr>
                                      <p:tavLst>
                                        <p:tav tm="0">
                                          <p:val>
                                            <p:strVal val="#ppt_x-.2"/>
                                          </p:val>
                                        </p:tav>
                                        <p:tav tm="100000">
                                          <p:val>
                                            <p:strVal val="#ppt_x"/>
                                          </p:val>
                                        </p:tav>
                                      </p:tavLst>
                                    </p:anim>
                                    <p:anim calcmode="lin" valueType="num">
                                      <p:cBhvr>
                                        <p:cTn id="46" dur="500" fill="hold"/>
                                        <p:tgtEl>
                                          <p:spTgt spid="9222"/>
                                        </p:tgtEl>
                                        <p:attrNameLst>
                                          <p:attrName>ppt_y</p:attrName>
                                        </p:attrNameLst>
                                      </p:cBhvr>
                                      <p:tavLst>
                                        <p:tav tm="0">
                                          <p:val>
                                            <p:strVal val="#ppt_y"/>
                                          </p:val>
                                        </p:tav>
                                        <p:tav tm="100000">
                                          <p:val>
                                            <p:strVal val="#ppt_y"/>
                                          </p:val>
                                        </p:tav>
                                      </p:tavLst>
                                    </p:anim>
                                    <p:animEffect transition="in" filter="fade">
                                      <p:cBhvr>
                                        <p:cTn id="47" dur="500"/>
                                        <p:tgtEl>
                                          <p:spTgt spid="9222"/>
                                        </p:tgtEl>
                                      </p:cBhvr>
                                    </p:animEffect>
                                  </p:childTnLst>
                                </p:cTn>
                              </p:par>
                            </p:childTnLst>
                          </p:cTn>
                        </p:par>
                        <p:par>
                          <p:cTn id="48" fill="hold">
                            <p:stCondLst>
                              <p:cond delay="2500"/>
                            </p:stCondLst>
                            <p:childTnLst>
                              <p:par>
                                <p:cTn id="49" presetID="2" presetClass="entr" presetSubtype="4" fill="hold" nodeType="afterEffect">
                                  <p:stCondLst>
                                    <p:cond delay="0"/>
                                  </p:stCondLst>
                                  <p:childTnLst>
                                    <p:set>
                                      <p:cBhvr>
                                        <p:cTn id="50" dur="1" fill="hold">
                                          <p:stCondLst>
                                            <p:cond delay="0"/>
                                          </p:stCondLst>
                                        </p:cTn>
                                        <p:tgtEl>
                                          <p:spTgt spid="9223"/>
                                        </p:tgtEl>
                                        <p:attrNameLst>
                                          <p:attrName>style.visibility</p:attrName>
                                        </p:attrNameLst>
                                      </p:cBhvr>
                                      <p:to>
                                        <p:strVal val="visible"/>
                                      </p:to>
                                    </p:set>
                                    <p:anim calcmode="lin" valueType="num">
                                      <p:cBhvr additive="base">
                                        <p:cTn id="51" dur="500" fill="hold"/>
                                        <p:tgtEl>
                                          <p:spTgt spid="9223"/>
                                        </p:tgtEl>
                                        <p:attrNameLst>
                                          <p:attrName>ppt_x</p:attrName>
                                        </p:attrNameLst>
                                      </p:cBhvr>
                                      <p:tavLst>
                                        <p:tav tm="0">
                                          <p:val>
                                            <p:strVal val="#ppt_x"/>
                                          </p:val>
                                        </p:tav>
                                        <p:tav tm="100000">
                                          <p:val>
                                            <p:strVal val="#ppt_x"/>
                                          </p:val>
                                        </p:tav>
                                      </p:tavLst>
                                    </p:anim>
                                    <p:anim calcmode="lin" valueType="num">
                                      <p:cBhvr additive="base">
                                        <p:cTn id="52" dur="500" fill="hold"/>
                                        <p:tgtEl>
                                          <p:spTgt spid="92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p:bldP spid="9221" grpId="0"/>
      <p:bldP spid="9222" grpId="0"/>
      <p:bldP spid="9224" grpId="0" animBg="1"/>
      <p:bldP spid="9227" grpId="0"/>
      <p:bldP spid="922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3"/>
          <p:cNvSpPr>
            <a:spLocks noGrp="1"/>
          </p:cNvSpPr>
          <p:nvPr>
            <p:ph type="body" idx="4294967295"/>
          </p:nvPr>
        </p:nvSpPr>
        <p:spPr>
          <a:xfrm>
            <a:off x="0" y="551180"/>
            <a:ext cx="8229600" cy="1582420"/>
          </a:xfrm>
        </p:spPr>
        <p:txBody>
          <a:bodyPr vert="horz" wrap="square" lIns="91440" tIns="45720" rIns="91440" bIns="45720" anchor="t"/>
          <a:lstStyle/>
          <a:p>
            <a:pPr marL="0" indent="0">
              <a:lnSpc>
                <a:spcPct val="125000"/>
              </a:lnSpc>
              <a:spcBef>
                <a:spcPct val="0"/>
              </a:spcBef>
              <a:buNone/>
            </a:pPr>
            <a:r>
              <a:rPr lang="zh-CN" altLang="en-US" sz="2800" b="1" dirty="0">
                <a:latin typeface="宋体" panose="02010600030101010101" pitchFamily="2" charset="-122"/>
              </a:rPr>
              <a:t>　　</a:t>
            </a:r>
            <a:r>
              <a:rPr lang="zh-CN" altLang="en-US" sz="2800" b="1" dirty="0">
                <a:solidFill>
                  <a:schemeClr val="tx2"/>
                </a:solidFill>
                <a:latin typeface="宋体" panose="02010600030101010101" pitchFamily="2" charset="-122"/>
              </a:rPr>
              <a:t>再看看音叉的波形，声音越来越小的时候，波形有什么变化？</a:t>
            </a:r>
            <a:endParaRPr lang="zh-CN" altLang="en-US" sz="2800" b="1">
              <a:solidFill>
                <a:schemeClr val="tx2"/>
              </a:solidFill>
              <a:latin typeface="宋体" panose="02010600030101010101" pitchFamily="2" charset="-122"/>
            </a:endParaRPr>
          </a:p>
        </p:txBody>
      </p:sp>
      <p:pic>
        <p:nvPicPr>
          <p:cNvPr id="61443" name="图片 61442" descr="暴风截屏20120424022459"/>
          <p:cNvPicPr>
            <a:picLocks noChangeAspect="1"/>
          </p:cNvPicPr>
          <p:nvPr/>
        </p:nvPicPr>
        <p:blipFill>
          <a:blip r:embed="rId3"/>
          <a:stretch>
            <a:fillRect/>
          </a:stretch>
        </p:blipFill>
        <p:spPr>
          <a:xfrm>
            <a:off x="5974715" y="3503930"/>
            <a:ext cx="3169285" cy="2303780"/>
          </a:xfrm>
          <a:prstGeom prst="rect">
            <a:avLst/>
          </a:prstGeom>
          <a:noFill/>
          <a:ln w="9525">
            <a:noFill/>
          </a:ln>
        </p:spPr>
      </p:pic>
      <p:pic>
        <p:nvPicPr>
          <p:cNvPr id="61444" name="图片 61443" descr="暴风截屏20120424022437"/>
          <p:cNvPicPr>
            <a:picLocks noChangeAspect="1"/>
          </p:cNvPicPr>
          <p:nvPr/>
        </p:nvPicPr>
        <p:blipFill>
          <a:blip r:embed="rId4"/>
          <a:stretch>
            <a:fillRect/>
          </a:stretch>
        </p:blipFill>
        <p:spPr>
          <a:xfrm>
            <a:off x="2774315" y="2512060"/>
            <a:ext cx="3595370" cy="2649220"/>
          </a:xfrm>
          <a:prstGeom prst="rect">
            <a:avLst/>
          </a:prstGeom>
          <a:noFill/>
          <a:ln w="9525">
            <a:noFill/>
          </a:ln>
        </p:spPr>
      </p:pic>
      <p:pic>
        <p:nvPicPr>
          <p:cNvPr id="61445" name="图片 61444" descr="暴风截屏20120424022525"/>
          <p:cNvPicPr>
            <a:picLocks noChangeAspect="1"/>
          </p:cNvPicPr>
          <p:nvPr/>
        </p:nvPicPr>
        <p:blipFill>
          <a:blip r:embed="rId5"/>
          <a:stretch>
            <a:fillRect/>
          </a:stretch>
        </p:blipFill>
        <p:spPr>
          <a:xfrm>
            <a:off x="248285" y="1777365"/>
            <a:ext cx="3366770" cy="2694940"/>
          </a:xfrm>
          <a:prstGeom prst="rect">
            <a:avLst/>
          </a:prstGeom>
          <a:noFill/>
          <a:ln w="9525">
            <a:noFill/>
          </a:ln>
        </p:spPr>
      </p:pic>
      <p:pic>
        <p:nvPicPr>
          <p:cNvPr id="61446" name="Picture 9" descr="E:\李燃\教师教学用书\2012人教教师用书项目\ppt\物理\图标.png"/>
          <p:cNvPicPr>
            <a:picLocks noChangeAspect="1"/>
          </p:cNvPicPr>
          <p:nvPr/>
        </p:nvPicPr>
        <p:blipFill>
          <a:blip r:embed="rId6"/>
          <a:stretch>
            <a:fillRect/>
          </a:stretch>
        </p:blipFill>
        <p:spPr>
          <a:xfrm>
            <a:off x="8143875" y="142875"/>
            <a:ext cx="882650" cy="731838"/>
          </a:xfrm>
          <a:prstGeom prst="rect">
            <a:avLst/>
          </a:prstGeom>
          <a:noFill/>
          <a:ln w="9525">
            <a:noFill/>
          </a:ln>
        </p:spPr>
      </p:pic>
    </p:spTree>
    <p:extLst>
      <p:ext uri="{BB962C8B-B14F-4D97-AF65-F5344CB8AC3E}">
        <p14:creationId xmlns:p14="http://schemas.microsoft.com/office/powerpoint/2010/main" val="1781438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4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44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14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4" name="图片 110593" descr="牛">
            <a:hlinkClick r:id="" action="ppaction://noaction">
              <a:snd r:embed="rId2" name="牛叫.wav"/>
            </a:hlinkClick>
          </p:cNvPr>
          <p:cNvPicPr>
            <a:picLocks noChangeAspect="1"/>
          </p:cNvPicPr>
          <p:nvPr/>
        </p:nvPicPr>
        <p:blipFill>
          <a:blip r:embed="rId3"/>
          <a:stretch>
            <a:fillRect/>
          </a:stretch>
        </p:blipFill>
        <p:spPr>
          <a:xfrm>
            <a:off x="395288" y="1196975"/>
            <a:ext cx="3529012" cy="4038600"/>
          </a:xfrm>
          <a:prstGeom prst="rect">
            <a:avLst/>
          </a:prstGeom>
          <a:noFill/>
          <a:ln w="9525">
            <a:noFill/>
          </a:ln>
        </p:spPr>
      </p:pic>
      <p:pic>
        <p:nvPicPr>
          <p:cNvPr id="110595" name="图片 110594" descr="蚊子">
            <a:hlinkClick r:id="" action="ppaction://noaction">
              <a:snd r:embed="rId4" name="蚊子.wav"/>
            </a:hlinkClick>
          </p:cNvPr>
          <p:cNvPicPr>
            <a:picLocks noChangeAspect="1"/>
          </p:cNvPicPr>
          <p:nvPr/>
        </p:nvPicPr>
        <p:blipFill>
          <a:blip r:embed="rId5"/>
          <a:stretch>
            <a:fillRect/>
          </a:stretch>
        </p:blipFill>
        <p:spPr>
          <a:xfrm>
            <a:off x="3924300" y="1557338"/>
            <a:ext cx="4752975" cy="3671887"/>
          </a:xfrm>
          <a:prstGeom prst="rect">
            <a:avLst/>
          </a:prstGeom>
          <a:noFill/>
          <a:ln w="9525">
            <a:noFill/>
          </a:ln>
        </p:spPr>
      </p:pic>
      <p:sp>
        <p:nvSpPr>
          <p:cNvPr id="110596" name="椭圆形标注 110595"/>
          <p:cNvSpPr/>
          <p:nvPr/>
        </p:nvSpPr>
        <p:spPr>
          <a:xfrm>
            <a:off x="2484438" y="549275"/>
            <a:ext cx="2133600" cy="1600200"/>
          </a:xfrm>
          <a:prstGeom prst="wedgeEllipseCallout">
            <a:avLst>
              <a:gd name="adj1" fmla="val -48213"/>
              <a:gd name="adj2" fmla="val 55259"/>
            </a:avLst>
          </a:prstGeom>
          <a:solidFill>
            <a:schemeClr val="accent1">
              <a:alpha val="50000"/>
            </a:schemeClr>
          </a:solidFill>
          <a:ln w="9525" cap="flat" cmpd="sng">
            <a:solidFill>
              <a:schemeClr val="tx1"/>
            </a:solidFill>
            <a:prstDash val="solid"/>
            <a:miter/>
            <a:headEnd type="none" w="med" len="med"/>
            <a:tailEnd type="none" w="med" len="med"/>
          </a:ln>
        </p:spPr>
        <p:txBody>
          <a:bodyPr/>
          <a:lstStyle/>
          <a:p>
            <a:pPr algn="ctr"/>
            <a:r>
              <a:rPr lang="zh-CN" altLang="en-US" sz="4000" b="1">
                <a:latin typeface="Times New Roman" panose="02020603050405020304" pitchFamily="18" charset="0"/>
              </a:rPr>
              <a:t>我叫的响</a:t>
            </a:r>
          </a:p>
        </p:txBody>
      </p:sp>
      <p:sp>
        <p:nvSpPr>
          <p:cNvPr id="110597" name="云形标注 110596"/>
          <p:cNvSpPr/>
          <p:nvPr/>
        </p:nvSpPr>
        <p:spPr>
          <a:xfrm>
            <a:off x="5795963" y="404813"/>
            <a:ext cx="2895600" cy="2590800"/>
          </a:xfrm>
          <a:prstGeom prst="cloudCallout">
            <a:avLst>
              <a:gd name="adj1" fmla="val -37667"/>
              <a:gd name="adj2" fmla="val 65319"/>
            </a:avLst>
          </a:prstGeom>
          <a:solidFill>
            <a:srgbClr val="FF9900">
              <a:alpha val="50000"/>
            </a:srgbClr>
          </a:solidFill>
          <a:ln w="9525" cap="flat" cmpd="sng">
            <a:solidFill>
              <a:schemeClr val="tx1"/>
            </a:solidFill>
            <a:prstDash val="solid"/>
            <a:headEnd type="none" w="med" len="med"/>
            <a:tailEnd type="none" w="med" len="med"/>
          </a:ln>
        </p:spPr>
        <p:txBody>
          <a:bodyPr/>
          <a:lstStyle/>
          <a:p>
            <a:pPr algn="ctr"/>
            <a:r>
              <a:rPr lang="zh-CN" altLang="en-US" sz="4000" b="1">
                <a:latin typeface="Times New Roman" panose="02020603050405020304" pitchFamily="18" charset="0"/>
              </a:rPr>
              <a:t>哼</a:t>
            </a:r>
            <a:r>
              <a:rPr lang="en-US" altLang="zh-CN" sz="4000" b="1">
                <a:latin typeface="Times New Roman" panose="02020603050405020304" pitchFamily="18" charset="0"/>
              </a:rPr>
              <a:t>!</a:t>
            </a:r>
            <a:r>
              <a:rPr lang="zh-CN" altLang="en-US" sz="4000" b="1">
                <a:latin typeface="Times New Roman" panose="02020603050405020304" pitchFamily="18" charset="0"/>
              </a:rPr>
              <a:t>我叫得比你</a:t>
            </a:r>
            <a:r>
              <a:rPr lang="zh-CN" altLang="en-US" sz="4000" b="1">
                <a:solidFill>
                  <a:srgbClr val="0000CC"/>
                </a:solidFill>
                <a:latin typeface="Times New Roman" panose="02020603050405020304" pitchFamily="18" charset="0"/>
              </a:rPr>
              <a:t>尖</a:t>
            </a:r>
          </a:p>
        </p:txBody>
      </p:sp>
      <p:sp>
        <p:nvSpPr>
          <p:cNvPr id="110598" name="矩形 110597"/>
          <p:cNvSpPr/>
          <p:nvPr/>
        </p:nvSpPr>
        <p:spPr>
          <a:xfrm>
            <a:off x="250825" y="5589588"/>
            <a:ext cx="8077200" cy="762000"/>
          </a:xfrm>
          <a:prstGeom prst="rect">
            <a:avLst/>
          </a:prstGeom>
          <a:noFill/>
          <a:ln w="9525">
            <a:noFill/>
          </a:ln>
        </p:spPr>
        <p:txBody>
          <a:bodyPr>
            <a:spAutoFit/>
          </a:bodyPr>
          <a:lstStyle/>
          <a:p>
            <a:pPr>
              <a:spcBef>
                <a:spcPct val="50000"/>
              </a:spcBef>
            </a:pPr>
            <a:r>
              <a:rPr lang="en-US" altLang="zh-CN" sz="4400" b="1">
                <a:latin typeface="Times New Roman" panose="02020603050405020304" pitchFamily="18" charset="0"/>
              </a:rPr>
              <a:t>   </a:t>
            </a:r>
            <a:r>
              <a:rPr lang="zh-CN" altLang="en-US" sz="4400" b="1">
                <a:latin typeface="Times New Roman" panose="02020603050405020304" pitchFamily="18" charset="0"/>
              </a:rPr>
              <a:t>它们两个的叫声有什么区别</a:t>
            </a:r>
            <a:r>
              <a:rPr lang="en-US" altLang="zh-CN" sz="4400" b="1">
                <a:latin typeface="Times New Roman" panose="02020603050405020304" pitchFamily="18" charset="0"/>
              </a:rPr>
              <a:t>?</a:t>
            </a:r>
          </a:p>
        </p:txBody>
      </p:sp>
      <p:sp>
        <p:nvSpPr>
          <p:cNvPr id="110599" name="文本框 110598"/>
          <p:cNvSpPr txBox="1"/>
          <p:nvPr/>
        </p:nvSpPr>
        <p:spPr>
          <a:xfrm>
            <a:off x="904875" y="224790"/>
            <a:ext cx="6769100" cy="701675"/>
          </a:xfrm>
          <a:prstGeom prst="rect">
            <a:avLst/>
          </a:prstGeom>
          <a:noFill/>
          <a:ln w="9525">
            <a:noFill/>
          </a:ln>
        </p:spPr>
        <p:txBody>
          <a:bodyPr>
            <a:spAutoFit/>
          </a:bodyPr>
          <a:lstStyle/>
          <a:p>
            <a:pPr algn="ctr">
              <a:spcBef>
                <a:spcPct val="50000"/>
              </a:spcBef>
            </a:pPr>
            <a:r>
              <a:rPr lang="zh-CN" altLang="en-US" sz="4000" b="1" dirty="0">
                <a:solidFill>
                  <a:srgbClr val="9900FF"/>
                </a:solidFill>
                <a:latin typeface="Arial" panose="020B0604020202020204" pitchFamily="34" charset="0"/>
              </a:rPr>
              <a:t>知识互动 探究发现</a:t>
            </a:r>
          </a:p>
        </p:txBody>
      </p:sp>
    </p:spTree>
    <p:extLst>
      <p:ext uri="{BB962C8B-B14F-4D97-AF65-F5344CB8AC3E}">
        <p14:creationId xmlns:p14="http://schemas.microsoft.com/office/powerpoint/2010/main" val="3736895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10594"/>
                                        </p:tgtEl>
                                        <p:attrNameLst>
                                          <p:attrName>style.visibility</p:attrName>
                                        </p:attrNameLst>
                                      </p:cBhvr>
                                      <p:to>
                                        <p:strVal val="visible"/>
                                      </p:to>
                                    </p:set>
                                    <p:anim calcmode="lin" valueType="num">
                                      <p:cBhvr additive="base">
                                        <p:cTn id="7" dur="500" fill="hold"/>
                                        <p:tgtEl>
                                          <p:spTgt spid="110594"/>
                                        </p:tgtEl>
                                        <p:attrNameLst>
                                          <p:attrName>ppt_x</p:attrName>
                                        </p:attrNameLst>
                                      </p:cBhvr>
                                      <p:tavLst>
                                        <p:tav tm="0">
                                          <p:val>
                                            <p:strVal val="0-#ppt_w/2"/>
                                          </p:val>
                                        </p:tav>
                                        <p:tav tm="100000">
                                          <p:val>
                                            <p:strVal val="#ppt_x"/>
                                          </p:val>
                                        </p:tav>
                                      </p:tavLst>
                                    </p:anim>
                                    <p:anim calcmode="lin" valueType="num">
                                      <p:cBhvr additive="base">
                                        <p:cTn id="8" dur="500" fill="hold"/>
                                        <p:tgtEl>
                                          <p:spTgt spid="11059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10595"/>
                                        </p:tgtEl>
                                        <p:attrNameLst>
                                          <p:attrName>style.visibility</p:attrName>
                                        </p:attrNameLst>
                                      </p:cBhvr>
                                      <p:to>
                                        <p:strVal val="visible"/>
                                      </p:to>
                                    </p:set>
                                    <p:anim calcmode="lin" valueType="num">
                                      <p:cBhvr additive="base">
                                        <p:cTn id="12" dur="500" fill="hold"/>
                                        <p:tgtEl>
                                          <p:spTgt spid="110595"/>
                                        </p:tgtEl>
                                        <p:attrNameLst>
                                          <p:attrName>ppt_x</p:attrName>
                                        </p:attrNameLst>
                                      </p:cBhvr>
                                      <p:tavLst>
                                        <p:tav tm="0">
                                          <p:val>
                                            <p:strVal val="0-#ppt_w/2"/>
                                          </p:val>
                                        </p:tav>
                                        <p:tav tm="100000">
                                          <p:val>
                                            <p:strVal val="#ppt_x"/>
                                          </p:val>
                                        </p:tav>
                                      </p:tavLst>
                                    </p:anim>
                                    <p:anim calcmode="lin" valueType="num">
                                      <p:cBhvr additive="base">
                                        <p:cTn id="13" dur="500" fill="hold"/>
                                        <p:tgtEl>
                                          <p:spTgt spid="11059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4" presetClass="entr" presetSubtype="0" accel="100000" fill="hold" grpId="0" nodeType="clickEffect">
                                  <p:stCondLst>
                                    <p:cond delay="0"/>
                                  </p:stCondLst>
                                  <p:childTnLst>
                                    <p:set>
                                      <p:cBhvr>
                                        <p:cTn id="17" dur="1" fill="hold">
                                          <p:stCondLst>
                                            <p:cond delay="0"/>
                                          </p:stCondLst>
                                        </p:cTn>
                                        <p:tgtEl>
                                          <p:spTgt spid="110598"/>
                                        </p:tgtEl>
                                        <p:attrNameLst>
                                          <p:attrName>style.visibility</p:attrName>
                                        </p:attrNameLst>
                                      </p:cBhvr>
                                      <p:to>
                                        <p:strVal val="visible"/>
                                      </p:to>
                                    </p:set>
                                    <p:anim calcmode="lin" valueType="num">
                                      <p:cBhvr>
                                        <p:cTn id="18" dur="500" fill="hold"/>
                                        <p:tgtEl>
                                          <p:spTgt spid="110598"/>
                                        </p:tgtEl>
                                        <p:attrNameLst>
                                          <p:attrName>ppt_w</p:attrName>
                                        </p:attrNameLst>
                                      </p:cBhvr>
                                      <p:tavLst>
                                        <p:tav tm="0">
                                          <p:val>
                                            <p:strVal val="#ppt_w*0.05"/>
                                          </p:val>
                                        </p:tav>
                                        <p:tav tm="100000">
                                          <p:val>
                                            <p:strVal val="#ppt_w"/>
                                          </p:val>
                                        </p:tav>
                                      </p:tavLst>
                                    </p:anim>
                                    <p:anim calcmode="lin" valueType="num">
                                      <p:cBhvr>
                                        <p:cTn id="19" dur="500" fill="hold"/>
                                        <p:tgtEl>
                                          <p:spTgt spid="110598"/>
                                        </p:tgtEl>
                                        <p:attrNameLst>
                                          <p:attrName>ppt_h</p:attrName>
                                        </p:attrNameLst>
                                      </p:cBhvr>
                                      <p:tavLst>
                                        <p:tav tm="0">
                                          <p:val>
                                            <p:strVal val="#ppt_h"/>
                                          </p:val>
                                        </p:tav>
                                        <p:tav tm="100000">
                                          <p:val>
                                            <p:strVal val="#ppt_h"/>
                                          </p:val>
                                        </p:tav>
                                      </p:tavLst>
                                    </p:anim>
                                    <p:anim calcmode="lin" valueType="num">
                                      <p:cBhvr>
                                        <p:cTn id="20" dur="500" fill="hold"/>
                                        <p:tgtEl>
                                          <p:spTgt spid="110598"/>
                                        </p:tgtEl>
                                        <p:attrNameLst>
                                          <p:attrName>ppt_x</p:attrName>
                                        </p:attrNameLst>
                                      </p:cBhvr>
                                      <p:tavLst>
                                        <p:tav tm="0">
                                          <p:val>
                                            <p:strVal val="#ppt_x-.2"/>
                                          </p:val>
                                        </p:tav>
                                        <p:tav tm="100000">
                                          <p:val>
                                            <p:strVal val="#ppt_x"/>
                                          </p:val>
                                        </p:tav>
                                      </p:tavLst>
                                    </p:anim>
                                    <p:anim calcmode="lin" valueType="num">
                                      <p:cBhvr>
                                        <p:cTn id="21" dur="500" fill="hold"/>
                                        <p:tgtEl>
                                          <p:spTgt spid="110598"/>
                                        </p:tgtEl>
                                        <p:attrNameLst>
                                          <p:attrName>ppt_y</p:attrName>
                                        </p:attrNameLst>
                                      </p:cBhvr>
                                      <p:tavLst>
                                        <p:tav tm="0">
                                          <p:val>
                                            <p:strVal val="#ppt_y"/>
                                          </p:val>
                                        </p:tav>
                                        <p:tav tm="100000">
                                          <p:val>
                                            <p:strVal val="#ppt_y"/>
                                          </p:val>
                                        </p:tav>
                                      </p:tavLst>
                                    </p:anim>
                                    <p:animEffect transition="in" filter="fade">
                                      <p:cBhvr>
                                        <p:cTn id="22" dur="500"/>
                                        <p:tgtEl>
                                          <p:spTgt spid="110598"/>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110596"/>
                                        </p:tgtEl>
                                        <p:attrNameLst>
                                          <p:attrName>style.visibility</p:attrName>
                                        </p:attrNameLst>
                                      </p:cBhvr>
                                      <p:to>
                                        <p:strVal val="visible"/>
                                      </p:to>
                                    </p:set>
                                    <p:anim calcmode="lin" valueType="num">
                                      <p:cBhvr additive="base">
                                        <p:cTn id="27" dur="500" fill="hold"/>
                                        <p:tgtEl>
                                          <p:spTgt spid="110596"/>
                                        </p:tgtEl>
                                        <p:attrNameLst>
                                          <p:attrName>ppt_x</p:attrName>
                                        </p:attrNameLst>
                                      </p:cBhvr>
                                      <p:tavLst>
                                        <p:tav tm="0">
                                          <p:val>
                                            <p:strVal val="0-#ppt_w/2"/>
                                          </p:val>
                                        </p:tav>
                                        <p:tav tm="100000">
                                          <p:val>
                                            <p:strVal val="#ppt_x"/>
                                          </p:val>
                                        </p:tav>
                                      </p:tavLst>
                                    </p:anim>
                                    <p:anim calcmode="lin" valueType="num">
                                      <p:cBhvr additive="base">
                                        <p:cTn id="28" dur="500" fill="hold"/>
                                        <p:tgtEl>
                                          <p:spTgt spid="110596"/>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grpId="0" nodeType="clickEffect">
                                  <p:stCondLst>
                                    <p:cond delay="0"/>
                                  </p:stCondLst>
                                  <p:childTnLst>
                                    <p:set>
                                      <p:cBhvr>
                                        <p:cTn id="32" dur="1" fill="hold">
                                          <p:stCondLst>
                                            <p:cond delay="0"/>
                                          </p:stCondLst>
                                        </p:cTn>
                                        <p:tgtEl>
                                          <p:spTgt spid="110597"/>
                                        </p:tgtEl>
                                        <p:attrNameLst>
                                          <p:attrName>style.visibility</p:attrName>
                                        </p:attrNameLst>
                                      </p:cBhvr>
                                      <p:to>
                                        <p:strVal val="visible"/>
                                      </p:to>
                                    </p:set>
                                    <p:anim calcmode="lin" valueType="num">
                                      <p:cBhvr additive="base">
                                        <p:cTn id="33" dur="500" fill="hold"/>
                                        <p:tgtEl>
                                          <p:spTgt spid="110597"/>
                                        </p:tgtEl>
                                        <p:attrNameLst>
                                          <p:attrName>ppt_x</p:attrName>
                                        </p:attrNameLst>
                                      </p:cBhvr>
                                      <p:tavLst>
                                        <p:tav tm="0">
                                          <p:val>
                                            <p:strVal val="0-#ppt_w/2"/>
                                          </p:val>
                                        </p:tav>
                                        <p:tav tm="100000">
                                          <p:val>
                                            <p:strVal val="#ppt_x"/>
                                          </p:val>
                                        </p:tav>
                                      </p:tavLst>
                                    </p:anim>
                                    <p:anim calcmode="lin" valueType="num">
                                      <p:cBhvr additive="base">
                                        <p:cTn id="34" dur="500" fill="hold"/>
                                        <p:tgtEl>
                                          <p:spTgt spid="11059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6" grpId="0" animBg="1"/>
      <p:bldP spid="110597" grpId="0" animBg="1"/>
      <p:bldP spid="11059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618" name="图片 111617" descr="牛"/>
          <p:cNvPicPr>
            <a:picLocks noChangeAspect="1"/>
          </p:cNvPicPr>
          <p:nvPr/>
        </p:nvPicPr>
        <p:blipFill>
          <a:blip r:embed="rId2"/>
          <a:stretch>
            <a:fillRect/>
          </a:stretch>
        </p:blipFill>
        <p:spPr>
          <a:xfrm>
            <a:off x="2627313" y="765175"/>
            <a:ext cx="5638800" cy="2619375"/>
          </a:xfrm>
          <a:prstGeom prst="rect">
            <a:avLst/>
          </a:prstGeom>
          <a:noFill/>
          <a:ln w="9525">
            <a:noFill/>
          </a:ln>
        </p:spPr>
      </p:pic>
      <p:pic>
        <p:nvPicPr>
          <p:cNvPr id="111619" name="图片 111618" descr="蚊子"/>
          <p:cNvPicPr>
            <a:picLocks noChangeAspect="1"/>
          </p:cNvPicPr>
          <p:nvPr/>
        </p:nvPicPr>
        <p:blipFill>
          <a:blip r:embed="rId3"/>
          <a:stretch>
            <a:fillRect/>
          </a:stretch>
        </p:blipFill>
        <p:spPr>
          <a:xfrm>
            <a:off x="2438400" y="4343400"/>
            <a:ext cx="6705600" cy="1166813"/>
          </a:xfrm>
          <a:prstGeom prst="rect">
            <a:avLst/>
          </a:prstGeom>
          <a:noFill/>
          <a:ln w="9525">
            <a:noFill/>
          </a:ln>
        </p:spPr>
      </p:pic>
      <p:pic>
        <p:nvPicPr>
          <p:cNvPr id="111620" name="图片 111619" descr="牛"/>
          <p:cNvPicPr>
            <a:picLocks noChangeAspect="1"/>
          </p:cNvPicPr>
          <p:nvPr/>
        </p:nvPicPr>
        <p:blipFill>
          <a:blip r:embed="rId4"/>
          <a:stretch>
            <a:fillRect/>
          </a:stretch>
        </p:blipFill>
        <p:spPr>
          <a:xfrm>
            <a:off x="228600" y="152400"/>
            <a:ext cx="1968500" cy="2590800"/>
          </a:xfrm>
          <a:prstGeom prst="rect">
            <a:avLst/>
          </a:prstGeom>
          <a:noFill/>
          <a:ln w="9525">
            <a:noFill/>
          </a:ln>
        </p:spPr>
      </p:pic>
      <p:pic>
        <p:nvPicPr>
          <p:cNvPr id="111621" name="图片 111620" descr="蚊子"/>
          <p:cNvPicPr>
            <a:picLocks noChangeAspect="1"/>
          </p:cNvPicPr>
          <p:nvPr/>
        </p:nvPicPr>
        <p:blipFill>
          <a:blip r:embed="rId5"/>
          <a:srcRect l="21500" t="39999" r="23000" b="3999"/>
          <a:stretch>
            <a:fillRect/>
          </a:stretch>
        </p:blipFill>
        <p:spPr>
          <a:xfrm>
            <a:off x="0" y="3962400"/>
            <a:ext cx="2286000" cy="1730375"/>
          </a:xfrm>
          <a:prstGeom prst="rect">
            <a:avLst/>
          </a:prstGeom>
          <a:noFill/>
          <a:ln w="9525">
            <a:noFill/>
          </a:ln>
        </p:spPr>
      </p:pic>
      <p:sp>
        <p:nvSpPr>
          <p:cNvPr id="111622" name="矩形 111621"/>
          <p:cNvSpPr/>
          <p:nvPr/>
        </p:nvSpPr>
        <p:spPr>
          <a:xfrm>
            <a:off x="228600" y="2667000"/>
            <a:ext cx="2057400" cy="1190625"/>
          </a:xfrm>
          <a:prstGeom prst="rect">
            <a:avLst/>
          </a:prstGeom>
          <a:noFill/>
          <a:ln w="9525">
            <a:noFill/>
          </a:ln>
        </p:spPr>
        <p:txBody>
          <a:bodyPr>
            <a:spAutoFit/>
          </a:bodyPr>
          <a:lstStyle/>
          <a:p>
            <a:pPr>
              <a:spcBef>
                <a:spcPct val="50000"/>
              </a:spcBef>
            </a:pPr>
            <a:r>
              <a:rPr lang="zh-CN" altLang="en-US" sz="3600" b="1">
                <a:latin typeface="Times New Roman" panose="02020603050405020304" pitchFamily="18" charset="0"/>
              </a:rPr>
              <a:t>这是我叫的声波图</a:t>
            </a:r>
          </a:p>
        </p:txBody>
      </p:sp>
      <p:sp>
        <p:nvSpPr>
          <p:cNvPr id="111623" name="矩形 111622"/>
          <p:cNvSpPr/>
          <p:nvPr/>
        </p:nvSpPr>
        <p:spPr>
          <a:xfrm>
            <a:off x="0" y="5667375"/>
            <a:ext cx="2057400" cy="1190625"/>
          </a:xfrm>
          <a:prstGeom prst="rect">
            <a:avLst/>
          </a:prstGeom>
          <a:noFill/>
          <a:ln w="9525">
            <a:noFill/>
          </a:ln>
        </p:spPr>
        <p:txBody>
          <a:bodyPr>
            <a:spAutoFit/>
          </a:bodyPr>
          <a:lstStyle/>
          <a:p>
            <a:pPr>
              <a:spcBef>
                <a:spcPct val="50000"/>
              </a:spcBef>
            </a:pPr>
            <a:r>
              <a:rPr lang="zh-CN" altLang="en-US" sz="3600" b="1">
                <a:latin typeface="Times New Roman" panose="02020603050405020304" pitchFamily="18" charset="0"/>
              </a:rPr>
              <a:t>这是我叫的声波图</a:t>
            </a:r>
          </a:p>
        </p:txBody>
      </p:sp>
      <p:sp>
        <p:nvSpPr>
          <p:cNvPr id="111624" name="文本框 111623"/>
          <p:cNvSpPr txBox="1"/>
          <p:nvPr/>
        </p:nvSpPr>
        <p:spPr>
          <a:xfrm>
            <a:off x="2051050" y="0"/>
            <a:ext cx="6769100" cy="701675"/>
          </a:xfrm>
          <a:prstGeom prst="rect">
            <a:avLst/>
          </a:prstGeom>
          <a:noFill/>
          <a:ln w="9525">
            <a:noFill/>
          </a:ln>
        </p:spPr>
        <p:txBody>
          <a:bodyPr>
            <a:spAutoFit/>
          </a:bodyPr>
          <a:lstStyle/>
          <a:p>
            <a:pPr algn="ctr">
              <a:spcBef>
                <a:spcPct val="50000"/>
              </a:spcBef>
            </a:pPr>
            <a:r>
              <a:rPr lang="zh-CN" altLang="en-US" sz="4000" b="1" dirty="0">
                <a:solidFill>
                  <a:srgbClr val="9900FF"/>
                </a:solidFill>
                <a:latin typeface="Arial" panose="020B0604020202020204" pitchFamily="34" charset="0"/>
              </a:rPr>
              <a:t>知识互动 探究发现</a:t>
            </a:r>
          </a:p>
        </p:txBody>
      </p:sp>
    </p:spTree>
    <p:extLst>
      <p:ext uri="{BB962C8B-B14F-4D97-AF65-F5344CB8AC3E}">
        <p14:creationId xmlns:p14="http://schemas.microsoft.com/office/powerpoint/2010/main" val="42086228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2" name="图片 112641" descr="牛1">
            <a:hlinkClick r:id="" action="ppaction://noaction">
              <a:snd r:embed="rId3" name="牛叫声.WAV"/>
            </a:hlinkClick>
          </p:cNvPr>
          <p:cNvPicPr>
            <a:picLocks noChangeAspect="1"/>
          </p:cNvPicPr>
          <p:nvPr/>
        </p:nvPicPr>
        <p:blipFill>
          <a:blip r:embed="rId4">
            <a:clrChange>
              <a:clrFrom>
                <a:srgbClr val="FFFFFF"/>
              </a:clrFrom>
              <a:clrTo>
                <a:srgbClr val="FFFFFF">
                  <a:alpha val="0"/>
                </a:srgbClr>
              </a:clrTo>
            </a:clrChange>
          </a:blip>
          <a:stretch>
            <a:fillRect/>
          </a:stretch>
        </p:blipFill>
        <p:spPr>
          <a:xfrm>
            <a:off x="5940425" y="404813"/>
            <a:ext cx="2535238" cy="2895600"/>
          </a:xfrm>
          <a:prstGeom prst="rect">
            <a:avLst/>
          </a:prstGeom>
          <a:noFill/>
          <a:ln w="9525">
            <a:noFill/>
          </a:ln>
        </p:spPr>
      </p:pic>
      <p:pic>
        <p:nvPicPr>
          <p:cNvPr id="112643" name="图片 112642" descr="蚊子">
            <a:hlinkClick r:id="" action="ppaction://noaction">
              <a:snd r:embed="rId5" name="蚊子叫声.WAV"/>
            </a:hlinkClick>
          </p:cNvPr>
          <p:cNvPicPr>
            <a:picLocks noChangeAspect="1"/>
          </p:cNvPicPr>
          <p:nvPr/>
        </p:nvPicPr>
        <p:blipFill>
          <a:blip r:embed="rId6"/>
          <a:stretch>
            <a:fillRect/>
          </a:stretch>
        </p:blipFill>
        <p:spPr>
          <a:xfrm>
            <a:off x="250825" y="836613"/>
            <a:ext cx="3313113" cy="2592387"/>
          </a:xfrm>
          <a:prstGeom prst="rect">
            <a:avLst/>
          </a:prstGeom>
          <a:noFill/>
          <a:ln w="9525">
            <a:noFill/>
          </a:ln>
        </p:spPr>
      </p:pic>
      <p:pic>
        <p:nvPicPr>
          <p:cNvPr id="112644" name="~PP3941.WAV">
            <a:hlinkClick r:id="" action="ppaction://media"/>
          </p:cNvPr>
          <p:cNvPicPr>
            <a:picLocks noRot="1" noChangeAspect="1"/>
          </p:cNvPicPr>
          <p:nvPr>
            <a:wavAudioFile r:embed="rId1" name="~PP3941.WAV"/>
          </p:nvPr>
        </p:nvPicPr>
        <p:blipFill>
          <a:blip r:embed="rId7"/>
          <a:stretch>
            <a:fillRect/>
          </a:stretch>
        </p:blipFill>
        <p:spPr>
          <a:xfrm>
            <a:off x="8696325" y="6410325"/>
            <a:ext cx="304800" cy="304800"/>
          </a:xfrm>
          <a:prstGeom prst="rect">
            <a:avLst/>
          </a:prstGeom>
          <a:noFill/>
          <a:ln w="9525">
            <a:noFill/>
          </a:ln>
        </p:spPr>
      </p:pic>
      <p:sp>
        <p:nvSpPr>
          <p:cNvPr id="112645" name="文本框 112644"/>
          <p:cNvSpPr txBox="1"/>
          <p:nvPr/>
        </p:nvSpPr>
        <p:spPr>
          <a:xfrm>
            <a:off x="984250" y="553085"/>
            <a:ext cx="6769100" cy="701675"/>
          </a:xfrm>
          <a:prstGeom prst="rect">
            <a:avLst/>
          </a:prstGeom>
          <a:noFill/>
          <a:ln w="9525">
            <a:noFill/>
          </a:ln>
        </p:spPr>
        <p:txBody>
          <a:bodyPr>
            <a:spAutoFit/>
          </a:bodyPr>
          <a:lstStyle/>
          <a:p>
            <a:pPr algn="ctr">
              <a:spcBef>
                <a:spcPct val="50000"/>
              </a:spcBef>
            </a:pPr>
            <a:r>
              <a:rPr lang="zh-CN" altLang="en-US" sz="4000" b="1" dirty="0">
                <a:solidFill>
                  <a:srgbClr val="9900FF"/>
                </a:solidFill>
                <a:latin typeface="Arial" panose="020B0604020202020204" pitchFamily="34" charset="0"/>
              </a:rPr>
              <a:t>知识互动 探究发现</a:t>
            </a:r>
          </a:p>
        </p:txBody>
      </p:sp>
      <p:sp>
        <p:nvSpPr>
          <p:cNvPr id="112646" name="文本框 112645"/>
          <p:cNvSpPr txBox="1"/>
          <p:nvPr/>
        </p:nvSpPr>
        <p:spPr>
          <a:xfrm>
            <a:off x="395288" y="3500438"/>
            <a:ext cx="8497887" cy="1311275"/>
          </a:xfrm>
          <a:prstGeom prst="rect">
            <a:avLst/>
          </a:prstGeom>
          <a:noFill/>
          <a:ln w="9525">
            <a:noFill/>
          </a:ln>
        </p:spPr>
        <p:txBody>
          <a:bodyPr>
            <a:spAutoFit/>
          </a:bodyPr>
          <a:lstStyle/>
          <a:p>
            <a:r>
              <a:rPr lang="zh-CN" altLang="en-US" sz="4000" b="1" dirty="0">
                <a:latin typeface="新宋体" panose="02010609030101010101" pitchFamily="49" charset="-122"/>
                <a:ea typeface="新宋体" panose="02010609030101010101" pitchFamily="49" charset="-122"/>
              </a:rPr>
              <a:t>蚊子和老牛的叫声，谁的声音大？谁的音调高？</a:t>
            </a:r>
          </a:p>
        </p:txBody>
      </p:sp>
      <p:sp>
        <p:nvSpPr>
          <p:cNvPr id="112647" name="文本框 112646"/>
          <p:cNvSpPr txBox="1"/>
          <p:nvPr/>
        </p:nvSpPr>
        <p:spPr>
          <a:xfrm>
            <a:off x="323850" y="5157788"/>
            <a:ext cx="8497888" cy="1311275"/>
          </a:xfrm>
          <a:prstGeom prst="rect">
            <a:avLst/>
          </a:prstGeom>
          <a:noFill/>
          <a:ln w="9525">
            <a:noFill/>
          </a:ln>
        </p:spPr>
        <p:txBody>
          <a:bodyPr>
            <a:spAutoFit/>
          </a:bodyPr>
          <a:lstStyle/>
          <a:p>
            <a:r>
              <a:rPr lang="zh-CN" altLang="en-US" sz="4000" b="1" dirty="0">
                <a:solidFill>
                  <a:srgbClr val="FF3300"/>
                </a:solidFill>
                <a:latin typeface="新宋体" panose="02010609030101010101" pitchFamily="49" charset="-122"/>
                <a:ea typeface="新宋体" panose="02010609030101010101" pitchFamily="49" charset="-122"/>
              </a:rPr>
              <a:t>老牛的声音大</a:t>
            </a:r>
            <a:r>
              <a:rPr lang="zh-CN" altLang="en-US" sz="4000" b="1" dirty="0">
                <a:solidFill>
                  <a:srgbClr val="9900FF"/>
                </a:solidFill>
                <a:latin typeface="新宋体" panose="02010609030101010101" pitchFamily="49" charset="-122"/>
                <a:ea typeface="新宋体" panose="02010609030101010101" pitchFamily="49" charset="-122"/>
              </a:rPr>
              <a:t>（响度大）</a:t>
            </a:r>
            <a:r>
              <a:rPr lang="zh-CN" altLang="en-US" sz="4000" b="1" dirty="0">
                <a:solidFill>
                  <a:srgbClr val="FF3300"/>
                </a:solidFill>
                <a:latin typeface="新宋体" panose="02010609030101010101" pitchFamily="49" charset="-122"/>
                <a:ea typeface="新宋体" panose="02010609030101010101" pitchFamily="49" charset="-122"/>
              </a:rPr>
              <a:t>，但是蚊子的音调要高</a:t>
            </a:r>
          </a:p>
        </p:txBody>
      </p:sp>
    </p:spTree>
    <p:extLst>
      <p:ext uri="{BB962C8B-B14F-4D97-AF65-F5344CB8AC3E}">
        <p14:creationId xmlns:p14="http://schemas.microsoft.com/office/powerpoint/2010/main" val="4014295864"/>
      </p:ext>
    </p:extLst>
  </p:cSld>
  <p:clrMapOvr>
    <a:masterClrMapping/>
  </p:clrMapOvr>
  <p:transition advClick="0" advTm="8344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iterate type="lt">
                                    <p:tmPct val="5000"/>
                                  </p:iterate>
                                  <p:childTnLst>
                                    <p:set>
                                      <p:cBhvr>
                                        <p:cTn id="6" dur="1" fill="hold">
                                          <p:stCondLst>
                                            <p:cond delay="0"/>
                                          </p:stCondLst>
                                        </p:cTn>
                                        <p:tgtEl>
                                          <p:spTgt spid="112646"/>
                                        </p:tgtEl>
                                        <p:attrNameLst>
                                          <p:attrName>style.visibility</p:attrName>
                                        </p:attrNameLst>
                                      </p:cBhvr>
                                      <p:to>
                                        <p:strVal val="visible"/>
                                      </p:to>
                                    </p:set>
                                    <p:anim calcmode="lin" valueType="num">
                                      <p:cBhvr>
                                        <p:cTn id="7" dur="1000" fill="hold"/>
                                        <p:tgtEl>
                                          <p:spTgt spid="112646"/>
                                        </p:tgtEl>
                                        <p:attrNameLst>
                                          <p:attrName>ppt_w</p:attrName>
                                        </p:attrNameLst>
                                      </p:cBhvr>
                                      <p:tavLst>
                                        <p:tav tm="0">
                                          <p:val>
                                            <p:fltVal val="0"/>
                                          </p:val>
                                        </p:tav>
                                        <p:tav tm="100000">
                                          <p:val>
                                            <p:strVal val="#ppt_w"/>
                                          </p:val>
                                        </p:tav>
                                      </p:tavLst>
                                    </p:anim>
                                    <p:anim calcmode="lin" valueType="num">
                                      <p:cBhvr>
                                        <p:cTn id="8" dur="1000" fill="hold"/>
                                        <p:tgtEl>
                                          <p:spTgt spid="112646"/>
                                        </p:tgtEl>
                                        <p:attrNameLst>
                                          <p:attrName>ppt_h</p:attrName>
                                        </p:attrNameLst>
                                      </p:cBhvr>
                                      <p:tavLst>
                                        <p:tav tm="0">
                                          <p:val>
                                            <p:fltVal val="0"/>
                                          </p:val>
                                        </p:tav>
                                        <p:tav tm="100000">
                                          <p:val>
                                            <p:strVal val="#ppt_h"/>
                                          </p:val>
                                        </p:tav>
                                      </p:tavLst>
                                    </p:anim>
                                    <p:anim calcmode="lin" valueType="num">
                                      <p:cBhvr>
                                        <p:cTn id="9" dur="1000" fill="hold"/>
                                        <p:tgtEl>
                                          <p:spTgt spid="112646"/>
                                        </p:tgtEl>
                                        <p:attrNameLst>
                                          <p:attrName>style.rotation</p:attrName>
                                        </p:attrNameLst>
                                      </p:cBhvr>
                                      <p:tavLst>
                                        <p:tav tm="0">
                                          <p:val>
                                            <p:fltVal val="90"/>
                                          </p:val>
                                        </p:tav>
                                        <p:tav tm="100000">
                                          <p:val>
                                            <p:fltVal val="0"/>
                                          </p:val>
                                        </p:tav>
                                      </p:tavLst>
                                    </p:anim>
                                    <p:animEffect transition="in" filter="fade">
                                      <p:cBhvr>
                                        <p:cTn id="10" dur="1000"/>
                                        <p:tgtEl>
                                          <p:spTgt spid="112646"/>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8" fill="hold" grpId="0" nodeType="clickEffect">
                                  <p:stCondLst>
                                    <p:cond delay="0"/>
                                  </p:stCondLst>
                                  <p:childTnLst>
                                    <p:set>
                                      <p:cBhvr>
                                        <p:cTn id="14" dur="1" fill="hold">
                                          <p:stCondLst>
                                            <p:cond delay="0"/>
                                          </p:stCondLst>
                                        </p:cTn>
                                        <p:tgtEl>
                                          <p:spTgt spid="112647"/>
                                        </p:tgtEl>
                                        <p:attrNameLst>
                                          <p:attrName>style.visibility</p:attrName>
                                        </p:attrNameLst>
                                      </p:cBhvr>
                                      <p:to>
                                        <p:strVal val="visible"/>
                                      </p:to>
                                    </p:set>
                                    <p:anim calcmode="lin" valueType="num">
                                      <p:cBhvr additive="base">
                                        <p:cTn id="15" dur="500" fill="hold"/>
                                        <p:tgtEl>
                                          <p:spTgt spid="112647"/>
                                        </p:tgtEl>
                                        <p:attrNameLst>
                                          <p:attrName>ppt_x</p:attrName>
                                        </p:attrNameLst>
                                      </p:cBhvr>
                                      <p:tavLst>
                                        <p:tav tm="0">
                                          <p:val>
                                            <p:strVal val="0-#ppt_w/2"/>
                                          </p:val>
                                        </p:tav>
                                        <p:tav tm="100000">
                                          <p:val>
                                            <p:strVal val="#ppt_x"/>
                                          </p:val>
                                        </p:tav>
                                      </p:tavLst>
                                    </p:anim>
                                    <p:anim calcmode="lin" valueType="num">
                                      <p:cBhvr additive="base">
                                        <p:cTn id="16" dur="500" fill="hold"/>
                                        <p:tgtEl>
                                          <p:spTgt spid="1126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17" fill="hold" display="0">
                  <p:stCondLst>
                    <p:cond delay="indefinite"/>
                  </p:stCondLst>
                  <p:endCondLst>
                    <p:cond evt="onPrev" delay="0">
                      <p:tgtEl>
                        <p:sldTgt/>
                      </p:tgtEl>
                    </p:cond>
                    <p:cond evt="onStopAudio" delay="0">
                      <p:tgtEl>
                        <p:sldTgt/>
                      </p:tgtEl>
                    </p:cond>
                  </p:endCondLst>
                </p:cTn>
                <p:tgtEl>
                  <p:spTgt spid="112644"/>
                </p:tgtEl>
              </p:cMediaNode>
            </p:audio>
          </p:childTnLst>
        </p:cTn>
      </p:par>
    </p:tnLst>
    <p:bldLst>
      <p:bldP spid="112646" grpId="0"/>
      <p:bldP spid="11264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6" name="文本框 64515"/>
          <p:cNvSpPr txBox="1"/>
          <p:nvPr/>
        </p:nvSpPr>
        <p:spPr>
          <a:xfrm>
            <a:off x="827088" y="908050"/>
            <a:ext cx="7620000" cy="549275"/>
          </a:xfrm>
          <a:prstGeom prst="rect">
            <a:avLst/>
          </a:prstGeom>
          <a:noFill/>
          <a:ln w="9525">
            <a:noFill/>
          </a:ln>
        </p:spPr>
        <p:txBody>
          <a:bodyPr>
            <a:spAutoFit/>
          </a:bodyPr>
          <a:lstStyle/>
          <a:p>
            <a:pPr>
              <a:spcBef>
                <a:spcPct val="50000"/>
              </a:spcBef>
            </a:pPr>
            <a:r>
              <a:rPr lang="en-US" altLang="zh-CN" sz="3000" b="1" i="1" dirty="0">
                <a:latin typeface="Times New Roman" panose="02020603050405020304" pitchFamily="18" charset="0"/>
              </a:rPr>
              <a:t>1</a:t>
            </a:r>
            <a:r>
              <a:rPr lang="zh-CN" altLang="en-US" sz="3000" b="1" i="1" dirty="0">
                <a:latin typeface="Times New Roman" panose="02020603050405020304" pitchFamily="18" charset="0"/>
              </a:rPr>
              <a:t>、下面两个图，哪个图中的小球振幅大？</a:t>
            </a:r>
            <a:endParaRPr lang="zh-CN" altLang="en-US" sz="3000" b="1" i="1">
              <a:latin typeface="Times New Roman" panose="02020603050405020304" pitchFamily="18" charset="0"/>
            </a:endParaRPr>
          </a:p>
        </p:txBody>
      </p:sp>
      <p:pic>
        <p:nvPicPr>
          <p:cNvPr id="64517" name="图片 64516"/>
          <p:cNvPicPr>
            <a:picLocks noChangeAspect="1"/>
          </p:cNvPicPr>
          <p:nvPr/>
        </p:nvPicPr>
        <p:blipFill>
          <a:blip r:embed="rId2"/>
          <a:stretch>
            <a:fillRect/>
          </a:stretch>
        </p:blipFill>
        <p:spPr>
          <a:xfrm>
            <a:off x="468313" y="1700213"/>
            <a:ext cx="3689350" cy="2449512"/>
          </a:xfrm>
          <a:prstGeom prst="rect">
            <a:avLst/>
          </a:prstGeom>
          <a:noFill/>
          <a:ln w="9525">
            <a:noFill/>
          </a:ln>
        </p:spPr>
      </p:pic>
      <p:pic>
        <p:nvPicPr>
          <p:cNvPr id="64518" name="图片 64517"/>
          <p:cNvPicPr>
            <a:picLocks noChangeAspect="1"/>
          </p:cNvPicPr>
          <p:nvPr/>
        </p:nvPicPr>
        <p:blipFill>
          <a:blip r:embed="rId3"/>
          <a:stretch>
            <a:fillRect/>
          </a:stretch>
        </p:blipFill>
        <p:spPr>
          <a:xfrm>
            <a:off x="4643438" y="1700213"/>
            <a:ext cx="3024187" cy="2520950"/>
          </a:xfrm>
          <a:prstGeom prst="rect">
            <a:avLst/>
          </a:prstGeom>
          <a:noFill/>
          <a:ln w="9525">
            <a:noFill/>
          </a:ln>
        </p:spPr>
      </p:pic>
      <p:sp>
        <p:nvSpPr>
          <p:cNvPr id="64519" name="文本框 64518"/>
          <p:cNvSpPr txBox="1"/>
          <p:nvPr/>
        </p:nvSpPr>
        <p:spPr>
          <a:xfrm>
            <a:off x="1547813" y="4868863"/>
            <a:ext cx="2743200" cy="701675"/>
          </a:xfrm>
          <a:prstGeom prst="rect">
            <a:avLst/>
          </a:prstGeom>
          <a:noFill/>
          <a:ln w="9525">
            <a:noFill/>
          </a:ln>
        </p:spPr>
        <p:txBody>
          <a:bodyPr>
            <a:spAutoFit/>
          </a:bodyPr>
          <a:lstStyle/>
          <a:p>
            <a:pPr algn="ctr"/>
            <a:r>
              <a:rPr lang="zh-CN" altLang="en-US" sz="4000" b="1" dirty="0">
                <a:solidFill>
                  <a:srgbClr val="FF3300"/>
                </a:solidFill>
                <a:latin typeface="Times New Roman" panose="02020603050405020304" pitchFamily="18" charset="0"/>
                <a:ea typeface="华文行楷" panose="02010800040101010101" pitchFamily="2" charset="-122"/>
              </a:rPr>
              <a:t>振幅大</a:t>
            </a:r>
          </a:p>
        </p:txBody>
      </p:sp>
      <p:sp>
        <p:nvSpPr>
          <p:cNvPr id="64520" name="文本框 64519"/>
          <p:cNvSpPr txBox="1"/>
          <p:nvPr/>
        </p:nvSpPr>
        <p:spPr>
          <a:xfrm>
            <a:off x="5148263" y="4868863"/>
            <a:ext cx="2606675" cy="701675"/>
          </a:xfrm>
          <a:prstGeom prst="rect">
            <a:avLst/>
          </a:prstGeom>
          <a:noFill/>
          <a:ln w="9525">
            <a:noFill/>
          </a:ln>
        </p:spPr>
        <p:txBody>
          <a:bodyPr>
            <a:spAutoFit/>
          </a:bodyPr>
          <a:lstStyle/>
          <a:p>
            <a:pPr algn="ctr"/>
            <a:r>
              <a:rPr lang="zh-CN" altLang="en-US" sz="4000" b="1" dirty="0">
                <a:solidFill>
                  <a:srgbClr val="FF3300"/>
                </a:solidFill>
                <a:latin typeface="Times New Roman" panose="02020603050405020304" pitchFamily="18" charset="0"/>
                <a:ea typeface="华文行楷" panose="02010800040101010101" pitchFamily="2" charset="-122"/>
              </a:rPr>
              <a:t>振幅小</a:t>
            </a:r>
          </a:p>
        </p:txBody>
      </p:sp>
      <p:pic>
        <p:nvPicPr>
          <p:cNvPr id="64521" name="图片 64520" descr="ｙｕ７ｊ"/>
          <p:cNvPicPr>
            <a:picLocks noChangeAspect="1"/>
          </p:cNvPicPr>
          <p:nvPr/>
        </p:nvPicPr>
        <p:blipFill>
          <a:blip r:embed="rId4"/>
          <a:stretch>
            <a:fillRect/>
          </a:stretch>
        </p:blipFill>
        <p:spPr>
          <a:xfrm>
            <a:off x="7934325" y="5429250"/>
            <a:ext cx="1209675" cy="1428750"/>
          </a:xfrm>
          <a:prstGeom prst="rect">
            <a:avLst/>
          </a:prstGeom>
          <a:noFill/>
          <a:ln w="9525">
            <a:noFill/>
          </a:ln>
        </p:spPr>
      </p:pic>
      <p:sp>
        <p:nvSpPr>
          <p:cNvPr id="64522" name="矩形 64521"/>
          <p:cNvSpPr/>
          <p:nvPr/>
        </p:nvSpPr>
        <p:spPr>
          <a:xfrm>
            <a:off x="3106738" y="528003"/>
            <a:ext cx="3311525" cy="576262"/>
          </a:xfrm>
          <a:prstGeom prst="rect">
            <a:avLst/>
          </a:prstGeom>
        </p:spPr>
        <p:txBody>
          <a:bodyPr wrap="none" fromWordArt="1">
            <a:prstTxWarp prst="textArchUp">
              <a:avLst>
                <a:gd name="adj" fmla="val 10800000"/>
              </a:avLst>
            </a:prstTxWarp>
            <a:normAutofit/>
          </a:bodyPr>
          <a:lstStyle/>
          <a:p>
            <a:pPr algn="ctr"/>
            <a:r>
              <a:rPr lang="zh-CN" altLang="en-US" sz="3600">
                <a:ln w="9525" cap="flat" cmpd="sng">
                  <a:solidFill>
                    <a:srgbClr val="0000FF"/>
                  </a:solidFill>
                  <a:prstDash val="solid"/>
                  <a:headEnd type="none" w="med" len="med"/>
                  <a:tailEnd type="none" w="med" len="med"/>
                </a:ln>
                <a:solidFill>
                  <a:srgbClr val="0000FF"/>
                </a:solidFill>
                <a:latin typeface="宋体" panose="02010600030101010101" pitchFamily="2" charset="-122"/>
                <a:ea typeface="宋体" panose="02010600030101010101" pitchFamily="2" charset="-122"/>
              </a:rPr>
              <a:t>快速抢答 一试身手</a:t>
            </a:r>
          </a:p>
        </p:txBody>
      </p:sp>
    </p:spTree>
    <p:extLst>
      <p:ext uri="{BB962C8B-B14F-4D97-AF65-F5344CB8AC3E}">
        <p14:creationId xmlns:p14="http://schemas.microsoft.com/office/powerpoint/2010/main" val="1433285142"/>
      </p:ext>
    </p:extLst>
  </p:cSld>
  <p:clrMapOvr>
    <a:masterClrMapping/>
  </p:clrMapOvr>
  <p:transition>
    <p:strips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64516"/>
                                        </p:tgtEl>
                                        <p:attrNameLst>
                                          <p:attrName>style.visibility</p:attrName>
                                        </p:attrNameLst>
                                      </p:cBhvr>
                                      <p:to>
                                        <p:strVal val="visible"/>
                                      </p:to>
                                    </p:set>
                                    <p:anim calcmode="lin" valueType="num">
                                      <p:cBhvr additive="base">
                                        <p:cTn id="7" dur="500" fill="hold"/>
                                        <p:tgtEl>
                                          <p:spTgt spid="64516"/>
                                        </p:tgtEl>
                                        <p:attrNameLst>
                                          <p:attrName>ppt_x</p:attrName>
                                        </p:attrNameLst>
                                      </p:cBhvr>
                                      <p:tavLst>
                                        <p:tav tm="0">
                                          <p:val>
                                            <p:strVal val="0-#ppt_w/2"/>
                                          </p:val>
                                        </p:tav>
                                        <p:tav tm="100000">
                                          <p:val>
                                            <p:strVal val="#ppt_x"/>
                                          </p:val>
                                        </p:tav>
                                      </p:tavLst>
                                    </p:anim>
                                    <p:anim calcmode="lin" valueType="num">
                                      <p:cBhvr additive="base">
                                        <p:cTn id="8" dur="500" fill="hold"/>
                                        <p:tgtEl>
                                          <p:spTgt spid="6451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0" presetClass="entr" presetSubtype="0" fill="hold" nodeType="clickEffect">
                                  <p:stCondLst>
                                    <p:cond delay="0"/>
                                  </p:stCondLst>
                                  <p:childTnLst>
                                    <p:set>
                                      <p:cBhvr>
                                        <p:cTn id="12" dur="1" fill="hold">
                                          <p:stCondLst>
                                            <p:cond delay="0"/>
                                          </p:stCondLst>
                                        </p:cTn>
                                        <p:tgtEl>
                                          <p:spTgt spid="64517"/>
                                        </p:tgtEl>
                                        <p:attrNameLst>
                                          <p:attrName>style.visibility</p:attrName>
                                        </p:attrNameLst>
                                      </p:cBhvr>
                                      <p:to>
                                        <p:strVal val="visible"/>
                                      </p:to>
                                    </p:set>
                                    <p:animEffect transition="in" filter="wedge">
                                      <p:cBhvr>
                                        <p:cTn id="13" dur="1000"/>
                                        <p:tgtEl>
                                          <p:spTgt spid="64517"/>
                                        </p:tgtEl>
                                      </p:cBhvr>
                                    </p:animEffect>
                                  </p:childTnLst>
                                </p:cTn>
                              </p:par>
                              <p:par>
                                <p:cTn id="14" presetID="20" presetClass="entr" presetSubtype="0" fill="hold" nodeType="withEffect">
                                  <p:stCondLst>
                                    <p:cond delay="0"/>
                                  </p:stCondLst>
                                  <p:childTnLst>
                                    <p:set>
                                      <p:cBhvr>
                                        <p:cTn id="15" dur="1" fill="hold">
                                          <p:stCondLst>
                                            <p:cond delay="0"/>
                                          </p:stCondLst>
                                        </p:cTn>
                                        <p:tgtEl>
                                          <p:spTgt spid="64518"/>
                                        </p:tgtEl>
                                        <p:attrNameLst>
                                          <p:attrName>style.visibility</p:attrName>
                                        </p:attrNameLst>
                                      </p:cBhvr>
                                      <p:to>
                                        <p:strVal val="visible"/>
                                      </p:to>
                                    </p:set>
                                    <p:animEffect transition="in" filter="wedge">
                                      <p:cBhvr>
                                        <p:cTn id="16" dur="1000"/>
                                        <p:tgtEl>
                                          <p:spTgt spid="64518"/>
                                        </p:tgtEl>
                                      </p:cBhvr>
                                    </p:animEffect>
                                  </p:childTnLst>
                                </p:cTn>
                              </p:par>
                            </p:childTnLst>
                          </p:cTn>
                        </p:par>
                      </p:childTnLst>
                    </p:cTn>
                  </p:par>
                  <p:par>
                    <p:cTn id="17" fill="hold">
                      <p:stCondLst>
                        <p:cond delay="indefinite"/>
                      </p:stCondLst>
                      <p:childTnLst>
                        <p:par>
                          <p:cTn id="18" fill="hold">
                            <p:stCondLst>
                              <p:cond delay="0"/>
                            </p:stCondLst>
                            <p:childTnLst>
                              <p:par>
                                <p:cTn id="19" presetID="51" presetClass="entr" presetSubtype="0" fill="hold" grpId="0" nodeType="clickEffect">
                                  <p:stCondLst>
                                    <p:cond delay="0"/>
                                  </p:stCondLst>
                                  <p:childTnLst>
                                    <p:set>
                                      <p:cBhvr>
                                        <p:cTn id="20" dur="1" fill="hold">
                                          <p:stCondLst>
                                            <p:cond delay="0"/>
                                          </p:stCondLst>
                                        </p:cTn>
                                        <p:tgtEl>
                                          <p:spTgt spid="64519"/>
                                        </p:tgtEl>
                                        <p:attrNameLst>
                                          <p:attrName>style.visibility</p:attrName>
                                        </p:attrNameLst>
                                      </p:cBhvr>
                                      <p:to>
                                        <p:strVal val="visible"/>
                                      </p:to>
                                    </p:set>
                                    <p:animEffect transition="in" filter="fade">
                                      <p:cBhvr>
                                        <p:cTn id="21" dur="770" decel="100000"/>
                                        <p:tgtEl>
                                          <p:spTgt spid="64519"/>
                                        </p:tgtEl>
                                      </p:cBhvr>
                                    </p:animEffect>
                                    <p:animScale>
                                      <p:cBhvr>
                                        <p:cTn id="22" dur="770" decel="100000"/>
                                        <p:tgtEl>
                                          <p:spTgt spid="64519"/>
                                        </p:tgtEl>
                                      </p:cBhvr>
                                      <p:from x="10000" y="10000"/>
                                      <p:to x="200000" y="450000"/>
                                    </p:animScale>
                                    <p:animScale>
                                      <p:cBhvr>
                                        <p:cTn id="23" dur="1230" accel="100000" fill="hold">
                                          <p:stCondLst>
                                            <p:cond delay="770"/>
                                          </p:stCondLst>
                                        </p:cTn>
                                        <p:tgtEl>
                                          <p:spTgt spid="64519"/>
                                        </p:tgtEl>
                                      </p:cBhvr>
                                      <p:from x="200000" y="450000"/>
                                      <p:to x="100000" y="100000"/>
                                    </p:animScale>
                                    <p:set>
                                      <p:cBhvr>
                                        <p:cTn id="24" dur="770" fill="hold"/>
                                        <p:tgtEl>
                                          <p:spTgt spid="64519"/>
                                        </p:tgtEl>
                                        <p:attrNameLst>
                                          <p:attrName>ppt_x</p:attrName>
                                        </p:attrNameLst>
                                      </p:cBhvr>
                                      <p:to>
                                        <p:strVal val="(0.5)"/>
                                      </p:to>
                                    </p:set>
                                    <p:anim from="(0.5)" to="(#ppt_x)" calcmode="lin" valueType="num">
                                      <p:cBhvr>
                                        <p:cTn id="25" dur="1230" accel="100000" fill="hold">
                                          <p:stCondLst>
                                            <p:cond delay="770"/>
                                          </p:stCondLst>
                                        </p:cTn>
                                        <p:tgtEl>
                                          <p:spTgt spid="64519"/>
                                        </p:tgtEl>
                                        <p:attrNameLst>
                                          <p:attrName>ppt_x</p:attrName>
                                        </p:attrNameLst>
                                      </p:cBhvr>
                                    </p:anim>
                                    <p:set>
                                      <p:cBhvr>
                                        <p:cTn id="26" dur="770" fill="hold"/>
                                        <p:tgtEl>
                                          <p:spTgt spid="64519"/>
                                        </p:tgtEl>
                                        <p:attrNameLst>
                                          <p:attrName>ppt_y</p:attrName>
                                        </p:attrNameLst>
                                      </p:cBhvr>
                                      <p:to>
                                        <p:strVal val="(#ppt_y+0.4)"/>
                                      </p:to>
                                    </p:set>
                                    <p:anim from="(#ppt_y+0.4)" to="(#ppt_y)" calcmode="lin" valueType="num">
                                      <p:cBhvr>
                                        <p:cTn id="27" dur="1230" accel="100000" fill="hold">
                                          <p:stCondLst>
                                            <p:cond delay="770"/>
                                          </p:stCondLst>
                                        </p:cTn>
                                        <p:tgtEl>
                                          <p:spTgt spid="64519"/>
                                        </p:tgtEl>
                                        <p:attrNameLst>
                                          <p:attrName>ppt_y</p:attrName>
                                        </p:attrNameLst>
                                      </p:cBhvr>
                                    </p:anim>
                                  </p:childTnLst>
                                </p:cTn>
                              </p:par>
                              <p:par>
                                <p:cTn id="28" presetID="51" presetClass="entr" presetSubtype="0" fill="hold" grpId="0" nodeType="withEffect">
                                  <p:stCondLst>
                                    <p:cond delay="0"/>
                                  </p:stCondLst>
                                  <p:childTnLst>
                                    <p:set>
                                      <p:cBhvr>
                                        <p:cTn id="29" dur="1" fill="hold">
                                          <p:stCondLst>
                                            <p:cond delay="0"/>
                                          </p:stCondLst>
                                        </p:cTn>
                                        <p:tgtEl>
                                          <p:spTgt spid="64520"/>
                                        </p:tgtEl>
                                        <p:attrNameLst>
                                          <p:attrName>style.visibility</p:attrName>
                                        </p:attrNameLst>
                                      </p:cBhvr>
                                      <p:to>
                                        <p:strVal val="visible"/>
                                      </p:to>
                                    </p:set>
                                    <p:animEffect transition="in" filter="fade">
                                      <p:cBhvr>
                                        <p:cTn id="30" dur="770" decel="100000"/>
                                        <p:tgtEl>
                                          <p:spTgt spid="64520"/>
                                        </p:tgtEl>
                                      </p:cBhvr>
                                    </p:animEffect>
                                    <p:animScale>
                                      <p:cBhvr>
                                        <p:cTn id="31" dur="770" decel="100000"/>
                                        <p:tgtEl>
                                          <p:spTgt spid="64520"/>
                                        </p:tgtEl>
                                      </p:cBhvr>
                                      <p:from x="10000" y="10000"/>
                                      <p:to x="200000" y="450000"/>
                                    </p:animScale>
                                    <p:animScale>
                                      <p:cBhvr>
                                        <p:cTn id="32" dur="1230" accel="100000" fill="hold">
                                          <p:stCondLst>
                                            <p:cond delay="770"/>
                                          </p:stCondLst>
                                        </p:cTn>
                                        <p:tgtEl>
                                          <p:spTgt spid="64520"/>
                                        </p:tgtEl>
                                      </p:cBhvr>
                                      <p:from x="200000" y="450000"/>
                                      <p:to x="100000" y="100000"/>
                                    </p:animScale>
                                    <p:set>
                                      <p:cBhvr>
                                        <p:cTn id="33" dur="770" fill="hold"/>
                                        <p:tgtEl>
                                          <p:spTgt spid="64520"/>
                                        </p:tgtEl>
                                        <p:attrNameLst>
                                          <p:attrName>ppt_x</p:attrName>
                                        </p:attrNameLst>
                                      </p:cBhvr>
                                      <p:to>
                                        <p:strVal val="(0.5)"/>
                                      </p:to>
                                    </p:set>
                                    <p:anim from="(0.5)" to="(#ppt_x)" calcmode="lin" valueType="num">
                                      <p:cBhvr>
                                        <p:cTn id="34" dur="1230" accel="100000" fill="hold">
                                          <p:stCondLst>
                                            <p:cond delay="770"/>
                                          </p:stCondLst>
                                        </p:cTn>
                                        <p:tgtEl>
                                          <p:spTgt spid="64520"/>
                                        </p:tgtEl>
                                        <p:attrNameLst>
                                          <p:attrName>ppt_x</p:attrName>
                                        </p:attrNameLst>
                                      </p:cBhvr>
                                    </p:anim>
                                    <p:set>
                                      <p:cBhvr>
                                        <p:cTn id="35" dur="770" fill="hold"/>
                                        <p:tgtEl>
                                          <p:spTgt spid="64520"/>
                                        </p:tgtEl>
                                        <p:attrNameLst>
                                          <p:attrName>ppt_y</p:attrName>
                                        </p:attrNameLst>
                                      </p:cBhvr>
                                      <p:to>
                                        <p:strVal val="(#ppt_y+0.4)"/>
                                      </p:to>
                                    </p:set>
                                    <p:anim from="(#ppt_y+0.4)" to="(#ppt_y)" calcmode="lin" valueType="num">
                                      <p:cBhvr>
                                        <p:cTn id="36" dur="1230" accel="100000" fill="hold">
                                          <p:stCondLst>
                                            <p:cond delay="770"/>
                                          </p:stCondLst>
                                        </p:cTn>
                                        <p:tgtEl>
                                          <p:spTgt spid="64520"/>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6" grpId="0"/>
      <p:bldP spid="64519" grpId="0"/>
      <p:bldP spid="6452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文本框 63490"/>
          <p:cNvSpPr txBox="1"/>
          <p:nvPr/>
        </p:nvSpPr>
        <p:spPr>
          <a:xfrm>
            <a:off x="395288" y="1052513"/>
            <a:ext cx="8459787" cy="3935412"/>
          </a:xfrm>
          <a:prstGeom prst="rect">
            <a:avLst/>
          </a:prstGeom>
          <a:noFill/>
          <a:ln w="9525">
            <a:noFill/>
          </a:ln>
        </p:spPr>
        <p:txBody>
          <a:bodyPr>
            <a:spAutoFit/>
          </a:bodyPr>
          <a:lstStyle/>
          <a:p>
            <a:r>
              <a:rPr lang="en-US" altLang="zh-CN" sz="2800" dirty="0">
                <a:latin typeface="Arial" panose="020B0604020202020204" pitchFamily="34" charset="0"/>
              </a:rPr>
              <a:t>2</a:t>
            </a:r>
            <a:r>
              <a:rPr lang="zh-CN" altLang="en-US" sz="2800" dirty="0">
                <a:latin typeface="Arial" panose="020B0604020202020204" pitchFamily="34" charset="0"/>
              </a:rPr>
              <a:t>、 千百年来，不论是在两军对垒的战场上，还是在艺术表演的舞台上，都离不开鼓。甚至在人们的日常生活中也离不开鼓。鼓，能振奋人的精神，激发人的斗志，鼓舞人们奋勇前进</a:t>
            </a:r>
            <a:r>
              <a:rPr lang="en-US" altLang="zh-CN" sz="2800" dirty="0">
                <a:latin typeface="Arial" panose="020B0604020202020204" pitchFamily="34" charset="0"/>
              </a:rPr>
              <a:t>!</a:t>
            </a:r>
            <a:r>
              <a:rPr lang="zh-CN" altLang="en-US" sz="2800" dirty="0">
                <a:latin typeface="Arial" panose="020B0604020202020204" pitchFamily="34" charset="0"/>
              </a:rPr>
              <a:t>你认为图中的鼓手们要提高击鼓声音的响度，应该采用的方法是（      ）</a:t>
            </a:r>
          </a:p>
          <a:p>
            <a:r>
              <a:rPr lang="en-US" altLang="zh-CN" sz="2800" dirty="0">
                <a:latin typeface="Arial" panose="020B0604020202020204" pitchFamily="34" charset="0"/>
              </a:rPr>
              <a:t>A</a:t>
            </a:r>
            <a:r>
              <a:rPr lang="zh-CN" altLang="en-US" sz="2800" dirty="0">
                <a:latin typeface="Arial" panose="020B0604020202020204" pitchFamily="34" charset="0"/>
              </a:rPr>
              <a:t>．用更大的力击鼓，使鼓面振动振幅大些 </a:t>
            </a:r>
          </a:p>
          <a:p>
            <a:r>
              <a:rPr lang="en-US" altLang="zh-CN" sz="2800" dirty="0">
                <a:latin typeface="Arial" panose="020B0604020202020204" pitchFamily="34" charset="0"/>
              </a:rPr>
              <a:t>B</a:t>
            </a:r>
            <a:r>
              <a:rPr lang="zh-CN" altLang="en-US" sz="2800" dirty="0">
                <a:latin typeface="Arial" panose="020B0604020202020204" pitchFamily="34" charset="0"/>
              </a:rPr>
              <a:t>．改变频率高一些的鼓来敲击</a:t>
            </a:r>
          </a:p>
          <a:p>
            <a:r>
              <a:rPr lang="en-US" altLang="zh-CN" sz="2800" dirty="0">
                <a:latin typeface="Arial" panose="020B0604020202020204" pitchFamily="34" charset="0"/>
              </a:rPr>
              <a:t>C</a:t>
            </a:r>
            <a:r>
              <a:rPr lang="zh-CN" altLang="en-US" sz="2800" dirty="0">
                <a:latin typeface="Arial" panose="020B0604020202020204" pitchFamily="34" charset="0"/>
              </a:rPr>
              <a:t>．离击鼓处远一些，听到的声音就会强些</a:t>
            </a:r>
          </a:p>
          <a:p>
            <a:r>
              <a:rPr lang="en-US" altLang="zh-CN" sz="2800" dirty="0">
                <a:latin typeface="Arial" panose="020B0604020202020204" pitchFamily="34" charset="0"/>
              </a:rPr>
              <a:t>D</a:t>
            </a:r>
            <a:r>
              <a:rPr lang="zh-CN" altLang="en-US" sz="2800" dirty="0">
                <a:latin typeface="Arial" panose="020B0604020202020204" pitchFamily="34" charset="0"/>
              </a:rPr>
              <a:t>．击鼓击得快些</a:t>
            </a:r>
          </a:p>
        </p:txBody>
      </p:sp>
      <p:pic>
        <p:nvPicPr>
          <p:cNvPr id="63492" name="图片 63491" descr="E:/文新资料/资料/沪科版八年级物理/第三章资料/http:/news.jschina.com.cn/gb/jschina/2003/24/node11176/node11177/node11290/images/00167173.jpg">
            <a:hlinkClick r:id="rId2"/>
          </p:cNvPr>
          <p:cNvPicPr>
            <a:picLocks noChangeAspect="1"/>
          </p:cNvPicPr>
          <p:nvPr/>
        </p:nvPicPr>
        <p:blipFill>
          <a:blip r:embed="rId3" r:link="rId4"/>
          <a:stretch>
            <a:fillRect/>
          </a:stretch>
        </p:blipFill>
        <p:spPr>
          <a:xfrm>
            <a:off x="7308850" y="4770438"/>
            <a:ext cx="1835150" cy="2087562"/>
          </a:xfrm>
          <a:prstGeom prst="rect">
            <a:avLst/>
          </a:prstGeom>
          <a:noFill/>
          <a:ln w="9525">
            <a:noFill/>
          </a:ln>
        </p:spPr>
      </p:pic>
      <p:sp>
        <p:nvSpPr>
          <p:cNvPr id="63493" name="文本框 63492"/>
          <p:cNvSpPr txBox="1"/>
          <p:nvPr/>
        </p:nvSpPr>
        <p:spPr>
          <a:xfrm>
            <a:off x="6948488" y="2781300"/>
            <a:ext cx="574675" cy="519113"/>
          </a:xfrm>
          <a:prstGeom prst="rect">
            <a:avLst/>
          </a:prstGeom>
          <a:noFill/>
          <a:ln w="9525">
            <a:noFill/>
          </a:ln>
        </p:spPr>
        <p:txBody>
          <a:bodyPr>
            <a:spAutoFit/>
          </a:bodyPr>
          <a:lstStyle/>
          <a:p>
            <a:pPr>
              <a:spcBef>
                <a:spcPct val="50000"/>
              </a:spcBef>
            </a:pPr>
            <a:r>
              <a:rPr lang="en-US" altLang="zh-CN" sz="2800">
                <a:solidFill>
                  <a:srgbClr val="FF0000"/>
                </a:solidFill>
                <a:latin typeface="Arial" panose="020B0604020202020204" pitchFamily="34" charset="0"/>
              </a:rPr>
              <a:t>A</a:t>
            </a:r>
          </a:p>
        </p:txBody>
      </p:sp>
      <p:sp>
        <p:nvSpPr>
          <p:cNvPr id="63494" name="矩形 63493"/>
          <p:cNvSpPr/>
          <p:nvPr/>
        </p:nvSpPr>
        <p:spPr>
          <a:xfrm>
            <a:off x="3132138" y="333375"/>
            <a:ext cx="3311525" cy="719138"/>
          </a:xfrm>
          <a:prstGeom prst="rect">
            <a:avLst/>
          </a:prstGeom>
        </p:spPr>
        <p:txBody>
          <a:bodyPr wrap="none" fromWordArt="1">
            <a:prstTxWarp prst="textArchUp">
              <a:avLst>
                <a:gd name="adj" fmla="val 10800000"/>
              </a:avLst>
            </a:prstTxWarp>
            <a:normAutofit/>
          </a:bodyPr>
          <a:lstStyle/>
          <a:p>
            <a:pPr algn="ctr"/>
            <a:r>
              <a:rPr lang="zh-CN" altLang="en-US" sz="3600">
                <a:ln w="9525" cap="flat" cmpd="sng">
                  <a:solidFill>
                    <a:srgbClr val="0000FF"/>
                  </a:solidFill>
                  <a:prstDash val="solid"/>
                  <a:headEnd type="none" w="med" len="med"/>
                  <a:tailEnd type="none" w="med" len="med"/>
                </a:ln>
                <a:solidFill>
                  <a:srgbClr val="0000FF"/>
                </a:solidFill>
                <a:latin typeface="宋体" panose="02010600030101010101" pitchFamily="2" charset="-122"/>
                <a:ea typeface="宋体" panose="02010600030101010101" pitchFamily="2" charset="-122"/>
              </a:rPr>
              <a:t>快速抢答 一试身手</a:t>
            </a:r>
          </a:p>
        </p:txBody>
      </p:sp>
    </p:spTree>
    <p:extLst>
      <p:ext uri="{BB962C8B-B14F-4D97-AF65-F5344CB8AC3E}">
        <p14:creationId xmlns:p14="http://schemas.microsoft.com/office/powerpoint/2010/main" val="97842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63491"/>
                                        </p:tgtEl>
                                        <p:attrNameLst>
                                          <p:attrName>style.visibility</p:attrName>
                                        </p:attrNameLst>
                                      </p:cBhvr>
                                      <p:to>
                                        <p:strVal val="visible"/>
                                      </p:to>
                                    </p:set>
                                    <p:animEffect transition="in" filter="checkerboard(across)">
                                      <p:cBhvr>
                                        <p:cTn id="7" dur="500"/>
                                        <p:tgtEl>
                                          <p:spTgt spid="63491"/>
                                        </p:tgtEl>
                                      </p:cBhvr>
                                    </p:animEffect>
                                  </p:childTnLst>
                                </p:cTn>
                              </p:par>
                            </p:childTnLst>
                          </p:cTn>
                        </p:par>
                        <p:par>
                          <p:cTn id="8" fill="hold">
                            <p:stCondLst>
                              <p:cond delay="500"/>
                            </p:stCondLst>
                            <p:childTnLst>
                              <p:par>
                                <p:cTn id="9" presetID="5" presetClass="entr" presetSubtype="10" fill="hold" nodeType="afterEffect">
                                  <p:stCondLst>
                                    <p:cond delay="0"/>
                                  </p:stCondLst>
                                  <p:childTnLst>
                                    <p:set>
                                      <p:cBhvr>
                                        <p:cTn id="10" dur="1" fill="hold">
                                          <p:stCondLst>
                                            <p:cond delay="0"/>
                                          </p:stCondLst>
                                        </p:cTn>
                                        <p:tgtEl>
                                          <p:spTgt spid="63492"/>
                                        </p:tgtEl>
                                        <p:attrNameLst>
                                          <p:attrName>style.visibility</p:attrName>
                                        </p:attrNameLst>
                                      </p:cBhvr>
                                      <p:to>
                                        <p:strVal val="visible"/>
                                      </p:to>
                                    </p:set>
                                    <p:animEffect transition="in" filter="checkerboard(across)">
                                      <p:cBhvr>
                                        <p:cTn id="11" dur="500"/>
                                        <p:tgtEl>
                                          <p:spTgt spid="63492"/>
                                        </p:tgtEl>
                                      </p:cBhvr>
                                    </p:animEffect>
                                  </p:childTnLst>
                                </p:cTn>
                              </p:par>
                            </p:childTnLst>
                          </p:cTn>
                        </p:par>
                      </p:childTnLst>
                    </p:cTn>
                  </p:par>
                  <p:par>
                    <p:cTn id="12" fill="hold">
                      <p:stCondLst>
                        <p:cond delay="indefinite"/>
                      </p:stCondLst>
                      <p:childTnLst>
                        <p:par>
                          <p:cTn id="13" fill="hold">
                            <p:stCondLst>
                              <p:cond delay="0"/>
                            </p:stCondLst>
                            <p:childTnLst>
                              <p:par>
                                <p:cTn id="14" presetID="5" presetClass="entr" presetSubtype="10" fill="hold" grpId="0" nodeType="clickEffect">
                                  <p:stCondLst>
                                    <p:cond delay="0"/>
                                  </p:stCondLst>
                                  <p:childTnLst>
                                    <p:set>
                                      <p:cBhvr>
                                        <p:cTn id="15" dur="1" fill="hold">
                                          <p:stCondLst>
                                            <p:cond delay="0"/>
                                          </p:stCondLst>
                                        </p:cTn>
                                        <p:tgtEl>
                                          <p:spTgt spid="63493"/>
                                        </p:tgtEl>
                                        <p:attrNameLst>
                                          <p:attrName>style.visibility</p:attrName>
                                        </p:attrNameLst>
                                      </p:cBhvr>
                                      <p:to>
                                        <p:strVal val="visible"/>
                                      </p:to>
                                    </p:set>
                                    <p:animEffect transition="in" filter="checkerboard(across)">
                                      <p:cBhvr>
                                        <p:cTn id="16" dur="500"/>
                                        <p:tgtEl>
                                          <p:spTgt spid="634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1" grpId="0"/>
      <p:bldP spid="6349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文本框 82946"/>
          <p:cNvSpPr txBox="1"/>
          <p:nvPr/>
        </p:nvSpPr>
        <p:spPr>
          <a:xfrm>
            <a:off x="395288" y="1268413"/>
            <a:ext cx="8748712" cy="1373187"/>
          </a:xfrm>
          <a:prstGeom prst="rect">
            <a:avLst/>
          </a:prstGeom>
          <a:noFill/>
          <a:ln w="9525">
            <a:noFill/>
          </a:ln>
        </p:spPr>
        <p:txBody>
          <a:bodyPr>
            <a:spAutoFit/>
          </a:bodyPr>
          <a:lstStyle/>
          <a:p>
            <a:pPr>
              <a:spcBef>
                <a:spcPct val="50000"/>
              </a:spcBef>
            </a:pPr>
            <a:r>
              <a:rPr lang="en-US" altLang="zh-CN" sz="2800" b="1" dirty="0">
                <a:solidFill>
                  <a:srgbClr val="0000CC"/>
                </a:solidFill>
                <a:latin typeface="Arial" panose="020B0604020202020204" pitchFamily="34" charset="0"/>
              </a:rPr>
              <a:t>       </a:t>
            </a:r>
            <a:r>
              <a:rPr lang="zh-CN" altLang="en-US" sz="2800" b="1" dirty="0">
                <a:solidFill>
                  <a:srgbClr val="FF33CC"/>
                </a:solidFill>
                <a:latin typeface="Arial" panose="020B0604020202020204" pitchFamily="34" charset="0"/>
              </a:rPr>
              <a:t>音色又叫音品，它是指声音的特色</a:t>
            </a:r>
            <a:r>
              <a:rPr lang="zh-CN" altLang="en-US" sz="2800" b="1" dirty="0">
                <a:solidFill>
                  <a:srgbClr val="0000CC"/>
                </a:solidFill>
                <a:latin typeface="Arial" panose="020B0604020202020204" pitchFamily="34" charset="0"/>
              </a:rPr>
              <a:t>。不同发声体发出声音的音色是一般是不同的，听声辩人、辩动物、辩乐器等就是主要是根据</a:t>
            </a:r>
            <a:r>
              <a:rPr lang="zh-CN" altLang="en-US" sz="2800" b="1" dirty="0">
                <a:solidFill>
                  <a:srgbClr val="FF0000"/>
                </a:solidFill>
                <a:latin typeface="Arial" panose="020B0604020202020204" pitchFamily="34" charset="0"/>
              </a:rPr>
              <a:t>音色</a:t>
            </a:r>
            <a:r>
              <a:rPr lang="zh-CN" altLang="en-US" sz="2800" b="1" dirty="0">
                <a:solidFill>
                  <a:srgbClr val="0000CC"/>
                </a:solidFill>
                <a:latin typeface="Arial" panose="020B0604020202020204" pitchFamily="34" charset="0"/>
              </a:rPr>
              <a:t>不同来判断的</a:t>
            </a:r>
          </a:p>
        </p:txBody>
      </p:sp>
      <p:sp>
        <p:nvSpPr>
          <p:cNvPr id="82950" name="直接连接符 82949"/>
          <p:cNvSpPr/>
          <p:nvPr/>
        </p:nvSpPr>
        <p:spPr>
          <a:xfrm>
            <a:off x="3419475" y="4508500"/>
            <a:ext cx="2089150" cy="0"/>
          </a:xfrm>
          <a:prstGeom prst="line">
            <a:avLst/>
          </a:prstGeom>
          <a:ln w="76200" cap="flat" cmpd="sng">
            <a:solidFill>
              <a:srgbClr val="9900FF"/>
            </a:solidFill>
            <a:prstDash val="solid"/>
            <a:headEnd type="triangle" w="med" len="med"/>
            <a:tailEnd type="triangle" w="med" len="med"/>
          </a:ln>
        </p:spPr>
      </p:sp>
      <p:sp>
        <p:nvSpPr>
          <p:cNvPr id="82951" name="文本框 82950"/>
          <p:cNvSpPr txBox="1"/>
          <p:nvPr/>
        </p:nvSpPr>
        <p:spPr>
          <a:xfrm>
            <a:off x="3348038" y="3644900"/>
            <a:ext cx="2298700" cy="641350"/>
          </a:xfrm>
          <a:prstGeom prst="rect">
            <a:avLst/>
          </a:prstGeom>
          <a:noFill/>
          <a:ln w="9525">
            <a:noFill/>
          </a:ln>
        </p:spPr>
        <p:txBody>
          <a:bodyPr wrap="none" anchor="t">
            <a:spAutoFit/>
          </a:bodyPr>
          <a:lstStyle/>
          <a:p>
            <a:r>
              <a:rPr lang="zh-CN" altLang="en-US" sz="3600" b="1" dirty="0">
                <a:solidFill>
                  <a:srgbClr val="9900FF"/>
                </a:solidFill>
                <a:latin typeface="Arial" panose="020B0604020202020204" pitchFamily="34" charset="0"/>
              </a:rPr>
              <a:t>能区分吗</a:t>
            </a:r>
            <a:r>
              <a:rPr lang="en-US" altLang="zh-CN" sz="3600" b="1">
                <a:solidFill>
                  <a:srgbClr val="9900FF"/>
                </a:solidFill>
                <a:latin typeface="Arial" panose="020B0604020202020204" pitchFamily="34" charset="0"/>
              </a:rPr>
              <a:t>?</a:t>
            </a:r>
          </a:p>
        </p:txBody>
      </p:sp>
      <p:pic>
        <p:nvPicPr>
          <p:cNvPr id="82956" name="图片 82955" descr="01300000234320122069122736827">
            <a:hlinkClick r:id="rId2"/>
          </p:cNvPr>
          <p:cNvPicPr>
            <a:picLocks noChangeAspect="1"/>
          </p:cNvPicPr>
          <p:nvPr/>
        </p:nvPicPr>
        <p:blipFill>
          <a:blip r:embed="rId3"/>
          <a:stretch>
            <a:fillRect/>
          </a:stretch>
        </p:blipFill>
        <p:spPr>
          <a:xfrm>
            <a:off x="0" y="2708275"/>
            <a:ext cx="3240088" cy="4149725"/>
          </a:xfrm>
          <a:prstGeom prst="rect">
            <a:avLst/>
          </a:prstGeom>
          <a:noFill/>
          <a:ln w="9525">
            <a:noFill/>
          </a:ln>
        </p:spPr>
      </p:pic>
      <p:pic>
        <p:nvPicPr>
          <p:cNvPr id="82958" name="图片 82957" descr="1222799863179_mthumb"/>
          <p:cNvPicPr>
            <a:picLocks noChangeAspect="1"/>
          </p:cNvPicPr>
          <p:nvPr/>
        </p:nvPicPr>
        <p:blipFill>
          <a:blip r:embed="rId4"/>
          <a:stretch>
            <a:fillRect/>
          </a:stretch>
        </p:blipFill>
        <p:spPr>
          <a:xfrm>
            <a:off x="5752465" y="2853055"/>
            <a:ext cx="3203575" cy="3860800"/>
          </a:xfrm>
          <a:prstGeom prst="rect">
            <a:avLst/>
          </a:prstGeom>
          <a:noFill/>
          <a:ln w="9525">
            <a:noFill/>
          </a:ln>
        </p:spPr>
      </p:pic>
      <p:sp>
        <p:nvSpPr>
          <p:cNvPr id="82960" name="矩形 82959"/>
          <p:cNvSpPr/>
          <p:nvPr/>
        </p:nvSpPr>
        <p:spPr>
          <a:xfrm>
            <a:off x="250825" y="188913"/>
            <a:ext cx="1295400" cy="792162"/>
          </a:xfrm>
          <a:prstGeom prst="rect">
            <a:avLst/>
          </a:prstGeom>
        </p:spPr>
        <p:txBody>
          <a:bodyPr wrap="none" fromWordArt="1">
            <a:prstTxWarp prst="textArchUp">
              <a:avLst>
                <a:gd name="adj" fmla="val 10800000"/>
              </a:avLst>
            </a:prstTxWarp>
            <a:normAutofit/>
          </a:bodyPr>
          <a:lstStyle/>
          <a:p>
            <a:pPr algn="ctr"/>
            <a:r>
              <a:rPr lang="zh-CN" altLang="en-US" sz="3600">
                <a:ln w="9525" cap="flat" cmpd="sng">
                  <a:solidFill>
                    <a:srgbClr val="FF00FF"/>
                  </a:solidFill>
                  <a:prstDash val="solid"/>
                  <a:headEnd type="none" w="med" len="med"/>
                  <a:tailEnd type="none" w="med" len="med"/>
                </a:ln>
                <a:solidFill>
                  <a:srgbClr val="FF00FF"/>
                </a:solidFill>
                <a:latin typeface="宋体" panose="02010600030101010101" pitchFamily="2" charset="-122"/>
                <a:ea typeface="宋体" panose="02010600030101010101" pitchFamily="2" charset="-122"/>
              </a:rPr>
              <a:t>音色</a:t>
            </a:r>
          </a:p>
        </p:txBody>
      </p:sp>
      <p:sp>
        <p:nvSpPr>
          <p:cNvPr id="82962" name="文本框 82961"/>
          <p:cNvSpPr txBox="1"/>
          <p:nvPr/>
        </p:nvSpPr>
        <p:spPr>
          <a:xfrm>
            <a:off x="684213" y="765175"/>
            <a:ext cx="8459787" cy="519113"/>
          </a:xfrm>
          <a:prstGeom prst="rect">
            <a:avLst/>
          </a:prstGeom>
          <a:noFill/>
          <a:ln w="9525">
            <a:noFill/>
          </a:ln>
        </p:spPr>
        <p:txBody>
          <a:bodyPr>
            <a:spAutoFit/>
          </a:bodyPr>
          <a:lstStyle/>
          <a:p>
            <a:r>
              <a:rPr lang="zh-CN" altLang="en-US" sz="2800" b="1" dirty="0">
                <a:solidFill>
                  <a:schemeClr val="tx2"/>
                </a:solidFill>
                <a:latin typeface="Arial" panose="020B0604020202020204" pitchFamily="34" charset="0"/>
              </a:rPr>
              <a:t>不同的乐器演奏相同的曲子，我们却可以分辩出来</a:t>
            </a:r>
            <a:r>
              <a:rPr lang="en-US" altLang="zh-CN" sz="2800" b="1">
                <a:solidFill>
                  <a:schemeClr val="tx2"/>
                </a:solidFill>
                <a:latin typeface="Arial" panose="020B0604020202020204" pitchFamily="34" charset="0"/>
              </a:rPr>
              <a:t>;</a:t>
            </a:r>
          </a:p>
        </p:txBody>
      </p:sp>
    </p:spTree>
    <p:extLst>
      <p:ext uri="{BB962C8B-B14F-4D97-AF65-F5344CB8AC3E}">
        <p14:creationId xmlns:p14="http://schemas.microsoft.com/office/powerpoint/2010/main" val="1674598859"/>
      </p:ext>
    </p:extLst>
  </p:cSld>
  <p:clrMapOvr>
    <a:masterClrMapping/>
  </p:clrMapOvr>
  <p:transition advClick="0" advTm="67567"/>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82950"/>
                                        </p:tgtEl>
                                        <p:attrNameLst>
                                          <p:attrName>style.visibility</p:attrName>
                                        </p:attrNameLst>
                                      </p:cBhvr>
                                      <p:to>
                                        <p:strVal val="visible"/>
                                      </p:to>
                                    </p:set>
                                    <p:animEffect transition="in" filter="box(in)">
                                      <p:cBhvr>
                                        <p:cTn id="7" dur="500"/>
                                        <p:tgtEl>
                                          <p:spTgt spid="82950"/>
                                        </p:tgtEl>
                                      </p:cBhvr>
                                    </p:animEffect>
                                  </p:childTnLst>
                                </p:cTn>
                              </p:par>
                            </p:childTnLst>
                          </p:cTn>
                        </p:par>
                      </p:childTnLst>
                    </p:cTn>
                  </p:par>
                  <p:par>
                    <p:cTn id="8" fill="hold">
                      <p:stCondLst>
                        <p:cond delay="indefinite"/>
                      </p:stCondLst>
                      <p:childTnLst>
                        <p:par>
                          <p:cTn id="9" fill="hold">
                            <p:stCondLst>
                              <p:cond delay="0"/>
                            </p:stCondLst>
                            <p:childTnLst>
                              <p:par>
                                <p:cTn id="10" presetID="30" presetClass="entr" presetSubtype="0" fill="hold" nodeType="clickEffect">
                                  <p:stCondLst>
                                    <p:cond delay="0"/>
                                  </p:stCondLst>
                                  <p:childTnLst>
                                    <p:set>
                                      <p:cBhvr>
                                        <p:cTn id="11" dur="1" fill="hold">
                                          <p:stCondLst>
                                            <p:cond delay="0"/>
                                          </p:stCondLst>
                                        </p:cTn>
                                        <p:tgtEl>
                                          <p:spTgt spid="82958"/>
                                        </p:tgtEl>
                                        <p:attrNameLst>
                                          <p:attrName>style.visibility</p:attrName>
                                        </p:attrNameLst>
                                      </p:cBhvr>
                                      <p:to>
                                        <p:strVal val="visible"/>
                                      </p:to>
                                    </p:set>
                                    <p:animEffect transition="in" filter="fade">
                                      <p:cBhvr>
                                        <p:cTn id="12" dur="800" decel="100000"/>
                                        <p:tgtEl>
                                          <p:spTgt spid="82958"/>
                                        </p:tgtEl>
                                      </p:cBhvr>
                                    </p:animEffect>
                                    <p:anim calcmode="lin" valueType="num">
                                      <p:cBhvr>
                                        <p:cTn id="13" dur="800" decel="100000" fill="hold"/>
                                        <p:tgtEl>
                                          <p:spTgt spid="82958"/>
                                        </p:tgtEl>
                                        <p:attrNameLst>
                                          <p:attrName>style.rotation</p:attrName>
                                        </p:attrNameLst>
                                      </p:cBhvr>
                                      <p:tavLst>
                                        <p:tav tm="0">
                                          <p:val>
                                            <p:fltVal val="-90"/>
                                          </p:val>
                                        </p:tav>
                                        <p:tav tm="100000">
                                          <p:val>
                                            <p:fltVal val="0"/>
                                          </p:val>
                                        </p:tav>
                                      </p:tavLst>
                                    </p:anim>
                                    <p:anim calcmode="lin" valueType="num">
                                      <p:cBhvr>
                                        <p:cTn id="14" dur="800" decel="100000" fill="hold"/>
                                        <p:tgtEl>
                                          <p:spTgt spid="82958"/>
                                        </p:tgtEl>
                                        <p:attrNameLst>
                                          <p:attrName>ppt_x</p:attrName>
                                        </p:attrNameLst>
                                      </p:cBhvr>
                                      <p:tavLst>
                                        <p:tav tm="0">
                                          <p:val>
                                            <p:strVal val="#ppt_x+0.4"/>
                                          </p:val>
                                        </p:tav>
                                        <p:tav tm="100000">
                                          <p:val>
                                            <p:strVal val="#ppt_x-0.05"/>
                                          </p:val>
                                        </p:tav>
                                      </p:tavLst>
                                    </p:anim>
                                    <p:anim calcmode="lin" valueType="num">
                                      <p:cBhvr>
                                        <p:cTn id="15" dur="800" decel="100000" fill="hold"/>
                                        <p:tgtEl>
                                          <p:spTgt spid="82958"/>
                                        </p:tgtEl>
                                        <p:attrNameLst>
                                          <p:attrName>ppt_y</p:attrName>
                                        </p:attrNameLst>
                                      </p:cBhvr>
                                      <p:tavLst>
                                        <p:tav tm="0">
                                          <p:val>
                                            <p:strVal val="#ppt_y-0.4"/>
                                          </p:val>
                                        </p:tav>
                                        <p:tav tm="100000">
                                          <p:val>
                                            <p:strVal val="#ppt_y+0.1"/>
                                          </p:val>
                                        </p:tav>
                                      </p:tavLst>
                                    </p:anim>
                                    <p:anim calcmode="lin" valueType="num">
                                      <p:cBhvr>
                                        <p:cTn id="16" dur="200" accel="100000" fill="hold">
                                          <p:stCondLst>
                                            <p:cond delay="800"/>
                                          </p:stCondLst>
                                        </p:cTn>
                                        <p:tgtEl>
                                          <p:spTgt spid="82958"/>
                                        </p:tgtEl>
                                        <p:attrNameLst>
                                          <p:attrName>ppt_x</p:attrName>
                                        </p:attrNameLst>
                                      </p:cBhvr>
                                      <p:tavLst>
                                        <p:tav tm="0">
                                          <p:val>
                                            <p:strVal val="#ppt_x-0.05"/>
                                          </p:val>
                                        </p:tav>
                                        <p:tav tm="100000">
                                          <p:val>
                                            <p:strVal val="#ppt_x"/>
                                          </p:val>
                                        </p:tav>
                                      </p:tavLst>
                                    </p:anim>
                                    <p:anim calcmode="lin" valueType="num">
                                      <p:cBhvr>
                                        <p:cTn id="17" dur="200" accel="100000" fill="hold">
                                          <p:stCondLst>
                                            <p:cond delay="800"/>
                                          </p:stCondLst>
                                        </p:cTn>
                                        <p:tgtEl>
                                          <p:spTgt spid="82958"/>
                                        </p:tgtEl>
                                        <p:attrNameLst>
                                          <p:attrName>ppt_y</p:attrName>
                                        </p:attrNameLst>
                                      </p:cBhvr>
                                      <p:tavLst>
                                        <p:tav tm="0">
                                          <p:val>
                                            <p:strVal val="#ppt_y+0.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2956"/>
                                        </p:tgtEl>
                                        <p:attrNameLst>
                                          <p:attrName>style.visibility</p:attrName>
                                        </p:attrNameLst>
                                      </p:cBhvr>
                                      <p:to>
                                        <p:strVal val="visible"/>
                                      </p:to>
                                    </p:set>
                                    <p:animEffect transition="in" filter="blinds(horizontal)">
                                      <p:cBhvr>
                                        <p:cTn id="22" dur="500"/>
                                        <p:tgtEl>
                                          <p:spTgt spid="82956"/>
                                        </p:tgtEl>
                                      </p:cBhvr>
                                    </p:animEffect>
                                  </p:childTnLst>
                                </p:cTn>
                              </p:par>
                              <p:par>
                                <p:cTn id="23" presetID="4" presetClass="entr" presetSubtype="16" fill="hold" nodeType="withEffect">
                                  <p:stCondLst>
                                    <p:cond delay="0"/>
                                  </p:stCondLst>
                                  <p:childTnLst>
                                    <p:set>
                                      <p:cBhvr>
                                        <p:cTn id="24" dur="1" fill="hold">
                                          <p:stCondLst>
                                            <p:cond delay="0"/>
                                          </p:stCondLst>
                                        </p:cTn>
                                        <p:tgtEl>
                                          <p:spTgt spid="82951"/>
                                        </p:tgtEl>
                                        <p:attrNameLst>
                                          <p:attrName>style.visibility</p:attrName>
                                        </p:attrNameLst>
                                      </p:cBhvr>
                                      <p:to>
                                        <p:strVal val="visible"/>
                                      </p:to>
                                    </p:set>
                                    <p:animEffect transition="in" filter="box(in)">
                                      <p:cBhvr>
                                        <p:cTn id="25" dur="500"/>
                                        <p:tgtEl>
                                          <p:spTgt spid="82951"/>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82962"/>
                                        </p:tgtEl>
                                        <p:attrNameLst>
                                          <p:attrName>style.visibility</p:attrName>
                                        </p:attrNameLst>
                                      </p:cBhvr>
                                      <p:to>
                                        <p:strVal val="visible"/>
                                      </p:to>
                                    </p:set>
                                    <p:animEffect transition="in" filter="dissolve">
                                      <p:cBhvr>
                                        <p:cTn id="30" dur="500"/>
                                        <p:tgtEl>
                                          <p:spTgt spid="82962"/>
                                        </p:tgtEl>
                                      </p:cBhvr>
                                    </p:animEffect>
                                  </p:childTnLst>
                                </p:cTn>
                              </p:par>
                            </p:childTnLst>
                          </p:cTn>
                        </p:par>
                      </p:childTnLst>
                    </p:cTn>
                  </p:par>
                  <p:par>
                    <p:cTn id="31" fill="hold">
                      <p:stCondLst>
                        <p:cond delay="indefinite"/>
                      </p:stCondLst>
                      <p:childTnLst>
                        <p:par>
                          <p:cTn id="32" fill="hold">
                            <p:stCondLst>
                              <p:cond delay="0"/>
                            </p:stCondLst>
                            <p:childTnLst>
                              <p:par>
                                <p:cTn id="33" presetID="5" presetClass="entr" presetSubtype="10" fill="hold" grpId="0" nodeType="clickEffect">
                                  <p:stCondLst>
                                    <p:cond delay="0"/>
                                  </p:stCondLst>
                                  <p:childTnLst>
                                    <p:set>
                                      <p:cBhvr>
                                        <p:cTn id="34" dur="1" fill="hold">
                                          <p:stCondLst>
                                            <p:cond delay="0"/>
                                          </p:stCondLst>
                                        </p:cTn>
                                        <p:tgtEl>
                                          <p:spTgt spid="82947"/>
                                        </p:tgtEl>
                                        <p:attrNameLst>
                                          <p:attrName>style.visibility</p:attrName>
                                        </p:attrNameLst>
                                      </p:cBhvr>
                                      <p:to>
                                        <p:strVal val="visible"/>
                                      </p:to>
                                    </p:set>
                                    <p:animEffect transition="in" filter="checkerboard(across)">
                                      <p:cBhvr>
                                        <p:cTn id="35" dur="500"/>
                                        <p:tgtEl>
                                          <p:spTgt spid="829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7" grpId="0"/>
      <p:bldP spid="8296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538" name="组合 65537"/>
          <p:cNvGrpSpPr/>
          <p:nvPr/>
        </p:nvGrpSpPr>
        <p:grpSpPr>
          <a:xfrm>
            <a:off x="1219200" y="4419600"/>
            <a:ext cx="1676400" cy="701675"/>
            <a:chOff x="672" y="2688"/>
            <a:chExt cx="1056" cy="442"/>
          </a:xfrm>
        </p:grpSpPr>
        <p:sp>
          <p:nvSpPr>
            <p:cNvPr id="65539" name="流程图: 终止 65538"/>
            <p:cNvSpPr/>
            <p:nvPr/>
          </p:nvSpPr>
          <p:spPr>
            <a:xfrm>
              <a:off x="672" y="2688"/>
              <a:ext cx="1056" cy="438"/>
            </a:xfrm>
            <a:prstGeom prst="flowChartTerminator">
              <a:avLst/>
            </a:prstGeom>
            <a:gradFill rotWithShape="1">
              <a:gsLst>
                <a:gs pos="0">
                  <a:srgbClr val="FFFFCC"/>
                </a:gs>
                <a:gs pos="100000">
                  <a:srgbClr val="FF9900"/>
                </a:gs>
              </a:gsLst>
              <a:path path="shape">
                <a:fillToRect l="50000" t="50000" r="50000" b="50000"/>
              </a:path>
              <a:tileRect/>
            </a:gradFill>
            <a:ln w="9525">
              <a:noFill/>
            </a:ln>
            <a:effectLst>
              <a:outerShdw dist="35921" dir="2699999" algn="ctr" rotWithShape="0">
                <a:srgbClr val="C0C0C0">
                  <a:alpha val="80000"/>
                </a:srgbClr>
              </a:outerShdw>
            </a:effectLst>
          </p:spPr>
          <p:txBody>
            <a:bodyPr anchor="ctr">
              <a:spAutoFit/>
            </a:bodyPr>
            <a:lstStyle/>
            <a:p>
              <a:pPr algn="ctr"/>
              <a:endParaRPr sz="2800" dirty="0">
                <a:latin typeface="Times New Roman" panose="02020603050405020304" pitchFamily="18" charset="0"/>
                <a:ea typeface="黑体" panose="02010609060101010101" pitchFamily="2" charset="-122"/>
              </a:endParaRPr>
            </a:p>
          </p:txBody>
        </p:sp>
        <p:sp>
          <p:nvSpPr>
            <p:cNvPr id="65540" name="文本框 65539"/>
            <p:cNvSpPr txBox="1"/>
            <p:nvPr/>
          </p:nvSpPr>
          <p:spPr>
            <a:xfrm>
              <a:off x="816" y="2688"/>
              <a:ext cx="912" cy="442"/>
            </a:xfrm>
            <a:prstGeom prst="rect">
              <a:avLst/>
            </a:prstGeom>
            <a:noFill/>
            <a:ln w="9525">
              <a:noFill/>
            </a:ln>
          </p:spPr>
          <p:txBody>
            <a:bodyPr>
              <a:spAutoFit/>
            </a:bodyPr>
            <a:lstStyle/>
            <a:p>
              <a:r>
                <a:rPr lang="zh-CN" altLang="en-US" sz="4000" b="1" dirty="0">
                  <a:solidFill>
                    <a:srgbClr val="0000CC"/>
                  </a:solidFill>
                  <a:latin typeface="Times New Roman" panose="02020603050405020304" pitchFamily="18" charset="0"/>
                  <a:ea typeface="黑体" panose="02010609060101010101" pitchFamily="2" charset="-122"/>
                </a:rPr>
                <a:t>结论</a:t>
              </a:r>
            </a:p>
          </p:txBody>
        </p:sp>
      </p:grpSp>
      <p:pic>
        <p:nvPicPr>
          <p:cNvPr id="65541" name="图片 65540" descr="结论"/>
          <p:cNvPicPr>
            <a:picLocks noChangeAspect="1"/>
          </p:cNvPicPr>
          <p:nvPr/>
        </p:nvPicPr>
        <p:blipFill>
          <a:blip r:embed="rId3">
            <a:clrChange>
              <a:clrFrom>
                <a:srgbClr val="D8E9EC"/>
              </a:clrFrom>
              <a:clrTo>
                <a:srgbClr val="D8E9EC">
                  <a:alpha val="0"/>
                </a:srgbClr>
              </a:clrTo>
            </a:clrChange>
          </a:blip>
          <a:stretch>
            <a:fillRect/>
          </a:stretch>
        </p:blipFill>
        <p:spPr>
          <a:xfrm>
            <a:off x="250825" y="4292600"/>
            <a:ext cx="936625" cy="901700"/>
          </a:xfrm>
          <a:prstGeom prst="rect">
            <a:avLst/>
          </a:prstGeom>
          <a:noFill/>
          <a:ln w="9525">
            <a:noFill/>
          </a:ln>
        </p:spPr>
      </p:pic>
      <p:sp>
        <p:nvSpPr>
          <p:cNvPr id="65542" name="文本框 65541"/>
          <p:cNvSpPr txBox="1"/>
          <p:nvPr/>
        </p:nvSpPr>
        <p:spPr>
          <a:xfrm>
            <a:off x="762000" y="5334000"/>
            <a:ext cx="7239000" cy="1036638"/>
          </a:xfrm>
          <a:prstGeom prst="rect">
            <a:avLst/>
          </a:prstGeom>
          <a:noFill/>
          <a:ln w="9525">
            <a:noFill/>
          </a:ln>
        </p:spPr>
        <p:txBody>
          <a:bodyPr>
            <a:spAutoFit/>
          </a:bodyPr>
          <a:lstStyle/>
          <a:p>
            <a:r>
              <a:rPr lang="en-US" altLang="zh-CN" sz="3000" b="1" dirty="0">
                <a:latin typeface="Times New Roman" panose="02020603050405020304" pitchFamily="18" charset="0"/>
                <a:ea typeface="华文中宋" panose="02010600040101010101" pitchFamily="2" charset="-122"/>
              </a:rPr>
              <a:t>        </a:t>
            </a:r>
            <a:r>
              <a:rPr lang="zh-CN" altLang="en-US" sz="3000" b="1" dirty="0">
                <a:latin typeface="Times New Roman" panose="02020603050405020304" pitchFamily="18" charset="0"/>
                <a:ea typeface="华文中宋" panose="02010600040101010101" pitchFamily="2" charset="-122"/>
              </a:rPr>
              <a:t>不同发声体的</a:t>
            </a:r>
            <a:r>
              <a:rPr lang="zh-CN" altLang="en-US" sz="3200" b="1" dirty="0">
                <a:solidFill>
                  <a:srgbClr val="FF3300"/>
                </a:solidFill>
                <a:latin typeface="Times New Roman" panose="02020603050405020304" pitchFamily="18" charset="0"/>
                <a:ea typeface="华文中宋" panose="02010600040101010101" pitchFamily="2" charset="-122"/>
              </a:rPr>
              <a:t>材料</a:t>
            </a:r>
            <a:r>
              <a:rPr lang="zh-CN" altLang="en-US" sz="3000" b="1" dirty="0">
                <a:latin typeface="Times New Roman" panose="02020603050405020304" pitchFamily="18" charset="0"/>
                <a:ea typeface="华文中宋" panose="02010600040101010101" pitchFamily="2" charset="-122"/>
              </a:rPr>
              <a:t>、</a:t>
            </a:r>
            <a:r>
              <a:rPr lang="zh-CN" altLang="en-US" sz="3200" b="1" dirty="0">
                <a:solidFill>
                  <a:srgbClr val="FF3300"/>
                </a:solidFill>
                <a:latin typeface="Times New Roman" panose="02020603050405020304" pitchFamily="18" charset="0"/>
                <a:ea typeface="华文中宋" panose="02010600040101010101" pitchFamily="2" charset="-122"/>
              </a:rPr>
              <a:t>结构</a:t>
            </a:r>
            <a:r>
              <a:rPr lang="zh-CN" altLang="en-US" sz="3000" b="1" dirty="0">
                <a:latin typeface="Times New Roman" panose="02020603050405020304" pitchFamily="18" charset="0"/>
                <a:ea typeface="华文中宋" panose="02010600040101010101" pitchFamily="2" charset="-122"/>
              </a:rPr>
              <a:t>不同，发出声音的音色就不同。</a:t>
            </a:r>
          </a:p>
        </p:txBody>
      </p:sp>
      <p:pic>
        <p:nvPicPr>
          <p:cNvPr id="65543" name="图片 65542" descr="d14e9def951ac60dfdfa3cc1"/>
          <p:cNvPicPr>
            <a:picLocks noChangeAspect="1"/>
          </p:cNvPicPr>
          <p:nvPr/>
        </p:nvPicPr>
        <p:blipFill>
          <a:blip r:embed="rId4">
            <a:clrChange>
              <a:clrFrom>
                <a:srgbClr val="FFFFFF"/>
              </a:clrFrom>
              <a:clrTo>
                <a:srgbClr val="FFFFFF">
                  <a:alpha val="0"/>
                </a:srgbClr>
              </a:clrTo>
            </a:clrChange>
          </a:blip>
          <a:stretch>
            <a:fillRect/>
          </a:stretch>
        </p:blipFill>
        <p:spPr>
          <a:xfrm>
            <a:off x="1619250" y="260350"/>
            <a:ext cx="3733800" cy="2581275"/>
          </a:xfrm>
          <a:prstGeom prst="rect">
            <a:avLst/>
          </a:prstGeom>
          <a:noFill/>
          <a:ln w="9525">
            <a:noFill/>
          </a:ln>
        </p:spPr>
      </p:pic>
      <p:pic>
        <p:nvPicPr>
          <p:cNvPr id="65544" name="图片 65543" descr="79">
            <a:hlinkClick r:id="rId5" action="ppaction://hlinkfile"/>
          </p:cNvPr>
          <p:cNvPicPr>
            <a:picLocks noChangeAspect="1"/>
          </p:cNvPicPr>
          <p:nvPr/>
        </p:nvPicPr>
        <p:blipFill>
          <a:blip r:embed="rId6">
            <a:clrChange>
              <a:clrFrom>
                <a:srgbClr val="FFFFFF"/>
              </a:clrFrom>
              <a:clrTo>
                <a:srgbClr val="FFFFFF">
                  <a:alpha val="0"/>
                </a:srgbClr>
              </a:clrTo>
            </a:clrChange>
          </a:blip>
          <a:stretch>
            <a:fillRect/>
          </a:stretch>
        </p:blipFill>
        <p:spPr>
          <a:xfrm>
            <a:off x="5715000" y="304800"/>
            <a:ext cx="3048000" cy="2963863"/>
          </a:xfrm>
          <a:prstGeom prst="rect">
            <a:avLst/>
          </a:prstGeom>
          <a:noFill/>
          <a:ln w="9525">
            <a:noFill/>
          </a:ln>
        </p:spPr>
      </p:pic>
      <p:pic>
        <p:nvPicPr>
          <p:cNvPr id="65545" name="图片 65544" descr="25">
            <a:hlinkClick r:id="rId7" action="ppaction://hlinkfile"/>
          </p:cNvPr>
          <p:cNvPicPr>
            <a:picLocks noChangeAspect="1"/>
          </p:cNvPicPr>
          <p:nvPr/>
        </p:nvPicPr>
        <p:blipFill>
          <a:blip r:embed="rId8">
            <a:clrChange>
              <a:clrFrom>
                <a:srgbClr val="FFFFFF"/>
              </a:clrFrom>
              <a:clrTo>
                <a:srgbClr val="FFFFFF">
                  <a:alpha val="0"/>
                </a:srgbClr>
              </a:clrTo>
            </a:clrChange>
          </a:blip>
          <a:stretch>
            <a:fillRect/>
          </a:stretch>
        </p:blipFill>
        <p:spPr>
          <a:xfrm>
            <a:off x="2819400" y="2133600"/>
            <a:ext cx="2925763" cy="3276600"/>
          </a:xfrm>
          <a:prstGeom prst="rect">
            <a:avLst/>
          </a:prstGeom>
          <a:noFill/>
          <a:ln w="9525">
            <a:noFill/>
          </a:ln>
        </p:spPr>
      </p:pic>
      <p:sp>
        <p:nvSpPr>
          <p:cNvPr id="65554" name="矩形 65553"/>
          <p:cNvSpPr/>
          <p:nvPr/>
        </p:nvSpPr>
        <p:spPr>
          <a:xfrm>
            <a:off x="250825" y="333375"/>
            <a:ext cx="1295400" cy="649288"/>
          </a:xfrm>
          <a:prstGeom prst="rect">
            <a:avLst/>
          </a:prstGeom>
        </p:spPr>
        <p:txBody>
          <a:bodyPr wrap="none" fromWordArt="1">
            <a:prstTxWarp prst="textArchUp">
              <a:avLst>
                <a:gd name="adj" fmla="val 10800000"/>
              </a:avLst>
            </a:prstTxWarp>
            <a:normAutofit/>
          </a:bodyPr>
          <a:lstStyle/>
          <a:p>
            <a:pPr algn="ctr"/>
            <a:r>
              <a:rPr lang="zh-CN" altLang="en-US" sz="3600">
                <a:ln w="9525" cap="flat" cmpd="sng">
                  <a:solidFill>
                    <a:srgbClr val="FF00FF"/>
                  </a:solidFill>
                  <a:prstDash val="solid"/>
                  <a:headEnd type="none" w="med" len="med"/>
                  <a:tailEnd type="none" w="med" len="med"/>
                </a:ln>
                <a:solidFill>
                  <a:srgbClr val="FF00FF"/>
                </a:solidFill>
                <a:latin typeface="宋体" panose="02010600030101010101" pitchFamily="2" charset="-122"/>
                <a:ea typeface="宋体" panose="02010600030101010101" pitchFamily="2" charset="-122"/>
              </a:rPr>
              <a:t>音色</a:t>
            </a:r>
          </a:p>
        </p:txBody>
      </p:sp>
    </p:spTree>
    <p:extLst>
      <p:ext uri="{BB962C8B-B14F-4D97-AF65-F5344CB8AC3E}">
        <p14:creationId xmlns:p14="http://schemas.microsoft.com/office/powerpoint/2010/main" val="3485271752"/>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65543"/>
                                        </p:tgtEl>
                                        <p:attrNameLst>
                                          <p:attrName>style.visibility</p:attrName>
                                        </p:attrNameLst>
                                      </p:cBhvr>
                                      <p:to>
                                        <p:strVal val="visible"/>
                                      </p:to>
                                    </p:set>
                                    <p:anim calcmode="lin" valueType="num">
                                      <p:cBhvr>
                                        <p:cTn id="7" dur="500" fill="hold"/>
                                        <p:tgtEl>
                                          <p:spTgt spid="65543"/>
                                        </p:tgtEl>
                                        <p:attrNameLst>
                                          <p:attrName>ppt_w</p:attrName>
                                        </p:attrNameLst>
                                      </p:cBhvr>
                                      <p:tavLst>
                                        <p:tav tm="0">
                                          <p:val>
                                            <p:fltVal val="0"/>
                                          </p:val>
                                        </p:tav>
                                        <p:tav tm="100000">
                                          <p:val>
                                            <p:strVal val="#ppt_w"/>
                                          </p:val>
                                        </p:tav>
                                      </p:tavLst>
                                    </p:anim>
                                    <p:anim calcmode="lin" valueType="num">
                                      <p:cBhvr>
                                        <p:cTn id="8" dur="500" fill="hold"/>
                                        <p:tgtEl>
                                          <p:spTgt spid="65543"/>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par>
                                <p:cTn id="9" presetID="17" presetClass="entr" presetSubtype="10" fill="hold" nodeType="withEffect">
                                  <p:stCondLst>
                                    <p:cond delay="0"/>
                                  </p:stCondLst>
                                  <p:childTnLst>
                                    <p:set>
                                      <p:cBhvr>
                                        <p:cTn id="10" dur="1" fill="hold">
                                          <p:stCondLst>
                                            <p:cond delay="0"/>
                                          </p:stCondLst>
                                        </p:cTn>
                                        <p:tgtEl>
                                          <p:spTgt spid="65545"/>
                                        </p:tgtEl>
                                        <p:attrNameLst>
                                          <p:attrName>style.visibility</p:attrName>
                                        </p:attrNameLst>
                                      </p:cBhvr>
                                      <p:to>
                                        <p:strVal val="visible"/>
                                      </p:to>
                                    </p:set>
                                    <p:anim calcmode="lin" valueType="num">
                                      <p:cBhvr>
                                        <p:cTn id="11" dur="500" fill="hold"/>
                                        <p:tgtEl>
                                          <p:spTgt spid="65545"/>
                                        </p:tgtEl>
                                        <p:attrNameLst>
                                          <p:attrName>ppt_w</p:attrName>
                                        </p:attrNameLst>
                                      </p:cBhvr>
                                      <p:tavLst>
                                        <p:tav tm="0">
                                          <p:val>
                                            <p:fltVal val="0"/>
                                          </p:val>
                                        </p:tav>
                                        <p:tav tm="100000">
                                          <p:val>
                                            <p:strVal val="#ppt_w"/>
                                          </p:val>
                                        </p:tav>
                                      </p:tavLst>
                                    </p:anim>
                                    <p:anim calcmode="lin" valueType="num">
                                      <p:cBhvr>
                                        <p:cTn id="12" dur="500" fill="hold"/>
                                        <p:tgtEl>
                                          <p:spTgt spid="65545"/>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9"/>
                                            </p:cond>
                                          </p:stCondLst>
                                          <p:endCondLst>
                                            <p:cond evt="onStopAudio" delay="0">
                                              <p:tgtEl>
                                                <p:sldTgt/>
                                              </p:tgtEl>
                                            </p:cond>
                                          </p:endCondLst>
                                        </p:cTn>
                                        <p:tgtEl>
                                          <p:sndTgt r:embed="rId2" name="camera.wav"/>
                                        </p:tgtEl>
                                      </p:cMediaNode>
                                    </p:audio>
                                  </p:subTnLst>
                                </p:cTn>
                              </p:par>
                              <p:par>
                                <p:cTn id="13" presetID="17" presetClass="entr" presetSubtype="10" fill="hold" nodeType="withEffect">
                                  <p:stCondLst>
                                    <p:cond delay="0"/>
                                  </p:stCondLst>
                                  <p:childTnLst>
                                    <p:set>
                                      <p:cBhvr>
                                        <p:cTn id="14" dur="1" fill="hold">
                                          <p:stCondLst>
                                            <p:cond delay="0"/>
                                          </p:stCondLst>
                                        </p:cTn>
                                        <p:tgtEl>
                                          <p:spTgt spid="65544"/>
                                        </p:tgtEl>
                                        <p:attrNameLst>
                                          <p:attrName>style.visibility</p:attrName>
                                        </p:attrNameLst>
                                      </p:cBhvr>
                                      <p:to>
                                        <p:strVal val="visible"/>
                                      </p:to>
                                    </p:set>
                                    <p:anim calcmode="lin" valueType="num">
                                      <p:cBhvr>
                                        <p:cTn id="15" dur="500" fill="hold"/>
                                        <p:tgtEl>
                                          <p:spTgt spid="65544"/>
                                        </p:tgtEl>
                                        <p:attrNameLst>
                                          <p:attrName>ppt_w</p:attrName>
                                        </p:attrNameLst>
                                      </p:cBhvr>
                                      <p:tavLst>
                                        <p:tav tm="0">
                                          <p:val>
                                            <p:fltVal val="0"/>
                                          </p:val>
                                        </p:tav>
                                        <p:tav tm="100000">
                                          <p:val>
                                            <p:strVal val="#ppt_w"/>
                                          </p:val>
                                        </p:tav>
                                      </p:tavLst>
                                    </p:anim>
                                    <p:anim calcmode="lin" valueType="num">
                                      <p:cBhvr>
                                        <p:cTn id="16" dur="500" fill="hold"/>
                                        <p:tgtEl>
                                          <p:spTgt spid="65544"/>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13"/>
                                            </p:cond>
                                          </p:stCondLst>
                                          <p:endCondLst>
                                            <p:cond evt="onStopAudio" delay="0">
                                              <p:tgtEl>
                                                <p:sldTgt/>
                                              </p:tgtEl>
                                            </p:cond>
                                          </p:endCondLst>
                                        </p:cTn>
                                        <p:tgtEl>
                                          <p:sndTgt r:embed="rId2" name="camera.wav"/>
                                        </p:tgtEl>
                                      </p:cMediaNode>
                                    </p:audio>
                                  </p:subTnLst>
                                </p:cTn>
                              </p:par>
                            </p:childTnLst>
                          </p:cTn>
                        </p:par>
                      </p:childTnLst>
                    </p:cTn>
                  </p:par>
                  <p:par>
                    <p:cTn id="17" fill="hold">
                      <p:stCondLst>
                        <p:cond delay="indefinite"/>
                      </p:stCondLst>
                      <p:childTnLst>
                        <p:par>
                          <p:cTn id="18" fill="hold">
                            <p:stCondLst>
                              <p:cond delay="0"/>
                            </p:stCondLst>
                            <p:childTnLst>
                              <p:par>
                                <p:cTn id="19" presetID="51" presetClass="entr" presetSubtype="0" fill="hold" grpId="0" nodeType="clickEffect">
                                  <p:stCondLst>
                                    <p:cond delay="0"/>
                                  </p:stCondLst>
                                  <p:childTnLst>
                                    <p:set>
                                      <p:cBhvr>
                                        <p:cTn id="20" dur="1" fill="hold">
                                          <p:stCondLst>
                                            <p:cond delay="0"/>
                                          </p:stCondLst>
                                        </p:cTn>
                                        <p:tgtEl>
                                          <p:spTgt spid="65542"/>
                                        </p:tgtEl>
                                        <p:attrNameLst>
                                          <p:attrName>style.visibility</p:attrName>
                                        </p:attrNameLst>
                                      </p:cBhvr>
                                      <p:to>
                                        <p:strVal val="visible"/>
                                      </p:to>
                                    </p:set>
                                    <p:animEffect transition="in" filter="fade">
                                      <p:cBhvr>
                                        <p:cTn id="21" dur="770" decel="100000"/>
                                        <p:tgtEl>
                                          <p:spTgt spid="65542"/>
                                        </p:tgtEl>
                                      </p:cBhvr>
                                    </p:animEffect>
                                    <p:animScale>
                                      <p:cBhvr>
                                        <p:cTn id="22" dur="770" decel="100000"/>
                                        <p:tgtEl>
                                          <p:spTgt spid="65542"/>
                                        </p:tgtEl>
                                      </p:cBhvr>
                                      <p:from x="10000" y="10000"/>
                                      <p:to x="200000" y="450000"/>
                                    </p:animScale>
                                    <p:animScale>
                                      <p:cBhvr>
                                        <p:cTn id="23" dur="1230" accel="100000" fill="hold">
                                          <p:stCondLst>
                                            <p:cond delay="770"/>
                                          </p:stCondLst>
                                        </p:cTn>
                                        <p:tgtEl>
                                          <p:spTgt spid="65542"/>
                                        </p:tgtEl>
                                      </p:cBhvr>
                                      <p:from x="200000" y="450000"/>
                                      <p:to x="100000" y="100000"/>
                                    </p:animScale>
                                    <p:set>
                                      <p:cBhvr>
                                        <p:cTn id="24" dur="770" fill="hold"/>
                                        <p:tgtEl>
                                          <p:spTgt spid="65542"/>
                                        </p:tgtEl>
                                        <p:attrNameLst>
                                          <p:attrName>ppt_x</p:attrName>
                                        </p:attrNameLst>
                                      </p:cBhvr>
                                      <p:to>
                                        <p:strVal val="(0.5)"/>
                                      </p:to>
                                    </p:set>
                                    <p:anim from="(0.5)" to="(#ppt_x)" calcmode="lin" valueType="num">
                                      <p:cBhvr>
                                        <p:cTn id="25" dur="1230" accel="100000" fill="hold">
                                          <p:stCondLst>
                                            <p:cond delay="770"/>
                                          </p:stCondLst>
                                        </p:cTn>
                                        <p:tgtEl>
                                          <p:spTgt spid="65542"/>
                                        </p:tgtEl>
                                        <p:attrNameLst>
                                          <p:attrName>ppt_x</p:attrName>
                                        </p:attrNameLst>
                                      </p:cBhvr>
                                    </p:anim>
                                    <p:set>
                                      <p:cBhvr>
                                        <p:cTn id="26" dur="770" fill="hold"/>
                                        <p:tgtEl>
                                          <p:spTgt spid="65542"/>
                                        </p:tgtEl>
                                        <p:attrNameLst>
                                          <p:attrName>ppt_y</p:attrName>
                                        </p:attrNameLst>
                                      </p:cBhvr>
                                      <p:to>
                                        <p:strVal val="(#ppt_y+0.4)"/>
                                      </p:to>
                                    </p:set>
                                    <p:anim from="(#ppt_y+0.4)" to="(#ppt_y)" calcmode="lin" valueType="num">
                                      <p:cBhvr>
                                        <p:cTn id="27" dur="1230" accel="100000" fill="hold">
                                          <p:stCondLst>
                                            <p:cond delay="770"/>
                                          </p:stCondLst>
                                        </p:cTn>
                                        <p:tgtEl>
                                          <p:spTgt spid="65542"/>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4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文本框 75777"/>
          <p:cNvSpPr txBox="1"/>
          <p:nvPr/>
        </p:nvSpPr>
        <p:spPr>
          <a:xfrm>
            <a:off x="1143000" y="304800"/>
            <a:ext cx="7315200" cy="641350"/>
          </a:xfrm>
          <a:prstGeom prst="rect">
            <a:avLst/>
          </a:prstGeom>
          <a:noFill/>
          <a:ln w="9525">
            <a:noFill/>
          </a:ln>
        </p:spPr>
        <p:txBody>
          <a:bodyPr>
            <a:spAutoFit/>
          </a:bodyPr>
          <a:lstStyle/>
          <a:p>
            <a:pPr>
              <a:spcBef>
                <a:spcPct val="50000"/>
              </a:spcBef>
            </a:pPr>
            <a:r>
              <a:rPr lang="zh-CN" altLang="en-US" sz="3600" b="1">
                <a:latin typeface="Times New Roman" panose="02020603050405020304" pitchFamily="18" charset="0"/>
              </a:rPr>
              <a:t>观察各种乐器发出声音时的波形图</a:t>
            </a:r>
          </a:p>
        </p:txBody>
      </p:sp>
      <p:pic>
        <p:nvPicPr>
          <p:cNvPr id="75779" name="图片 75778" descr="gangqin"/>
          <p:cNvPicPr>
            <a:picLocks noChangeAspect="1"/>
          </p:cNvPicPr>
          <p:nvPr/>
        </p:nvPicPr>
        <p:blipFill>
          <a:blip r:embed="rId2"/>
          <a:stretch>
            <a:fillRect/>
          </a:stretch>
        </p:blipFill>
        <p:spPr>
          <a:xfrm>
            <a:off x="152400" y="1066800"/>
            <a:ext cx="2362200" cy="2079625"/>
          </a:xfrm>
          <a:prstGeom prst="rect">
            <a:avLst/>
          </a:prstGeom>
          <a:noFill/>
          <a:ln w="9525">
            <a:noFill/>
          </a:ln>
        </p:spPr>
      </p:pic>
      <p:pic>
        <p:nvPicPr>
          <p:cNvPr id="75780" name="图片 75779" descr="钢琴"/>
          <p:cNvPicPr>
            <a:picLocks noChangeAspect="1"/>
          </p:cNvPicPr>
          <p:nvPr/>
        </p:nvPicPr>
        <p:blipFill>
          <a:blip r:embed="rId3"/>
          <a:stretch>
            <a:fillRect/>
          </a:stretch>
        </p:blipFill>
        <p:spPr>
          <a:xfrm>
            <a:off x="3048000" y="1219200"/>
            <a:ext cx="5562600" cy="1643063"/>
          </a:xfrm>
          <a:prstGeom prst="rect">
            <a:avLst/>
          </a:prstGeom>
          <a:noFill/>
          <a:ln w="9525">
            <a:noFill/>
          </a:ln>
        </p:spPr>
      </p:pic>
      <p:pic>
        <p:nvPicPr>
          <p:cNvPr id="75781" name="图片 75780" descr="xiaotiqin"/>
          <p:cNvPicPr>
            <a:picLocks noChangeAspect="1"/>
          </p:cNvPicPr>
          <p:nvPr/>
        </p:nvPicPr>
        <p:blipFill>
          <a:blip r:embed="rId4"/>
          <a:stretch>
            <a:fillRect/>
          </a:stretch>
        </p:blipFill>
        <p:spPr>
          <a:xfrm>
            <a:off x="304800" y="3200400"/>
            <a:ext cx="2133600" cy="2133600"/>
          </a:xfrm>
          <a:prstGeom prst="rect">
            <a:avLst/>
          </a:prstGeom>
          <a:noFill/>
          <a:ln w="9525">
            <a:noFill/>
          </a:ln>
        </p:spPr>
      </p:pic>
      <p:pic>
        <p:nvPicPr>
          <p:cNvPr id="75782" name="图片 75781" descr="小提琴"/>
          <p:cNvPicPr>
            <a:picLocks noChangeAspect="1"/>
          </p:cNvPicPr>
          <p:nvPr/>
        </p:nvPicPr>
        <p:blipFill>
          <a:blip r:embed="rId5"/>
          <a:stretch>
            <a:fillRect/>
          </a:stretch>
        </p:blipFill>
        <p:spPr>
          <a:xfrm>
            <a:off x="2819400" y="3276600"/>
            <a:ext cx="6324600" cy="1323975"/>
          </a:xfrm>
          <a:prstGeom prst="rect">
            <a:avLst/>
          </a:prstGeom>
          <a:noFill/>
          <a:ln w="9525">
            <a:noFill/>
          </a:ln>
        </p:spPr>
      </p:pic>
      <p:pic>
        <p:nvPicPr>
          <p:cNvPr id="75783" name="图片 75782" descr="guzhen"/>
          <p:cNvPicPr>
            <a:picLocks noChangeAspect="1"/>
          </p:cNvPicPr>
          <p:nvPr/>
        </p:nvPicPr>
        <p:blipFill>
          <a:blip r:embed="rId6"/>
          <a:stretch>
            <a:fillRect/>
          </a:stretch>
        </p:blipFill>
        <p:spPr>
          <a:xfrm>
            <a:off x="0" y="5380038"/>
            <a:ext cx="3327400" cy="1477962"/>
          </a:xfrm>
          <a:prstGeom prst="rect">
            <a:avLst/>
          </a:prstGeom>
          <a:noFill/>
          <a:ln w="9525">
            <a:noFill/>
          </a:ln>
        </p:spPr>
      </p:pic>
      <p:pic>
        <p:nvPicPr>
          <p:cNvPr id="75784" name="图片 75783" descr="古筝"/>
          <p:cNvPicPr>
            <a:picLocks noChangeAspect="1"/>
          </p:cNvPicPr>
          <p:nvPr/>
        </p:nvPicPr>
        <p:blipFill>
          <a:blip r:embed="rId7"/>
          <a:stretch>
            <a:fillRect/>
          </a:stretch>
        </p:blipFill>
        <p:spPr>
          <a:xfrm>
            <a:off x="3429000" y="5486400"/>
            <a:ext cx="5562600" cy="1138238"/>
          </a:xfrm>
          <a:prstGeom prst="rect">
            <a:avLst/>
          </a:prstGeom>
          <a:noFill/>
          <a:ln w="9525">
            <a:noFill/>
          </a:ln>
        </p:spPr>
      </p:pic>
    </p:spTree>
    <p:extLst>
      <p:ext uri="{BB962C8B-B14F-4D97-AF65-F5344CB8AC3E}">
        <p14:creationId xmlns:p14="http://schemas.microsoft.com/office/powerpoint/2010/main" val="304045409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文本框 103425"/>
          <p:cNvSpPr txBox="1"/>
          <p:nvPr/>
        </p:nvSpPr>
        <p:spPr>
          <a:xfrm>
            <a:off x="323850" y="908050"/>
            <a:ext cx="8569325" cy="4362450"/>
          </a:xfrm>
          <a:prstGeom prst="rect">
            <a:avLst/>
          </a:prstGeom>
          <a:noFill/>
          <a:ln w="9525">
            <a:noFill/>
          </a:ln>
        </p:spPr>
        <p:txBody>
          <a:bodyPr>
            <a:spAutoFit/>
          </a:bodyPr>
          <a:lstStyle/>
          <a:p>
            <a:r>
              <a:rPr lang="en-US" altLang="zh-CN" sz="2800" dirty="0">
                <a:latin typeface="Arial" panose="020B0604020202020204" pitchFamily="34" charset="0"/>
              </a:rPr>
              <a:t>《</a:t>
            </a:r>
            <a:r>
              <a:rPr lang="zh-CN" altLang="en-US" sz="2800" dirty="0">
                <a:latin typeface="Arial" panose="020B0604020202020204" pitchFamily="34" charset="0"/>
              </a:rPr>
              <a:t>红楼梦</a:t>
            </a:r>
            <a:r>
              <a:rPr lang="en-US" altLang="zh-CN" sz="2800" dirty="0">
                <a:latin typeface="Arial" panose="020B0604020202020204" pitchFamily="34" charset="0"/>
              </a:rPr>
              <a:t>》</a:t>
            </a:r>
            <a:r>
              <a:rPr lang="zh-CN" altLang="en-US" sz="2800" dirty="0">
                <a:latin typeface="Arial" panose="020B0604020202020204" pitchFamily="34" charset="0"/>
              </a:rPr>
              <a:t>中林黛玉进贾府时，有一段对王熙凤的描写：“只听后院中有人笑声，说：我不曾迎接远客！”黛玉只见得一听此声音，仆人们个个敛声屏气，恭肃严整，原们人们都知道这是人称“凤辣子”的王熙凤要进来了。“不见其人，先闻其声”也能判断谁在说话，依据是（      ）</a:t>
            </a:r>
          </a:p>
          <a:p>
            <a:r>
              <a:rPr lang="en-US" altLang="zh-CN" sz="2800" dirty="0">
                <a:latin typeface="Arial" panose="020B0604020202020204" pitchFamily="34" charset="0"/>
              </a:rPr>
              <a:t>A</a:t>
            </a:r>
            <a:r>
              <a:rPr lang="zh-CN" altLang="en-US" sz="2800" dirty="0">
                <a:latin typeface="Arial" panose="020B0604020202020204" pitchFamily="34" charset="0"/>
              </a:rPr>
              <a:t>．说话的响度不同         </a:t>
            </a:r>
          </a:p>
          <a:p>
            <a:r>
              <a:rPr lang="en-US" altLang="zh-CN" sz="2800" dirty="0">
                <a:latin typeface="Arial" panose="020B0604020202020204" pitchFamily="34" charset="0"/>
              </a:rPr>
              <a:t>B</a:t>
            </a:r>
            <a:r>
              <a:rPr lang="zh-CN" altLang="en-US" sz="2800" dirty="0">
                <a:latin typeface="Arial" panose="020B0604020202020204" pitchFamily="34" charset="0"/>
              </a:rPr>
              <a:t>．说话的音调不同</a:t>
            </a:r>
          </a:p>
          <a:p>
            <a:r>
              <a:rPr lang="en-US" altLang="zh-CN" sz="2800" dirty="0">
                <a:latin typeface="Arial" panose="020B0604020202020204" pitchFamily="34" charset="0"/>
              </a:rPr>
              <a:t>C</a:t>
            </a:r>
            <a:r>
              <a:rPr lang="zh-CN" altLang="en-US" sz="2800" dirty="0">
                <a:latin typeface="Arial" panose="020B0604020202020204" pitchFamily="34" charset="0"/>
              </a:rPr>
              <a:t>．说话的音色不同          </a:t>
            </a:r>
          </a:p>
          <a:p>
            <a:r>
              <a:rPr lang="en-US" altLang="zh-CN" sz="2800" dirty="0">
                <a:latin typeface="Arial" panose="020B0604020202020204" pitchFamily="34" charset="0"/>
              </a:rPr>
              <a:t>D</a:t>
            </a:r>
            <a:r>
              <a:rPr lang="zh-CN" altLang="en-US" sz="2800" dirty="0">
                <a:latin typeface="Arial" panose="020B0604020202020204" pitchFamily="34" charset="0"/>
              </a:rPr>
              <a:t>．说话的语气不同</a:t>
            </a:r>
          </a:p>
        </p:txBody>
      </p:sp>
      <p:pic>
        <p:nvPicPr>
          <p:cNvPr id="103427" name="图片 103426" descr="1_20">
            <a:hlinkClick r:id="rId2"/>
          </p:cNvPr>
          <p:cNvPicPr>
            <a:picLocks noChangeAspect="1"/>
          </p:cNvPicPr>
          <p:nvPr/>
        </p:nvPicPr>
        <p:blipFill>
          <a:blip r:embed="rId3"/>
          <a:stretch>
            <a:fillRect/>
          </a:stretch>
        </p:blipFill>
        <p:spPr>
          <a:xfrm>
            <a:off x="5334000" y="3743325"/>
            <a:ext cx="3810000" cy="3114675"/>
          </a:xfrm>
          <a:prstGeom prst="rect">
            <a:avLst/>
          </a:prstGeom>
          <a:noFill/>
          <a:ln w="9525">
            <a:noFill/>
          </a:ln>
        </p:spPr>
      </p:pic>
      <p:sp>
        <p:nvSpPr>
          <p:cNvPr id="103428" name="文本框 103427"/>
          <p:cNvSpPr txBox="1"/>
          <p:nvPr/>
        </p:nvSpPr>
        <p:spPr>
          <a:xfrm>
            <a:off x="2673985" y="3017838"/>
            <a:ext cx="720725" cy="519112"/>
          </a:xfrm>
          <a:prstGeom prst="rect">
            <a:avLst/>
          </a:prstGeom>
          <a:noFill/>
          <a:ln w="9525">
            <a:noFill/>
          </a:ln>
        </p:spPr>
        <p:txBody>
          <a:bodyPr>
            <a:spAutoFit/>
          </a:bodyPr>
          <a:lstStyle/>
          <a:p>
            <a:pPr>
              <a:spcBef>
                <a:spcPct val="50000"/>
              </a:spcBef>
            </a:pPr>
            <a:r>
              <a:rPr lang="en-US" altLang="zh-CN" sz="2800">
                <a:solidFill>
                  <a:srgbClr val="FF0000"/>
                </a:solidFill>
                <a:latin typeface="Arial" panose="020B0604020202020204" pitchFamily="34" charset="0"/>
              </a:rPr>
              <a:t>C</a:t>
            </a:r>
          </a:p>
        </p:txBody>
      </p:sp>
      <p:sp>
        <p:nvSpPr>
          <p:cNvPr id="103429" name="矩形 103428"/>
          <p:cNvSpPr/>
          <p:nvPr/>
        </p:nvSpPr>
        <p:spPr>
          <a:xfrm>
            <a:off x="2952750" y="511175"/>
            <a:ext cx="3311525" cy="1125538"/>
          </a:xfrm>
          <a:prstGeom prst="rect">
            <a:avLst/>
          </a:prstGeom>
        </p:spPr>
        <p:txBody>
          <a:bodyPr wrap="none" fromWordArt="1">
            <a:prstTxWarp prst="textArchUp">
              <a:avLst>
                <a:gd name="adj" fmla="val 10800000"/>
              </a:avLst>
            </a:prstTxWarp>
            <a:normAutofit/>
          </a:bodyPr>
          <a:lstStyle/>
          <a:p>
            <a:pPr algn="ctr"/>
            <a:r>
              <a:rPr lang="zh-CN" altLang="en-US" sz="3600">
                <a:ln w="9525" cap="flat" cmpd="sng">
                  <a:solidFill>
                    <a:srgbClr val="0000FF"/>
                  </a:solidFill>
                  <a:prstDash val="solid"/>
                  <a:headEnd type="none" w="med" len="med"/>
                  <a:tailEnd type="none" w="med" len="med"/>
                </a:ln>
                <a:solidFill>
                  <a:srgbClr val="0000FF"/>
                </a:solidFill>
                <a:latin typeface="宋体" panose="02010600030101010101" pitchFamily="2" charset="-122"/>
                <a:ea typeface="宋体" panose="02010600030101010101" pitchFamily="2" charset="-122"/>
              </a:rPr>
              <a:t>快速抢答 一试身手</a:t>
            </a:r>
          </a:p>
        </p:txBody>
      </p:sp>
    </p:spTree>
    <p:extLst>
      <p:ext uri="{BB962C8B-B14F-4D97-AF65-F5344CB8AC3E}">
        <p14:creationId xmlns:p14="http://schemas.microsoft.com/office/powerpoint/2010/main" val="2027524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3426"/>
                                        </p:tgtEl>
                                        <p:attrNameLst>
                                          <p:attrName>style.visibility</p:attrName>
                                        </p:attrNameLst>
                                      </p:cBhvr>
                                      <p:to>
                                        <p:strVal val="visible"/>
                                      </p:to>
                                    </p:set>
                                    <p:animEffect transition="in" filter="checkerboard(across)">
                                      <p:cBhvr>
                                        <p:cTn id="7" dur="500"/>
                                        <p:tgtEl>
                                          <p:spTgt spid="10342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03427"/>
                                        </p:tgtEl>
                                        <p:attrNameLst>
                                          <p:attrName>style.visibility</p:attrName>
                                        </p:attrNameLst>
                                      </p:cBhvr>
                                      <p:to>
                                        <p:strVal val="visible"/>
                                      </p:to>
                                    </p:set>
                                    <p:anim calcmode="lin" valueType="num">
                                      <p:cBhvr additive="base">
                                        <p:cTn id="12" dur="500" fill="hold"/>
                                        <p:tgtEl>
                                          <p:spTgt spid="103427"/>
                                        </p:tgtEl>
                                        <p:attrNameLst>
                                          <p:attrName>ppt_x</p:attrName>
                                        </p:attrNameLst>
                                      </p:cBhvr>
                                      <p:tavLst>
                                        <p:tav tm="0">
                                          <p:val>
                                            <p:strVal val="#ppt_x"/>
                                          </p:val>
                                        </p:tav>
                                        <p:tav tm="100000">
                                          <p:val>
                                            <p:strVal val="#ppt_x"/>
                                          </p:val>
                                        </p:tav>
                                      </p:tavLst>
                                    </p:anim>
                                    <p:anim calcmode="lin" valueType="num">
                                      <p:cBhvr additive="base">
                                        <p:cTn id="13" dur="500" fill="hold"/>
                                        <p:tgtEl>
                                          <p:spTgt spid="10342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8" presetClass="emph" presetSubtype="0" fill="hold" nodeType="clickEffect">
                                  <p:stCondLst>
                                    <p:cond delay="0"/>
                                  </p:stCondLst>
                                  <p:childTnLst>
                                    <p:animRot by="21600000">
                                      <p:cBhvr>
                                        <p:cTn id="17" dur="2000" fill="hold"/>
                                        <p:tgtEl>
                                          <p:spTgt spid="103427"/>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03428"/>
                                        </p:tgtEl>
                                        <p:attrNameLst>
                                          <p:attrName>style.visibility</p:attrName>
                                        </p:attrNameLst>
                                      </p:cBhvr>
                                      <p:to>
                                        <p:strVal val="visible"/>
                                      </p:to>
                                    </p:set>
                                    <p:animEffect transition="in" filter="checkerboard(across)">
                                      <p:cBhvr>
                                        <p:cTn id="22" dur="500"/>
                                        <p:tgtEl>
                                          <p:spTgt spid="1034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6" grpId="0"/>
      <p:bldP spid="10342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文本框 14337"/>
          <p:cNvSpPr txBox="1"/>
          <p:nvPr/>
        </p:nvSpPr>
        <p:spPr>
          <a:xfrm>
            <a:off x="1066800" y="908050"/>
            <a:ext cx="8077200" cy="1616075"/>
          </a:xfrm>
          <a:prstGeom prst="rect">
            <a:avLst/>
          </a:prstGeom>
          <a:noFill/>
          <a:ln w="9525">
            <a:noFill/>
          </a:ln>
        </p:spPr>
        <p:txBody>
          <a:bodyPr>
            <a:spAutoFit/>
          </a:bodyPr>
          <a:lstStyle/>
          <a:p>
            <a:pPr>
              <a:spcBef>
                <a:spcPct val="50000"/>
              </a:spcBef>
            </a:pPr>
            <a:r>
              <a:rPr lang="zh-CN" altLang="en-US" sz="3600" b="1">
                <a:solidFill>
                  <a:srgbClr val="0000FF"/>
                </a:solidFill>
                <a:latin typeface="Times New Roman" panose="02020603050405020304" pitchFamily="18" charset="0"/>
              </a:rPr>
              <a:t>活动</a:t>
            </a:r>
            <a:r>
              <a:rPr lang="en-US" altLang="zh-CN" sz="3600" b="1">
                <a:solidFill>
                  <a:srgbClr val="0000FF"/>
                </a:solidFill>
                <a:latin typeface="Times New Roman" panose="02020603050405020304" pitchFamily="18" charset="0"/>
              </a:rPr>
              <a:t>1</a:t>
            </a:r>
            <a:r>
              <a:rPr lang="zh-CN" altLang="en-US" sz="3600" b="1">
                <a:solidFill>
                  <a:srgbClr val="0000FF"/>
                </a:solidFill>
                <a:latin typeface="Times New Roman" panose="02020603050405020304" pitchFamily="18" charset="0"/>
              </a:rPr>
              <a:t>：</a:t>
            </a:r>
            <a:r>
              <a:rPr lang="zh-CN" altLang="en-US" sz="3200" b="1">
                <a:latin typeface="Times New Roman" panose="02020603050405020304" pitchFamily="18" charset="0"/>
              </a:rPr>
              <a:t>将钢尺的一端固定在桌面上</a:t>
            </a:r>
            <a:r>
              <a:rPr lang="en-US" altLang="zh-CN" sz="3200" b="1">
                <a:latin typeface="Times New Roman" panose="02020603050405020304" pitchFamily="18" charset="0"/>
              </a:rPr>
              <a:t>,</a:t>
            </a:r>
            <a:r>
              <a:rPr lang="zh-CN" altLang="en-US" sz="3200" b="1">
                <a:latin typeface="Times New Roman" panose="02020603050405020304" pitchFamily="18" charset="0"/>
              </a:rPr>
              <a:t>若改变尺子伸出的长度，  用相同的力拨动，听到的声音有何不同呢？     </a:t>
            </a:r>
          </a:p>
        </p:txBody>
      </p:sp>
      <p:sp>
        <p:nvSpPr>
          <p:cNvPr id="14344" name="矩形 14343"/>
          <p:cNvSpPr/>
          <p:nvPr/>
        </p:nvSpPr>
        <p:spPr>
          <a:xfrm>
            <a:off x="684213" y="404813"/>
            <a:ext cx="1295400" cy="649287"/>
          </a:xfrm>
          <a:prstGeom prst="rect">
            <a:avLst/>
          </a:prstGeom>
        </p:spPr>
        <p:txBody>
          <a:bodyPr wrap="none" fromWordArt="1">
            <a:prstTxWarp prst="textArchUp">
              <a:avLst>
                <a:gd name="adj" fmla="val 10800000"/>
              </a:avLst>
            </a:prstTxWarp>
            <a:normAutofit/>
          </a:bodyPr>
          <a:lstStyle/>
          <a:p>
            <a:pPr algn="ctr"/>
            <a:r>
              <a:rPr lang="zh-CN" altLang="en-US" sz="3600">
                <a:ln w="9525" cap="flat" cmpd="sng">
                  <a:solidFill>
                    <a:srgbClr val="FF00FF"/>
                  </a:solidFill>
                  <a:prstDash val="solid"/>
                  <a:headEnd type="none" w="med" len="med"/>
                  <a:tailEnd type="none" w="med" len="med"/>
                </a:ln>
                <a:solidFill>
                  <a:srgbClr val="FF00FF"/>
                </a:solidFill>
                <a:latin typeface="宋体" panose="02010600030101010101" pitchFamily="2" charset="-122"/>
                <a:ea typeface="宋体" panose="02010600030101010101" pitchFamily="2" charset="-122"/>
              </a:rPr>
              <a:t>音调</a:t>
            </a:r>
          </a:p>
        </p:txBody>
      </p:sp>
      <p:pic>
        <p:nvPicPr>
          <p:cNvPr id="14345" name="Picture 9" descr="E:\李燃\教师教学用书\2012人教教师用书项目\ppt\物理\图标.png"/>
          <p:cNvPicPr>
            <a:picLocks noChangeAspect="1"/>
          </p:cNvPicPr>
          <p:nvPr/>
        </p:nvPicPr>
        <p:blipFill>
          <a:blip r:embed="rId2"/>
          <a:stretch>
            <a:fillRect/>
          </a:stretch>
        </p:blipFill>
        <p:spPr>
          <a:xfrm>
            <a:off x="8143875" y="142875"/>
            <a:ext cx="882650" cy="731838"/>
          </a:xfrm>
          <a:prstGeom prst="rect">
            <a:avLst/>
          </a:prstGeom>
          <a:noFill/>
          <a:ln w="9525">
            <a:noFill/>
          </a:ln>
        </p:spPr>
      </p:pic>
      <p:sp>
        <p:nvSpPr>
          <p:cNvPr id="14346" name="矩形 14345"/>
          <p:cNvSpPr/>
          <p:nvPr/>
        </p:nvSpPr>
        <p:spPr>
          <a:xfrm>
            <a:off x="2771775" y="260350"/>
            <a:ext cx="2632075" cy="579438"/>
          </a:xfrm>
          <a:prstGeom prst="rect">
            <a:avLst/>
          </a:prstGeom>
          <a:noFill/>
          <a:ln w="9525">
            <a:noFill/>
          </a:ln>
        </p:spPr>
        <p:txBody>
          <a:bodyPr wrap="none" anchor="t">
            <a:spAutoFit/>
          </a:bodyPr>
          <a:lstStyle/>
          <a:p>
            <a:r>
              <a:rPr lang="zh-CN" altLang="en-US" sz="3200" b="1" dirty="0">
                <a:solidFill>
                  <a:srgbClr val="0000FF"/>
                </a:solidFill>
                <a:latin typeface="Arial" panose="020B0604020202020204" pitchFamily="34" charset="0"/>
              </a:rPr>
              <a:t>动手试一试：</a:t>
            </a:r>
          </a:p>
        </p:txBody>
      </p:sp>
      <p:grpSp>
        <p:nvGrpSpPr>
          <p:cNvPr id="14347" name="组合 14346"/>
          <p:cNvGrpSpPr/>
          <p:nvPr/>
        </p:nvGrpSpPr>
        <p:grpSpPr>
          <a:xfrm>
            <a:off x="1258888" y="2636838"/>
            <a:ext cx="6767512" cy="3600450"/>
            <a:chOff x="1248" y="1661"/>
            <a:chExt cx="3265" cy="1769"/>
          </a:xfrm>
        </p:grpSpPr>
        <p:sp>
          <p:nvSpPr>
            <p:cNvPr id="14348" name="矩形 14347"/>
            <p:cNvSpPr/>
            <p:nvPr/>
          </p:nvSpPr>
          <p:spPr>
            <a:xfrm>
              <a:off x="1248" y="1661"/>
              <a:ext cx="3265" cy="1769"/>
            </a:xfrm>
            <a:prstGeom prst="rect">
              <a:avLst/>
            </a:prstGeom>
            <a:solidFill>
              <a:srgbClr val="EA6922"/>
            </a:solidFill>
            <a:ln w="9525">
              <a:noFill/>
            </a:ln>
          </p:spPr>
          <p:txBody>
            <a:bodyPr/>
            <a:lstStyle/>
            <a:p>
              <a:endParaRPr lang="zh-CN" altLang="en-US"/>
            </a:p>
          </p:txBody>
        </p:sp>
        <p:pic>
          <p:nvPicPr>
            <p:cNvPr id="14349" name="图片 14348" descr="2">
              <a:hlinkClick r:id="rId3"/>
            </p:cNvPr>
            <p:cNvPicPr>
              <a:picLocks noChangeAspect="1"/>
            </p:cNvPicPr>
            <p:nvPr/>
          </p:nvPicPr>
          <p:blipFill>
            <a:blip r:embed="rId4"/>
            <a:stretch>
              <a:fillRect/>
            </a:stretch>
          </p:blipFill>
          <p:spPr>
            <a:xfrm>
              <a:off x="1292" y="1706"/>
              <a:ext cx="3186" cy="1679"/>
            </a:xfrm>
            <a:prstGeom prst="rect">
              <a:avLst/>
            </a:prstGeom>
            <a:noFill/>
            <a:ln w="9525">
              <a:noFill/>
            </a:ln>
          </p:spPr>
        </p:pic>
      </p:grpSp>
      <p:pic>
        <p:nvPicPr>
          <p:cNvPr id="14351" name="图片 14350" descr="image010"/>
          <p:cNvPicPr>
            <a:picLocks noChangeAspect="1"/>
          </p:cNvPicPr>
          <p:nvPr/>
        </p:nvPicPr>
        <p:blipFill>
          <a:blip r:embed="rId5"/>
          <a:stretch>
            <a:fillRect/>
          </a:stretch>
        </p:blipFill>
        <p:spPr>
          <a:xfrm>
            <a:off x="8388350" y="6000750"/>
            <a:ext cx="755650" cy="857250"/>
          </a:xfrm>
          <a:prstGeom prst="rect">
            <a:avLst/>
          </a:prstGeom>
          <a:noFill/>
          <a:ln w="9525">
            <a:noFill/>
          </a:ln>
        </p:spPr>
      </p:pic>
    </p:spTree>
    <p:extLst>
      <p:ext uri="{BB962C8B-B14F-4D97-AF65-F5344CB8AC3E}">
        <p14:creationId xmlns:p14="http://schemas.microsoft.com/office/powerpoint/2010/main" val="12709663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文本占位符 104449"/>
          <p:cNvSpPr>
            <a:spLocks noGrp="1"/>
          </p:cNvSpPr>
          <p:nvPr>
            <p:ph type="body" sz="half" idx="4294967295"/>
          </p:nvPr>
        </p:nvSpPr>
        <p:spPr>
          <a:xfrm>
            <a:off x="1141730" y="908050"/>
            <a:ext cx="8002270" cy="892175"/>
          </a:xfrm>
        </p:spPr>
        <p:txBody>
          <a:bodyPr/>
          <a:lstStyle/>
          <a:p>
            <a:pPr>
              <a:buClrTx/>
              <a:buSzTx/>
              <a:buFontTx/>
              <a:buNone/>
            </a:pPr>
            <a:r>
              <a:rPr lang="en-US" altLang="zh-CN" sz="2400" dirty="0"/>
              <a:t>1 </a:t>
            </a:r>
            <a:r>
              <a:rPr lang="zh-CN" altLang="en-US" sz="2400" dirty="0"/>
              <a:t>弦乐器的音调跟什么因素有关？</a:t>
            </a:r>
          </a:p>
          <a:p>
            <a:pPr>
              <a:buClrTx/>
              <a:buSzTx/>
              <a:buFontTx/>
              <a:buNone/>
            </a:pPr>
            <a:r>
              <a:rPr lang="en-US" altLang="zh-CN" sz="2400" dirty="0"/>
              <a:t>2 </a:t>
            </a:r>
            <a:r>
              <a:rPr lang="zh-CN" altLang="en-US" sz="2400" dirty="0"/>
              <a:t>管乐器的音调又跟什么因素有关？</a:t>
            </a:r>
          </a:p>
        </p:txBody>
      </p:sp>
      <p:sp>
        <p:nvSpPr>
          <p:cNvPr id="104451" name="文本框 104450"/>
          <p:cNvSpPr txBox="1"/>
          <p:nvPr/>
        </p:nvSpPr>
        <p:spPr>
          <a:xfrm>
            <a:off x="827088" y="2133600"/>
            <a:ext cx="7273925" cy="946150"/>
          </a:xfrm>
          <a:prstGeom prst="rect">
            <a:avLst/>
          </a:prstGeom>
          <a:noFill/>
          <a:ln w="9525">
            <a:noFill/>
          </a:ln>
        </p:spPr>
        <p:txBody>
          <a:bodyPr>
            <a:spAutoFit/>
          </a:bodyPr>
          <a:lstStyle/>
          <a:p>
            <a:r>
              <a:rPr lang="zh-CN" altLang="en-US" sz="2800" b="1" dirty="0">
                <a:solidFill>
                  <a:srgbClr val="FF0000"/>
                </a:solidFill>
                <a:latin typeface="Arial" panose="020B0604020202020204" pitchFamily="34" charset="0"/>
              </a:rPr>
              <a:t>弦</a:t>
            </a:r>
            <a:r>
              <a:rPr lang="zh-CN" altLang="en-US" sz="2800" b="1" dirty="0">
                <a:solidFill>
                  <a:srgbClr val="0000CC"/>
                </a:solidFill>
                <a:latin typeface="Arial" panose="020B0604020202020204" pitchFamily="34" charset="0"/>
              </a:rPr>
              <a:t>乐器的音调跟弦的</a:t>
            </a:r>
            <a:r>
              <a:rPr lang="zh-CN" altLang="en-US" sz="2800" b="1" dirty="0">
                <a:solidFill>
                  <a:srgbClr val="FF0000"/>
                </a:solidFill>
                <a:latin typeface="Arial" panose="020B0604020202020204" pitchFamily="34" charset="0"/>
              </a:rPr>
              <a:t>粗细</a:t>
            </a:r>
            <a:r>
              <a:rPr lang="zh-CN" altLang="en-US" sz="2800" b="1" dirty="0">
                <a:solidFill>
                  <a:srgbClr val="0000CC"/>
                </a:solidFill>
                <a:latin typeface="Arial" panose="020B0604020202020204" pitchFamily="34" charset="0"/>
              </a:rPr>
              <a:t>、</a:t>
            </a:r>
            <a:r>
              <a:rPr lang="zh-CN" altLang="en-US" sz="2800" b="1" dirty="0">
                <a:solidFill>
                  <a:srgbClr val="FF0000"/>
                </a:solidFill>
                <a:latin typeface="Arial" panose="020B0604020202020204" pitchFamily="34" charset="0"/>
              </a:rPr>
              <a:t>长短</a:t>
            </a:r>
            <a:r>
              <a:rPr lang="zh-CN" altLang="en-US" sz="2800" b="1" dirty="0">
                <a:solidFill>
                  <a:srgbClr val="0000CC"/>
                </a:solidFill>
                <a:latin typeface="Arial" panose="020B0604020202020204" pitchFamily="34" charset="0"/>
              </a:rPr>
              <a:t>和</a:t>
            </a:r>
            <a:r>
              <a:rPr lang="zh-CN" altLang="en-US" sz="2800" b="1" dirty="0">
                <a:solidFill>
                  <a:srgbClr val="FF0000"/>
                </a:solidFill>
                <a:latin typeface="Arial" panose="020B0604020202020204" pitchFamily="34" charset="0"/>
              </a:rPr>
              <a:t>松紧</a:t>
            </a:r>
            <a:r>
              <a:rPr lang="zh-CN" altLang="en-US" sz="2800" b="1" dirty="0">
                <a:solidFill>
                  <a:srgbClr val="0000CC"/>
                </a:solidFill>
                <a:latin typeface="Arial" panose="020B0604020202020204" pitchFamily="34" charset="0"/>
              </a:rPr>
              <a:t>有关</a:t>
            </a:r>
            <a:r>
              <a:rPr lang="en-US" altLang="zh-CN" sz="2800" b="1">
                <a:solidFill>
                  <a:srgbClr val="0000CC"/>
                </a:solidFill>
                <a:latin typeface="Arial" panose="020B0604020202020204" pitchFamily="34" charset="0"/>
              </a:rPr>
              <a:t>,</a:t>
            </a:r>
            <a:r>
              <a:rPr lang="zh-CN" altLang="en-US" sz="2800" b="1" dirty="0">
                <a:solidFill>
                  <a:srgbClr val="FF33CC"/>
                </a:solidFill>
                <a:latin typeface="Arial" panose="020B0604020202020204" pitchFamily="34" charset="0"/>
              </a:rPr>
              <a:t>管</a:t>
            </a:r>
            <a:r>
              <a:rPr lang="zh-CN" altLang="en-US" sz="2800" b="1" dirty="0">
                <a:solidFill>
                  <a:srgbClr val="0000CC"/>
                </a:solidFill>
                <a:latin typeface="Arial" panose="020B0604020202020204" pitchFamily="34" charset="0"/>
              </a:rPr>
              <a:t>乐器的音调跟</a:t>
            </a:r>
            <a:r>
              <a:rPr lang="zh-CN" altLang="en-US" sz="2800" b="1" dirty="0">
                <a:solidFill>
                  <a:srgbClr val="FF33CC"/>
                </a:solidFill>
                <a:latin typeface="Arial" panose="020B0604020202020204" pitchFamily="34" charset="0"/>
              </a:rPr>
              <a:t>空气柱的长短</a:t>
            </a:r>
            <a:r>
              <a:rPr lang="zh-CN" altLang="en-US" sz="2800" b="1" dirty="0">
                <a:solidFill>
                  <a:srgbClr val="0000CC"/>
                </a:solidFill>
                <a:latin typeface="Arial" panose="020B0604020202020204" pitchFamily="34" charset="0"/>
              </a:rPr>
              <a:t>有关</a:t>
            </a:r>
          </a:p>
        </p:txBody>
      </p:sp>
      <p:sp>
        <p:nvSpPr>
          <p:cNvPr id="104452" name="文本框 104451"/>
          <p:cNvSpPr txBox="1"/>
          <p:nvPr/>
        </p:nvSpPr>
        <p:spPr>
          <a:xfrm>
            <a:off x="684213" y="0"/>
            <a:ext cx="1511300" cy="519113"/>
          </a:xfrm>
          <a:prstGeom prst="rect">
            <a:avLst/>
          </a:prstGeom>
          <a:noFill/>
          <a:ln w="9525">
            <a:noFill/>
          </a:ln>
        </p:spPr>
        <p:txBody>
          <a:bodyPr>
            <a:spAutoFit/>
          </a:bodyPr>
          <a:lstStyle/>
          <a:p>
            <a:pPr>
              <a:spcBef>
                <a:spcPct val="50000"/>
              </a:spcBef>
            </a:pPr>
            <a:r>
              <a:rPr lang="zh-CN" altLang="en-US" sz="2800" b="1" dirty="0">
                <a:solidFill>
                  <a:schemeClr val="tx2"/>
                </a:solidFill>
                <a:latin typeface="Arial" panose="020B0604020202020204" pitchFamily="34" charset="0"/>
              </a:rPr>
              <a:t>读一读</a:t>
            </a:r>
          </a:p>
        </p:txBody>
      </p:sp>
      <p:sp>
        <p:nvSpPr>
          <p:cNvPr id="104453" name="文本框 104452"/>
          <p:cNvSpPr txBox="1"/>
          <p:nvPr/>
        </p:nvSpPr>
        <p:spPr>
          <a:xfrm>
            <a:off x="2124075" y="0"/>
            <a:ext cx="5905500" cy="457200"/>
          </a:xfrm>
          <a:prstGeom prst="rect">
            <a:avLst/>
          </a:prstGeom>
          <a:noFill/>
          <a:ln w="9525">
            <a:noFill/>
          </a:ln>
        </p:spPr>
        <p:txBody>
          <a:bodyPr>
            <a:spAutoFit/>
          </a:bodyPr>
          <a:lstStyle/>
          <a:p>
            <a:pPr>
              <a:spcBef>
                <a:spcPct val="50000"/>
              </a:spcBef>
            </a:pPr>
            <a:r>
              <a:rPr lang="zh-CN" altLang="en-US" sz="2400" dirty="0">
                <a:solidFill>
                  <a:srgbClr val="0000CC"/>
                </a:solidFill>
                <a:latin typeface="Arial" panose="020B0604020202020204" pitchFamily="34" charset="0"/>
              </a:rPr>
              <a:t>教材</a:t>
            </a:r>
            <a:r>
              <a:rPr lang="en-US" altLang="zh-CN" sz="2400" dirty="0">
                <a:solidFill>
                  <a:srgbClr val="0000CC"/>
                </a:solidFill>
                <a:latin typeface="Arial" panose="020B0604020202020204" pitchFamily="34" charset="0"/>
              </a:rPr>
              <a:t>P36  </a:t>
            </a:r>
            <a:r>
              <a:rPr lang="zh-CN" altLang="en-US" sz="2400" dirty="0">
                <a:solidFill>
                  <a:srgbClr val="0000CC"/>
                </a:solidFill>
                <a:latin typeface="Arial" panose="020B0604020202020204" pitchFamily="34" charset="0"/>
              </a:rPr>
              <a:t>科学世界 乐音和乐器</a:t>
            </a:r>
          </a:p>
        </p:txBody>
      </p:sp>
      <p:sp>
        <p:nvSpPr>
          <p:cNvPr id="104454" name="文本框 104453"/>
          <p:cNvSpPr txBox="1"/>
          <p:nvPr/>
        </p:nvSpPr>
        <p:spPr>
          <a:xfrm>
            <a:off x="755650" y="476250"/>
            <a:ext cx="1511300" cy="519113"/>
          </a:xfrm>
          <a:prstGeom prst="rect">
            <a:avLst/>
          </a:prstGeom>
          <a:noFill/>
          <a:ln w="9525">
            <a:noFill/>
          </a:ln>
        </p:spPr>
        <p:txBody>
          <a:bodyPr>
            <a:spAutoFit/>
          </a:bodyPr>
          <a:lstStyle/>
          <a:p>
            <a:pPr>
              <a:spcBef>
                <a:spcPct val="50000"/>
              </a:spcBef>
            </a:pPr>
            <a:r>
              <a:rPr lang="zh-CN" altLang="en-US" sz="2800" b="1" dirty="0">
                <a:solidFill>
                  <a:schemeClr val="tx2"/>
                </a:solidFill>
                <a:latin typeface="Arial" panose="020B0604020202020204" pitchFamily="34" charset="0"/>
              </a:rPr>
              <a:t>问一问</a:t>
            </a:r>
          </a:p>
        </p:txBody>
      </p:sp>
      <p:sp>
        <p:nvSpPr>
          <p:cNvPr id="104455" name="文本框 104454"/>
          <p:cNvSpPr txBox="1"/>
          <p:nvPr/>
        </p:nvSpPr>
        <p:spPr>
          <a:xfrm>
            <a:off x="755650" y="1773238"/>
            <a:ext cx="1511300" cy="519112"/>
          </a:xfrm>
          <a:prstGeom prst="rect">
            <a:avLst/>
          </a:prstGeom>
          <a:noFill/>
          <a:ln w="9525">
            <a:noFill/>
          </a:ln>
        </p:spPr>
        <p:txBody>
          <a:bodyPr>
            <a:spAutoFit/>
          </a:bodyPr>
          <a:lstStyle/>
          <a:p>
            <a:pPr>
              <a:spcBef>
                <a:spcPct val="50000"/>
              </a:spcBef>
            </a:pPr>
            <a:r>
              <a:rPr lang="zh-CN" altLang="en-US" sz="2800" b="1" dirty="0">
                <a:solidFill>
                  <a:schemeClr val="tx2"/>
                </a:solidFill>
                <a:latin typeface="Arial" panose="020B0604020202020204" pitchFamily="34" charset="0"/>
              </a:rPr>
              <a:t>答一答</a:t>
            </a:r>
          </a:p>
        </p:txBody>
      </p:sp>
      <p:graphicFrame>
        <p:nvGraphicFramePr>
          <p:cNvPr id="104456" name="内容占位符 104455"/>
          <p:cNvGraphicFramePr>
            <a:graphicFrameLocks noGrp="1"/>
          </p:cNvGraphicFramePr>
          <p:nvPr>
            <p:ph sz="half" idx="4294967295"/>
          </p:nvPr>
        </p:nvGraphicFramePr>
        <p:xfrm>
          <a:off x="0" y="3141980"/>
          <a:ext cx="3095625" cy="2017395"/>
        </p:xfrm>
        <a:graphic>
          <a:graphicData uri="http://schemas.openxmlformats.org/presentationml/2006/ole">
            <mc:AlternateContent xmlns:mc="http://schemas.openxmlformats.org/markup-compatibility/2006">
              <mc:Choice xmlns:v="urn:schemas-microsoft-com:vml" Requires="v">
                <p:oleObj spid="_x0000_s5122" r:id="rId3" imgW="6115050" imgH="3714750" progId="Paint.Picture">
                  <p:embed/>
                </p:oleObj>
              </mc:Choice>
              <mc:Fallback>
                <p:oleObj r:id="rId3" imgW="6115050" imgH="3714750" progId="Paint.Picture">
                  <p:embed/>
                  <p:pic>
                    <p:nvPicPr>
                      <p:cNvPr id="0" name=""/>
                      <p:cNvPicPr/>
                      <p:nvPr/>
                    </p:nvPicPr>
                    <p:blipFill>
                      <a:blip r:embed="rId4"/>
                      <a:stretch>
                        <a:fillRect/>
                      </a:stretch>
                    </p:blipFill>
                    <p:spPr>
                      <a:xfrm>
                        <a:off x="0" y="3141980"/>
                        <a:ext cx="3095625" cy="2017395"/>
                      </a:xfrm>
                      <a:prstGeom prst="rect">
                        <a:avLst/>
                      </a:prstGeom>
                      <a:noFill/>
                      <a:ln w="57150">
                        <a:solidFill>
                          <a:srgbClr val="FF0000"/>
                        </a:solidFill>
                        <a:miter/>
                      </a:ln>
                    </p:spPr>
                  </p:pic>
                </p:oleObj>
              </mc:Fallback>
            </mc:AlternateContent>
          </a:graphicData>
        </a:graphic>
      </p:graphicFrame>
      <p:pic>
        <p:nvPicPr>
          <p:cNvPr id="104457" name="图片 104456" descr="NewAge 古筝美女常静《呼吸》MV DAT 长期做种，随时补种">
            <a:hlinkClick r:id="rId5"/>
          </p:cNvPr>
          <p:cNvPicPr>
            <a:picLocks noChangeAspect="1"/>
          </p:cNvPicPr>
          <p:nvPr/>
        </p:nvPicPr>
        <p:blipFill>
          <a:blip r:embed="rId6"/>
          <a:stretch>
            <a:fillRect/>
          </a:stretch>
        </p:blipFill>
        <p:spPr>
          <a:xfrm>
            <a:off x="4572000" y="3141663"/>
            <a:ext cx="2808288" cy="2160587"/>
          </a:xfrm>
          <a:prstGeom prst="rect">
            <a:avLst/>
          </a:prstGeom>
          <a:noFill/>
          <a:ln w="76200" cap="flat" cmpd="sng">
            <a:solidFill>
              <a:schemeClr val="folHlink"/>
            </a:solidFill>
            <a:prstDash val="solid"/>
            <a:miter/>
            <a:headEnd type="none" w="med" len="med"/>
            <a:tailEnd type="none" w="med" len="med"/>
          </a:ln>
        </p:spPr>
      </p:pic>
      <p:sp>
        <p:nvSpPr>
          <p:cNvPr id="104458" name="文本框 104457"/>
          <p:cNvSpPr txBox="1"/>
          <p:nvPr/>
        </p:nvSpPr>
        <p:spPr>
          <a:xfrm>
            <a:off x="611188" y="5589588"/>
            <a:ext cx="8532812" cy="1066800"/>
          </a:xfrm>
          <a:prstGeom prst="rect">
            <a:avLst/>
          </a:prstGeom>
          <a:noFill/>
          <a:ln w="9525">
            <a:noFill/>
          </a:ln>
        </p:spPr>
        <p:txBody>
          <a:bodyPr>
            <a:spAutoFit/>
          </a:bodyPr>
          <a:lstStyle/>
          <a:p>
            <a:r>
              <a:rPr lang="zh-CN" altLang="en-US" sz="3200" b="1" dirty="0">
                <a:latin typeface="Arial" panose="020B0604020202020204" pitchFamily="34" charset="0"/>
              </a:rPr>
              <a:t>古筝的每条琴弦的长度和粗细都部相同</a:t>
            </a:r>
            <a:r>
              <a:rPr lang="en-US" altLang="zh-CN" sz="3200" b="1">
                <a:latin typeface="Arial" panose="020B0604020202020204" pitchFamily="34" charset="0"/>
              </a:rPr>
              <a:t>,</a:t>
            </a:r>
            <a:r>
              <a:rPr lang="zh-CN" altLang="en-US" sz="3200" b="1" dirty="0">
                <a:solidFill>
                  <a:srgbClr val="FF33CC"/>
                </a:solidFill>
                <a:latin typeface="Arial" panose="020B0604020202020204" pitchFamily="34" charset="0"/>
              </a:rPr>
              <a:t>细而短的音调高</a:t>
            </a:r>
            <a:r>
              <a:rPr lang="en-US" altLang="zh-CN" sz="3200" b="1" dirty="0">
                <a:solidFill>
                  <a:srgbClr val="FF33CC"/>
                </a:solidFill>
                <a:latin typeface="Arial" panose="020B0604020202020204" pitchFamily="34" charset="0"/>
              </a:rPr>
              <a:t>,</a:t>
            </a:r>
            <a:r>
              <a:rPr lang="zh-CN" altLang="en-US" sz="3200" b="1" dirty="0">
                <a:solidFill>
                  <a:srgbClr val="FF33CC"/>
                </a:solidFill>
                <a:latin typeface="Arial" panose="020B0604020202020204" pitchFamily="34" charset="0"/>
              </a:rPr>
              <a:t>粗而长的音调低</a:t>
            </a:r>
            <a:r>
              <a:rPr lang="en-US" altLang="zh-CN" sz="3200" b="1">
                <a:solidFill>
                  <a:srgbClr val="FF33CC"/>
                </a:solidFill>
                <a:latin typeface="Arial" panose="020B0604020202020204" pitchFamily="34" charset="0"/>
              </a:rPr>
              <a:t>.</a:t>
            </a:r>
          </a:p>
        </p:txBody>
      </p:sp>
    </p:spTree>
    <p:extLst>
      <p:ext uri="{BB962C8B-B14F-4D97-AF65-F5344CB8AC3E}">
        <p14:creationId xmlns:p14="http://schemas.microsoft.com/office/powerpoint/2010/main" val="3614227318"/>
      </p:ext>
    </p:extLst>
  </p:cSld>
  <p:clrMapOvr>
    <a:masterClrMapping/>
  </p:clrMapOvr>
  <p:transition advTm="4079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104452"/>
                                        </p:tgtEl>
                                        <p:attrNameLst>
                                          <p:attrName>style.visibility</p:attrName>
                                        </p:attrNameLst>
                                      </p:cBhvr>
                                      <p:to>
                                        <p:strVal val="visible"/>
                                      </p:to>
                                    </p:set>
                                    <p:animEffect transition="in" filter="checkerboard(across)">
                                      <p:cBhvr>
                                        <p:cTn id="7" dur="500"/>
                                        <p:tgtEl>
                                          <p:spTgt spid="104452"/>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04453"/>
                                        </p:tgtEl>
                                        <p:attrNameLst>
                                          <p:attrName>style.visibility</p:attrName>
                                        </p:attrNameLst>
                                      </p:cBhvr>
                                      <p:to>
                                        <p:strVal val="visible"/>
                                      </p:to>
                                    </p:set>
                                    <p:animEffect transition="in" filter="checkerboard(across)">
                                      <p:cBhvr>
                                        <p:cTn id="10" dur="500"/>
                                        <p:tgtEl>
                                          <p:spTgt spid="104453"/>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grpId="0" nodeType="clickEffect">
                                  <p:stCondLst>
                                    <p:cond delay="0"/>
                                  </p:stCondLst>
                                  <p:childTnLst>
                                    <p:set>
                                      <p:cBhvr>
                                        <p:cTn id="14" dur="1" fill="hold">
                                          <p:stCondLst>
                                            <p:cond delay="0"/>
                                          </p:stCondLst>
                                        </p:cTn>
                                        <p:tgtEl>
                                          <p:spTgt spid="104454"/>
                                        </p:tgtEl>
                                        <p:attrNameLst>
                                          <p:attrName>style.visibility</p:attrName>
                                        </p:attrNameLst>
                                      </p:cBhvr>
                                      <p:to>
                                        <p:strVal val="visible"/>
                                      </p:to>
                                    </p:set>
                                    <p:animEffect transition="in" filter="checkerboard(across)">
                                      <p:cBhvr>
                                        <p:cTn id="15" dur="500"/>
                                        <p:tgtEl>
                                          <p:spTgt spid="104454"/>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04450">
                                            <p:txEl>
                                              <p:pRg st="0" end="0"/>
                                            </p:txEl>
                                          </p:spTgt>
                                        </p:tgtEl>
                                        <p:attrNameLst>
                                          <p:attrName>style.visibility</p:attrName>
                                        </p:attrNameLst>
                                      </p:cBhvr>
                                      <p:to>
                                        <p:strVal val="visible"/>
                                      </p:to>
                                    </p:set>
                                    <p:animEffect transition="in" filter="fade">
                                      <p:cBhvr>
                                        <p:cTn id="20" dur="1000"/>
                                        <p:tgtEl>
                                          <p:spTgt spid="104450">
                                            <p:txEl>
                                              <p:pRg st="0" end="0"/>
                                            </p:txEl>
                                          </p:spTgt>
                                        </p:tgtEl>
                                      </p:cBhvr>
                                    </p:animEffect>
                                    <p:anim calcmode="lin" valueType="num">
                                      <p:cBhvr>
                                        <p:cTn id="21" dur="1000" fill="hold"/>
                                        <p:tgtEl>
                                          <p:spTgt spid="104450">
                                            <p:txEl>
                                              <p:pRg st="0" end="0"/>
                                            </p:txEl>
                                          </p:spTgt>
                                        </p:tgtEl>
                                        <p:attrNameLst>
                                          <p:attrName>ppt_x</p:attrName>
                                        </p:attrNameLst>
                                      </p:cBhvr>
                                      <p:tavLst>
                                        <p:tav tm="0">
                                          <p:val>
                                            <p:strVal val="#ppt_x"/>
                                          </p:val>
                                        </p:tav>
                                        <p:tav tm="100000">
                                          <p:val>
                                            <p:strVal val="#ppt_x"/>
                                          </p:val>
                                        </p:tav>
                                      </p:tavLst>
                                    </p:anim>
                                    <p:anim calcmode="lin" valueType="num">
                                      <p:cBhvr>
                                        <p:cTn id="22" dur="1000" fill="hold"/>
                                        <p:tgtEl>
                                          <p:spTgt spid="10445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04450">
                                            <p:txEl>
                                              <p:pRg st="1" end="1"/>
                                            </p:txEl>
                                          </p:spTgt>
                                        </p:tgtEl>
                                        <p:attrNameLst>
                                          <p:attrName>style.visibility</p:attrName>
                                        </p:attrNameLst>
                                      </p:cBhvr>
                                      <p:to>
                                        <p:strVal val="visible"/>
                                      </p:to>
                                    </p:set>
                                    <p:animEffect transition="in" filter="fade">
                                      <p:cBhvr>
                                        <p:cTn id="27" dur="1000"/>
                                        <p:tgtEl>
                                          <p:spTgt spid="104450">
                                            <p:txEl>
                                              <p:pRg st="1" end="1"/>
                                            </p:txEl>
                                          </p:spTgt>
                                        </p:tgtEl>
                                      </p:cBhvr>
                                    </p:animEffect>
                                    <p:anim calcmode="lin" valueType="num">
                                      <p:cBhvr>
                                        <p:cTn id="28" dur="1000" fill="hold"/>
                                        <p:tgtEl>
                                          <p:spTgt spid="104450">
                                            <p:txEl>
                                              <p:pRg st="1" end="1"/>
                                            </p:txEl>
                                          </p:spTgt>
                                        </p:tgtEl>
                                        <p:attrNameLst>
                                          <p:attrName>ppt_x</p:attrName>
                                        </p:attrNameLst>
                                      </p:cBhvr>
                                      <p:tavLst>
                                        <p:tav tm="0">
                                          <p:val>
                                            <p:strVal val="#ppt_x"/>
                                          </p:val>
                                        </p:tav>
                                        <p:tav tm="100000">
                                          <p:val>
                                            <p:strVal val="#ppt_x"/>
                                          </p:val>
                                        </p:tav>
                                      </p:tavLst>
                                    </p:anim>
                                    <p:anim calcmode="lin" valueType="num">
                                      <p:cBhvr>
                                        <p:cTn id="29" dur="1000" fill="hold"/>
                                        <p:tgtEl>
                                          <p:spTgt spid="104450">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5" presetClass="entr" presetSubtype="10" fill="hold" grpId="0" nodeType="clickEffect">
                                  <p:stCondLst>
                                    <p:cond delay="0"/>
                                  </p:stCondLst>
                                  <p:childTnLst>
                                    <p:set>
                                      <p:cBhvr>
                                        <p:cTn id="33" dur="1" fill="hold">
                                          <p:stCondLst>
                                            <p:cond delay="0"/>
                                          </p:stCondLst>
                                        </p:cTn>
                                        <p:tgtEl>
                                          <p:spTgt spid="104455"/>
                                        </p:tgtEl>
                                        <p:attrNameLst>
                                          <p:attrName>style.visibility</p:attrName>
                                        </p:attrNameLst>
                                      </p:cBhvr>
                                      <p:to>
                                        <p:strVal val="visible"/>
                                      </p:to>
                                    </p:set>
                                    <p:animEffect transition="in" filter="checkerboard(across)">
                                      <p:cBhvr>
                                        <p:cTn id="34" dur="500"/>
                                        <p:tgtEl>
                                          <p:spTgt spid="104455"/>
                                        </p:tgtEl>
                                      </p:cBhvr>
                                    </p:animEffect>
                                  </p:childTnLst>
                                </p:cTn>
                              </p:par>
                            </p:childTnLst>
                          </p:cTn>
                        </p:par>
                      </p:childTnLst>
                    </p:cTn>
                  </p:par>
                  <p:par>
                    <p:cTn id="35" fill="hold">
                      <p:stCondLst>
                        <p:cond delay="indefinite"/>
                      </p:stCondLst>
                      <p:childTnLst>
                        <p:par>
                          <p:cTn id="36" fill="hold">
                            <p:stCondLst>
                              <p:cond delay="0"/>
                            </p:stCondLst>
                            <p:childTnLst>
                              <p:par>
                                <p:cTn id="37" presetID="29" presetClass="entr" presetSubtype="0" fill="hold" grpId="0" nodeType="clickEffect">
                                  <p:stCondLst>
                                    <p:cond delay="0"/>
                                  </p:stCondLst>
                                  <p:childTnLst>
                                    <p:set>
                                      <p:cBhvr>
                                        <p:cTn id="38" dur="1" fill="hold">
                                          <p:stCondLst>
                                            <p:cond delay="0"/>
                                          </p:stCondLst>
                                        </p:cTn>
                                        <p:tgtEl>
                                          <p:spTgt spid="104451"/>
                                        </p:tgtEl>
                                        <p:attrNameLst>
                                          <p:attrName>style.visibility</p:attrName>
                                        </p:attrNameLst>
                                      </p:cBhvr>
                                      <p:to>
                                        <p:strVal val="visible"/>
                                      </p:to>
                                    </p:set>
                                    <p:anim calcmode="lin" valueType="num">
                                      <p:cBhvr>
                                        <p:cTn id="39" dur="1000" fill="hold"/>
                                        <p:tgtEl>
                                          <p:spTgt spid="104451"/>
                                        </p:tgtEl>
                                        <p:attrNameLst>
                                          <p:attrName>ppt_x</p:attrName>
                                        </p:attrNameLst>
                                      </p:cBhvr>
                                      <p:tavLst>
                                        <p:tav tm="0">
                                          <p:val>
                                            <p:strVal val="#ppt_x-.2"/>
                                          </p:val>
                                        </p:tav>
                                        <p:tav tm="100000">
                                          <p:val>
                                            <p:strVal val="#ppt_x"/>
                                          </p:val>
                                        </p:tav>
                                      </p:tavLst>
                                    </p:anim>
                                    <p:anim calcmode="lin" valueType="num">
                                      <p:cBhvr>
                                        <p:cTn id="40" dur="1000" fill="hold"/>
                                        <p:tgtEl>
                                          <p:spTgt spid="104451"/>
                                        </p:tgtEl>
                                        <p:attrNameLst>
                                          <p:attrName>ppt_y</p:attrName>
                                        </p:attrNameLst>
                                      </p:cBhvr>
                                      <p:tavLst>
                                        <p:tav tm="0">
                                          <p:val>
                                            <p:strVal val="#ppt_y"/>
                                          </p:val>
                                        </p:tav>
                                        <p:tav tm="100000">
                                          <p:val>
                                            <p:strVal val="#ppt_y"/>
                                          </p:val>
                                        </p:tav>
                                      </p:tavLst>
                                    </p:anim>
                                    <p:animEffect transition="in" filter="wipe(right)" prLst="gradientSize: 0.1">
                                      <p:cBhvr>
                                        <p:cTn id="41" dur="1000"/>
                                        <p:tgtEl>
                                          <p:spTgt spid="104451"/>
                                        </p:tgtEl>
                                      </p:cBhvr>
                                    </p:animEffect>
                                  </p:childTnLst>
                                </p:cTn>
                              </p:par>
                            </p:childTnLst>
                          </p:cTn>
                        </p:par>
                      </p:childTnLst>
                    </p:cTn>
                  </p:par>
                  <p:par>
                    <p:cTn id="42" fill="hold">
                      <p:stCondLst>
                        <p:cond delay="indefinite"/>
                      </p:stCondLst>
                      <p:childTnLst>
                        <p:par>
                          <p:cTn id="43" fill="hold">
                            <p:stCondLst>
                              <p:cond delay="0"/>
                            </p:stCondLst>
                            <p:childTnLst>
                              <p:par>
                                <p:cTn id="44" presetID="5" presetClass="entr" presetSubtype="10" fill="hold" nodeType="clickEffect">
                                  <p:stCondLst>
                                    <p:cond delay="0"/>
                                  </p:stCondLst>
                                  <p:childTnLst>
                                    <p:set>
                                      <p:cBhvr>
                                        <p:cTn id="45" dur="1" fill="hold">
                                          <p:stCondLst>
                                            <p:cond delay="0"/>
                                          </p:stCondLst>
                                        </p:cTn>
                                        <p:tgtEl>
                                          <p:spTgt spid="104456"/>
                                        </p:tgtEl>
                                        <p:attrNameLst>
                                          <p:attrName>style.visibility</p:attrName>
                                        </p:attrNameLst>
                                      </p:cBhvr>
                                      <p:to>
                                        <p:strVal val="visible"/>
                                      </p:to>
                                    </p:set>
                                    <p:animEffect transition="in" filter="checkerboard(across)">
                                      <p:cBhvr>
                                        <p:cTn id="46" dur="500"/>
                                        <p:tgtEl>
                                          <p:spTgt spid="104456"/>
                                        </p:tgtEl>
                                      </p:cBhvr>
                                    </p:animEffect>
                                  </p:childTnLst>
                                </p:cTn>
                              </p:par>
                              <p:par>
                                <p:cTn id="47" presetID="8" presetClass="entr" presetSubtype="16" fill="hold" nodeType="withEffect">
                                  <p:stCondLst>
                                    <p:cond delay="0"/>
                                  </p:stCondLst>
                                  <p:childTnLst>
                                    <p:set>
                                      <p:cBhvr>
                                        <p:cTn id="48" dur="1" fill="hold">
                                          <p:stCondLst>
                                            <p:cond delay="0"/>
                                          </p:stCondLst>
                                        </p:cTn>
                                        <p:tgtEl>
                                          <p:spTgt spid="104457"/>
                                        </p:tgtEl>
                                        <p:attrNameLst>
                                          <p:attrName>style.visibility</p:attrName>
                                        </p:attrNameLst>
                                      </p:cBhvr>
                                      <p:to>
                                        <p:strVal val="visible"/>
                                      </p:to>
                                    </p:set>
                                    <p:animEffect transition="in" filter="diamond(in)">
                                      <p:cBhvr>
                                        <p:cTn id="49" dur="2000"/>
                                        <p:tgtEl>
                                          <p:spTgt spid="104457"/>
                                        </p:tgtEl>
                                      </p:cBhvr>
                                    </p:animEffect>
                                  </p:childTnLst>
                                </p:cTn>
                              </p:par>
                            </p:childTnLst>
                          </p:cTn>
                        </p:par>
                      </p:childTnLst>
                    </p:cTn>
                  </p:par>
                  <p:par>
                    <p:cTn id="50" fill="hold">
                      <p:stCondLst>
                        <p:cond delay="indefinite"/>
                      </p:stCondLst>
                      <p:childTnLst>
                        <p:par>
                          <p:cTn id="51" fill="hold">
                            <p:stCondLst>
                              <p:cond delay="0"/>
                            </p:stCondLst>
                            <p:childTnLst>
                              <p:par>
                                <p:cTn id="52" presetID="9" presetClass="entr" presetSubtype="0" fill="hold" nodeType="clickEffect">
                                  <p:stCondLst>
                                    <p:cond delay="0"/>
                                  </p:stCondLst>
                                  <p:childTnLst>
                                    <p:set>
                                      <p:cBhvr>
                                        <p:cTn id="53" dur="1" fill="hold">
                                          <p:stCondLst>
                                            <p:cond delay="0"/>
                                          </p:stCondLst>
                                        </p:cTn>
                                        <p:tgtEl>
                                          <p:spTgt spid="104458">
                                            <p:txEl>
                                              <p:pRg st="0" end="0"/>
                                            </p:txEl>
                                          </p:spTgt>
                                        </p:tgtEl>
                                        <p:attrNameLst>
                                          <p:attrName>style.visibility</p:attrName>
                                        </p:attrNameLst>
                                      </p:cBhvr>
                                      <p:to>
                                        <p:strVal val="visible"/>
                                      </p:to>
                                    </p:set>
                                    <p:animEffect transition="in" filter="dissolve">
                                      <p:cBhvr>
                                        <p:cTn id="54" dur="500"/>
                                        <p:tgtEl>
                                          <p:spTgt spid="10445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0" grpId="0" build="p"/>
      <p:bldP spid="104451" grpId="0"/>
      <p:bldP spid="104452" grpId="0"/>
      <p:bldP spid="104453" grpId="0"/>
      <p:bldP spid="104454" grpId="0"/>
      <p:bldP spid="10445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文本框 114689"/>
          <p:cNvSpPr txBox="1"/>
          <p:nvPr/>
        </p:nvSpPr>
        <p:spPr>
          <a:xfrm>
            <a:off x="406400" y="404813"/>
            <a:ext cx="8737600" cy="641350"/>
          </a:xfrm>
          <a:prstGeom prst="rect">
            <a:avLst/>
          </a:prstGeom>
          <a:noFill/>
          <a:ln w="9525">
            <a:noFill/>
          </a:ln>
        </p:spPr>
        <p:txBody>
          <a:bodyPr wrap="none" anchor="t">
            <a:spAutoFit/>
          </a:bodyPr>
          <a:lstStyle/>
          <a:p>
            <a:r>
              <a:rPr lang="en-US" altLang="zh-CN" sz="3600" b="1" dirty="0">
                <a:solidFill>
                  <a:srgbClr val="000099"/>
                </a:solidFill>
                <a:latin typeface="Arial" panose="020B0604020202020204" pitchFamily="34" charset="0"/>
              </a:rPr>
              <a:t>1,</a:t>
            </a:r>
            <a:r>
              <a:rPr lang="zh-CN" altLang="en-US" sz="3600" b="1" dirty="0">
                <a:solidFill>
                  <a:srgbClr val="000099"/>
                </a:solidFill>
                <a:latin typeface="Arial" panose="020B0604020202020204" pitchFamily="34" charset="0"/>
              </a:rPr>
              <a:t>简谱中的</a:t>
            </a:r>
            <a:r>
              <a:rPr lang="en-US" altLang="zh-CN" sz="3600" b="1" dirty="0">
                <a:solidFill>
                  <a:srgbClr val="000099"/>
                </a:solidFill>
                <a:latin typeface="Arial" panose="020B0604020202020204" pitchFamily="34" charset="0"/>
              </a:rPr>
              <a:t>1.2.3.4.5.6.7</a:t>
            </a:r>
            <a:r>
              <a:rPr lang="zh-CN" altLang="en-US" sz="3600" b="1" dirty="0">
                <a:solidFill>
                  <a:srgbClr val="000099"/>
                </a:solidFill>
                <a:latin typeface="Arial" panose="020B0604020202020204" pitchFamily="34" charset="0"/>
              </a:rPr>
              <a:t>等表示的就是音调</a:t>
            </a:r>
            <a:r>
              <a:rPr lang="en-US" altLang="zh-CN" sz="3600" b="1">
                <a:solidFill>
                  <a:srgbClr val="000099"/>
                </a:solidFill>
                <a:latin typeface="Arial" panose="020B0604020202020204" pitchFamily="34" charset="0"/>
              </a:rPr>
              <a:t>.</a:t>
            </a:r>
          </a:p>
        </p:txBody>
      </p:sp>
      <p:sp>
        <p:nvSpPr>
          <p:cNvPr id="114691" name="文本框 114690"/>
          <p:cNvSpPr txBox="1"/>
          <p:nvPr/>
        </p:nvSpPr>
        <p:spPr>
          <a:xfrm>
            <a:off x="447675" y="1138238"/>
            <a:ext cx="8159750" cy="641350"/>
          </a:xfrm>
          <a:prstGeom prst="rect">
            <a:avLst/>
          </a:prstGeom>
          <a:noFill/>
          <a:ln w="9525">
            <a:noFill/>
          </a:ln>
        </p:spPr>
        <p:txBody>
          <a:bodyPr wrap="none" anchor="t">
            <a:spAutoFit/>
          </a:bodyPr>
          <a:lstStyle/>
          <a:p>
            <a:r>
              <a:rPr lang="en-US" altLang="zh-CN" sz="3600" b="1" dirty="0">
                <a:solidFill>
                  <a:srgbClr val="000099"/>
                </a:solidFill>
                <a:latin typeface="Arial" panose="020B0604020202020204" pitchFamily="34" charset="0"/>
              </a:rPr>
              <a:t>2,</a:t>
            </a:r>
            <a:r>
              <a:rPr lang="zh-CN" altLang="en-US" sz="3600" b="1" dirty="0">
                <a:solidFill>
                  <a:srgbClr val="000099"/>
                </a:solidFill>
                <a:latin typeface="Arial" panose="020B0604020202020204" pitchFamily="34" charset="0"/>
              </a:rPr>
              <a:t>女高音</a:t>
            </a:r>
            <a:r>
              <a:rPr lang="en-US" altLang="zh-CN" sz="3600" b="1" dirty="0">
                <a:solidFill>
                  <a:srgbClr val="000099"/>
                </a:solidFill>
                <a:latin typeface="Arial" panose="020B0604020202020204" pitchFamily="34" charset="0"/>
              </a:rPr>
              <a:t>,</a:t>
            </a:r>
            <a:r>
              <a:rPr lang="zh-CN" altLang="en-US" sz="3600" b="1" dirty="0">
                <a:solidFill>
                  <a:srgbClr val="000099"/>
                </a:solidFill>
                <a:latin typeface="Arial" panose="020B0604020202020204" pitchFamily="34" charset="0"/>
              </a:rPr>
              <a:t>男中音也表示的是音调的高低</a:t>
            </a:r>
            <a:r>
              <a:rPr lang="en-US" altLang="zh-CN" sz="3600" b="1">
                <a:solidFill>
                  <a:srgbClr val="000099"/>
                </a:solidFill>
                <a:latin typeface="Arial" panose="020B0604020202020204" pitchFamily="34" charset="0"/>
              </a:rPr>
              <a:t>.</a:t>
            </a:r>
          </a:p>
        </p:txBody>
      </p:sp>
      <p:pic>
        <p:nvPicPr>
          <p:cNvPr id="114692" name="图片 114691" descr="2007961308191">
            <a:hlinkClick r:id="rId2"/>
          </p:cNvPr>
          <p:cNvPicPr>
            <a:picLocks noChangeAspect="1"/>
          </p:cNvPicPr>
          <p:nvPr/>
        </p:nvPicPr>
        <p:blipFill>
          <a:blip r:embed="rId3"/>
          <a:stretch>
            <a:fillRect/>
          </a:stretch>
        </p:blipFill>
        <p:spPr>
          <a:xfrm>
            <a:off x="447675" y="1983740"/>
            <a:ext cx="3714750" cy="2889885"/>
          </a:xfrm>
          <a:prstGeom prst="rect">
            <a:avLst/>
          </a:prstGeom>
          <a:noFill/>
          <a:ln w="57150" cap="flat" cmpd="sng">
            <a:solidFill>
              <a:schemeClr val="folHlink"/>
            </a:solidFill>
            <a:prstDash val="solid"/>
            <a:miter/>
            <a:headEnd type="none" w="med" len="med"/>
            <a:tailEnd type="none" w="med" len="med"/>
          </a:ln>
        </p:spPr>
      </p:pic>
      <p:sp>
        <p:nvSpPr>
          <p:cNvPr id="114693" name="矩形 114692"/>
          <p:cNvSpPr/>
          <p:nvPr/>
        </p:nvSpPr>
        <p:spPr>
          <a:xfrm>
            <a:off x="0" y="5475288"/>
            <a:ext cx="3854450" cy="579437"/>
          </a:xfrm>
          <a:prstGeom prst="rect">
            <a:avLst/>
          </a:prstGeom>
          <a:noFill/>
          <a:ln w="9525">
            <a:noFill/>
          </a:ln>
        </p:spPr>
        <p:txBody>
          <a:bodyPr wrap="none" anchor="ctr">
            <a:spAutoFit/>
          </a:bodyPr>
          <a:lstStyle/>
          <a:p>
            <a:r>
              <a:rPr lang="zh-CN" altLang="en-US" sz="3200" b="1" dirty="0">
                <a:solidFill>
                  <a:srgbClr val="FF0000"/>
                </a:solidFill>
                <a:latin typeface="Arial" panose="020B0604020202020204" pitchFamily="34" charset="0"/>
              </a:rPr>
              <a:t>高音</a:t>
            </a:r>
            <a:r>
              <a:rPr lang="en-US" altLang="zh-CN" sz="3200" b="1" dirty="0">
                <a:solidFill>
                  <a:srgbClr val="FF0000"/>
                </a:solidFill>
                <a:latin typeface="Arial" panose="020B0604020202020204" pitchFamily="34" charset="0"/>
              </a:rPr>
              <a:t>C</a:t>
            </a:r>
            <a:r>
              <a:rPr lang="zh-CN" altLang="en-US" sz="3200" b="1" dirty="0">
                <a:solidFill>
                  <a:srgbClr val="FF0000"/>
                </a:solidFill>
                <a:latin typeface="Arial" panose="020B0604020202020204" pitchFamily="34" charset="0"/>
              </a:rPr>
              <a:t>之王帕瓦罗蒂</a:t>
            </a:r>
            <a:r>
              <a:rPr lang="zh-CN" altLang="en-US" sz="3200" dirty="0">
                <a:solidFill>
                  <a:srgbClr val="FF0000"/>
                </a:solidFill>
                <a:latin typeface="Arial" panose="020B0604020202020204" pitchFamily="34" charset="0"/>
              </a:rPr>
              <a:t> </a:t>
            </a:r>
          </a:p>
        </p:txBody>
      </p:sp>
      <p:pic>
        <p:nvPicPr>
          <p:cNvPr id="114694" name="图片 114693" descr="xin_54311050909026871244718"/>
          <p:cNvPicPr>
            <a:picLocks noChangeAspect="1"/>
          </p:cNvPicPr>
          <p:nvPr/>
        </p:nvPicPr>
        <p:blipFill>
          <a:blip r:embed="rId4"/>
          <a:stretch>
            <a:fillRect/>
          </a:stretch>
        </p:blipFill>
        <p:spPr>
          <a:xfrm>
            <a:off x="4629150" y="1946275"/>
            <a:ext cx="3659505" cy="2964815"/>
          </a:xfrm>
          <a:prstGeom prst="rect">
            <a:avLst/>
          </a:prstGeom>
          <a:noFill/>
          <a:ln w="57150" cap="flat" cmpd="sng">
            <a:solidFill>
              <a:srgbClr val="CC3300"/>
            </a:solidFill>
            <a:prstDash val="solid"/>
            <a:miter/>
            <a:headEnd type="none" w="med" len="med"/>
            <a:tailEnd type="none" w="med" len="med"/>
          </a:ln>
        </p:spPr>
      </p:pic>
      <p:sp>
        <p:nvSpPr>
          <p:cNvPr id="114695" name="矩形 114694"/>
          <p:cNvSpPr/>
          <p:nvPr/>
        </p:nvSpPr>
        <p:spPr>
          <a:xfrm>
            <a:off x="3974465" y="5475605"/>
            <a:ext cx="4968875" cy="946150"/>
          </a:xfrm>
          <a:prstGeom prst="rect">
            <a:avLst/>
          </a:prstGeom>
          <a:noFill/>
          <a:ln w="9525">
            <a:noFill/>
          </a:ln>
        </p:spPr>
        <p:txBody>
          <a:bodyPr anchor="ctr">
            <a:spAutoFit/>
          </a:bodyPr>
          <a:lstStyle/>
          <a:p>
            <a:r>
              <a:rPr lang="zh-CN" altLang="en-US" sz="2800" b="1" dirty="0">
                <a:latin typeface="Arial" panose="020B0604020202020204" pitchFamily="34" charset="0"/>
              </a:rPr>
              <a:t>中国男中音歌唱家廖昌永在奥地利维也纳金色大厅表演独唱 </a:t>
            </a:r>
          </a:p>
        </p:txBody>
      </p:sp>
    </p:spTree>
    <p:extLst>
      <p:ext uri="{BB962C8B-B14F-4D97-AF65-F5344CB8AC3E}">
        <p14:creationId xmlns:p14="http://schemas.microsoft.com/office/powerpoint/2010/main" val="3576729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14690"/>
                                        </p:tgtEl>
                                        <p:attrNameLst>
                                          <p:attrName>style.visibility</p:attrName>
                                        </p:attrNameLst>
                                      </p:cBhvr>
                                      <p:to>
                                        <p:strVal val="visible"/>
                                      </p:to>
                                    </p:set>
                                    <p:anim calcmode="lin" valueType="num">
                                      <p:cBhvr additive="base">
                                        <p:cTn id="7" dur="500" fill="hold"/>
                                        <p:tgtEl>
                                          <p:spTgt spid="114690"/>
                                        </p:tgtEl>
                                        <p:attrNameLst>
                                          <p:attrName>ppt_x</p:attrName>
                                        </p:attrNameLst>
                                      </p:cBhvr>
                                      <p:tavLst>
                                        <p:tav tm="0">
                                          <p:val>
                                            <p:strVal val="#ppt_x"/>
                                          </p:val>
                                        </p:tav>
                                        <p:tav tm="100000">
                                          <p:val>
                                            <p:strVal val="#ppt_x"/>
                                          </p:val>
                                        </p:tav>
                                      </p:tavLst>
                                    </p:anim>
                                    <p:anim calcmode="lin" valueType="num">
                                      <p:cBhvr additive="base">
                                        <p:cTn id="8" dur="500" fill="hold"/>
                                        <p:tgtEl>
                                          <p:spTgt spid="11469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3" presetClass="entr" presetSubtype="16" fill="hold" grpId="0" nodeType="clickEffect">
                                  <p:stCondLst>
                                    <p:cond delay="0"/>
                                  </p:stCondLst>
                                  <p:childTnLst>
                                    <p:set>
                                      <p:cBhvr>
                                        <p:cTn id="12" dur="1" fill="hold">
                                          <p:stCondLst>
                                            <p:cond delay="0"/>
                                          </p:stCondLst>
                                        </p:cTn>
                                        <p:tgtEl>
                                          <p:spTgt spid="114691"/>
                                        </p:tgtEl>
                                        <p:attrNameLst>
                                          <p:attrName>style.visibility</p:attrName>
                                        </p:attrNameLst>
                                      </p:cBhvr>
                                      <p:to>
                                        <p:strVal val="visible"/>
                                      </p:to>
                                    </p:set>
                                    <p:animEffect transition="in" filter="plus(in)">
                                      <p:cBhvr>
                                        <p:cTn id="13" dur="2000"/>
                                        <p:tgtEl>
                                          <p:spTgt spid="114691"/>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stCondLst>
                                    <p:cond delay="0"/>
                                  </p:stCondLst>
                                  <p:childTnLst>
                                    <p:set>
                                      <p:cBhvr>
                                        <p:cTn id="17" dur="1" fill="hold">
                                          <p:stCondLst>
                                            <p:cond delay="0"/>
                                          </p:stCondLst>
                                        </p:cTn>
                                        <p:tgtEl>
                                          <p:spTgt spid="114692"/>
                                        </p:tgtEl>
                                        <p:attrNameLst>
                                          <p:attrName>style.visibility</p:attrName>
                                        </p:attrNameLst>
                                      </p:cBhvr>
                                      <p:to>
                                        <p:strVal val="visible"/>
                                      </p:to>
                                    </p:set>
                                    <p:animEffect transition="in" filter="box(in)">
                                      <p:cBhvr>
                                        <p:cTn id="18" dur="500"/>
                                        <p:tgtEl>
                                          <p:spTgt spid="114692"/>
                                        </p:tgtEl>
                                      </p:cBhvr>
                                    </p:animEffect>
                                  </p:childTnLst>
                                </p:cTn>
                              </p:par>
                            </p:childTnLst>
                          </p:cTn>
                        </p:par>
                        <p:par>
                          <p:cTn id="19" fill="hold">
                            <p:stCondLst>
                              <p:cond delay="500"/>
                            </p:stCondLst>
                            <p:childTnLst>
                              <p:par>
                                <p:cTn id="20" presetID="2" presetClass="entr" presetSubtype="8" fill="hold" nodeType="afterEffect">
                                  <p:stCondLst>
                                    <p:cond delay="0"/>
                                  </p:stCondLst>
                                  <p:childTnLst>
                                    <p:set>
                                      <p:cBhvr>
                                        <p:cTn id="21" dur="1" fill="hold">
                                          <p:stCondLst>
                                            <p:cond delay="0"/>
                                          </p:stCondLst>
                                        </p:cTn>
                                        <p:tgtEl>
                                          <p:spTgt spid="114693">
                                            <p:txEl>
                                              <p:pRg st="0" end="0"/>
                                            </p:txEl>
                                          </p:spTgt>
                                        </p:tgtEl>
                                        <p:attrNameLst>
                                          <p:attrName>style.visibility</p:attrName>
                                        </p:attrNameLst>
                                      </p:cBhvr>
                                      <p:to>
                                        <p:strVal val="visible"/>
                                      </p:to>
                                    </p:set>
                                    <p:anim calcmode="lin" valueType="num">
                                      <p:cBhvr additive="base">
                                        <p:cTn id="22" dur="500" fill="hold"/>
                                        <p:tgtEl>
                                          <p:spTgt spid="114693">
                                            <p:txEl>
                                              <p:pRg st="0" end="0"/>
                                            </p:txEl>
                                          </p:spTgt>
                                        </p:tgtEl>
                                        <p:attrNameLst>
                                          <p:attrName>ppt_x</p:attrName>
                                        </p:attrNameLst>
                                      </p:cBhvr>
                                      <p:tavLst>
                                        <p:tav tm="0">
                                          <p:val>
                                            <p:strVal val="0-#ppt_w/2"/>
                                          </p:val>
                                        </p:tav>
                                        <p:tav tm="100000">
                                          <p:val>
                                            <p:strVal val="#ppt_x"/>
                                          </p:val>
                                        </p:tav>
                                      </p:tavLst>
                                    </p:anim>
                                    <p:anim calcmode="lin" valueType="num">
                                      <p:cBhvr additive="base">
                                        <p:cTn id="23" dur="500" fill="hold"/>
                                        <p:tgtEl>
                                          <p:spTgt spid="11469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nodeType="clickEffect">
                                  <p:stCondLst>
                                    <p:cond delay="0"/>
                                  </p:stCondLst>
                                  <p:childTnLst>
                                    <p:set>
                                      <p:cBhvr>
                                        <p:cTn id="27" dur="1" fill="hold">
                                          <p:stCondLst>
                                            <p:cond delay="0"/>
                                          </p:stCondLst>
                                        </p:cTn>
                                        <p:tgtEl>
                                          <p:spTgt spid="114694"/>
                                        </p:tgtEl>
                                        <p:attrNameLst>
                                          <p:attrName>style.visibility</p:attrName>
                                        </p:attrNameLst>
                                      </p:cBhvr>
                                      <p:to>
                                        <p:strVal val="visible"/>
                                      </p:to>
                                    </p:set>
                                    <p:animEffect transition="in" filter="checkerboard(across)">
                                      <p:cBhvr>
                                        <p:cTn id="28" dur="500"/>
                                        <p:tgtEl>
                                          <p:spTgt spid="114694"/>
                                        </p:tgtEl>
                                      </p:cBhvr>
                                    </p:animEffect>
                                  </p:childTnLst>
                                </p:cTn>
                              </p:par>
                            </p:childTnLst>
                          </p:cTn>
                        </p:par>
                        <p:par>
                          <p:cTn id="29" fill="hold">
                            <p:stCondLst>
                              <p:cond delay="500"/>
                            </p:stCondLst>
                            <p:childTnLst>
                              <p:par>
                                <p:cTn id="30" presetID="13" presetClass="entr" presetSubtype="16" fill="hold" grpId="0" nodeType="afterEffect">
                                  <p:stCondLst>
                                    <p:cond delay="0"/>
                                  </p:stCondLst>
                                  <p:childTnLst>
                                    <p:set>
                                      <p:cBhvr>
                                        <p:cTn id="31" dur="1" fill="hold">
                                          <p:stCondLst>
                                            <p:cond delay="0"/>
                                          </p:stCondLst>
                                        </p:cTn>
                                        <p:tgtEl>
                                          <p:spTgt spid="114695"/>
                                        </p:tgtEl>
                                        <p:attrNameLst>
                                          <p:attrName>style.visibility</p:attrName>
                                        </p:attrNameLst>
                                      </p:cBhvr>
                                      <p:to>
                                        <p:strVal val="visible"/>
                                      </p:to>
                                    </p:set>
                                    <p:animEffect transition="in" filter="plus(in)">
                                      <p:cBhvr>
                                        <p:cTn id="32" dur="500"/>
                                        <p:tgtEl>
                                          <p:spTgt spid="1146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0" grpId="0"/>
      <p:bldP spid="114691" grpId="0"/>
      <p:bldP spid="11469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7677" name="内容占位符 67676"/>
          <p:cNvGraphicFramePr>
            <a:graphicFrameLocks noGrp="1"/>
          </p:cNvGraphicFramePr>
          <p:nvPr>
            <p:ph idx="1"/>
            <p:custDataLst>
              <p:tags r:id="rId1"/>
            </p:custDataLst>
          </p:nvPr>
        </p:nvGraphicFramePr>
        <p:xfrm>
          <a:off x="75565" y="501015"/>
          <a:ext cx="8766810" cy="6536690"/>
        </p:xfrm>
        <a:graphic>
          <a:graphicData uri="http://schemas.openxmlformats.org/drawingml/2006/table">
            <a:tbl>
              <a:tblPr/>
              <a:tblGrid>
                <a:gridCol w="735965"/>
                <a:gridCol w="1447800"/>
                <a:gridCol w="1389380"/>
                <a:gridCol w="1878330"/>
                <a:gridCol w="3315335"/>
              </a:tblGrid>
              <a:tr h="934720">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b="1" dirty="0">
                        <a:latin typeface="Times New Roman" panose="02020603050405020304" pitchFamily="18" charset="0"/>
                      </a:endParaRPr>
                    </a:p>
                  </a:txBody>
                  <a:tcPr marL="72000" marR="90000" marT="46800" marB="4680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2000" b="1" dirty="0">
                          <a:latin typeface="Times New Roman" panose="02020603050405020304" pitchFamily="18" charset="0"/>
                          <a:ea typeface="楷体_GB2312" pitchFamily="49" charset="-122"/>
                        </a:rPr>
                        <a:t>含义</a:t>
                      </a:r>
                    </a:p>
                  </a:txBody>
                  <a:tcPr marL="0" marR="0" marT="0" marB="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CCFFCC"/>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FontTx/>
                        <a:buNone/>
                      </a:pPr>
                      <a:r>
                        <a:rPr lang="zh-CN" altLang="en-US" sz="2000" b="1" dirty="0">
                          <a:latin typeface="Times New Roman" panose="02020603050405020304" pitchFamily="18" charset="0"/>
                          <a:ea typeface="楷体_GB2312" pitchFamily="49" charset="-122"/>
                        </a:rPr>
                        <a:t>决定因素</a:t>
                      </a:r>
                    </a:p>
                  </a:txBody>
                  <a:tcPr marL="0" marR="0" marT="0" marB="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FFCCCC"/>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spcBef>
                          <a:spcPct val="0"/>
                        </a:spcBef>
                        <a:buNone/>
                      </a:pPr>
                      <a:r>
                        <a:rPr lang="zh-CN" altLang="en-US" sz="2000" b="1" dirty="0">
                          <a:latin typeface="Times New Roman" panose="02020603050405020304" pitchFamily="18" charset="0"/>
                          <a:ea typeface="楷体_GB2312" pitchFamily="49" charset="-122"/>
                        </a:rPr>
                        <a:t>听感表现</a:t>
                      </a:r>
                    </a:p>
                  </a:txBody>
                  <a:tcPr marL="0" marR="0" marT="0" marB="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FFFFCC"/>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r>
                        <a:rPr lang="zh-CN" altLang="en-US" sz="2000" b="1" dirty="0">
                          <a:latin typeface="Times New Roman" panose="02020603050405020304" pitchFamily="18" charset="0"/>
                          <a:ea typeface="楷体_GB2312" pitchFamily="49" charset="-122"/>
                        </a:rPr>
                        <a:t>相关问题</a:t>
                      </a:r>
                    </a:p>
                  </a:txBody>
                  <a:tcPr marL="0" marR="0" marT="0" marB="0" anchor="ctr" anchorCtr="1">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CCFFFF"/>
                    </a:solidFill>
                  </a:tcPr>
                </a:tc>
              </a:tr>
              <a:tr h="2362200">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en-US" altLang="zh-CN" sz="3000" b="1" dirty="0">
                        <a:solidFill>
                          <a:srgbClr val="CC0099"/>
                        </a:solidFill>
                        <a:latin typeface="Times New Roman" panose="02020603050405020304" pitchFamily="18" charset="0"/>
                        <a:ea typeface="黑体" panose="02010609060101010101" pitchFamily="2" charset="-122"/>
                      </a:endParaRPr>
                    </a:p>
                    <a:p>
                      <a:pPr marL="0" lvl="0" indent="0" algn="ctr">
                        <a:buNone/>
                      </a:pPr>
                      <a:endParaRPr lang="en-US" altLang="zh-CN" sz="2400" b="1" dirty="0">
                        <a:solidFill>
                          <a:srgbClr val="CC0099"/>
                        </a:solidFill>
                        <a:latin typeface="Times New Roman" panose="02020603050405020304" pitchFamily="18" charset="0"/>
                        <a:ea typeface="黑体" panose="02010609060101010101" pitchFamily="2" charset="-122"/>
                      </a:endParaRPr>
                    </a:p>
                    <a:p>
                      <a:pPr marL="0" lvl="0" indent="0">
                        <a:buNone/>
                      </a:pPr>
                      <a:endParaRPr lang="zh-CN" altLang="en-US" sz="3000" b="1" dirty="0">
                        <a:solidFill>
                          <a:srgbClr val="CC0099"/>
                        </a:solidFill>
                        <a:latin typeface="Times New Roman" panose="02020603050405020304" pitchFamily="18" charset="0"/>
                        <a:ea typeface="黑体" panose="0201060906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FontTx/>
                        <a:buNone/>
                      </a:pPr>
                      <a:endParaRPr lang="en-US" altLang="zh-CN" sz="2400" b="1" dirty="0">
                        <a:latin typeface="Times New Roman" panose="02020603050405020304" pitchFamily="18" charset="0"/>
                        <a:ea typeface="华文中宋" panose="02010600040101010101" pitchFamily="2" charset="-122"/>
                      </a:endParaRPr>
                    </a:p>
                    <a:p>
                      <a:pPr marL="0" lvl="0" indent="0" algn="ctr">
                        <a:buNone/>
                      </a:pPr>
                      <a:endParaRPr lang="zh-CN" altLang="en-US" sz="2400" b="1" dirty="0">
                        <a:latin typeface="Times New Roman" panose="02020603050405020304" pitchFamily="18" charset="0"/>
                        <a:ea typeface="华文中宋" panose="02010600040101010101" pitchFamily="2" charset="-122"/>
                      </a:endParaRPr>
                    </a:p>
                  </a:txBody>
                  <a:tcPr marL="0" marR="0" marT="0" marB="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CCFFCC"/>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2400" b="1" dirty="0">
                        <a:solidFill>
                          <a:srgbClr val="FF3300"/>
                        </a:solidFill>
                        <a:latin typeface="Times New Roman" panose="02020603050405020304" pitchFamily="18" charset="0"/>
                        <a:ea typeface="华文中宋" panose="02010600040101010101" pitchFamily="2" charset="-122"/>
                      </a:endParaRPr>
                    </a:p>
                  </a:txBody>
                  <a:tcPr marL="0" marR="0" marT="0" marB="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FFCCCC"/>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2400" b="1" dirty="0">
                        <a:solidFill>
                          <a:srgbClr val="FF3300"/>
                        </a:solidFill>
                        <a:latin typeface="Times New Roman" panose="02020603050405020304" pitchFamily="18" charset="0"/>
                        <a:ea typeface="华文中宋" panose="02010600040101010101" pitchFamily="2" charset="-122"/>
                      </a:endParaRPr>
                    </a:p>
                  </a:txBody>
                  <a:tcPr marL="0" marR="0" marT="0" marB="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FFFFCC"/>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2400" b="1" dirty="0">
                        <a:solidFill>
                          <a:srgbClr val="FF3300"/>
                        </a:solidFill>
                        <a:latin typeface="Times New Roman" panose="02020603050405020304" pitchFamily="18" charset="0"/>
                        <a:ea typeface="华文中宋" panose="02010600040101010101" pitchFamily="2" charset="-122"/>
                      </a:endParaRPr>
                    </a:p>
                  </a:txBody>
                  <a:tcPr marL="0" marR="0" marT="0" marB="0" anchor="ctr" anchorCtr="1">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CCFFFF"/>
                    </a:solidFill>
                  </a:tcPr>
                </a:tc>
              </a:tr>
              <a:tr h="1816100">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en-US" altLang="zh-CN" sz="3000" b="1" dirty="0">
                        <a:solidFill>
                          <a:srgbClr val="CC0099"/>
                        </a:solidFill>
                        <a:latin typeface="Times New Roman" panose="02020603050405020304" pitchFamily="18" charset="0"/>
                        <a:ea typeface="黑体" panose="02010609060101010101" pitchFamily="2" charset="-122"/>
                      </a:endParaRPr>
                    </a:p>
                    <a:p>
                      <a:pPr marL="0" lvl="0" indent="0">
                        <a:buNone/>
                      </a:pPr>
                      <a:endParaRPr lang="zh-CN" altLang="en-US" sz="2400" b="1" dirty="0">
                        <a:solidFill>
                          <a:srgbClr val="CC0099"/>
                        </a:solidFill>
                        <a:latin typeface="Times New Roman" panose="02020603050405020304" pitchFamily="18" charset="0"/>
                        <a:ea typeface="黑体" panose="0201060906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2400" b="1" dirty="0">
                        <a:latin typeface="Times New Roman" panose="02020603050405020304" pitchFamily="18" charset="0"/>
                        <a:ea typeface="华文中宋" panose="02010600040101010101" pitchFamily="2" charset="-122"/>
                      </a:endParaRPr>
                    </a:p>
                  </a:txBody>
                  <a:tcPr marL="0" marR="0" marT="0" marB="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CCFFCC"/>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2400" b="1" dirty="0">
                        <a:solidFill>
                          <a:srgbClr val="FF3300"/>
                        </a:solidFill>
                        <a:latin typeface="Times New Roman" panose="02020603050405020304" pitchFamily="18" charset="0"/>
                        <a:ea typeface="华文中宋" panose="02010600040101010101" pitchFamily="2" charset="-122"/>
                      </a:endParaRPr>
                    </a:p>
                  </a:txBody>
                  <a:tcPr marL="0" marR="0" marT="0" marB="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FFCCCC"/>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2400" b="1" dirty="0">
                        <a:solidFill>
                          <a:srgbClr val="FF3300"/>
                        </a:solidFill>
                        <a:latin typeface="Times New Roman" panose="02020603050405020304" pitchFamily="18" charset="0"/>
                        <a:ea typeface="华文中宋" panose="02010600040101010101" pitchFamily="2" charset="-122"/>
                      </a:endParaRPr>
                    </a:p>
                  </a:txBody>
                  <a:tcPr marL="0" marR="0" marT="0" marB="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FFFFCC"/>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2400" b="1" dirty="0">
                        <a:latin typeface="Times New Roman" panose="02020603050405020304" pitchFamily="18" charset="0"/>
                        <a:ea typeface="华文中宋" panose="02010600040101010101" pitchFamily="2" charset="-122"/>
                      </a:endParaRPr>
                    </a:p>
                  </a:txBody>
                  <a:tcPr marL="0" marR="0" marT="0" marB="0" anchor="ctr" anchorCtr="1">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CCFFFF"/>
                    </a:solidFill>
                  </a:tcPr>
                </a:tc>
              </a:tr>
              <a:tr h="1423670">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en-US" altLang="zh-CN" sz="3000" b="1" dirty="0">
                        <a:solidFill>
                          <a:srgbClr val="CC0099"/>
                        </a:solidFill>
                        <a:latin typeface="Times New Roman" panose="02020603050405020304" pitchFamily="18" charset="0"/>
                        <a:ea typeface="黑体" panose="02010609060101010101" pitchFamily="2" charset="-122"/>
                      </a:endParaRPr>
                    </a:p>
                    <a:p>
                      <a:pPr marL="0" lvl="0" indent="0">
                        <a:buNone/>
                      </a:pPr>
                      <a:endParaRPr lang="zh-CN" altLang="en-US" b="1" dirty="0">
                        <a:solidFill>
                          <a:srgbClr val="CC0099"/>
                        </a:solidFill>
                        <a:latin typeface="Times New Roman" panose="02020603050405020304" pitchFamily="18" charset="0"/>
                        <a:ea typeface="黑体" panose="0201060906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2400" b="1" dirty="0">
                        <a:latin typeface="Times New Roman" panose="02020603050405020304" pitchFamily="18" charset="0"/>
                        <a:ea typeface="华文中宋" panose="02010600040101010101" pitchFamily="2" charset="-122"/>
                      </a:endParaRPr>
                    </a:p>
                  </a:txBody>
                  <a:tcPr marL="0" marR="0" marT="0" marB="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solidFill>
                      <a:srgbClr val="CCFFCC"/>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2400" b="1" dirty="0">
                        <a:solidFill>
                          <a:srgbClr val="FF3300"/>
                        </a:solidFill>
                        <a:latin typeface="Times New Roman" panose="02020603050405020304" pitchFamily="18" charset="0"/>
                        <a:ea typeface="华文中宋" panose="02010600040101010101" pitchFamily="2" charset="-122"/>
                      </a:endParaRPr>
                    </a:p>
                  </a:txBody>
                  <a:tcPr marL="0" marR="0" marT="0" marB="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solidFill>
                      <a:srgbClr val="FFCCCC"/>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2400" b="1" dirty="0">
                        <a:latin typeface="Times New Roman" panose="02020603050405020304" pitchFamily="18" charset="0"/>
                        <a:ea typeface="华文中宋" panose="02010600040101010101" pitchFamily="2" charset="-122"/>
                      </a:endParaRPr>
                    </a:p>
                  </a:txBody>
                  <a:tcPr marL="0" marR="0" marT="0" marB="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solidFill>
                      <a:srgbClr val="FFFFCC"/>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2400" b="1" dirty="0">
                        <a:latin typeface="Times New Roman" panose="02020603050405020304" pitchFamily="18" charset="0"/>
                        <a:ea typeface="华文中宋" panose="02010600040101010101" pitchFamily="2" charset="-122"/>
                      </a:endParaRPr>
                    </a:p>
                  </a:txBody>
                  <a:tcPr marL="0" marR="0" marT="0" marB="0" anchor="ctr" anchorCtr="1">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solidFill>
                      <a:srgbClr val="CCFFFF"/>
                    </a:solidFill>
                  </a:tcPr>
                </a:tc>
              </a:tr>
            </a:tbl>
          </a:graphicData>
        </a:graphic>
      </p:graphicFrame>
      <p:grpSp>
        <p:nvGrpSpPr>
          <p:cNvPr id="67618" name="组合 67617"/>
          <p:cNvGrpSpPr/>
          <p:nvPr/>
        </p:nvGrpSpPr>
        <p:grpSpPr>
          <a:xfrm>
            <a:off x="1187450" y="0"/>
            <a:ext cx="2663825" cy="620713"/>
            <a:chOff x="1927" y="346"/>
            <a:chExt cx="1678" cy="590"/>
          </a:xfrm>
        </p:grpSpPr>
        <p:sp>
          <p:nvSpPr>
            <p:cNvPr id="67619" name="圆角矩形 67618"/>
            <p:cNvSpPr/>
            <p:nvPr/>
          </p:nvSpPr>
          <p:spPr>
            <a:xfrm>
              <a:off x="1927" y="391"/>
              <a:ext cx="1678" cy="545"/>
            </a:xfrm>
            <a:prstGeom prst="roundRect">
              <a:avLst>
                <a:gd name="adj" fmla="val 16667"/>
              </a:avLst>
            </a:prstGeom>
            <a:solidFill>
              <a:srgbClr val="CCFFCC"/>
            </a:solidFill>
            <a:ln w="76200" cap="flat" cmpd="tri">
              <a:solidFill>
                <a:srgbClr val="FF00FF"/>
              </a:solidFill>
              <a:prstDash val="lgDashDot"/>
              <a:headEnd type="none" w="med" len="med"/>
              <a:tailEnd type="none" w="med" len="med"/>
            </a:ln>
            <a:effectLst>
              <a:outerShdw dist="107763" dir="2699999" algn="ctr" rotWithShape="0">
                <a:srgbClr val="663300">
                  <a:alpha val="50000"/>
                </a:srgbClr>
              </a:outerShdw>
            </a:effectLst>
          </p:spPr>
          <p:txBody>
            <a:bodyPr/>
            <a:lstStyle/>
            <a:p>
              <a:endParaRPr lang="zh-CN" altLang="en-US"/>
            </a:p>
          </p:txBody>
        </p:sp>
        <p:sp>
          <p:nvSpPr>
            <p:cNvPr id="67620" name="文本框 67619"/>
            <p:cNvSpPr txBox="1"/>
            <p:nvPr/>
          </p:nvSpPr>
          <p:spPr>
            <a:xfrm>
              <a:off x="2018" y="346"/>
              <a:ext cx="1454" cy="551"/>
            </a:xfrm>
            <a:prstGeom prst="rect">
              <a:avLst/>
            </a:prstGeom>
            <a:noFill/>
            <a:ln w="9525">
              <a:noFill/>
            </a:ln>
          </p:spPr>
          <p:txBody>
            <a:bodyPr>
              <a:spAutoFit/>
            </a:bodyPr>
            <a:lstStyle/>
            <a:p>
              <a:pPr algn="ctr"/>
              <a:r>
                <a:rPr lang="zh-CN" altLang="en-US" sz="3200" b="1" dirty="0">
                  <a:solidFill>
                    <a:srgbClr val="FF6600"/>
                  </a:solidFill>
                  <a:latin typeface="Times New Roman" panose="02020603050405020304" pitchFamily="18" charset="0"/>
                  <a:ea typeface="黑体" panose="02010609060101010101" pitchFamily="2" charset="-122"/>
                </a:rPr>
                <a:t>小 结</a:t>
              </a:r>
            </a:p>
          </p:txBody>
        </p:sp>
      </p:grpSp>
      <p:pic>
        <p:nvPicPr>
          <p:cNvPr id="67621" name="图片 67620" descr="png-0127"/>
          <p:cNvPicPr>
            <a:picLocks noChangeAspect="1"/>
          </p:cNvPicPr>
          <p:nvPr/>
        </p:nvPicPr>
        <p:blipFill>
          <a:blip r:embed="rId3"/>
          <a:stretch>
            <a:fillRect/>
          </a:stretch>
        </p:blipFill>
        <p:spPr>
          <a:xfrm>
            <a:off x="0" y="0"/>
            <a:ext cx="793750" cy="692150"/>
          </a:xfrm>
          <a:prstGeom prst="rect">
            <a:avLst/>
          </a:prstGeom>
          <a:noFill/>
          <a:ln w="9525">
            <a:noFill/>
          </a:ln>
        </p:spPr>
      </p:pic>
      <p:sp>
        <p:nvSpPr>
          <p:cNvPr id="67649" name="矩形 67648"/>
          <p:cNvSpPr/>
          <p:nvPr/>
        </p:nvSpPr>
        <p:spPr>
          <a:xfrm>
            <a:off x="251460" y="1918653"/>
            <a:ext cx="468313" cy="829945"/>
          </a:xfrm>
          <a:prstGeom prst="rect">
            <a:avLst/>
          </a:prstGeom>
          <a:noFill/>
          <a:ln w="9525">
            <a:noFill/>
          </a:ln>
        </p:spPr>
        <p:txBody>
          <a:bodyPr wrap="square">
            <a:spAutoFit/>
          </a:bodyPr>
          <a:lstStyle/>
          <a:p>
            <a:r>
              <a:rPr lang="zh-CN" altLang="en-US" sz="2400" b="1" dirty="0">
                <a:solidFill>
                  <a:srgbClr val="CC0099"/>
                </a:solidFill>
                <a:latin typeface="Arial" panose="020B0604020202020204" pitchFamily="34" charset="0"/>
              </a:rPr>
              <a:t>音调</a:t>
            </a:r>
          </a:p>
        </p:txBody>
      </p:sp>
      <p:sp>
        <p:nvSpPr>
          <p:cNvPr id="67650" name="矩形 67649"/>
          <p:cNvSpPr/>
          <p:nvPr/>
        </p:nvSpPr>
        <p:spPr>
          <a:xfrm>
            <a:off x="251460" y="4225608"/>
            <a:ext cx="468313" cy="822325"/>
          </a:xfrm>
          <a:prstGeom prst="rect">
            <a:avLst/>
          </a:prstGeom>
          <a:noFill/>
          <a:ln w="9525">
            <a:noFill/>
          </a:ln>
        </p:spPr>
        <p:txBody>
          <a:bodyPr>
            <a:spAutoFit/>
          </a:bodyPr>
          <a:lstStyle/>
          <a:p>
            <a:r>
              <a:rPr lang="zh-CN" altLang="en-US" sz="2400" b="1" dirty="0">
                <a:solidFill>
                  <a:srgbClr val="CC0099"/>
                </a:solidFill>
                <a:latin typeface="Arial" panose="020B0604020202020204" pitchFamily="34" charset="0"/>
              </a:rPr>
              <a:t>响度</a:t>
            </a:r>
          </a:p>
        </p:txBody>
      </p:sp>
      <p:sp>
        <p:nvSpPr>
          <p:cNvPr id="67651" name="矩形 67650"/>
          <p:cNvSpPr/>
          <p:nvPr/>
        </p:nvSpPr>
        <p:spPr>
          <a:xfrm>
            <a:off x="251460" y="5852795"/>
            <a:ext cx="395288" cy="822325"/>
          </a:xfrm>
          <a:prstGeom prst="rect">
            <a:avLst/>
          </a:prstGeom>
          <a:noFill/>
          <a:ln w="9525">
            <a:noFill/>
          </a:ln>
        </p:spPr>
        <p:txBody>
          <a:bodyPr>
            <a:spAutoFit/>
          </a:bodyPr>
          <a:lstStyle/>
          <a:p>
            <a:r>
              <a:rPr lang="zh-CN" altLang="en-US" sz="2400" b="1" dirty="0">
                <a:solidFill>
                  <a:srgbClr val="CC0099"/>
                </a:solidFill>
                <a:latin typeface="Arial" panose="020B0604020202020204" pitchFamily="34" charset="0"/>
              </a:rPr>
              <a:t>音色</a:t>
            </a:r>
          </a:p>
        </p:txBody>
      </p:sp>
      <p:sp>
        <p:nvSpPr>
          <p:cNvPr id="67652" name="矩形 67651"/>
          <p:cNvSpPr/>
          <p:nvPr/>
        </p:nvSpPr>
        <p:spPr>
          <a:xfrm>
            <a:off x="1187450" y="1628458"/>
            <a:ext cx="720725" cy="1917700"/>
          </a:xfrm>
          <a:prstGeom prst="rect">
            <a:avLst/>
          </a:prstGeom>
          <a:noFill/>
          <a:ln w="9525">
            <a:noFill/>
          </a:ln>
        </p:spPr>
        <p:txBody>
          <a:bodyPr>
            <a:spAutoFit/>
          </a:bodyPr>
          <a:lstStyle/>
          <a:p>
            <a:r>
              <a:rPr lang="zh-CN" altLang="en-US" sz="2400" b="1" dirty="0">
                <a:solidFill>
                  <a:srgbClr val="0000FF"/>
                </a:solidFill>
                <a:latin typeface="Arial" panose="020B0604020202020204" pitchFamily="34" charset="0"/>
              </a:rPr>
              <a:t>声音的高低</a:t>
            </a:r>
          </a:p>
        </p:txBody>
      </p:sp>
      <p:sp>
        <p:nvSpPr>
          <p:cNvPr id="67653" name="矩形 67652"/>
          <p:cNvSpPr/>
          <p:nvPr/>
        </p:nvSpPr>
        <p:spPr>
          <a:xfrm>
            <a:off x="868680" y="3949065"/>
            <a:ext cx="1238885" cy="1198880"/>
          </a:xfrm>
          <a:prstGeom prst="rect">
            <a:avLst/>
          </a:prstGeom>
          <a:noFill/>
          <a:ln w="9525">
            <a:noFill/>
          </a:ln>
        </p:spPr>
        <p:txBody>
          <a:bodyPr wrap="square">
            <a:spAutoFit/>
          </a:bodyPr>
          <a:lstStyle/>
          <a:p>
            <a:r>
              <a:rPr lang="zh-CN" altLang="en-US" sz="2400" b="1" dirty="0">
                <a:solidFill>
                  <a:srgbClr val="0000FF"/>
                </a:solidFill>
                <a:latin typeface="Arial" panose="020B0604020202020204" pitchFamily="34" charset="0"/>
              </a:rPr>
              <a:t>声音的强弱（大小）</a:t>
            </a:r>
          </a:p>
        </p:txBody>
      </p:sp>
      <p:sp>
        <p:nvSpPr>
          <p:cNvPr id="67654" name="矩形 67653"/>
          <p:cNvSpPr/>
          <p:nvPr/>
        </p:nvSpPr>
        <p:spPr>
          <a:xfrm>
            <a:off x="1079183" y="5659120"/>
            <a:ext cx="936625" cy="1198880"/>
          </a:xfrm>
          <a:prstGeom prst="rect">
            <a:avLst/>
          </a:prstGeom>
          <a:noFill/>
          <a:ln w="9525">
            <a:noFill/>
          </a:ln>
        </p:spPr>
        <p:txBody>
          <a:bodyPr>
            <a:spAutoFit/>
          </a:bodyPr>
          <a:lstStyle/>
          <a:p>
            <a:r>
              <a:rPr lang="zh-CN" altLang="en-US" sz="2400" b="1" dirty="0">
                <a:solidFill>
                  <a:srgbClr val="0000FF"/>
                </a:solidFill>
                <a:latin typeface="Arial" panose="020B0604020202020204" pitchFamily="34" charset="0"/>
              </a:rPr>
              <a:t>声音</a:t>
            </a:r>
            <a:r>
              <a:rPr lang="zh-CN" altLang="en-US" sz="2400" b="1" dirty="0">
                <a:solidFill>
                  <a:srgbClr val="0000FF"/>
                </a:solidFill>
                <a:sym typeface="+mn-ea"/>
              </a:rPr>
              <a:t>特</a:t>
            </a:r>
            <a:r>
              <a:rPr lang="zh-CN" altLang="en-US" sz="2400" b="1" dirty="0">
                <a:solidFill>
                  <a:srgbClr val="0000FF"/>
                </a:solidFill>
                <a:latin typeface="Arial" panose="020B0604020202020204" pitchFamily="34" charset="0"/>
              </a:rPr>
              <a:t>的色</a:t>
            </a:r>
          </a:p>
        </p:txBody>
      </p:sp>
      <p:sp>
        <p:nvSpPr>
          <p:cNvPr id="67657" name="矩形 67656"/>
          <p:cNvSpPr/>
          <p:nvPr/>
        </p:nvSpPr>
        <p:spPr>
          <a:xfrm>
            <a:off x="2273300" y="1628775"/>
            <a:ext cx="1366838" cy="1187450"/>
          </a:xfrm>
          <a:prstGeom prst="rect">
            <a:avLst/>
          </a:prstGeom>
          <a:noFill/>
          <a:ln w="9525">
            <a:noFill/>
          </a:ln>
        </p:spPr>
        <p:txBody>
          <a:bodyPr>
            <a:spAutoFit/>
          </a:bodyPr>
          <a:lstStyle/>
          <a:p>
            <a:r>
              <a:rPr lang="zh-CN" altLang="en-US" sz="2400" b="1" dirty="0">
                <a:latin typeface="Arial" panose="020B0604020202020204" pitchFamily="34" charset="0"/>
              </a:rPr>
              <a:t>发声体振动的</a:t>
            </a:r>
            <a:r>
              <a:rPr lang="zh-CN" altLang="en-US" sz="2400" b="1" dirty="0">
                <a:solidFill>
                  <a:srgbClr val="FF3300"/>
                </a:solidFill>
                <a:latin typeface="Arial" panose="020B0604020202020204" pitchFamily="34" charset="0"/>
              </a:rPr>
              <a:t>频率</a:t>
            </a:r>
          </a:p>
        </p:txBody>
      </p:sp>
      <p:sp>
        <p:nvSpPr>
          <p:cNvPr id="67659" name="矩形 67658"/>
          <p:cNvSpPr/>
          <p:nvPr/>
        </p:nvSpPr>
        <p:spPr>
          <a:xfrm>
            <a:off x="2273300" y="3716655"/>
            <a:ext cx="1075055" cy="1568450"/>
          </a:xfrm>
          <a:prstGeom prst="rect">
            <a:avLst/>
          </a:prstGeom>
          <a:noFill/>
          <a:ln w="9525">
            <a:noFill/>
          </a:ln>
        </p:spPr>
        <p:txBody>
          <a:bodyPr wrap="square">
            <a:spAutoFit/>
          </a:bodyPr>
          <a:lstStyle/>
          <a:p>
            <a:r>
              <a:rPr lang="zh-CN" altLang="en-US" sz="2400" b="1" dirty="0">
                <a:latin typeface="Arial" panose="020B0604020202020204" pitchFamily="34" charset="0"/>
              </a:rPr>
              <a:t>发声体振动的</a:t>
            </a:r>
            <a:r>
              <a:rPr lang="zh-CN" altLang="en-US" sz="2400" b="1" dirty="0">
                <a:solidFill>
                  <a:srgbClr val="FF0000"/>
                </a:solidFill>
                <a:latin typeface="Arial" panose="020B0604020202020204" pitchFamily="34" charset="0"/>
              </a:rPr>
              <a:t>振</a:t>
            </a:r>
            <a:r>
              <a:rPr lang="zh-CN" altLang="en-US" sz="2400" b="1" dirty="0">
                <a:solidFill>
                  <a:srgbClr val="FF3300"/>
                </a:solidFill>
                <a:latin typeface="Arial" panose="020B0604020202020204" pitchFamily="34" charset="0"/>
              </a:rPr>
              <a:t>幅</a:t>
            </a:r>
          </a:p>
        </p:txBody>
      </p:sp>
      <p:sp>
        <p:nvSpPr>
          <p:cNvPr id="67660" name="矩形 67659"/>
          <p:cNvSpPr/>
          <p:nvPr/>
        </p:nvSpPr>
        <p:spPr>
          <a:xfrm>
            <a:off x="2272665" y="5661660"/>
            <a:ext cx="1201420" cy="1568450"/>
          </a:xfrm>
          <a:prstGeom prst="rect">
            <a:avLst/>
          </a:prstGeom>
          <a:noFill/>
          <a:ln w="9525">
            <a:noFill/>
          </a:ln>
        </p:spPr>
        <p:txBody>
          <a:bodyPr wrap="square">
            <a:spAutoFit/>
          </a:bodyPr>
          <a:lstStyle/>
          <a:p>
            <a:r>
              <a:rPr lang="zh-CN" altLang="en-US" sz="2400" b="1" dirty="0">
                <a:latin typeface="Arial" panose="020B0604020202020204" pitchFamily="34" charset="0"/>
              </a:rPr>
              <a:t>发声体本身的</a:t>
            </a:r>
            <a:r>
              <a:rPr lang="zh-CN" altLang="en-US" sz="2400" b="1" dirty="0">
                <a:solidFill>
                  <a:srgbClr val="FF3300"/>
                </a:solidFill>
                <a:latin typeface="Arial" panose="020B0604020202020204" pitchFamily="34" charset="0"/>
              </a:rPr>
              <a:t>材料、结构</a:t>
            </a:r>
          </a:p>
        </p:txBody>
      </p:sp>
      <p:sp>
        <p:nvSpPr>
          <p:cNvPr id="67664" name="矩形 67663"/>
          <p:cNvSpPr/>
          <p:nvPr/>
        </p:nvSpPr>
        <p:spPr>
          <a:xfrm>
            <a:off x="3736975" y="1520825"/>
            <a:ext cx="1951990" cy="1568450"/>
          </a:xfrm>
          <a:prstGeom prst="rect">
            <a:avLst/>
          </a:prstGeom>
          <a:noFill/>
          <a:ln w="9525">
            <a:noFill/>
          </a:ln>
        </p:spPr>
        <p:txBody>
          <a:bodyPr wrap="square">
            <a:spAutoFit/>
          </a:bodyPr>
          <a:lstStyle/>
          <a:p>
            <a:r>
              <a:rPr lang="zh-CN" altLang="en-US" sz="2400" b="1" dirty="0">
                <a:latin typeface="Arial" panose="020B0604020202020204" pitchFamily="34" charset="0"/>
              </a:rPr>
              <a:t>音调高：</a:t>
            </a:r>
          </a:p>
          <a:p>
            <a:r>
              <a:rPr lang="zh-CN" altLang="en-US" sz="2400" b="1" dirty="0">
                <a:solidFill>
                  <a:srgbClr val="FF3300"/>
                </a:solidFill>
                <a:latin typeface="Arial" panose="020B0604020202020204" pitchFamily="34" charset="0"/>
              </a:rPr>
              <a:t>清脆、尖细</a:t>
            </a:r>
          </a:p>
          <a:p>
            <a:r>
              <a:rPr lang="zh-CN" altLang="en-US" sz="2400" b="1" dirty="0">
                <a:latin typeface="Arial" panose="020B0604020202020204" pitchFamily="34" charset="0"/>
              </a:rPr>
              <a:t>音调低：</a:t>
            </a:r>
          </a:p>
          <a:p>
            <a:r>
              <a:rPr lang="zh-CN" altLang="en-US" sz="2400" b="1" dirty="0">
                <a:solidFill>
                  <a:srgbClr val="FF3300"/>
                </a:solidFill>
                <a:latin typeface="Arial" panose="020B0604020202020204" pitchFamily="34" charset="0"/>
              </a:rPr>
              <a:t>粗犷、低沉</a:t>
            </a:r>
          </a:p>
        </p:txBody>
      </p:sp>
      <p:sp>
        <p:nvSpPr>
          <p:cNvPr id="67665" name="矩形 67664"/>
          <p:cNvSpPr/>
          <p:nvPr/>
        </p:nvSpPr>
        <p:spPr>
          <a:xfrm>
            <a:off x="3737610" y="3863975"/>
            <a:ext cx="1751965" cy="1568450"/>
          </a:xfrm>
          <a:prstGeom prst="rect">
            <a:avLst/>
          </a:prstGeom>
          <a:noFill/>
          <a:ln w="9525">
            <a:noFill/>
          </a:ln>
        </p:spPr>
        <p:txBody>
          <a:bodyPr wrap="square">
            <a:spAutoFit/>
          </a:bodyPr>
          <a:lstStyle/>
          <a:p>
            <a:r>
              <a:rPr lang="zh-CN" altLang="en-US" sz="2400" b="1" dirty="0">
                <a:latin typeface="Arial" panose="020B0604020202020204" pitchFamily="34" charset="0"/>
              </a:rPr>
              <a:t>响度大：</a:t>
            </a:r>
          </a:p>
          <a:p>
            <a:r>
              <a:rPr lang="zh-CN" altLang="en-US" sz="2400" b="1" dirty="0">
                <a:solidFill>
                  <a:srgbClr val="FF3300"/>
                </a:solidFill>
                <a:latin typeface="Arial" panose="020B0604020202020204" pitchFamily="34" charset="0"/>
              </a:rPr>
              <a:t>震耳欲聋</a:t>
            </a:r>
          </a:p>
          <a:p>
            <a:r>
              <a:rPr lang="zh-CN" altLang="en-US" sz="2400" b="1" dirty="0">
                <a:latin typeface="Arial" panose="020B0604020202020204" pitchFamily="34" charset="0"/>
              </a:rPr>
              <a:t>响度小：</a:t>
            </a:r>
          </a:p>
          <a:p>
            <a:r>
              <a:rPr lang="zh-CN" altLang="en-US" sz="2400" b="1" dirty="0">
                <a:solidFill>
                  <a:srgbClr val="FF3300"/>
                </a:solidFill>
                <a:latin typeface="Arial" panose="020B0604020202020204" pitchFamily="34" charset="0"/>
              </a:rPr>
              <a:t>轻声耳语</a:t>
            </a:r>
          </a:p>
        </p:txBody>
      </p:sp>
      <p:sp>
        <p:nvSpPr>
          <p:cNvPr id="67667" name="矩形 67666"/>
          <p:cNvSpPr/>
          <p:nvPr/>
        </p:nvSpPr>
        <p:spPr>
          <a:xfrm>
            <a:off x="3737610" y="5661025"/>
            <a:ext cx="1770380" cy="1568450"/>
          </a:xfrm>
          <a:prstGeom prst="rect">
            <a:avLst/>
          </a:prstGeom>
          <a:noFill/>
          <a:ln w="9525">
            <a:noFill/>
          </a:ln>
        </p:spPr>
        <p:txBody>
          <a:bodyPr wrap="square">
            <a:spAutoFit/>
          </a:bodyPr>
          <a:lstStyle/>
          <a:p>
            <a:r>
              <a:rPr lang="zh-CN" altLang="en-US" sz="2400" b="1" dirty="0">
                <a:latin typeface="Arial" panose="020B0604020202020204" pitchFamily="34" charset="0"/>
              </a:rPr>
              <a:t>分辨不同发声体发出的声音的重要特征</a:t>
            </a:r>
          </a:p>
        </p:txBody>
      </p:sp>
      <p:sp>
        <p:nvSpPr>
          <p:cNvPr id="67668" name="矩形 67667"/>
          <p:cNvSpPr/>
          <p:nvPr/>
        </p:nvSpPr>
        <p:spPr>
          <a:xfrm>
            <a:off x="5508625" y="1446530"/>
            <a:ext cx="3708400" cy="2282825"/>
          </a:xfrm>
          <a:prstGeom prst="rect">
            <a:avLst/>
          </a:prstGeom>
          <a:noFill/>
          <a:ln w="9525">
            <a:noFill/>
          </a:ln>
        </p:spPr>
        <p:txBody>
          <a:bodyPr>
            <a:spAutoFit/>
          </a:bodyPr>
          <a:lstStyle/>
          <a:p>
            <a:r>
              <a:rPr lang="zh-CN" altLang="en-US" sz="2400" b="1" dirty="0">
                <a:solidFill>
                  <a:srgbClr val="FF3300"/>
                </a:solidFill>
                <a:latin typeface="Arial" panose="020B0604020202020204" pitchFamily="34" charset="0"/>
              </a:rPr>
              <a:t>频率：</a:t>
            </a:r>
            <a:r>
              <a:rPr lang="zh-CN" altLang="en-US" sz="2400" b="1" dirty="0">
                <a:latin typeface="Arial" panose="020B0604020202020204" pitchFamily="34" charset="0"/>
              </a:rPr>
              <a:t>物体每秒内振动的次数。</a:t>
            </a:r>
          </a:p>
          <a:p>
            <a:r>
              <a:rPr lang="zh-CN" altLang="en-US" sz="2400" b="1" dirty="0">
                <a:solidFill>
                  <a:srgbClr val="FF3300"/>
                </a:solidFill>
                <a:latin typeface="Arial" panose="020B0604020202020204" pitchFamily="34" charset="0"/>
              </a:rPr>
              <a:t>单位：</a:t>
            </a:r>
            <a:r>
              <a:rPr lang="zh-CN" altLang="en-US" sz="2400" b="1" dirty="0">
                <a:latin typeface="Arial" panose="020B0604020202020204" pitchFamily="34" charset="0"/>
              </a:rPr>
              <a:t>赫兹（</a:t>
            </a:r>
            <a:r>
              <a:rPr lang="en-US" altLang="zh-CN" sz="2400" b="1" dirty="0">
                <a:latin typeface="Arial" panose="020B0604020202020204" pitchFamily="34" charset="0"/>
              </a:rPr>
              <a:t>Hz</a:t>
            </a:r>
            <a:r>
              <a:rPr lang="zh-CN" altLang="en-US" sz="2400" b="1" dirty="0">
                <a:latin typeface="Arial" panose="020B0604020202020204" pitchFamily="34" charset="0"/>
              </a:rPr>
              <a:t>）</a:t>
            </a:r>
          </a:p>
          <a:p>
            <a:r>
              <a:rPr lang="zh-CN" altLang="en-US" sz="2400" b="1" dirty="0">
                <a:solidFill>
                  <a:srgbClr val="FF3300"/>
                </a:solidFill>
                <a:latin typeface="Arial" panose="020B0604020202020204" pitchFamily="34" charset="0"/>
              </a:rPr>
              <a:t>人听觉频率：</a:t>
            </a:r>
          </a:p>
          <a:p>
            <a:r>
              <a:rPr lang="zh-CN" altLang="en-US" sz="2400" b="1">
                <a:latin typeface="Arial" panose="020B0604020202020204" pitchFamily="34" charset="0"/>
              </a:rPr>
              <a:t>   </a:t>
            </a:r>
            <a:r>
              <a:rPr lang="en-US" altLang="zh-CN" sz="2400" b="1">
                <a:latin typeface="Arial" panose="020B0604020202020204" pitchFamily="34" charset="0"/>
              </a:rPr>
              <a:t>20 Hz~20000 Hz</a:t>
            </a:r>
            <a:endParaRPr lang="en-US" altLang="zh-CN" sz="2400" b="1">
              <a:solidFill>
                <a:srgbClr val="FF3300"/>
              </a:solidFill>
              <a:latin typeface="Arial" panose="020B0604020202020204" pitchFamily="34" charset="0"/>
            </a:endParaRPr>
          </a:p>
          <a:p>
            <a:r>
              <a:rPr lang="en-US" altLang="zh-CN" sz="2400" b="1" dirty="0">
                <a:solidFill>
                  <a:srgbClr val="FF3300"/>
                </a:solidFill>
                <a:latin typeface="Arial" panose="020B0604020202020204" pitchFamily="34" charset="0"/>
              </a:rPr>
              <a:t>   </a:t>
            </a:r>
            <a:r>
              <a:rPr lang="zh-CN" altLang="en-US" sz="2400" b="1" dirty="0">
                <a:solidFill>
                  <a:srgbClr val="FF3300"/>
                </a:solidFill>
                <a:latin typeface="Arial" panose="020B0604020202020204" pitchFamily="34" charset="0"/>
              </a:rPr>
              <a:t>超声波与次声波</a:t>
            </a:r>
          </a:p>
        </p:txBody>
      </p:sp>
      <p:sp>
        <p:nvSpPr>
          <p:cNvPr id="67671" name="矩形 67670"/>
          <p:cNvSpPr/>
          <p:nvPr/>
        </p:nvSpPr>
        <p:spPr>
          <a:xfrm>
            <a:off x="5544820" y="4042728"/>
            <a:ext cx="3635375" cy="1187450"/>
          </a:xfrm>
          <a:prstGeom prst="rect">
            <a:avLst/>
          </a:prstGeom>
          <a:noFill/>
          <a:ln w="9525">
            <a:noFill/>
          </a:ln>
        </p:spPr>
        <p:txBody>
          <a:bodyPr>
            <a:spAutoFit/>
          </a:bodyPr>
          <a:lstStyle/>
          <a:p>
            <a:r>
              <a:rPr lang="zh-CN" altLang="en-US" sz="2400" b="1" dirty="0">
                <a:solidFill>
                  <a:srgbClr val="FF3300"/>
                </a:solidFill>
                <a:latin typeface="Arial" panose="020B0604020202020204" pitchFamily="34" charset="0"/>
              </a:rPr>
              <a:t>振幅：</a:t>
            </a:r>
            <a:r>
              <a:rPr lang="zh-CN" altLang="en-US" sz="2400" b="1" dirty="0">
                <a:solidFill>
                  <a:srgbClr val="0000FF"/>
                </a:solidFill>
                <a:latin typeface="Arial" panose="020B0604020202020204" pitchFamily="34" charset="0"/>
              </a:rPr>
              <a:t>物体振动的幅度</a:t>
            </a:r>
            <a:r>
              <a:rPr lang="zh-CN" altLang="en-US" sz="2400" b="1" dirty="0">
                <a:latin typeface="Arial" panose="020B0604020202020204" pitchFamily="34" charset="0"/>
              </a:rPr>
              <a:t>。</a:t>
            </a:r>
          </a:p>
          <a:p>
            <a:r>
              <a:rPr lang="zh-CN" altLang="en-US" sz="2400" b="1" dirty="0">
                <a:latin typeface="Arial" panose="020B0604020202020204" pitchFamily="34" charset="0"/>
              </a:rPr>
              <a:t>响度跟发声体的</a:t>
            </a:r>
            <a:r>
              <a:rPr lang="zh-CN" altLang="en-US" sz="2400" b="1" dirty="0">
                <a:solidFill>
                  <a:srgbClr val="FF0000"/>
                </a:solidFill>
                <a:latin typeface="Arial" panose="020B0604020202020204" pitchFamily="34" charset="0"/>
              </a:rPr>
              <a:t>振幅</a:t>
            </a:r>
            <a:r>
              <a:rPr lang="zh-CN" altLang="en-US" sz="2400" b="1" dirty="0">
                <a:latin typeface="Arial" panose="020B0604020202020204" pitchFamily="34" charset="0"/>
              </a:rPr>
              <a:t>有关，还与</a:t>
            </a:r>
            <a:r>
              <a:rPr lang="zh-CN" altLang="en-US" sz="2400" b="1" dirty="0">
                <a:solidFill>
                  <a:srgbClr val="FF0000"/>
                </a:solidFill>
                <a:latin typeface="Arial" panose="020B0604020202020204" pitchFamily="34" charset="0"/>
              </a:rPr>
              <a:t>距离的远近</a:t>
            </a:r>
            <a:r>
              <a:rPr lang="zh-CN" altLang="en-US" sz="2400" b="1" dirty="0">
                <a:latin typeface="Arial" panose="020B0604020202020204" pitchFamily="34" charset="0"/>
              </a:rPr>
              <a:t>有关</a:t>
            </a:r>
          </a:p>
        </p:txBody>
      </p:sp>
      <p:sp>
        <p:nvSpPr>
          <p:cNvPr id="67672" name="矩形 67671"/>
          <p:cNvSpPr/>
          <p:nvPr/>
        </p:nvSpPr>
        <p:spPr>
          <a:xfrm>
            <a:off x="5688965" y="5748655"/>
            <a:ext cx="2998788" cy="822325"/>
          </a:xfrm>
          <a:prstGeom prst="rect">
            <a:avLst/>
          </a:prstGeom>
          <a:noFill/>
          <a:ln w="9525">
            <a:noFill/>
          </a:ln>
        </p:spPr>
        <p:txBody>
          <a:bodyPr>
            <a:spAutoFit/>
          </a:bodyPr>
          <a:lstStyle/>
          <a:p>
            <a:pPr>
              <a:spcBef>
                <a:spcPct val="20000"/>
              </a:spcBef>
            </a:pPr>
            <a:r>
              <a:rPr lang="zh-CN" altLang="en-US" sz="2400" b="1" dirty="0">
                <a:latin typeface="Arial" panose="020B0604020202020204" pitchFamily="34" charset="0"/>
              </a:rPr>
              <a:t>音色是辨别不同发声体的依据。</a:t>
            </a:r>
          </a:p>
        </p:txBody>
      </p:sp>
      <p:pic>
        <p:nvPicPr>
          <p:cNvPr id="67678" name="Picture 9" descr="E:\李燃\教师教学用书\2012人教教师用书项目\ppt\物理\图标.png"/>
          <p:cNvPicPr>
            <a:picLocks noChangeAspect="1"/>
          </p:cNvPicPr>
          <p:nvPr/>
        </p:nvPicPr>
        <p:blipFill>
          <a:blip r:embed="rId4"/>
          <a:stretch>
            <a:fillRect/>
          </a:stretch>
        </p:blipFill>
        <p:spPr>
          <a:xfrm>
            <a:off x="8172450" y="0"/>
            <a:ext cx="854075" cy="692150"/>
          </a:xfrm>
          <a:prstGeom prst="rect">
            <a:avLst/>
          </a:prstGeom>
          <a:noFill/>
          <a:ln w="9525">
            <a:noFill/>
          </a:ln>
        </p:spPr>
      </p:pic>
      <p:sp>
        <p:nvSpPr>
          <p:cNvPr id="67679" name="文本框 67678"/>
          <p:cNvSpPr txBox="1"/>
          <p:nvPr/>
        </p:nvSpPr>
        <p:spPr>
          <a:xfrm>
            <a:off x="4067175" y="0"/>
            <a:ext cx="3241675" cy="641350"/>
          </a:xfrm>
          <a:prstGeom prst="rect">
            <a:avLst/>
          </a:prstGeom>
          <a:noFill/>
          <a:ln w="9525">
            <a:noFill/>
          </a:ln>
        </p:spPr>
        <p:txBody>
          <a:bodyPr>
            <a:spAutoFit/>
          </a:bodyPr>
          <a:lstStyle/>
          <a:p>
            <a:pPr>
              <a:spcBef>
                <a:spcPct val="50000"/>
              </a:spcBef>
            </a:pPr>
            <a:r>
              <a:rPr lang="zh-CN" altLang="en-US" sz="3600" dirty="0">
                <a:solidFill>
                  <a:srgbClr val="FF0000"/>
                </a:solidFill>
                <a:latin typeface="Arial" panose="020B0604020202020204" pitchFamily="34" charset="0"/>
              </a:rPr>
              <a:t>声音的特性</a:t>
            </a:r>
          </a:p>
        </p:txBody>
      </p:sp>
    </p:spTree>
    <p:extLst>
      <p:ext uri="{BB962C8B-B14F-4D97-AF65-F5344CB8AC3E}">
        <p14:creationId xmlns:p14="http://schemas.microsoft.com/office/powerpoint/2010/main" val="840920043"/>
      </p:ext>
    </p:extLst>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4" presetClass="entr" presetSubtype="0" accel="100000" fill="hold" nodeType="withEffect">
                                  <p:stCondLst>
                                    <p:cond delay="0"/>
                                  </p:stCondLst>
                                  <p:childTnLst>
                                    <p:set>
                                      <p:cBhvr>
                                        <p:cTn id="6" dur="1" fill="hold">
                                          <p:stCondLst>
                                            <p:cond delay="0"/>
                                          </p:stCondLst>
                                        </p:cTn>
                                        <p:tgtEl>
                                          <p:spTgt spid="67618"/>
                                        </p:tgtEl>
                                        <p:attrNameLst>
                                          <p:attrName>style.visibility</p:attrName>
                                        </p:attrNameLst>
                                      </p:cBhvr>
                                      <p:to>
                                        <p:strVal val="visible"/>
                                      </p:to>
                                    </p:set>
                                    <p:anim calcmode="lin" valueType="num">
                                      <p:cBhvr>
                                        <p:cTn id="7" dur="500" fill="hold"/>
                                        <p:tgtEl>
                                          <p:spTgt spid="67618"/>
                                        </p:tgtEl>
                                        <p:attrNameLst>
                                          <p:attrName>ppt_w</p:attrName>
                                        </p:attrNameLst>
                                      </p:cBhvr>
                                      <p:tavLst>
                                        <p:tav tm="0">
                                          <p:val>
                                            <p:strVal val="#ppt_w*0.05"/>
                                          </p:val>
                                        </p:tav>
                                        <p:tav tm="100000">
                                          <p:val>
                                            <p:strVal val="#ppt_w"/>
                                          </p:val>
                                        </p:tav>
                                      </p:tavLst>
                                    </p:anim>
                                    <p:anim calcmode="lin" valueType="num">
                                      <p:cBhvr>
                                        <p:cTn id="8" dur="500" fill="hold"/>
                                        <p:tgtEl>
                                          <p:spTgt spid="67618"/>
                                        </p:tgtEl>
                                        <p:attrNameLst>
                                          <p:attrName>ppt_h</p:attrName>
                                        </p:attrNameLst>
                                      </p:cBhvr>
                                      <p:tavLst>
                                        <p:tav tm="0">
                                          <p:val>
                                            <p:strVal val="#ppt_h"/>
                                          </p:val>
                                        </p:tav>
                                        <p:tav tm="100000">
                                          <p:val>
                                            <p:strVal val="#ppt_h"/>
                                          </p:val>
                                        </p:tav>
                                      </p:tavLst>
                                    </p:anim>
                                    <p:anim calcmode="lin" valueType="num">
                                      <p:cBhvr>
                                        <p:cTn id="9" dur="500" fill="hold"/>
                                        <p:tgtEl>
                                          <p:spTgt spid="67618"/>
                                        </p:tgtEl>
                                        <p:attrNameLst>
                                          <p:attrName>ppt_x</p:attrName>
                                        </p:attrNameLst>
                                      </p:cBhvr>
                                      <p:tavLst>
                                        <p:tav tm="0">
                                          <p:val>
                                            <p:strVal val="#ppt_x-.2"/>
                                          </p:val>
                                        </p:tav>
                                        <p:tav tm="100000">
                                          <p:val>
                                            <p:strVal val="#ppt_x"/>
                                          </p:val>
                                        </p:tav>
                                      </p:tavLst>
                                    </p:anim>
                                    <p:anim calcmode="lin" valueType="num">
                                      <p:cBhvr>
                                        <p:cTn id="10" dur="500" fill="hold"/>
                                        <p:tgtEl>
                                          <p:spTgt spid="67618"/>
                                        </p:tgtEl>
                                        <p:attrNameLst>
                                          <p:attrName>ppt_y</p:attrName>
                                        </p:attrNameLst>
                                      </p:cBhvr>
                                      <p:tavLst>
                                        <p:tav tm="0">
                                          <p:val>
                                            <p:strVal val="#ppt_y"/>
                                          </p:val>
                                        </p:tav>
                                        <p:tav tm="100000">
                                          <p:val>
                                            <p:strVal val="#ppt_y"/>
                                          </p:val>
                                        </p:tav>
                                      </p:tavLst>
                                    </p:anim>
                                    <p:animEffect transition="in" filter="fade">
                                      <p:cBhvr>
                                        <p:cTn id="11" dur="500"/>
                                        <p:tgtEl>
                                          <p:spTgt spid="67618"/>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67677"/>
                                        </p:tgtEl>
                                        <p:attrNameLst>
                                          <p:attrName>style.visibility</p:attrName>
                                        </p:attrNameLst>
                                      </p:cBhvr>
                                      <p:to>
                                        <p:strVal val="visible"/>
                                      </p:to>
                                    </p:set>
                                    <p:animEffect transition="in" filter="blinds(horizontal)">
                                      <p:cBhvr>
                                        <p:cTn id="16" dur="500"/>
                                        <p:tgtEl>
                                          <p:spTgt spid="67677"/>
                                        </p:tgtEl>
                                      </p:cBhvr>
                                    </p:animEffect>
                                  </p:childTnLst>
                                </p:cTn>
                              </p:par>
                            </p:childTnLst>
                          </p:cTn>
                        </p:par>
                      </p:childTnLst>
                    </p:cTn>
                  </p:par>
                  <p:par>
                    <p:cTn id="17" fill="hold">
                      <p:stCondLst>
                        <p:cond delay="indefinite"/>
                      </p:stCondLst>
                      <p:childTnLst>
                        <p:par>
                          <p:cTn id="18" fill="hold">
                            <p:stCondLst>
                              <p:cond delay="0"/>
                            </p:stCondLst>
                            <p:childTnLst>
                              <p:par>
                                <p:cTn id="19" presetID="30" presetClass="entr" presetSubtype="0" fill="hold" nodeType="clickEffect">
                                  <p:stCondLst>
                                    <p:cond delay="0"/>
                                  </p:stCondLst>
                                  <p:childTnLst>
                                    <p:set>
                                      <p:cBhvr>
                                        <p:cTn id="20" dur="1" fill="hold">
                                          <p:stCondLst>
                                            <p:cond delay="0"/>
                                          </p:stCondLst>
                                        </p:cTn>
                                        <p:tgtEl>
                                          <p:spTgt spid="67649">
                                            <p:txEl>
                                              <p:pRg st="0" end="0"/>
                                            </p:txEl>
                                          </p:spTgt>
                                        </p:tgtEl>
                                        <p:attrNameLst>
                                          <p:attrName>style.visibility</p:attrName>
                                        </p:attrNameLst>
                                      </p:cBhvr>
                                      <p:to>
                                        <p:strVal val="visible"/>
                                      </p:to>
                                    </p:set>
                                    <p:animEffect transition="in" filter="fade">
                                      <p:cBhvr>
                                        <p:cTn id="21" dur="800" decel="100000"/>
                                        <p:tgtEl>
                                          <p:spTgt spid="67649">
                                            <p:txEl>
                                              <p:pRg st="0" end="0"/>
                                            </p:txEl>
                                          </p:spTgt>
                                        </p:tgtEl>
                                      </p:cBhvr>
                                    </p:animEffect>
                                    <p:anim calcmode="lin" valueType="num">
                                      <p:cBhvr>
                                        <p:cTn id="22" dur="800" decel="100000" fill="hold"/>
                                        <p:tgtEl>
                                          <p:spTgt spid="67649">
                                            <p:txEl>
                                              <p:pRg st="0" end="0"/>
                                            </p:txEl>
                                          </p:spTgt>
                                        </p:tgtEl>
                                        <p:attrNameLst>
                                          <p:attrName>style.rotation</p:attrName>
                                        </p:attrNameLst>
                                      </p:cBhvr>
                                      <p:tavLst>
                                        <p:tav tm="0">
                                          <p:val>
                                            <p:fltVal val="-90"/>
                                          </p:val>
                                        </p:tav>
                                        <p:tav tm="100000">
                                          <p:val>
                                            <p:fltVal val="0"/>
                                          </p:val>
                                        </p:tav>
                                      </p:tavLst>
                                    </p:anim>
                                    <p:anim calcmode="lin" valueType="num">
                                      <p:cBhvr>
                                        <p:cTn id="23" dur="800" decel="100000" fill="hold"/>
                                        <p:tgtEl>
                                          <p:spTgt spid="67649">
                                            <p:txEl>
                                              <p:pRg st="0" end="0"/>
                                            </p:txEl>
                                          </p:spTgt>
                                        </p:tgtEl>
                                        <p:attrNameLst>
                                          <p:attrName>ppt_x</p:attrName>
                                        </p:attrNameLst>
                                      </p:cBhvr>
                                      <p:tavLst>
                                        <p:tav tm="0">
                                          <p:val>
                                            <p:strVal val="#ppt_x+0.4"/>
                                          </p:val>
                                        </p:tav>
                                        <p:tav tm="100000">
                                          <p:val>
                                            <p:strVal val="#ppt_x-0.05"/>
                                          </p:val>
                                        </p:tav>
                                      </p:tavLst>
                                    </p:anim>
                                    <p:anim calcmode="lin" valueType="num">
                                      <p:cBhvr>
                                        <p:cTn id="24" dur="800" decel="100000" fill="hold"/>
                                        <p:tgtEl>
                                          <p:spTgt spid="67649">
                                            <p:txEl>
                                              <p:pRg st="0" end="0"/>
                                            </p:txEl>
                                          </p:spTgt>
                                        </p:tgtEl>
                                        <p:attrNameLst>
                                          <p:attrName>ppt_y</p:attrName>
                                        </p:attrNameLst>
                                      </p:cBhvr>
                                      <p:tavLst>
                                        <p:tav tm="0">
                                          <p:val>
                                            <p:strVal val="#ppt_y-0.4"/>
                                          </p:val>
                                        </p:tav>
                                        <p:tav tm="100000">
                                          <p:val>
                                            <p:strVal val="#ppt_y+0.1"/>
                                          </p:val>
                                        </p:tav>
                                      </p:tavLst>
                                    </p:anim>
                                    <p:anim calcmode="lin" valueType="num">
                                      <p:cBhvr>
                                        <p:cTn id="25" dur="200" accel="100000" fill="hold">
                                          <p:stCondLst>
                                            <p:cond delay="800"/>
                                          </p:stCondLst>
                                        </p:cTn>
                                        <p:tgtEl>
                                          <p:spTgt spid="67649">
                                            <p:txEl>
                                              <p:pRg st="0" end="0"/>
                                            </p:txEl>
                                          </p:spTgt>
                                        </p:tgtEl>
                                        <p:attrNameLst>
                                          <p:attrName>ppt_x</p:attrName>
                                        </p:attrNameLst>
                                      </p:cBhvr>
                                      <p:tavLst>
                                        <p:tav tm="0">
                                          <p:val>
                                            <p:strVal val="#ppt_x-0.05"/>
                                          </p:val>
                                        </p:tav>
                                        <p:tav tm="100000">
                                          <p:val>
                                            <p:strVal val="#ppt_x"/>
                                          </p:val>
                                        </p:tav>
                                      </p:tavLst>
                                    </p:anim>
                                    <p:anim calcmode="lin" valueType="num">
                                      <p:cBhvr>
                                        <p:cTn id="26" dur="200" accel="100000" fill="hold">
                                          <p:stCondLst>
                                            <p:cond delay="800"/>
                                          </p:stCondLst>
                                        </p:cTn>
                                        <p:tgtEl>
                                          <p:spTgt spid="67649">
                                            <p:txEl>
                                              <p:pRg st="0" end="0"/>
                                            </p:txEl>
                                          </p:spTgt>
                                        </p:tgtEl>
                                        <p:attrNameLst>
                                          <p:attrName>ppt_y</p:attrName>
                                        </p:attrNameLst>
                                      </p:cBhvr>
                                      <p:tavLst>
                                        <p:tav tm="0">
                                          <p:val>
                                            <p:strVal val="#ppt_y+0.1"/>
                                          </p:val>
                                        </p:tav>
                                        <p:tav tm="100000">
                                          <p:val>
                                            <p:strVal val="#ppt_y"/>
                                          </p:val>
                                        </p:tav>
                                      </p:tavLst>
                                    </p:anim>
                                  </p:childTnLst>
                                </p:cTn>
                              </p:par>
                            </p:childTnLst>
                          </p:cTn>
                        </p:par>
                        <p:par>
                          <p:cTn id="27" fill="hold">
                            <p:stCondLst>
                              <p:cond delay="1000"/>
                            </p:stCondLst>
                            <p:childTnLst>
                              <p:par>
                                <p:cTn id="28" presetID="54" presetClass="entr" presetSubtype="0" accel="100000" fill="hold" nodeType="afterEffect">
                                  <p:stCondLst>
                                    <p:cond delay="0"/>
                                  </p:stCondLst>
                                  <p:childTnLst>
                                    <p:set>
                                      <p:cBhvr>
                                        <p:cTn id="29" dur="1" fill="hold">
                                          <p:stCondLst>
                                            <p:cond delay="0"/>
                                          </p:stCondLst>
                                        </p:cTn>
                                        <p:tgtEl>
                                          <p:spTgt spid="67650">
                                            <p:txEl>
                                              <p:pRg st="0" end="0"/>
                                            </p:txEl>
                                          </p:spTgt>
                                        </p:tgtEl>
                                        <p:attrNameLst>
                                          <p:attrName>style.visibility</p:attrName>
                                        </p:attrNameLst>
                                      </p:cBhvr>
                                      <p:to>
                                        <p:strVal val="visible"/>
                                      </p:to>
                                    </p:set>
                                    <p:anim calcmode="lin" valueType="num">
                                      <p:cBhvr>
                                        <p:cTn id="30" dur="500" fill="hold"/>
                                        <p:tgtEl>
                                          <p:spTgt spid="67650">
                                            <p:txEl>
                                              <p:pRg st="0" end="0"/>
                                            </p:txEl>
                                          </p:spTgt>
                                        </p:tgtEl>
                                        <p:attrNameLst>
                                          <p:attrName>ppt_w</p:attrName>
                                        </p:attrNameLst>
                                      </p:cBhvr>
                                      <p:tavLst>
                                        <p:tav tm="0">
                                          <p:val>
                                            <p:strVal val="#ppt_w*0.05"/>
                                          </p:val>
                                        </p:tav>
                                        <p:tav tm="100000">
                                          <p:val>
                                            <p:strVal val="#ppt_w"/>
                                          </p:val>
                                        </p:tav>
                                      </p:tavLst>
                                    </p:anim>
                                    <p:anim calcmode="lin" valueType="num">
                                      <p:cBhvr>
                                        <p:cTn id="31" dur="500" fill="hold"/>
                                        <p:tgtEl>
                                          <p:spTgt spid="67650">
                                            <p:txEl>
                                              <p:pRg st="0" end="0"/>
                                            </p:txEl>
                                          </p:spTgt>
                                        </p:tgtEl>
                                        <p:attrNameLst>
                                          <p:attrName>ppt_h</p:attrName>
                                        </p:attrNameLst>
                                      </p:cBhvr>
                                      <p:tavLst>
                                        <p:tav tm="0">
                                          <p:val>
                                            <p:strVal val="#ppt_h"/>
                                          </p:val>
                                        </p:tav>
                                        <p:tav tm="100000">
                                          <p:val>
                                            <p:strVal val="#ppt_h"/>
                                          </p:val>
                                        </p:tav>
                                      </p:tavLst>
                                    </p:anim>
                                    <p:anim calcmode="lin" valueType="num">
                                      <p:cBhvr>
                                        <p:cTn id="32" dur="500" fill="hold"/>
                                        <p:tgtEl>
                                          <p:spTgt spid="67650">
                                            <p:txEl>
                                              <p:pRg st="0" end="0"/>
                                            </p:txEl>
                                          </p:spTgt>
                                        </p:tgtEl>
                                        <p:attrNameLst>
                                          <p:attrName>ppt_x</p:attrName>
                                        </p:attrNameLst>
                                      </p:cBhvr>
                                      <p:tavLst>
                                        <p:tav tm="0">
                                          <p:val>
                                            <p:strVal val="#ppt_x-.2"/>
                                          </p:val>
                                        </p:tav>
                                        <p:tav tm="100000">
                                          <p:val>
                                            <p:strVal val="#ppt_x"/>
                                          </p:val>
                                        </p:tav>
                                      </p:tavLst>
                                    </p:anim>
                                    <p:anim calcmode="lin" valueType="num">
                                      <p:cBhvr>
                                        <p:cTn id="33" dur="500" fill="hold"/>
                                        <p:tgtEl>
                                          <p:spTgt spid="67650">
                                            <p:txEl>
                                              <p:pRg st="0" end="0"/>
                                            </p:txEl>
                                          </p:spTgt>
                                        </p:tgtEl>
                                        <p:attrNameLst>
                                          <p:attrName>ppt_y</p:attrName>
                                        </p:attrNameLst>
                                      </p:cBhvr>
                                      <p:tavLst>
                                        <p:tav tm="0">
                                          <p:val>
                                            <p:strVal val="#ppt_y"/>
                                          </p:val>
                                        </p:tav>
                                        <p:tav tm="100000">
                                          <p:val>
                                            <p:strVal val="#ppt_y"/>
                                          </p:val>
                                        </p:tav>
                                      </p:tavLst>
                                    </p:anim>
                                    <p:animEffect transition="in" filter="fade">
                                      <p:cBhvr>
                                        <p:cTn id="34" dur="500"/>
                                        <p:tgtEl>
                                          <p:spTgt spid="67650">
                                            <p:txEl>
                                              <p:pRg st="0" end="0"/>
                                            </p:txEl>
                                          </p:spTgt>
                                        </p:tgtEl>
                                      </p:cBhvr>
                                    </p:animEffect>
                                  </p:childTnLst>
                                </p:cTn>
                              </p:par>
                            </p:childTnLst>
                          </p:cTn>
                        </p:par>
                        <p:par>
                          <p:cTn id="35" fill="hold">
                            <p:stCondLst>
                              <p:cond delay="1500"/>
                            </p:stCondLst>
                            <p:childTnLst>
                              <p:par>
                                <p:cTn id="36" presetID="54" presetClass="entr" presetSubtype="0" accel="100000" fill="hold" nodeType="afterEffect">
                                  <p:stCondLst>
                                    <p:cond delay="0"/>
                                  </p:stCondLst>
                                  <p:childTnLst>
                                    <p:set>
                                      <p:cBhvr>
                                        <p:cTn id="37" dur="1" fill="hold">
                                          <p:stCondLst>
                                            <p:cond delay="0"/>
                                          </p:stCondLst>
                                        </p:cTn>
                                        <p:tgtEl>
                                          <p:spTgt spid="67651">
                                            <p:txEl>
                                              <p:pRg st="0" end="0"/>
                                            </p:txEl>
                                          </p:spTgt>
                                        </p:tgtEl>
                                        <p:attrNameLst>
                                          <p:attrName>style.visibility</p:attrName>
                                        </p:attrNameLst>
                                      </p:cBhvr>
                                      <p:to>
                                        <p:strVal val="visible"/>
                                      </p:to>
                                    </p:set>
                                    <p:anim calcmode="lin" valueType="num">
                                      <p:cBhvr>
                                        <p:cTn id="38" dur="500" fill="hold"/>
                                        <p:tgtEl>
                                          <p:spTgt spid="67651">
                                            <p:txEl>
                                              <p:pRg st="0" end="0"/>
                                            </p:txEl>
                                          </p:spTgt>
                                        </p:tgtEl>
                                        <p:attrNameLst>
                                          <p:attrName>ppt_w</p:attrName>
                                        </p:attrNameLst>
                                      </p:cBhvr>
                                      <p:tavLst>
                                        <p:tav tm="0">
                                          <p:val>
                                            <p:strVal val="#ppt_w*0.05"/>
                                          </p:val>
                                        </p:tav>
                                        <p:tav tm="100000">
                                          <p:val>
                                            <p:strVal val="#ppt_w"/>
                                          </p:val>
                                        </p:tav>
                                      </p:tavLst>
                                    </p:anim>
                                    <p:anim calcmode="lin" valueType="num">
                                      <p:cBhvr>
                                        <p:cTn id="39" dur="500" fill="hold"/>
                                        <p:tgtEl>
                                          <p:spTgt spid="67651">
                                            <p:txEl>
                                              <p:pRg st="0" end="0"/>
                                            </p:txEl>
                                          </p:spTgt>
                                        </p:tgtEl>
                                        <p:attrNameLst>
                                          <p:attrName>ppt_h</p:attrName>
                                        </p:attrNameLst>
                                      </p:cBhvr>
                                      <p:tavLst>
                                        <p:tav tm="0">
                                          <p:val>
                                            <p:strVal val="#ppt_h"/>
                                          </p:val>
                                        </p:tav>
                                        <p:tav tm="100000">
                                          <p:val>
                                            <p:strVal val="#ppt_h"/>
                                          </p:val>
                                        </p:tav>
                                      </p:tavLst>
                                    </p:anim>
                                    <p:anim calcmode="lin" valueType="num">
                                      <p:cBhvr>
                                        <p:cTn id="40" dur="500" fill="hold"/>
                                        <p:tgtEl>
                                          <p:spTgt spid="67651">
                                            <p:txEl>
                                              <p:pRg st="0" end="0"/>
                                            </p:txEl>
                                          </p:spTgt>
                                        </p:tgtEl>
                                        <p:attrNameLst>
                                          <p:attrName>ppt_x</p:attrName>
                                        </p:attrNameLst>
                                      </p:cBhvr>
                                      <p:tavLst>
                                        <p:tav tm="0">
                                          <p:val>
                                            <p:strVal val="#ppt_x-.2"/>
                                          </p:val>
                                        </p:tav>
                                        <p:tav tm="100000">
                                          <p:val>
                                            <p:strVal val="#ppt_x"/>
                                          </p:val>
                                        </p:tav>
                                      </p:tavLst>
                                    </p:anim>
                                    <p:anim calcmode="lin" valueType="num">
                                      <p:cBhvr>
                                        <p:cTn id="41" dur="500" fill="hold"/>
                                        <p:tgtEl>
                                          <p:spTgt spid="67651">
                                            <p:txEl>
                                              <p:pRg st="0" end="0"/>
                                            </p:txEl>
                                          </p:spTgt>
                                        </p:tgtEl>
                                        <p:attrNameLst>
                                          <p:attrName>ppt_y</p:attrName>
                                        </p:attrNameLst>
                                      </p:cBhvr>
                                      <p:tavLst>
                                        <p:tav tm="0">
                                          <p:val>
                                            <p:strVal val="#ppt_y"/>
                                          </p:val>
                                        </p:tav>
                                        <p:tav tm="100000">
                                          <p:val>
                                            <p:strVal val="#ppt_y"/>
                                          </p:val>
                                        </p:tav>
                                      </p:tavLst>
                                    </p:anim>
                                    <p:animEffect transition="in" filter="fade">
                                      <p:cBhvr>
                                        <p:cTn id="42" dur="500"/>
                                        <p:tgtEl>
                                          <p:spTgt spid="67651">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0" presetClass="entr" presetSubtype="0" fill="hold" grpId="0" nodeType="clickEffect">
                                  <p:stCondLst>
                                    <p:cond delay="0"/>
                                  </p:stCondLst>
                                  <p:childTnLst>
                                    <p:set>
                                      <p:cBhvr>
                                        <p:cTn id="46" dur="1" fill="hold">
                                          <p:stCondLst>
                                            <p:cond delay="0"/>
                                          </p:stCondLst>
                                        </p:cTn>
                                        <p:tgtEl>
                                          <p:spTgt spid="67652"/>
                                        </p:tgtEl>
                                        <p:attrNameLst>
                                          <p:attrName>style.visibility</p:attrName>
                                        </p:attrNameLst>
                                      </p:cBhvr>
                                      <p:to>
                                        <p:strVal val="visible"/>
                                      </p:to>
                                    </p:set>
                                    <p:animEffect transition="in" filter="fade">
                                      <p:cBhvr>
                                        <p:cTn id="47" dur="800" decel="100000"/>
                                        <p:tgtEl>
                                          <p:spTgt spid="67652"/>
                                        </p:tgtEl>
                                      </p:cBhvr>
                                    </p:animEffect>
                                    <p:anim calcmode="lin" valueType="num">
                                      <p:cBhvr>
                                        <p:cTn id="48" dur="800" decel="100000" fill="hold"/>
                                        <p:tgtEl>
                                          <p:spTgt spid="67652"/>
                                        </p:tgtEl>
                                        <p:attrNameLst>
                                          <p:attrName>style.rotation</p:attrName>
                                        </p:attrNameLst>
                                      </p:cBhvr>
                                      <p:tavLst>
                                        <p:tav tm="0">
                                          <p:val>
                                            <p:fltVal val="-90"/>
                                          </p:val>
                                        </p:tav>
                                        <p:tav tm="100000">
                                          <p:val>
                                            <p:fltVal val="0"/>
                                          </p:val>
                                        </p:tav>
                                      </p:tavLst>
                                    </p:anim>
                                    <p:anim calcmode="lin" valueType="num">
                                      <p:cBhvr>
                                        <p:cTn id="49" dur="800" decel="100000" fill="hold"/>
                                        <p:tgtEl>
                                          <p:spTgt spid="67652"/>
                                        </p:tgtEl>
                                        <p:attrNameLst>
                                          <p:attrName>ppt_x</p:attrName>
                                        </p:attrNameLst>
                                      </p:cBhvr>
                                      <p:tavLst>
                                        <p:tav tm="0">
                                          <p:val>
                                            <p:strVal val="#ppt_x+0.4"/>
                                          </p:val>
                                        </p:tav>
                                        <p:tav tm="100000">
                                          <p:val>
                                            <p:strVal val="#ppt_x-0.05"/>
                                          </p:val>
                                        </p:tav>
                                      </p:tavLst>
                                    </p:anim>
                                    <p:anim calcmode="lin" valueType="num">
                                      <p:cBhvr>
                                        <p:cTn id="50" dur="800" decel="100000" fill="hold"/>
                                        <p:tgtEl>
                                          <p:spTgt spid="67652"/>
                                        </p:tgtEl>
                                        <p:attrNameLst>
                                          <p:attrName>ppt_y</p:attrName>
                                        </p:attrNameLst>
                                      </p:cBhvr>
                                      <p:tavLst>
                                        <p:tav tm="0">
                                          <p:val>
                                            <p:strVal val="#ppt_y-0.4"/>
                                          </p:val>
                                        </p:tav>
                                        <p:tav tm="100000">
                                          <p:val>
                                            <p:strVal val="#ppt_y+0.1"/>
                                          </p:val>
                                        </p:tav>
                                      </p:tavLst>
                                    </p:anim>
                                    <p:anim calcmode="lin" valueType="num">
                                      <p:cBhvr>
                                        <p:cTn id="51" dur="200" accel="100000" fill="hold">
                                          <p:stCondLst>
                                            <p:cond delay="800"/>
                                          </p:stCondLst>
                                        </p:cTn>
                                        <p:tgtEl>
                                          <p:spTgt spid="67652"/>
                                        </p:tgtEl>
                                        <p:attrNameLst>
                                          <p:attrName>ppt_x</p:attrName>
                                        </p:attrNameLst>
                                      </p:cBhvr>
                                      <p:tavLst>
                                        <p:tav tm="0">
                                          <p:val>
                                            <p:strVal val="#ppt_x-0.05"/>
                                          </p:val>
                                        </p:tav>
                                        <p:tav tm="100000">
                                          <p:val>
                                            <p:strVal val="#ppt_x"/>
                                          </p:val>
                                        </p:tav>
                                      </p:tavLst>
                                    </p:anim>
                                    <p:anim calcmode="lin" valueType="num">
                                      <p:cBhvr>
                                        <p:cTn id="52" dur="200" accel="100000" fill="hold">
                                          <p:stCondLst>
                                            <p:cond delay="800"/>
                                          </p:stCondLst>
                                        </p:cTn>
                                        <p:tgtEl>
                                          <p:spTgt spid="67652"/>
                                        </p:tgtEl>
                                        <p:attrNameLst>
                                          <p:attrName>ppt_y</p:attrName>
                                        </p:attrNameLst>
                                      </p:cBhvr>
                                      <p:tavLst>
                                        <p:tav tm="0">
                                          <p:val>
                                            <p:strVal val="#ppt_y+0.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30" presetClass="entr" presetSubtype="0" fill="hold" grpId="0" nodeType="clickEffect">
                                  <p:stCondLst>
                                    <p:cond delay="0"/>
                                  </p:stCondLst>
                                  <p:childTnLst>
                                    <p:set>
                                      <p:cBhvr>
                                        <p:cTn id="56" dur="1" fill="hold">
                                          <p:stCondLst>
                                            <p:cond delay="0"/>
                                          </p:stCondLst>
                                        </p:cTn>
                                        <p:tgtEl>
                                          <p:spTgt spid="67653"/>
                                        </p:tgtEl>
                                        <p:attrNameLst>
                                          <p:attrName>style.visibility</p:attrName>
                                        </p:attrNameLst>
                                      </p:cBhvr>
                                      <p:to>
                                        <p:strVal val="visible"/>
                                      </p:to>
                                    </p:set>
                                    <p:animEffect transition="in" filter="fade">
                                      <p:cBhvr>
                                        <p:cTn id="57" dur="800" decel="100000"/>
                                        <p:tgtEl>
                                          <p:spTgt spid="67653"/>
                                        </p:tgtEl>
                                      </p:cBhvr>
                                    </p:animEffect>
                                    <p:anim calcmode="lin" valueType="num">
                                      <p:cBhvr>
                                        <p:cTn id="58" dur="800" decel="100000" fill="hold"/>
                                        <p:tgtEl>
                                          <p:spTgt spid="67653"/>
                                        </p:tgtEl>
                                        <p:attrNameLst>
                                          <p:attrName>style.rotation</p:attrName>
                                        </p:attrNameLst>
                                      </p:cBhvr>
                                      <p:tavLst>
                                        <p:tav tm="0">
                                          <p:val>
                                            <p:fltVal val="-90"/>
                                          </p:val>
                                        </p:tav>
                                        <p:tav tm="100000">
                                          <p:val>
                                            <p:fltVal val="0"/>
                                          </p:val>
                                        </p:tav>
                                      </p:tavLst>
                                    </p:anim>
                                    <p:anim calcmode="lin" valueType="num">
                                      <p:cBhvr>
                                        <p:cTn id="59" dur="800" decel="100000" fill="hold"/>
                                        <p:tgtEl>
                                          <p:spTgt spid="67653"/>
                                        </p:tgtEl>
                                        <p:attrNameLst>
                                          <p:attrName>ppt_x</p:attrName>
                                        </p:attrNameLst>
                                      </p:cBhvr>
                                      <p:tavLst>
                                        <p:tav tm="0">
                                          <p:val>
                                            <p:strVal val="#ppt_x+0.4"/>
                                          </p:val>
                                        </p:tav>
                                        <p:tav tm="100000">
                                          <p:val>
                                            <p:strVal val="#ppt_x-0.05"/>
                                          </p:val>
                                        </p:tav>
                                      </p:tavLst>
                                    </p:anim>
                                    <p:anim calcmode="lin" valueType="num">
                                      <p:cBhvr>
                                        <p:cTn id="60" dur="800" decel="100000" fill="hold"/>
                                        <p:tgtEl>
                                          <p:spTgt spid="67653"/>
                                        </p:tgtEl>
                                        <p:attrNameLst>
                                          <p:attrName>ppt_y</p:attrName>
                                        </p:attrNameLst>
                                      </p:cBhvr>
                                      <p:tavLst>
                                        <p:tav tm="0">
                                          <p:val>
                                            <p:strVal val="#ppt_y-0.4"/>
                                          </p:val>
                                        </p:tav>
                                        <p:tav tm="100000">
                                          <p:val>
                                            <p:strVal val="#ppt_y+0.1"/>
                                          </p:val>
                                        </p:tav>
                                      </p:tavLst>
                                    </p:anim>
                                    <p:anim calcmode="lin" valueType="num">
                                      <p:cBhvr>
                                        <p:cTn id="61" dur="200" accel="100000" fill="hold">
                                          <p:stCondLst>
                                            <p:cond delay="800"/>
                                          </p:stCondLst>
                                        </p:cTn>
                                        <p:tgtEl>
                                          <p:spTgt spid="67653"/>
                                        </p:tgtEl>
                                        <p:attrNameLst>
                                          <p:attrName>ppt_x</p:attrName>
                                        </p:attrNameLst>
                                      </p:cBhvr>
                                      <p:tavLst>
                                        <p:tav tm="0">
                                          <p:val>
                                            <p:strVal val="#ppt_x-0.05"/>
                                          </p:val>
                                        </p:tav>
                                        <p:tav tm="100000">
                                          <p:val>
                                            <p:strVal val="#ppt_x"/>
                                          </p:val>
                                        </p:tav>
                                      </p:tavLst>
                                    </p:anim>
                                    <p:anim calcmode="lin" valueType="num">
                                      <p:cBhvr>
                                        <p:cTn id="62" dur="200" accel="100000" fill="hold">
                                          <p:stCondLst>
                                            <p:cond delay="800"/>
                                          </p:stCondLst>
                                        </p:cTn>
                                        <p:tgtEl>
                                          <p:spTgt spid="67653"/>
                                        </p:tgtEl>
                                        <p:attrNameLst>
                                          <p:attrName>ppt_y</p:attrName>
                                        </p:attrNameLst>
                                      </p:cBhvr>
                                      <p:tavLst>
                                        <p:tav tm="0">
                                          <p:val>
                                            <p:strVal val="#ppt_y+0.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30" presetClass="entr" presetSubtype="0" fill="hold" grpId="0" nodeType="clickEffect">
                                  <p:stCondLst>
                                    <p:cond delay="0"/>
                                  </p:stCondLst>
                                  <p:childTnLst>
                                    <p:set>
                                      <p:cBhvr>
                                        <p:cTn id="66" dur="1" fill="hold">
                                          <p:stCondLst>
                                            <p:cond delay="0"/>
                                          </p:stCondLst>
                                        </p:cTn>
                                        <p:tgtEl>
                                          <p:spTgt spid="67654"/>
                                        </p:tgtEl>
                                        <p:attrNameLst>
                                          <p:attrName>style.visibility</p:attrName>
                                        </p:attrNameLst>
                                      </p:cBhvr>
                                      <p:to>
                                        <p:strVal val="visible"/>
                                      </p:to>
                                    </p:set>
                                    <p:animEffect transition="in" filter="fade">
                                      <p:cBhvr>
                                        <p:cTn id="67" dur="800" decel="100000"/>
                                        <p:tgtEl>
                                          <p:spTgt spid="67654"/>
                                        </p:tgtEl>
                                      </p:cBhvr>
                                    </p:animEffect>
                                    <p:anim calcmode="lin" valueType="num">
                                      <p:cBhvr>
                                        <p:cTn id="68" dur="800" decel="100000" fill="hold"/>
                                        <p:tgtEl>
                                          <p:spTgt spid="67654"/>
                                        </p:tgtEl>
                                        <p:attrNameLst>
                                          <p:attrName>style.rotation</p:attrName>
                                        </p:attrNameLst>
                                      </p:cBhvr>
                                      <p:tavLst>
                                        <p:tav tm="0">
                                          <p:val>
                                            <p:fltVal val="-90"/>
                                          </p:val>
                                        </p:tav>
                                        <p:tav tm="100000">
                                          <p:val>
                                            <p:fltVal val="0"/>
                                          </p:val>
                                        </p:tav>
                                      </p:tavLst>
                                    </p:anim>
                                    <p:anim calcmode="lin" valueType="num">
                                      <p:cBhvr>
                                        <p:cTn id="69" dur="800" decel="100000" fill="hold"/>
                                        <p:tgtEl>
                                          <p:spTgt spid="67654"/>
                                        </p:tgtEl>
                                        <p:attrNameLst>
                                          <p:attrName>ppt_x</p:attrName>
                                        </p:attrNameLst>
                                      </p:cBhvr>
                                      <p:tavLst>
                                        <p:tav tm="0">
                                          <p:val>
                                            <p:strVal val="#ppt_x+0.4"/>
                                          </p:val>
                                        </p:tav>
                                        <p:tav tm="100000">
                                          <p:val>
                                            <p:strVal val="#ppt_x-0.05"/>
                                          </p:val>
                                        </p:tav>
                                      </p:tavLst>
                                    </p:anim>
                                    <p:anim calcmode="lin" valueType="num">
                                      <p:cBhvr>
                                        <p:cTn id="70" dur="800" decel="100000" fill="hold"/>
                                        <p:tgtEl>
                                          <p:spTgt spid="67654"/>
                                        </p:tgtEl>
                                        <p:attrNameLst>
                                          <p:attrName>ppt_y</p:attrName>
                                        </p:attrNameLst>
                                      </p:cBhvr>
                                      <p:tavLst>
                                        <p:tav tm="0">
                                          <p:val>
                                            <p:strVal val="#ppt_y-0.4"/>
                                          </p:val>
                                        </p:tav>
                                        <p:tav tm="100000">
                                          <p:val>
                                            <p:strVal val="#ppt_y+0.1"/>
                                          </p:val>
                                        </p:tav>
                                      </p:tavLst>
                                    </p:anim>
                                    <p:anim calcmode="lin" valueType="num">
                                      <p:cBhvr>
                                        <p:cTn id="71" dur="200" accel="100000" fill="hold">
                                          <p:stCondLst>
                                            <p:cond delay="800"/>
                                          </p:stCondLst>
                                        </p:cTn>
                                        <p:tgtEl>
                                          <p:spTgt spid="67654"/>
                                        </p:tgtEl>
                                        <p:attrNameLst>
                                          <p:attrName>ppt_x</p:attrName>
                                        </p:attrNameLst>
                                      </p:cBhvr>
                                      <p:tavLst>
                                        <p:tav tm="0">
                                          <p:val>
                                            <p:strVal val="#ppt_x-0.05"/>
                                          </p:val>
                                        </p:tav>
                                        <p:tav tm="100000">
                                          <p:val>
                                            <p:strVal val="#ppt_x"/>
                                          </p:val>
                                        </p:tav>
                                      </p:tavLst>
                                    </p:anim>
                                    <p:anim calcmode="lin" valueType="num">
                                      <p:cBhvr>
                                        <p:cTn id="72" dur="200" accel="100000" fill="hold">
                                          <p:stCondLst>
                                            <p:cond delay="800"/>
                                          </p:stCondLst>
                                        </p:cTn>
                                        <p:tgtEl>
                                          <p:spTgt spid="67654"/>
                                        </p:tgtEl>
                                        <p:attrNameLst>
                                          <p:attrName>ppt_y</p:attrName>
                                        </p:attrNameLst>
                                      </p:cBhvr>
                                      <p:tavLst>
                                        <p:tav tm="0">
                                          <p:val>
                                            <p:strVal val="#ppt_y+0.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1" presetClass="entr" presetSubtype="4" fill="hold" grpId="0" nodeType="clickEffect">
                                  <p:stCondLst>
                                    <p:cond delay="0"/>
                                  </p:stCondLst>
                                  <p:childTnLst>
                                    <p:set>
                                      <p:cBhvr>
                                        <p:cTn id="76" dur="1" fill="hold">
                                          <p:stCondLst>
                                            <p:cond delay="0"/>
                                          </p:stCondLst>
                                        </p:cTn>
                                        <p:tgtEl>
                                          <p:spTgt spid="67657"/>
                                        </p:tgtEl>
                                        <p:attrNameLst>
                                          <p:attrName>style.visibility</p:attrName>
                                        </p:attrNameLst>
                                      </p:cBhvr>
                                      <p:to>
                                        <p:strVal val="visible"/>
                                      </p:to>
                                    </p:set>
                                    <p:animEffect transition="in" filter="wheel(4)">
                                      <p:cBhvr>
                                        <p:cTn id="77" dur="2000"/>
                                        <p:tgtEl>
                                          <p:spTgt spid="67657"/>
                                        </p:tgtEl>
                                      </p:cBhvr>
                                    </p:animEffect>
                                  </p:childTnLst>
                                </p:cTn>
                              </p:par>
                            </p:childTnLst>
                          </p:cTn>
                        </p:par>
                      </p:childTnLst>
                    </p:cTn>
                  </p:par>
                  <p:par>
                    <p:cTn id="78" fill="hold">
                      <p:stCondLst>
                        <p:cond delay="indefinite"/>
                      </p:stCondLst>
                      <p:childTnLst>
                        <p:par>
                          <p:cTn id="79" fill="hold">
                            <p:stCondLst>
                              <p:cond delay="0"/>
                            </p:stCondLst>
                            <p:childTnLst>
                              <p:par>
                                <p:cTn id="80" presetID="21" presetClass="entr" presetSubtype="4" fill="hold" grpId="0" nodeType="clickEffect">
                                  <p:stCondLst>
                                    <p:cond delay="0"/>
                                  </p:stCondLst>
                                  <p:childTnLst>
                                    <p:set>
                                      <p:cBhvr>
                                        <p:cTn id="81" dur="1" fill="hold">
                                          <p:stCondLst>
                                            <p:cond delay="0"/>
                                          </p:stCondLst>
                                        </p:cTn>
                                        <p:tgtEl>
                                          <p:spTgt spid="67659"/>
                                        </p:tgtEl>
                                        <p:attrNameLst>
                                          <p:attrName>style.visibility</p:attrName>
                                        </p:attrNameLst>
                                      </p:cBhvr>
                                      <p:to>
                                        <p:strVal val="visible"/>
                                      </p:to>
                                    </p:set>
                                    <p:animEffect transition="in" filter="wheel(4)">
                                      <p:cBhvr>
                                        <p:cTn id="82" dur="2000"/>
                                        <p:tgtEl>
                                          <p:spTgt spid="67659"/>
                                        </p:tgtEl>
                                      </p:cBhvr>
                                    </p:animEffect>
                                  </p:childTnLst>
                                </p:cTn>
                              </p:par>
                            </p:childTnLst>
                          </p:cTn>
                        </p:par>
                      </p:childTnLst>
                    </p:cTn>
                  </p:par>
                  <p:par>
                    <p:cTn id="83" fill="hold">
                      <p:stCondLst>
                        <p:cond delay="indefinite"/>
                      </p:stCondLst>
                      <p:childTnLst>
                        <p:par>
                          <p:cTn id="84" fill="hold">
                            <p:stCondLst>
                              <p:cond delay="0"/>
                            </p:stCondLst>
                            <p:childTnLst>
                              <p:par>
                                <p:cTn id="85" presetID="21" presetClass="entr" presetSubtype="4" fill="hold" grpId="0" nodeType="clickEffect">
                                  <p:stCondLst>
                                    <p:cond delay="0"/>
                                  </p:stCondLst>
                                  <p:childTnLst>
                                    <p:set>
                                      <p:cBhvr>
                                        <p:cTn id="86" dur="1" fill="hold">
                                          <p:stCondLst>
                                            <p:cond delay="0"/>
                                          </p:stCondLst>
                                        </p:cTn>
                                        <p:tgtEl>
                                          <p:spTgt spid="67660"/>
                                        </p:tgtEl>
                                        <p:attrNameLst>
                                          <p:attrName>style.visibility</p:attrName>
                                        </p:attrNameLst>
                                      </p:cBhvr>
                                      <p:to>
                                        <p:strVal val="visible"/>
                                      </p:to>
                                    </p:set>
                                    <p:animEffect transition="in" filter="wheel(4)">
                                      <p:cBhvr>
                                        <p:cTn id="87" dur="2000"/>
                                        <p:tgtEl>
                                          <p:spTgt spid="67660"/>
                                        </p:tgtEl>
                                      </p:cBhvr>
                                    </p:animEffect>
                                  </p:childTnLst>
                                </p:cTn>
                              </p:par>
                            </p:childTnLst>
                          </p:cTn>
                        </p:par>
                      </p:childTnLst>
                    </p:cTn>
                  </p:par>
                  <p:par>
                    <p:cTn id="88" fill="hold">
                      <p:stCondLst>
                        <p:cond delay="indefinite"/>
                      </p:stCondLst>
                      <p:childTnLst>
                        <p:par>
                          <p:cTn id="89" fill="hold">
                            <p:stCondLst>
                              <p:cond delay="0"/>
                            </p:stCondLst>
                            <p:childTnLst>
                              <p:par>
                                <p:cTn id="90" presetID="26" presetClass="entr" presetSubtype="0" fill="hold" grpId="0" nodeType="clickEffect">
                                  <p:stCondLst>
                                    <p:cond delay="0"/>
                                  </p:stCondLst>
                                  <p:childTnLst>
                                    <p:set>
                                      <p:cBhvr>
                                        <p:cTn id="91" dur="1" fill="hold">
                                          <p:stCondLst>
                                            <p:cond delay="0"/>
                                          </p:stCondLst>
                                        </p:cTn>
                                        <p:tgtEl>
                                          <p:spTgt spid="67664"/>
                                        </p:tgtEl>
                                        <p:attrNameLst>
                                          <p:attrName>style.visibility</p:attrName>
                                        </p:attrNameLst>
                                      </p:cBhvr>
                                      <p:to>
                                        <p:strVal val="visible"/>
                                      </p:to>
                                    </p:set>
                                    <p:animEffect transition="in" filter="wipe(down)">
                                      <p:cBhvr>
                                        <p:cTn id="92" dur="580">
                                          <p:stCondLst>
                                            <p:cond delay="0"/>
                                          </p:stCondLst>
                                        </p:cTn>
                                        <p:tgtEl>
                                          <p:spTgt spid="67664"/>
                                        </p:tgtEl>
                                      </p:cBhvr>
                                    </p:animEffect>
                                    <p:anim calcmode="lin" valueType="num">
                                      <p:cBhvr>
                                        <p:cTn id="93" dur="1822" tmFilter="0,0; 0.14,0.36; 0.43,0.73; 0.71,0.91; 1.0,1.0">
                                          <p:stCondLst>
                                            <p:cond delay="0"/>
                                          </p:stCondLst>
                                        </p:cTn>
                                        <p:tgtEl>
                                          <p:spTgt spid="67664"/>
                                        </p:tgtEl>
                                        <p:attrNameLst>
                                          <p:attrName>ppt_x</p:attrName>
                                        </p:attrNameLst>
                                      </p:cBhvr>
                                      <p:tavLst>
                                        <p:tav tm="0">
                                          <p:val>
                                            <p:strVal val="#ppt_x-0.25"/>
                                          </p:val>
                                        </p:tav>
                                        <p:tav tm="100000">
                                          <p:val>
                                            <p:strVal val="#ppt_x"/>
                                          </p:val>
                                        </p:tav>
                                      </p:tavLst>
                                    </p:anim>
                                    <p:anim calcmode="lin" valueType="num">
                                      <p:cBhvr>
                                        <p:cTn id="94" dur="664" tmFilter="0.0,0.0; 0.25,0.07; 0.50,0.2; 0.75,0.467; 1.0,1.0">
                                          <p:stCondLst>
                                            <p:cond delay="0"/>
                                          </p:stCondLst>
                                        </p:cTn>
                                        <p:tgtEl>
                                          <p:spTgt spid="67664"/>
                                        </p:tgtEl>
                                        <p:attrNameLst>
                                          <p:attrName>ppt_y</p:attrName>
                                        </p:attrNameLst>
                                      </p:cBhvr>
                                      <p:tavLst>
                                        <p:tav tm="0" fmla="#ppt_y-sin(pi*$)/3">
                                          <p:val>
                                            <p:fltVal val="0.5"/>
                                          </p:val>
                                        </p:tav>
                                        <p:tav tm="100000">
                                          <p:val>
                                            <p:fltVal val="1"/>
                                          </p:val>
                                        </p:tav>
                                      </p:tavLst>
                                    </p:anim>
                                    <p:anim calcmode="lin" valueType="num">
                                      <p:cBhvr>
                                        <p:cTn id="95" dur="664" tmFilter="0, 0; 0.125,0.2665; 0.25,0.4; 0.375,0.465; 0.5,0.5;  0.625,0.535; 0.75,0.6; 0.875,0.7335; 1,1">
                                          <p:stCondLst>
                                            <p:cond delay="664"/>
                                          </p:stCondLst>
                                        </p:cTn>
                                        <p:tgtEl>
                                          <p:spTgt spid="67664"/>
                                        </p:tgtEl>
                                        <p:attrNameLst>
                                          <p:attrName>ppt_y</p:attrName>
                                        </p:attrNameLst>
                                      </p:cBhvr>
                                      <p:tavLst>
                                        <p:tav tm="0" fmla="#ppt_y-sin(pi*$)/9">
                                          <p:val>
                                            <p:fltVal val="0"/>
                                          </p:val>
                                        </p:tav>
                                        <p:tav tm="100000">
                                          <p:val>
                                            <p:fltVal val="1"/>
                                          </p:val>
                                        </p:tav>
                                      </p:tavLst>
                                    </p:anim>
                                    <p:anim calcmode="lin" valueType="num">
                                      <p:cBhvr>
                                        <p:cTn id="96" dur="332" tmFilter="0, 0; 0.125,0.2665; 0.25,0.4; 0.375,0.465; 0.5,0.5;  0.625,0.535; 0.75,0.6; 0.875,0.7335; 1,1">
                                          <p:stCondLst>
                                            <p:cond delay="1324"/>
                                          </p:stCondLst>
                                        </p:cTn>
                                        <p:tgtEl>
                                          <p:spTgt spid="67664"/>
                                        </p:tgtEl>
                                        <p:attrNameLst>
                                          <p:attrName>ppt_y</p:attrName>
                                        </p:attrNameLst>
                                      </p:cBhvr>
                                      <p:tavLst>
                                        <p:tav tm="0" fmla="#ppt_y-sin(pi*$)/27">
                                          <p:val>
                                            <p:fltVal val="0"/>
                                          </p:val>
                                        </p:tav>
                                        <p:tav tm="100000">
                                          <p:val>
                                            <p:fltVal val="1"/>
                                          </p:val>
                                        </p:tav>
                                      </p:tavLst>
                                    </p:anim>
                                    <p:anim calcmode="lin" valueType="num">
                                      <p:cBhvr>
                                        <p:cTn id="97" dur="164" tmFilter="0, 0; 0.125,0.2665; 0.25,0.4; 0.375,0.465; 0.5,0.5;  0.625,0.535; 0.75,0.6; 0.875,0.7335; 1,1">
                                          <p:stCondLst>
                                            <p:cond delay="1656"/>
                                          </p:stCondLst>
                                        </p:cTn>
                                        <p:tgtEl>
                                          <p:spTgt spid="67664"/>
                                        </p:tgtEl>
                                        <p:attrNameLst>
                                          <p:attrName>ppt_y</p:attrName>
                                        </p:attrNameLst>
                                      </p:cBhvr>
                                      <p:tavLst>
                                        <p:tav tm="0" fmla="#ppt_y-sin(pi*$)/81">
                                          <p:val>
                                            <p:fltVal val="0"/>
                                          </p:val>
                                        </p:tav>
                                        <p:tav tm="100000">
                                          <p:val>
                                            <p:fltVal val="1"/>
                                          </p:val>
                                        </p:tav>
                                      </p:tavLst>
                                    </p:anim>
                                    <p:animScale>
                                      <p:cBhvr>
                                        <p:cTn id="98" dur="26">
                                          <p:stCondLst>
                                            <p:cond delay="650"/>
                                          </p:stCondLst>
                                        </p:cTn>
                                        <p:tgtEl>
                                          <p:spTgt spid="67664"/>
                                        </p:tgtEl>
                                      </p:cBhvr>
                                      <p:to x="100000" y="60000"/>
                                    </p:animScale>
                                    <p:animScale>
                                      <p:cBhvr>
                                        <p:cTn id="99" dur="166" decel="50000">
                                          <p:stCondLst>
                                            <p:cond delay="676"/>
                                          </p:stCondLst>
                                        </p:cTn>
                                        <p:tgtEl>
                                          <p:spTgt spid="67664"/>
                                        </p:tgtEl>
                                      </p:cBhvr>
                                      <p:to x="100000" y="100000"/>
                                    </p:animScale>
                                    <p:animScale>
                                      <p:cBhvr>
                                        <p:cTn id="100" dur="26">
                                          <p:stCondLst>
                                            <p:cond delay="1312"/>
                                          </p:stCondLst>
                                        </p:cTn>
                                        <p:tgtEl>
                                          <p:spTgt spid="67664"/>
                                        </p:tgtEl>
                                      </p:cBhvr>
                                      <p:to x="100000" y="80000"/>
                                    </p:animScale>
                                    <p:animScale>
                                      <p:cBhvr>
                                        <p:cTn id="101" dur="166" decel="50000">
                                          <p:stCondLst>
                                            <p:cond delay="1338"/>
                                          </p:stCondLst>
                                        </p:cTn>
                                        <p:tgtEl>
                                          <p:spTgt spid="67664"/>
                                        </p:tgtEl>
                                      </p:cBhvr>
                                      <p:to x="100000" y="100000"/>
                                    </p:animScale>
                                    <p:animScale>
                                      <p:cBhvr>
                                        <p:cTn id="102" dur="26">
                                          <p:stCondLst>
                                            <p:cond delay="1642"/>
                                          </p:stCondLst>
                                        </p:cTn>
                                        <p:tgtEl>
                                          <p:spTgt spid="67664"/>
                                        </p:tgtEl>
                                      </p:cBhvr>
                                      <p:to x="100000" y="90000"/>
                                    </p:animScale>
                                    <p:animScale>
                                      <p:cBhvr>
                                        <p:cTn id="103" dur="166" decel="50000">
                                          <p:stCondLst>
                                            <p:cond delay="1668"/>
                                          </p:stCondLst>
                                        </p:cTn>
                                        <p:tgtEl>
                                          <p:spTgt spid="67664"/>
                                        </p:tgtEl>
                                      </p:cBhvr>
                                      <p:to x="100000" y="100000"/>
                                    </p:animScale>
                                    <p:animScale>
                                      <p:cBhvr>
                                        <p:cTn id="104" dur="26">
                                          <p:stCondLst>
                                            <p:cond delay="1808"/>
                                          </p:stCondLst>
                                        </p:cTn>
                                        <p:tgtEl>
                                          <p:spTgt spid="67664"/>
                                        </p:tgtEl>
                                      </p:cBhvr>
                                      <p:to x="100000" y="95000"/>
                                    </p:animScale>
                                    <p:animScale>
                                      <p:cBhvr>
                                        <p:cTn id="105" dur="166" decel="50000">
                                          <p:stCondLst>
                                            <p:cond delay="1834"/>
                                          </p:stCondLst>
                                        </p:cTn>
                                        <p:tgtEl>
                                          <p:spTgt spid="67664"/>
                                        </p:tgtEl>
                                      </p:cBhvr>
                                      <p:to x="100000" y="100000"/>
                                    </p:animScale>
                                  </p:childTnLst>
                                </p:cTn>
                              </p:par>
                            </p:childTnLst>
                          </p:cTn>
                        </p:par>
                      </p:childTnLst>
                    </p:cTn>
                  </p:par>
                  <p:par>
                    <p:cTn id="106" fill="hold">
                      <p:stCondLst>
                        <p:cond delay="indefinite"/>
                      </p:stCondLst>
                      <p:childTnLst>
                        <p:par>
                          <p:cTn id="107" fill="hold">
                            <p:stCondLst>
                              <p:cond delay="0"/>
                            </p:stCondLst>
                            <p:childTnLst>
                              <p:par>
                                <p:cTn id="108" presetID="26" presetClass="entr" presetSubtype="0" fill="hold" grpId="0" nodeType="clickEffect">
                                  <p:stCondLst>
                                    <p:cond delay="0"/>
                                  </p:stCondLst>
                                  <p:childTnLst>
                                    <p:set>
                                      <p:cBhvr>
                                        <p:cTn id="109" dur="1" fill="hold">
                                          <p:stCondLst>
                                            <p:cond delay="0"/>
                                          </p:stCondLst>
                                        </p:cTn>
                                        <p:tgtEl>
                                          <p:spTgt spid="67665"/>
                                        </p:tgtEl>
                                        <p:attrNameLst>
                                          <p:attrName>style.visibility</p:attrName>
                                        </p:attrNameLst>
                                      </p:cBhvr>
                                      <p:to>
                                        <p:strVal val="visible"/>
                                      </p:to>
                                    </p:set>
                                    <p:animEffect transition="in" filter="wipe(down)">
                                      <p:cBhvr>
                                        <p:cTn id="110" dur="580">
                                          <p:stCondLst>
                                            <p:cond delay="0"/>
                                          </p:stCondLst>
                                        </p:cTn>
                                        <p:tgtEl>
                                          <p:spTgt spid="67665"/>
                                        </p:tgtEl>
                                      </p:cBhvr>
                                    </p:animEffect>
                                    <p:anim calcmode="lin" valueType="num">
                                      <p:cBhvr>
                                        <p:cTn id="111" dur="1822" tmFilter="0,0; 0.14,0.36; 0.43,0.73; 0.71,0.91; 1.0,1.0">
                                          <p:stCondLst>
                                            <p:cond delay="0"/>
                                          </p:stCondLst>
                                        </p:cTn>
                                        <p:tgtEl>
                                          <p:spTgt spid="67665"/>
                                        </p:tgtEl>
                                        <p:attrNameLst>
                                          <p:attrName>ppt_x</p:attrName>
                                        </p:attrNameLst>
                                      </p:cBhvr>
                                      <p:tavLst>
                                        <p:tav tm="0">
                                          <p:val>
                                            <p:strVal val="#ppt_x-0.25"/>
                                          </p:val>
                                        </p:tav>
                                        <p:tav tm="100000">
                                          <p:val>
                                            <p:strVal val="#ppt_x"/>
                                          </p:val>
                                        </p:tav>
                                      </p:tavLst>
                                    </p:anim>
                                    <p:anim calcmode="lin" valueType="num">
                                      <p:cBhvr>
                                        <p:cTn id="112" dur="664" tmFilter="0.0,0.0; 0.25,0.07; 0.50,0.2; 0.75,0.467; 1.0,1.0">
                                          <p:stCondLst>
                                            <p:cond delay="0"/>
                                          </p:stCondLst>
                                        </p:cTn>
                                        <p:tgtEl>
                                          <p:spTgt spid="67665"/>
                                        </p:tgtEl>
                                        <p:attrNameLst>
                                          <p:attrName>ppt_y</p:attrName>
                                        </p:attrNameLst>
                                      </p:cBhvr>
                                      <p:tavLst>
                                        <p:tav tm="0" fmla="#ppt_y-sin(pi*$)/3">
                                          <p:val>
                                            <p:fltVal val="0.5"/>
                                          </p:val>
                                        </p:tav>
                                        <p:tav tm="100000">
                                          <p:val>
                                            <p:fltVal val="1"/>
                                          </p:val>
                                        </p:tav>
                                      </p:tavLst>
                                    </p:anim>
                                    <p:anim calcmode="lin" valueType="num">
                                      <p:cBhvr>
                                        <p:cTn id="113" dur="664" tmFilter="0, 0; 0.125,0.2665; 0.25,0.4; 0.375,0.465; 0.5,0.5;  0.625,0.535; 0.75,0.6; 0.875,0.7335; 1,1">
                                          <p:stCondLst>
                                            <p:cond delay="664"/>
                                          </p:stCondLst>
                                        </p:cTn>
                                        <p:tgtEl>
                                          <p:spTgt spid="67665"/>
                                        </p:tgtEl>
                                        <p:attrNameLst>
                                          <p:attrName>ppt_y</p:attrName>
                                        </p:attrNameLst>
                                      </p:cBhvr>
                                      <p:tavLst>
                                        <p:tav tm="0" fmla="#ppt_y-sin(pi*$)/9">
                                          <p:val>
                                            <p:fltVal val="0"/>
                                          </p:val>
                                        </p:tav>
                                        <p:tav tm="100000">
                                          <p:val>
                                            <p:fltVal val="1"/>
                                          </p:val>
                                        </p:tav>
                                      </p:tavLst>
                                    </p:anim>
                                    <p:anim calcmode="lin" valueType="num">
                                      <p:cBhvr>
                                        <p:cTn id="114" dur="332" tmFilter="0, 0; 0.125,0.2665; 0.25,0.4; 0.375,0.465; 0.5,0.5;  0.625,0.535; 0.75,0.6; 0.875,0.7335; 1,1">
                                          <p:stCondLst>
                                            <p:cond delay="1324"/>
                                          </p:stCondLst>
                                        </p:cTn>
                                        <p:tgtEl>
                                          <p:spTgt spid="67665"/>
                                        </p:tgtEl>
                                        <p:attrNameLst>
                                          <p:attrName>ppt_y</p:attrName>
                                        </p:attrNameLst>
                                      </p:cBhvr>
                                      <p:tavLst>
                                        <p:tav tm="0" fmla="#ppt_y-sin(pi*$)/27">
                                          <p:val>
                                            <p:fltVal val="0"/>
                                          </p:val>
                                        </p:tav>
                                        <p:tav tm="100000">
                                          <p:val>
                                            <p:fltVal val="1"/>
                                          </p:val>
                                        </p:tav>
                                      </p:tavLst>
                                    </p:anim>
                                    <p:anim calcmode="lin" valueType="num">
                                      <p:cBhvr>
                                        <p:cTn id="115" dur="164" tmFilter="0, 0; 0.125,0.2665; 0.25,0.4; 0.375,0.465; 0.5,0.5;  0.625,0.535; 0.75,0.6; 0.875,0.7335; 1,1">
                                          <p:stCondLst>
                                            <p:cond delay="1656"/>
                                          </p:stCondLst>
                                        </p:cTn>
                                        <p:tgtEl>
                                          <p:spTgt spid="67665"/>
                                        </p:tgtEl>
                                        <p:attrNameLst>
                                          <p:attrName>ppt_y</p:attrName>
                                        </p:attrNameLst>
                                      </p:cBhvr>
                                      <p:tavLst>
                                        <p:tav tm="0" fmla="#ppt_y-sin(pi*$)/81">
                                          <p:val>
                                            <p:fltVal val="0"/>
                                          </p:val>
                                        </p:tav>
                                        <p:tav tm="100000">
                                          <p:val>
                                            <p:fltVal val="1"/>
                                          </p:val>
                                        </p:tav>
                                      </p:tavLst>
                                    </p:anim>
                                    <p:animScale>
                                      <p:cBhvr>
                                        <p:cTn id="116" dur="26">
                                          <p:stCondLst>
                                            <p:cond delay="650"/>
                                          </p:stCondLst>
                                        </p:cTn>
                                        <p:tgtEl>
                                          <p:spTgt spid="67665"/>
                                        </p:tgtEl>
                                      </p:cBhvr>
                                      <p:to x="100000" y="60000"/>
                                    </p:animScale>
                                    <p:animScale>
                                      <p:cBhvr>
                                        <p:cTn id="117" dur="166" decel="50000">
                                          <p:stCondLst>
                                            <p:cond delay="676"/>
                                          </p:stCondLst>
                                        </p:cTn>
                                        <p:tgtEl>
                                          <p:spTgt spid="67665"/>
                                        </p:tgtEl>
                                      </p:cBhvr>
                                      <p:to x="100000" y="100000"/>
                                    </p:animScale>
                                    <p:animScale>
                                      <p:cBhvr>
                                        <p:cTn id="118" dur="26">
                                          <p:stCondLst>
                                            <p:cond delay="1312"/>
                                          </p:stCondLst>
                                        </p:cTn>
                                        <p:tgtEl>
                                          <p:spTgt spid="67665"/>
                                        </p:tgtEl>
                                      </p:cBhvr>
                                      <p:to x="100000" y="80000"/>
                                    </p:animScale>
                                    <p:animScale>
                                      <p:cBhvr>
                                        <p:cTn id="119" dur="166" decel="50000">
                                          <p:stCondLst>
                                            <p:cond delay="1338"/>
                                          </p:stCondLst>
                                        </p:cTn>
                                        <p:tgtEl>
                                          <p:spTgt spid="67665"/>
                                        </p:tgtEl>
                                      </p:cBhvr>
                                      <p:to x="100000" y="100000"/>
                                    </p:animScale>
                                    <p:animScale>
                                      <p:cBhvr>
                                        <p:cTn id="120" dur="26">
                                          <p:stCondLst>
                                            <p:cond delay="1642"/>
                                          </p:stCondLst>
                                        </p:cTn>
                                        <p:tgtEl>
                                          <p:spTgt spid="67665"/>
                                        </p:tgtEl>
                                      </p:cBhvr>
                                      <p:to x="100000" y="90000"/>
                                    </p:animScale>
                                    <p:animScale>
                                      <p:cBhvr>
                                        <p:cTn id="121" dur="166" decel="50000">
                                          <p:stCondLst>
                                            <p:cond delay="1668"/>
                                          </p:stCondLst>
                                        </p:cTn>
                                        <p:tgtEl>
                                          <p:spTgt spid="67665"/>
                                        </p:tgtEl>
                                      </p:cBhvr>
                                      <p:to x="100000" y="100000"/>
                                    </p:animScale>
                                    <p:animScale>
                                      <p:cBhvr>
                                        <p:cTn id="122" dur="26">
                                          <p:stCondLst>
                                            <p:cond delay="1808"/>
                                          </p:stCondLst>
                                        </p:cTn>
                                        <p:tgtEl>
                                          <p:spTgt spid="67665"/>
                                        </p:tgtEl>
                                      </p:cBhvr>
                                      <p:to x="100000" y="95000"/>
                                    </p:animScale>
                                    <p:animScale>
                                      <p:cBhvr>
                                        <p:cTn id="123" dur="166" decel="50000">
                                          <p:stCondLst>
                                            <p:cond delay="1834"/>
                                          </p:stCondLst>
                                        </p:cTn>
                                        <p:tgtEl>
                                          <p:spTgt spid="67665"/>
                                        </p:tgtEl>
                                      </p:cBhvr>
                                      <p:to x="100000" y="100000"/>
                                    </p:animScale>
                                  </p:childTnLst>
                                </p:cTn>
                              </p:par>
                            </p:childTnLst>
                          </p:cTn>
                        </p:par>
                      </p:childTnLst>
                    </p:cTn>
                  </p:par>
                  <p:par>
                    <p:cTn id="124" fill="hold">
                      <p:stCondLst>
                        <p:cond delay="indefinite"/>
                      </p:stCondLst>
                      <p:childTnLst>
                        <p:par>
                          <p:cTn id="125" fill="hold">
                            <p:stCondLst>
                              <p:cond delay="0"/>
                            </p:stCondLst>
                            <p:childTnLst>
                              <p:par>
                                <p:cTn id="126" presetID="26" presetClass="entr" presetSubtype="0" fill="hold" grpId="0" nodeType="clickEffect">
                                  <p:stCondLst>
                                    <p:cond delay="0"/>
                                  </p:stCondLst>
                                  <p:childTnLst>
                                    <p:set>
                                      <p:cBhvr>
                                        <p:cTn id="127" dur="1" fill="hold">
                                          <p:stCondLst>
                                            <p:cond delay="0"/>
                                          </p:stCondLst>
                                        </p:cTn>
                                        <p:tgtEl>
                                          <p:spTgt spid="67667"/>
                                        </p:tgtEl>
                                        <p:attrNameLst>
                                          <p:attrName>style.visibility</p:attrName>
                                        </p:attrNameLst>
                                      </p:cBhvr>
                                      <p:to>
                                        <p:strVal val="visible"/>
                                      </p:to>
                                    </p:set>
                                    <p:animEffect transition="in" filter="wipe(down)">
                                      <p:cBhvr>
                                        <p:cTn id="128" dur="580">
                                          <p:stCondLst>
                                            <p:cond delay="0"/>
                                          </p:stCondLst>
                                        </p:cTn>
                                        <p:tgtEl>
                                          <p:spTgt spid="67667"/>
                                        </p:tgtEl>
                                      </p:cBhvr>
                                    </p:animEffect>
                                    <p:anim calcmode="lin" valueType="num">
                                      <p:cBhvr>
                                        <p:cTn id="129" dur="1822" tmFilter="0,0; 0.14,0.36; 0.43,0.73; 0.71,0.91; 1.0,1.0">
                                          <p:stCondLst>
                                            <p:cond delay="0"/>
                                          </p:stCondLst>
                                        </p:cTn>
                                        <p:tgtEl>
                                          <p:spTgt spid="67667"/>
                                        </p:tgtEl>
                                        <p:attrNameLst>
                                          <p:attrName>ppt_x</p:attrName>
                                        </p:attrNameLst>
                                      </p:cBhvr>
                                      <p:tavLst>
                                        <p:tav tm="0">
                                          <p:val>
                                            <p:strVal val="#ppt_x-0.25"/>
                                          </p:val>
                                        </p:tav>
                                        <p:tav tm="100000">
                                          <p:val>
                                            <p:strVal val="#ppt_x"/>
                                          </p:val>
                                        </p:tav>
                                      </p:tavLst>
                                    </p:anim>
                                    <p:anim calcmode="lin" valueType="num">
                                      <p:cBhvr>
                                        <p:cTn id="130" dur="664" tmFilter="0.0,0.0; 0.25,0.07; 0.50,0.2; 0.75,0.467; 1.0,1.0">
                                          <p:stCondLst>
                                            <p:cond delay="0"/>
                                          </p:stCondLst>
                                        </p:cTn>
                                        <p:tgtEl>
                                          <p:spTgt spid="67667"/>
                                        </p:tgtEl>
                                        <p:attrNameLst>
                                          <p:attrName>ppt_y</p:attrName>
                                        </p:attrNameLst>
                                      </p:cBhvr>
                                      <p:tavLst>
                                        <p:tav tm="0" fmla="#ppt_y-sin(pi*$)/3">
                                          <p:val>
                                            <p:fltVal val="0.5"/>
                                          </p:val>
                                        </p:tav>
                                        <p:tav tm="100000">
                                          <p:val>
                                            <p:fltVal val="1"/>
                                          </p:val>
                                        </p:tav>
                                      </p:tavLst>
                                    </p:anim>
                                    <p:anim calcmode="lin" valueType="num">
                                      <p:cBhvr>
                                        <p:cTn id="131" dur="664" tmFilter="0, 0; 0.125,0.2665; 0.25,0.4; 0.375,0.465; 0.5,0.5;  0.625,0.535; 0.75,0.6; 0.875,0.7335; 1,1">
                                          <p:stCondLst>
                                            <p:cond delay="664"/>
                                          </p:stCondLst>
                                        </p:cTn>
                                        <p:tgtEl>
                                          <p:spTgt spid="67667"/>
                                        </p:tgtEl>
                                        <p:attrNameLst>
                                          <p:attrName>ppt_y</p:attrName>
                                        </p:attrNameLst>
                                      </p:cBhvr>
                                      <p:tavLst>
                                        <p:tav tm="0" fmla="#ppt_y-sin(pi*$)/9">
                                          <p:val>
                                            <p:fltVal val="0"/>
                                          </p:val>
                                        </p:tav>
                                        <p:tav tm="100000">
                                          <p:val>
                                            <p:fltVal val="1"/>
                                          </p:val>
                                        </p:tav>
                                      </p:tavLst>
                                    </p:anim>
                                    <p:anim calcmode="lin" valueType="num">
                                      <p:cBhvr>
                                        <p:cTn id="132" dur="332" tmFilter="0, 0; 0.125,0.2665; 0.25,0.4; 0.375,0.465; 0.5,0.5;  0.625,0.535; 0.75,0.6; 0.875,0.7335; 1,1">
                                          <p:stCondLst>
                                            <p:cond delay="1324"/>
                                          </p:stCondLst>
                                        </p:cTn>
                                        <p:tgtEl>
                                          <p:spTgt spid="67667"/>
                                        </p:tgtEl>
                                        <p:attrNameLst>
                                          <p:attrName>ppt_y</p:attrName>
                                        </p:attrNameLst>
                                      </p:cBhvr>
                                      <p:tavLst>
                                        <p:tav tm="0" fmla="#ppt_y-sin(pi*$)/27">
                                          <p:val>
                                            <p:fltVal val="0"/>
                                          </p:val>
                                        </p:tav>
                                        <p:tav tm="100000">
                                          <p:val>
                                            <p:fltVal val="1"/>
                                          </p:val>
                                        </p:tav>
                                      </p:tavLst>
                                    </p:anim>
                                    <p:anim calcmode="lin" valueType="num">
                                      <p:cBhvr>
                                        <p:cTn id="133" dur="164" tmFilter="0, 0; 0.125,0.2665; 0.25,0.4; 0.375,0.465; 0.5,0.5;  0.625,0.535; 0.75,0.6; 0.875,0.7335; 1,1">
                                          <p:stCondLst>
                                            <p:cond delay="1656"/>
                                          </p:stCondLst>
                                        </p:cTn>
                                        <p:tgtEl>
                                          <p:spTgt spid="67667"/>
                                        </p:tgtEl>
                                        <p:attrNameLst>
                                          <p:attrName>ppt_y</p:attrName>
                                        </p:attrNameLst>
                                      </p:cBhvr>
                                      <p:tavLst>
                                        <p:tav tm="0" fmla="#ppt_y-sin(pi*$)/81">
                                          <p:val>
                                            <p:fltVal val="0"/>
                                          </p:val>
                                        </p:tav>
                                        <p:tav tm="100000">
                                          <p:val>
                                            <p:fltVal val="1"/>
                                          </p:val>
                                        </p:tav>
                                      </p:tavLst>
                                    </p:anim>
                                    <p:animScale>
                                      <p:cBhvr>
                                        <p:cTn id="134" dur="26">
                                          <p:stCondLst>
                                            <p:cond delay="650"/>
                                          </p:stCondLst>
                                        </p:cTn>
                                        <p:tgtEl>
                                          <p:spTgt spid="67667"/>
                                        </p:tgtEl>
                                      </p:cBhvr>
                                      <p:to x="100000" y="60000"/>
                                    </p:animScale>
                                    <p:animScale>
                                      <p:cBhvr>
                                        <p:cTn id="135" dur="166" decel="50000">
                                          <p:stCondLst>
                                            <p:cond delay="676"/>
                                          </p:stCondLst>
                                        </p:cTn>
                                        <p:tgtEl>
                                          <p:spTgt spid="67667"/>
                                        </p:tgtEl>
                                      </p:cBhvr>
                                      <p:to x="100000" y="100000"/>
                                    </p:animScale>
                                    <p:animScale>
                                      <p:cBhvr>
                                        <p:cTn id="136" dur="26">
                                          <p:stCondLst>
                                            <p:cond delay="1312"/>
                                          </p:stCondLst>
                                        </p:cTn>
                                        <p:tgtEl>
                                          <p:spTgt spid="67667"/>
                                        </p:tgtEl>
                                      </p:cBhvr>
                                      <p:to x="100000" y="80000"/>
                                    </p:animScale>
                                    <p:animScale>
                                      <p:cBhvr>
                                        <p:cTn id="137" dur="166" decel="50000">
                                          <p:stCondLst>
                                            <p:cond delay="1338"/>
                                          </p:stCondLst>
                                        </p:cTn>
                                        <p:tgtEl>
                                          <p:spTgt spid="67667"/>
                                        </p:tgtEl>
                                      </p:cBhvr>
                                      <p:to x="100000" y="100000"/>
                                    </p:animScale>
                                    <p:animScale>
                                      <p:cBhvr>
                                        <p:cTn id="138" dur="26">
                                          <p:stCondLst>
                                            <p:cond delay="1642"/>
                                          </p:stCondLst>
                                        </p:cTn>
                                        <p:tgtEl>
                                          <p:spTgt spid="67667"/>
                                        </p:tgtEl>
                                      </p:cBhvr>
                                      <p:to x="100000" y="90000"/>
                                    </p:animScale>
                                    <p:animScale>
                                      <p:cBhvr>
                                        <p:cTn id="139" dur="166" decel="50000">
                                          <p:stCondLst>
                                            <p:cond delay="1668"/>
                                          </p:stCondLst>
                                        </p:cTn>
                                        <p:tgtEl>
                                          <p:spTgt spid="67667"/>
                                        </p:tgtEl>
                                      </p:cBhvr>
                                      <p:to x="100000" y="100000"/>
                                    </p:animScale>
                                    <p:animScale>
                                      <p:cBhvr>
                                        <p:cTn id="140" dur="26">
                                          <p:stCondLst>
                                            <p:cond delay="1808"/>
                                          </p:stCondLst>
                                        </p:cTn>
                                        <p:tgtEl>
                                          <p:spTgt spid="67667"/>
                                        </p:tgtEl>
                                      </p:cBhvr>
                                      <p:to x="100000" y="95000"/>
                                    </p:animScale>
                                    <p:animScale>
                                      <p:cBhvr>
                                        <p:cTn id="141" dur="166" decel="50000">
                                          <p:stCondLst>
                                            <p:cond delay="1834"/>
                                          </p:stCondLst>
                                        </p:cTn>
                                        <p:tgtEl>
                                          <p:spTgt spid="67667"/>
                                        </p:tgtEl>
                                      </p:cBhvr>
                                      <p:to x="100000" y="100000"/>
                                    </p:animScale>
                                  </p:childTnLst>
                                </p:cTn>
                              </p:par>
                            </p:childTnLst>
                          </p:cTn>
                        </p:par>
                      </p:childTnLst>
                    </p:cTn>
                  </p:par>
                  <p:par>
                    <p:cTn id="142" fill="hold">
                      <p:stCondLst>
                        <p:cond delay="indefinite"/>
                      </p:stCondLst>
                      <p:childTnLst>
                        <p:par>
                          <p:cTn id="143" fill="hold">
                            <p:stCondLst>
                              <p:cond delay="0"/>
                            </p:stCondLst>
                            <p:childTnLst>
                              <p:par>
                                <p:cTn id="144" presetID="49" presetClass="entr" presetSubtype="0" decel="100000" fill="hold" grpId="0" nodeType="clickEffect">
                                  <p:stCondLst>
                                    <p:cond delay="0"/>
                                  </p:stCondLst>
                                  <p:childTnLst>
                                    <p:set>
                                      <p:cBhvr>
                                        <p:cTn id="145" dur="1" fill="hold">
                                          <p:stCondLst>
                                            <p:cond delay="0"/>
                                          </p:stCondLst>
                                        </p:cTn>
                                        <p:tgtEl>
                                          <p:spTgt spid="67668"/>
                                        </p:tgtEl>
                                        <p:attrNameLst>
                                          <p:attrName>style.visibility</p:attrName>
                                        </p:attrNameLst>
                                      </p:cBhvr>
                                      <p:to>
                                        <p:strVal val="visible"/>
                                      </p:to>
                                    </p:set>
                                    <p:anim calcmode="lin" valueType="num">
                                      <p:cBhvr>
                                        <p:cTn id="146" dur="500" fill="hold"/>
                                        <p:tgtEl>
                                          <p:spTgt spid="67668"/>
                                        </p:tgtEl>
                                        <p:attrNameLst>
                                          <p:attrName>ppt_w</p:attrName>
                                        </p:attrNameLst>
                                      </p:cBhvr>
                                      <p:tavLst>
                                        <p:tav tm="0">
                                          <p:val>
                                            <p:fltVal val="0"/>
                                          </p:val>
                                        </p:tav>
                                        <p:tav tm="100000">
                                          <p:val>
                                            <p:strVal val="#ppt_w"/>
                                          </p:val>
                                        </p:tav>
                                      </p:tavLst>
                                    </p:anim>
                                    <p:anim calcmode="lin" valueType="num">
                                      <p:cBhvr>
                                        <p:cTn id="147" dur="500" fill="hold"/>
                                        <p:tgtEl>
                                          <p:spTgt spid="67668"/>
                                        </p:tgtEl>
                                        <p:attrNameLst>
                                          <p:attrName>ppt_h</p:attrName>
                                        </p:attrNameLst>
                                      </p:cBhvr>
                                      <p:tavLst>
                                        <p:tav tm="0">
                                          <p:val>
                                            <p:fltVal val="0"/>
                                          </p:val>
                                        </p:tav>
                                        <p:tav tm="100000">
                                          <p:val>
                                            <p:strVal val="#ppt_h"/>
                                          </p:val>
                                        </p:tav>
                                      </p:tavLst>
                                    </p:anim>
                                    <p:anim calcmode="lin" valueType="num">
                                      <p:cBhvr>
                                        <p:cTn id="148" dur="500" fill="hold"/>
                                        <p:tgtEl>
                                          <p:spTgt spid="67668"/>
                                        </p:tgtEl>
                                        <p:attrNameLst>
                                          <p:attrName>style.rotation</p:attrName>
                                        </p:attrNameLst>
                                      </p:cBhvr>
                                      <p:tavLst>
                                        <p:tav tm="0">
                                          <p:val>
                                            <p:fltVal val="360"/>
                                          </p:val>
                                        </p:tav>
                                        <p:tav tm="100000">
                                          <p:val>
                                            <p:fltVal val="0"/>
                                          </p:val>
                                        </p:tav>
                                      </p:tavLst>
                                    </p:anim>
                                    <p:animEffect transition="in" filter="fade">
                                      <p:cBhvr>
                                        <p:cTn id="149" dur="500"/>
                                        <p:tgtEl>
                                          <p:spTgt spid="67668"/>
                                        </p:tgtEl>
                                      </p:cBhvr>
                                    </p:animEffect>
                                  </p:childTnLst>
                                </p:cTn>
                              </p:par>
                            </p:childTnLst>
                          </p:cTn>
                        </p:par>
                      </p:childTnLst>
                    </p:cTn>
                  </p:par>
                  <p:par>
                    <p:cTn id="150" fill="hold">
                      <p:stCondLst>
                        <p:cond delay="indefinite"/>
                      </p:stCondLst>
                      <p:childTnLst>
                        <p:par>
                          <p:cTn id="151" fill="hold">
                            <p:stCondLst>
                              <p:cond delay="0"/>
                            </p:stCondLst>
                            <p:childTnLst>
                              <p:par>
                                <p:cTn id="152" presetID="49" presetClass="entr" presetSubtype="0" decel="100000" fill="hold" grpId="0" nodeType="clickEffect">
                                  <p:stCondLst>
                                    <p:cond delay="0"/>
                                  </p:stCondLst>
                                  <p:childTnLst>
                                    <p:set>
                                      <p:cBhvr>
                                        <p:cTn id="153" dur="1" fill="hold">
                                          <p:stCondLst>
                                            <p:cond delay="0"/>
                                          </p:stCondLst>
                                        </p:cTn>
                                        <p:tgtEl>
                                          <p:spTgt spid="67671"/>
                                        </p:tgtEl>
                                        <p:attrNameLst>
                                          <p:attrName>style.visibility</p:attrName>
                                        </p:attrNameLst>
                                      </p:cBhvr>
                                      <p:to>
                                        <p:strVal val="visible"/>
                                      </p:to>
                                    </p:set>
                                    <p:anim calcmode="lin" valueType="num">
                                      <p:cBhvr>
                                        <p:cTn id="154" dur="500" fill="hold"/>
                                        <p:tgtEl>
                                          <p:spTgt spid="67671"/>
                                        </p:tgtEl>
                                        <p:attrNameLst>
                                          <p:attrName>ppt_w</p:attrName>
                                        </p:attrNameLst>
                                      </p:cBhvr>
                                      <p:tavLst>
                                        <p:tav tm="0">
                                          <p:val>
                                            <p:fltVal val="0"/>
                                          </p:val>
                                        </p:tav>
                                        <p:tav tm="100000">
                                          <p:val>
                                            <p:strVal val="#ppt_w"/>
                                          </p:val>
                                        </p:tav>
                                      </p:tavLst>
                                    </p:anim>
                                    <p:anim calcmode="lin" valueType="num">
                                      <p:cBhvr>
                                        <p:cTn id="155" dur="500" fill="hold"/>
                                        <p:tgtEl>
                                          <p:spTgt spid="67671"/>
                                        </p:tgtEl>
                                        <p:attrNameLst>
                                          <p:attrName>ppt_h</p:attrName>
                                        </p:attrNameLst>
                                      </p:cBhvr>
                                      <p:tavLst>
                                        <p:tav tm="0">
                                          <p:val>
                                            <p:fltVal val="0"/>
                                          </p:val>
                                        </p:tav>
                                        <p:tav tm="100000">
                                          <p:val>
                                            <p:strVal val="#ppt_h"/>
                                          </p:val>
                                        </p:tav>
                                      </p:tavLst>
                                    </p:anim>
                                    <p:anim calcmode="lin" valueType="num">
                                      <p:cBhvr>
                                        <p:cTn id="156" dur="500" fill="hold"/>
                                        <p:tgtEl>
                                          <p:spTgt spid="67671"/>
                                        </p:tgtEl>
                                        <p:attrNameLst>
                                          <p:attrName>style.rotation</p:attrName>
                                        </p:attrNameLst>
                                      </p:cBhvr>
                                      <p:tavLst>
                                        <p:tav tm="0">
                                          <p:val>
                                            <p:fltVal val="360"/>
                                          </p:val>
                                        </p:tav>
                                        <p:tav tm="100000">
                                          <p:val>
                                            <p:fltVal val="0"/>
                                          </p:val>
                                        </p:tav>
                                      </p:tavLst>
                                    </p:anim>
                                    <p:animEffect transition="in" filter="fade">
                                      <p:cBhvr>
                                        <p:cTn id="157" dur="500"/>
                                        <p:tgtEl>
                                          <p:spTgt spid="67671"/>
                                        </p:tgtEl>
                                      </p:cBhvr>
                                    </p:animEffect>
                                  </p:childTnLst>
                                </p:cTn>
                              </p:par>
                            </p:childTnLst>
                          </p:cTn>
                        </p:par>
                      </p:childTnLst>
                    </p:cTn>
                  </p:par>
                  <p:par>
                    <p:cTn id="158" fill="hold">
                      <p:stCondLst>
                        <p:cond delay="indefinite"/>
                      </p:stCondLst>
                      <p:childTnLst>
                        <p:par>
                          <p:cTn id="159" fill="hold">
                            <p:stCondLst>
                              <p:cond delay="0"/>
                            </p:stCondLst>
                            <p:childTnLst>
                              <p:par>
                                <p:cTn id="160" presetID="49" presetClass="entr" presetSubtype="0" decel="100000" fill="hold" grpId="0" nodeType="clickEffect">
                                  <p:stCondLst>
                                    <p:cond delay="0"/>
                                  </p:stCondLst>
                                  <p:childTnLst>
                                    <p:set>
                                      <p:cBhvr>
                                        <p:cTn id="161" dur="1" fill="hold">
                                          <p:stCondLst>
                                            <p:cond delay="0"/>
                                          </p:stCondLst>
                                        </p:cTn>
                                        <p:tgtEl>
                                          <p:spTgt spid="67672"/>
                                        </p:tgtEl>
                                        <p:attrNameLst>
                                          <p:attrName>style.visibility</p:attrName>
                                        </p:attrNameLst>
                                      </p:cBhvr>
                                      <p:to>
                                        <p:strVal val="visible"/>
                                      </p:to>
                                    </p:set>
                                    <p:anim calcmode="lin" valueType="num">
                                      <p:cBhvr>
                                        <p:cTn id="162" dur="500" fill="hold"/>
                                        <p:tgtEl>
                                          <p:spTgt spid="67672"/>
                                        </p:tgtEl>
                                        <p:attrNameLst>
                                          <p:attrName>ppt_w</p:attrName>
                                        </p:attrNameLst>
                                      </p:cBhvr>
                                      <p:tavLst>
                                        <p:tav tm="0">
                                          <p:val>
                                            <p:fltVal val="0"/>
                                          </p:val>
                                        </p:tav>
                                        <p:tav tm="100000">
                                          <p:val>
                                            <p:strVal val="#ppt_w"/>
                                          </p:val>
                                        </p:tav>
                                      </p:tavLst>
                                    </p:anim>
                                    <p:anim calcmode="lin" valueType="num">
                                      <p:cBhvr>
                                        <p:cTn id="163" dur="500" fill="hold"/>
                                        <p:tgtEl>
                                          <p:spTgt spid="67672"/>
                                        </p:tgtEl>
                                        <p:attrNameLst>
                                          <p:attrName>ppt_h</p:attrName>
                                        </p:attrNameLst>
                                      </p:cBhvr>
                                      <p:tavLst>
                                        <p:tav tm="0">
                                          <p:val>
                                            <p:fltVal val="0"/>
                                          </p:val>
                                        </p:tav>
                                        <p:tav tm="100000">
                                          <p:val>
                                            <p:strVal val="#ppt_h"/>
                                          </p:val>
                                        </p:tav>
                                      </p:tavLst>
                                    </p:anim>
                                    <p:anim calcmode="lin" valueType="num">
                                      <p:cBhvr>
                                        <p:cTn id="164" dur="500" fill="hold"/>
                                        <p:tgtEl>
                                          <p:spTgt spid="67672"/>
                                        </p:tgtEl>
                                        <p:attrNameLst>
                                          <p:attrName>style.rotation</p:attrName>
                                        </p:attrNameLst>
                                      </p:cBhvr>
                                      <p:tavLst>
                                        <p:tav tm="0">
                                          <p:val>
                                            <p:fltVal val="360"/>
                                          </p:val>
                                        </p:tav>
                                        <p:tav tm="100000">
                                          <p:val>
                                            <p:fltVal val="0"/>
                                          </p:val>
                                        </p:tav>
                                      </p:tavLst>
                                    </p:anim>
                                    <p:animEffect transition="in" filter="fade">
                                      <p:cBhvr>
                                        <p:cTn id="165" dur="500"/>
                                        <p:tgtEl>
                                          <p:spTgt spid="676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652" grpId="0"/>
      <p:bldP spid="67653" grpId="0"/>
      <p:bldP spid="67654" grpId="0"/>
      <p:bldP spid="67657" grpId="0"/>
      <p:bldP spid="67659" grpId="0"/>
      <p:bldP spid="67660" grpId="0"/>
      <p:bldP spid="67664" grpId="0"/>
      <p:bldP spid="67665" grpId="0"/>
      <p:bldP spid="67667" grpId="0"/>
      <p:bldP spid="67668" grpId="0"/>
      <p:bldP spid="67671" grpId="0"/>
      <p:bldP spid="6767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图片 93185" descr="png-1114"/>
          <p:cNvPicPr>
            <a:picLocks noChangeAspect="1"/>
          </p:cNvPicPr>
          <p:nvPr/>
        </p:nvPicPr>
        <p:blipFill>
          <a:blip r:embed="rId2"/>
          <a:stretch>
            <a:fillRect/>
          </a:stretch>
        </p:blipFill>
        <p:spPr>
          <a:xfrm>
            <a:off x="1835150" y="0"/>
            <a:ext cx="860425" cy="908050"/>
          </a:xfrm>
          <a:prstGeom prst="rect">
            <a:avLst/>
          </a:prstGeom>
          <a:noFill/>
          <a:ln w="9525">
            <a:noFill/>
          </a:ln>
        </p:spPr>
      </p:pic>
      <p:grpSp>
        <p:nvGrpSpPr>
          <p:cNvPr id="93187" name="组合 93186"/>
          <p:cNvGrpSpPr/>
          <p:nvPr/>
        </p:nvGrpSpPr>
        <p:grpSpPr>
          <a:xfrm>
            <a:off x="2987675" y="0"/>
            <a:ext cx="3960813" cy="765175"/>
            <a:chOff x="2109" y="1434"/>
            <a:chExt cx="2495" cy="590"/>
          </a:xfrm>
        </p:grpSpPr>
        <p:sp>
          <p:nvSpPr>
            <p:cNvPr id="93188" name="圆角矩形 93187"/>
            <p:cNvSpPr/>
            <p:nvPr/>
          </p:nvSpPr>
          <p:spPr>
            <a:xfrm>
              <a:off x="2154" y="1479"/>
              <a:ext cx="2450" cy="545"/>
            </a:xfrm>
            <a:prstGeom prst="roundRect">
              <a:avLst>
                <a:gd name="adj" fmla="val 16667"/>
              </a:avLst>
            </a:prstGeom>
            <a:solidFill>
              <a:srgbClr val="CCFFCC"/>
            </a:solidFill>
            <a:ln w="76200" cap="flat" cmpd="tri">
              <a:solidFill>
                <a:srgbClr val="FF00FF"/>
              </a:solidFill>
              <a:prstDash val="lgDashDot"/>
              <a:headEnd type="none" w="med" len="med"/>
              <a:tailEnd type="none" w="med" len="med"/>
            </a:ln>
            <a:effectLst>
              <a:outerShdw dist="107763" dir="2699999" algn="ctr" rotWithShape="0">
                <a:srgbClr val="663300">
                  <a:alpha val="50000"/>
                </a:srgbClr>
              </a:outerShdw>
            </a:effectLst>
          </p:spPr>
          <p:txBody>
            <a:bodyPr/>
            <a:lstStyle/>
            <a:p>
              <a:endParaRPr lang="zh-CN" altLang="en-US"/>
            </a:p>
          </p:txBody>
        </p:sp>
        <p:sp>
          <p:nvSpPr>
            <p:cNvPr id="93189" name="文本框 93188"/>
            <p:cNvSpPr txBox="1"/>
            <p:nvPr/>
          </p:nvSpPr>
          <p:spPr>
            <a:xfrm>
              <a:off x="2109" y="1434"/>
              <a:ext cx="2495" cy="495"/>
            </a:xfrm>
            <a:prstGeom prst="rect">
              <a:avLst/>
            </a:prstGeom>
            <a:noFill/>
            <a:ln w="9525">
              <a:noFill/>
            </a:ln>
          </p:spPr>
          <p:txBody>
            <a:bodyPr>
              <a:spAutoFit/>
            </a:bodyPr>
            <a:lstStyle/>
            <a:p>
              <a:pPr algn="ctr"/>
              <a:r>
                <a:rPr lang="zh-CN" altLang="en-US" sz="3600" b="1" dirty="0">
                  <a:solidFill>
                    <a:srgbClr val="FF6600"/>
                  </a:solidFill>
                  <a:latin typeface="黑体" panose="02010609060101010101" pitchFamily="2" charset="-122"/>
                  <a:ea typeface="黑体" panose="02010609060101010101" pitchFamily="2" charset="-122"/>
                </a:rPr>
                <a:t>巩固练习</a:t>
              </a:r>
            </a:p>
          </p:txBody>
        </p:sp>
      </p:grpSp>
      <p:sp>
        <p:nvSpPr>
          <p:cNvPr id="93190" name="矩形 93189"/>
          <p:cNvSpPr/>
          <p:nvPr/>
        </p:nvSpPr>
        <p:spPr>
          <a:xfrm>
            <a:off x="0" y="908050"/>
            <a:ext cx="8891588" cy="5545138"/>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buNone/>
            </a:pPr>
            <a:r>
              <a:rPr lang="en-US" altLang="zh-CN" sz="2800" b="1" dirty="0">
                <a:latin typeface="宋体" panose="02010600030101010101" pitchFamily="2" charset="-122"/>
              </a:rPr>
              <a:t> 1</a:t>
            </a:r>
            <a:r>
              <a:rPr lang="zh-CN" altLang="en-US" sz="2800" b="1" dirty="0">
                <a:latin typeface="宋体" panose="02010600030101010101" pitchFamily="2" charset="-122"/>
              </a:rPr>
              <a:t>、“那么高的音我唱不上去”或“那么低的音我唱不出来”，这里的“高”“低”指的是</a:t>
            </a:r>
            <a:r>
              <a:rPr lang="en-US" altLang="zh-CN" sz="2800" b="1" dirty="0">
                <a:latin typeface="宋体" panose="02010600030101010101" pitchFamily="2" charset="-122"/>
              </a:rPr>
              <a:t>______</a:t>
            </a:r>
            <a:r>
              <a:rPr lang="zh-CN" altLang="en-US" sz="2800" b="1" dirty="0">
                <a:latin typeface="宋体" panose="02010600030101010101" pitchFamily="2" charset="-122"/>
              </a:rPr>
              <a:t>；而“引吭高歌”、“低声细语”里的“高”、“低”指的是</a:t>
            </a:r>
            <a:r>
              <a:rPr lang="en-US" altLang="zh-CN" sz="2800" b="1" dirty="0">
                <a:latin typeface="宋体" panose="02010600030101010101" pitchFamily="2" charset="-122"/>
              </a:rPr>
              <a:t>______</a:t>
            </a:r>
            <a:r>
              <a:rPr lang="zh-CN" altLang="en-US" sz="2800" b="1" dirty="0">
                <a:latin typeface="宋体" panose="02010600030101010101" pitchFamily="2" charset="-122"/>
              </a:rPr>
              <a:t>。 </a:t>
            </a:r>
          </a:p>
          <a:p>
            <a:pPr lvl="0">
              <a:buNone/>
            </a:pPr>
            <a:r>
              <a:rPr lang="en-US" altLang="zh-CN" sz="2800" b="1" dirty="0">
                <a:latin typeface="宋体" panose="02010600030101010101" pitchFamily="2" charset="-122"/>
              </a:rPr>
              <a:t> 2</a:t>
            </a:r>
            <a:r>
              <a:rPr lang="zh-CN" altLang="en-US" sz="2800" b="1" dirty="0">
                <a:latin typeface="宋体" panose="02010600030101010101" pitchFamily="2" charset="-122"/>
              </a:rPr>
              <a:t>、拿一张硬纸片，在木梳齿上划过，先快些，后慢一些，划得快时，发出声音的音调</a:t>
            </a:r>
            <a:r>
              <a:rPr lang="en-US" altLang="zh-CN" sz="2800" b="1" dirty="0">
                <a:latin typeface="宋体" panose="02010600030101010101" pitchFamily="2" charset="-122"/>
              </a:rPr>
              <a:t>______</a:t>
            </a:r>
            <a:r>
              <a:rPr lang="zh-CN" altLang="en-US" sz="2800" b="1" dirty="0">
                <a:latin typeface="宋体" panose="02010600030101010101" pitchFamily="2" charset="-122"/>
              </a:rPr>
              <a:t>，这说明音调跟发声体的</a:t>
            </a:r>
            <a:r>
              <a:rPr lang="en-US" altLang="zh-CN" sz="2800" b="1" dirty="0">
                <a:latin typeface="宋体" panose="02010600030101010101" pitchFamily="2" charset="-122"/>
              </a:rPr>
              <a:t>_____________</a:t>
            </a:r>
            <a:r>
              <a:rPr lang="zh-CN" altLang="en-US" sz="2800" b="1" dirty="0">
                <a:latin typeface="宋体" panose="02010600030101010101" pitchFamily="2" charset="-122"/>
              </a:rPr>
              <a:t>有关。</a:t>
            </a:r>
          </a:p>
          <a:p>
            <a:pPr lvl="0">
              <a:buNone/>
            </a:pPr>
            <a:r>
              <a:rPr lang="zh-CN" altLang="en-US" sz="2800" b="1" dirty="0">
                <a:latin typeface="宋体" panose="02010600030101010101" pitchFamily="2" charset="-122"/>
              </a:rPr>
              <a:t> </a:t>
            </a:r>
            <a:r>
              <a:rPr lang="en-US" altLang="zh-CN" sz="2800" b="1" dirty="0">
                <a:latin typeface="宋体" panose="02010600030101010101" pitchFamily="2" charset="-122"/>
              </a:rPr>
              <a:t>3</a:t>
            </a:r>
            <a:r>
              <a:rPr lang="zh-CN" altLang="en-US" sz="2800" b="1" dirty="0">
                <a:latin typeface="宋体" panose="02010600030101010101" pitchFamily="2" charset="-122"/>
              </a:rPr>
              <a:t>、男同学说话声音“低沉”，是指男同学声音的 ＿＿低，这是因为男同学说话时，声带振动的比较＿＿＿的缘故；</a:t>
            </a:r>
            <a:r>
              <a:rPr lang="zh-CN" altLang="en-US" b="1" dirty="0"/>
              <a:t>女同学声音比男同学声音尖细一些，就是因为女同学的声带振动比较</a:t>
            </a:r>
            <a:r>
              <a:rPr lang="zh-CN" altLang="en-US" b="1" u="sng" dirty="0"/>
              <a:t>        </a:t>
            </a:r>
            <a:r>
              <a:rPr lang="zh-CN" altLang="en-US" b="1" dirty="0"/>
              <a:t>，造成她们的声音的</a:t>
            </a:r>
            <a:r>
              <a:rPr lang="zh-CN" altLang="en-US" b="1" u="sng" dirty="0"/>
              <a:t>            </a:t>
            </a:r>
            <a:r>
              <a:rPr lang="zh-CN" altLang="en-US" b="1" dirty="0"/>
              <a:t> 比男同学高 </a:t>
            </a:r>
            <a:r>
              <a:rPr lang="zh-CN" altLang="en-US" sz="2800" b="1" dirty="0">
                <a:latin typeface="宋体" panose="02010600030101010101" pitchFamily="2" charset="-122"/>
              </a:rPr>
              <a:t>。</a:t>
            </a:r>
          </a:p>
        </p:txBody>
      </p:sp>
      <p:sp>
        <p:nvSpPr>
          <p:cNvPr id="93191" name="文本框 93190"/>
          <p:cNvSpPr txBox="1"/>
          <p:nvPr/>
        </p:nvSpPr>
        <p:spPr>
          <a:xfrm>
            <a:off x="6156325" y="1268413"/>
            <a:ext cx="1119188" cy="579437"/>
          </a:xfrm>
          <a:prstGeom prst="rect">
            <a:avLst/>
          </a:prstGeom>
          <a:noFill/>
          <a:ln w="9525">
            <a:noFill/>
          </a:ln>
        </p:spPr>
        <p:txBody>
          <a:bodyPr>
            <a:spAutoFit/>
          </a:bodyPr>
          <a:lstStyle/>
          <a:p>
            <a:pPr marL="342900" indent="-342900">
              <a:spcBef>
                <a:spcPct val="20000"/>
              </a:spcBef>
            </a:pPr>
            <a:r>
              <a:rPr lang="zh-CN" altLang="en-US" sz="3200" b="1" dirty="0">
                <a:solidFill>
                  <a:srgbClr val="FF3300"/>
                </a:solidFill>
                <a:latin typeface="华文行楷" panose="02010800040101010101" pitchFamily="2" charset="-122"/>
                <a:ea typeface="华文行楷" panose="02010800040101010101" pitchFamily="2" charset="-122"/>
              </a:rPr>
              <a:t>音调</a:t>
            </a:r>
          </a:p>
        </p:txBody>
      </p:sp>
      <p:sp>
        <p:nvSpPr>
          <p:cNvPr id="93192" name="文本框 93191"/>
          <p:cNvSpPr txBox="1"/>
          <p:nvPr/>
        </p:nvSpPr>
        <p:spPr>
          <a:xfrm>
            <a:off x="5364163" y="3068638"/>
            <a:ext cx="1387475" cy="579437"/>
          </a:xfrm>
          <a:prstGeom prst="rect">
            <a:avLst/>
          </a:prstGeom>
          <a:noFill/>
          <a:ln w="9525">
            <a:noFill/>
          </a:ln>
        </p:spPr>
        <p:txBody>
          <a:bodyPr>
            <a:spAutoFit/>
          </a:bodyPr>
          <a:lstStyle/>
          <a:p>
            <a:pPr marL="342900" indent="-342900" algn="ctr">
              <a:spcBef>
                <a:spcPct val="20000"/>
              </a:spcBef>
            </a:pPr>
            <a:r>
              <a:rPr lang="zh-CN" altLang="en-US" sz="3200" b="1" dirty="0">
                <a:solidFill>
                  <a:srgbClr val="FF3300"/>
                </a:solidFill>
                <a:latin typeface="华文行楷" panose="02010800040101010101" pitchFamily="2" charset="-122"/>
                <a:ea typeface="华文行楷" panose="02010800040101010101" pitchFamily="2" charset="-122"/>
              </a:rPr>
              <a:t>高</a:t>
            </a:r>
          </a:p>
        </p:txBody>
      </p:sp>
      <p:sp>
        <p:nvSpPr>
          <p:cNvPr id="93193" name="文本框 93192"/>
          <p:cNvSpPr txBox="1"/>
          <p:nvPr/>
        </p:nvSpPr>
        <p:spPr>
          <a:xfrm>
            <a:off x="2411413" y="3500438"/>
            <a:ext cx="2514600" cy="579437"/>
          </a:xfrm>
          <a:prstGeom prst="rect">
            <a:avLst/>
          </a:prstGeom>
          <a:noFill/>
          <a:ln w="9525">
            <a:noFill/>
          </a:ln>
        </p:spPr>
        <p:txBody>
          <a:bodyPr>
            <a:spAutoFit/>
          </a:bodyPr>
          <a:lstStyle/>
          <a:p>
            <a:pPr marL="342900" indent="-342900">
              <a:spcBef>
                <a:spcPct val="20000"/>
              </a:spcBef>
            </a:pPr>
            <a:r>
              <a:rPr lang="zh-CN" altLang="en-US" sz="3200" b="1" dirty="0">
                <a:solidFill>
                  <a:srgbClr val="FF3300"/>
                </a:solidFill>
                <a:latin typeface="华文行楷" panose="02010800040101010101" pitchFamily="2" charset="-122"/>
                <a:ea typeface="华文行楷" panose="02010800040101010101" pitchFamily="2" charset="-122"/>
              </a:rPr>
              <a:t>振动频率</a:t>
            </a:r>
          </a:p>
        </p:txBody>
      </p:sp>
      <p:sp>
        <p:nvSpPr>
          <p:cNvPr id="93194" name="文本框 93193"/>
          <p:cNvSpPr txBox="1"/>
          <p:nvPr/>
        </p:nvSpPr>
        <p:spPr>
          <a:xfrm>
            <a:off x="468313" y="2133600"/>
            <a:ext cx="1387475" cy="579438"/>
          </a:xfrm>
          <a:prstGeom prst="rect">
            <a:avLst/>
          </a:prstGeom>
          <a:noFill/>
          <a:ln w="9525">
            <a:noFill/>
          </a:ln>
        </p:spPr>
        <p:txBody>
          <a:bodyPr>
            <a:spAutoFit/>
          </a:bodyPr>
          <a:lstStyle/>
          <a:p>
            <a:pPr marL="342900" indent="-342900">
              <a:spcBef>
                <a:spcPct val="20000"/>
              </a:spcBef>
            </a:pPr>
            <a:r>
              <a:rPr lang="zh-CN" altLang="en-US" sz="3200" b="1" dirty="0">
                <a:solidFill>
                  <a:srgbClr val="FF3300"/>
                </a:solidFill>
                <a:latin typeface="华文行楷" panose="02010800040101010101" pitchFamily="2" charset="-122"/>
                <a:ea typeface="华文行楷" panose="02010800040101010101" pitchFamily="2" charset="-122"/>
              </a:rPr>
              <a:t>响度</a:t>
            </a:r>
          </a:p>
        </p:txBody>
      </p:sp>
      <p:sp>
        <p:nvSpPr>
          <p:cNvPr id="93196" name="文本框 93195"/>
          <p:cNvSpPr txBox="1"/>
          <p:nvPr/>
        </p:nvSpPr>
        <p:spPr>
          <a:xfrm>
            <a:off x="8027988" y="4437063"/>
            <a:ext cx="935037" cy="579437"/>
          </a:xfrm>
          <a:prstGeom prst="rect">
            <a:avLst/>
          </a:prstGeom>
          <a:noFill/>
          <a:ln w="9525">
            <a:noFill/>
          </a:ln>
        </p:spPr>
        <p:txBody>
          <a:bodyPr>
            <a:spAutoFit/>
          </a:bodyPr>
          <a:lstStyle/>
          <a:p>
            <a:pPr marL="342900" indent="-342900">
              <a:spcBef>
                <a:spcPct val="20000"/>
              </a:spcBef>
            </a:pPr>
            <a:r>
              <a:rPr lang="zh-CN" altLang="en-US" sz="3200" b="1" dirty="0">
                <a:solidFill>
                  <a:srgbClr val="FF3300"/>
                </a:solidFill>
                <a:latin typeface="华文行楷" panose="02010800040101010101" pitchFamily="2" charset="-122"/>
                <a:ea typeface="华文行楷" panose="02010800040101010101" pitchFamily="2" charset="-122"/>
              </a:rPr>
              <a:t>慢</a:t>
            </a:r>
          </a:p>
        </p:txBody>
      </p:sp>
      <p:sp>
        <p:nvSpPr>
          <p:cNvPr id="93197" name="文本框 93196"/>
          <p:cNvSpPr txBox="1"/>
          <p:nvPr/>
        </p:nvSpPr>
        <p:spPr>
          <a:xfrm>
            <a:off x="8024813" y="3860800"/>
            <a:ext cx="1119187" cy="579438"/>
          </a:xfrm>
          <a:prstGeom prst="rect">
            <a:avLst/>
          </a:prstGeom>
          <a:noFill/>
          <a:ln w="9525">
            <a:noFill/>
          </a:ln>
        </p:spPr>
        <p:txBody>
          <a:bodyPr>
            <a:spAutoFit/>
          </a:bodyPr>
          <a:lstStyle/>
          <a:p>
            <a:pPr marL="342900" indent="-342900">
              <a:spcBef>
                <a:spcPct val="20000"/>
              </a:spcBef>
            </a:pPr>
            <a:r>
              <a:rPr lang="zh-CN" altLang="en-US" sz="3200" b="1" dirty="0">
                <a:solidFill>
                  <a:srgbClr val="FF3300"/>
                </a:solidFill>
                <a:latin typeface="华文行楷" panose="02010800040101010101" pitchFamily="2" charset="-122"/>
                <a:ea typeface="华文行楷" panose="02010800040101010101" pitchFamily="2" charset="-122"/>
              </a:rPr>
              <a:t>音调</a:t>
            </a:r>
          </a:p>
        </p:txBody>
      </p:sp>
      <p:sp>
        <p:nvSpPr>
          <p:cNvPr id="93198" name="文本框 93197"/>
          <p:cNvSpPr txBox="1"/>
          <p:nvPr/>
        </p:nvSpPr>
        <p:spPr>
          <a:xfrm>
            <a:off x="6300788" y="5373688"/>
            <a:ext cx="1119187" cy="579437"/>
          </a:xfrm>
          <a:prstGeom prst="rect">
            <a:avLst/>
          </a:prstGeom>
          <a:noFill/>
          <a:ln w="9525">
            <a:noFill/>
          </a:ln>
        </p:spPr>
        <p:txBody>
          <a:bodyPr>
            <a:spAutoFit/>
          </a:bodyPr>
          <a:lstStyle/>
          <a:p>
            <a:pPr marL="342900" indent="-342900">
              <a:spcBef>
                <a:spcPct val="20000"/>
              </a:spcBef>
            </a:pPr>
            <a:r>
              <a:rPr lang="zh-CN" altLang="en-US" sz="3200" b="1" dirty="0">
                <a:solidFill>
                  <a:srgbClr val="FF3300"/>
                </a:solidFill>
                <a:latin typeface="华文行楷" panose="02010800040101010101" pitchFamily="2" charset="-122"/>
                <a:ea typeface="华文行楷" panose="02010800040101010101" pitchFamily="2" charset="-122"/>
              </a:rPr>
              <a:t>快</a:t>
            </a:r>
          </a:p>
        </p:txBody>
      </p:sp>
      <p:sp>
        <p:nvSpPr>
          <p:cNvPr id="93199" name="文本框 93198"/>
          <p:cNvSpPr txBox="1"/>
          <p:nvPr/>
        </p:nvSpPr>
        <p:spPr>
          <a:xfrm>
            <a:off x="2695258" y="5873750"/>
            <a:ext cx="1119187" cy="579438"/>
          </a:xfrm>
          <a:prstGeom prst="rect">
            <a:avLst/>
          </a:prstGeom>
          <a:noFill/>
          <a:ln w="9525">
            <a:noFill/>
          </a:ln>
        </p:spPr>
        <p:txBody>
          <a:bodyPr>
            <a:spAutoFit/>
          </a:bodyPr>
          <a:lstStyle/>
          <a:p>
            <a:pPr marL="342900" indent="-342900">
              <a:spcBef>
                <a:spcPct val="20000"/>
              </a:spcBef>
            </a:pPr>
            <a:r>
              <a:rPr lang="zh-CN" altLang="en-US" sz="3200" b="1" dirty="0">
                <a:solidFill>
                  <a:srgbClr val="FF3300"/>
                </a:solidFill>
                <a:latin typeface="华文行楷" panose="02010800040101010101" pitchFamily="2" charset="-122"/>
                <a:ea typeface="华文行楷" panose="02010800040101010101" pitchFamily="2" charset="-122"/>
              </a:rPr>
              <a:t>音调</a:t>
            </a:r>
          </a:p>
        </p:txBody>
      </p:sp>
    </p:spTree>
    <p:extLst>
      <p:ext uri="{BB962C8B-B14F-4D97-AF65-F5344CB8AC3E}">
        <p14:creationId xmlns:p14="http://schemas.microsoft.com/office/powerpoint/2010/main" val="432255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93190">
                                            <p:txEl>
                                              <p:pRg st="0" end="0"/>
                                            </p:txEl>
                                          </p:spTgt>
                                        </p:tgtEl>
                                        <p:attrNameLst>
                                          <p:attrName>style.visibility</p:attrName>
                                        </p:attrNameLst>
                                      </p:cBhvr>
                                      <p:to>
                                        <p:strVal val="visible"/>
                                      </p:to>
                                    </p:set>
                                    <p:animEffect transition="in" filter="checkerboard(across)">
                                      <p:cBhvr>
                                        <p:cTn id="7" dur="500"/>
                                        <p:tgtEl>
                                          <p:spTgt spid="9319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93190">
                                            <p:txEl>
                                              <p:pRg st="1" end="1"/>
                                            </p:txEl>
                                          </p:spTgt>
                                        </p:tgtEl>
                                        <p:attrNameLst>
                                          <p:attrName>style.visibility</p:attrName>
                                        </p:attrNameLst>
                                      </p:cBhvr>
                                      <p:to>
                                        <p:strVal val="visible"/>
                                      </p:to>
                                    </p:set>
                                    <p:animEffect transition="in" filter="checkerboard(across)">
                                      <p:cBhvr>
                                        <p:cTn id="12" dur="500"/>
                                        <p:tgtEl>
                                          <p:spTgt spid="9319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93190">
                                            <p:txEl>
                                              <p:pRg st="2" end="2"/>
                                            </p:txEl>
                                          </p:spTgt>
                                        </p:tgtEl>
                                        <p:attrNameLst>
                                          <p:attrName>style.visibility</p:attrName>
                                        </p:attrNameLst>
                                      </p:cBhvr>
                                      <p:to>
                                        <p:strVal val="visible"/>
                                      </p:to>
                                    </p:set>
                                    <p:animEffect transition="in" filter="checkerboard(across)">
                                      <p:cBhvr>
                                        <p:cTn id="17" dur="500"/>
                                        <p:tgtEl>
                                          <p:spTgt spid="9319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7" presetClass="entr" presetSubtype="0" fill="hold" grpId="0" nodeType="clickEffect">
                                  <p:stCondLst>
                                    <p:cond delay="0"/>
                                  </p:stCondLst>
                                  <p:childTnLst>
                                    <p:set>
                                      <p:cBhvr>
                                        <p:cTn id="21" dur="1" fill="hold">
                                          <p:stCondLst>
                                            <p:cond delay="0"/>
                                          </p:stCondLst>
                                        </p:cTn>
                                        <p:tgtEl>
                                          <p:spTgt spid="93191"/>
                                        </p:tgtEl>
                                        <p:attrNameLst>
                                          <p:attrName>style.visibility</p:attrName>
                                        </p:attrNameLst>
                                      </p:cBhvr>
                                      <p:to>
                                        <p:strVal val="visible"/>
                                      </p:to>
                                    </p:set>
                                    <p:animEffect transition="in" filter="fade">
                                      <p:cBhvr>
                                        <p:cTn id="22" dur="1000"/>
                                        <p:tgtEl>
                                          <p:spTgt spid="93191"/>
                                        </p:tgtEl>
                                      </p:cBhvr>
                                    </p:animEffect>
                                    <p:anim calcmode="lin" valueType="num">
                                      <p:cBhvr>
                                        <p:cTn id="23" dur="1000" fill="hold"/>
                                        <p:tgtEl>
                                          <p:spTgt spid="93191"/>
                                        </p:tgtEl>
                                        <p:attrNameLst>
                                          <p:attrName>ppt_x</p:attrName>
                                        </p:attrNameLst>
                                      </p:cBhvr>
                                      <p:tavLst>
                                        <p:tav tm="0">
                                          <p:val>
                                            <p:strVal val="#ppt_x"/>
                                          </p:val>
                                        </p:tav>
                                        <p:tav tm="100000">
                                          <p:val>
                                            <p:strVal val="#ppt_x"/>
                                          </p:val>
                                        </p:tav>
                                      </p:tavLst>
                                    </p:anim>
                                    <p:anim calcmode="lin" valueType="num">
                                      <p:cBhvr>
                                        <p:cTn id="24" dur="900" decel="100000" fill="hold"/>
                                        <p:tgtEl>
                                          <p:spTgt spid="93191"/>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93191"/>
                                        </p:tgtEl>
                                        <p:attrNameLst>
                                          <p:attrName>ppt_y</p:attrName>
                                        </p:attrNameLst>
                                      </p:cBhvr>
                                      <p:tavLst>
                                        <p:tav tm="0">
                                          <p:val>
                                            <p:strVal val="#ppt_y-.03"/>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7" presetClass="entr" presetSubtype="0" fill="hold" grpId="0" nodeType="clickEffect">
                                  <p:stCondLst>
                                    <p:cond delay="0"/>
                                  </p:stCondLst>
                                  <p:childTnLst>
                                    <p:set>
                                      <p:cBhvr>
                                        <p:cTn id="29" dur="1" fill="hold">
                                          <p:stCondLst>
                                            <p:cond delay="0"/>
                                          </p:stCondLst>
                                        </p:cTn>
                                        <p:tgtEl>
                                          <p:spTgt spid="93194"/>
                                        </p:tgtEl>
                                        <p:attrNameLst>
                                          <p:attrName>style.visibility</p:attrName>
                                        </p:attrNameLst>
                                      </p:cBhvr>
                                      <p:to>
                                        <p:strVal val="visible"/>
                                      </p:to>
                                    </p:set>
                                    <p:animEffect transition="in" filter="fade">
                                      <p:cBhvr>
                                        <p:cTn id="30" dur="1000"/>
                                        <p:tgtEl>
                                          <p:spTgt spid="93194"/>
                                        </p:tgtEl>
                                      </p:cBhvr>
                                    </p:animEffect>
                                    <p:anim calcmode="lin" valueType="num">
                                      <p:cBhvr>
                                        <p:cTn id="31" dur="1000" fill="hold"/>
                                        <p:tgtEl>
                                          <p:spTgt spid="93194"/>
                                        </p:tgtEl>
                                        <p:attrNameLst>
                                          <p:attrName>ppt_x</p:attrName>
                                        </p:attrNameLst>
                                      </p:cBhvr>
                                      <p:tavLst>
                                        <p:tav tm="0">
                                          <p:val>
                                            <p:strVal val="#ppt_x"/>
                                          </p:val>
                                        </p:tav>
                                        <p:tav tm="100000">
                                          <p:val>
                                            <p:strVal val="#ppt_x"/>
                                          </p:val>
                                        </p:tav>
                                      </p:tavLst>
                                    </p:anim>
                                    <p:anim calcmode="lin" valueType="num">
                                      <p:cBhvr>
                                        <p:cTn id="32" dur="900" decel="100000" fill="hold"/>
                                        <p:tgtEl>
                                          <p:spTgt spid="93194"/>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93194"/>
                                        </p:tgtEl>
                                        <p:attrNameLst>
                                          <p:attrName>ppt_y</p:attrName>
                                        </p:attrNameLst>
                                      </p:cBhvr>
                                      <p:tavLst>
                                        <p:tav tm="0">
                                          <p:val>
                                            <p:strVal val="#ppt_y-.03"/>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6" presetClass="entr" presetSubtype="0" fill="hold" grpId="0" nodeType="clickEffect">
                                  <p:stCondLst>
                                    <p:cond delay="0"/>
                                  </p:stCondLst>
                                  <p:childTnLst>
                                    <p:set>
                                      <p:cBhvr>
                                        <p:cTn id="37" dur="1" fill="hold">
                                          <p:stCondLst>
                                            <p:cond delay="0"/>
                                          </p:stCondLst>
                                        </p:cTn>
                                        <p:tgtEl>
                                          <p:spTgt spid="93192"/>
                                        </p:tgtEl>
                                        <p:attrNameLst>
                                          <p:attrName>style.visibility</p:attrName>
                                        </p:attrNameLst>
                                      </p:cBhvr>
                                      <p:to>
                                        <p:strVal val="visible"/>
                                      </p:to>
                                    </p:set>
                                    <p:animEffect transition="in" filter="wipe(down)">
                                      <p:cBhvr>
                                        <p:cTn id="38" dur="580">
                                          <p:stCondLst>
                                            <p:cond delay="0"/>
                                          </p:stCondLst>
                                        </p:cTn>
                                        <p:tgtEl>
                                          <p:spTgt spid="93192"/>
                                        </p:tgtEl>
                                      </p:cBhvr>
                                    </p:animEffect>
                                    <p:anim calcmode="lin" valueType="num">
                                      <p:cBhvr>
                                        <p:cTn id="39" dur="1822" tmFilter="0,0; 0.14,0.36; 0.43,0.73; 0.71,0.91; 1.0,1.0">
                                          <p:stCondLst>
                                            <p:cond delay="0"/>
                                          </p:stCondLst>
                                        </p:cTn>
                                        <p:tgtEl>
                                          <p:spTgt spid="93192"/>
                                        </p:tgtEl>
                                        <p:attrNameLst>
                                          <p:attrName>ppt_x</p:attrName>
                                        </p:attrNameLst>
                                      </p:cBhvr>
                                      <p:tavLst>
                                        <p:tav tm="0">
                                          <p:val>
                                            <p:strVal val="#ppt_x-0.25"/>
                                          </p:val>
                                        </p:tav>
                                        <p:tav tm="100000">
                                          <p:val>
                                            <p:strVal val="#ppt_x"/>
                                          </p:val>
                                        </p:tav>
                                      </p:tavLst>
                                    </p:anim>
                                    <p:anim calcmode="lin" valueType="num">
                                      <p:cBhvr>
                                        <p:cTn id="40" dur="664" tmFilter="0.0,0.0; 0.25,0.07; 0.50,0.2; 0.75,0.467; 1.0,1.0">
                                          <p:stCondLst>
                                            <p:cond delay="0"/>
                                          </p:stCondLst>
                                        </p:cTn>
                                        <p:tgtEl>
                                          <p:spTgt spid="93192"/>
                                        </p:tgtEl>
                                        <p:attrNameLst>
                                          <p:attrName>ppt_y</p:attrName>
                                        </p:attrNameLst>
                                      </p:cBhvr>
                                      <p:tavLst>
                                        <p:tav tm="0" fmla="#ppt_y-sin(pi*$)/3">
                                          <p:val>
                                            <p:fltVal val="0.5"/>
                                          </p:val>
                                        </p:tav>
                                        <p:tav tm="100000">
                                          <p:val>
                                            <p:fltVal val="1"/>
                                          </p:val>
                                        </p:tav>
                                      </p:tavLst>
                                    </p:anim>
                                    <p:anim calcmode="lin" valueType="num">
                                      <p:cBhvr>
                                        <p:cTn id="41" dur="664" tmFilter="0, 0; 0.125,0.2665; 0.25,0.4; 0.375,0.465; 0.5,0.5;  0.625,0.535; 0.75,0.6; 0.875,0.7335; 1,1">
                                          <p:stCondLst>
                                            <p:cond delay="664"/>
                                          </p:stCondLst>
                                        </p:cTn>
                                        <p:tgtEl>
                                          <p:spTgt spid="93192"/>
                                        </p:tgtEl>
                                        <p:attrNameLst>
                                          <p:attrName>ppt_y</p:attrName>
                                        </p:attrNameLst>
                                      </p:cBhvr>
                                      <p:tavLst>
                                        <p:tav tm="0" fmla="#ppt_y-sin(pi*$)/9">
                                          <p:val>
                                            <p:fltVal val="0"/>
                                          </p:val>
                                        </p:tav>
                                        <p:tav tm="100000">
                                          <p:val>
                                            <p:fltVal val="1"/>
                                          </p:val>
                                        </p:tav>
                                      </p:tavLst>
                                    </p:anim>
                                    <p:anim calcmode="lin" valueType="num">
                                      <p:cBhvr>
                                        <p:cTn id="42" dur="332" tmFilter="0, 0; 0.125,0.2665; 0.25,0.4; 0.375,0.465; 0.5,0.5;  0.625,0.535; 0.75,0.6; 0.875,0.7335; 1,1">
                                          <p:stCondLst>
                                            <p:cond delay="1324"/>
                                          </p:stCondLst>
                                        </p:cTn>
                                        <p:tgtEl>
                                          <p:spTgt spid="93192"/>
                                        </p:tgtEl>
                                        <p:attrNameLst>
                                          <p:attrName>ppt_y</p:attrName>
                                        </p:attrNameLst>
                                      </p:cBhvr>
                                      <p:tavLst>
                                        <p:tav tm="0" fmla="#ppt_y-sin(pi*$)/27">
                                          <p:val>
                                            <p:fltVal val="0"/>
                                          </p:val>
                                        </p:tav>
                                        <p:tav tm="100000">
                                          <p:val>
                                            <p:fltVal val="1"/>
                                          </p:val>
                                        </p:tav>
                                      </p:tavLst>
                                    </p:anim>
                                    <p:anim calcmode="lin" valueType="num">
                                      <p:cBhvr>
                                        <p:cTn id="43" dur="164" tmFilter="0, 0; 0.125,0.2665; 0.25,0.4; 0.375,0.465; 0.5,0.5;  0.625,0.535; 0.75,0.6; 0.875,0.7335; 1,1">
                                          <p:stCondLst>
                                            <p:cond delay="1656"/>
                                          </p:stCondLst>
                                        </p:cTn>
                                        <p:tgtEl>
                                          <p:spTgt spid="93192"/>
                                        </p:tgtEl>
                                        <p:attrNameLst>
                                          <p:attrName>ppt_y</p:attrName>
                                        </p:attrNameLst>
                                      </p:cBhvr>
                                      <p:tavLst>
                                        <p:tav tm="0" fmla="#ppt_y-sin(pi*$)/81">
                                          <p:val>
                                            <p:fltVal val="0"/>
                                          </p:val>
                                        </p:tav>
                                        <p:tav tm="100000">
                                          <p:val>
                                            <p:fltVal val="1"/>
                                          </p:val>
                                        </p:tav>
                                      </p:tavLst>
                                    </p:anim>
                                    <p:animScale>
                                      <p:cBhvr>
                                        <p:cTn id="44" dur="26">
                                          <p:stCondLst>
                                            <p:cond delay="650"/>
                                          </p:stCondLst>
                                        </p:cTn>
                                        <p:tgtEl>
                                          <p:spTgt spid="93192"/>
                                        </p:tgtEl>
                                      </p:cBhvr>
                                      <p:to x="100000" y="60000"/>
                                    </p:animScale>
                                    <p:animScale>
                                      <p:cBhvr>
                                        <p:cTn id="45" dur="166" decel="50000">
                                          <p:stCondLst>
                                            <p:cond delay="676"/>
                                          </p:stCondLst>
                                        </p:cTn>
                                        <p:tgtEl>
                                          <p:spTgt spid="93192"/>
                                        </p:tgtEl>
                                      </p:cBhvr>
                                      <p:to x="100000" y="100000"/>
                                    </p:animScale>
                                    <p:animScale>
                                      <p:cBhvr>
                                        <p:cTn id="46" dur="26">
                                          <p:stCondLst>
                                            <p:cond delay="1312"/>
                                          </p:stCondLst>
                                        </p:cTn>
                                        <p:tgtEl>
                                          <p:spTgt spid="93192"/>
                                        </p:tgtEl>
                                      </p:cBhvr>
                                      <p:to x="100000" y="80000"/>
                                    </p:animScale>
                                    <p:animScale>
                                      <p:cBhvr>
                                        <p:cTn id="47" dur="166" decel="50000">
                                          <p:stCondLst>
                                            <p:cond delay="1338"/>
                                          </p:stCondLst>
                                        </p:cTn>
                                        <p:tgtEl>
                                          <p:spTgt spid="93192"/>
                                        </p:tgtEl>
                                      </p:cBhvr>
                                      <p:to x="100000" y="100000"/>
                                    </p:animScale>
                                    <p:animScale>
                                      <p:cBhvr>
                                        <p:cTn id="48" dur="26">
                                          <p:stCondLst>
                                            <p:cond delay="1642"/>
                                          </p:stCondLst>
                                        </p:cTn>
                                        <p:tgtEl>
                                          <p:spTgt spid="93192"/>
                                        </p:tgtEl>
                                      </p:cBhvr>
                                      <p:to x="100000" y="90000"/>
                                    </p:animScale>
                                    <p:animScale>
                                      <p:cBhvr>
                                        <p:cTn id="49" dur="166" decel="50000">
                                          <p:stCondLst>
                                            <p:cond delay="1668"/>
                                          </p:stCondLst>
                                        </p:cTn>
                                        <p:tgtEl>
                                          <p:spTgt spid="93192"/>
                                        </p:tgtEl>
                                      </p:cBhvr>
                                      <p:to x="100000" y="100000"/>
                                    </p:animScale>
                                    <p:animScale>
                                      <p:cBhvr>
                                        <p:cTn id="50" dur="26">
                                          <p:stCondLst>
                                            <p:cond delay="1808"/>
                                          </p:stCondLst>
                                        </p:cTn>
                                        <p:tgtEl>
                                          <p:spTgt spid="93192"/>
                                        </p:tgtEl>
                                      </p:cBhvr>
                                      <p:to x="100000" y="95000"/>
                                    </p:animScale>
                                    <p:animScale>
                                      <p:cBhvr>
                                        <p:cTn id="51" dur="166" decel="50000">
                                          <p:stCondLst>
                                            <p:cond delay="1834"/>
                                          </p:stCondLst>
                                        </p:cTn>
                                        <p:tgtEl>
                                          <p:spTgt spid="93192"/>
                                        </p:tgtEl>
                                      </p:cBhvr>
                                      <p:to x="100000" y="100000"/>
                                    </p:animScale>
                                  </p:childTnLst>
                                </p:cTn>
                              </p:par>
                            </p:childTnLst>
                          </p:cTn>
                        </p:par>
                      </p:childTnLst>
                    </p:cTn>
                  </p:par>
                  <p:par>
                    <p:cTn id="52" fill="hold">
                      <p:stCondLst>
                        <p:cond delay="indefinite"/>
                      </p:stCondLst>
                      <p:childTnLst>
                        <p:par>
                          <p:cTn id="53" fill="hold">
                            <p:stCondLst>
                              <p:cond delay="0"/>
                            </p:stCondLst>
                            <p:childTnLst>
                              <p:par>
                                <p:cTn id="54" presetID="30" presetClass="entr" presetSubtype="0" fill="hold" grpId="0" nodeType="clickEffect">
                                  <p:stCondLst>
                                    <p:cond delay="0"/>
                                  </p:stCondLst>
                                  <p:childTnLst>
                                    <p:set>
                                      <p:cBhvr>
                                        <p:cTn id="55" dur="1" fill="hold">
                                          <p:stCondLst>
                                            <p:cond delay="0"/>
                                          </p:stCondLst>
                                        </p:cTn>
                                        <p:tgtEl>
                                          <p:spTgt spid="93193"/>
                                        </p:tgtEl>
                                        <p:attrNameLst>
                                          <p:attrName>style.visibility</p:attrName>
                                        </p:attrNameLst>
                                      </p:cBhvr>
                                      <p:to>
                                        <p:strVal val="visible"/>
                                      </p:to>
                                    </p:set>
                                    <p:animEffect transition="in" filter="fade">
                                      <p:cBhvr>
                                        <p:cTn id="56" dur="800" decel="100000"/>
                                        <p:tgtEl>
                                          <p:spTgt spid="93193"/>
                                        </p:tgtEl>
                                      </p:cBhvr>
                                    </p:animEffect>
                                    <p:anim calcmode="lin" valueType="num">
                                      <p:cBhvr>
                                        <p:cTn id="57" dur="800" decel="100000" fill="hold"/>
                                        <p:tgtEl>
                                          <p:spTgt spid="93193"/>
                                        </p:tgtEl>
                                        <p:attrNameLst>
                                          <p:attrName>style.rotation</p:attrName>
                                        </p:attrNameLst>
                                      </p:cBhvr>
                                      <p:tavLst>
                                        <p:tav tm="0">
                                          <p:val>
                                            <p:fltVal val="-90"/>
                                          </p:val>
                                        </p:tav>
                                        <p:tav tm="100000">
                                          <p:val>
                                            <p:fltVal val="0"/>
                                          </p:val>
                                        </p:tav>
                                      </p:tavLst>
                                    </p:anim>
                                    <p:anim calcmode="lin" valueType="num">
                                      <p:cBhvr>
                                        <p:cTn id="58" dur="800" decel="100000" fill="hold"/>
                                        <p:tgtEl>
                                          <p:spTgt spid="93193"/>
                                        </p:tgtEl>
                                        <p:attrNameLst>
                                          <p:attrName>ppt_x</p:attrName>
                                        </p:attrNameLst>
                                      </p:cBhvr>
                                      <p:tavLst>
                                        <p:tav tm="0">
                                          <p:val>
                                            <p:strVal val="#ppt_x+0.4"/>
                                          </p:val>
                                        </p:tav>
                                        <p:tav tm="100000">
                                          <p:val>
                                            <p:strVal val="#ppt_x-0.05"/>
                                          </p:val>
                                        </p:tav>
                                      </p:tavLst>
                                    </p:anim>
                                    <p:anim calcmode="lin" valueType="num">
                                      <p:cBhvr>
                                        <p:cTn id="59" dur="800" decel="100000" fill="hold"/>
                                        <p:tgtEl>
                                          <p:spTgt spid="93193"/>
                                        </p:tgtEl>
                                        <p:attrNameLst>
                                          <p:attrName>ppt_y</p:attrName>
                                        </p:attrNameLst>
                                      </p:cBhvr>
                                      <p:tavLst>
                                        <p:tav tm="0">
                                          <p:val>
                                            <p:strVal val="#ppt_y-0.4"/>
                                          </p:val>
                                        </p:tav>
                                        <p:tav tm="100000">
                                          <p:val>
                                            <p:strVal val="#ppt_y+0.1"/>
                                          </p:val>
                                        </p:tav>
                                      </p:tavLst>
                                    </p:anim>
                                    <p:anim calcmode="lin" valueType="num">
                                      <p:cBhvr>
                                        <p:cTn id="60" dur="200" accel="100000" fill="hold">
                                          <p:stCondLst>
                                            <p:cond delay="800"/>
                                          </p:stCondLst>
                                        </p:cTn>
                                        <p:tgtEl>
                                          <p:spTgt spid="93193"/>
                                        </p:tgtEl>
                                        <p:attrNameLst>
                                          <p:attrName>ppt_x</p:attrName>
                                        </p:attrNameLst>
                                      </p:cBhvr>
                                      <p:tavLst>
                                        <p:tav tm="0">
                                          <p:val>
                                            <p:strVal val="#ppt_x-0.05"/>
                                          </p:val>
                                        </p:tav>
                                        <p:tav tm="100000">
                                          <p:val>
                                            <p:strVal val="#ppt_x"/>
                                          </p:val>
                                        </p:tav>
                                      </p:tavLst>
                                    </p:anim>
                                    <p:anim calcmode="lin" valueType="num">
                                      <p:cBhvr>
                                        <p:cTn id="61" dur="200" accel="100000" fill="hold">
                                          <p:stCondLst>
                                            <p:cond delay="800"/>
                                          </p:stCondLst>
                                        </p:cTn>
                                        <p:tgtEl>
                                          <p:spTgt spid="93193"/>
                                        </p:tgtEl>
                                        <p:attrNameLst>
                                          <p:attrName>ppt_y</p:attrName>
                                        </p:attrNameLst>
                                      </p:cBhvr>
                                      <p:tavLst>
                                        <p:tav tm="0">
                                          <p:val>
                                            <p:strVal val="#ppt_y+0.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37" presetClass="entr" presetSubtype="0" fill="hold" grpId="0" nodeType="clickEffect">
                                  <p:stCondLst>
                                    <p:cond delay="0"/>
                                  </p:stCondLst>
                                  <p:childTnLst>
                                    <p:set>
                                      <p:cBhvr>
                                        <p:cTn id="65" dur="1" fill="hold">
                                          <p:stCondLst>
                                            <p:cond delay="0"/>
                                          </p:stCondLst>
                                        </p:cTn>
                                        <p:tgtEl>
                                          <p:spTgt spid="93197"/>
                                        </p:tgtEl>
                                        <p:attrNameLst>
                                          <p:attrName>style.visibility</p:attrName>
                                        </p:attrNameLst>
                                      </p:cBhvr>
                                      <p:to>
                                        <p:strVal val="visible"/>
                                      </p:to>
                                    </p:set>
                                    <p:animEffect transition="in" filter="fade">
                                      <p:cBhvr>
                                        <p:cTn id="66" dur="1000"/>
                                        <p:tgtEl>
                                          <p:spTgt spid="93197"/>
                                        </p:tgtEl>
                                      </p:cBhvr>
                                    </p:animEffect>
                                    <p:anim calcmode="lin" valueType="num">
                                      <p:cBhvr>
                                        <p:cTn id="67" dur="1000" fill="hold"/>
                                        <p:tgtEl>
                                          <p:spTgt spid="93197"/>
                                        </p:tgtEl>
                                        <p:attrNameLst>
                                          <p:attrName>ppt_x</p:attrName>
                                        </p:attrNameLst>
                                      </p:cBhvr>
                                      <p:tavLst>
                                        <p:tav tm="0">
                                          <p:val>
                                            <p:strVal val="#ppt_x"/>
                                          </p:val>
                                        </p:tav>
                                        <p:tav tm="100000">
                                          <p:val>
                                            <p:strVal val="#ppt_x"/>
                                          </p:val>
                                        </p:tav>
                                      </p:tavLst>
                                    </p:anim>
                                    <p:anim calcmode="lin" valueType="num">
                                      <p:cBhvr>
                                        <p:cTn id="68" dur="900" decel="100000" fill="hold"/>
                                        <p:tgtEl>
                                          <p:spTgt spid="93197"/>
                                        </p:tgtEl>
                                        <p:attrNameLst>
                                          <p:attrName>ppt_y</p:attrName>
                                        </p:attrNameLst>
                                      </p:cBhvr>
                                      <p:tavLst>
                                        <p:tav tm="0">
                                          <p:val>
                                            <p:strVal val="#ppt_y+1"/>
                                          </p:val>
                                        </p:tav>
                                        <p:tav tm="100000">
                                          <p:val>
                                            <p:strVal val="#ppt_y-.03"/>
                                          </p:val>
                                        </p:tav>
                                      </p:tavLst>
                                    </p:anim>
                                    <p:anim calcmode="lin" valueType="num">
                                      <p:cBhvr>
                                        <p:cTn id="69" dur="100" accel="100000" fill="hold">
                                          <p:stCondLst>
                                            <p:cond delay="900"/>
                                          </p:stCondLst>
                                        </p:cTn>
                                        <p:tgtEl>
                                          <p:spTgt spid="93197"/>
                                        </p:tgtEl>
                                        <p:attrNameLst>
                                          <p:attrName>ppt_y</p:attrName>
                                        </p:attrNameLst>
                                      </p:cBhvr>
                                      <p:tavLst>
                                        <p:tav tm="0">
                                          <p:val>
                                            <p:strVal val="#ppt_y-.03"/>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37" presetClass="entr" presetSubtype="0" fill="hold" grpId="0" nodeType="clickEffect">
                                  <p:stCondLst>
                                    <p:cond delay="0"/>
                                  </p:stCondLst>
                                  <p:childTnLst>
                                    <p:set>
                                      <p:cBhvr>
                                        <p:cTn id="73" dur="1" fill="hold">
                                          <p:stCondLst>
                                            <p:cond delay="0"/>
                                          </p:stCondLst>
                                        </p:cTn>
                                        <p:tgtEl>
                                          <p:spTgt spid="93196"/>
                                        </p:tgtEl>
                                        <p:attrNameLst>
                                          <p:attrName>style.visibility</p:attrName>
                                        </p:attrNameLst>
                                      </p:cBhvr>
                                      <p:to>
                                        <p:strVal val="visible"/>
                                      </p:to>
                                    </p:set>
                                    <p:animEffect transition="in" filter="fade">
                                      <p:cBhvr>
                                        <p:cTn id="74" dur="1000"/>
                                        <p:tgtEl>
                                          <p:spTgt spid="93196"/>
                                        </p:tgtEl>
                                      </p:cBhvr>
                                    </p:animEffect>
                                    <p:anim calcmode="lin" valueType="num">
                                      <p:cBhvr>
                                        <p:cTn id="75" dur="1000" fill="hold"/>
                                        <p:tgtEl>
                                          <p:spTgt spid="93196"/>
                                        </p:tgtEl>
                                        <p:attrNameLst>
                                          <p:attrName>ppt_x</p:attrName>
                                        </p:attrNameLst>
                                      </p:cBhvr>
                                      <p:tavLst>
                                        <p:tav tm="0">
                                          <p:val>
                                            <p:strVal val="#ppt_x"/>
                                          </p:val>
                                        </p:tav>
                                        <p:tav tm="100000">
                                          <p:val>
                                            <p:strVal val="#ppt_x"/>
                                          </p:val>
                                        </p:tav>
                                      </p:tavLst>
                                    </p:anim>
                                    <p:anim calcmode="lin" valueType="num">
                                      <p:cBhvr>
                                        <p:cTn id="76" dur="900" decel="100000" fill="hold"/>
                                        <p:tgtEl>
                                          <p:spTgt spid="93196"/>
                                        </p:tgtEl>
                                        <p:attrNameLst>
                                          <p:attrName>ppt_y</p:attrName>
                                        </p:attrNameLst>
                                      </p:cBhvr>
                                      <p:tavLst>
                                        <p:tav tm="0">
                                          <p:val>
                                            <p:strVal val="#ppt_y+1"/>
                                          </p:val>
                                        </p:tav>
                                        <p:tav tm="100000">
                                          <p:val>
                                            <p:strVal val="#ppt_y-.03"/>
                                          </p:val>
                                        </p:tav>
                                      </p:tavLst>
                                    </p:anim>
                                    <p:anim calcmode="lin" valueType="num">
                                      <p:cBhvr>
                                        <p:cTn id="77" dur="100" accel="100000" fill="hold">
                                          <p:stCondLst>
                                            <p:cond delay="900"/>
                                          </p:stCondLst>
                                        </p:cTn>
                                        <p:tgtEl>
                                          <p:spTgt spid="93196"/>
                                        </p:tgtEl>
                                        <p:attrNameLst>
                                          <p:attrName>ppt_y</p:attrName>
                                        </p:attrNameLst>
                                      </p:cBhvr>
                                      <p:tavLst>
                                        <p:tav tm="0">
                                          <p:val>
                                            <p:strVal val="#ppt_y-.03"/>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37" presetClass="entr" presetSubtype="0" fill="hold" grpId="0" nodeType="clickEffect">
                                  <p:stCondLst>
                                    <p:cond delay="0"/>
                                  </p:stCondLst>
                                  <p:childTnLst>
                                    <p:set>
                                      <p:cBhvr>
                                        <p:cTn id="81" dur="1" fill="hold">
                                          <p:stCondLst>
                                            <p:cond delay="0"/>
                                          </p:stCondLst>
                                        </p:cTn>
                                        <p:tgtEl>
                                          <p:spTgt spid="93198"/>
                                        </p:tgtEl>
                                        <p:attrNameLst>
                                          <p:attrName>style.visibility</p:attrName>
                                        </p:attrNameLst>
                                      </p:cBhvr>
                                      <p:to>
                                        <p:strVal val="visible"/>
                                      </p:to>
                                    </p:set>
                                    <p:animEffect transition="in" filter="fade">
                                      <p:cBhvr>
                                        <p:cTn id="82" dur="1000"/>
                                        <p:tgtEl>
                                          <p:spTgt spid="93198"/>
                                        </p:tgtEl>
                                      </p:cBhvr>
                                    </p:animEffect>
                                    <p:anim calcmode="lin" valueType="num">
                                      <p:cBhvr>
                                        <p:cTn id="83" dur="1000" fill="hold"/>
                                        <p:tgtEl>
                                          <p:spTgt spid="93198"/>
                                        </p:tgtEl>
                                        <p:attrNameLst>
                                          <p:attrName>ppt_x</p:attrName>
                                        </p:attrNameLst>
                                      </p:cBhvr>
                                      <p:tavLst>
                                        <p:tav tm="0">
                                          <p:val>
                                            <p:strVal val="#ppt_x"/>
                                          </p:val>
                                        </p:tav>
                                        <p:tav tm="100000">
                                          <p:val>
                                            <p:strVal val="#ppt_x"/>
                                          </p:val>
                                        </p:tav>
                                      </p:tavLst>
                                    </p:anim>
                                    <p:anim calcmode="lin" valueType="num">
                                      <p:cBhvr>
                                        <p:cTn id="84" dur="900" decel="100000" fill="hold"/>
                                        <p:tgtEl>
                                          <p:spTgt spid="93198"/>
                                        </p:tgtEl>
                                        <p:attrNameLst>
                                          <p:attrName>ppt_y</p:attrName>
                                        </p:attrNameLst>
                                      </p:cBhvr>
                                      <p:tavLst>
                                        <p:tav tm="0">
                                          <p:val>
                                            <p:strVal val="#ppt_y+1"/>
                                          </p:val>
                                        </p:tav>
                                        <p:tav tm="100000">
                                          <p:val>
                                            <p:strVal val="#ppt_y-.03"/>
                                          </p:val>
                                        </p:tav>
                                      </p:tavLst>
                                    </p:anim>
                                    <p:anim calcmode="lin" valueType="num">
                                      <p:cBhvr>
                                        <p:cTn id="85" dur="100" accel="100000" fill="hold">
                                          <p:stCondLst>
                                            <p:cond delay="900"/>
                                          </p:stCondLst>
                                        </p:cTn>
                                        <p:tgtEl>
                                          <p:spTgt spid="93198"/>
                                        </p:tgtEl>
                                        <p:attrNameLst>
                                          <p:attrName>ppt_y</p:attrName>
                                        </p:attrNameLst>
                                      </p:cBhvr>
                                      <p:tavLst>
                                        <p:tav tm="0">
                                          <p:val>
                                            <p:strVal val="#ppt_y-.03"/>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37" presetClass="entr" presetSubtype="0" fill="hold" grpId="0" nodeType="clickEffect">
                                  <p:stCondLst>
                                    <p:cond delay="0"/>
                                  </p:stCondLst>
                                  <p:childTnLst>
                                    <p:set>
                                      <p:cBhvr>
                                        <p:cTn id="89" dur="1" fill="hold">
                                          <p:stCondLst>
                                            <p:cond delay="0"/>
                                          </p:stCondLst>
                                        </p:cTn>
                                        <p:tgtEl>
                                          <p:spTgt spid="93199"/>
                                        </p:tgtEl>
                                        <p:attrNameLst>
                                          <p:attrName>style.visibility</p:attrName>
                                        </p:attrNameLst>
                                      </p:cBhvr>
                                      <p:to>
                                        <p:strVal val="visible"/>
                                      </p:to>
                                    </p:set>
                                    <p:animEffect transition="in" filter="fade">
                                      <p:cBhvr>
                                        <p:cTn id="90" dur="1000"/>
                                        <p:tgtEl>
                                          <p:spTgt spid="93199"/>
                                        </p:tgtEl>
                                      </p:cBhvr>
                                    </p:animEffect>
                                    <p:anim calcmode="lin" valueType="num">
                                      <p:cBhvr>
                                        <p:cTn id="91" dur="1000" fill="hold"/>
                                        <p:tgtEl>
                                          <p:spTgt spid="93199"/>
                                        </p:tgtEl>
                                        <p:attrNameLst>
                                          <p:attrName>ppt_x</p:attrName>
                                        </p:attrNameLst>
                                      </p:cBhvr>
                                      <p:tavLst>
                                        <p:tav tm="0">
                                          <p:val>
                                            <p:strVal val="#ppt_x"/>
                                          </p:val>
                                        </p:tav>
                                        <p:tav tm="100000">
                                          <p:val>
                                            <p:strVal val="#ppt_x"/>
                                          </p:val>
                                        </p:tav>
                                      </p:tavLst>
                                    </p:anim>
                                    <p:anim calcmode="lin" valueType="num">
                                      <p:cBhvr>
                                        <p:cTn id="92" dur="900" decel="100000" fill="hold"/>
                                        <p:tgtEl>
                                          <p:spTgt spid="93199"/>
                                        </p:tgtEl>
                                        <p:attrNameLst>
                                          <p:attrName>ppt_y</p:attrName>
                                        </p:attrNameLst>
                                      </p:cBhvr>
                                      <p:tavLst>
                                        <p:tav tm="0">
                                          <p:val>
                                            <p:strVal val="#ppt_y+1"/>
                                          </p:val>
                                        </p:tav>
                                        <p:tav tm="100000">
                                          <p:val>
                                            <p:strVal val="#ppt_y-.03"/>
                                          </p:val>
                                        </p:tav>
                                      </p:tavLst>
                                    </p:anim>
                                    <p:anim calcmode="lin" valueType="num">
                                      <p:cBhvr>
                                        <p:cTn id="93" dur="100" accel="100000" fill="hold">
                                          <p:stCondLst>
                                            <p:cond delay="900"/>
                                          </p:stCondLst>
                                        </p:cTn>
                                        <p:tgtEl>
                                          <p:spTgt spid="9319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90" grpId="0" build="p"/>
      <p:bldP spid="93191" grpId="0"/>
      <p:bldP spid="93192" grpId="0"/>
      <p:bldP spid="93193" grpId="0"/>
      <p:bldP spid="93194" grpId="0"/>
      <p:bldP spid="93196" grpId="0"/>
      <p:bldP spid="93197" grpId="0"/>
      <p:bldP spid="93198" grpId="0"/>
      <p:bldP spid="9319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6" name="矩形 122885"/>
          <p:cNvSpPr/>
          <p:nvPr/>
        </p:nvSpPr>
        <p:spPr>
          <a:xfrm>
            <a:off x="0" y="152401"/>
            <a:ext cx="9144000" cy="1876425"/>
          </a:xfrm>
          <a:prstGeom prst="rect">
            <a:avLst/>
          </a:prstGeom>
          <a:noFill/>
          <a:ln w="9525">
            <a:noFill/>
          </a:ln>
        </p:spPr>
        <p:txBody>
          <a:bodyPr anchor="ctr">
            <a:spAutoFit/>
          </a:bodyPr>
          <a:lstStyle/>
          <a:p>
            <a:r>
              <a:rPr lang="en-US" altLang="zh-CN" sz="2000" dirty="0">
                <a:latin typeface="Arial" panose="020B0604020202020204" pitchFamily="34" charset="0"/>
              </a:rPr>
              <a:t>4</a:t>
            </a:r>
            <a:r>
              <a:rPr lang="zh-CN" altLang="en-US" sz="2000" dirty="0">
                <a:latin typeface="Arial" panose="020B0604020202020204" pitchFamily="34" charset="0"/>
              </a:rPr>
              <a:t>、</a:t>
            </a:r>
            <a:r>
              <a:rPr lang="zh-CN" altLang="en-US" sz="1600" dirty="0">
                <a:latin typeface="Arial" panose="020B0604020202020204" pitchFamily="34" charset="0"/>
              </a:rPr>
              <a:t>在学习吉他演奏的过程中．小华发现琴弦发出声音的音调高低是受各种因素影响的，他决定对此进行研究．经过和同学们讨论．提出了以下猜想：</a:t>
            </a:r>
            <a:br>
              <a:rPr lang="zh-CN" altLang="en-US" sz="1600" dirty="0">
                <a:latin typeface="Arial" panose="020B0604020202020204" pitchFamily="34" charset="0"/>
              </a:rPr>
            </a:br>
            <a:r>
              <a:rPr lang="zh-CN" altLang="en-US" sz="1600" dirty="0">
                <a:latin typeface="Arial" panose="020B0604020202020204" pitchFamily="34" charset="0"/>
              </a:rPr>
              <a:t>猜想一：琴弦发出声音的音调高低．可能与琴弦的横截面积有关</a:t>
            </a:r>
            <a:br>
              <a:rPr lang="zh-CN" altLang="en-US" sz="1600" dirty="0">
                <a:latin typeface="Arial" panose="020B0604020202020204" pitchFamily="34" charset="0"/>
              </a:rPr>
            </a:br>
            <a:r>
              <a:rPr lang="zh-CN" altLang="en-US" sz="1600" dirty="0">
                <a:latin typeface="Arial" panose="020B0604020202020204" pitchFamily="34" charset="0"/>
              </a:rPr>
              <a:t>猜想二：琴弦发出声音的音调高低，可能与琴弦的长短有关</a:t>
            </a:r>
            <a:br>
              <a:rPr lang="zh-CN" altLang="en-US" sz="1600" dirty="0">
                <a:latin typeface="Arial" panose="020B0604020202020204" pitchFamily="34" charset="0"/>
              </a:rPr>
            </a:br>
            <a:r>
              <a:rPr lang="zh-CN" altLang="en-US" sz="1600" dirty="0">
                <a:latin typeface="Arial" panose="020B0604020202020204" pitchFamily="34" charset="0"/>
              </a:rPr>
              <a:t>猜想三：琴弦发出声音的音调高低，可能与琴弦的材料有关</a:t>
            </a:r>
            <a:br>
              <a:rPr lang="zh-CN" altLang="en-US" sz="1600" dirty="0">
                <a:latin typeface="Arial" panose="020B0604020202020204" pitchFamily="34" charset="0"/>
              </a:rPr>
            </a:br>
            <a:r>
              <a:rPr lang="zh-CN" altLang="en-US" sz="1600" dirty="0">
                <a:latin typeface="Arial" panose="020B0604020202020204" pitchFamily="34" charset="0"/>
              </a:rPr>
              <a:t>为了验证上述猜想是否正确，他们找到了下表所列</a:t>
            </a:r>
            <a:r>
              <a:rPr lang="en-US" altLang="zh-CN" sz="1600" dirty="0">
                <a:latin typeface="Arial" panose="020B0604020202020204" pitchFamily="34" charset="0"/>
              </a:rPr>
              <a:t>9</a:t>
            </a:r>
            <a:r>
              <a:rPr lang="zh-CN" altLang="en-US" sz="1600" dirty="0">
                <a:latin typeface="Arial" panose="020B0604020202020204" pitchFamily="34" charset="0"/>
              </a:rPr>
              <a:t>种规格的琴弦，因为音调的高低取决于声源振动的频率，于是借来一个能够测量振动频率的仪器进行实验 </a:t>
            </a:r>
          </a:p>
        </p:txBody>
      </p:sp>
      <p:graphicFrame>
        <p:nvGraphicFramePr>
          <p:cNvPr id="122956" name="表格 122955"/>
          <p:cNvGraphicFramePr/>
          <p:nvPr/>
        </p:nvGraphicFramePr>
        <p:xfrm>
          <a:off x="323850" y="2133600"/>
          <a:ext cx="6335713" cy="3159125"/>
        </p:xfrm>
        <a:graphic>
          <a:graphicData uri="http://schemas.openxmlformats.org/drawingml/2006/table">
            <a:tbl>
              <a:tblPr/>
              <a:tblGrid>
                <a:gridCol w="1290638"/>
                <a:gridCol w="1722437"/>
                <a:gridCol w="1784350"/>
                <a:gridCol w="1538288"/>
              </a:tblGrid>
              <a:tr h="315913">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1600" dirty="0"/>
                        <a:t>编号</a:t>
                      </a:r>
                    </a:p>
                  </a:txBody>
                  <a:tcPr marL="36000" marR="36000" marT="36000" marB="3600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1600" dirty="0"/>
                        <a:t>材料</a:t>
                      </a:r>
                    </a:p>
                  </a:txBody>
                  <a:tcPr marL="36000" marR="36000" marT="36000" marB="3600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1600" dirty="0"/>
                        <a:t>长度</a:t>
                      </a:r>
                      <a:r>
                        <a:rPr lang="en-US" altLang="zh-CN" sz="1600"/>
                        <a:t>/cm</a:t>
                      </a:r>
                      <a:endParaRPr lang="zh-CN" altLang="en-US" sz="1600"/>
                    </a:p>
                  </a:txBody>
                  <a:tcPr marL="36000" marR="36000" marT="36000" marB="3600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1600" dirty="0"/>
                        <a:t>横截面积</a:t>
                      </a:r>
                      <a:r>
                        <a:rPr lang="en-US" altLang="zh-CN" sz="1600"/>
                        <a:t>/mm</a:t>
                      </a:r>
                      <a:r>
                        <a:rPr lang="en-US" altLang="zh-CN" sz="1600" baseline="30000"/>
                        <a:t>2</a:t>
                      </a:r>
                      <a:endParaRPr lang="zh-CN" altLang="en-US" sz="1600" baseline="30000"/>
                    </a:p>
                  </a:txBody>
                  <a:tcPr marL="36000" marR="36000" marT="36000" marB="3600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315912">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1600"/>
                        <a:t>A</a:t>
                      </a:r>
                      <a:endParaRPr lang="zh-CN" altLang="en-US" sz="1600"/>
                    </a:p>
                  </a:txBody>
                  <a:tcPr marL="36000" marR="36000" marT="36000" marB="3600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1600" dirty="0"/>
                        <a:t>铜</a:t>
                      </a:r>
                    </a:p>
                  </a:txBody>
                  <a:tcPr marL="36000" marR="36000" marT="36000" marB="3600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1600"/>
                        <a:t>60</a:t>
                      </a:r>
                      <a:endParaRPr lang="zh-CN" altLang="en-US" sz="1600"/>
                    </a:p>
                  </a:txBody>
                  <a:tcPr marL="36000" marR="36000" marT="36000" marB="3600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1600"/>
                        <a:t>0.76</a:t>
                      </a:r>
                      <a:endParaRPr lang="zh-CN" altLang="en-US" sz="1600"/>
                    </a:p>
                  </a:txBody>
                  <a:tcPr marL="36000" marR="36000" marT="36000" marB="3600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315913">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1600"/>
                        <a:t>B</a:t>
                      </a:r>
                      <a:endParaRPr lang="zh-CN" altLang="en-US" sz="1600"/>
                    </a:p>
                  </a:txBody>
                  <a:tcPr marL="36000" marR="36000" marT="36000" marB="3600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1600" dirty="0"/>
                        <a:t>铜</a:t>
                      </a:r>
                    </a:p>
                  </a:txBody>
                  <a:tcPr marL="36000" marR="36000" marT="36000" marB="3600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1600"/>
                        <a:t>60</a:t>
                      </a:r>
                      <a:endParaRPr lang="zh-CN" altLang="en-US" sz="1600"/>
                    </a:p>
                  </a:txBody>
                  <a:tcPr marL="36000" marR="36000" marT="36000" marB="3600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1600"/>
                        <a:t>0.89</a:t>
                      </a:r>
                      <a:endParaRPr lang="zh-CN" altLang="en-US" sz="1600"/>
                    </a:p>
                  </a:txBody>
                  <a:tcPr marL="36000" marR="36000" marT="36000" marB="3600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315912">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1600"/>
                        <a:t>C</a:t>
                      </a:r>
                      <a:endParaRPr lang="zh-CN" altLang="en-US" sz="1600"/>
                    </a:p>
                  </a:txBody>
                  <a:tcPr marL="36000" marR="36000" marT="36000" marB="3600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1600" dirty="0"/>
                        <a:t>铜</a:t>
                      </a:r>
                    </a:p>
                  </a:txBody>
                  <a:tcPr marL="36000" marR="36000" marT="36000" marB="3600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1600"/>
                        <a:t>60</a:t>
                      </a:r>
                      <a:endParaRPr lang="zh-CN" altLang="en-US" sz="1600"/>
                    </a:p>
                  </a:txBody>
                  <a:tcPr marL="36000" marR="36000" marT="36000" marB="3600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1600"/>
                        <a:t>1.02</a:t>
                      </a:r>
                      <a:endParaRPr lang="zh-CN" altLang="en-US" sz="1600"/>
                    </a:p>
                  </a:txBody>
                  <a:tcPr marL="36000" marR="36000" marT="36000" marB="3600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315913">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1600"/>
                        <a:t>D</a:t>
                      </a:r>
                      <a:endParaRPr lang="zh-CN" altLang="en-US" sz="1600"/>
                    </a:p>
                  </a:txBody>
                  <a:tcPr marL="36000" marR="36000" marT="36000" marB="3600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1600" dirty="0"/>
                        <a:t>铜</a:t>
                      </a:r>
                    </a:p>
                  </a:txBody>
                  <a:tcPr marL="36000" marR="36000" marT="36000" marB="3600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1600"/>
                        <a:t>80</a:t>
                      </a:r>
                      <a:endParaRPr lang="zh-CN" altLang="en-US" sz="1600"/>
                    </a:p>
                  </a:txBody>
                  <a:tcPr marL="36000" marR="36000" marT="36000" marB="3600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1600"/>
                        <a:t>0.76</a:t>
                      </a:r>
                      <a:endParaRPr lang="zh-CN" altLang="en-US" sz="1600"/>
                    </a:p>
                  </a:txBody>
                  <a:tcPr marL="36000" marR="36000" marT="36000" marB="3600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315912">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1600"/>
                        <a:t>E</a:t>
                      </a:r>
                      <a:endParaRPr lang="zh-CN" altLang="en-US" sz="1600"/>
                    </a:p>
                  </a:txBody>
                  <a:tcPr marL="36000" marR="36000" marT="36000" marB="3600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1600" dirty="0"/>
                        <a:t>铜</a:t>
                      </a:r>
                    </a:p>
                  </a:txBody>
                  <a:tcPr marL="36000" marR="36000" marT="36000" marB="3600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1600" dirty="0"/>
                    </a:p>
                  </a:txBody>
                  <a:tcPr marL="36000" marR="36000" marT="36000" marB="3600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1600"/>
                    </a:p>
                  </a:txBody>
                  <a:tcPr marL="36000" marR="36000" marT="36000" marB="3600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315913">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1600"/>
                        <a:t>F</a:t>
                      </a:r>
                      <a:endParaRPr lang="zh-CN" altLang="en-US" sz="1600"/>
                    </a:p>
                  </a:txBody>
                  <a:tcPr marL="36000" marR="36000" marT="36000" marB="3600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1600" dirty="0"/>
                        <a:t>铜</a:t>
                      </a:r>
                    </a:p>
                  </a:txBody>
                  <a:tcPr marL="36000" marR="36000" marT="36000" marB="3600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1600"/>
                        <a:t>100</a:t>
                      </a:r>
                      <a:endParaRPr lang="zh-CN" altLang="en-US" sz="1600"/>
                    </a:p>
                  </a:txBody>
                  <a:tcPr marL="36000" marR="36000" marT="36000" marB="3600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1600"/>
                        <a:t>0.76</a:t>
                      </a:r>
                      <a:endParaRPr lang="zh-CN" altLang="en-US" sz="1600"/>
                    </a:p>
                  </a:txBody>
                  <a:tcPr marL="36000" marR="36000" marT="36000" marB="3600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315912">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1600"/>
                        <a:t>G</a:t>
                      </a:r>
                      <a:endParaRPr lang="zh-CN" altLang="en-US" sz="1600"/>
                    </a:p>
                  </a:txBody>
                  <a:tcPr marL="36000" marR="36000" marT="36000" marB="3600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1600" dirty="0"/>
                        <a:t>钢</a:t>
                      </a:r>
                    </a:p>
                  </a:txBody>
                  <a:tcPr marL="36000" marR="36000" marT="36000" marB="3600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1600"/>
                        <a:t>80</a:t>
                      </a:r>
                      <a:endParaRPr lang="zh-CN" altLang="en-US" sz="1600"/>
                    </a:p>
                  </a:txBody>
                  <a:tcPr marL="36000" marR="36000" marT="36000" marB="3600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1600"/>
                        <a:t>1.02</a:t>
                      </a:r>
                      <a:endParaRPr lang="zh-CN" altLang="en-US" sz="1600"/>
                    </a:p>
                  </a:txBody>
                  <a:tcPr marL="36000" marR="36000" marT="36000" marB="3600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315913">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1600"/>
                        <a:t>H</a:t>
                      </a:r>
                      <a:endParaRPr lang="zh-CN" altLang="en-US" sz="1600"/>
                    </a:p>
                  </a:txBody>
                  <a:tcPr marL="36000" marR="36000" marT="36000" marB="3600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1600" dirty="0"/>
                        <a:t>尼龙</a:t>
                      </a:r>
                    </a:p>
                  </a:txBody>
                  <a:tcPr marL="36000" marR="36000" marT="36000" marB="3600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1600"/>
                        <a:t>80</a:t>
                      </a:r>
                      <a:endParaRPr lang="zh-CN" altLang="en-US" sz="1600"/>
                    </a:p>
                  </a:txBody>
                  <a:tcPr marL="36000" marR="36000" marT="36000" marB="3600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1600"/>
                        <a:t>1.02</a:t>
                      </a:r>
                      <a:endParaRPr lang="zh-CN" altLang="en-US" sz="1600"/>
                    </a:p>
                  </a:txBody>
                  <a:tcPr marL="36000" marR="36000" marT="36000" marB="3600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315912">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1600"/>
                        <a:t>I</a:t>
                      </a:r>
                      <a:endParaRPr lang="zh-CN" altLang="en-US" sz="1600"/>
                    </a:p>
                  </a:txBody>
                  <a:tcPr marL="36000" marR="36000" marT="36000" marB="3600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1600" dirty="0"/>
                        <a:t>尼龙</a:t>
                      </a:r>
                    </a:p>
                  </a:txBody>
                  <a:tcPr marL="36000" marR="36000" marT="36000" marB="3600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1600"/>
                        <a:t>100</a:t>
                      </a:r>
                      <a:endParaRPr lang="zh-CN" altLang="en-US" sz="1600"/>
                    </a:p>
                  </a:txBody>
                  <a:tcPr marL="36000" marR="36000" marT="36000" marB="3600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1600"/>
                        <a:t>1.02</a:t>
                      </a:r>
                      <a:endParaRPr lang="zh-CN" altLang="en-US" sz="1600"/>
                    </a:p>
                  </a:txBody>
                  <a:tcPr marL="36000" marR="36000" marT="36000" marB="3600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122950" name="矩形 122949"/>
          <p:cNvSpPr/>
          <p:nvPr/>
        </p:nvSpPr>
        <p:spPr>
          <a:xfrm>
            <a:off x="323850" y="5387023"/>
            <a:ext cx="8820150" cy="1230630"/>
          </a:xfrm>
          <a:prstGeom prst="rect">
            <a:avLst/>
          </a:prstGeom>
          <a:noFill/>
          <a:ln w="9525">
            <a:noFill/>
          </a:ln>
        </p:spPr>
        <p:txBody>
          <a:bodyPr lIns="0" tIns="0" rIns="0" bIns="0" anchor="ctr">
            <a:spAutoFit/>
          </a:bodyPr>
          <a:lstStyle/>
          <a:p>
            <a:r>
              <a:rPr lang="zh-CN" altLang="en-US" sz="2000" dirty="0">
                <a:latin typeface="Arial" panose="020B0604020202020204" pitchFamily="34" charset="0"/>
              </a:rPr>
              <a:t>（</a:t>
            </a:r>
            <a:r>
              <a:rPr lang="en-US" altLang="zh-CN" sz="2000" dirty="0">
                <a:latin typeface="Arial" panose="020B0604020202020204" pitchFamily="34" charset="0"/>
              </a:rPr>
              <a:t>1</a:t>
            </a:r>
            <a:r>
              <a:rPr lang="zh-CN" altLang="en-US" sz="2000" dirty="0">
                <a:latin typeface="Arial" panose="020B0604020202020204" pitchFamily="34" charset="0"/>
              </a:rPr>
              <a:t>）为了验证猜想一：应选用编号为</a:t>
            </a:r>
            <a:r>
              <a:rPr lang="zh-CN" altLang="en-US" sz="2000" u="sng" dirty="0">
                <a:latin typeface="Arial" panose="020B0604020202020204" pitchFamily="34" charset="0"/>
              </a:rPr>
              <a:t>               </a:t>
            </a:r>
            <a:r>
              <a:rPr lang="zh-CN" altLang="en-US" sz="2000" dirty="0">
                <a:latin typeface="Arial" panose="020B0604020202020204" pitchFamily="34" charset="0"/>
              </a:rPr>
              <a:t> 的琴弦进行实验；</a:t>
            </a:r>
            <a:br>
              <a:rPr lang="zh-CN" altLang="en-US" sz="2000" dirty="0">
                <a:latin typeface="Arial" panose="020B0604020202020204" pitchFamily="34" charset="0"/>
              </a:rPr>
            </a:br>
            <a:r>
              <a:rPr lang="zh-CN" altLang="en-US" sz="2000" dirty="0">
                <a:latin typeface="Arial" panose="020B0604020202020204" pitchFamily="34" charset="0"/>
              </a:rPr>
              <a:t>（</a:t>
            </a:r>
            <a:r>
              <a:rPr lang="en-US" altLang="zh-CN" sz="2000" dirty="0">
                <a:latin typeface="Arial" panose="020B0604020202020204" pitchFamily="34" charset="0"/>
              </a:rPr>
              <a:t>2</a:t>
            </a:r>
            <a:r>
              <a:rPr lang="zh-CN" altLang="en-US" sz="2000" dirty="0">
                <a:latin typeface="Arial" panose="020B0604020202020204" pitchFamily="34" charset="0"/>
              </a:rPr>
              <a:t>）为了验证猜想二，应选用编号为 </a:t>
            </a:r>
            <a:r>
              <a:rPr lang="zh-CN" altLang="en-US" sz="2000" u="sng" dirty="0">
                <a:latin typeface="Arial" panose="020B0604020202020204" pitchFamily="34" charset="0"/>
              </a:rPr>
              <a:t>             </a:t>
            </a:r>
            <a:r>
              <a:rPr lang="zh-CN" altLang="en-US" sz="2000" dirty="0">
                <a:latin typeface="Arial" panose="020B0604020202020204" pitchFamily="34" charset="0"/>
              </a:rPr>
              <a:t>的琴弦进行实验；</a:t>
            </a:r>
            <a:br>
              <a:rPr lang="zh-CN" altLang="en-US" sz="2000" dirty="0">
                <a:latin typeface="Arial" panose="020B0604020202020204" pitchFamily="34" charset="0"/>
              </a:rPr>
            </a:br>
            <a:r>
              <a:rPr lang="zh-CN" altLang="en-US" sz="2000" dirty="0">
                <a:latin typeface="Arial" panose="020B0604020202020204" pitchFamily="34" charset="0"/>
              </a:rPr>
              <a:t>（</a:t>
            </a:r>
            <a:r>
              <a:rPr lang="en-US" altLang="zh-CN" sz="2000" dirty="0">
                <a:latin typeface="Arial" panose="020B0604020202020204" pitchFamily="34" charset="0"/>
              </a:rPr>
              <a:t>3</a:t>
            </a:r>
            <a:r>
              <a:rPr lang="zh-CN" altLang="en-US" sz="2000" dirty="0">
                <a:latin typeface="Arial" panose="020B0604020202020204" pitchFamily="34" charset="0"/>
              </a:rPr>
              <a:t>）表中有的材料规格还没填全，为了验证猜想三，必须知道该项内容．请在表中填上所缺数据． </a:t>
            </a:r>
          </a:p>
        </p:txBody>
      </p:sp>
      <p:sp>
        <p:nvSpPr>
          <p:cNvPr id="122952" name="文本框 122951"/>
          <p:cNvSpPr txBox="1"/>
          <p:nvPr/>
        </p:nvSpPr>
        <p:spPr>
          <a:xfrm>
            <a:off x="4932363" y="5300663"/>
            <a:ext cx="863600" cy="396875"/>
          </a:xfrm>
          <a:prstGeom prst="rect">
            <a:avLst/>
          </a:prstGeom>
          <a:noFill/>
          <a:ln w="9525">
            <a:noFill/>
          </a:ln>
        </p:spPr>
        <p:txBody>
          <a:bodyPr>
            <a:spAutoFit/>
          </a:bodyPr>
          <a:lstStyle/>
          <a:p>
            <a:pPr>
              <a:spcBef>
                <a:spcPct val="50000"/>
              </a:spcBef>
            </a:pPr>
            <a:r>
              <a:rPr lang="en-US" altLang="zh-CN" sz="2000">
                <a:solidFill>
                  <a:srgbClr val="FF0000"/>
                </a:solidFill>
                <a:latin typeface="Arial" panose="020B0604020202020204" pitchFamily="34" charset="0"/>
              </a:rPr>
              <a:t>ABC</a:t>
            </a:r>
          </a:p>
        </p:txBody>
      </p:sp>
      <p:sp>
        <p:nvSpPr>
          <p:cNvPr id="122953" name="文本框 122952"/>
          <p:cNvSpPr txBox="1"/>
          <p:nvPr/>
        </p:nvSpPr>
        <p:spPr>
          <a:xfrm>
            <a:off x="4572000" y="5661025"/>
            <a:ext cx="863600" cy="396875"/>
          </a:xfrm>
          <a:prstGeom prst="rect">
            <a:avLst/>
          </a:prstGeom>
          <a:noFill/>
          <a:ln w="9525">
            <a:noFill/>
          </a:ln>
        </p:spPr>
        <p:txBody>
          <a:bodyPr>
            <a:spAutoFit/>
          </a:bodyPr>
          <a:lstStyle/>
          <a:p>
            <a:pPr>
              <a:spcBef>
                <a:spcPct val="50000"/>
              </a:spcBef>
            </a:pPr>
            <a:r>
              <a:rPr lang="en-US" altLang="zh-CN" sz="2000">
                <a:solidFill>
                  <a:srgbClr val="FF0000"/>
                </a:solidFill>
                <a:latin typeface="Arial" panose="020B0604020202020204" pitchFamily="34" charset="0"/>
              </a:rPr>
              <a:t>ADF</a:t>
            </a:r>
          </a:p>
        </p:txBody>
      </p:sp>
      <p:sp>
        <p:nvSpPr>
          <p:cNvPr id="122954" name="文本框 122953"/>
          <p:cNvSpPr txBox="1"/>
          <p:nvPr/>
        </p:nvSpPr>
        <p:spPr>
          <a:xfrm>
            <a:off x="3995738" y="3716338"/>
            <a:ext cx="863600" cy="396875"/>
          </a:xfrm>
          <a:prstGeom prst="rect">
            <a:avLst/>
          </a:prstGeom>
          <a:noFill/>
          <a:ln w="9525">
            <a:noFill/>
          </a:ln>
        </p:spPr>
        <p:txBody>
          <a:bodyPr>
            <a:spAutoFit/>
          </a:bodyPr>
          <a:lstStyle/>
          <a:p>
            <a:pPr>
              <a:spcBef>
                <a:spcPct val="50000"/>
              </a:spcBef>
            </a:pPr>
            <a:r>
              <a:rPr lang="en-US" altLang="zh-CN" sz="2000">
                <a:solidFill>
                  <a:srgbClr val="FF0000"/>
                </a:solidFill>
                <a:latin typeface="Arial" panose="020B0604020202020204" pitchFamily="34" charset="0"/>
              </a:rPr>
              <a:t>80</a:t>
            </a:r>
          </a:p>
        </p:txBody>
      </p:sp>
      <p:sp>
        <p:nvSpPr>
          <p:cNvPr id="122955" name="文本框 122954"/>
          <p:cNvSpPr txBox="1"/>
          <p:nvPr/>
        </p:nvSpPr>
        <p:spPr>
          <a:xfrm>
            <a:off x="5580063" y="3716338"/>
            <a:ext cx="863600" cy="396875"/>
          </a:xfrm>
          <a:prstGeom prst="rect">
            <a:avLst/>
          </a:prstGeom>
          <a:noFill/>
          <a:ln w="9525">
            <a:noFill/>
          </a:ln>
        </p:spPr>
        <p:txBody>
          <a:bodyPr>
            <a:spAutoFit/>
          </a:bodyPr>
          <a:lstStyle/>
          <a:p>
            <a:pPr>
              <a:spcBef>
                <a:spcPct val="50000"/>
              </a:spcBef>
            </a:pPr>
            <a:r>
              <a:rPr lang="en-US" altLang="zh-CN" sz="2000">
                <a:solidFill>
                  <a:srgbClr val="FF0000"/>
                </a:solidFill>
                <a:latin typeface="Arial" panose="020B0604020202020204" pitchFamily="34" charset="0"/>
              </a:rPr>
              <a:t>1.02</a:t>
            </a:r>
          </a:p>
        </p:txBody>
      </p:sp>
    </p:spTree>
    <p:extLst>
      <p:ext uri="{BB962C8B-B14F-4D97-AF65-F5344CB8AC3E}">
        <p14:creationId xmlns:p14="http://schemas.microsoft.com/office/powerpoint/2010/main" val="313809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22952"/>
                                        </p:tgtEl>
                                        <p:attrNameLst>
                                          <p:attrName>style.visibility</p:attrName>
                                        </p:attrNameLst>
                                      </p:cBhvr>
                                      <p:to>
                                        <p:strVal val="visible"/>
                                      </p:to>
                                    </p:set>
                                    <p:animEffect transition="in" filter="wipe(down)">
                                      <p:cBhvr>
                                        <p:cTn id="7" dur="580">
                                          <p:stCondLst>
                                            <p:cond delay="0"/>
                                          </p:stCondLst>
                                        </p:cTn>
                                        <p:tgtEl>
                                          <p:spTgt spid="122952"/>
                                        </p:tgtEl>
                                      </p:cBhvr>
                                    </p:animEffect>
                                    <p:anim calcmode="lin" valueType="num">
                                      <p:cBhvr>
                                        <p:cTn id="8" dur="1822" tmFilter="0,0; 0.14,0.36; 0.43,0.73; 0.71,0.91; 1.0,1.0">
                                          <p:stCondLst>
                                            <p:cond delay="0"/>
                                          </p:stCondLst>
                                        </p:cTn>
                                        <p:tgtEl>
                                          <p:spTgt spid="12295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2295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2295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2295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22952"/>
                                        </p:tgtEl>
                                        <p:attrNameLst>
                                          <p:attrName>ppt_y</p:attrName>
                                        </p:attrNameLst>
                                      </p:cBhvr>
                                      <p:tavLst>
                                        <p:tav tm="0" fmla="#ppt_y-sin(pi*$)/81">
                                          <p:val>
                                            <p:fltVal val="0"/>
                                          </p:val>
                                        </p:tav>
                                        <p:tav tm="100000">
                                          <p:val>
                                            <p:fltVal val="1"/>
                                          </p:val>
                                        </p:tav>
                                      </p:tavLst>
                                    </p:anim>
                                    <p:animScale>
                                      <p:cBhvr>
                                        <p:cTn id="13" dur="26">
                                          <p:stCondLst>
                                            <p:cond delay="650"/>
                                          </p:stCondLst>
                                        </p:cTn>
                                        <p:tgtEl>
                                          <p:spTgt spid="122952"/>
                                        </p:tgtEl>
                                      </p:cBhvr>
                                      <p:to x="100000" y="60000"/>
                                    </p:animScale>
                                    <p:animScale>
                                      <p:cBhvr>
                                        <p:cTn id="14" dur="166" decel="50000">
                                          <p:stCondLst>
                                            <p:cond delay="676"/>
                                          </p:stCondLst>
                                        </p:cTn>
                                        <p:tgtEl>
                                          <p:spTgt spid="122952"/>
                                        </p:tgtEl>
                                      </p:cBhvr>
                                      <p:to x="100000" y="100000"/>
                                    </p:animScale>
                                    <p:animScale>
                                      <p:cBhvr>
                                        <p:cTn id="15" dur="26">
                                          <p:stCondLst>
                                            <p:cond delay="1312"/>
                                          </p:stCondLst>
                                        </p:cTn>
                                        <p:tgtEl>
                                          <p:spTgt spid="122952"/>
                                        </p:tgtEl>
                                      </p:cBhvr>
                                      <p:to x="100000" y="80000"/>
                                    </p:animScale>
                                    <p:animScale>
                                      <p:cBhvr>
                                        <p:cTn id="16" dur="166" decel="50000">
                                          <p:stCondLst>
                                            <p:cond delay="1338"/>
                                          </p:stCondLst>
                                        </p:cTn>
                                        <p:tgtEl>
                                          <p:spTgt spid="122952"/>
                                        </p:tgtEl>
                                      </p:cBhvr>
                                      <p:to x="100000" y="100000"/>
                                    </p:animScale>
                                    <p:animScale>
                                      <p:cBhvr>
                                        <p:cTn id="17" dur="26">
                                          <p:stCondLst>
                                            <p:cond delay="1642"/>
                                          </p:stCondLst>
                                        </p:cTn>
                                        <p:tgtEl>
                                          <p:spTgt spid="122952"/>
                                        </p:tgtEl>
                                      </p:cBhvr>
                                      <p:to x="100000" y="90000"/>
                                    </p:animScale>
                                    <p:animScale>
                                      <p:cBhvr>
                                        <p:cTn id="18" dur="166" decel="50000">
                                          <p:stCondLst>
                                            <p:cond delay="1668"/>
                                          </p:stCondLst>
                                        </p:cTn>
                                        <p:tgtEl>
                                          <p:spTgt spid="122952"/>
                                        </p:tgtEl>
                                      </p:cBhvr>
                                      <p:to x="100000" y="100000"/>
                                    </p:animScale>
                                    <p:animScale>
                                      <p:cBhvr>
                                        <p:cTn id="19" dur="26">
                                          <p:stCondLst>
                                            <p:cond delay="1808"/>
                                          </p:stCondLst>
                                        </p:cTn>
                                        <p:tgtEl>
                                          <p:spTgt spid="122952"/>
                                        </p:tgtEl>
                                      </p:cBhvr>
                                      <p:to x="100000" y="95000"/>
                                    </p:animScale>
                                    <p:animScale>
                                      <p:cBhvr>
                                        <p:cTn id="20" dur="166" decel="50000">
                                          <p:stCondLst>
                                            <p:cond delay="1834"/>
                                          </p:stCondLst>
                                        </p:cTn>
                                        <p:tgtEl>
                                          <p:spTgt spid="12295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122953"/>
                                        </p:tgtEl>
                                        <p:attrNameLst>
                                          <p:attrName>style.visibility</p:attrName>
                                        </p:attrNameLst>
                                      </p:cBhvr>
                                      <p:to>
                                        <p:strVal val="visible"/>
                                      </p:to>
                                    </p:set>
                                    <p:animEffect transition="in" filter="wipe(down)">
                                      <p:cBhvr>
                                        <p:cTn id="25" dur="580">
                                          <p:stCondLst>
                                            <p:cond delay="0"/>
                                          </p:stCondLst>
                                        </p:cTn>
                                        <p:tgtEl>
                                          <p:spTgt spid="122953"/>
                                        </p:tgtEl>
                                      </p:cBhvr>
                                    </p:animEffect>
                                    <p:anim calcmode="lin" valueType="num">
                                      <p:cBhvr>
                                        <p:cTn id="26" dur="1822" tmFilter="0,0; 0.14,0.36; 0.43,0.73; 0.71,0.91; 1.0,1.0">
                                          <p:stCondLst>
                                            <p:cond delay="0"/>
                                          </p:stCondLst>
                                        </p:cTn>
                                        <p:tgtEl>
                                          <p:spTgt spid="122953"/>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22953"/>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22953"/>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22953"/>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22953"/>
                                        </p:tgtEl>
                                        <p:attrNameLst>
                                          <p:attrName>ppt_y</p:attrName>
                                        </p:attrNameLst>
                                      </p:cBhvr>
                                      <p:tavLst>
                                        <p:tav tm="0" fmla="#ppt_y-sin(pi*$)/81">
                                          <p:val>
                                            <p:fltVal val="0"/>
                                          </p:val>
                                        </p:tav>
                                        <p:tav tm="100000">
                                          <p:val>
                                            <p:fltVal val="1"/>
                                          </p:val>
                                        </p:tav>
                                      </p:tavLst>
                                    </p:anim>
                                    <p:animScale>
                                      <p:cBhvr>
                                        <p:cTn id="31" dur="26">
                                          <p:stCondLst>
                                            <p:cond delay="650"/>
                                          </p:stCondLst>
                                        </p:cTn>
                                        <p:tgtEl>
                                          <p:spTgt spid="122953"/>
                                        </p:tgtEl>
                                      </p:cBhvr>
                                      <p:to x="100000" y="60000"/>
                                    </p:animScale>
                                    <p:animScale>
                                      <p:cBhvr>
                                        <p:cTn id="32" dur="166" decel="50000">
                                          <p:stCondLst>
                                            <p:cond delay="676"/>
                                          </p:stCondLst>
                                        </p:cTn>
                                        <p:tgtEl>
                                          <p:spTgt spid="122953"/>
                                        </p:tgtEl>
                                      </p:cBhvr>
                                      <p:to x="100000" y="100000"/>
                                    </p:animScale>
                                    <p:animScale>
                                      <p:cBhvr>
                                        <p:cTn id="33" dur="26">
                                          <p:stCondLst>
                                            <p:cond delay="1312"/>
                                          </p:stCondLst>
                                        </p:cTn>
                                        <p:tgtEl>
                                          <p:spTgt spid="122953"/>
                                        </p:tgtEl>
                                      </p:cBhvr>
                                      <p:to x="100000" y="80000"/>
                                    </p:animScale>
                                    <p:animScale>
                                      <p:cBhvr>
                                        <p:cTn id="34" dur="166" decel="50000">
                                          <p:stCondLst>
                                            <p:cond delay="1338"/>
                                          </p:stCondLst>
                                        </p:cTn>
                                        <p:tgtEl>
                                          <p:spTgt spid="122953"/>
                                        </p:tgtEl>
                                      </p:cBhvr>
                                      <p:to x="100000" y="100000"/>
                                    </p:animScale>
                                    <p:animScale>
                                      <p:cBhvr>
                                        <p:cTn id="35" dur="26">
                                          <p:stCondLst>
                                            <p:cond delay="1642"/>
                                          </p:stCondLst>
                                        </p:cTn>
                                        <p:tgtEl>
                                          <p:spTgt spid="122953"/>
                                        </p:tgtEl>
                                      </p:cBhvr>
                                      <p:to x="100000" y="90000"/>
                                    </p:animScale>
                                    <p:animScale>
                                      <p:cBhvr>
                                        <p:cTn id="36" dur="166" decel="50000">
                                          <p:stCondLst>
                                            <p:cond delay="1668"/>
                                          </p:stCondLst>
                                        </p:cTn>
                                        <p:tgtEl>
                                          <p:spTgt spid="122953"/>
                                        </p:tgtEl>
                                      </p:cBhvr>
                                      <p:to x="100000" y="100000"/>
                                    </p:animScale>
                                    <p:animScale>
                                      <p:cBhvr>
                                        <p:cTn id="37" dur="26">
                                          <p:stCondLst>
                                            <p:cond delay="1808"/>
                                          </p:stCondLst>
                                        </p:cTn>
                                        <p:tgtEl>
                                          <p:spTgt spid="122953"/>
                                        </p:tgtEl>
                                      </p:cBhvr>
                                      <p:to x="100000" y="95000"/>
                                    </p:animScale>
                                    <p:animScale>
                                      <p:cBhvr>
                                        <p:cTn id="38" dur="166" decel="50000">
                                          <p:stCondLst>
                                            <p:cond delay="1834"/>
                                          </p:stCondLst>
                                        </p:cTn>
                                        <p:tgtEl>
                                          <p:spTgt spid="122953"/>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122954"/>
                                        </p:tgtEl>
                                        <p:attrNameLst>
                                          <p:attrName>style.visibility</p:attrName>
                                        </p:attrNameLst>
                                      </p:cBhvr>
                                      <p:to>
                                        <p:strVal val="visible"/>
                                      </p:to>
                                    </p:set>
                                    <p:animEffect transition="in" filter="wipe(down)">
                                      <p:cBhvr>
                                        <p:cTn id="43" dur="580">
                                          <p:stCondLst>
                                            <p:cond delay="0"/>
                                          </p:stCondLst>
                                        </p:cTn>
                                        <p:tgtEl>
                                          <p:spTgt spid="122954"/>
                                        </p:tgtEl>
                                      </p:cBhvr>
                                    </p:animEffect>
                                    <p:anim calcmode="lin" valueType="num">
                                      <p:cBhvr>
                                        <p:cTn id="44" dur="1822" tmFilter="0,0; 0.14,0.36; 0.43,0.73; 0.71,0.91; 1.0,1.0">
                                          <p:stCondLst>
                                            <p:cond delay="0"/>
                                          </p:stCondLst>
                                        </p:cTn>
                                        <p:tgtEl>
                                          <p:spTgt spid="122954"/>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122954"/>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122954"/>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122954"/>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122954"/>
                                        </p:tgtEl>
                                        <p:attrNameLst>
                                          <p:attrName>ppt_y</p:attrName>
                                        </p:attrNameLst>
                                      </p:cBhvr>
                                      <p:tavLst>
                                        <p:tav tm="0" fmla="#ppt_y-sin(pi*$)/81">
                                          <p:val>
                                            <p:fltVal val="0"/>
                                          </p:val>
                                        </p:tav>
                                        <p:tav tm="100000">
                                          <p:val>
                                            <p:fltVal val="1"/>
                                          </p:val>
                                        </p:tav>
                                      </p:tavLst>
                                    </p:anim>
                                    <p:animScale>
                                      <p:cBhvr>
                                        <p:cTn id="49" dur="26">
                                          <p:stCondLst>
                                            <p:cond delay="650"/>
                                          </p:stCondLst>
                                        </p:cTn>
                                        <p:tgtEl>
                                          <p:spTgt spid="122954"/>
                                        </p:tgtEl>
                                      </p:cBhvr>
                                      <p:to x="100000" y="60000"/>
                                    </p:animScale>
                                    <p:animScale>
                                      <p:cBhvr>
                                        <p:cTn id="50" dur="166" decel="50000">
                                          <p:stCondLst>
                                            <p:cond delay="676"/>
                                          </p:stCondLst>
                                        </p:cTn>
                                        <p:tgtEl>
                                          <p:spTgt spid="122954"/>
                                        </p:tgtEl>
                                      </p:cBhvr>
                                      <p:to x="100000" y="100000"/>
                                    </p:animScale>
                                    <p:animScale>
                                      <p:cBhvr>
                                        <p:cTn id="51" dur="26">
                                          <p:stCondLst>
                                            <p:cond delay="1312"/>
                                          </p:stCondLst>
                                        </p:cTn>
                                        <p:tgtEl>
                                          <p:spTgt spid="122954"/>
                                        </p:tgtEl>
                                      </p:cBhvr>
                                      <p:to x="100000" y="80000"/>
                                    </p:animScale>
                                    <p:animScale>
                                      <p:cBhvr>
                                        <p:cTn id="52" dur="166" decel="50000">
                                          <p:stCondLst>
                                            <p:cond delay="1338"/>
                                          </p:stCondLst>
                                        </p:cTn>
                                        <p:tgtEl>
                                          <p:spTgt spid="122954"/>
                                        </p:tgtEl>
                                      </p:cBhvr>
                                      <p:to x="100000" y="100000"/>
                                    </p:animScale>
                                    <p:animScale>
                                      <p:cBhvr>
                                        <p:cTn id="53" dur="26">
                                          <p:stCondLst>
                                            <p:cond delay="1642"/>
                                          </p:stCondLst>
                                        </p:cTn>
                                        <p:tgtEl>
                                          <p:spTgt spid="122954"/>
                                        </p:tgtEl>
                                      </p:cBhvr>
                                      <p:to x="100000" y="90000"/>
                                    </p:animScale>
                                    <p:animScale>
                                      <p:cBhvr>
                                        <p:cTn id="54" dur="166" decel="50000">
                                          <p:stCondLst>
                                            <p:cond delay="1668"/>
                                          </p:stCondLst>
                                        </p:cTn>
                                        <p:tgtEl>
                                          <p:spTgt spid="122954"/>
                                        </p:tgtEl>
                                      </p:cBhvr>
                                      <p:to x="100000" y="100000"/>
                                    </p:animScale>
                                    <p:animScale>
                                      <p:cBhvr>
                                        <p:cTn id="55" dur="26">
                                          <p:stCondLst>
                                            <p:cond delay="1808"/>
                                          </p:stCondLst>
                                        </p:cTn>
                                        <p:tgtEl>
                                          <p:spTgt spid="122954"/>
                                        </p:tgtEl>
                                      </p:cBhvr>
                                      <p:to x="100000" y="95000"/>
                                    </p:animScale>
                                    <p:animScale>
                                      <p:cBhvr>
                                        <p:cTn id="56" dur="166" decel="50000">
                                          <p:stCondLst>
                                            <p:cond delay="1834"/>
                                          </p:stCondLst>
                                        </p:cTn>
                                        <p:tgtEl>
                                          <p:spTgt spid="122954"/>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122955"/>
                                        </p:tgtEl>
                                        <p:attrNameLst>
                                          <p:attrName>style.visibility</p:attrName>
                                        </p:attrNameLst>
                                      </p:cBhvr>
                                      <p:to>
                                        <p:strVal val="visible"/>
                                      </p:to>
                                    </p:set>
                                    <p:animEffect transition="in" filter="wipe(down)">
                                      <p:cBhvr>
                                        <p:cTn id="61" dur="580">
                                          <p:stCondLst>
                                            <p:cond delay="0"/>
                                          </p:stCondLst>
                                        </p:cTn>
                                        <p:tgtEl>
                                          <p:spTgt spid="122955"/>
                                        </p:tgtEl>
                                      </p:cBhvr>
                                    </p:animEffect>
                                    <p:anim calcmode="lin" valueType="num">
                                      <p:cBhvr>
                                        <p:cTn id="62" dur="1822" tmFilter="0,0; 0.14,0.36; 0.43,0.73; 0.71,0.91; 1.0,1.0">
                                          <p:stCondLst>
                                            <p:cond delay="0"/>
                                          </p:stCondLst>
                                        </p:cTn>
                                        <p:tgtEl>
                                          <p:spTgt spid="122955"/>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122955"/>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122955"/>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122955"/>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122955"/>
                                        </p:tgtEl>
                                        <p:attrNameLst>
                                          <p:attrName>ppt_y</p:attrName>
                                        </p:attrNameLst>
                                      </p:cBhvr>
                                      <p:tavLst>
                                        <p:tav tm="0" fmla="#ppt_y-sin(pi*$)/81">
                                          <p:val>
                                            <p:fltVal val="0"/>
                                          </p:val>
                                        </p:tav>
                                        <p:tav tm="100000">
                                          <p:val>
                                            <p:fltVal val="1"/>
                                          </p:val>
                                        </p:tav>
                                      </p:tavLst>
                                    </p:anim>
                                    <p:animScale>
                                      <p:cBhvr>
                                        <p:cTn id="67" dur="26">
                                          <p:stCondLst>
                                            <p:cond delay="650"/>
                                          </p:stCondLst>
                                        </p:cTn>
                                        <p:tgtEl>
                                          <p:spTgt spid="122955"/>
                                        </p:tgtEl>
                                      </p:cBhvr>
                                      <p:to x="100000" y="60000"/>
                                    </p:animScale>
                                    <p:animScale>
                                      <p:cBhvr>
                                        <p:cTn id="68" dur="166" decel="50000">
                                          <p:stCondLst>
                                            <p:cond delay="676"/>
                                          </p:stCondLst>
                                        </p:cTn>
                                        <p:tgtEl>
                                          <p:spTgt spid="122955"/>
                                        </p:tgtEl>
                                      </p:cBhvr>
                                      <p:to x="100000" y="100000"/>
                                    </p:animScale>
                                    <p:animScale>
                                      <p:cBhvr>
                                        <p:cTn id="69" dur="26">
                                          <p:stCondLst>
                                            <p:cond delay="1312"/>
                                          </p:stCondLst>
                                        </p:cTn>
                                        <p:tgtEl>
                                          <p:spTgt spid="122955"/>
                                        </p:tgtEl>
                                      </p:cBhvr>
                                      <p:to x="100000" y="80000"/>
                                    </p:animScale>
                                    <p:animScale>
                                      <p:cBhvr>
                                        <p:cTn id="70" dur="166" decel="50000">
                                          <p:stCondLst>
                                            <p:cond delay="1338"/>
                                          </p:stCondLst>
                                        </p:cTn>
                                        <p:tgtEl>
                                          <p:spTgt spid="122955"/>
                                        </p:tgtEl>
                                      </p:cBhvr>
                                      <p:to x="100000" y="100000"/>
                                    </p:animScale>
                                    <p:animScale>
                                      <p:cBhvr>
                                        <p:cTn id="71" dur="26">
                                          <p:stCondLst>
                                            <p:cond delay="1642"/>
                                          </p:stCondLst>
                                        </p:cTn>
                                        <p:tgtEl>
                                          <p:spTgt spid="122955"/>
                                        </p:tgtEl>
                                      </p:cBhvr>
                                      <p:to x="100000" y="90000"/>
                                    </p:animScale>
                                    <p:animScale>
                                      <p:cBhvr>
                                        <p:cTn id="72" dur="166" decel="50000">
                                          <p:stCondLst>
                                            <p:cond delay="1668"/>
                                          </p:stCondLst>
                                        </p:cTn>
                                        <p:tgtEl>
                                          <p:spTgt spid="122955"/>
                                        </p:tgtEl>
                                      </p:cBhvr>
                                      <p:to x="100000" y="100000"/>
                                    </p:animScale>
                                    <p:animScale>
                                      <p:cBhvr>
                                        <p:cTn id="73" dur="26">
                                          <p:stCondLst>
                                            <p:cond delay="1808"/>
                                          </p:stCondLst>
                                        </p:cTn>
                                        <p:tgtEl>
                                          <p:spTgt spid="122955"/>
                                        </p:tgtEl>
                                      </p:cBhvr>
                                      <p:to x="100000" y="95000"/>
                                    </p:animScale>
                                    <p:animScale>
                                      <p:cBhvr>
                                        <p:cTn id="74" dur="166" decel="50000">
                                          <p:stCondLst>
                                            <p:cond delay="1834"/>
                                          </p:stCondLst>
                                        </p:cTn>
                                        <p:tgtEl>
                                          <p:spTgt spid="12295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52" grpId="0"/>
      <p:bldP spid="122953" grpId="0"/>
      <p:bldP spid="122954" grpId="0"/>
      <p:bldP spid="12295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文本框 123905"/>
          <p:cNvSpPr txBox="1"/>
          <p:nvPr/>
        </p:nvSpPr>
        <p:spPr>
          <a:xfrm>
            <a:off x="323850" y="908685"/>
            <a:ext cx="8316595" cy="5631180"/>
          </a:xfrm>
          <a:prstGeom prst="rect">
            <a:avLst/>
          </a:prstGeom>
          <a:noFill/>
          <a:ln w="9525">
            <a:noFill/>
          </a:ln>
        </p:spPr>
        <p:txBody>
          <a:bodyPr wrap="square">
            <a:spAutoFit/>
          </a:bodyPr>
          <a:lstStyle/>
          <a:p>
            <a:r>
              <a:rPr lang="en-US" altLang="zh-CN" sz="2400" dirty="0">
                <a:latin typeface="Arial" panose="020B0604020202020204" pitchFamily="34" charset="0"/>
              </a:rPr>
              <a:t>5</a:t>
            </a:r>
            <a:r>
              <a:rPr lang="zh-CN" altLang="en-US" sz="2400" dirty="0">
                <a:latin typeface="Arial" panose="020B0604020202020204" pitchFamily="34" charset="0"/>
              </a:rPr>
              <a:t>、 如图所示，根据探究声音的响度与振幅关系的实验，回答下列问题：</a:t>
            </a:r>
          </a:p>
          <a:p>
            <a:r>
              <a:rPr lang="zh-CN" altLang="en-US" sz="2400" dirty="0">
                <a:latin typeface="Arial" panose="020B0604020202020204" pitchFamily="34" charset="0"/>
              </a:rPr>
              <a:t>（</a:t>
            </a:r>
            <a:r>
              <a:rPr lang="en-US" altLang="zh-CN" sz="2400" dirty="0">
                <a:latin typeface="Arial" panose="020B0604020202020204" pitchFamily="34" charset="0"/>
              </a:rPr>
              <a:t>1</a:t>
            </a:r>
            <a:r>
              <a:rPr lang="zh-CN" altLang="en-US" sz="2400" dirty="0">
                <a:latin typeface="Arial" panose="020B0604020202020204" pitchFamily="34" charset="0"/>
              </a:rPr>
              <a:t>）写出一种能够显示鼓面振动幅度大小的办法。</a:t>
            </a:r>
          </a:p>
          <a:p>
            <a:endParaRPr lang="zh-CN" altLang="en-US" sz="2400" dirty="0">
              <a:latin typeface="Arial" panose="020B0604020202020204" pitchFamily="34" charset="0"/>
            </a:endParaRPr>
          </a:p>
          <a:p>
            <a:endParaRPr lang="zh-CN" altLang="en-US" sz="2400" dirty="0">
              <a:latin typeface="Arial" panose="020B0604020202020204" pitchFamily="34" charset="0"/>
            </a:endParaRPr>
          </a:p>
          <a:p>
            <a:endParaRPr lang="zh-CN" altLang="en-US" sz="2400" dirty="0">
              <a:latin typeface="Arial" panose="020B0604020202020204" pitchFamily="34" charset="0"/>
            </a:endParaRPr>
          </a:p>
          <a:p>
            <a:r>
              <a:rPr lang="zh-CN" altLang="en-US" sz="2400" dirty="0">
                <a:latin typeface="Arial" panose="020B0604020202020204" pitchFamily="34" charset="0"/>
              </a:rPr>
              <a:t>（</a:t>
            </a:r>
            <a:r>
              <a:rPr lang="en-US" altLang="zh-CN" sz="2400" dirty="0">
                <a:latin typeface="Arial" panose="020B0604020202020204" pitchFamily="34" charset="0"/>
              </a:rPr>
              <a:t>2</a:t>
            </a:r>
            <a:r>
              <a:rPr lang="zh-CN" altLang="en-US" sz="2400" dirty="0">
                <a:latin typeface="Arial" panose="020B0604020202020204" pitchFamily="34" charset="0"/>
              </a:rPr>
              <a:t>）探究过程中，你是通过什么方法改变声源的振幅的？</a:t>
            </a:r>
          </a:p>
          <a:p>
            <a:endParaRPr lang="zh-CN" altLang="en-US" sz="2400" dirty="0">
              <a:latin typeface="Arial" panose="020B0604020202020204" pitchFamily="34" charset="0"/>
            </a:endParaRPr>
          </a:p>
          <a:p>
            <a:endParaRPr lang="zh-CN" altLang="en-US" sz="2400" dirty="0">
              <a:latin typeface="Arial" panose="020B0604020202020204" pitchFamily="34" charset="0"/>
            </a:endParaRPr>
          </a:p>
          <a:p>
            <a:endParaRPr lang="zh-CN" altLang="en-US" sz="2400" dirty="0">
              <a:latin typeface="Arial" panose="020B0604020202020204" pitchFamily="34" charset="0"/>
            </a:endParaRPr>
          </a:p>
          <a:p>
            <a:endParaRPr lang="zh-CN" altLang="en-US" sz="2400" dirty="0">
              <a:latin typeface="Arial" panose="020B0604020202020204" pitchFamily="34" charset="0"/>
            </a:endParaRPr>
          </a:p>
          <a:p>
            <a:endParaRPr lang="zh-CN" altLang="en-US" sz="2400" dirty="0">
              <a:latin typeface="Arial" panose="020B0604020202020204" pitchFamily="34" charset="0"/>
            </a:endParaRPr>
          </a:p>
          <a:p>
            <a:endParaRPr lang="zh-CN" altLang="en-US" sz="2400" dirty="0">
              <a:latin typeface="Arial" panose="020B0604020202020204" pitchFamily="34" charset="0"/>
            </a:endParaRPr>
          </a:p>
          <a:p>
            <a:r>
              <a:rPr lang="zh-CN" altLang="en-US" sz="2400" dirty="0">
                <a:latin typeface="Arial" panose="020B0604020202020204" pitchFamily="34" charset="0"/>
              </a:rPr>
              <a:t>（</a:t>
            </a:r>
            <a:r>
              <a:rPr lang="en-US" altLang="zh-CN" sz="2400" dirty="0">
                <a:latin typeface="Arial" panose="020B0604020202020204" pitchFamily="34" charset="0"/>
              </a:rPr>
              <a:t>3</a:t>
            </a:r>
            <a:r>
              <a:rPr lang="zh-CN" altLang="en-US" sz="2400" dirty="0">
                <a:latin typeface="Arial" panose="020B0604020202020204" pitchFamily="34" charset="0"/>
              </a:rPr>
              <a:t>）通过探究可知，声源的振幅越</a:t>
            </a:r>
            <a:r>
              <a:rPr lang="zh-CN" altLang="en-US" sz="2400" u="sng" dirty="0">
                <a:latin typeface="Arial" panose="020B0604020202020204" pitchFamily="34" charset="0"/>
              </a:rPr>
              <a:t>        </a:t>
            </a:r>
            <a:r>
              <a:rPr lang="zh-CN" altLang="en-US" sz="2400" dirty="0">
                <a:latin typeface="Arial" panose="020B0604020202020204" pitchFamily="34" charset="0"/>
              </a:rPr>
              <a:t>，</a:t>
            </a:r>
          </a:p>
          <a:p>
            <a:r>
              <a:rPr lang="zh-CN" altLang="en-US" sz="2400" dirty="0">
                <a:latin typeface="Arial" panose="020B0604020202020204" pitchFamily="34" charset="0"/>
              </a:rPr>
              <a:t>声音的响度越大。</a:t>
            </a:r>
          </a:p>
        </p:txBody>
      </p:sp>
      <p:pic>
        <p:nvPicPr>
          <p:cNvPr id="123907" name="图片 123906" descr="01300000098969121282729978637"/>
          <p:cNvPicPr>
            <a:picLocks noChangeAspect="1"/>
          </p:cNvPicPr>
          <p:nvPr/>
        </p:nvPicPr>
        <p:blipFill>
          <a:blip r:embed="rId2"/>
          <a:stretch>
            <a:fillRect/>
          </a:stretch>
        </p:blipFill>
        <p:spPr>
          <a:xfrm>
            <a:off x="6270625" y="4192905"/>
            <a:ext cx="2715895" cy="2519045"/>
          </a:xfrm>
          <a:prstGeom prst="rect">
            <a:avLst/>
          </a:prstGeom>
          <a:noFill/>
          <a:ln w="9525">
            <a:noFill/>
          </a:ln>
        </p:spPr>
      </p:pic>
      <p:sp>
        <p:nvSpPr>
          <p:cNvPr id="123909" name="矩形 123908"/>
          <p:cNvSpPr/>
          <p:nvPr/>
        </p:nvSpPr>
        <p:spPr>
          <a:xfrm>
            <a:off x="468313" y="2205038"/>
            <a:ext cx="8281987" cy="946150"/>
          </a:xfrm>
          <a:prstGeom prst="rect">
            <a:avLst/>
          </a:prstGeom>
          <a:noFill/>
          <a:ln w="9525">
            <a:noFill/>
          </a:ln>
        </p:spPr>
        <p:txBody>
          <a:bodyPr>
            <a:spAutoFit/>
          </a:bodyPr>
          <a:lstStyle/>
          <a:p>
            <a:r>
              <a:rPr lang="zh-CN" altLang="en-US" sz="2800" b="1" dirty="0">
                <a:solidFill>
                  <a:srgbClr val="0000CC"/>
                </a:solidFill>
                <a:latin typeface="Arial" panose="020B0604020202020204" pitchFamily="34" charset="0"/>
              </a:rPr>
              <a:t>在鼓面上放一些豆粒，鼓发声时豆粒跳动地越高，证明鼓面振动的幅度越大</a:t>
            </a:r>
          </a:p>
        </p:txBody>
      </p:sp>
      <p:sp>
        <p:nvSpPr>
          <p:cNvPr id="123910" name="矩形 123909"/>
          <p:cNvSpPr/>
          <p:nvPr/>
        </p:nvSpPr>
        <p:spPr>
          <a:xfrm>
            <a:off x="539750" y="3933825"/>
            <a:ext cx="5399088" cy="1373188"/>
          </a:xfrm>
          <a:prstGeom prst="rect">
            <a:avLst/>
          </a:prstGeom>
          <a:noFill/>
          <a:ln w="9525">
            <a:noFill/>
          </a:ln>
        </p:spPr>
        <p:txBody>
          <a:bodyPr>
            <a:spAutoFit/>
          </a:bodyPr>
          <a:lstStyle/>
          <a:p>
            <a:r>
              <a:rPr lang="zh-CN" altLang="en-US" sz="2800" b="1" dirty="0">
                <a:solidFill>
                  <a:srgbClr val="0000CC"/>
                </a:solidFill>
                <a:latin typeface="Arial" panose="020B0604020202020204" pitchFamily="34" charset="0"/>
              </a:rPr>
              <a:t>改变敲鼓时用力的大小，用力越大，鼓面振幅越大；用力越小，鼓面振幅越小</a:t>
            </a:r>
          </a:p>
        </p:txBody>
      </p:sp>
      <p:sp>
        <p:nvSpPr>
          <p:cNvPr id="123911" name="矩形 123910"/>
          <p:cNvSpPr/>
          <p:nvPr/>
        </p:nvSpPr>
        <p:spPr>
          <a:xfrm>
            <a:off x="5148263" y="5589588"/>
            <a:ext cx="592137" cy="579437"/>
          </a:xfrm>
          <a:prstGeom prst="rect">
            <a:avLst/>
          </a:prstGeom>
          <a:noFill/>
          <a:ln w="9525">
            <a:noFill/>
          </a:ln>
        </p:spPr>
        <p:txBody>
          <a:bodyPr wrap="none" anchor="t">
            <a:spAutoFit/>
          </a:bodyPr>
          <a:lstStyle/>
          <a:p>
            <a:r>
              <a:rPr lang="zh-CN" altLang="en-US" sz="3200" b="1" dirty="0">
                <a:solidFill>
                  <a:srgbClr val="FF0000"/>
                </a:solidFill>
                <a:latin typeface="Arial" panose="020B0604020202020204" pitchFamily="34" charset="0"/>
              </a:rPr>
              <a:t>大</a:t>
            </a:r>
          </a:p>
        </p:txBody>
      </p:sp>
      <p:grpSp>
        <p:nvGrpSpPr>
          <p:cNvPr id="123912" name="组合 123911"/>
          <p:cNvGrpSpPr/>
          <p:nvPr/>
        </p:nvGrpSpPr>
        <p:grpSpPr>
          <a:xfrm>
            <a:off x="2987675" y="0"/>
            <a:ext cx="3960813" cy="765175"/>
            <a:chOff x="2109" y="1434"/>
            <a:chExt cx="2495" cy="590"/>
          </a:xfrm>
        </p:grpSpPr>
        <p:sp>
          <p:nvSpPr>
            <p:cNvPr id="123913" name="圆角矩形 123912"/>
            <p:cNvSpPr/>
            <p:nvPr/>
          </p:nvSpPr>
          <p:spPr>
            <a:xfrm>
              <a:off x="2154" y="1479"/>
              <a:ext cx="2450" cy="545"/>
            </a:xfrm>
            <a:prstGeom prst="roundRect">
              <a:avLst>
                <a:gd name="adj" fmla="val 16667"/>
              </a:avLst>
            </a:prstGeom>
            <a:solidFill>
              <a:srgbClr val="CCFFCC"/>
            </a:solidFill>
            <a:ln w="76200" cap="flat" cmpd="tri">
              <a:solidFill>
                <a:srgbClr val="FF00FF"/>
              </a:solidFill>
              <a:prstDash val="lgDashDot"/>
              <a:headEnd type="none" w="med" len="med"/>
              <a:tailEnd type="none" w="med" len="med"/>
            </a:ln>
            <a:effectLst>
              <a:outerShdw dist="107763" dir="2699999" algn="ctr" rotWithShape="0">
                <a:srgbClr val="663300">
                  <a:alpha val="50000"/>
                </a:srgbClr>
              </a:outerShdw>
            </a:effectLst>
          </p:spPr>
          <p:txBody>
            <a:bodyPr/>
            <a:lstStyle/>
            <a:p>
              <a:endParaRPr lang="zh-CN" altLang="en-US"/>
            </a:p>
          </p:txBody>
        </p:sp>
        <p:sp>
          <p:nvSpPr>
            <p:cNvPr id="123914" name="文本框 123913"/>
            <p:cNvSpPr txBox="1"/>
            <p:nvPr/>
          </p:nvSpPr>
          <p:spPr>
            <a:xfrm>
              <a:off x="2109" y="1434"/>
              <a:ext cx="2495" cy="495"/>
            </a:xfrm>
            <a:prstGeom prst="rect">
              <a:avLst/>
            </a:prstGeom>
            <a:noFill/>
            <a:ln w="9525">
              <a:noFill/>
            </a:ln>
          </p:spPr>
          <p:txBody>
            <a:bodyPr>
              <a:spAutoFit/>
            </a:bodyPr>
            <a:lstStyle/>
            <a:p>
              <a:pPr algn="ctr"/>
              <a:r>
                <a:rPr lang="zh-CN" altLang="en-US" sz="3600" b="1" dirty="0">
                  <a:solidFill>
                    <a:srgbClr val="FF6600"/>
                  </a:solidFill>
                  <a:latin typeface="黑体" panose="02010609060101010101" pitchFamily="2" charset="-122"/>
                  <a:ea typeface="黑体" panose="02010609060101010101" pitchFamily="2" charset="-122"/>
                </a:rPr>
                <a:t>巩固练习</a:t>
              </a:r>
            </a:p>
          </p:txBody>
        </p:sp>
      </p:grpSp>
      <p:pic>
        <p:nvPicPr>
          <p:cNvPr id="123915" name="图片 123914" descr="png-1114"/>
          <p:cNvPicPr>
            <a:picLocks noChangeAspect="1"/>
          </p:cNvPicPr>
          <p:nvPr/>
        </p:nvPicPr>
        <p:blipFill>
          <a:blip r:embed="rId3"/>
          <a:stretch>
            <a:fillRect/>
          </a:stretch>
        </p:blipFill>
        <p:spPr>
          <a:xfrm>
            <a:off x="1835150" y="0"/>
            <a:ext cx="860425" cy="908050"/>
          </a:xfrm>
          <a:prstGeom prst="rect">
            <a:avLst/>
          </a:prstGeom>
          <a:noFill/>
          <a:ln w="9525">
            <a:noFill/>
          </a:ln>
        </p:spPr>
      </p:pic>
    </p:spTree>
    <p:extLst>
      <p:ext uri="{BB962C8B-B14F-4D97-AF65-F5344CB8AC3E}">
        <p14:creationId xmlns:p14="http://schemas.microsoft.com/office/powerpoint/2010/main" val="281737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123906"/>
                                        </p:tgtEl>
                                        <p:attrNameLst>
                                          <p:attrName>style.visibility</p:attrName>
                                        </p:attrNameLst>
                                      </p:cBhvr>
                                      <p:to>
                                        <p:strVal val="visible"/>
                                      </p:to>
                                    </p:set>
                                    <p:animEffect transition="in" filter="checkerboard(across)">
                                      <p:cBhvr>
                                        <p:cTn id="7" dur="500"/>
                                        <p:tgtEl>
                                          <p:spTgt spid="123906"/>
                                        </p:tgtEl>
                                      </p:cBhvr>
                                    </p:animEffect>
                                  </p:childTnLst>
                                </p:cTn>
                              </p:par>
                              <p:par>
                                <p:cTn id="8" presetID="5" presetClass="entr" presetSubtype="10" fill="hold" nodeType="withEffect">
                                  <p:stCondLst>
                                    <p:cond delay="0"/>
                                  </p:stCondLst>
                                  <p:childTnLst>
                                    <p:set>
                                      <p:cBhvr>
                                        <p:cTn id="9" dur="1" fill="hold">
                                          <p:stCondLst>
                                            <p:cond delay="0"/>
                                          </p:stCondLst>
                                        </p:cTn>
                                        <p:tgtEl>
                                          <p:spTgt spid="123907"/>
                                        </p:tgtEl>
                                        <p:attrNameLst>
                                          <p:attrName>style.visibility</p:attrName>
                                        </p:attrNameLst>
                                      </p:cBhvr>
                                      <p:to>
                                        <p:strVal val="visible"/>
                                      </p:to>
                                    </p:set>
                                    <p:animEffect transition="in" filter="checkerboard(across)">
                                      <p:cBhvr>
                                        <p:cTn id="10" dur="500"/>
                                        <p:tgtEl>
                                          <p:spTgt spid="123907"/>
                                        </p:tgtEl>
                                      </p:cBhvr>
                                    </p:animEffect>
                                  </p:childTnLst>
                                </p:cTn>
                              </p:par>
                            </p:childTnLst>
                          </p:cTn>
                        </p:par>
                      </p:childTnLst>
                    </p:cTn>
                  </p:par>
                  <p:par>
                    <p:cTn id="11" fill="hold">
                      <p:stCondLst>
                        <p:cond delay="indefinite"/>
                      </p:stCondLst>
                      <p:childTnLst>
                        <p:par>
                          <p:cTn id="12" fill="hold">
                            <p:stCondLst>
                              <p:cond delay="0"/>
                            </p:stCondLst>
                            <p:childTnLst>
                              <p:par>
                                <p:cTn id="13" presetID="30" presetClass="entr" presetSubtype="0" fill="hold" grpId="0" nodeType="clickEffect">
                                  <p:stCondLst>
                                    <p:cond delay="0"/>
                                  </p:stCondLst>
                                  <p:childTnLst>
                                    <p:set>
                                      <p:cBhvr>
                                        <p:cTn id="14" dur="1" fill="hold">
                                          <p:stCondLst>
                                            <p:cond delay="0"/>
                                          </p:stCondLst>
                                        </p:cTn>
                                        <p:tgtEl>
                                          <p:spTgt spid="123909"/>
                                        </p:tgtEl>
                                        <p:attrNameLst>
                                          <p:attrName>style.visibility</p:attrName>
                                        </p:attrNameLst>
                                      </p:cBhvr>
                                      <p:to>
                                        <p:strVal val="visible"/>
                                      </p:to>
                                    </p:set>
                                    <p:animEffect transition="in" filter="fade">
                                      <p:cBhvr>
                                        <p:cTn id="15" dur="800" decel="100000"/>
                                        <p:tgtEl>
                                          <p:spTgt spid="123909"/>
                                        </p:tgtEl>
                                      </p:cBhvr>
                                    </p:animEffect>
                                    <p:anim calcmode="lin" valueType="num">
                                      <p:cBhvr>
                                        <p:cTn id="16" dur="800" decel="100000" fill="hold"/>
                                        <p:tgtEl>
                                          <p:spTgt spid="123909"/>
                                        </p:tgtEl>
                                        <p:attrNameLst>
                                          <p:attrName>style.rotation</p:attrName>
                                        </p:attrNameLst>
                                      </p:cBhvr>
                                      <p:tavLst>
                                        <p:tav tm="0">
                                          <p:val>
                                            <p:fltVal val="-90"/>
                                          </p:val>
                                        </p:tav>
                                        <p:tav tm="100000">
                                          <p:val>
                                            <p:fltVal val="0"/>
                                          </p:val>
                                        </p:tav>
                                      </p:tavLst>
                                    </p:anim>
                                    <p:anim calcmode="lin" valueType="num">
                                      <p:cBhvr>
                                        <p:cTn id="17" dur="800" decel="100000" fill="hold"/>
                                        <p:tgtEl>
                                          <p:spTgt spid="123909"/>
                                        </p:tgtEl>
                                        <p:attrNameLst>
                                          <p:attrName>ppt_x</p:attrName>
                                        </p:attrNameLst>
                                      </p:cBhvr>
                                      <p:tavLst>
                                        <p:tav tm="0">
                                          <p:val>
                                            <p:strVal val="#ppt_x+0.4"/>
                                          </p:val>
                                        </p:tav>
                                        <p:tav tm="100000">
                                          <p:val>
                                            <p:strVal val="#ppt_x-0.05"/>
                                          </p:val>
                                        </p:tav>
                                      </p:tavLst>
                                    </p:anim>
                                    <p:anim calcmode="lin" valueType="num">
                                      <p:cBhvr>
                                        <p:cTn id="18" dur="800" decel="100000" fill="hold"/>
                                        <p:tgtEl>
                                          <p:spTgt spid="123909"/>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123909"/>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123909"/>
                                        </p:tgtEl>
                                        <p:attrNameLst>
                                          <p:attrName>ppt_y</p:attrName>
                                        </p:attrNameLst>
                                      </p:cBhvr>
                                      <p:tavLst>
                                        <p:tav tm="0">
                                          <p:val>
                                            <p:strVal val="#ppt_y+0.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4" presetClass="entr" presetSubtype="0" accel="100000" fill="hold" grpId="0" nodeType="clickEffect">
                                  <p:stCondLst>
                                    <p:cond delay="0"/>
                                  </p:stCondLst>
                                  <p:childTnLst>
                                    <p:set>
                                      <p:cBhvr>
                                        <p:cTn id="24" dur="1" fill="hold">
                                          <p:stCondLst>
                                            <p:cond delay="0"/>
                                          </p:stCondLst>
                                        </p:cTn>
                                        <p:tgtEl>
                                          <p:spTgt spid="123910"/>
                                        </p:tgtEl>
                                        <p:attrNameLst>
                                          <p:attrName>style.visibility</p:attrName>
                                        </p:attrNameLst>
                                      </p:cBhvr>
                                      <p:to>
                                        <p:strVal val="visible"/>
                                      </p:to>
                                    </p:set>
                                    <p:anim calcmode="lin" valueType="num">
                                      <p:cBhvr>
                                        <p:cTn id="25" dur="500" fill="hold"/>
                                        <p:tgtEl>
                                          <p:spTgt spid="123910"/>
                                        </p:tgtEl>
                                        <p:attrNameLst>
                                          <p:attrName>ppt_w</p:attrName>
                                        </p:attrNameLst>
                                      </p:cBhvr>
                                      <p:tavLst>
                                        <p:tav tm="0">
                                          <p:val>
                                            <p:strVal val="#ppt_w*0.05"/>
                                          </p:val>
                                        </p:tav>
                                        <p:tav tm="100000">
                                          <p:val>
                                            <p:strVal val="#ppt_w"/>
                                          </p:val>
                                        </p:tav>
                                      </p:tavLst>
                                    </p:anim>
                                    <p:anim calcmode="lin" valueType="num">
                                      <p:cBhvr>
                                        <p:cTn id="26" dur="500" fill="hold"/>
                                        <p:tgtEl>
                                          <p:spTgt spid="123910"/>
                                        </p:tgtEl>
                                        <p:attrNameLst>
                                          <p:attrName>ppt_h</p:attrName>
                                        </p:attrNameLst>
                                      </p:cBhvr>
                                      <p:tavLst>
                                        <p:tav tm="0">
                                          <p:val>
                                            <p:strVal val="#ppt_h"/>
                                          </p:val>
                                        </p:tav>
                                        <p:tav tm="100000">
                                          <p:val>
                                            <p:strVal val="#ppt_h"/>
                                          </p:val>
                                        </p:tav>
                                      </p:tavLst>
                                    </p:anim>
                                    <p:anim calcmode="lin" valueType="num">
                                      <p:cBhvr>
                                        <p:cTn id="27" dur="500" fill="hold"/>
                                        <p:tgtEl>
                                          <p:spTgt spid="123910"/>
                                        </p:tgtEl>
                                        <p:attrNameLst>
                                          <p:attrName>ppt_x</p:attrName>
                                        </p:attrNameLst>
                                      </p:cBhvr>
                                      <p:tavLst>
                                        <p:tav tm="0">
                                          <p:val>
                                            <p:strVal val="#ppt_x-.2"/>
                                          </p:val>
                                        </p:tav>
                                        <p:tav tm="100000">
                                          <p:val>
                                            <p:strVal val="#ppt_x"/>
                                          </p:val>
                                        </p:tav>
                                      </p:tavLst>
                                    </p:anim>
                                    <p:anim calcmode="lin" valueType="num">
                                      <p:cBhvr>
                                        <p:cTn id="28" dur="500" fill="hold"/>
                                        <p:tgtEl>
                                          <p:spTgt spid="123910"/>
                                        </p:tgtEl>
                                        <p:attrNameLst>
                                          <p:attrName>ppt_y</p:attrName>
                                        </p:attrNameLst>
                                      </p:cBhvr>
                                      <p:tavLst>
                                        <p:tav tm="0">
                                          <p:val>
                                            <p:strVal val="#ppt_y"/>
                                          </p:val>
                                        </p:tav>
                                        <p:tav tm="100000">
                                          <p:val>
                                            <p:strVal val="#ppt_y"/>
                                          </p:val>
                                        </p:tav>
                                      </p:tavLst>
                                    </p:anim>
                                    <p:animEffect transition="in" filter="fade">
                                      <p:cBhvr>
                                        <p:cTn id="29" dur="500"/>
                                        <p:tgtEl>
                                          <p:spTgt spid="123910"/>
                                        </p:tgtEl>
                                      </p:cBhvr>
                                    </p:animEffect>
                                  </p:childTnLst>
                                </p:cTn>
                              </p:par>
                            </p:childTnLst>
                          </p:cTn>
                        </p:par>
                      </p:childTnLst>
                    </p:cTn>
                  </p:par>
                  <p:par>
                    <p:cTn id="30" fill="hold">
                      <p:stCondLst>
                        <p:cond delay="indefinite"/>
                      </p:stCondLst>
                      <p:childTnLst>
                        <p:par>
                          <p:cTn id="31" fill="hold">
                            <p:stCondLst>
                              <p:cond delay="0"/>
                            </p:stCondLst>
                            <p:childTnLst>
                              <p:par>
                                <p:cTn id="32" presetID="21" presetClass="entr" presetSubtype="4" fill="hold" nodeType="clickEffect">
                                  <p:stCondLst>
                                    <p:cond delay="0"/>
                                  </p:stCondLst>
                                  <p:childTnLst>
                                    <p:set>
                                      <p:cBhvr>
                                        <p:cTn id="33" dur="1" fill="hold">
                                          <p:stCondLst>
                                            <p:cond delay="0"/>
                                          </p:stCondLst>
                                        </p:cTn>
                                        <p:tgtEl>
                                          <p:spTgt spid="123911">
                                            <p:txEl>
                                              <p:pRg st="0" end="0"/>
                                            </p:txEl>
                                          </p:spTgt>
                                        </p:tgtEl>
                                        <p:attrNameLst>
                                          <p:attrName>style.visibility</p:attrName>
                                        </p:attrNameLst>
                                      </p:cBhvr>
                                      <p:to>
                                        <p:strVal val="visible"/>
                                      </p:to>
                                    </p:set>
                                    <p:animEffect transition="in" filter="wheel(4)">
                                      <p:cBhvr>
                                        <p:cTn id="34" dur="2000"/>
                                        <p:tgtEl>
                                          <p:spTgt spid="1239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06" grpId="0"/>
      <p:bldP spid="123909" grpId="0"/>
      <p:bldP spid="12391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5237" name="组合 95236"/>
          <p:cNvGrpSpPr/>
          <p:nvPr/>
        </p:nvGrpSpPr>
        <p:grpSpPr>
          <a:xfrm>
            <a:off x="2987675" y="0"/>
            <a:ext cx="3960813" cy="765175"/>
            <a:chOff x="2109" y="1434"/>
            <a:chExt cx="2495" cy="590"/>
          </a:xfrm>
        </p:grpSpPr>
        <p:sp>
          <p:nvSpPr>
            <p:cNvPr id="95238" name="圆角矩形 95237"/>
            <p:cNvSpPr/>
            <p:nvPr/>
          </p:nvSpPr>
          <p:spPr>
            <a:xfrm>
              <a:off x="2154" y="1479"/>
              <a:ext cx="2450" cy="545"/>
            </a:xfrm>
            <a:prstGeom prst="roundRect">
              <a:avLst>
                <a:gd name="adj" fmla="val 16667"/>
              </a:avLst>
            </a:prstGeom>
            <a:solidFill>
              <a:srgbClr val="CCFFCC"/>
            </a:solidFill>
            <a:ln w="76200" cap="flat" cmpd="tri">
              <a:solidFill>
                <a:srgbClr val="FF00FF"/>
              </a:solidFill>
              <a:prstDash val="lgDashDot"/>
              <a:headEnd type="none" w="med" len="med"/>
              <a:tailEnd type="none" w="med" len="med"/>
            </a:ln>
            <a:effectLst>
              <a:outerShdw dist="107763" dir="2699999" algn="ctr" rotWithShape="0">
                <a:srgbClr val="663300">
                  <a:alpha val="50000"/>
                </a:srgbClr>
              </a:outerShdw>
            </a:effectLst>
          </p:spPr>
          <p:txBody>
            <a:bodyPr/>
            <a:lstStyle/>
            <a:p>
              <a:endParaRPr lang="zh-CN" altLang="en-US"/>
            </a:p>
          </p:txBody>
        </p:sp>
        <p:sp>
          <p:nvSpPr>
            <p:cNvPr id="95239" name="文本框 95238"/>
            <p:cNvSpPr txBox="1"/>
            <p:nvPr/>
          </p:nvSpPr>
          <p:spPr>
            <a:xfrm>
              <a:off x="2109" y="1434"/>
              <a:ext cx="2495" cy="495"/>
            </a:xfrm>
            <a:prstGeom prst="rect">
              <a:avLst/>
            </a:prstGeom>
            <a:noFill/>
            <a:ln w="9525">
              <a:noFill/>
            </a:ln>
          </p:spPr>
          <p:txBody>
            <a:bodyPr>
              <a:spAutoFit/>
            </a:bodyPr>
            <a:lstStyle/>
            <a:p>
              <a:pPr algn="ctr"/>
              <a:r>
                <a:rPr lang="zh-CN" altLang="en-US" sz="3600" b="1" dirty="0">
                  <a:solidFill>
                    <a:srgbClr val="FF6600"/>
                  </a:solidFill>
                  <a:latin typeface="黑体" panose="02010609060101010101" pitchFamily="2" charset="-122"/>
                  <a:ea typeface="黑体" panose="02010609060101010101" pitchFamily="2" charset="-122"/>
                </a:rPr>
                <a:t>巩固练习</a:t>
              </a:r>
            </a:p>
          </p:txBody>
        </p:sp>
      </p:grpSp>
      <p:pic>
        <p:nvPicPr>
          <p:cNvPr id="95240" name="图片 95239" descr="打开书"/>
          <p:cNvPicPr>
            <a:picLocks noChangeAspect="1"/>
          </p:cNvPicPr>
          <p:nvPr/>
        </p:nvPicPr>
        <p:blipFill>
          <a:blip r:embed="rId3"/>
          <a:stretch>
            <a:fillRect/>
          </a:stretch>
        </p:blipFill>
        <p:spPr>
          <a:xfrm>
            <a:off x="8316913" y="0"/>
            <a:ext cx="827087" cy="836613"/>
          </a:xfrm>
          <a:prstGeom prst="rect">
            <a:avLst/>
          </a:prstGeom>
          <a:noFill/>
          <a:ln w="9525">
            <a:noFill/>
          </a:ln>
        </p:spPr>
      </p:pic>
      <p:sp>
        <p:nvSpPr>
          <p:cNvPr id="95241" name="矩形 95240"/>
          <p:cNvSpPr/>
          <p:nvPr/>
        </p:nvSpPr>
        <p:spPr>
          <a:xfrm>
            <a:off x="0" y="981075"/>
            <a:ext cx="9144000" cy="2973388"/>
          </a:xfrm>
          <a:prstGeom prst="rect">
            <a:avLst/>
          </a:prstGeom>
          <a:noFill/>
          <a:ln w="9525">
            <a:noFill/>
          </a:ln>
        </p:spPr>
        <p:txBody>
          <a:bodyPr>
            <a:spAutoFit/>
          </a:bodyPr>
          <a:lstStyle/>
          <a:p>
            <a:r>
              <a:rPr lang="en-US" altLang="zh-CN" sz="2800" b="1" dirty="0">
                <a:latin typeface="Arial" panose="020B0604020202020204" pitchFamily="34" charset="0"/>
              </a:rPr>
              <a:t>6</a:t>
            </a:r>
            <a:r>
              <a:rPr lang="zh-CN" altLang="en-US" sz="2800" b="1" dirty="0">
                <a:latin typeface="Arial" panose="020B0604020202020204" pitchFamily="34" charset="0"/>
              </a:rPr>
              <a:t>、节日晚会上，口技演员惟妙惟肖地模仿了一些动物和乐器的声音，他主要是模仿声音的</a:t>
            </a:r>
            <a:r>
              <a:rPr lang="zh-CN" altLang="en-US" sz="2800" u="sng" dirty="0">
                <a:latin typeface="Arial" panose="020B0604020202020204" pitchFamily="34" charset="0"/>
              </a:rPr>
              <a:t>                 </a:t>
            </a:r>
            <a:r>
              <a:rPr lang="zh-CN" altLang="en-US" sz="2800" b="1" dirty="0">
                <a:latin typeface="Arial" panose="020B0604020202020204" pitchFamily="34" charset="0"/>
              </a:rPr>
              <a:t>。</a:t>
            </a:r>
            <a:endParaRPr lang="zh-CN" altLang="en-US" sz="2800" dirty="0">
              <a:latin typeface="宋体" panose="02010600030101010101" pitchFamily="2" charset="-122"/>
            </a:endParaRPr>
          </a:p>
          <a:p>
            <a:pPr>
              <a:lnSpc>
                <a:spcPct val="125000"/>
              </a:lnSpc>
            </a:pPr>
            <a:r>
              <a:rPr lang="en-US" altLang="zh-CN" sz="2800" b="1" dirty="0">
                <a:latin typeface="Arial" panose="020B0604020202020204" pitchFamily="34" charset="0"/>
              </a:rPr>
              <a:t>7</a:t>
            </a:r>
            <a:r>
              <a:rPr lang="zh-CN" altLang="en-US" sz="2800" b="1" dirty="0">
                <a:latin typeface="Arial" panose="020B0604020202020204" pitchFamily="34" charset="0"/>
              </a:rPr>
              <a:t>、在青年歌手大奖赛上，一男青年歌手正在放声歌唱，另一女青年歌手轻声为他伴唱，谁的音调高？谁的响度大？</a:t>
            </a:r>
          </a:p>
          <a:p>
            <a:endParaRPr lang="zh-CN" altLang="en-US" sz="2800" u="sng" dirty="0">
              <a:latin typeface="Arial" panose="020B0604020202020204" pitchFamily="34" charset="0"/>
            </a:endParaRPr>
          </a:p>
        </p:txBody>
      </p:sp>
      <p:sp>
        <p:nvSpPr>
          <p:cNvPr id="95242" name="文本框 95241"/>
          <p:cNvSpPr txBox="1"/>
          <p:nvPr/>
        </p:nvSpPr>
        <p:spPr>
          <a:xfrm>
            <a:off x="5795963" y="1341438"/>
            <a:ext cx="1008062" cy="579437"/>
          </a:xfrm>
          <a:prstGeom prst="rect">
            <a:avLst/>
          </a:prstGeom>
          <a:noFill/>
          <a:ln w="9525">
            <a:noFill/>
          </a:ln>
        </p:spPr>
        <p:txBody>
          <a:bodyPr>
            <a:spAutoFit/>
          </a:bodyPr>
          <a:lstStyle/>
          <a:p>
            <a:pPr>
              <a:spcBef>
                <a:spcPct val="50000"/>
              </a:spcBef>
            </a:pPr>
            <a:r>
              <a:rPr lang="zh-CN" altLang="en-US" sz="3200" b="1" dirty="0">
                <a:solidFill>
                  <a:srgbClr val="FF3300"/>
                </a:solidFill>
                <a:latin typeface="Times New Roman" panose="02020603050405020304" pitchFamily="18" charset="0"/>
              </a:rPr>
              <a:t>音色</a:t>
            </a:r>
          </a:p>
        </p:txBody>
      </p:sp>
      <p:sp>
        <p:nvSpPr>
          <p:cNvPr id="18438" name="Text Box 6"/>
          <p:cNvSpPr txBox="1"/>
          <p:nvPr/>
        </p:nvSpPr>
        <p:spPr>
          <a:xfrm>
            <a:off x="250825" y="3573463"/>
            <a:ext cx="7885113" cy="579437"/>
          </a:xfrm>
          <a:prstGeom prst="rect">
            <a:avLst/>
          </a:prstGeom>
          <a:noFill/>
          <a:ln w="9525">
            <a:noFill/>
          </a:ln>
        </p:spPr>
        <p:txBody>
          <a:bodyPr wrap="none">
            <a:spAutoFit/>
          </a:bodyPr>
          <a:lstStyle/>
          <a:p>
            <a:r>
              <a:rPr lang="zh-CN" altLang="en-US" sz="3200" b="1" dirty="0">
                <a:latin typeface="Times New Roman" panose="02020603050405020304" pitchFamily="18" charset="0"/>
              </a:rPr>
              <a:t>答案：</a:t>
            </a:r>
            <a:r>
              <a:rPr lang="zh-CN" altLang="en-US" sz="3200" b="1" dirty="0">
                <a:solidFill>
                  <a:srgbClr val="FF0000"/>
                </a:solidFill>
                <a:latin typeface="Times New Roman" panose="02020603050405020304" pitchFamily="18" charset="0"/>
              </a:rPr>
              <a:t>女歌手的音调高，男歌手的响度大</a:t>
            </a:r>
            <a:r>
              <a:rPr lang="zh-CN" altLang="en-US" sz="2800" b="1" dirty="0">
                <a:solidFill>
                  <a:schemeClr val="tx2"/>
                </a:solidFill>
                <a:latin typeface="Times New Roman" panose="02020603050405020304" pitchFamily="18" charset="0"/>
              </a:rPr>
              <a:t>。</a:t>
            </a:r>
          </a:p>
        </p:txBody>
      </p:sp>
      <p:sp>
        <p:nvSpPr>
          <p:cNvPr id="95246" name="文本框 95245"/>
          <p:cNvSpPr txBox="1"/>
          <p:nvPr/>
        </p:nvSpPr>
        <p:spPr>
          <a:xfrm>
            <a:off x="0" y="4277995"/>
            <a:ext cx="8972550" cy="1814830"/>
          </a:xfrm>
          <a:prstGeom prst="rect">
            <a:avLst/>
          </a:prstGeom>
          <a:noFill/>
          <a:ln w="9525">
            <a:noFill/>
          </a:ln>
        </p:spPr>
        <p:txBody>
          <a:bodyPr wrap="square">
            <a:spAutoFit/>
          </a:bodyPr>
          <a:lstStyle/>
          <a:p>
            <a:pPr>
              <a:spcBef>
                <a:spcPct val="50000"/>
              </a:spcBef>
            </a:pPr>
            <a:r>
              <a:rPr lang="en-US" altLang="zh-CN" sz="2800" b="1" dirty="0">
                <a:latin typeface="Times New Roman" panose="02020603050405020304" pitchFamily="18" charset="0"/>
              </a:rPr>
              <a:t>8</a:t>
            </a:r>
            <a:r>
              <a:rPr lang="zh-CN" altLang="en-US" sz="2800" b="1" dirty="0">
                <a:latin typeface="Times New Roman" panose="02020603050405020304" pitchFamily="18" charset="0"/>
              </a:rPr>
              <a:t>、“震耳欲聋”是指声音的＿＿＿大；“脆入银铃”是指声音的＿＿＿高；“悦耳动听”是指声音的＿＿＿好；“吼声震天”反应声音的</a:t>
            </a:r>
            <a:r>
              <a:rPr lang="zh-CN" altLang="en-US" sz="2800" b="1" dirty="0">
                <a:latin typeface="Arial" panose="020B0604020202020204" pitchFamily="34" charset="0"/>
              </a:rPr>
              <a:t>＿＿＿大，“尖叫刺耳”反应声音的＿＿＿高。</a:t>
            </a:r>
            <a:endParaRPr lang="zh-CN" altLang="en-US" sz="2800" b="1">
              <a:latin typeface="Arial" panose="020B0604020202020204" pitchFamily="34" charset="0"/>
            </a:endParaRPr>
          </a:p>
        </p:txBody>
      </p:sp>
      <p:sp>
        <p:nvSpPr>
          <p:cNvPr id="95247" name="文本框 95246"/>
          <p:cNvSpPr txBox="1"/>
          <p:nvPr/>
        </p:nvSpPr>
        <p:spPr>
          <a:xfrm>
            <a:off x="4643438" y="4277995"/>
            <a:ext cx="1152525" cy="579438"/>
          </a:xfrm>
          <a:prstGeom prst="rect">
            <a:avLst/>
          </a:prstGeom>
          <a:noFill/>
          <a:ln w="9525">
            <a:noFill/>
          </a:ln>
        </p:spPr>
        <p:txBody>
          <a:bodyPr>
            <a:spAutoFit/>
          </a:bodyPr>
          <a:lstStyle/>
          <a:p>
            <a:pPr>
              <a:spcBef>
                <a:spcPct val="50000"/>
              </a:spcBef>
            </a:pPr>
            <a:r>
              <a:rPr lang="zh-CN" altLang="en-US" sz="3200" b="1">
                <a:solidFill>
                  <a:srgbClr val="FF0000"/>
                </a:solidFill>
                <a:latin typeface="Times New Roman" panose="02020603050405020304" pitchFamily="18" charset="0"/>
              </a:rPr>
              <a:t>响度</a:t>
            </a:r>
          </a:p>
        </p:txBody>
      </p:sp>
      <p:sp>
        <p:nvSpPr>
          <p:cNvPr id="95248" name="文本框 95247"/>
          <p:cNvSpPr txBox="1"/>
          <p:nvPr/>
        </p:nvSpPr>
        <p:spPr>
          <a:xfrm>
            <a:off x="2006600" y="4581525"/>
            <a:ext cx="1152525" cy="579438"/>
          </a:xfrm>
          <a:prstGeom prst="rect">
            <a:avLst/>
          </a:prstGeom>
          <a:noFill/>
          <a:ln w="9525">
            <a:noFill/>
          </a:ln>
        </p:spPr>
        <p:txBody>
          <a:bodyPr>
            <a:spAutoFit/>
          </a:bodyPr>
          <a:lstStyle/>
          <a:p>
            <a:pPr>
              <a:spcBef>
                <a:spcPct val="50000"/>
              </a:spcBef>
            </a:pPr>
            <a:r>
              <a:rPr lang="zh-CN" altLang="en-US" sz="3200" b="1" dirty="0">
                <a:solidFill>
                  <a:srgbClr val="FF0000"/>
                </a:solidFill>
                <a:latin typeface="Times New Roman" panose="02020603050405020304" pitchFamily="18" charset="0"/>
              </a:rPr>
              <a:t>音调</a:t>
            </a:r>
            <a:endParaRPr lang="zh-CN" altLang="en-US" sz="3200" b="1">
              <a:solidFill>
                <a:srgbClr val="FF0000"/>
              </a:solidFill>
              <a:latin typeface="Times New Roman" panose="02020603050405020304" pitchFamily="18" charset="0"/>
            </a:endParaRPr>
          </a:p>
        </p:txBody>
      </p:sp>
      <p:sp>
        <p:nvSpPr>
          <p:cNvPr id="95249" name="文本框 95248"/>
          <p:cNvSpPr txBox="1"/>
          <p:nvPr/>
        </p:nvSpPr>
        <p:spPr>
          <a:xfrm>
            <a:off x="7294245" y="4657090"/>
            <a:ext cx="1152525" cy="579438"/>
          </a:xfrm>
          <a:prstGeom prst="rect">
            <a:avLst/>
          </a:prstGeom>
          <a:noFill/>
          <a:ln w="9525">
            <a:noFill/>
          </a:ln>
        </p:spPr>
        <p:txBody>
          <a:bodyPr>
            <a:spAutoFit/>
          </a:bodyPr>
          <a:lstStyle/>
          <a:p>
            <a:pPr>
              <a:spcBef>
                <a:spcPct val="50000"/>
              </a:spcBef>
            </a:pPr>
            <a:r>
              <a:rPr lang="zh-CN" altLang="en-US" sz="3200" b="1" dirty="0">
                <a:solidFill>
                  <a:srgbClr val="FF0000"/>
                </a:solidFill>
                <a:latin typeface="Times New Roman" panose="02020603050405020304" pitchFamily="18" charset="0"/>
              </a:rPr>
              <a:t>音色</a:t>
            </a:r>
            <a:endParaRPr lang="zh-CN" altLang="en-US" sz="3200" b="1">
              <a:solidFill>
                <a:srgbClr val="FF0000"/>
              </a:solidFill>
              <a:latin typeface="Times New Roman" panose="02020603050405020304" pitchFamily="18" charset="0"/>
            </a:endParaRPr>
          </a:p>
        </p:txBody>
      </p:sp>
      <p:sp>
        <p:nvSpPr>
          <p:cNvPr id="95250" name="文本框 95249"/>
          <p:cNvSpPr txBox="1"/>
          <p:nvPr/>
        </p:nvSpPr>
        <p:spPr>
          <a:xfrm>
            <a:off x="1364933" y="5508943"/>
            <a:ext cx="1152525" cy="583565"/>
          </a:xfrm>
          <a:prstGeom prst="rect">
            <a:avLst/>
          </a:prstGeom>
          <a:noFill/>
          <a:ln w="9525">
            <a:noFill/>
          </a:ln>
        </p:spPr>
        <p:txBody>
          <a:bodyPr wrap="square">
            <a:spAutoFit/>
          </a:bodyPr>
          <a:lstStyle/>
          <a:p>
            <a:pPr>
              <a:spcBef>
                <a:spcPct val="50000"/>
              </a:spcBef>
            </a:pPr>
            <a:r>
              <a:rPr lang="zh-CN" altLang="en-US" sz="3200" b="1" dirty="0">
                <a:solidFill>
                  <a:srgbClr val="FF0000"/>
                </a:solidFill>
                <a:latin typeface="Times New Roman" panose="02020603050405020304" pitchFamily="18" charset="0"/>
              </a:rPr>
              <a:t>音调</a:t>
            </a:r>
            <a:endParaRPr lang="zh-CN" altLang="en-US" sz="3200" b="1">
              <a:solidFill>
                <a:srgbClr val="FF0000"/>
              </a:solidFill>
              <a:latin typeface="Times New Roman" panose="02020603050405020304" pitchFamily="18" charset="0"/>
            </a:endParaRPr>
          </a:p>
        </p:txBody>
      </p:sp>
      <p:sp>
        <p:nvSpPr>
          <p:cNvPr id="95251" name="文本框 95250"/>
          <p:cNvSpPr txBox="1"/>
          <p:nvPr/>
        </p:nvSpPr>
        <p:spPr>
          <a:xfrm>
            <a:off x="4138295" y="5051425"/>
            <a:ext cx="1152525" cy="579438"/>
          </a:xfrm>
          <a:prstGeom prst="rect">
            <a:avLst/>
          </a:prstGeom>
          <a:noFill/>
          <a:ln w="9525">
            <a:noFill/>
          </a:ln>
        </p:spPr>
        <p:txBody>
          <a:bodyPr>
            <a:spAutoFit/>
          </a:bodyPr>
          <a:lstStyle/>
          <a:p>
            <a:pPr>
              <a:spcBef>
                <a:spcPct val="50000"/>
              </a:spcBef>
            </a:pPr>
            <a:r>
              <a:rPr lang="zh-CN" altLang="en-US" sz="3200" b="1">
                <a:solidFill>
                  <a:srgbClr val="FF0000"/>
                </a:solidFill>
                <a:latin typeface="Times New Roman" panose="02020603050405020304" pitchFamily="18" charset="0"/>
              </a:rPr>
              <a:t>响度</a:t>
            </a:r>
          </a:p>
        </p:txBody>
      </p:sp>
    </p:spTree>
    <p:extLst>
      <p:ext uri="{BB962C8B-B14F-4D97-AF65-F5344CB8AC3E}">
        <p14:creationId xmlns:p14="http://schemas.microsoft.com/office/powerpoint/2010/main" val="3012609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95242"/>
                                        </p:tgtEl>
                                        <p:attrNameLst>
                                          <p:attrName>style.visibility</p:attrName>
                                        </p:attrNameLst>
                                      </p:cBhvr>
                                      <p:to>
                                        <p:strVal val="visible"/>
                                      </p:to>
                                    </p:set>
                                    <p:animEffect transition="in" filter="box(in)">
                                      <p:cBhvr>
                                        <p:cTn id="7" dur="500"/>
                                        <p:tgtEl>
                                          <p:spTgt spid="9524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8438"/>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6" presetClass="entr" presetSubtype="0" fill="hold" grpId="0" nodeType="clickEffect">
                                  <p:stCondLst>
                                    <p:cond delay="0"/>
                                  </p:stCondLst>
                                  <p:childTnLst>
                                    <p:set>
                                      <p:cBhvr>
                                        <p:cTn id="15" dur="1" fill="hold">
                                          <p:stCondLst>
                                            <p:cond delay="0"/>
                                          </p:stCondLst>
                                        </p:cTn>
                                        <p:tgtEl>
                                          <p:spTgt spid="95247"/>
                                        </p:tgtEl>
                                        <p:attrNameLst>
                                          <p:attrName>style.visibility</p:attrName>
                                        </p:attrNameLst>
                                      </p:cBhvr>
                                      <p:to>
                                        <p:strVal val="visible"/>
                                      </p:to>
                                    </p:set>
                                    <p:animEffect transition="in" filter="wipe(down)">
                                      <p:cBhvr>
                                        <p:cTn id="16" dur="580">
                                          <p:stCondLst>
                                            <p:cond delay="0"/>
                                          </p:stCondLst>
                                        </p:cTn>
                                        <p:tgtEl>
                                          <p:spTgt spid="95247"/>
                                        </p:tgtEl>
                                      </p:cBhvr>
                                    </p:animEffect>
                                    <p:anim calcmode="lin" valueType="num">
                                      <p:cBhvr>
                                        <p:cTn id="17" dur="1822" tmFilter="0,0; 0.14,0.36; 0.43,0.73; 0.71,0.91; 1.0,1.0">
                                          <p:stCondLst>
                                            <p:cond delay="0"/>
                                          </p:stCondLst>
                                        </p:cTn>
                                        <p:tgtEl>
                                          <p:spTgt spid="95247"/>
                                        </p:tgtEl>
                                        <p:attrNameLst>
                                          <p:attrName>ppt_x</p:attrName>
                                        </p:attrNameLst>
                                      </p:cBhvr>
                                      <p:tavLst>
                                        <p:tav tm="0">
                                          <p:val>
                                            <p:strVal val="#ppt_x-0.25"/>
                                          </p:val>
                                        </p:tav>
                                        <p:tav tm="100000">
                                          <p:val>
                                            <p:strVal val="#ppt_x"/>
                                          </p:val>
                                        </p:tav>
                                      </p:tavLst>
                                    </p:anim>
                                    <p:anim calcmode="lin" valueType="num">
                                      <p:cBhvr>
                                        <p:cTn id="18" dur="664" tmFilter="0.0,0.0; 0.25,0.07; 0.50,0.2; 0.75,0.467; 1.0,1.0">
                                          <p:stCondLst>
                                            <p:cond delay="0"/>
                                          </p:stCondLst>
                                        </p:cTn>
                                        <p:tgtEl>
                                          <p:spTgt spid="95247"/>
                                        </p:tgtEl>
                                        <p:attrNameLst>
                                          <p:attrName>ppt_y</p:attrName>
                                        </p:attrNameLst>
                                      </p:cBhvr>
                                      <p:tavLst>
                                        <p:tav tm="0" fmla="#ppt_y-sin(pi*$)/3">
                                          <p:val>
                                            <p:fltVal val="0.5"/>
                                          </p:val>
                                        </p:tav>
                                        <p:tav tm="100000">
                                          <p:val>
                                            <p:fltVal val="1"/>
                                          </p:val>
                                        </p:tav>
                                      </p:tavLst>
                                    </p:anim>
                                    <p:anim calcmode="lin" valueType="num">
                                      <p:cBhvr>
                                        <p:cTn id="19" dur="664" tmFilter="0, 0; 0.125,0.2665; 0.25,0.4; 0.375,0.465; 0.5,0.5;  0.625,0.535; 0.75,0.6; 0.875,0.7335; 1,1">
                                          <p:stCondLst>
                                            <p:cond delay="664"/>
                                          </p:stCondLst>
                                        </p:cTn>
                                        <p:tgtEl>
                                          <p:spTgt spid="95247"/>
                                        </p:tgtEl>
                                        <p:attrNameLst>
                                          <p:attrName>ppt_y</p:attrName>
                                        </p:attrNameLst>
                                      </p:cBhvr>
                                      <p:tavLst>
                                        <p:tav tm="0" fmla="#ppt_y-sin(pi*$)/9">
                                          <p:val>
                                            <p:fltVal val="0"/>
                                          </p:val>
                                        </p:tav>
                                        <p:tav tm="100000">
                                          <p:val>
                                            <p:fltVal val="1"/>
                                          </p:val>
                                        </p:tav>
                                      </p:tavLst>
                                    </p:anim>
                                    <p:anim calcmode="lin" valueType="num">
                                      <p:cBhvr>
                                        <p:cTn id="20" dur="332" tmFilter="0, 0; 0.125,0.2665; 0.25,0.4; 0.375,0.465; 0.5,0.5;  0.625,0.535; 0.75,0.6; 0.875,0.7335; 1,1">
                                          <p:stCondLst>
                                            <p:cond delay="1324"/>
                                          </p:stCondLst>
                                        </p:cTn>
                                        <p:tgtEl>
                                          <p:spTgt spid="95247"/>
                                        </p:tgtEl>
                                        <p:attrNameLst>
                                          <p:attrName>ppt_y</p:attrName>
                                        </p:attrNameLst>
                                      </p:cBhvr>
                                      <p:tavLst>
                                        <p:tav tm="0" fmla="#ppt_y-sin(pi*$)/27">
                                          <p:val>
                                            <p:fltVal val="0"/>
                                          </p:val>
                                        </p:tav>
                                        <p:tav tm="100000">
                                          <p:val>
                                            <p:fltVal val="1"/>
                                          </p:val>
                                        </p:tav>
                                      </p:tavLst>
                                    </p:anim>
                                    <p:anim calcmode="lin" valueType="num">
                                      <p:cBhvr>
                                        <p:cTn id="21" dur="164" tmFilter="0, 0; 0.125,0.2665; 0.25,0.4; 0.375,0.465; 0.5,0.5;  0.625,0.535; 0.75,0.6; 0.875,0.7335; 1,1">
                                          <p:stCondLst>
                                            <p:cond delay="1656"/>
                                          </p:stCondLst>
                                        </p:cTn>
                                        <p:tgtEl>
                                          <p:spTgt spid="95247"/>
                                        </p:tgtEl>
                                        <p:attrNameLst>
                                          <p:attrName>ppt_y</p:attrName>
                                        </p:attrNameLst>
                                      </p:cBhvr>
                                      <p:tavLst>
                                        <p:tav tm="0" fmla="#ppt_y-sin(pi*$)/81">
                                          <p:val>
                                            <p:fltVal val="0"/>
                                          </p:val>
                                        </p:tav>
                                        <p:tav tm="100000">
                                          <p:val>
                                            <p:fltVal val="1"/>
                                          </p:val>
                                        </p:tav>
                                      </p:tavLst>
                                    </p:anim>
                                    <p:animScale>
                                      <p:cBhvr>
                                        <p:cTn id="22" dur="26">
                                          <p:stCondLst>
                                            <p:cond delay="650"/>
                                          </p:stCondLst>
                                        </p:cTn>
                                        <p:tgtEl>
                                          <p:spTgt spid="95247"/>
                                        </p:tgtEl>
                                      </p:cBhvr>
                                      <p:to x="100000" y="60000"/>
                                    </p:animScale>
                                    <p:animScale>
                                      <p:cBhvr>
                                        <p:cTn id="23" dur="166" decel="50000">
                                          <p:stCondLst>
                                            <p:cond delay="676"/>
                                          </p:stCondLst>
                                        </p:cTn>
                                        <p:tgtEl>
                                          <p:spTgt spid="95247"/>
                                        </p:tgtEl>
                                      </p:cBhvr>
                                      <p:to x="100000" y="100000"/>
                                    </p:animScale>
                                    <p:animScale>
                                      <p:cBhvr>
                                        <p:cTn id="24" dur="26">
                                          <p:stCondLst>
                                            <p:cond delay="1312"/>
                                          </p:stCondLst>
                                        </p:cTn>
                                        <p:tgtEl>
                                          <p:spTgt spid="95247"/>
                                        </p:tgtEl>
                                      </p:cBhvr>
                                      <p:to x="100000" y="80000"/>
                                    </p:animScale>
                                    <p:animScale>
                                      <p:cBhvr>
                                        <p:cTn id="25" dur="166" decel="50000">
                                          <p:stCondLst>
                                            <p:cond delay="1338"/>
                                          </p:stCondLst>
                                        </p:cTn>
                                        <p:tgtEl>
                                          <p:spTgt spid="95247"/>
                                        </p:tgtEl>
                                      </p:cBhvr>
                                      <p:to x="100000" y="100000"/>
                                    </p:animScale>
                                    <p:animScale>
                                      <p:cBhvr>
                                        <p:cTn id="26" dur="26">
                                          <p:stCondLst>
                                            <p:cond delay="1642"/>
                                          </p:stCondLst>
                                        </p:cTn>
                                        <p:tgtEl>
                                          <p:spTgt spid="95247"/>
                                        </p:tgtEl>
                                      </p:cBhvr>
                                      <p:to x="100000" y="90000"/>
                                    </p:animScale>
                                    <p:animScale>
                                      <p:cBhvr>
                                        <p:cTn id="27" dur="166" decel="50000">
                                          <p:stCondLst>
                                            <p:cond delay="1668"/>
                                          </p:stCondLst>
                                        </p:cTn>
                                        <p:tgtEl>
                                          <p:spTgt spid="95247"/>
                                        </p:tgtEl>
                                      </p:cBhvr>
                                      <p:to x="100000" y="100000"/>
                                    </p:animScale>
                                    <p:animScale>
                                      <p:cBhvr>
                                        <p:cTn id="28" dur="26">
                                          <p:stCondLst>
                                            <p:cond delay="1808"/>
                                          </p:stCondLst>
                                        </p:cTn>
                                        <p:tgtEl>
                                          <p:spTgt spid="95247"/>
                                        </p:tgtEl>
                                      </p:cBhvr>
                                      <p:to x="100000" y="95000"/>
                                    </p:animScale>
                                    <p:animScale>
                                      <p:cBhvr>
                                        <p:cTn id="29" dur="166" decel="50000">
                                          <p:stCondLst>
                                            <p:cond delay="1834"/>
                                          </p:stCondLst>
                                        </p:cTn>
                                        <p:tgtEl>
                                          <p:spTgt spid="95247"/>
                                        </p:tgtEl>
                                      </p:cBhvr>
                                      <p:to x="100000" y="100000"/>
                                    </p:animScale>
                                  </p:childTnLst>
                                </p:cTn>
                              </p:par>
                            </p:childTnLst>
                          </p:cTn>
                        </p:par>
                      </p:childTnLst>
                    </p:cTn>
                  </p:par>
                  <p:par>
                    <p:cTn id="30" fill="hold">
                      <p:stCondLst>
                        <p:cond delay="indefinite"/>
                      </p:stCondLst>
                      <p:childTnLst>
                        <p:par>
                          <p:cTn id="31" fill="hold">
                            <p:stCondLst>
                              <p:cond delay="0"/>
                            </p:stCondLst>
                            <p:childTnLst>
                              <p:par>
                                <p:cTn id="32" presetID="26" presetClass="entr" presetSubtype="0" fill="hold" grpId="0" nodeType="clickEffect">
                                  <p:stCondLst>
                                    <p:cond delay="0"/>
                                  </p:stCondLst>
                                  <p:childTnLst>
                                    <p:set>
                                      <p:cBhvr>
                                        <p:cTn id="33" dur="1" fill="hold">
                                          <p:stCondLst>
                                            <p:cond delay="0"/>
                                          </p:stCondLst>
                                        </p:cTn>
                                        <p:tgtEl>
                                          <p:spTgt spid="95248"/>
                                        </p:tgtEl>
                                        <p:attrNameLst>
                                          <p:attrName>style.visibility</p:attrName>
                                        </p:attrNameLst>
                                      </p:cBhvr>
                                      <p:to>
                                        <p:strVal val="visible"/>
                                      </p:to>
                                    </p:set>
                                    <p:animEffect transition="in" filter="wipe(down)">
                                      <p:cBhvr>
                                        <p:cTn id="34" dur="580">
                                          <p:stCondLst>
                                            <p:cond delay="0"/>
                                          </p:stCondLst>
                                        </p:cTn>
                                        <p:tgtEl>
                                          <p:spTgt spid="95248"/>
                                        </p:tgtEl>
                                      </p:cBhvr>
                                    </p:animEffect>
                                    <p:anim calcmode="lin" valueType="num">
                                      <p:cBhvr>
                                        <p:cTn id="35" dur="1822" tmFilter="0,0; 0.14,0.36; 0.43,0.73; 0.71,0.91; 1.0,1.0">
                                          <p:stCondLst>
                                            <p:cond delay="0"/>
                                          </p:stCondLst>
                                        </p:cTn>
                                        <p:tgtEl>
                                          <p:spTgt spid="95248"/>
                                        </p:tgtEl>
                                        <p:attrNameLst>
                                          <p:attrName>ppt_x</p:attrName>
                                        </p:attrNameLst>
                                      </p:cBhvr>
                                      <p:tavLst>
                                        <p:tav tm="0">
                                          <p:val>
                                            <p:strVal val="#ppt_x-0.25"/>
                                          </p:val>
                                        </p:tav>
                                        <p:tav tm="100000">
                                          <p:val>
                                            <p:strVal val="#ppt_x"/>
                                          </p:val>
                                        </p:tav>
                                      </p:tavLst>
                                    </p:anim>
                                    <p:anim calcmode="lin" valueType="num">
                                      <p:cBhvr>
                                        <p:cTn id="36" dur="664" tmFilter="0.0,0.0; 0.25,0.07; 0.50,0.2; 0.75,0.467; 1.0,1.0">
                                          <p:stCondLst>
                                            <p:cond delay="0"/>
                                          </p:stCondLst>
                                        </p:cTn>
                                        <p:tgtEl>
                                          <p:spTgt spid="95248"/>
                                        </p:tgtEl>
                                        <p:attrNameLst>
                                          <p:attrName>ppt_y</p:attrName>
                                        </p:attrNameLst>
                                      </p:cBhvr>
                                      <p:tavLst>
                                        <p:tav tm="0" fmla="#ppt_y-sin(pi*$)/3">
                                          <p:val>
                                            <p:fltVal val="0.5"/>
                                          </p:val>
                                        </p:tav>
                                        <p:tav tm="100000">
                                          <p:val>
                                            <p:fltVal val="1"/>
                                          </p:val>
                                        </p:tav>
                                      </p:tavLst>
                                    </p:anim>
                                    <p:anim calcmode="lin" valueType="num">
                                      <p:cBhvr>
                                        <p:cTn id="37" dur="664" tmFilter="0, 0; 0.125,0.2665; 0.25,0.4; 0.375,0.465; 0.5,0.5;  0.625,0.535; 0.75,0.6; 0.875,0.7335; 1,1">
                                          <p:stCondLst>
                                            <p:cond delay="664"/>
                                          </p:stCondLst>
                                        </p:cTn>
                                        <p:tgtEl>
                                          <p:spTgt spid="95248"/>
                                        </p:tgtEl>
                                        <p:attrNameLst>
                                          <p:attrName>ppt_y</p:attrName>
                                        </p:attrNameLst>
                                      </p:cBhvr>
                                      <p:tavLst>
                                        <p:tav tm="0" fmla="#ppt_y-sin(pi*$)/9">
                                          <p:val>
                                            <p:fltVal val="0"/>
                                          </p:val>
                                        </p:tav>
                                        <p:tav tm="100000">
                                          <p:val>
                                            <p:fltVal val="1"/>
                                          </p:val>
                                        </p:tav>
                                      </p:tavLst>
                                    </p:anim>
                                    <p:anim calcmode="lin" valueType="num">
                                      <p:cBhvr>
                                        <p:cTn id="38" dur="332" tmFilter="0, 0; 0.125,0.2665; 0.25,0.4; 0.375,0.465; 0.5,0.5;  0.625,0.535; 0.75,0.6; 0.875,0.7335; 1,1">
                                          <p:stCondLst>
                                            <p:cond delay="1324"/>
                                          </p:stCondLst>
                                        </p:cTn>
                                        <p:tgtEl>
                                          <p:spTgt spid="95248"/>
                                        </p:tgtEl>
                                        <p:attrNameLst>
                                          <p:attrName>ppt_y</p:attrName>
                                        </p:attrNameLst>
                                      </p:cBhvr>
                                      <p:tavLst>
                                        <p:tav tm="0" fmla="#ppt_y-sin(pi*$)/27">
                                          <p:val>
                                            <p:fltVal val="0"/>
                                          </p:val>
                                        </p:tav>
                                        <p:tav tm="100000">
                                          <p:val>
                                            <p:fltVal val="1"/>
                                          </p:val>
                                        </p:tav>
                                      </p:tavLst>
                                    </p:anim>
                                    <p:anim calcmode="lin" valueType="num">
                                      <p:cBhvr>
                                        <p:cTn id="39" dur="164" tmFilter="0, 0; 0.125,0.2665; 0.25,0.4; 0.375,0.465; 0.5,0.5;  0.625,0.535; 0.75,0.6; 0.875,0.7335; 1,1">
                                          <p:stCondLst>
                                            <p:cond delay="1656"/>
                                          </p:stCondLst>
                                        </p:cTn>
                                        <p:tgtEl>
                                          <p:spTgt spid="95248"/>
                                        </p:tgtEl>
                                        <p:attrNameLst>
                                          <p:attrName>ppt_y</p:attrName>
                                        </p:attrNameLst>
                                      </p:cBhvr>
                                      <p:tavLst>
                                        <p:tav tm="0" fmla="#ppt_y-sin(pi*$)/81">
                                          <p:val>
                                            <p:fltVal val="0"/>
                                          </p:val>
                                        </p:tav>
                                        <p:tav tm="100000">
                                          <p:val>
                                            <p:fltVal val="1"/>
                                          </p:val>
                                        </p:tav>
                                      </p:tavLst>
                                    </p:anim>
                                    <p:animScale>
                                      <p:cBhvr>
                                        <p:cTn id="40" dur="26">
                                          <p:stCondLst>
                                            <p:cond delay="650"/>
                                          </p:stCondLst>
                                        </p:cTn>
                                        <p:tgtEl>
                                          <p:spTgt spid="95248"/>
                                        </p:tgtEl>
                                      </p:cBhvr>
                                      <p:to x="100000" y="60000"/>
                                    </p:animScale>
                                    <p:animScale>
                                      <p:cBhvr>
                                        <p:cTn id="41" dur="166" decel="50000">
                                          <p:stCondLst>
                                            <p:cond delay="676"/>
                                          </p:stCondLst>
                                        </p:cTn>
                                        <p:tgtEl>
                                          <p:spTgt spid="95248"/>
                                        </p:tgtEl>
                                      </p:cBhvr>
                                      <p:to x="100000" y="100000"/>
                                    </p:animScale>
                                    <p:animScale>
                                      <p:cBhvr>
                                        <p:cTn id="42" dur="26">
                                          <p:stCondLst>
                                            <p:cond delay="1312"/>
                                          </p:stCondLst>
                                        </p:cTn>
                                        <p:tgtEl>
                                          <p:spTgt spid="95248"/>
                                        </p:tgtEl>
                                      </p:cBhvr>
                                      <p:to x="100000" y="80000"/>
                                    </p:animScale>
                                    <p:animScale>
                                      <p:cBhvr>
                                        <p:cTn id="43" dur="166" decel="50000">
                                          <p:stCondLst>
                                            <p:cond delay="1338"/>
                                          </p:stCondLst>
                                        </p:cTn>
                                        <p:tgtEl>
                                          <p:spTgt spid="95248"/>
                                        </p:tgtEl>
                                      </p:cBhvr>
                                      <p:to x="100000" y="100000"/>
                                    </p:animScale>
                                    <p:animScale>
                                      <p:cBhvr>
                                        <p:cTn id="44" dur="26">
                                          <p:stCondLst>
                                            <p:cond delay="1642"/>
                                          </p:stCondLst>
                                        </p:cTn>
                                        <p:tgtEl>
                                          <p:spTgt spid="95248"/>
                                        </p:tgtEl>
                                      </p:cBhvr>
                                      <p:to x="100000" y="90000"/>
                                    </p:animScale>
                                    <p:animScale>
                                      <p:cBhvr>
                                        <p:cTn id="45" dur="166" decel="50000">
                                          <p:stCondLst>
                                            <p:cond delay="1668"/>
                                          </p:stCondLst>
                                        </p:cTn>
                                        <p:tgtEl>
                                          <p:spTgt spid="95248"/>
                                        </p:tgtEl>
                                      </p:cBhvr>
                                      <p:to x="100000" y="100000"/>
                                    </p:animScale>
                                    <p:animScale>
                                      <p:cBhvr>
                                        <p:cTn id="46" dur="26">
                                          <p:stCondLst>
                                            <p:cond delay="1808"/>
                                          </p:stCondLst>
                                        </p:cTn>
                                        <p:tgtEl>
                                          <p:spTgt spid="95248"/>
                                        </p:tgtEl>
                                      </p:cBhvr>
                                      <p:to x="100000" y="95000"/>
                                    </p:animScale>
                                    <p:animScale>
                                      <p:cBhvr>
                                        <p:cTn id="47" dur="166" decel="50000">
                                          <p:stCondLst>
                                            <p:cond delay="1834"/>
                                          </p:stCondLst>
                                        </p:cTn>
                                        <p:tgtEl>
                                          <p:spTgt spid="95248"/>
                                        </p:tgtEl>
                                      </p:cBhvr>
                                      <p:to x="100000" y="100000"/>
                                    </p:animScale>
                                  </p:childTnLst>
                                </p:cTn>
                              </p:par>
                            </p:childTnLst>
                          </p:cTn>
                        </p:par>
                      </p:childTnLst>
                    </p:cTn>
                  </p:par>
                  <p:par>
                    <p:cTn id="48" fill="hold">
                      <p:stCondLst>
                        <p:cond delay="indefinite"/>
                      </p:stCondLst>
                      <p:childTnLst>
                        <p:par>
                          <p:cTn id="49" fill="hold">
                            <p:stCondLst>
                              <p:cond delay="0"/>
                            </p:stCondLst>
                            <p:childTnLst>
                              <p:par>
                                <p:cTn id="50" presetID="26" presetClass="entr" presetSubtype="0" fill="hold" grpId="0" nodeType="clickEffect">
                                  <p:stCondLst>
                                    <p:cond delay="0"/>
                                  </p:stCondLst>
                                  <p:childTnLst>
                                    <p:set>
                                      <p:cBhvr>
                                        <p:cTn id="51" dur="1" fill="hold">
                                          <p:stCondLst>
                                            <p:cond delay="0"/>
                                          </p:stCondLst>
                                        </p:cTn>
                                        <p:tgtEl>
                                          <p:spTgt spid="95249"/>
                                        </p:tgtEl>
                                        <p:attrNameLst>
                                          <p:attrName>style.visibility</p:attrName>
                                        </p:attrNameLst>
                                      </p:cBhvr>
                                      <p:to>
                                        <p:strVal val="visible"/>
                                      </p:to>
                                    </p:set>
                                    <p:animEffect transition="in" filter="wipe(down)">
                                      <p:cBhvr>
                                        <p:cTn id="52" dur="580">
                                          <p:stCondLst>
                                            <p:cond delay="0"/>
                                          </p:stCondLst>
                                        </p:cTn>
                                        <p:tgtEl>
                                          <p:spTgt spid="95249"/>
                                        </p:tgtEl>
                                      </p:cBhvr>
                                    </p:animEffect>
                                    <p:anim calcmode="lin" valueType="num">
                                      <p:cBhvr>
                                        <p:cTn id="53" dur="1822" tmFilter="0,0; 0.14,0.36; 0.43,0.73; 0.71,0.91; 1.0,1.0">
                                          <p:stCondLst>
                                            <p:cond delay="0"/>
                                          </p:stCondLst>
                                        </p:cTn>
                                        <p:tgtEl>
                                          <p:spTgt spid="95249"/>
                                        </p:tgtEl>
                                        <p:attrNameLst>
                                          <p:attrName>ppt_x</p:attrName>
                                        </p:attrNameLst>
                                      </p:cBhvr>
                                      <p:tavLst>
                                        <p:tav tm="0">
                                          <p:val>
                                            <p:strVal val="#ppt_x-0.25"/>
                                          </p:val>
                                        </p:tav>
                                        <p:tav tm="100000">
                                          <p:val>
                                            <p:strVal val="#ppt_x"/>
                                          </p:val>
                                        </p:tav>
                                      </p:tavLst>
                                    </p:anim>
                                    <p:anim calcmode="lin" valueType="num">
                                      <p:cBhvr>
                                        <p:cTn id="54" dur="664" tmFilter="0.0,0.0; 0.25,0.07; 0.50,0.2; 0.75,0.467; 1.0,1.0">
                                          <p:stCondLst>
                                            <p:cond delay="0"/>
                                          </p:stCondLst>
                                        </p:cTn>
                                        <p:tgtEl>
                                          <p:spTgt spid="95249"/>
                                        </p:tgtEl>
                                        <p:attrNameLst>
                                          <p:attrName>ppt_y</p:attrName>
                                        </p:attrNameLst>
                                      </p:cBhvr>
                                      <p:tavLst>
                                        <p:tav tm="0" fmla="#ppt_y-sin(pi*$)/3">
                                          <p:val>
                                            <p:fltVal val="0.5"/>
                                          </p:val>
                                        </p:tav>
                                        <p:tav tm="100000">
                                          <p:val>
                                            <p:fltVal val="1"/>
                                          </p:val>
                                        </p:tav>
                                      </p:tavLst>
                                    </p:anim>
                                    <p:anim calcmode="lin" valueType="num">
                                      <p:cBhvr>
                                        <p:cTn id="55" dur="664" tmFilter="0, 0; 0.125,0.2665; 0.25,0.4; 0.375,0.465; 0.5,0.5;  0.625,0.535; 0.75,0.6; 0.875,0.7335; 1,1">
                                          <p:stCondLst>
                                            <p:cond delay="664"/>
                                          </p:stCondLst>
                                        </p:cTn>
                                        <p:tgtEl>
                                          <p:spTgt spid="95249"/>
                                        </p:tgtEl>
                                        <p:attrNameLst>
                                          <p:attrName>ppt_y</p:attrName>
                                        </p:attrNameLst>
                                      </p:cBhvr>
                                      <p:tavLst>
                                        <p:tav tm="0" fmla="#ppt_y-sin(pi*$)/9">
                                          <p:val>
                                            <p:fltVal val="0"/>
                                          </p:val>
                                        </p:tav>
                                        <p:tav tm="100000">
                                          <p:val>
                                            <p:fltVal val="1"/>
                                          </p:val>
                                        </p:tav>
                                      </p:tavLst>
                                    </p:anim>
                                    <p:anim calcmode="lin" valueType="num">
                                      <p:cBhvr>
                                        <p:cTn id="56" dur="332" tmFilter="0, 0; 0.125,0.2665; 0.25,0.4; 0.375,0.465; 0.5,0.5;  0.625,0.535; 0.75,0.6; 0.875,0.7335; 1,1">
                                          <p:stCondLst>
                                            <p:cond delay="1324"/>
                                          </p:stCondLst>
                                        </p:cTn>
                                        <p:tgtEl>
                                          <p:spTgt spid="95249"/>
                                        </p:tgtEl>
                                        <p:attrNameLst>
                                          <p:attrName>ppt_y</p:attrName>
                                        </p:attrNameLst>
                                      </p:cBhvr>
                                      <p:tavLst>
                                        <p:tav tm="0" fmla="#ppt_y-sin(pi*$)/27">
                                          <p:val>
                                            <p:fltVal val="0"/>
                                          </p:val>
                                        </p:tav>
                                        <p:tav tm="100000">
                                          <p:val>
                                            <p:fltVal val="1"/>
                                          </p:val>
                                        </p:tav>
                                      </p:tavLst>
                                    </p:anim>
                                    <p:anim calcmode="lin" valueType="num">
                                      <p:cBhvr>
                                        <p:cTn id="57" dur="164" tmFilter="0, 0; 0.125,0.2665; 0.25,0.4; 0.375,0.465; 0.5,0.5;  0.625,0.535; 0.75,0.6; 0.875,0.7335; 1,1">
                                          <p:stCondLst>
                                            <p:cond delay="1656"/>
                                          </p:stCondLst>
                                        </p:cTn>
                                        <p:tgtEl>
                                          <p:spTgt spid="95249"/>
                                        </p:tgtEl>
                                        <p:attrNameLst>
                                          <p:attrName>ppt_y</p:attrName>
                                        </p:attrNameLst>
                                      </p:cBhvr>
                                      <p:tavLst>
                                        <p:tav tm="0" fmla="#ppt_y-sin(pi*$)/81">
                                          <p:val>
                                            <p:fltVal val="0"/>
                                          </p:val>
                                        </p:tav>
                                        <p:tav tm="100000">
                                          <p:val>
                                            <p:fltVal val="1"/>
                                          </p:val>
                                        </p:tav>
                                      </p:tavLst>
                                    </p:anim>
                                    <p:animScale>
                                      <p:cBhvr>
                                        <p:cTn id="58" dur="26">
                                          <p:stCondLst>
                                            <p:cond delay="650"/>
                                          </p:stCondLst>
                                        </p:cTn>
                                        <p:tgtEl>
                                          <p:spTgt spid="95249"/>
                                        </p:tgtEl>
                                      </p:cBhvr>
                                      <p:to x="100000" y="60000"/>
                                    </p:animScale>
                                    <p:animScale>
                                      <p:cBhvr>
                                        <p:cTn id="59" dur="166" decel="50000">
                                          <p:stCondLst>
                                            <p:cond delay="676"/>
                                          </p:stCondLst>
                                        </p:cTn>
                                        <p:tgtEl>
                                          <p:spTgt spid="95249"/>
                                        </p:tgtEl>
                                      </p:cBhvr>
                                      <p:to x="100000" y="100000"/>
                                    </p:animScale>
                                    <p:animScale>
                                      <p:cBhvr>
                                        <p:cTn id="60" dur="26">
                                          <p:stCondLst>
                                            <p:cond delay="1312"/>
                                          </p:stCondLst>
                                        </p:cTn>
                                        <p:tgtEl>
                                          <p:spTgt spid="95249"/>
                                        </p:tgtEl>
                                      </p:cBhvr>
                                      <p:to x="100000" y="80000"/>
                                    </p:animScale>
                                    <p:animScale>
                                      <p:cBhvr>
                                        <p:cTn id="61" dur="166" decel="50000">
                                          <p:stCondLst>
                                            <p:cond delay="1338"/>
                                          </p:stCondLst>
                                        </p:cTn>
                                        <p:tgtEl>
                                          <p:spTgt spid="95249"/>
                                        </p:tgtEl>
                                      </p:cBhvr>
                                      <p:to x="100000" y="100000"/>
                                    </p:animScale>
                                    <p:animScale>
                                      <p:cBhvr>
                                        <p:cTn id="62" dur="26">
                                          <p:stCondLst>
                                            <p:cond delay="1642"/>
                                          </p:stCondLst>
                                        </p:cTn>
                                        <p:tgtEl>
                                          <p:spTgt spid="95249"/>
                                        </p:tgtEl>
                                      </p:cBhvr>
                                      <p:to x="100000" y="90000"/>
                                    </p:animScale>
                                    <p:animScale>
                                      <p:cBhvr>
                                        <p:cTn id="63" dur="166" decel="50000">
                                          <p:stCondLst>
                                            <p:cond delay="1668"/>
                                          </p:stCondLst>
                                        </p:cTn>
                                        <p:tgtEl>
                                          <p:spTgt spid="95249"/>
                                        </p:tgtEl>
                                      </p:cBhvr>
                                      <p:to x="100000" y="100000"/>
                                    </p:animScale>
                                    <p:animScale>
                                      <p:cBhvr>
                                        <p:cTn id="64" dur="26">
                                          <p:stCondLst>
                                            <p:cond delay="1808"/>
                                          </p:stCondLst>
                                        </p:cTn>
                                        <p:tgtEl>
                                          <p:spTgt spid="95249"/>
                                        </p:tgtEl>
                                      </p:cBhvr>
                                      <p:to x="100000" y="95000"/>
                                    </p:animScale>
                                    <p:animScale>
                                      <p:cBhvr>
                                        <p:cTn id="65" dur="166" decel="50000">
                                          <p:stCondLst>
                                            <p:cond delay="1834"/>
                                          </p:stCondLst>
                                        </p:cTn>
                                        <p:tgtEl>
                                          <p:spTgt spid="95249"/>
                                        </p:tgtEl>
                                      </p:cBhvr>
                                      <p:to x="100000" y="100000"/>
                                    </p:animScale>
                                  </p:childTnLst>
                                </p:cTn>
                              </p:par>
                            </p:childTnLst>
                          </p:cTn>
                        </p:par>
                      </p:childTnLst>
                    </p:cTn>
                  </p:par>
                  <p:par>
                    <p:cTn id="66" fill="hold">
                      <p:stCondLst>
                        <p:cond delay="indefinite"/>
                      </p:stCondLst>
                      <p:childTnLst>
                        <p:par>
                          <p:cTn id="67" fill="hold">
                            <p:stCondLst>
                              <p:cond delay="0"/>
                            </p:stCondLst>
                            <p:childTnLst>
                              <p:par>
                                <p:cTn id="68" presetID="49" presetClass="entr" presetSubtype="0" decel="100000" fill="hold" grpId="0" nodeType="clickEffect">
                                  <p:stCondLst>
                                    <p:cond delay="0"/>
                                  </p:stCondLst>
                                  <p:childTnLst>
                                    <p:set>
                                      <p:cBhvr>
                                        <p:cTn id="69" dur="1" fill="hold">
                                          <p:stCondLst>
                                            <p:cond delay="0"/>
                                          </p:stCondLst>
                                        </p:cTn>
                                        <p:tgtEl>
                                          <p:spTgt spid="95251"/>
                                        </p:tgtEl>
                                        <p:attrNameLst>
                                          <p:attrName>style.visibility</p:attrName>
                                        </p:attrNameLst>
                                      </p:cBhvr>
                                      <p:to>
                                        <p:strVal val="visible"/>
                                      </p:to>
                                    </p:set>
                                    <p:anim calcmode="lin" valueType="num">
                                      <p:cBhvr>
                                        <p:cTn id="70" dur="2000" fill="hold"/>
                                        <p:tgtEl>
                                          <p:spTgt spid="95251"/>
                                        </p:tgtEl>
                                        <p:attrNameLst>
                                          <p:attrName>ppt_w</p:attrName>
                                        </p:attrNameLst>
                                      </p:cBhvr>
                                      <p:tavLst>
                                        <p:tav tm="0">
                                          <p:val>
                                            <p:fltVal val="0"/>
                                          </p:val>
                                        </p:tav>
                                        <p:tav tm="100000">
                                          <p:val>
                                            <p:strVal val="#ppt_w"/>
                                          </p:val>
                                        </p:tav>
                                      </p:tavLst>
                                    </p:anim>
                                    <p:anim calcmode="lin" valueType="num">
                                      <p:cBhvr>
                                        <p:cTn id="71" dur="2000" fill="hold"/>
                                        <p:tgtEl>
                                          <p:spTgt spid="95251"/>
                                        </p:tgtEl>
                                        <p:attrNameLst>
                                          <p:attrName>ppt_h</p:attrName>
                                        </p:attrNameLst>
                                      </p:cBhvr>
                                      <p:tavLst>
                                        <p:tav tm="0">
                                          <p:val>
                                            <p:fltVal val="0"/>
                                          </p:val>
                                        </p:tav>
                                        <p:tav tm="100000">
                                          <p:val>
                                            <p:strVal val="#ppt_h"/>
                                          </p:val>
                                        </p:tav>
                                      </p:tavLst>
                                    </p:anim>
                                    <p:anim calcmode="lin" valueType="num">
                                      <p:cBhvr>
                                        <p:cTn id="72" dur="2000" fill="hold"/>
                                        <p:tgtEl>
                                          <p:spTgt spid="95251"/>
                                        </p:tgtEl>
                                        <p:attrNameLst>
                                          <p:attrName>style.rotation</p:attrName>
                                        </p:attrNameLst>
                                      </p:cBhvr>
                                      <p:tavLst>
                                        <p:tav tm="0">
                                          <p:val>
                                            <p:fltVal val="360"/>
                                          </p:val>
                                        </p:tav>
                                        <p:tav tm="100000">
                                          <p:val>
                                            <p:fltVal val="0"/>
                                          </p:val>
                                        </p:tav>
                                      </p:tavLst>
                                    </p:anim>
                                    <p:animEffect transition="in" filter="fade">
                                      <p:cBhvr>
                                        <p:cTn id="73" dur="2000"/>
                                        <p:tgtEl>
                                          <p:spTgt spid="95251"/>
                                        </p:tgtEl>
                                      </p:cBhvr>
                                    </p:animEffect>
                                  </p:childTnLst>
                                </p:cTn>
                              </p:par>
                            </p:childTnLst>
                          </p:cTn>
                        </p:par>
                      </p:childTnLst>
                    </p:cTn>
                  </p:par>
                  <p:par>
                    <p:cTn id="74" fill="hold">
                      <p:stCondLst>
                        <p:cond delay="indefinite"/>
                      </p:stCondLst>
                      <p:childTnLst>
                        <p:par>
                          <p:cTn id="75" fill="hold">
                            <p:stCondLst>
                              <p:cond delay="0"/>
                            </p:stCondLst>
                            <p:childTnLst>
                              <p:par>
                                <p:cTn id="76" presetID="49" presetClass="entr" presetSubtype="0" decel="100000" fill="hold" grpId="0" nodeType="clickEffect">
                                  <p:stCondLst>
                                    <p:cond delay="0"/>
                                  </p:stCondLst>
                                  <p:childTnLst>
                                    <p:set>
                                      <p:cBhvr>
                                        <p:cTn id="77" dur="1" fill="hold">
                                          <p:stCondLst>
                                            <p:cond delay="0"/>
                                          </p:stCondLst>
                                        </p:cTn>
                                        <p:tgtEl>
                                          <p:spTgt spid="95250"/>
                                        </p:tgtEl>
                                        <p:attrNameLst>
                                          <p:attrName>style.visibility</p:attrName>
                                        </p:attrNameLst>
                                      </p:cBhvr>
                                      <p:to>
                                        <p:strVal val="visible"/>
                                      </p:to>
                                    </p:set>
                                    <p:anim calcmode="lin" valueType="num">
                                      <p:cBhvr>
                                        <p:cTn id="78" dur="2000" fill="hold"/>
                                        <p:tgtEl>
                                          <p:spTgt spid="95250"/>
                                        </p:tgtEl>
                                        <p:attrNameLst>
                                          <p:attrName>ppt_w</p:attrName>
                                        </p:attrNameLst>
                                      </p:cBhvr>
                                      <p:tavLst>
                                        <p:tav tm="0">
                                          <p:val>
                                            <p:fltVal val="0"/>
                                          </p:val>
                                        </p:tav>
                                        <p:tav tm="100000">
                                          <p:val>
                                            <p:strVal val="#ppt_w"/>
                                          </p:val>
                                        </p:tav>
                                      </p:tavLst>
                                    </p:anim>
                                    <p:anim calcmode="lin" valueType="num">
                                      <p:cBhvr>
                                        <p:cTn id="79" dur="2000" fill="hold"/>
                                        <p:tgtEl>
                                          <p:spTgt spid="95250"/>
                                        </p:tgtEl>
                                        <p:attrNameLst>
                                          <p:attrName>ppt_h</p:attrName>
                                        </p:attrNameLst>
                                      </p:cBhvr>
                                      <p:tavLst>
                                        <p:tav tm="0">
                                          <p:val>
                                            <p:fltVal val="0"/>
                                          </p:val>
                                        </p:tav>
                                        <p:tav tm="100000">
                                          <p:val>
                                            <p:strVal val="#ppt_h"/>
                                          </p:val>
                                        </p:tav>
                                      </p:tavLst>
                                    </p:anim>
                                    <p:anim calcmode="lin" valueType="num">
                                      <p:cBhvr>
                                        <p:cTn id="80" dur="2000" fill="hold"/>
                                        <p:tgtEl>
                                          <p:spTgt spid="95250"/>
                                        </p:tgtEl>
                                        <p:attrNameLst>
                                          <p:attrName>style.rotation</p:attrName>
                                        </p:attrNameLst>
                                      </p:cBhvr>
                                      <p:tavLst>
                                        <p:tav tm="0">
                                          <p:val>
                                            <p:fltVal val="360"/>
                                          </p:val>
                                        </p:tav>
                                        <p:tav tm="100000">
                                          <p:val>
                                            <p:fltVal val="0"/>
                                          </p:val>
                                        </p:tav>
                                      </p:tavLst>
                                    </p:anim>
                                    <p:animEffect transition="in" filter="fade">
                                      <p:cBhvr>
                                        <p:cTn id="81" dur="2000"/>
                                        <p:tgtEl>
                                          <p:spTgt spid="952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42" grpId="0"/>
      <p:bldP spid="18438" grpId="0"/>
      <p:bldP spid="95247" grpId="0"/>
      <p:bldP spid="95248" grpId="0"/>
      <p:bldP spid="95249" grpId="0"/>
      <p:bldP spid="95250" grpId="0"/>
      <p:bldP spid="9525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9" name="Rectangle 3"/>
          <p:cNvSpPr>
            <a:spLocks noGrp="1"/>
          </p:cNvSpPr>
          <p:nvPr>
            <p:ph type="body" idx="4294967295"/>
          </p:nvPr>
        </p:nvSpPr>
        <p:spPr>
          <a:xfrm>
            <a:off x="0" y="908050"/>
            <a:ext cx="8569325" cy="5689600"/>
          </a:xfrm>
        </p:spPr>
        <p:txBody>
          <a:bodyPr vert="horz" wrap="square" lIns="91440" tIns="45720" rIns="91440" bIns="45720" anchor="t"/>
          <a:lstStyle/>
          <a:p>
            <a:pPr marL="0" indent="0">
              <a:lnSpc>
                <a:spcPct val="125000"/>
              </a:lnSpc>
              <a:spcBef>
                <a:spcPct val="0"/>
              </a:spcBef>
              <a:buNone/>
            </a:pPr>
            <a:r>
              <a:rPr lang="en-US" altLang="zh-CN" sz="2800" dirty="0">
                <a:latin typeface="Times New Roman" panose="02020603050405020304" pitchFamily="18" charset="0"/>
              </a:rPr>
              <a:t>9</a:t>
            </a:r>
            <a:r>
              <a:rPr lang="zh-CN" altLang="en-US" sz="2800" dirty="0">
                <a:latin typeface="Times New Roman" panose="02020603050405020304" pitchFamily="18" charset="0"/>
              </a:rPr>
              <a:t>、电子乐器可以模仿各种乐器发出的声音，要模仿得逼真，其关键是要求电子乐器所发出的声音与所要模仿乐器发出的声音哪一项特征尽可能的一致（     ）</a:t>
            </a:r>
          </a:p>
          <a:p>
            <a:pPr marL="0" indent="0">
              <a:lnSpc>
                <a:spcPct val="90000"/>
              </a:lnSpc>
              <a:buNone/>
            </a:pPr>
            <a:r>
              <a:rPr lang="zh-CN" altLang="en-US" sz="2800" dirty="0">
                <a:latin typeface="Times New Roman" panose="02020603050405020304" pitchFamily="18" charset="0"/>
              </a:rPr>
              <a:t>       </a:t>
            </a:r>
            <a:r>
              <a:rPr lang="en-US" altLang="zh-CN" sz="2800" dirty="0">
                <a:latin typeface="Times New Roman" panose="02020603050405020304" pitchFamily="18" charset="0"/>
              </a:rPr>
              <a:t>A</a:t>
            </a:r>
            <a:r>
              <a:rPr lang="zh-CN" altLang="en-US" sz="2800" dirty="0">
                <a:latin typeface="Times New Roman" panose="02020603050405020304" pitchFamily="18" charset="0"/>
              </a:rPr>
              <a:t>．音调		    </a:t>
            </a:r>
            <a:r>
              <a:rPr lang="en-US" altLang="zh-CN" sz="2800" dirty="0">
                <a:latin typeface="Times New Roman" panose="02020603050405020304" pitchFamily="18" charset="0"/>
              </a:rPr>
              <a:t>B</a:t>
            </a:r>
            <a:r>
              <a:rPr lang="zh-CN" altLang="en-US" sz="2800" dirty="0">
                <a:latin typeface="Times New Roman" panose="02020603050405020304" pitchFamily="18" charset="0"/>
              </a:rPr>
              <a:t>．频率</a:t>
            </a:r>
          </a:p>
          <a:p>
            <a:pPr marL="0" indent="0">
              <a:lnSpc>
                <a:spcPct val="90000"/>
              </a:lnSpc>
              <a:buNone/>
            </a:pPr>
            <a:r>
              <a:rPr lang="zh-CN" altLang="en-US" sz="2800" dirty="0">
                <a:latin typeface="Times New Roman" panose="02020603050405020304" pitchFamily="18" charset="0"/>
              </a:rPr>
              <a:t>       </a:t>
            </a:r>
            <a:r>
              <a:rPr lang="en-US" altLang="zh-CN" sz="2800" dirty="0">
                <a:latin typeface="Times New Roman" panose="02020603050405020304" pitchFamily="18" charset="0"/>
              </a:rPr>
              <a:t>C</a:t>
            </a:r>
            <a:r>
              <a:rPr lang="zh-CN" altLang="en-US" sz="2800" dirty="0">
                <a:latin typeface="Times New Roman" panose="02020603050405020304" pitchFamily="18" charset="0"/>
              </a:rPr>
              <a:t>．响度		    </a:t>
            </a:r>
            <a:r>
              <a:rPr lang="en-US" altLang="zh-CN" sz="2800" dirty="0">
                <a:latin typeface="Times New Roman" panose="02020603050405020304" pitchFamily="18" charset="0"/>
              </a:rPr>
              <a:t>D</a:t>
            </a:r>
            <a:r>
              <a:rPr lang="zh-CN" altLang="en-US" sz="2800" dirty="0">
                <a:latin typeface="Times New Roman" panose="02020603050405020304" pitchFamily="18" charset="0"/>
              </a:rPr>
              <a:t>．音色</a:t>
            </a:r>
          </a:p>
          <a:p>
            <a:pPr marL="0" indent="0">
              <a:lnSpc>
                <a:spcPct val="90000"/>
              </a:lnSpc>
              <a:buNone/>
            </a:pPr>
            <a:r>
              <a:rPr lang="en-US" altLang="zh-CN" sz="2800" dirty="0">
                <a:latin typeface="Times New Roman" panose="02020603050405020304" pitchFamily="18" charset="0"/>
              </a:rPr>
              <a:t>10</a:t>
            </a:r>
            <a:r>
              <a:rPr lang="zh-CN" altLang="en-US" sz="2800" dirty="0">
                <a:latin typeface="Times New Roman" panose="02020603050405020304" pitchFamily="18" charset="0"/>
              </a:rPr>
              <a:t>、在操场上，体育老师发出的口令，近处的同学听清楚了，而远处的同学没有听清楚，其原因是（        ）</a:t>
            </a:r>
          </a:p>
          <a:p>
            <a:pPr marL="0" indent="0">
              <a:lnSpc>
                <a:spcPct val="90000"/>
              </a:lnSpc>
              <a:buNone/>
            </a:pPr>
            <a:r>
              <a:rPr lang="en-US" altLang="zh-CN" sz="2800" dirty="0">
                <a:latin typeface="Times New Roman" panose="02020603050405020304" pitchFamily="18" charset="0"/>
              </a:rPr>
              <a:t>A</a:t>
            </a:r>
            <a:r>
              <a:rPr lang="zh-CN" altLang="en-US" sz="2800" dirty="0">
                <a:latin typeface="Times New Roman" panose="02020603050405020304" pitchFamily="18" charset="0"/>
              </a:rPr>
              <a:t>、近处同学听到的声音响度大</a:t>
            </a:r>
          </a:p>
          <a:p>
            <a:pPr marL="0" indent="0">
              <a:lnSpc>
                <a:spcPct val="90000"/>
              </a:lnSpc>
              <a:buNone/>
            </a:pPr>
            <a:r>
              <a:rPr lang="en-US" altLang="zh-CN" sz="2800" dirty="0">
                <a:latin typeface="Times New Roman" panose="02020603050405020304" pitchFamily="18" charset="0"/>
              </a:rPr>
              <a:t>B</a:t>
            </a:r>
            <a:r>
              <a:rPr lang="zh-CN" altLang="en-US" sz="2800" dirty="0">
                <a:latin typeface="Times New Roman" panose="02020603050405020304" pitchFamily="18" charset="0"/>
              </a:rPr>
              <a:t>、老师发出的声音节奏不好</a:t>
            </a:r>
          </a:p>
          <a:p>
            <a:pPr marL="0" indent="0">
              <a:lnSpc>
                <a:spcPct val="90000"/>
              </a:lnSpc>
              <a:buNone/>
            </a:pPr>
            <a:r>
              <a:rPr lang="en-US" altLang="zh-CN" sz="2800" dirty="0">
                <a:latin typeface="Times New Roman" panose="02020603050405020304" pitchFamily="18" charset="0"/>
              </a:rPr>
              <a:t>C</a:t>
            </a:r>
            <a:r>
              <a:rPr lang="zh-CN" altLang="en-US" sz="2800" dirty="0">
                <a:latin typeface="Times New Roman" panose="02020603050405020304" pitchFamily="18" charset="0"/>
              </a:rPr>
              <a:t>、老师发出的声音频率低</a:t>
            </a:r>
          </a:p>
          <a:p>
            <a:pPr marL="0" indent="0">
              <a:lnSpc>
                <a:spcPct val="90000"/>
              </a:lnSpc>
              <a:buNone/>
            </a:pPr>
            <a:r>
              <a:rPr lang="en-US" altLang="zh-CN" sz="2800" dirty="0">
                <a:latin typeface="Times New Roman" panose="02020603050405020304" pitchFamily="18" charset="0"/>
              </a:rPr>
              <a:t>D</a:t>
            </a:r>
            <a:r>
              <a:rPr lang="zh-CN" altLang="en-US" sz="2800" dirty="0">
                <a:latin typeface="Times New Roman" panose="02020603050405020304" pitchFamily="18" charset="0"/>
              </a:rPr>
              <a:t>、远处的同学听到的声音振动幅度大</a:t>
            </a:r>
          </a:p>
        </p:txBody>
      </p:sp>
      <p:grpSp>
        <p:nvGrpSpPr>
          <p:cNvPr id="91142" name="组合 91141"/>
          <p:cNvGrpSpPr/>
          <p:nvPr/>
        </p:nvGrpSpPr>
        <p:grpSpPr>
          <a:xfrm>
            <a:off x="2987675" y="0"/>
            <a:ext cx="3960813" cy="765175"/>
            <a:chOff x="2109" y="1434"/>
            <a:chExt cx="2495" cy="590"/>
          </a:xfrm>
        </p:grpSpPr>
        <p:sp>
          <p:nvSpPr>
            <p:cNvPr id="91143" name="圆角矩形 91142"/>
            <p:cNvSpPr/>
            <p:nvPr/>
          </p:nvSpPr>
          <p:spPr>
            <a:xfrm>
              <a:off x="2154" y="1479"/>
              <a:ext cx="2450" cy="545"/>
            </a:xfrm>
            <a:prstGeom prst="roundRect">
              <a:avLst>
                <a:gd name="adj" fmla="val 16667"/>
              </a:avLst>
            </a:prstGeom>
            <a:solidFill>
              <a:srgbClr val="CCFFCC"/>
            </a:solidFill>
            <a:ln w="76200" cap="flat" cmpd="tri">
              <a:solidFill>
                <a:srgbClr val="FF00FF"/>
              </a:solidFill>
              <a:prstDash val="lgDashDot"/>
              <a:headEnd type="none" w="med" len="med"/>
              <a:tailEnd type="none" w="med" len="med"/>
            </a:ln>
            <a:effectLst>
              <a:outerShdw dist="107763" dir="2699999" algn="ctr" rotWithShape="0">
                <a:srgbClr val="663300">
                  <a:alpha val="50000"/>
                </a:srgbClr>
              </a:outerShdw>
            </a:effectLst>
          </p:spPr>
          <p:txBody>
            <a:bodyPr/>
            <a:lstStyle/>
            <a:p>
              <a:endParaRPr lang="zh-CN" altLang="en-US"/>
            </a:p>
          </p:txBody>
        </p:sp>
        <p:sp>
          <p:nvSpPr>
            <p:cNvPr id="91144" name="文本框 91143"/>
            <p:cNvSpPr txBox="1"/>
            <p:nvPr/>
          </p:nvSpPr>
          <p:spPr>
            <a:xfrm>
              <a:off x="2109" y="1434"/>
              <a:ext cx="2495" cy="495"/>
            </a:xfrm>
            <a:prstGeom prst="rect">
              <a:avLst/>
            </a:prstGeom>
            <a:noFill/>
            <a:ln w="9525">
              <a:noFill/>
            </a:ln>
          </p:spPr>
          <p:txBody>
            <a:bodyPr>
              <a:spAutoFit/>
            </a:bodyPr>
            <a:lstStyle/>
            <a:p>
              <a:pPr algn="ctr"/>
              <a:r>
                <a:rPr lang="zh-CN" altLang="en-US" sz="3600" b="1" dirty="0">
                  <a:solidFill>
                    <a:srgbClr val="FF6600"/>
                  </a:solidFill>
                  <a:latin typeface="黑体" panose="02010609060101010101" pitchFamily="2" charset="-122"/>
                  <a:ea typeface="黑体" panose="02010609060101010101" pitchFamily="2" charset="-122"/>
                </a:rPr>
                <a:t>巩固练习</a:t>
              </a:r>
            </a:p>
          </p:txBody>
        </p:sp>
      </p:grpSp>
      <p:pic>
        <p:nvPicPr>
          <p:cNvPr id="91145" name="图片 91144" descr="打开书"/>
          <p:cNvPicPr>
            <a:picLocks noChangeAspect="1"/>
          </p:cNvPicPr>
          <p:nvPr/>
        </p:nvPicPr>
        <p:blipFill>
          <a:blip r:embed="rId2"/>
          <a:stretch>
            <a:fillRect/>
          </a:stretch>
        </p:blipFill>
        <p:spPr>
          <a:xfrm>
            <a:off x="8316913" y="0"/>
            <a:ext cx="827087" cy="836613"/>
          </a:xfrm>
          <a:prstGeom prst="rect">
            <a:avLst/>
          </a:prstGeom>
          <a:noFill/>
          <a:ln w="9525">
            <a:noFill/>
          </a:ln>
        </p:spPr>
      </p:pic>
      <p:sp>
        <p:nvSpPr>
          <p:cNvPr id="91146" name="矩形 91145"/>
          <p:cNvSpPr/>
          <p:nvPr/>
        </p:nvSpPr>
        <p:spPr>
          <a:xfrm>
            <a:off x="7275830" y="2022475"/>
            <a:ext cx="477838" cy="579438"/>
          </a:xfrm>
          <a:prstGeom prst="rect">
            <a:avLst/>
          </a:prstGeom>
          <a:noFill/>
          <a:ln w="9525">
            <a:noFill/>
          </a:ln>
        </p:spPr>
        <p:txBody>
          <a:bodyPr wrap="none" anchor="t">
            <a:spAutoFit/>
          </a:bodyPr>
          <a:lstStyle/>
          <a:p>
            <a:r>
              <a:rPr lang="en-US" altLang="zh-CN" sz="3200" b="1">
                <a:solidFill>
                  <a:srgbClr val="FF0000"/>
                </a:solidFill>
                <a:latin typeface="Arial" panose="020B0604020202020204" pitchFamily="34" charset="0"/>
              </a:rPr>
              <a:t>D</a:t>
            </a:r>
          </a:p>
        </p:txBody>
      </p:sp>
      <p:sp>
        <p:nvSpPr>
          <p:cNvPr id="91148" name="矩形 91147"/>
          <p:cNvSpPr/>
          <p:nvPr/>
        </p:nvSpPr>
        <p:spPr>
          <a:xfrm>
            <a:off x="7753985" y="3785235"/>
            <a:ext cx="477838" cy="579438"/>
          </a:xfrm>
          <a:prstGeom prst="rect">
            <a:avLst/>
          </a:prstGeom>
          <a:noFill/>
          <a:ln w="9525">
            <a:noFill/>
          </a:ln>
        </p:spPr>
        <p:txBody>
          <a:bodyPr wrap="none" anchor="t">
            <a:spAutoFit/>
          </a:bodyPr>
          <a:lstStyle/>
          <a:p>
            <a:r>
              <a:rPr lang="en-US" altLang="zh-CN" sz="3200" b="1">
                <a:solidFill>
                  <a:srgbClr val="FF0000"/>
                </a:solidFill>
                <a:latin typeface="Arial" panose="020B0604020202020204" pitchFamily="34" charset="0"/>
              </a:rPr>
              <a:t>A</a:t>
            </a:r>
          </a:p>
        </p:txBody>
      </p:sp>
    </p:spTree>
    <p:extLst>
      <p:ext uri="{BB962C8B-B14F-4D97-AF65-F5344CB8AC3E}">
        <p14:creationId xmlns:p14="http://schemas.microsoft.com/office/powerpoint/2010/main" val="2836675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91146"/>
                                        </p:tgtEl>
                                        <p:attrNameLst>
                                          <p:attrName>style.visibility</p:attrName>
                                        </p:attrNameLst>
                                      </p:cBhvr>
                                      <p:to>
                                        <p:strVal val="visible"/>
                                      </p:to>
                                    </p:set>
                                    <p:animEffect transition="in" filter="wipe(down)">
                                      <p:cBhvr>
                                        <p:cTn id="7" dur="290">
                                          <p:stCondLst>
                                            <p:cond delay="0"/>
                                          </p:stCondLst>
                                        </p:cTn>
                                        <p:tgtEl>
                                          <p:spTgt spid="91146"/>
                                        </p:tgtEl>
                                      </p:cBhvr>
                                    </p:animEffect>
                                    <p:anim calcmode="lin" valueType="num">
                                      <p:cBhvr>
                                        <p:cTn id="8" dur="911" tmFilter="0,0; 0.14,0.36; 0.43,0.73; 0.71,0.91; 1.0,1.0">
                                          <p:stCondLst>
                                            <p:cond delay="0"/>
                                          </p:stCondLst>
                                        </p:cTn>
                                        <p:tgtEl>
                                          <p:spTgt spid="91146"/>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91146"/>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91146"/>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91146"/>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91146"/>
                                        </p:tgtEl>
                                        <p:attrNameLst>
                                          <p:attrName>ppt_y</p:attrName>
                                        </p:attrNameLst>
                                      </p:cBhvr>
                                      <p:tavLst>
                                        <p:tav tm="0" fmla="#ppt_y-sin(pi*$)/81">
                                          <p:val>
                                            <p:fltVal val="0"/>
                                          </p:val>
                                        </p:tav>
                                        <p:tav tm="100000">
                                          <p:val>
                                            <p:fltVal val="1"/>
                                          </p:val>
                                        </p:tav>
                                      </p:tavLst>
                                    </p:anim>
                                    <p:animScale>
                                      <p:cBhvr>
                                        <p:cTn id="13" dur="13">
                                          <p:stCondLst>
                                            <p:cond delay="325"/>
                                          </p:stCondLst>
                                        </p:cTn>
                                        <p:tgtEl>
                                          <p:spTgt spid="91146"/>
                                        </p:tgtEl>
                                      </p:cBhvr>
                                      <p:to x="100000" y="60000"/>
                                    </p:animScale>
                                    <p:animScale>
                                      <p:cBhvr>
                                        <p:cTn id="14" dur="83" decel="50000">
                                          <p:stCondLst>
                                            <p:cond delay="338"/>
                                          </p:stCondLst>
                                        </p:cTn>
                                        <p:tgtEl>
                                          <p:spTgt spid="91146"/>
                                        </p:tgtEl>
                                      </p:cBhvr>
                                      <p:to x="100000" y="100000"/>
                                    </p:animScale>
                                    <p:animScale>
                                      <p:cBhvr>
                                        <p:cTn id="15" dur="13">
                                          <p:stCondLst>
                                            <p:cond delay="656"/>
                                          </p:stCondLst>
                                        </p:cTn>
                                        <p:tgtEl>
                                          <p:spTgt spid="91146"/>
                                        </p:tgtEl>
                                      </p:cBhvr>
                                      <p:to x="100000" y="80000"/>
                                    </p:animScale>
                                    <p:animScale>
                                      <p:cBhvr>
                                        <p:cTn id="16" dur="83" decel="50000">
                                          <p:stCondLst>
                                            <p:cond delay="669"/>
                                          </p:stCondLst>
                                        </p:cTn>
                                        <p:tgtEl>
                                          <p:spTgt spid="91146"/>
                                        </p:tgtEl>
                                      </p:cBhvr>
                                      <p:to x="100000" y="100000"/>
                                    </p:animScale>
                                    <p:animScale>
                                      <p:cBhvr>
                                        <p:cTn id="17" dur="13">
                                          <p:stCondLst>
                                            <p:cond delay="821"/>
                                          </p:stCondLst>
                                        </p:cTn>
                                        <p:tgtEl>
                                          <p:spTgt spid="91146"/>
                                        </p:tgtEl>
                                      </p:cBhvr>
                                      <p:to x="100000" y="90000"/>
                                    </p:animScale>
                                    <p:animScale>
                                      <p:cBhvr>
                                        <p:cTn id="18" dur="83" decel="50000">
                                          <p:stCondLst>
                                            <p:cond delay="834"/>
                                          </p:stCondLst>
                                        </p:cTn>
                                        <p:tgtEl>
                                          <p:spTgt spid="91146"/>
                                        </p:tgtEl>
                                      </p:cBhvr>
                                      <p:to x="100000" y="100000"/>
                                    </p:animScale>
                                    <p:animScale>
                                      <p:cBhvr>
                                        <p:cTn id="19" dur="13">
                                          <p:stCondLst>
                                            <p:cond delay="904"/>
                                          </p:stCondLst>
                                        </p:cTn>
                                        <p:tgtEl>
                                          <p:spTgt spid="91146"/>
                                        </p:tgtEl>
                                      </p:cBhvr>
                                      <p:to x="100000" y="95000"/>
                                    </p:animScale>
                                    <p:animScale>
                                      <p:cBhvr>
                                        <p:cTn id="20" dur="83" decel="50000">
                                          <p:stCondLst>
                                            <p:cond delay="917"/>
                                          </p:stCondLst>
                                        </p:cTn>
                                        <p:tgtEl>
                                          <p:spTgt spid="91146"/>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9" presetClass="entr" presetSubtype="0" decel="100000" fill="hold" grpId="0" nodeType="clickEffect">
                                  <p:stCondLst>
                                    <p:cond delay="0"/>
                                  </p:stCondLst>
                                  <p:childTnLst>
                                    <p:set>
                                      <p:cBhvr>
                                        <p:cTn id="24" dur="1" fill="hold">
                                          <p:stCondLst>
                                            <p:cond delay="0"/>
                                          </p:stCondLst>
                                        </p:cTn>
                                        <p:tgtEl>
                                          <p:spTgt spid="91148"/>
                                        </p:tgtEl>
                                        <p:attrNameLst>
                                          <p:attrName>style.visibility</p:attrName>
                                        </p:attrNameLst>
                                      </p:cBhvr>
                                      <p:to>
                                        <p:strVal val="visible"/>
                                      </p:to>
                                    </p:set>
                                    <p:anim calcmode="lin" valueType="num">
                                      <p:cBhvr>
                                        <p:cTn id="25" dur="1000" fill="hold"/>
                                        <p:tgtEl>
                                          <p:spTgt spid="91148"/>
                                        </p:tgtEl>
                                        <p:attrNameLst>
                                          <p:attrName>ppt_w</p:attrName>
                                        </p:attrNameLst>
                                      </p:cBhvr>
                                      <p:tavLst>
                                        <p:tav tm="0">
                                          <p:val>
                                            <p:fltVal val="0"/>
                                          </p:val>
                                        </p:tav>
                                        <p:tav tm="100000">
                                          <p:val>
                                            <p:strVal val="#ppt_w"/>
                                          </p:val>
                                        </p:tav>
                                      </p:tavLst>
                                    </p:anim>
                                    <p:anim calcmode="lin" valueType="num">
                                      <p:cBhvr>
                                        <p:cTn id="26" dur="1000" fill="hold"/>
                                        <p:tgtEl>
                                          <p:spTgt spid="91148"/>
                                        </p:tgtEl>
                                        <p:attrNameLst>
                                          <p:attrName>ppt_h</p:attrName>
                                        </p:attrNameLst>
                                      </p:cBhvr>
                                      <p:tavLst>
                                        <p:tav tm="0">
                                          <p:val>
                                            <p:fltVal val="0"/>
                                          </p:val>
                                        </p:tav>
                                        <p:tav tm="100000">
                                          <p:val>
                                            <p:strVal val="#ppt_h"/>
                                          </p:val>
                                        </p:tav>
                                      </p:tavLst>
                                    </p:anim>
                                    <p:anim calcmode="lin" valueType="num">
                                      <p:cBhvr>
                                        <p:cTn id="27" dur="1000" fill="hold"/>
                                        <p:tgtEl>
                                          <p:spTgt spid="91148"/>
                                        </p:tgtEl>
                                        <p:attrNameLst>
                                          <p:attrName>style.rotation</p:attrName>
                                        </p:attrNameLst>
                                      </p:cBhvr>
                                      <p:tavLst>
                                        <p:tav tm="0">
                                          <p:val>
                                            <p:fltVal val="360"/>
                                          </p:val>
                                        </p:tav>
                                        <p:tav tm="100000">
                                          <p:val>
                                            <p:fltVal val="0"/>
                                          </p:val>
                                        </p:tav>
                                      </p:tavLst>
                                    </p:anim>
                                    <p:animEffect transition="in" filter="fade">
                                      <p:cBhvr>
                                        <p:cTn id="28" dur="1000"/>
                                        <p:tgtEl>
                                          <p:spTgt spid="91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46" grpId="0"/>
      <p:bldP spid="9114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8071" name="组合 88070"/>
          <p:cNvGrpSpPr/>
          <p:nvPr/>
        </p:nvGrpSpPr>
        <p:grpSpPr>
          <a:xfrm>
            <a:off x="2987675" y="0"/>
            <a:ext cx="3960813" cy="765175"/>
            <a:chOff x="2109" y="1434"/>
            <a:chExt cx="2495" cy="590"/>
          </a:xfrm>
        </p:grpSpPr>
        <p:sp>
          <p:nvSpPr>
            <p:cNvPr id="88072" name="圆角矩形 88071"/>
            <p:cNvSpPr/>
            <p:nvPr/>
          </p:nvSpPr>
          <p:spPr>
            <a:xfrm>
              <a:off x="2154" y="1479"/>
              <a:ext cx="2450" cy="545"/>
            </a:xfrm>
            <a:prstGeom prst="roundRect">
              <a:avLst>
                <a:gd name="adj" fmla="val 16667"/>
              </a:avLst>
            </a:prstGeom>
            <a:solidFill>
              <a:srgbClr val="CCFFCC"/>
            </a:solidFill>
            <a:ln w="76200" cap="flat" cmpd="tri">
              <a:solidFill>
                <a:srgbClr val="FF00FF"/>
              </a:solidFill>
              <a:prstDash val="lgDashDot"/>
              <a:headEnd type="none" w="med" len="med"/>
              <a:tailEnd type="none" w="med" len="med"/>
            </a:ln>
            <a:effectLst>
              <a:outerShdw dist="107763" dir="2699999" algn="ctr" rotWithShape="0">
                <a:srgbClr val="663300">
                  <a:alpha val="50000"/>
                </a:srgbClr>
              </a:outerShdw>
            </a:effectLst>
          </p:spPr>
          <p:txBody>
            <a:bodyPr/>
            <a:lstStyle/>
            <a:p>
              <a:endParaRPr lang="zh-CN" altLang="en-US"/>
            </a:p>
          </p:txBody>
        </p:sp>
        <p:sp>
          <p:nvSpPr>
            <p:cNvPr id="88073" name="文本框 88072"/>
            <p:cNvSpPr txBox="1"/>
            <p:nvPr/>
          </p:nvSpPr>
          <p:spPr>
            <a:xfrm>
              <a:off x="2109" y="1434"/>
              <a:ext cx="2495" cy="495"/>
            </a:xfrm>
            <a:prstGeom prst="rect">
              <a:avLst/>
            </a:prstGeom>
            <a:noFill/>
            <a:ln w="9525">
              <a:noFill/>
            </a:ln>
          </p:spPr>
          <p:txBody>
            <a:bodyPr>
              <a:spAutoFit/>
            </a:bodyPr>
            <a:lstStyle/>
            <a:p>
              <a:pPr algn="ctr"/>
              <a:r>
                <a:rPr lang="zh-CN" altLang="en-US" sz="3600" b="1" dirty="0">
                  <a:solidFill>
                    <a:srgbClr val="FF6600"/>
                  </a:solidFill>
                  <a:latin typeface="黑体" panose="02010609060101010101" pitchFamily="2" charset="-122"/>
                  <a:ea typeface="黑体" panose="02010609060101010101" pitchFamily="2" charset="-122"/>
                </a:rPr>
                <a:t>巩固练习</a:t>
              </a:r>
            </a:p>
          </p:txBody>
        </p:sp>
      </p:grpSp>
      <p:sp>
        <p:nvSpPr>
          <p:cNvPr id="88075" name="文本框 88074"/>
          <p:cNvSpPr txBox="1"/>
          <p:nvPr/>
        </p:nvSpPr>
        <p:spPr>
          <a:xfrm>
            <a:off x="4572000" y="2852738"/>
            <a:ext cx="757238" cy="579437"/>
          </a:xfrm>
          <a:prstGeom prst="rect">
            <a:avLst/>
          </a:prstGeom>
          <a:noFill/>
          <a:ln w="9525">
            <a:noFill/>
          </a:ln>
        </p:spPr>
        <p:txBody>
          <a:bodyPr>
            <a:spAutoFit/>
          </a:bodyPr>
          <a:lstStyle/>
          <a:p>
            <a:pPr>
              <a:spcBef>
                <a:spcPct val="50000"/>
              </a:spcBef>
            </a:pPr>
            <a:r>
              <a:rPr lang="en-US" altLang="zh-CN" sz="3200" b="1">
                <a:solidFill>
                  <a:srgbClr val="FF3300"/>
                </a:solidFill>
                <a:latin typeface="Times New Roman" panose="02020603050405020304" pitchFamily="18" charset="0"/>
              </a:rPr>
              <a:t>D</a:t>
            </a:r>
          </a:p>
        </p:txBody>
      </p:sp>
      <p:pic>
        <p:nvPicPr>
          <p:cNvPr id="88076" name="图片 88075" descr="打开书"/>
          <p:cNvPicPr>
            <a:picLocks noChangeAspect="1"/>
          </p:cNvPicPr>
          <p:nvPr/>
        </p:nvPicPr>
        <p:blipFill>
          <a:blip r:embed="rId2"/>
          <a:stretch>
            <a:fillRect/>
          </a:stretch>
        </p:blipFill>
        <p:spPr>
          <a:xfrm>
            <a:off x="8316913" y="0"/>
            <a:ext cx="827087" cy="836613"/>
          </a:xfrm>
          <a:prstGeom prst="rect">
            <a:avLst/>
          </a:prstGeom>
          <a:noFill/>
          <a:ln w="9525">
            <a:noFill/>
          </a:ln>
        </p:spPr>
      </p:pic>
      <p:sp>
        <p:nvSpPr>
          <p:cNvPr id="88077" name="矩形 88076"/>
          <p:cNvSpPr/>
          <p:nvPr/>
        </p:nvSpPr>
        <p:spPr>
          <a:xfrm>
            <a:off x="0" y="1016635"/>
            <a:ext cx="8642350" cy="5687695"/>
          </a:xfrm>
          <a:prstGeom prst="rect">
            <a:avLst/>
          </a:prstGeom>
          <a:noFill/>
          <a:ln w="9525">
            <a:noFill/>
          </a:ln>
        </p:spPr>
        <p:txBody>
          <a:bodyPr wrap="square">
            <a:spAutoFit/>
          </a:bodyPr>
          <a:lstStyle/>
          <a:p>
            <a:pPr>
              <a:lnSpc>
                <a:spcPct val="90000"/>
              </a:lnSpc>
              <a:spcBef>
                <a:spcPct val="20000"/>
              </a:spcBef>
            </a:pPr>
            <a:r>
              <a:rPr lang="en-US" altLang="zh-CN" sz="2800" b="1" dirty="0">
                <a:latin typeface="Arial" panose="020B0604020202020204" pitchFamily="34" charset="0"/>
              </a:rPr>
              <a:t>11</a:t>
            </a:r>
            <a:r>
              <a:rPr lang="zh-CN" altLang="en-US" sz="2800" b="1" dirty="0">
                <a:latin typeface="Arial" panose="020B0604020202020204" pitchFamily="34" charset="0"/>
              </a:rPr>
              <a:t>、人能感受的声音频率有一定的范围，大多数人够听到的声音的频率范围大约是</a:t>
            </a:r>
            <a:r>
              <a:rPr lang="en-US" altLang="zh-CN" sz="2800" b="1" dirty="0">
                <a:latin typeface="Arial" panose="020B0604020202020204" pitchFamily="34" charset="0"/>
              </a:rPr>
              <a:t>20-20000</a:t>
            </a:r>
            <a:r>
              <a:rPr lang="zh-CN" altLang="en-US" sz="2800" b="1" dirty="0">
                <a:latin typeface="Arial" panose="020B0604020202020204" pitchFamily="34" charset="0"/>
              </a:rPr>
              <a:t>次每秒。人们把低于</a:t>
            </a:r>
            <a:r>
              <a:rPr lang="en-US" altLang="zh-CN" sz="2800" b="1" dirty="0">
                <a:latin typeface="Arial" panose="020B0604020202020204" pitchFamily="34" charset="0"/>
              </a:rPr>
              <a:t>20</a:t>
            </a:r>
            <a:r>
              <a:rPr lang="zh-CN" altLang="en-US" sz="2800" b="1" dirty="0">
                <a:latin typeface="Arial" panose="020B0604020202020204" pitchFamily="34" charset="0"/>
              </a:rPr>
              <a:t>次每秒的声音叫次声波，把高于</a:t>
            </a:r>
            <a:r>
              <a:rPr lang="en-US" altLang="zh-CN" sz="2800" b="1" dirty="0">
                <a:latin typeface="Arial" panose="020B0604020202020204" pitchFamily="34" charset="0"/>
              </a:rPr>
              <a:t>2000</a:t>
            </a:r>
            <a:r>
              <a:rPr lang="zh-CN" altLang="en-US" sz="2800" b="1" dirty="0">
                <a:latin typeface="Arial" panose="020B0604020202020204" pitchFamily="34" charset="0"/>
              </a:rPr>
              <a:t>次每秒的声音叫超声波．大象进行交流的“声音”是一种次声波，人类听不到大象的“声音”，是因为（          ）</a:t>
            </a:r>
            <a:br>
              <a:rPr lang="zh-CN" altLang="en-US" sz="2800" b="1" dirty="0">
                <a:latin typeface="Arial" panose="020B0604020202020204" pitchFamily="34" charset="0"/>
              </a:rPr>
            </a:br>
            <a:r>
              <a:rPr lang="en-US" altLang="zh-CN" sz="2800" b="1" dirty="0">
                <a:latin typeface="Arial" panose="020B0604020202020204" pitchFamily="34" charset="0"/>
              </a:rPr>
              <a:t>A</a:t>
            </a:r>
            <a:r>
              <a:rPr lang="zh-CN" altLang="en-US" sz="2800" b="1" dirty="0">
                <a:latin typeface="Arial" panose="020B0604020202020204" pitchFamily="34" charset="0"/>
              </a:rPr>
              <a:t>．大象发出的声音太小</a:t>
            </a:r>
            <a:br>
              <a:rPr lang="zh-CN" altLang="en-US" sz="2800" b="1" dirty="0">
                <a:latin typeface="Arial" panose="020B0604020202020204" pitchFamily="34" charset="0"/>
              </a:rPr>
            </a:br>
            <a:r>
              <a:rPr lang="en-US" altLang="zh-CN" sz="2800" b="1" dirty="0">
                <a:latin typeface="Arial" panose="020B0604020202020204" pitchFamily="34" charset="0"/>
              </a:rPr>
              <a:t>B</a:t>
            </a:r>
            <a:r>
              <a:rPr lang="zh-CN" altLang="en-US" sz="2800" b="1" dirty="0">
                <a:latin typeface="Arial" panose="020B0604020202020204" pitchFamily="34" charset="0"/>
              </a:rPr>
              <a:t>．次声波无法传到人耳</a:t>
            </a:r>
            <a:br>
              <a:rPr lang="zh-CN" altLang="en-US" sz="2800" b="1" dirty="0">
                <a:latin typeface="Arial" panose="020B0604020202020204" pitchFamily="34" charset="0"/>
              </a:rPr>
            </a:br>
            <a:r>
              <a:rPr lang="en-US" altLang="zh-CN" sz="2800" b="1" dirty="0">
                <a:latin typeface="Arial" panose="020B0604020202020204" pitchFamily="34" charset="0"/>
              </a:rPr>
              <a:t>C</a:t>
            </a:r>
            <a:r>
              <a:rPr lang="zh-CN" altLang="en-US" sz="2800" b="1" dirty="0">
                <a:latin typeface="Arial" panose="020B0604020202020204" pitchFamily="34" charset="0"/>
              </a:rPr>
              <a:t>．次声波的频率大于</a:t>
            </a:r>
            <a:r>
              <a:rPr lang="en-US" altLang="zh-CN" sz="2800" b="1" dirty="0">
                <a:latin typeface="Arial" panose="020B0604020202020204" pitchFamily="34" charset="0"/>
              </a:rPr>
              <a:t>20000</a:t>
            </a:r>
            <a:r>
              <a:rPr lang="zh-CN" altLang="en-US" sz="2800" b="1" dirty="0">
                <a:latin typeface="Arial" panose="020B0604020202020204" pitchFamily="34" charset="0"/>
              </a:rPr>
              <a:t>次每秒</a:t>
            </a:r>
            <a:br>
              <a:rPr lang="zh-CN" altLang="en-US" sz="2800" b="1" dirty="0">
                <a:latin typeface="Arial" panose="020B0604020202020204" pitchFamily="34" charset="0"/>
              </a:rPr>
            </a:br>
            <a:r>
              <a:rPr lang="en-US" altLang="zh-CN" sz="2800" b="1" dirty="0">
                <a:latin typeface="Arial" panose="020B0604020202020204" pitchFamily="34" charset="0"/>
              </a:rPr>
              <a:t>D</a:t>
            </a:r>
            <a:r>
              <a:rPr lang="zh-CN" altLang="en-US" sz="2800" b="1" dirty="0">
                <a:latin typeface="Arial" panose="020B0604020202020204" pitchFamily="34" charset="0"/>
              </a:rPr>
              <a:t>．次声波的频率小于</a:t>
            </a:r>
            <a:r>
              <a:rPr lang="en-US" altLang="zh-CN" sz="2800" b="1" dirty="0">
                <a:latin typeface="Arial" panose="020B0604020202020204" pitchFamily="34" charset="0"/>
              </a:rPr>
              <a:t>20</a:t>
            </a:r>
            <a:r>
              <a:rPr lang="zh-CN" altLang="en-US" sz="2800" b="1" dirty="0">
                <a:latin typeface="Arial" panose="020B0604020202020204" pitchFamily="34" charset="0"/>
              </a:rPr>
              <a:t>次每秒，不在人的听觉范围之内</a:t>
            </a:r>
          </a:p>
          <a:p>
            <a:r>
              <a:rPr lang="en-US" altLang="zh-CN" sz="2800" b="1" dirty="0">
                <a:latin typeface="Arial" panose="020B0604020202020204" pitchFamily="34" charset="0"/>
              </a:rPr>
              <a:t>12</a:t>
            </a:r>
            <a:r>
              <a:rPr lang="zh-CN" altLang="en-US" sz="2800" b="1" dirty="0">
                <a:latin typeface="Arial" panose="020B0604020202020204" pitchFamily="34" charset="0"/>
              </a:rPr>
              <a:t>、演奏同一乐曲时，人能分辨出二胡和小提琴发出的声音，主要是因为它们的（        ）</a:t>
            </a:r>
          </a:p>
          <a:p>
            <a:r>
              <a:rPr lang="zh-CN" altLang="en-US" sz="2800" b="1" dirty="0">
                <a:latin typeface="Arial" panose="020B0604020202020204" pitchFamily="34" charset="0"/>
              </a:rPr>
              <a:t>  </a:t>
            </a:r>
            <a:r>
              <a:rPr lang="en-US" altLang="zh-CN" sz="2800" b="1" dirty="0">
                <a:latin typeface="Arial" panose="020B0604020202020204" pitchFamily="34" charset="0"/>
              </a:rPr>
              <a:t>A. </a:t>
            </a:r>
            <a:r>
              <a:rPr lang="zh-CN" altLang="en-US" sz="2800" b="1" dirty="0">
                <a:latin typeface="Arial" panose="020B0604020202020204" pitchFamily="34" charset="0"/>
              </a:rPr>
              <a:t>响度不同      </a:t>
            </a:r>
            <a:r>
              <a:rPr lang="en-US" altLang="zh-CN" sz="2800" b="1" dirty="0">
                <a:latin typeface="Arial" panose="020B0604020202020204" pitchFamily="34" charset="0"/>
              </a:rPr>
              <a:t>B. </a:t>
            </a:r>
            <a:r>
              <a:rPr lang="zh-CN" altLang="en-US" sz="2800" b="1" dirty="0">
                <a:latin typeface="Arial" panose="020B0604020202020204" pitchFamily="34" charset="0"/>
              </a:rPr>
              <a:t>音调不同     </a:t>
            </a:r>
          </a:p>
          <a:p>
            <a:r>
              <a:rPr lang="zh-CN" altLang="en-US" sz="2800" b="1" dirty="0">
                <a:latin typeface="Arial" panose="020B0604020202020204" pitchFamily="34" charset="0"/>
              </a:rPr>
              <a:t>  </a:t>
            </a:r>
            <a:r>
              <a:rPr lang="en-US" altLang="zh-CN" sz="2800" b="1" dirty="0">
                <a:latin typeface="Arial" panose="020B0604020202020204" pitchFamily="34" charset="0"/>
              </a:rPr>
              <a:t>C. </a:t>
            </a:r>
            <a:r>
              <a:rPr lang="zh-CN" altLang="en-US" sz="2800" b="1" dirty="0">
                <a:latin typeface="Arial" panose="020B0604020202020204" pitchFamily="34" charset="0"/>
              </a:rPr>
              <a:t>音色不同     </a:t>
            </a:r>
            <a:r>
              <a:rPr lang="en-US" altLang="zh-CN" sz="2800" b="1" dirty="0">
                <a:latin typeface="Arial" panose="020B0604020202020204" pitchFamily="34" charset="0"/>
              </a:rPr>
              <a:t>D. </a:t>
            </a:r>
            <a:r>
              <a:rPr lang="zh-CN" altLang="en-US" sz="2800" b="1" dirty="0">
                <a:latin typeface="Arial" panose="020B0604020202020204" pitchFamily="34" charset="0"/>
              </a:rPr>
              <a:t>节奏不同</a:t>
            </a:r>
            <a:endParaRPr lang="zh-CN" altLang="en-US" sz="2800" dirty="0">
              <a:latin typeface="Arial" panose="020B0604020202020204" pitchFamily="34" charset="0"/>
            </a:endParaRPr>
          </a:p>
        </p:txBody>
      </p:sp>
      <p:sp>
        <p:nvSpPr>
          <p:cNvPr id="88078" name="文本框 88077"/>
          <p:cNvSpPr txBox="1"/>
          <p:nvPr/>
        </p:nvSpPr>
        <p:spPr>
          <a:xfrm>
            <a:off x="4932045" y="5247958"/>
            <a:ext cx="649288" cy="641350"/>
          </a:xfrm>
          <a:prstGeom prst="rect">
            <a:avLst/>
          </a:prstGeom>
          <a:noFill/>
          <a:ln w="9525">
            <a:noFill/>
          </a:ln>
        </p:spPr>
        <p:txBody>
          <a:bodyPr>
            <a:spAutoFit/>
          </a:bodyPr>
          <a:lstStyle/>
          <a:p>
            <a:pPr>
              <a:spcBef>
                <a:spcPct val="50000"/>
              </a:spcBef>
            </a:pPr>
            <a:r>
              <a:rPr lang="en-US" altLang="zh-CN" sz="3600" b="1">
                <a:solidFill>
                  <a:srgbClr val="FF0066"/>
                </a:solidFill>
                <a:latin typeface="Times New Roman" panose="02020603050405020304" pitchFamily="18" charset="0"/>
              </a:rPr>
              <a:t>C</a:t>
            </a:r>
          </a:p>
        </p:txBody>
      </p:sp>
    </p:spTree>
    <p:extLst>
      <p:ext uri="{BB962C8B-B14F-4D97-AF65-F5344CB8AC3E}">
        <p14:creationId xmlns:p14="http://schemas.microsoft.com/office/powerpoint/2010/main" val="1917296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88075"/>
                                        </p:tgtEl>
                                        <p:attrNameLst>
                                          <p:attrName>style.visibility</p:attrName>
                                        </p:attrNameLst>
                                      </p:cBhvr>
                                      <p:to>
                                        <p:strVal val="visible"/>
                                      </p:to>
                                    </p:set>
                                    <p:anim calcmode="lin" valueType="num">
                                      <p:cBhvr>
                                        <p:cTn id="7" dur="500" fill="hold"/>
                                        <p:tgtEl>
                                          <p:spTgt spid="88075"/>
                                        </p:tgtEl>
                                        <p:attrNameLst>
                                          <p:attrName>ppt_w</p:attrName>
                                        </p:attrNameLst>
                                      </p:cBhvr>
                                      <p:tavLst>
                                        <p:tav tm="0">
                                          <p:val>
                                            <p:strVal val="#ppt_w*0.05"/>
                                          </p:val>
                                        </p:tav>
                                        <p:tav tm="100000">
                                          <p:val>
                                            <p:strVal val="#ppt_w"/>
                                          </p:val>
                                        </p:tav>
                                      </p:tavLst>
                                    </p:anim>
                                    <p:anim calcmode="lin" valueType="num">
                                      <p:cBhvr>
                                        <p:cTn id="8" dur="500" fill="hold"/>
                                        <p:tgtEl>
                                          <p:spTgt spid="88075"/>
                                        </p:tgtEl>
                                        <p:attrNameLst>
                                          <p:attrName>ppt_h</p:attrName>
                                        </p:attrNameLst>
                                      </p:cBhvr>
                                      <p:tavLst>
                                        <p:tav tm="0">
                                          <p:val>
                                            <p:strVal val="#ppt_h"/>
                                          </p:val>
                                        </p:tav>
                                        <p:tav tm="100000">
                                          <p:val>
                                            <p:strVal val="#ppt_h"/>
                                          </p:val>
                                        </p:tav>
                                      </p:tavLst>
                                    </p:anim>
                                    <p:anim calcmode="lin" valueType="num">
                                      <p:cBhvr>
                                        <p:cTn id="9" dur="500" fill="hold"/>
                                        <p:tgtEl>
                                          <p:spTgt spid="88075"/>
                                        </p:tgtEl>
                                        <p:attrNameLst>
                                          <p:attrName>ppt_x</p:attrName>
                                        </p:attrNameLst>
                                      </p:cBhvr>
                                      <p:tavLst>
                                        <p:tav tm="0">
                                          <p:val>
                                            <p:strVal val="#ppt_x-.2"/>
                                          </p:val>
                                        </p:tav>
                                        <p:tav tm="100000">
                                          <p:val>
                                            <p:strVal val="#ppt_x"/>
                                          </p:val>
                                        </p:tav>
                                      </p:tavLst>
                                    </p:anim>
                                    <p:anim calcmode="lin" valueType="num">
                                      <p:cBhvr>
                                        <p:cTn id="10" dur="500" fill="hold"/>
                                        <p:tgtEl>
                                          <p:spTgt spid="88075"/>
                                        </p:tgtEl>
                                        <p:attrNameLst>
                                          <p:attrName>ppt_y</p:attrName>
                                        </p:attrNameLst>
                                      </p:cBhvr>
                                      <p:tavLst>
                                        <p:tav tm="0">
                                          <p:val>
                                            <p:strVal val="#ppt_y"/>
                                          </p:val>
                                        </p:tav>
                                        <p:tav tm="100000">
                                          <p:val>
                                            <p:strVal val="#ppt_y"/>
                                          </p:val>
                                        </p:tav>
                                      </p:tavLst>
                                    </p:anim>
                                    <p:animEffect transition="in" filter="fade">
                                      <p:cBhvr>
                                        <p:cTn id="11" dur="500"/>
                                        <p:tgtEl>
                                          <p:spTgt spid="88075"/>
                                        </p:tgtEl>
                                      </p:cBhvr>
                                    </p:animEffect>
                                  </p:childTnLst>
                                </p:cTn>
                              </p:par>
                            </p:childTnLst>
                          </p:cTn>
                        </p:par>
                      </p:childTnLst>
                    </p:cTn>
                  </p:par>
                  <p:par>
                    <p:cTn id="12" fill="hold">
                      <p:stCondLst>
                        <p:cond delay="indefinite"/>
                      </p:stCondLst>
                      <p:childTnLst>
                        <p:par>
                          <p:cTn id="13" fill="hold">
                            <p:stCondLst>
                              <p:cond delay="0"/>
                            </p:stCondLst>
                            <p:childTnLst>
                              <p:par>
                                <p:cTn id="14" presetID="23" presetClass="entr" presetSubtype="16" fill="hold" grpId="0" nodeType="clickEffect">
                                  <p:stCondLst>
                                    <p:cond delay="0"/>
                                  </p:stCondLst>
                                  <p:childTnLst>
                                    <p:set>
                                      <p:cBhvr>
                                        <p:cTn id="15" dur="1" fill="hold">
                                          <p:stCondLst>
                                            <p:cond delay="0"/>
                                          </p:stCondLst>
                                        </p:cTn>
                                        <p:tgtEl>
                                          <p:spTgt spid="88078"/>
                                        </p:tgtEl>
                                        <p:attrNameLst>
                                          <p:attrName>style.visibility</p:attrName>
                                        </p:attrNameLst>
                                      </p:cBhvr>
                                      <p:to>
                                        <p:strVal val="visible"/>
                                      </p:to>
                                    </p:set>
                                    <p:anim calcmode="lin" valueType="num">
                                      <p:cBhvr>
                                        <p:cTn id="16" dur="2000" fill="hold"/>
                                        <p:tgtEl>
                                          <p:spTgt spid="88078"/>
                                        </p:tgtEl>
                                        <p:attrNameLst>
                                          <p:attrName>ppt_w</p:attrName>
                                        </p:attrNameLst>
                                      </p:cBhvr>
                                      <p:tavLst>
                                        <p:tav tm="0">
                                          <p:val>
                                            <p:fltVal val="0"/>
                                          </p:val>
                                        </p:tav>
                                        <p:tav tm="100000">
                                          <p:val>
                                            <p:strVal val="#ppt_w"/>
                                          </p:val>
                                        </p:tav>
                                      </p:tavLst>
                                    </p:anim>
                                    <p:anim calcmode="lin" valueType="num">
                                      <p:cBhvr>
                                        <p:cTn id="17" dur="2000" fill="hold"/>
                                        <p:tgtEl>
                                          <p:spTgt spid="8807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75" grpId="0"/>
      <p:bldP spid="8807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4" name="图片 105473" descr="DSSB-A02124C001_b"/>
          <p:cNvPicPr>
            <a:picLocks noChangeAspect="1"/>
          </p:cNvPicPr>
          <p:nvPr/>
        </p:nvPicPr>
        <p:blipFill>
          <a:blip r:embed="rId2"/>
          <a:stretch>
            <a:fillRect/>
          </a:stretch>
        </p:blipFill>
        <p:spPr>
          <a:xfrm>
            <a:off x="6286500" y="4876800"/>
            <a:ext cx="2857500" cy="1981200"/>
          </a:xfrm>
          <a:prstGeom prst="rect">
            <a:avLst/>
          </a:prstGeom>
          <a:noFill/>
          <a:ln w="9525">
            <a:noFill/>
          </a:ln>
        </p:spPr>
      </p:pic>
      <p:sp>
        <p:nvSpPr>
          <p:cNvPr id="105475" name="文本框 105474"/>
          <p:cNvSpPr txBox="1"/>
          <p:nvPr/>
        </p:nvSpPr>
        <p:spPr>
          <a:xfrm>
            <a:off x="250825" y="908050"/>
            <a:ext cx="8713788" cy="3081338"/>
          </a:xfrm>
          <a:prstGeom prst="rect">
            <a:avLst/>
          </a:prstGeom>
          <a:noFill/>
          <a:ln w="9525">
            <a:noFill/>
          </a:ln>
        </p:spPr>
        <p:txBody>
          <a:bodyPr>
            <a:spAutoFit/>
          </a:bodyPr>
          <a:lstStyle/>
          <a:p>
            <a:r>
              <a:rPr lang="en-US" altLang="zh-CN" sz="2800" dirty="0">
                <a:latin typeface="Arial" panose="020B0604020202020204" pitchFamily="34" charset="0"/>
              </a:rPr>
              <a:t>13</a:t>
            </a:r>
            <a:r>
              <a:rPr lang="zh-CN" altLang="en-US" sz="2800" dirty="0">
                <a:latin typeface="Arial" panose="020B0604020202020204" pitchFamily="34" charset="0"/>
              </a:rPr>
              <a:t>、 手机拜年是时下最“闪亮”的拜年方式，小强大年三十就收到了一个同学的祝福电话，他一听就知道是小伟打过来的，他感觉音量比较小，调节了一下音量大小，声音更加清晰了，这其中先后涉及的声音的特征是（           ）</a:t>
            </a:r>
          </a:p>
          <a:p>
            <a:r>
              <a:rPr lang="en-US" altLang="zh-CN" sz="2800" dirty="0">
                <a:latin typeface="Arial" panose="020B0604020202020204" pitchFamily="34" charset="0"/>
              </a:rPr>
              <a:t>A</a:t>
            </a:r>
            <a:r>
              <a:rPr lang="zh-CN" altLang="en-US" sz="2800" dirty="0">
                <a:latin typeface="Arial" panose="020B0604020202020204" pitchFamily="34" charset="0"/>
              </a:rPr>
              <a:t>．音调和响度      </a:t>
            </a:r>
            <a:r>
              <a:rPr lang="en-US" altLang="zh-CN" sz="2800" dirty="0">
                <a:latin typeface="Arial" panose="020B0604020202020204" pitchFamily="34" charset="0"/>
              </a:rPr>
              <a:t>B</a:t>
            </a:r>
            <a:r>
              <a:rPr lang="zh-CN" altLang="en-US" sz="2800" dirty="0">
                <a:latin typeface="Arial" panose="020B0604020202020204" pitchFamily="34" charset="0"/>
              </a:rPr>
              <a:t>．音色和响度     </a:t>
            </a:r>
          </a:p>
          <a:p>
            <a:r>
              <a:rPr lang="en-US" altLang="zh-CN" sz="2800" dirty="0">
                <a:latin typeface="Arial" panose="020B0604020202020204" pitchFamily="34" charset="0"/>
              </a:rPr>
              <a:t>C</a:t>
            </a:r>
            <a:r>
              <a:rPr lang="zh-CN" altLang="en-US" sz="2800" dirty="0">
                <a:latin typeface="Arial" panose="020B0604020202020204" pitchFamily="34" charset="0"/>
              </a:rPr>
              <a:t>．音色和音调      </a:t>
            </a:r>
            <a:r>
              <a:rPr lang="en-US" altLang="zh-CN" sz="2800" dirty="0">
                <a:latin typeface="Arial" panose="020B0604020202020204" pitchFamily="34" charset="0"/>
              </a:rPr>
              <a:t>D</a:t>
            </a:r>
            <a:r>
              <a:rPr lang="zh-CN" altLang="en-US" sz="2800" dirty="0">
                <a:latin typeface="Arial" panose="020B0604020202020204" pitchFamily="34" charset="0"/>
              </a:rPr>
              <a:t>．音调和音色</a:t>
            </a:r>
          </a:p>
        </p:txBody>
      </p:sp>
      <p:sp>
        <p:nvSpPr>
          <p:cNvPr id="105476" name="文本框 105475"/>
          <p:cNvSpPr txBox="1"/>
          <p:nvPr/>
        </p:nvSpPr>
        <p:spPr>
          <a:xfrm>
            <a:off x="684213" y="3357563"/>
            <a:ext cx="3959225" cy="366712"/>
          </a:xfrm>
          <a:prstGeom prst="rect">
            <a:avLst/>
          </a:prstGeom>
          <a:noFill/>
          <a:ln w="9525">
            <a:noFill/>
          </a:ln>
        </p:spPr>
        <p:txBody>
          <a:bodyPr>
            <a:spAutoFit/>
          </a:bodyPr>
          <a:lstStyle/>
          <a:p>
            <a:pPr>
              <a:spcBef>
                <a:spcPct val="50000"/>
              </a:spcBef>
            </a:pPr>
            <a:endParaRPr dirty="0">
              <a:latin typeface="Arial" panose="020B0604020202020204" pitchFamily="34" charset="0"/>
            </a:endParaRPr>
          </a:p>
        </p:txBody>
      </p:sp>
      <p:sp>
        <p:nvSpPr>
          <p:cNvPr id="105477" name="横卷形 105476"/>
          <p:cNvSpPr/>
          <p:nvPr/>
        </p:nvSpPr>
        <p:spPr>
          <a:xfrm>
            <a:off x="900113" y="4076700"/>
            <a:ext cx="2232025" cy="792163"/>
          </a:xfrm>
          <a:prstGeom prst="horizontalScroll">
            <a:avLst>
              <a:gd name="adj" fmla="val 12500"/>
            </a:avLst>
          </a:prstGeom>
          <a:solidFill>
            <a:srgbClr val="00FF00"/>
          </a:solidFill>
          <a:ln w="9525" cap="flat" cmpd="sng">
            <a:solidFill>
              <a:schemeClr val="tx1"/>
            </a:solidFill>
            <a:prstDash val="solid"/>
            <a:headEnd type="none" w="med" len="med"/>
            <a:tailEnd type="none" w="med" len="med"/>
          </a:ln>
        </p:spPr>
        <p:txBody>
          <a:bodyPr wrap="none" anchor="ctr"/>
          <a:lstStyle/>
          <a:p>
            <a:pPr algn="ctr"/>
            <a:r>
              <a:rPr lang="zh-CN" altLang="en-US" sz="2400" dirty="0">
                <a:latin typeface="Arial" panose="020B0604020202020204" pitchFamily="34" charset="0"/>
              </a:rPr>
              <a:t>温馨提示</a:t>
            </a:r>
          </a:p>
        </p:txBody>
      </p:sp>
      <p:sp>
        <p:nvSpPr>
          <p:cNvPr id="105478" name="文本框 105477"/>
          <p:cNvSpPr txBox="1"/>
          <p:nvPr/>
        </p:nvSpPr>
        <p:spPr>
          <a:xfrm>
            <a:off x="250825" y="4941888"/>
            <a:ext cx="5400675" cy="1373187"/>
          </a:xfrm>
          <a:prstGeom prst="rect">
            <a:avLst/>
          </a:prstGeom>
          <a:noFill/>
          <a:ln w="9525">
            <a:noFill/>
          </a:ln>
        </p:spPr>
        <p:txBody>
          <a:bodyPr>
            <a:spAutoFit/>
          </a:bodyPr>
          <a:lstStyle/>
          <a:p>
            <a:pPr>
              <a:spcBef>
                <a:spcPct val="50000"/>
              </a:spcBef>
            </a:pPr>
            <a:r>
              <a:rPr lang="zh-CN" altLang="en-US" sz="2800" b="1" dirty="0">
                <a:solidFill>
                  <a:srgbClr val="0000CC"/>
                </a:solidFill>
                <a:latin typeface="Arial" panose="020B0604020202020204" pitchFamily="34" charset="0"/>
              </a:rPr>
              <a:t>调节音量大小实际就是调节声音的响度；而听出对方的声音依据的就是音色</a:t>
            </a:r>
            <a:endParaRPr lang="zh-CN" altLang="en-US" sz="2800" b="1">
              <a:solidFill>
                <a:srgbClr val="0000CC"/>
              </a:solidFill>
              <a:latin typeface="Arial" panose="020B0604020202020204" pitchFamily="34" charset="0"/>
            </a:endParaRPr>
          </a:p>
        </p:txBody>
      </p:sp>
      <p:sp>
        <p:nvSpPr>
          <p:cNvPr id="105479" name="文本框 105478"/>
          <p:cNvSpPr txBox="1"/>
          <p:nvPr/>
        </p:nvSpPr>
        <p:spPr>
          <a:xfrm>
            <a:off x="1692275" y="2565400"/>
            <a:ext cx="576263" cy="579438"/>
          </a:xfrm>
          <a:prstGeom prst="rect">
            <a:avLst/>
          </a:prstGeom>
          <a:noFill/>
          <a:ln w="9525">
            <a:noFill/>
          </a:ln>
        </p:spPr>
        <p:txBody>
          <a:bodyPr>
            <a:spAutoFit/>
          </a:bodyPr>
          <a:lstStyle/>
          <a:p>
            <a:pPr>
              <a:spcBef>
                <a:spcPct val="50000"/>
              </a:spcBef>
            </a:pPr>
            <a:r>
              <a:rPr lang="en-US" altLang="zh-CN" sz="3200">
                <a:solidFill>
                  <a:srgbClr val="FF0000"/>
                </a:solidFill>
                <a:latin typeface="Arial" panose="020B0604020202020204" pitchFamily="34" charset="0"/>
              </a:rPr>
              <a:t>B</a:t>
            </a:r>
          </a:p>
        </p:txBody>
      </p:sp>
      <p:grpSp>
        <p:nvGrpSpPr>
          <p:cNvPr id="105480" name="组合 105479"/>
          <p:cNvGrpSpPr/>
          <p:nvPr/>
        </p:nvGrpSpPr>
        <p:grpSpPr>
          <a:xfrm>
            <a:off x="2987675" y="0"/>
            <a:ext cx="3960813" cy="765175"/>
            <a:chOff x="2109" y="1434"/>
            <a:chExt cx="2495" cy="590"/>
          </a:xfrm>
        </p:grpSpPr>
        <p:sp>
          <p:nvSpPr>
            <p:cNvPr id="105481" name="圆角矩形 105480"/>
            <p:cNvSpPr/>
            <p:nvPr/>
          </p:nvSpPr>
          <p:spPr>
            <a:xfrm>
              <a:off x="2154" y="1479"/>
              <a:ext cx="2450" cy="545"/>
            </a:xfrm>
            <a:prstGeom prst="roundRect">
              <a:avLst>
                <a:gd name="adj" fmla="val 16667"/>
              </a:avLst>
            </a:prstGeom>
            <a:solidFill>
              <a:srgbClr val="CCFFCC"/>
            </a:solidFill>
            <a:ln w="76200" cap="flat" cmpd="tri">
              <a:solidFill>
                <a:srgbClr val="FF00FF"/>
              </a:solidFill>
              <a:prstDash val="lgDashDot"/>
              <a:headEnd type="none" w="med" len="med"/>
              <a:tailEnd type="none" w="med" len="med"/>
            </a:ln>
            <a:effectLst>
              <a:outerShdw dist="107763" dir="2699999" algn="ctr" rotWithShape="0">
                <a:srgbClr val="663300">
                  <a:alpha val="50000"/>
                </a:srgbClr>
              </a:outerShdw>
            </a:effectLst>
          </p:spPr>
          <p:txBody>
            <a:bodyPr/>
            <a:lstStyle/>
            <a:p>
              <a:endParaRPr lang="zh-CN" altLang="en-US"/>
            </a:p>
          </p:txBody>
        </p:sp>
        <p:sp>
          <p:nvSpPr>
            <p:cNvPr id="105482" name="文本框 105481"/>
            <p:cNvSpPr txBox="1"/>
            <p:nvPr/>
          </p:nvSpPr>
          <p:spPr>
            <a:xfrm>
              <a:off x="2109" y="1434"/>
              <a:ext cx="2495" cy="495"/>
            </a:xfrm>
            <a:prstGeom prst="rect">
              <a:avLst/>
            </a:prstGeom>
            <a:noFill/>
            <a:ln w="9525">
              <a:noFill/>
            </a:ln>
          </p:spPr>
          <p:txBody>
            <a:bodyPr>
              <a:spAutoFit/>
            </a:bodyPr>
            <a:lstStyle/>
            <a:p>
              <a:pPr algn="ctr"/>
              <a:r>
                <a:rPr lang="zh-CN" altLang="en-US" sz="3600" b="1" dirty="0">
                  <a:solidFill>
                    <a:srgbClr val="FF6600"/>
                  </a:solidFill>
                  <a:latin typeface="黑体" panose="02010609060101010101" pitchFamily="2" charset="-122"/>
                  <a:ea typeface="黑体" panose="02010609060101010101" pitchFamily="2" charset="-122"/>
                </a:rPr>
                <a:t>巩固练习</a:t>
              </a:r>
            </a:p>
          </p:txBody>
        </p:sp>
      </p:grpSp>
      <p:pic>
        <p:nvPicPr>
          <p:cNvPr id="105483" name="图片 105482" descr="打开书"/>
          <p:cNvPicPr>
            <a:picLocks noChangeAspect="1"/>
          </p:cNvPicPr>
          <p:nvPr/>
        </p:nvPicPr>
        <p:blipFill>
          <a:blip r:embed="rId3"/>
          <a:stretch>
            <a:fillRect/>
          </a:stretch>
        </p:blipFill>
        <p:spPr>
          <a:xfrm>
            <a:off x="8316913" y="0"/>
            <a:ext cx="827087" cy="836613"/>
          </a:xfrm>
          <a:prstGeom prst="rect">
            <a:avLst/>
          </a:prstGeom>
          <a:noFill/>
          <a:ln w="9525">
            <a:noFill/>
          </a:ln>
        </p:spPr>
      </p:pic>
    </p:spTree>
    <p:extLst>
      <p:ext uri="{BB962C8B-B14F-4D97-AF65-F5344CB8AC3E}">
        <p14:creationId xmlns:p14="http://schemas.microsoft.com/office/powerpoint/2010/main" val="1753130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105474"/>
                                        </p:tgtEl>
                                        <p:attrNameLst>
                                          <p:attrName>style.visibility</p:attrName>
                                        </p:attrNameLst>
                                      </p:cBhvr>
                                      <p:to>
                                        <p:strVal val="visible"/>
                                      </p:to>
                                    </p:set>
                                    <p:animEffect transition="in" filter="checkerboard(across)">
                                      <p:cBhvr>
                                        <p:cTn id="7" dur="500"/>
                                        <p:tgtEl>
                                          <p:spTgt spid="105474"/>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105475"/>
                                        </p:tgtEl>
                                        <p:attrNameLst>
                                          <p:attrName>style.visibility</p:attrName>
                                        </p:attrNameLst>
                                      </p:cBhvr>
                                      <p:to>
                                        <p:strVal val="visible"/>
                                      </p:to>
                                    </p:set>
                                    <p:animEffect transition="in" filter="checkerboard(across)">
                                      <p:cBhvr>
                                        <p:cTn id="11" dur="500"/>
                                        <p:tgtEl>
                                          <p:spTgt spid="105475"/>
                                        </p:tgtEl>
                                      </p:cBhvr>
                                    </p:animEffect>
                                  </p:childTnLst>
                                </p:cTn>
                              </p:par>
                            </p:childTnLst>
                          </p:cTn>
                        </p:par>
                      </p:childTnLst>
                    </p:cTn>
                  </p:par>
                  <p:par>
                    <p:cTn id="12" fill="hold">
                      <p:stCondLst>
                        <p:cond delay="indefinite"/>
                      </p:stCondLst>
                      <p:childTnLst>
                        <p:par>
                          <p:cTn id="13" fill="hold">
                            <p:stCondLst>
                              <p:cond delay="0"/>
                            </p:stCondLst>
                            <p:childTnLst>
                              <p:par>
                                <p:cTn id="14" presetID="5" presetClass="entr" presetSubtype="10" fill="hold" grpId="0" nodeType="clickEffect">
                                  <p:stCondLst>
                                    <p:cond delay="0"/>
                                  </p:stCondLst>
                                  <p:childTnLst>
                                    <p:set>
                                      <p:cBhvr>
                                        <p:cTn id="15" dur="1" fill="hold">
                                          <p:stCondLst>
                                            <p:cond delay="0"/>
                                          </p:stCondLst>
                                        </p:cTn>
                                        <p:tgtEl>
                                          <p:spTgt spid="105479"/>
                                        </p:tgtEl>
                                        <p:attrNameLst>
                                          <p:attrName>style.visibility</p:attrName>
                                        </p:attrNameLst>
                                      </p:cBhvr>
                                      <p:to>
                                        <p:strVal val="visible"/>
                                      </p:to>
                                    </p:set>
                                    <p:animEffect transition="in" filter="checkerboard(across)">
                                      <p:cBhvr>
                                        <p:cTn id="16" dur="500"/>
                                        <p:tgtEl>
                                          <p:spTgt spid="105479"/>
                                        </p:tgtEl>
                                      </p:cBhvr>
                                    </p:animEffect>
                                  </p:childTnLst>
                                </p:cTn>
                              </p:par>
                            </p:childTnLst>
                          </p:cTn>
                        </p:par>
                      </p:childTnLst>
                    </p:cTn>
                  </p:par>
                  <p:par>
                    <p:cTn id="17" fill="hold">
                      <p:stCondLst>
                        <p:cond delay="indefinite"/>
                      </p:stCondLst>
                      <p:childTnLst>
                        <p:par>
                          <p:cTn id="18" fill="hold">
                            <p:stCondLst>
                              <p:cond delay="0"/>
                            </p:stCondLst>
                            <p:childTnLst>
                              <p:par>
                                <p:cTn id="19" presetID="5" presetClass="entr" presetSubtype="10" fill="hold" grpId="0" nodeType="clickEffect">
                                  <p:stCondLst>
                                    <p:cond delay="0"/>
                                  </p:stCondLst>
                                  <p:childTnLst>
                                    <p:set>
                                      <p:cBhvr>
                                        <p:cTn id="20" dur="1" fill="hold">
                                          <p:stCondLst>
                                            <p:cond delay="0"/>
                                          </p:stCondLst>
                                        </p:cTn>
                                        <p:tgtEl>
                                          <p:spTgt spid="105477"/>
                                        </p:tgtEl>
                                        <p:attrNameLst>
                                          <p:attrName>style.visibility</p:attrName>
                                        </p:attrNameLst>
                                      </p:cBhvr>
                                      <p:to>
                                        <p:strVal val="visible"/>
                                      </p:to>
                                    </p:set>
                                    <p:animEffect transition="in" filter="checkerboard(across)">
                                      <p:cBhvr>
                                        <p:cTn id="21" dur="500"/>
                                        <p:tgtEl>
                                          <p:spTgt spid="105477"/>
                                        </p:tgtEl>
                                      </p:cBhvr>
                                    </p:animEffect>
                                  </p:childTnLst>
                                </p:cTn>
                              </p:par>
                            </p:childTnLst>
                          </p:cTn>
                        </p:par>
                        <p:par>
                          <p:cTn id="22" fill="hold">
                            <p:stCondLst>
                              <p:cond delay="500"/>
                            </p:stCondLst>
                            <p:childTnLst>
                              <p:par>
                                <p:cTn id="23" presetID="42" presetClass="entr" presetSubtype="0" fill="hold" grpId="0" nodeType="afterEffect">
                                  <p:stCondLst>
                                    <p:cond delay="0"/>
                                  </p:stCondLst>
                                  <p:childTnLst>
                                    <p:set>
                                      <p:cBhvr>
                                        <p:cTn id="24" dur="1" fill="hold">
                                          <p:stCondLst>
                                            <p:cond delay="0"/>
                                          </p:stCondLst>
                                        </p:cTn>
                                        <p:tgtEl>
                                          <p:spTgt spid="105478"/>
                                        </p:tgtEl>
                                        <p:attrNameLst>
                                          <p:attrName>style.visibility</p:attrName>
                                        </p:attrNameLst>
                                      </p:cBhvr>
                                      <p:to>
                                        <p:strVal val="visible"/>
                                      </p:to>
                                    </p:set>
                                    <p:animEffect transition="in" filter="fade">
                                      <p:cBhvr>
                                        <p:cTn id="25" dur="1000"/>
                                        <p:tgtEl>
                                          <p:spTgt spid="105478"/>
                                        </p:tgtEl>
                                      </p:cBhvr>
                                    </p:animEffect>
                                    <p:anim calcmode="lin" valueType="num">
                                      <p:cBhvr>
                                        <p:cTn id="26" dur="1000" fill="hold"/>
                                        <p:tgtEl>
                                          <p:spTgt spid="105478"/>
                                        </p:tgtEl>
                                        <p:attrNameLst>
                                          <p:attrName>ppt_x</p:attrName>
                                        </p:attrNameLst>
                                      </p:cBhvr>
                                      <p:tavLst>
                                        <p:tav tm="0">
                                          <p:val>
                                            <p:strVal val="#ppt_x"/>
                                          </p:val>
                                        </p:tav>
                                        <p:tav tm="100000">
                                          <p:val>
                                            <p:strVal val="#ppt_x"/>
                                          </p:val>
                                        </p:tav>
                                      </p:tavLst>
                                    </p:anim>
                                    <p:anim calcmode="lin" valueType="num">
                                      <p:cBhvr>
                                        <p:cTn id="27" dur="1000" fill="hold"/>
                                        <p:tgtEl>
                                          <p:spTgt spid="1054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5" grpId="0"/>
      <p:bldP spid="105477" grpId="0" animBg="1"/>
      <p:bldP spid="105478" grpId="0"/>
      <p:bldP spid="10547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文本框 16385"/>
          <p:cNvSpPr txBox="1"/>
          <p:nvPr/>
        </p:nvSpPr>
        <p:spPr>
          <a:xfrm>
            <a:off x="2082800" y="692150"/>
            <a:ext cx="7061200" cy="2255838"/>
          </a:xfrm>
          <a:prstGeom prst="rect">
            <a:avLst/>
          </a:prstGeom>
          <a:noFill/>
          <a:ln w="9525">
            <a:noFill/>
          </a:ln>
        </p:spPr>
        <p:txBody>
          <a:bodyPr>
            <a:spAutoFit/>
          </a:bodyPr>
          <a:lstStyle/>
          <a:p>
            <a:pPr>
              <a:spcBef>
                <a:spcPct val="50000"/>
              </a:spcBef>
            </a:pPr>
            <a:r>
              <a:rPr lang="en-US" altLang="zh-CN" sz="4000" b="1" dirty="0">
                <a:solidFill>
                  <a:srgbClr val="0000FF"/>
                </a:solidFill>
                <a:latin typeface="Times New Roman" panose="02020603050405020304" pitchFamily="18" charset="0"/>
              </a:rPr>
              <a:t>     </a:t>
            </a:r>
            <a:r>
              <a:rPr lang="zh-CN" altLang="en-US" sz="4000" b="1" dirty="0">
                <a:solidFill>
                  <a:srgbClr val="0000FF"/>
                </a:solidFill>
                <a:latin typeface="Times New Roman" panose="02020603050405020304" pitchFamily="18" charset="0"/>
              </a:rPr>
              <a:t>活动</a:t>
            </a:r>
            <a:r>
              <a:rPr lang="en-US" altLang="zh-CN" sz="4000" b="1" dirty="0">
                <a:solidFill>
                  <a:srgbClr val="0000FF"/>
                </a:solidFill>
                <a:latin typeface="Times New Roman" panose="02020603050405020304" pitchFamily="18" charset="0"/>
              </a:rPr>
              <a:t>2</a:t>
            </a:r>
            <a:r>
              <a:rPr lang="zh-CN" altLang="en-US" sz="4000" b="1" dirty="0">
                <a:solidFill>
                  <a:srgbClr val="0000FF"/>
                </a:solidFill>
                <a:latin typeface="Times New Roman" panose="02020603050405020304" pitchFamily="18" charset="0"/>
              </a:rPr>
              <a:t>：</a:t>
            </a:r>
            <a:endParaRPr lang="zh-CN" altLang="en-US" sz="2400" dirty="0">
              <a:solidFill>
                <a:srgbClr val="0000FF"/>
              </a:solidFill>
              <a:latin typeface="Times New Roman" panose="02020603050405020304" pitchFamily="18" charset="0"/>
            </a:endParaRPr>
          </a:p>
          <a:p>
            <a:pPr>
              <a:spcBef>
                <a:spcPct val="50000"/>
              </a:spcBef>
            </a:pPr>
            <a:r>
              <a:rPr lang="zh-CN" altLang="en-US" sz="4400" b="1">
                <a:latin typeface="Times New Roman" panose="02020603050405020304" pitchFamily="18" charset="0"/>
              </a:rPr>
              <a:t>        </a:t>
            </a:r>
            <a:r>
              <a:rPr lang="zh-CN" altLang="en-US" sz="3600" b="1">
                <a:latin typeface="Times New Roman" panose="02020603050405020304" pitchFamily="18" charset="0"/>
              </a:rPr>
              <a:t>用一张卡片以不同的速度划过梳齿</a:t>
            </a:r>
            <a:r>
              <a:rPr lang="en-US" altLang="zh-CN" sz="3600" b="1">
                <a:latin typeface="Times New Roman" panose="02020603050405020304" pitchFamily="18" charset="0"/>
              </a:rPr>
              <a:t>,</a:t>
            </a:r>
            <a:r>
              <a:rPr lang="zh-CN" altLang="en-US" sz="3600" b="1">
                <a:latin typeface="Times New Roman" panose="02020603050405020304" pitchFamily="18" charset="0"/>
              </a:rPr>
              <a:t>你听到的声音有什么不同</a:t>
            </a:r>
            <a:r>
              <a:rPr lang="en-US" altLang="zh-CN" sz="3600" b="1">
                <a:latin typeface="Times New Roman" panose="02020603050405020304" pitchFamily="18" charset="0"/>
              </a:rPr>
              <a:t>?</a:t>
            </a:r>
          </a:p>
        </p:txBody>
      </p:sp>
      <p:pic>
        <p:nvPicPr>
          <p:cNvPr id="16387" name="图片 16386" descr="未命名1"/>
          <p:cNvPicPr>
            <a:picLocks noChangeAspect="1"/>
          </p:cNvPicPr>
          <p:nvPr/>
        </p:nvPicPr>
        <p:blipFill>
          <a:blip r:embed="rId2"/>
          <a:stretch>
            <a:fillRect/>
          </a:stretch>
        </p:blipFill>
        <p:spPr>
          <a:xfrm>
            <a:off x="1524000" y="3068638"/>
            <a:ext cx="6324600" cy="3509962"/>
          </a:xfrm>
          <a:prstGeom prst="rect">
            <a:avLst/>
          </a:prstGeom>
          <a:noFill/>
          <a:ln w="9525">
            <a:noFill/>
          </a:ln>
        </p:spPr>
      </p:pic>
      <p:sp>
        <p:nvSpPr>
          <p:cNvPr id="16388" name="矩形 16387"/>
          <p:cNvSpPr/>
          <p:nvPr/>
        </p:nvSpPr>
        <p:spPr>
          <a:xfrm>
            <a:off x="684213" y="404813"/>
            <a:ext cx="1295400" cy="649287"/>
          </a:xfrm>
          <a:prstGeom prst="rect">
            <a:avLst/>
          </a:prstGeom>
        </p:spPr>
        <p:txBody>
          <a:bodyPr wrap="none" fromWordArt="1">
            <a:prstTxWarp prst="textArchUp">
              <a:avLst>
                <a:gd name="adj" fmla="val 10800000"/>
              </a:avLst>
            </a:prstTxWarp>
            <a:normAutofit/>
          </a:bodyPr>
          <a:lstStyle/>
          <a:p>
            <a:pPr algn="ctr"/>
            <a:r>
              <a:rPr lang="zh-CN" altLang="en-US" sz="3600">
                <a:ln w="9525" cap="flat" cmpd="sng">
                  <a:solidFill>
                    <a:srgbClr val="FF00FF"/>
                  </a:solidFill>
                  <a:prstDash val="solid"/>
                  <a:headEnd type="none" w="med" len="med"/>
                  <a:tailEnd type="none" w="med" len="med"/>
                </a:ln>
                <a:solidFill>
                  <a:srgbClr val="FF00FF"/>
                </a:solidFill>
                <a:latin typeface="宋体" panose="02010600030101010101" pitchFamily="2" charset="-122"/>
                <a:ea typeface="宋体" panose="02010600030101010101" pitchFamily="2" charset="-122"/>
              </a:rPr>
              <a:t>音调</a:t>
            </a:r>
          </a:p>
        </p:txBody>
      </p:sp>
      <p:pic>
        <p:nvPicPr>
          <p:cNvPr id="16389" name="Picture 9" descr="E:\李燃\教师教学用书\2012人教教师用书项目\ppt\物理\图标.png"/>
          <p:cNvPicPr>
            <a:picLocks noChangeAspect="1"/>
          </p:cNvPicPr>
          <p:nvPr/>
        </p:nvPicPr>
        <p:blipFill>
          <a:blip r:embed="rId3"/>
          <a:stretch>
            <a:fillRect/>
          </a:stretch>
        </p:blipFill>
        <p:spPr>
          <a:xfrm>
            <a:off x="8143875" y="142875"/>
            <a:ext cx="882650" cy="731838"/>
          </a:xfrm>
          <a:prstGeom prst="rect">
            <a:avLst/>
          </a:prstGeom>
          <a:noFill/>
          <a:ln w="9525">
            <a:noFill/>
          </a:ln>
        </p:spPr>
      </p:pic>
    </p:spTree>
    <p:extLst>
      <p:ext uri="{BB962C8B-B14F-4D97-AF65-F5344CB8AC3E}">
        <p14:creationId xmlns:p14="http://schemas.microsoft.com/office/powerpoint/2010/main" val="67776484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9333" name="组合 99332"/>
          <p:cNvGrpSpPr/>
          <p:nvPr/>
        </p:nvGrpSpPr>
        <p:grpSpPr>
          <a:xfrm>
            <a:off x="2987675" y="0"/>
            <a:ext cx="3960813" cy="765175"/>
            <a:chOff x="2109" y="1434"/>
            <a:chExt cx="2495" cy="590"/>
          </a:xfrm>
        </p:grpSpPr>
        <p:sp>
          <p:nvSpPr>
            <p:cNvPr id="99334" name="圆角矩形 99333"/>
            <p:cNvSpPr/>
            <p:nvPr/>
          </p:nvSpPr>
          <p:spPr>
            <a:xfrm>
              <a:off x="2154" y="1479"/>
              <a:ext cx="2450" cy="545"/>
            </a:xfrm>
            <a:prstGeom prst="roundRect">
              <a:avLst>
                <a:gd name="adj" fmla="val 16667"/>
              </a:avLst>
            </a:prstGeom>
            <a:solidFill>
              <a:srgbClr val="CCFFCC"/>
            </a:solidFill>
            <a:ln w="76200" cap="flat" cmpd="tri">
              <a:solidFill>
                <a:srgbClr val="FF00FF"/>
              </a:solidFill>
              <a:prstDash val="lgDashDot"/>
              <a:headEnd type="none" w="med" len="med"/>
              <a:tailEnd type="none" w="med" len="med"/>
            </a:ln>
            <a:effectLst>
              <a:outerShdw dist="107763" dir="2699999" algn="ctr" rotWithShape="0">
                <a:srgbClr val="663300">
                  <a:alpha val="50000"/>
                </a:srgbClr>
              </a:outerShdw>
            </a:effectLst>
          </p:spPr>
          <p:txBody>
            <a:bodyPr/>
            <a:lstStyle/>
            <a:p>
              <a:endParaRPr lang="zh-CN" altLang="en-US"/>
            </a:p>
          </p:txBody>
        </p:sp>
        <p:sp>
          <p:nvSpPr>
            <p:cNvPr id="99335" name="文本框 99334"/>
            <p:cNvSpPr txBox="1"/>
            <p:nvPr/>
          </p:nvSpPr>
          <p:spPr>
            <a:xfrm>
              <a:off x="2109" y="1434"/>
              <a:ext cx="2495" cy="495"/>
            </a:xfrm>
            <a:prstGeom prst="rect">
              <a:avLst/>
            </a:prstGeom>
            <a:noFill/>
            <a:ln w="9525">
              <a:noFill/>
            </a:ln>
          </p:spPr>
          <p:txBody>
            <a:bodyPr>
              <a:spAutoFit/>
            </a:bodyPr>
            <a:lstStyle/>
            <a:p>
              <a:pPr algn="ctr"/>
              <a:r>
                <a:rPr lang="zh-CN" altLang="en-US" sz="3600" b="1" dirty="0">
                  <a:solidFill>
                    <a:srgbClr val="FF6600"/>
                  </a:solidFill>
                  <a:latin typeface="黑体" panose="02010609060101010101" pitchFamily="2" charset="-122"/>
                  <a:ea typeface="黑体" panose="02010609060101010101" pitchFamily="2" charset="-122"/>
                </a:rPr>
                <a:t>巩固练习</a:t>
              </a:r>
            </a:p>
          </p:txBody>
        </p:sp>
      </p:grpSp>
      <p:pic>
        <p:nvPicPr>
          <p:cNvPr id="99336" name="图片 99335" descr="打开书"/>
          <p:cNvPicPr>
            <a:picLocks noChangeAspect="1"/>
          </p:cNvPicPr>
          <p:nvPr/>
        </p:nvPicPr>
        <p:blipFill>
          <a:blip r:embed="rId3"/>
          <a:stretch>
            <a:fillRect/>
          </a:stretch>
        </p:blipFill>
        <p:spPr>
          <a:xfrm>
            <a:off x="8316913" y="0"/>
            <a:ext cx="827087" cy="836613"/>
          </a:xfrm>
          <a:prstGeom prst="rect">
            <a:avLst/>
          </a:prstGeom>
          <a:noFill/>
          <a:ln w="9525">
            <a:noFill/>
          </a:ln>
        </p:spPr>
      </p:pic>
      <p:sp>
        <p:nvSpPr>
          <p:cNvPr id="99337" name="矩形 99336"/>
          <p:cNvSpPr/>
          <p:nvPr/>
        </p:nvSpPr>
        <p:spPr>
          <a:xfrm>
            <a:off x="250825" y="1052513"/>
            <a:ext cx="8713788" cy="2135187"/>
          </a:xfrm>
          <a:prstGeom prst="rect">
            <a:avLst/>
          </a:prstGeom>
          <a:noFill/>
          <a:ln w="9525">
            <a:noFill/>
          </a:ln>
        </p:spPr>
        <p:txBody>
          <a:bodyPr lIns="0" tIns="0" rIns="0" bIns="0" anchor="ctr">
            <a:spAutoFit/>
          </a:bodyPr>
          <a:lstStyle/>
          <a:p>
            <a:r>
              <a:rPr lang="en-US" altLang="zh-CN" sz="2800" dirty="0">
                <a:latin typeface="Arial" panose="020B0604020202020204" pitchFamily="34" charset="0"/>
              </a:rPr>
              <a:t>14</a:t>
            </a:r>
            <a:r>
              <a:rPr lang="zh-CN" altLang="en-US" sz="2800" dirty="0">
                <a:latin typeface="Arial" panose="020B0604020202020204" pitchFamily="34" charset="0"/>
              </a:rPr>
              <a:t>、如图所示，是声音输入到示波器上时显示的甲、乙、丙三个波形．其中声音响度相同的是</a:t>
            </a:r>
            <a:r>
              <a:rPr lang="zh-CN" altLang="en-US" sz="2800" u="sng" dirty="0">
                <a:latin typeface="Arial" panose="020B0604020202020204" pitchFamily="34" charset="0"/>
              </a:rPr>
              <a:t>           </a:t>
            </a:r>
            <a:r>
              <a:rPr lang="zh-CN" altLang="en-US" sz="2800" dirty="0">
                <a:latin typeface="Arial" panose="020B0604020202020204" pitchFamily="34" charset="0"/>
              </a:rPr>
              <a:t>和</a:t>
            </a:r>
            <a:r>
              <a:rPr lang="zh-CN" altLang="en-US" sz="2800" u="sng" dirty="0">
                <a:latin typeface="Arial" panose="020B0604020202020204" pitchFamily="34" charset="0"/>
              </a:rPr>
              <a:t>          </a:t>
            </a:r>
            <a:r>
              <a:rPr lang="zh-CN" altLang="en-US" sz="2800" dirty="0">
                <a:latin typeface="Arial" panose="020B0604020202020204" pitchFamily="34" charset="0"/>
              </a:rPr>
              <a:t>；音调相同的是</a:t>
            </a:r>
            <a:r>
              <a:rPr lang="zh-CN" altLang="en-US" sz="2800" u="sng" dirty="0">
                <a:latin typeface="Arial" panose="020B0604020202020204" pitchFamily="34" charset="0"/>
              </a:rPr>
              <a:t>          </a:t>
            </a:r>
            <a:r>
              <a:rPr lang="zh-CN" altLang="en-US" sz="2800" dirty="0">
                <a:latin typeface="Arial" panose="020B0604020202020204" pitchFamily="34" charset="0"/>
              </a:rPr>
              <a:t> 和</a:t>
            </a:r>
            <a:r>
              <a:rPr lang="zh-CN" altLang="en-US" sz="2800" u="sng" dirty="0">
                <a:latin typeface="Arial" panose="020B0604020202020204" pitchFamily="34" charset="0"/>
              </a:rPr>
              <a:t>         </a:t>
            </a:r>
            <a:r>
              <a:rPr lang="zh-CN" altLang="en-US" sz="2800" dirty="0">
                <a:latin typeface="Arial" panose="020B0604020202020204" pitchFamily="34" charset="0"/>
              </a:rPr>
              <a:t>；图甲声音的响度比图乙声音的响度</a:t>
            </a:r>
            <a:r>
              <a:rPr lang="zh-CN" altLang="en-US" sz="2800" u="sng" dirty="0">
                <a:latin typeface="Arial" panose="020B0604020202020204" pitchFamily="34" charset="0"/>
              </a:rPr>
              <a:t>         </a:t>
            </a:r>
            <a:r>
              <a:rPr lang="zh-CN" altLang="en-US" sz="2800" dirty="0">
                <a:latin typeface="Arial" panose="020B0604020202020204" pitchFamily="34" charset="0"/>
              </a:rPr>
              <a:t> （选填“大”或“小”）；图乙声音的音调比图丙声音的音调</a:t>
            </a:r>
            <a:r>
              <a:rPr lang="zh-CN" altLang="en-US" sz="2800" u="sng" dirty="0">
                <a:latin typeface="Arial" panose="020B0604020202020204" pitchFamily="34" charset="0"/>
              </a:rPr>
              <a:t>          </a:t>
            </a:r>
            <a:r>
              <a:rPr lang="zh-CN" altLang="en-US" sz="2800" dirty="0">
                <a:latin typeface="Arial" panose="020B0604020202020204" pitchFamily="34" charset="0"/>
              </a:rPr>
              <a:t> （选填“高”或“低”）． </a:t>
            </a:r>
          </a:p>
        </p:txBody>
      </p:sp>
      <p:pic>
        <p:nvPicPr>
          <p:cNvPr id="99339" name="图片 99338" descr="菁优网"/>
          <p:cNvPicPr>
            <a:picLocks noChangeAspect="1"/>
          </p:cNvPicPr>
          <p:nvPr/>
        </p:nvPicPr>
        <p:blipFill>
          <a:blip r:embed="rId4"/>
          <a:stretch>
            <a:fillRect/>
          </a:stretch>
        </p:blipFill>
        <p:spPr>
          <a:xfrm>
            <a:off x="3276600" y="3644900"/>
            <a:ext cx="5578475" cy="2879725"/>
          </a:xfrm>
          <a:prstGeom prst="rect">
            <a:avLst/>
          </a:prstGeom>
          <a:noFill/>
          <a:ln w="9525">
            <a:noFill/>
          </a:ln>
        </p:spPr>
      </p:pic>
      <p:sp>
        <p:nvSpPr>
          <p:cNvPr id="99340" name="矩形 99339"/>
          <p:cNvSpPr/>
          <p:nvPr/>
        </p:nvSpPr>
        <p:spPr>
          <a:xfrm>
            <a:off x="6358255" y="1194118"/>
            <a:ext cx="590550" cy="579437"/>
          </a:xfrm>
          <a:prstGeom prst="rect">
            <a:avLst/>
          </a:prstGeom>
          <a:noFill/>
          <a:ln w="9525">
            <a:noFill/>
          </a:ln>
        </p:spPr>
        <p:txBody>
          <a:bodyPr wrap="none" anchor="t">
            <a:spAutoFit/>
          </a:bodyPr>
          <a:lstStyle/>
          <a:p>
            <a:r>
              <a:rPr lang="zh-CN" altLang="en-US" sz="3200" dirty="0">
                <a:solidFill>
                  <a:srgbClr val="FF0000"/>
                </a:solidFill>
                <a:latin typeface="Arial" panose="020B0604020202020204" pitchFamily="34" charset="0"/>
              </a:rPr>
              <a:t>乙</a:t>
            </a:r>
          </a:p>
        </p:txBody>
      </p:sp>
      <p:sp>
        <p:nvSpPr>
          <p:cNvPr id="99341" name="矩形 99340"/>
          <p:cNvSpPr/>
          <p:nvPr/>
        </p:nvSpPr>
        <p:spPr>
          <a:xfrm>
            <a:off x="7617460" y="1194118"/>
            <a:ext cx="590550" cy="579437"/>
          </a:xfrm>
          <a:prstGeom prst="rect">
            <a:avLst/>
          </a:prstGeom>
          <a:noFill/>
          <a:ln w="9525">
            <a:noFill/>
          </a:ln>
        </p:spPr>
        <p:txBody>
          <a:bodyPr wrap="none" anchor="t">
            <a:spAutoFit/>
          </a:bodyPr>
          <a:lstStyle/>
          <a:p>
            <a:r>
              <a:rPr lang="zh-CN" altLang="en-US" sz="3200" dirty="0">
                <a:solidFill>
                  <a:srgbClr val="FF0000"/>
                </a:solidFill>
                <a:latin typeface="Arial" panose="020B0604020202020204" pitchFamily="34" charset="0"/>
              </a:rPr>
              <a:t>丙</a:t>
            </a:r>
          </a:p>
        </p:txBody>
      </p:sp>
      <p:sp>
        <p:nvSpPr>
          <p:cNvPr id="99342" name="矩形 99341"/>
          <p:cNvSpPr/>
          <p:nvPr/>
        </p:nvSpPr>
        <p:spPr>
          <a:xfrm>
            <a:off x="2685733" y="1625918"/>
            <a:ext cx="590550" cy="579437"/>
          </a:xfrm>
          <a:prstGeom prst="rect">
            <a:avLst/>
          </a:prstGeom>
          <a:noFill/>
          <a:ln w="9525">
            <a:noFill/>
          </a:ln>
        </p:spPr>
        <p:txBody>
          <a:bodyPr wrap="none" anchor="t">
            <a:spAutoFit/>
          </a:bodyPr>
          <a:lstStyle/>
          <a:p>
            <a:r>
              <a:rPr lang="zh-CN" altLang="en-US" sz="3200" dirty="0">
                <a:solidFill>
                  <a:srgbClr val="FF0000"/>
                </a:solidFill>
                <a:latin typeface="Arial" panose="020B0604020202020204" pitchFamily="34" charset="0"/>
              </a:rPr>
              <a:t>甲</a:t>
            </a:r>
          </a:p>
        </p:txBody>
      </p:sp>
      <p:sp>
        <p:nvSpPr>
          <p:cNvPr id="99343" name="矩形 99342"/>
          <p:cNvSpPr/>
          <p:nvPr/>
        </p:nvSpPr>
        <p:spPr>
          <a:xfrm>
            <a:off x="3937000" y="1625918"/>
            <a:ext cx="590550" cy="579437"/>
          </a:xfrm>
          <a:prstGeom prst="rect">
            <a:avLst/>
          </a:prstGeom>
          <a:noFill/>
          <a:ln w="9525">
            <a:noFill/>
          </a:ln>
        </p:spPr>
        <p:txBody>
          <a:bodyPr wrap="none" anchor="t">
            <a:spAutoFit/>
          </a:bodyPr>
          <a:lstStyle/>
          <a:p>
            <a:r>
              <a:rPr lang="zh-CN" altLang="en-US" sz="3200" dirty="0">
                <a:solidFill>
                  <a:srgbClr val="FF0000"/>
                </a:solidFill>
                <a:latin typeface="Arial" panose="020B0604020202020204" pitchFamily="34" charset="0"/>
              </a:rPr>
              <a:t>乙</a:t>
            </a:r>
          </a:p>
        </p:txBody>
      </p:sp>
      <p:sp>
        <p:nvSpPr>
          <p:cNvPr id="99344" name="矩形 99343"/>
          <p:cNvSpPr/>
          <p:nvPr/>
        </p:nvSpPr>
        <p:spPr>
          <a:xfrm>
            <a:off x="2195513" y="2066608"/>
            <a:ext cx="590550" cy="579437"/>
          </a:xfrm>
          <a:prstGeom prst="rect">
            <a:avLst/>
          </a:prstGeom>
          <a:noFill/>
          <a:ln w="9525">
            <a:noFill/>
          </a:ln>
        </p:spPr>
        <p:txBody>
          <a:bodyPr wrap="none" anchor="t">
            <a:spAutoFit/>
          </a:bodyPr>
          <a:lstStyle/>
          <a:p>
            <a:r>
              <a:rPr lang="zh-CN" altLang="en-US" sz="3200" dirty="0">
                <a:solidFill>
                  <a:srgbClr val="FF0000"/>
                </a:solidFill>
                <a:latin typeface="Arial" panose="020B0604020202020204" pitchFamily="34" charset="0"/>
              </a:rPr>
              <a:t>小</a:t>
            </a:r>
          </a:p>
        </p:txBody>
      </p:sp>
      <p:sp>
        <p:nvSpPr>
          <p:cNvPr id="99345" name="矩形 99344"/>
          <p:cNvSpPr/>
          <p:nvPr/>
        </p:nvSpPr>
        <p:spPr>
          <a:xfrm>
            <a:off x="4394835" y="2352358"/>
            <a:ext cx="590550" cy="579437"/>
          </a:xfrm>
          <a:prstGeom prst="rect">
            <a:avLst/>
          </a:prstGeom>
          <a:noFill/>
          <a:ln w="9525">
            <a:noFill/>
          </a:ln>
        </p:spPr>
        <p:txBody>
          <a:bodyPr wrap="none" anchor="t">
            <a:spAutoFit/>
          </a:bodyPr>
          <a:lstStyle/>
          <a:p>
            <a:r>
              <a:rPr lang="zh-CN" altLang="en-US" sz="3200" dirty="0">
                <a:solidFill>
                  <a:srgbClr val="FF0000"/>
                </a:solidFill>
                <a:latin typeface="Arial" panose="020B0604020202020204" pitchFamily="34" charset="0"/>
              </a:rPr>
              <a:t>低</a:t>
            </a:r>
          </a:p>
        </p:txBody>
      </p:sp>
      <p:pic>
        <p:nvPicPr>
          <p:cNvPr id="99346" name="图片 99345" descr="png-1114"/>
          <p:cNvPicPr>
            <a:picLocks noChangeAspect="1"/>
          </p:cNvPicPr>
          <p:nvPr/>
        </p:nvPicPr>
        <p:blipFill>
          <a:blip r:embed="rId5"/>
          <a:stretch>
            <a:fillRect/>
          </a:stretch>
        </p:blipFill>
        <p:spPr>
          <a:xfrm>
            <a:off x="1835150" y="0"/>
            <a:ext cx="860425" cy="908050"/>
          </a:xfrm>
          <a:prstGeom prst="rect">
            <a:avLst/>
          </a:prstGeom>
          <a:noFill/>
          <a:ln w="9525">
            <a:noFill/>
          </a:ln>
        </p:spPr>
      </p:pic>
    </p:spTree>
    <p:extLst>
      <p:ext uri="{BB962C8B-B14F-4D97-AF65-F5344CB8AC3E}">
        <p14:creationId xmlns:p14="http://schemas.microsoft.com/office/powerpoint/2010/main" val="2433246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99340"/>
                                        </p:tgtEl>
                                        <p:attrNameLst>
                                          <p:attrName>style.visibility</p:attrName>
                                        </p:attrNameLst>
                                      </p:cBhvr>
                                      <p:to>
                                        <p:strVal val="visible"/>
                                      </p:to>
                                    </p:set>
                                    <p:animEffect transition="in" filter="fade">
                                      <p:cBhvr>
                                        <p:cTn id="7" dur="800" decel="100000"/>
                                        <p:tgtEl>
                                          <p:spTgt spid="99340"/>
                                        </p:tgtEl>
                                      </p:cBhvr>
                                    </p:animEffect>
                                    <p:anim calcmode="lin" valueType="num">
                                      <p:cBhvr>
                                        <p:cTn id="8" dur="800" decel="100000" fill="hold"/>
                                        <p:tgtEl>
                                          <p:spTgt spid="99340"/>
                                        </p:tgtEl>
                                        <p:attrNameLst>
                                          <p:attrName>style.rotation</p:attrName>
                                        </p:attrNameLst>
                                      </p:cBhvr>
                                      <p:tavLst>
                                        <p:tav tm="0">
                                          <p:val>
                                            <p:fltVal val="-90"/>
                                          </p:val>
                                        </p:tav>
                                        <p:tav tm="100000">
                                          <p:val>
                                            <p:fltVal val="0"/>
                                          </p:val>
                                        </p:tav>
                                      </p:tavLst>
                                    </p:anim>
                                    <p:anim calcmode="lin" valueType="num">
                                      <p:cBhvr>
                                        <p:cTn id="9" dur="800" decel="100000" fill="hold"/>
                                        <p:tgtEl>
                                          <p:spTgt spid="99340"/>
                                        </p:tgtEl>
                                        <p:attrNameLst>
                                          <p:attrName>ppt_x</p:attrName>
                                        </p:attrNameLst>
                                      </p:cBhvr>
                                      <p:tavLst>
                                        <p:tav tm="0">
                                          <p:val>
                                            <p:strVal val="#ppt_x+0.4"/>
                                          </p:val>
                                        </p:tav>
                                        <p:tav tm="100000">
                                          <p:val>
                                            <p:strVal val="#ppt_x-0.05"/>
                                          </p:val>
                                        </p:tav>
                                      </p:tavLst>
                                    </p:anim>
                                    <p:anim calcmode="lin" valueType="num">
                                      <p:cBhvr>
                                        <p:cTn id="10" dur="800" decel="100000" fill="hold"/>
                                        <p:tgtEl>
                                          <p:spTgt spid="99340"/>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99340"/>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99340"/>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9" presetClass="entr" presetSubtype="0" decel="100000" fill="hold" grpId="0" nodeType="clickEffect">
                                  <p:stCondLst>
                                    <p:cond delay="0"/>
                                  </p:stCondLst>
                                  <p:childTnLst>
                                    <p:set>
                                      <p:cBhvr>
                                        <p:cTn id="16" dur="1" fill="hold">
                                          <p:stCondLst>
                                            <p:cond delay="0"/>
                                          </p:stCondLst>
                                        </p:cTn>
                                        <p:tgtEl>
                                          <p:spTgt spid="99341"/>
                                        </p:tgtEl>
                                        <p:attrNameLst>
                                          <p:attrName>style.visibility</p:attrName>
                                        </p:attrNameLst>
                                      </p:cBhvr>
                                      <p:to>
                                        <p:strVal val="visible"/>
                                      </p:to>
                                    </p:set>
                                    <p:anim calcmode="lin" valueType="num">
                                      <p:cBhvr>
                                        <p:cTn id="17" dur="500" fill="hold"/>
                                        <p:tgtEl>
                                          <p:spTgt spid="99341"/>
                                        </p:tgtEl>
                                        <p:attrNameLst>
                                          <p:attrName>ppt_w</p:attrName>
                                        </p:attrNameLst>
                                      </p:cBhvr>
                                      <p:tavLst>
                                        <p:tav tm="0">
                                          <p:val>
                                            <p:fltVal val="0"/>
                                          </p:val>
                                        </p:tav>
                                        <p:tav tm="100000">
                                          <p:val>
                                            <p:strVal val="#ppt_w"/>
                                          </p:val>
                                        </p:tav>
                                      </p:tavLst>
                                    </p:anim>
                                    <p:anim calcmode="lin" valueType="num">
                                      <p:cBhvr>
                                        <p:cTn id="18" dur="500" fill="hold"/>
                                        <p:tgtEl>
                                          <p:spTgt spid="99341"/>
                                        </p:tgtEl>
                                        <p:attrNameLst>
                                          <p:attrName>ppt_h</p:attrName>
                                        </p:attrNameLst>
                                      </p:cBhvr>
                                      <p:tavLst>
                                        <p:tav tm="0">
                                          <p:val>
                                            <p:fltVal val="0"/>
                                          </p:val>
                                        </p:tav>
                                        <p:tav tm="100000">
                                          <p:val>
                                            <p:strVal val="#ppt_h"/>
                                          </p:val>
                                        </p:tav>
                                      </p:tavLst>
                                    </p:anim>
                                    <p:anim calcmode="lin" valueType="num">
                                      <p:cBhvr>
                                        <p:cTn id="19" dur="500" fill="hold"/>
                                        <p:tgtEl>
                                          <p:spTgt spid="99341"/>
                                        </p:tgtEl>
                                        <p:attrNameLst>
                                          <p:attrName>style.rotation</p:attrName>
                                        </p:attrNameLst>
                                      </p:cBhvr>
                                      <p:tavLst>
                                        <p:tav tm="0">
                                          <p:val>
                                            <p:fltVal val="360"/>
                                          </p:val>
                                        </p:tav>
                                        <p:tav tm="100000">
                                          <p:val>
                                            <p:fltVal val="0"/>
                                          </p:val>
                                        </p:tav>
                                      </p:tavLst>
                                    </p:anim>
                                    <p:animEffect transition="in" filter="fade">
                                      <p:cBhvr>
                                        <p:cTn id="20" dur="500"/>
                                        <p:tgtEl>
                                          <p:spTgt spid="99341"/>
                                        </p:tgtEl>
                                      </p:cBhvr>
                                    </p:animEffect>
                                  </p:childTnLst>
                                </p:cTn>
                              </p:par>
                            </p:childTnLst>
                          </p:cTn>
                        </p:par>
                      </p:childTnLst>
                    </p:cTn>
                  </p:par>
                  <p:par>
                    <p:cTn id="21" fill="hold">
                      <p:stCondLst>
                        <p:cond delay="indefinite"/>
                      </p:stCondLst>
                      <p:childTnLst>
                        <p:par>
                          <p:cTn id="22" fill="hold">
                            <p:stCondLst>
                              <p:cond delay="0"/>
                            </p:stCondLst>
                            <p:childTnLst>
                              <p:par>
                                <p:cTn id="23" presetID="21" presetClass="entr" presetSubtype="4" fill="hold" grpId="0" nodeType="clickEffect">
                                  <p:stCondLst>
                                    <p:cond delay="0"/>
                                  </p:stCondLst>
                                  <p:childTnLst>
                                    <p:set>
                                      <p:cBhvr>
                                        <p:cTn id="24" dur="1" fill="hold">
                                          <p:stCondLst>
                                            <p:cond delay="0"/>
                                          </p:stCondLst>
                                        </p:cTn>
                                        <p:tgtEl>
                                          <p:spTgt spid="99342"/>
                                        </p:tgtEl>
                                        <p:attrNameLst>
                                          <p:attrName>style.visibility</p:attrName>
                                        </p:attrNameLst>
                                      </p:cBhvr>
                                      <p:to>
                                        <p:strVal val="visible"/>
                                      </p:to>
                                    </p:set>
                                    <p:animEffect transition="in" filter="wheel(4)">
                                      <p:cBhvr>
                                        <p:cTn id="25" dur="2000"/>
                                        <p:tgtEl>
                                          <p:spTgt spid="99342"/>
                                        </p:tgtEl>
                                      </p:cBhvr>
                                    </p:animEffect>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grpId="0" nodeType="clickEffect">
                                  <p:stCondLst>
                                    <p:cond delay="0"/>
                                  </p:stCondLst>
                                  <p:childTnLst>
                                    <p:set>
                                      <p:cBhvr>
                                        <p:cTn id="29" dur="1" fill="hold">
                                          <p:stCondLst>
                                            <p:cond delay="0"/>
                                          </p:stCondLst>
                                        </p:cTn>
                                        <p:tgtEl>
                                          <p:spTgt spid="99343"/>
                                        </p:tgtEl>
                                        <p:attrNameLst>
                                          <p:attrName>style.visibility</p:attrName>
                                        </p:attrNameLst>
                                      </p:cBhvr>
                                      <p:to>
                                        <p:strVal val="visible"/>
                                      </p:to>
                                    </p:set>
                                    <p:animEffect transition="in" filter="wipe(down)">
                                      <p:cBhvr>
                                        <p:cTn id="30" dur="580">
                                          <p:stCondLst>
                                            <p:cond delay="0"/>
                                          </p:stCondLst>
                                        </p:cTn>
                                        <p:tgtEl>
                                          <p:spTgt spid="99343"/>
                                        </p:tgtEl>
                                      </p:cBhvr>
                                    </p:animEffect>
                                    <p:anim calcmode="lin" valueType="num">
                                      <p:cBhvr>
                                        <p:cTn id="31" dur="1822" tmFilter="0,0; 0.14,0.36; 0.43,0.73; 0.71,0.91; 1.0,1.0">
                                          <p:stCondLst>
                                            <p:cond delay="0"/>
                                          </p:stCondLst>
                                        </p:cTn>
                                        <p:tgtEl>
                                          <p:spTgt spid="99343"/>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99343"/>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99343"/>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99343"/>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99343"/>
                                        </p:tgtEl>
                                        <p:attrNameLst>
                                          <p:attrName>ppt_y</p:attrName>
                                        </p:attrNameLst>
                                      </p:cBhvr>
                                      <p:tavLst>
                                        <p:tav tm="0" fmla="#ppt_y-sin(pi*$)/81">
                                          <p:val>
                                            <p:fltVal val="0"/>
                                          </p:val>
                                        </p:tav>
                                        <p:tav tm="100000">
                                          <p:val>
                                            <p:fltVal val="1"/>
                                          </p:val>
                                        </p:tav>
                                      </p:tavLst>
                                    </p:anim>
                                    <p:animScale>
                                      <p:cBhvr>
                                        <p:cTn id="36" dur="26">
                                          <p:stCondLst>
                                            <p:cond delay="650"/>
                                          </p:stCondLst>
                                        </p:cTn>
                                        <p:tgtEl>
                                          <p:spTgt spid="99343"/>
                                        </p:tgtEl>
                                      </p:cBhvr>
                                      <p:to x="100000" y="60000"/>
                                    </p:animScale>
                                    <p:animScale>
                                      <p:cBhvr>
                                        <p:cTn id="37" dur="166" decel="50000">
                                          <p:stCondLst>
                                            <p:cond delay="676"/>
                                          </p:stCondLst>
                                        </p:cTn>
                                        <p:tgtEl>
                                          <p:spTgt spid="99343"/>
                                        </p:tgtEl>
                                      </p:cBhvr>
                                      <p:to x="100000" y="100000"/>
                                    </p:animScale>
                                    <p:animScale>
                                      <p:cBhvr>
                                        <p:cTn id="38" dur="26">
                                          <p:stCondLst>
                                            <p:cond delay="1312"/>
                                          </p:stCondLst>
                                        </p:cTn>
                                        <p:tgtEl>
                                          <p:spTgt spid="99343"/>
                                        </p:tgtEl>
                                      </p:cBhvr>
                                      <p:to x="100000" y="80000"/>
                                    </p:animScale>
                                    <p:animScale>
                                      <p:cBhvr>
                                        <p:cTn id="39" dur="166" decel="50000">
                                          <p:stCondLst>
                                            <p:cond delay="1338"/>
                                          </p:stCondLst>
                                        </p:cTn>
                                        <p:tgtEl>
                                          <p:spTgt spid="99343"/>
                                        </p:tgtEl>
                                      </p:cBhvr>
                                      <p:to x="100000" y="100000"/>
                                    </p:animScale>
                                    <p:animScale>
                                      <p:cBhvr>
                                        <p:cTn id="40" dur="26">
                                          <p:stCondLst>
                                            <p:cond delay="1642"/>
                                          </p:stCondLst>
                                        </p:cTn>
                                        <p:tgtEl>
                                          <p:spTgt spid="99343"/>
                                        </p:tgtEl>
                                      </p:cBhvr>
                                      <p:to x="100000" y="90000"/>
                                    </p:animScale>
                                    <p:animScale>
                                      <p:cBhvr>
                                        <p:cTn id="41" dur="166" decel="50000">
                                          <p:stCondLst>
                                            <p:cond delay="1668"/>
                                          </p:stCondLst>
                                        </p:cTn>
                                        <p:tgtEl>
                                          <p:spTgt spid="99343"/>
                                        </p:tgtEl>
                                      </p:cBhvr>
                                      <p:to x="100000" y="100000"/>
                                    </p:animScale>
                                    <p:animScale>
                                      <p:cBhvr>
                                        <p:cTn id="42" dur="26">
                                          <p:stCondLst>
                                            <p:cond delay="1808"/>
                                          </p:stCondLst>
                                        </p:cTn>
                                        <p:tgtEl>
                                          <p:spTgt spid="99343"/>
                                        </p:tgtEl>
                                      </p:cBhvr>
                                      <p:to x="100000" y="95000"/>
                                    </p:animScale>
                                    <p:animScale>
                                      <p:cBhvr>
                                        <p:cTn id="43" dur="166" decel="50000">
                                          <p:stCondLst>
                                            <p:cond delay="1834"/>
                                          </p:stCondLst>
                                        </p:cTn>
                                        <p:tgtEl>
                                          <p:spTgt spid="99343"/>
                                        </p:tgtEl>
                                      </p:cBhvr>
                                      <p:to x="100000" y="100000"/>
                                    </p:animScale>
                                  </p:childTnLst>
                                </p:cTn>
                              </p:par>
                            </p:childTnLst>
                          </p:cTn>
                        </p:par>
                      </p:childTnLst>
                    </p:cTn>
                  </p:par>
                  <p:par>
                    <p:cTn id="44" fill="hold">
                      <p:stCondLst>
                        <p:cond delay="indefinite"/>
                      </p:stCondLst>
                      <p:childTnLst>
                        <p:par>
                          <p:cTn id="45" fill="hold">
                            <p:stCondLst>
                              <p:cond delay="0"/>
                            </p:stCondLst>
                            <p:childTnLst>
                              <p:par>
                                <p:cTn id="46" presetID="54" presetClass="entr" presetSubtype="0" accel="100000" fill="hold" grpId="0" nodeType="clickEffect">
                                  <p:stCondLst>
                                    <p:cond delay="0"/>
                                  </p:stCondLst>
                                  <p:childTnLst>
                                    <p:set>
                                      <p:cBhvr>
                                        <p:cTn id="47" dur="1" fill="hold">
                                          <p:stCondLst>
                                            <p:cond delay="0"/>
                                          </p:stCondLst>
                                        </p:cTn>
                                        <p:tgtEl>
                                          <p:spTgt spid="99344"/>
                                        </p:tgtEl>
                                        <p:attrNameLst>
                                          <p:attrName>style.visibility</p:attrName>
                                        </p:attrNameLst>
                                      </p:cBhvr>
                                      <p:to>
                                        <p:strVal val="visible"/>
                                      </p:to>
                                    </p:set>
                                    <p:anim calcmode="lin" valueType="num">
                                      <p:cBhvr>
                                        <p:cTn id="48" dur="500" fill="hold"/>
                                        <p:tgtEl>
                                          <p:spTgt spid="99344"/>
                                        </p:tgtEl>
                                        <p:attrNameLst>
                                          <p:attrName>ppt_w</p:attrName>
                                        </p:attrNameLst>
                                      </p:cBhvr>
                                      <p:tavLst>
                                        <p:tav tm="0">
                                          <p:val>
                                            <p:strVal val="#ppt_w*0.05"/>
                                          </p:val>
                                        </p:tav>
                                        <p:tav tm="100000">
                                          <p:val>
                                            <p:strVal val="#ppt_w"/>
                                          </p:val>
                                        </p:tav>
                                      </p:tavLst>
                                    </p:anim>
                                    <p:anim calcmode="lin" valueType="num">
                                      <p:cBhvr>
                                        <p:cTn id="49" dur="500" fill="hold"/>
                                        <p:tgtEl>
                                          <p:spTgt spid="99344"/>
                                        </p:tgtEl>
                                        <p:attrNameLst>
                                          <p:attrName>ppt_h</p:attrName>
                                        </p:attrNameLst>
                                      </p:cBhvr>
                                      <p:tavLst>
                                        <p:tav tm="0">
                                          <p:val>
                                            <p:strVal val="#ppt_h"/>
                                          </p:val>
                                        </p:tav>
                                        <p:tav tm="100000">
                                          <p:val>
                                            <p:strVal val="#ppt_h"/>
                                          </p:val>
                                        </p:tav>
                                      </p:tavLst>
                                    </p:anim>
                                    <p:anim calcmode="lin" valueType="num">
                                      <p:cBhvr>
                                        <p:cTn id="50" dur="500" fill="hold"/>
                                        <p:tgtEl>
                                          <p:spTgt spid="99344"/>
                                        </p:tgtEl>
                                        <p:attrNameLst>
                                          <p:attrName>ppt_x</p:attrName>
                                        </p:attrNameLst>
                                      </p:cBhvr>
                                      <p:tavLst>
                                        <p:tav tm="0">
                                          <p:val>
                                            <p:strVal val="#ppt_x-.2"/>
                                          </p:val>
                                        </p:tav>
                                        <p:tav tm="100000">
                                          <p:val>
                                            <p:strVal val="#ppt_x"/>
                                          </p:val>
                                        </p:tav>
                                      </p:tavLst>
                                    </p:anim>
                                    <p:anim calcmode="lin" valueType="num">
                                      <p:cBhvr>
                                        <p:cTn id="51" dur="500" fill="hold"/>
                                        <p:tgtEl>
                                          <p:spTgt spid="99344"/>
                                        </p:tgtEl>
                                        <p:attrNameLst>
                                          <p:attrName>ppt_y</p:attrName>
                                        </p:attrNameLst>
                                      </p:cBhvr>
                                      <p:tavLst>
                                        <p:tav tm="0">
                                          <p:val>
                                            <p:strVal val="#ppt_y"/>
                                          </p:val>
                                        </p:tav>
                                        <p:tav tm="100000">
                                          <p:val>
                                            <p:strVal val="#ppt_y"/>
                                          </p:val>
                                        </p:tav>
                                      </p:tavLst>
                                    </p:anim>
                                    <p:animEffect transition="in" filter="fade">
                                      <p:cBhvr>
                                        <p:cTn id="52" dur="500"/>
                                        <p:tgtEl>
                                          <p:spTgt spid="99344"/>
                                        </p:tgtEl>
                                      </p:cBhvr>
                                    </p:animEffect>
                                  </p:childTnLst>
                                </p:cTn>
                              </p:par>
                            </p:childTnLst>
                          </p:cTn>
                        </p:par>
                      </p:childTnLst>
                    </p:cTn>
                  </p:par>
                  <p:par>
                    <p:cTn id="53" fill="hold">
                      <p:stCondLst>
                        <p:cond delay="indefinite"/>
                      </p:stCondLst>
                      <p:childTnLst>
                        <p:par>
                          <p:cTn id="54" fill="hold">
                            <p:stCondLst>
                              <p:cond delay="0"/>
                            </p:stCondLst>
                            <p:childTnLst>
                              <p:par>
                                <p:cTn id="55" presetID="49" presetClass="entr" presetSubtype="0" decel="100000" fill="hold" grpId="0" nodeType="clickEffect">
                                  <p:stCondLst>
                                    <p:cond delay="0"/>
                                  </p:stCondLst>
                                  <p:childTnLst>
                                    <p:set>
                                      <p:cBhvr>
                                        <p:cTn id="56" dur="1" fill="hold">
                                          <p:stCondLst>
                                            <p:cond delay="0"/>
                                          </p:stCondLst>
                                        </p:cTn>
                                        <p:tgtEl>
                                          <p:spTgt spid="99345"/>
                                        </p:tgtEl>
                                        <p:attrNameLst>
                                          <p:attrName>style.visibility</p:attrName>
                                        </p:attrNameLst>
                                      </p:cBhvr>
                                      <p:to>
                                        <p:strVal val="visible"/>
                                      </p:to>
                                    </p:set>
                                    <p:anim calcmode="lin" valueType="num">
                                      <p:cBhvr>
                                        <p:cTn id="57" dur="500" fill="hold"/>
                                        <p:tgtEl>
                                          <p:spTgt spid="99345"/>
                                        </p:tgtEl>
                                        <p:attrNameLst>
                                          <p:attrName>ppt_w</p:attrName>
                                        </p:attrNameLst>
                                      </p:cBhvr>
                                      <p:tavLst>
                                        <p:tav tm="0">
                                          <p:val>
                                            <p:fltVal val="0"/>
                                          </p:val>
                                        </p:tav>
                                        <p:tav tm="100000">
                                          <p:val>
                                            <p:strVal val="#ppt_w"/>
                                          </p:val>
                                        </p:tav>
                                      </p:tavLst>
                                    </p:anim>
                                    <p:anim calcmode="lin" valueType="num">
                                      <p:cBhvr>
                                        <p:cTn id="58" dur="500" fill="hold"/>
                                        <p:tgtEl>
                                          <p:spTgt spid="99345"/>
                                        </p:tgtEl>
                                        <p:attrNameLst>
                                          <p:attrName>ppt_h</p:attrName>
                                        </p:attrNameLst>
                                      </p:cBhvr>
                                      <p:tavLst>
                                        <p:tav tm="0">
                                          <p:val>
                                            <p:fltVal val="0"/>
                                          </p:val>
                                        </p:tav>
                                        <p:tav tm="100000">
                                          <p:val>
                                            <p:strVal val="#ppt_h"/>
                                          </p:val>
                                        </p:tav>
                                      </p:tavLst>
                                    </p:anim>
                                    <p:anim calcmode="lin" valueType="num">
                                      <p:cBhvr>
                                        <p:cTn id="59" dur="500" fill="hold"/>
                                        <p:tgtEl>
                                          <p:spTgt spid="99345"/>
                                        </p:tgtEl>
                                        <p:attrNameLst>
                                          <p:attrName>style.rotation</p:attrName>
                                        </p:attrNameLst>
                                      </p:cBhvr>
                                      <p:tavLst>
                                        <p:tav tm="0">
                                          <p:val>
                                            <p:fltVal val="360"/>
                                          </p:val>
                                        </p:tav>
                                        <p:tav tm="100000">
                                          <p:val>
                                            <p:fltVal val="0"/>
                                          </p:val>
                                        </p:tav>
                                      </p:tavLst>
                                    </p:anim>
                                    <p:animEffect transition="in" filter="fade">
                                      <p:cBhvr>
                                        <p:cTn id="60" dur="500"/>
                                        <p:tgtEl>
                                          <p:spTgt spid="993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40" grpId="0"/>
      <p:bldP spid="99341" grpId="0"/>
      <p:bldP spid="99342" grpId="0"/>
      <p:bldP spid="99343" grpId="0"/>
      <p:bldP spid="99344" grpId="0"/>
      <p:bldP spid="9934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66" name="组合 92165"/>
          <p:cNvGrpSpPr/>
          <p:nvPr/>
        </p:nvGrpSpPr>
        <p:grpSpPr>
          <a:xfrm>
            <a:off x="2987675" y="0"/>
            <a:ext cx="3960813" cy="765175"/>
            <a:chOff x="2109" y="1434"/>
            <a:chExt cx="2495" cy="590"/>
          </a:xfrm>
        </p:grpSpPr>
        <p:sp>
          <p:nvSpPr>
            <p:cNvPr id="92167" name="圆角矩形 92166"/>
            <p:cNvSpPr/>
            <p:nvPr/>
          </p:nvSpPr>
          <p:spPr>
            <a:xfrm>
              <a:off x="2154" y="1479"/>
              <a:ext cx="2450" cy="545"/>
            </a:xfrm>
            <a:prstGeom prst="roundRect">
              <a:avLst>
                <a:gd name="adj" fmla="val 16667"/>
              </a:avLst>
            </a:prstGeom>
            <a:solidFill>
              <a:srgbClr val="CCFFCC"/>
            </a:solidFill>
            <a:ln w="76200" cap="flat" cmpd="tri">
              <a:solidFill>
                <a:srgbClr val="FF00FF"/>
              </a:solidFill>
              <a:prstDash val="lgDashDot"/>
              <a:headEnd type="none" w="med" len="med"/>
              <a:tailEnd type="none" w="med" len="med"/>
            </a:ln>
            <a:effectLst>
              <a:outerShdw dist="107763" dir="2699999" algn="ctr" rotWithShape="0">
                <a:srgbClr val="663300">
                  <a:alpha val="50000"/>
                </a:srgbClr>
              </a:outerShdw>
            </a:effectLst>
          </p:spPr>
          <p:txBody>
            <a:bodyPr/>
            <a:lstStyle/>
            <a:p>
              <a:endParaRPr lang="zh-CN" altLang="en-US"/>
            </a:p>
          </p:txBody>
        </p:sp>
        <p:sp>
          <p:nvSpPr>
            <p:cNvPr id="92168" name="文本框 92167"/>
            <p:cNvSpPr txBox="1"/>
            <p:nvPr/>
          </p:nvSpPr>
          <p:spPr>
            <a:xfrm>
              <a:off x="2109" y="1434"/>
              <a:ext cx="2495" cy="495"/>
            </a:xfrm>
            <a:prstGeom prst="rect">
              <a:avLst/>
            </a:prstGeom>
            <a:noFill/>
            <a:ln w="9525">
              <a:noFill/>
            </a:ln>
          </p:spPr>
          <p:txBody>
            <a:bodyPr>
              <a:spAutoFit/>
            </a:bodyPr>
            <a:lstStyle/>
            <a:p>
              <a:pPr algn="ctr"/>
              <a:r>
                <a:rPr lang="zh-CN" altLang="en-US" sz="3600" b="1" dirty="0">
                  <a:solidFill>
                    <a:srgbClr val="FF6600"/>
                  </a:solidFill>
                  <a:latin typeface="黑体" panose="02010609060101010101" pitchFamily="2" charset="-122"/>
                  <a:ea typeface="黑体" panose="02010609060101010101" pitchFamily="2" charset="-122"/>
                </a:rPr>
                <a:t>巩固练习</a:t>
              </a:r>
            </a:p>
          </p:txBody>
        </p:sp>
      </p:grpSp>
      <p:pic>
        <p:nvPicPr>
          <p:cNvPr id="92169" name="图片 92168" descr="打开书"/>
          <p:cNvPicPr>
            <a:picLocks noChangeAspect="1"/>
          </p:cNvPicPr>
          <p:nvPr/>
        </p:nvPicPr>
        <p:blipFill>
          <a:blip r:embed="rId2"/>
          <a:stretch>
            <a:fillRect/>
          </a:stretch>
        </p:blipFill>
        <p:spPr>
          <a:xfrm>
            <a:off x="8316913" y="0"/>
            <a:ext cx="827087" cy="836613"/>
          </a:xfrm>
          <a:prstGeom prst="rect">
            <a:avLst/>
          </a:prstGeom>
          <a:noFill/>
          <a:ln w="9525">
            <a:noFill/>
          </a:ln>
        </p:spPr>
      </p:pic>
      <p:sp>
        <p:nvSpPr>
          <p:cNvPr id="92170" name="矩形 92169"/>
          <p:cNvSpPr/>
          <p:nvPr/>
        </p:nvSpPr>
        <p:spPr>
          <a:xfrm>
            <a:off x="539750" y="1252538"/>
            <a:ext cx="8174038" cy="3016250"/>
          </a:xfrm>
          <a:prstGeom prst="rect">
            <a:avLst/>
          </a:prstGeom>
          <a:noFill/>
          <a:ln w="9525">
            <a:noFill/>
          </a:ln>
        </p:spPr>
        <p:txBody>
          <a:bodyPr lIns="0" tIns="0" rIns="0" bIns="0" anchor="ctr">
            <a:spAutoFit/>
          </a:bodyPr>
          <a:lstStyle/>
          <a:p>
            <a:r>
              <a:rPr lang="en-US" altLang="zh-CN" sz="2800" dirty="0">
                <a:latin typeface="Arial" panose="020B0604020202020204" pitchFamily="34" charset="0"/>
              </a:rPr>
              <a:t>15</a:t>
            </a:r>
            <a:r>
              <a:rPr lang="zh-CN" altLang="en-US" sz="2800" dirty="0">
                <a:latin typeface="Arial" panose="020B0604020202020204" pitchFamily="34" charset="0"/>
              </a:rPr>
              <a:t>、如图所示，相同的瓶子里装入了不同的水量，用棒敲击瓶子时，可发出不同的音调，那么发声体是</a:t>
            </a:r>
            <a:r>
              <a:rPr lang="zh-CN" altLang="en-US" sz="2800" u="sng" dirty="0">
                <a:latin typeface="Arial" panose="020B0604020202020204" pitchFamily="34" charset="0"/>
              </a:rPr>
              <a:t>         </a:t>
            </a:r>
            <a:r>
              <a:rPr lang="zh-CN" altLang="en-US" sz="2800" dirty="0">
                <a:latin typeface="Arial" panose="020B0604020202020204" pitchFamily="34" charset="0"/>
              </a:rPr>
              <a:t>，发出的声音音调从左至右是</a:t>
            </a:r>
            <a:r>
              <a:rPr lang="zh-CN" altLang="en-US" sz="2800" u="sng" dirty="0">
                <a:latin typeface="Arial" panose="020B0604020202020204" pitchFamily="34" charset="0"/>
              </a:rPr>
              <a:t>            </a:t>
            </a:r>
            <a:r>
              <a:rPr lang="zh-CN" altLang="en-US" sz="2800" dirty="0">
                <a:latin typeface="Arial" panose="020B0604020202020204" pitchFamily="34" charset="0"/>
              </a:rPr>
              <a:t>（填“升高”或“降低”）；若用嘴向瓶口吹气，则发声体是</a:t>
            </a:r>
            <a:r>
              <a:rPr lang="zh-CN" altLang="en-US" sz="2800" u="sng" dirty="0">
                <a:latin typeface="Arial" panose="020B0604020202020204" pitchFamily="34" charset="0"/>
              </a:rPr>
              <a:t>           </a:t>
            </a:r>
            <a:r>
              <a:rPr lang="zh-CN" altLang="en-US" sz="2800" dirty="0">
                <a:latin typeface="Arial" panose="020B0604020202020204" pitchFamily="34" charset="0"/>
              </a:rPr>
              <a:t>，发出的声音音调从左至右是</a:t>
            </a:r>
            <a:r>
              <a:rPr lang="en-US" altLang="zh-CN" sz="2800" dirty="0">
                <a:latin typeface="Arial" panose="020B0604020202020204" pitchFamily="34" charset="0"/>
              </a:rPr>
              <a:t>______.</a:t>
            </a:r>
            <a:r>
              <a:rPr lang="zh-CN" altLang="en-US" sz="2800" u="sng" dirty="0">
                <a:latin typeface="Arial" panose="020B0604020202020204" pitchFamily="34" charset="0"/>
              </a:rPr>
              <a:t>              </a:t>
            </a:r>
            <a:endParaRPr lang="zh-CN" altLang="en-US" sz="2800" dirty="0">
              <a:latin typeface="Arial" panose="020B0604020202020204" pitchFamily="34" charset="0"/>
            </a:endParaRPr>
          </a:p>
          <a:p>
            <a:r>
              <a:rPr lang="zh-CN" altLang="en-US" sz="2800" dirty="0">
                <a:latin typeface="Arial" panose="020B0604020202020204" pitchFamily="34" charset="0"/>
              </a:rPr>
              <a:t>        </a:t>
            </a:r>
            <a:r>
              <a:rPr lang="en-US" altLang="zh-CN" sz="2800" dirty="0">
                <a:latin typeface="Arial" panose="020B0604020202020204" pitchFamily="34" charset="0"/>
              </a:rPr>
              <a:t>A</a:t>
            </a:r>
            <a:r>
              <a:rPr lang="zh-CN" altLang="en-US" sz="2800" dirty="0">
                <a:latin typeface="Arial" panose="020B0604020202020204" pitchFamily="34" charset="0"/>
              </a:rPr>
              <a:t>、瓶子和水                             </a:t>
            </a:r>
            <a:r>
              <a:rPr lang="en-US" altLang="zh-CN" sz="2800" dirty="0">
                <a:latin typeface="Arial" panose="020B0604020202020204" pitchFamily="34" charset="0"/>
              </a:rPr>
              <a:t>B</a:t>
            </a:r>
            <a:r>
              <a:rPr lang="zh-CN" altLang="en-US" sz="2800" dirty="0">
                <a:latin typeface="Arial" panose="020B0604020202020204" pitchFamily="34" charset="0"/>
              </a:rPr>
              <a:t>、升高       </a:t>
            </a:r>
          </a:p>
          <a:p>
            <a:r>
              <a:rPr lang="zh-CN" altLang="en-US" sz="2800" dirty="0">
                <a:latin typeface="Arial" panose="020B0604020202020204" pitchFamily="34" charset="0"/>
              </a:rPr>
              <a:t>        </a:t>
            </a:r>
            <a:r>
              <a:rPr lang="en-US" altLang="zh-CN" sz="2800" dirty="0">
                <a:latin typeface="Arial" panose="020B0604020202020204" pitchFamily="34" charset="0"/>
              </a:rPr>
              <a:t>C</a:t>
            </a:r>
            <a:r>
              <a:rPr lang="zh-CN" altLang="en-US" sz="2800" dirty="0">
                <a:latin typeface="Arial" panose="020B0604020202020204" pitchFamily="34" charset="0"/>
              </a:rPr>
              <a:t>、降低                                    </a:t>
            </a:r>
            <a:r>
              <a:rPr lang="en-US" altLang="zh-CN" sz="2800" dirty="0">
                <a:latin typeface="Arial" panose="020B0604020202020204" pitchFamily="34" charset="0"/>
              </a:rPr>
              <a:t>D</a:t>
            </a:r>
            <a:r>
              <a:rPr lang="zh-CN" altLang="en-US" sz="2800" dirty="0">
                <a:latin typeface="Arial" panose="020B0604020202020204" pitchFamily="34" charset="0"/>
              </a:rPr>
              <a:t>、空气柱</a:t>
            </a:r>
          </a:p>
        </p:txBody>
      </p:sp>
      <p:sp>
        <p:nvSpPr>
          <p:cNvPr id="92176" name="矩形 92175"/>
          <p:cNvSpPr/>
          <p:nvPr/>
        </p:nvSpPr>
        <p:spPr>
          <a:xfrm>
            <a:off x="1134745" y="2007553"/>
            <a:ext cx="455613" cy="579437"/>
          </a:xfrm>
          <a:prstGeom prst="rect">
            <a:avLst/>
          </a:prstGeom>
          <a:noFill/>
          <a:ln w="9525">
            <a:noFill/>
          </a:ln>
        </p:spPr>
        <p:txBody>
          <a:bodyPr wrap="none" anchor="t">
            <a:spAutoFit/>
          </a:bodyPr>
          <a:lstStyle/>
          <a:p>
            <a:r>
              <a:rPr lang="en-US" altLang="zh-CN" sz="3200">
                <a:solidFill>
                  <a:srgbClr val="FF0000"/>
                </a:solidFill>
                <a:latin typeface="Arial" panose="020B0604020202020204" pitchFamily="34" charset="0"/>
              </a:rPr>
              <a:t>A</a:t>
            </a:r>
          </a:p>
        </p:txBody>
      </p:sp>
      <p:sp>
        <p:nvSpPr>
          <p:cNvPr id="92177" name="矩形 92176"/>
          <p:cNvSpPr/>
          <p:nvPr/>
        </p:nvSpPr>
        <p:spPr>
          <a:xfrm>
            <a:off x="6745288" y="2007553"/>
            <a:ext cx="477837" cy="579437"/>
          </a:xfrm>
          <a:prstGeom prst="rect">
            <a:avLst/>
          </a:prstGeom>
          <a:noFill/>
          <a:ln w="9525">
            <a:noFill/>
          </a:ln>
        </p:spPr>
        <p:txBody>
          <a:bodyPr wrap="none" anchor="t">
            <a:spAutoFit/>
          </a:bodyPr>
          <a:lstStyle/>
          <a:p>
            <a:r>
              <a:rPr lang="en-US" altLang="zh-CN" sz="3200">
                <a:solidFill>
                  <a:srgbClr val="FF0000"/>
                </a:solidFill>
                <a:latin typeface="Arial" panose="020B0604020202020204" pitchFamily="34" charset="0"/>
              </a:rPr>
              <a:t>C</a:t>
            </a:r>
          </a:p>
        </p:txBody>
      </p:sp>
      <p:sp>
        <p:nvSpPr>
          <p:cNvPr id="92178" name="矩形 92177"/>
          <p:cNvSpPr/>
          <p:nvPr/>
        </p:nvSpPr>
        <p:spPr>
          <a:xfrm>
            <a:off x="7653973" y="2844800"/>
            <a:ext cx="455612" cy="579438"/>
          </a:xfrm>
          <a:prstGeom prst="rect">
            <a:avLst/>
          </a:prstGeom>
          <a:noFill/>
          <a:ln w="9525">
            <a:noFill/>
          </a:ln>
        </p:spPr>
        <p:txBody>
          <a:bodyPr wrap="none" anchor="t">
            <a:spAutoFit/>
          </a:bodyPr>
          <a:lstStyle/>
          <a:p>
            <a:r>
              <a:rPr lang="en-US" altLang="zh-CN" sz="3200">
                <a:solidFill>
                  <a:srgbClr val="FF0000"/>
                </a:solidFill>
                <a:latin typeface="Arial" panose="020B0604020202020204" pitchFamily="34" charset="0"/>
              </a:rPr>
              <a:t>B</a:t>
            </a:r>
          </a:p>
        </p:txBody>
      </p:sp>
      <p:sp>
        <p:nvSpPr>
          <p:cNvPr id="92179" name="矩形 92178"/>
          <p:cNvSpPr/>
          <p:nvPr/>
        </p:nvSpPr>
        <p:spPr>
          <a:xfrm>
            <a:off x="1903730" y="2844483"/>
            <a:ext cx="477838" cy="579437"/>
          </a:xfrm>
          <a:prstGeom prst="rect">
            <a:avLst/>
          </a:prstGeom>
          <a:noFill/>
          <a:ln w="9525">
            <a:noFill/>
          </a:ln>
        </p:spPr>
        <p:txBody>
          <a:bodyPr wrap="none" anchor="t">
            <a:spAutoFit/>
          </a:bodyPr>
          <a:lstStyle/>
          <a:p>
            <a:r>
              <a:rPr lang="en-US" altLang="zh-CN" sz="3200">
                <a:solidFill>
                  <a:srgbClr val="FF0000"/>
                </a:solidFill>
                <a:latin typeface="Arial" panose="020B0604020202020204" pitchFamily="34" charset="0"/>
              </a:rPr>
              <a:t>D</a:t>
            </a:r>
          </a:p>
        </p:txBody>
      </p:sp>
      <p:pic>
        <p:nvPicPr>
          <p:cNvPr id="92182" name="图片 92181" descr="4022eff8a1958124d8f9fd08"/>
          <p:cNvPicPr>
            <a:picLocks noChangeAspect="1"/>
          </p:cNvPicPr>
          <p:nvPr/>
        </p:nvPicPr>
        <p:blipFill>
          <a:blip r:embed="rId3"/>
          <a:stretch>
            <a:fillRect/>
          </a:stretch>
        </p:blipFill>
        <p:spPr>
          <a:xfrm>
            <a:off x="4643438" y="4941888"/>
            <a:ext cx="4500562" cy="1916112"/>
          </a:xfrm>
          <a:prstGeom prst="rect">
            <a:avLst/>
          </a:prstGeom>
          <a:noFill/>
          <a:ln w="9525">
            <a:noFill/>
          </a:ln>
        </p:spPr>
      </p:pic>
      <p:sp>
        <p:nvSpPr>
          <p:cNvPr id="1025" name="矩形 1024"/>
          <p:cNvSpPr/>
          <p:nvPr/>
        </p:nvSpPr>
        <p:spPr>
          <a:xfrm>
            <a:off x="3403600" y="2844800"/>
            <a:ext cx="914400" cy="914400"/>
          </a:xfrm>
          <a:prstGeom prst="rect">
            <a:avLst/>
          </a:prstGeom>
          <a:noFill/>
          <a:ln w="9525">
            <a:noFill/>
          </a:ln>
        </p:spPr>
      </p:sp>
      <p:sp>
        <p:nvSpPr>
          <p:cNvPr id="1026" name="矩形 1025"/>
          <p:cNvSpPr/>
          <p:nvPr/>
        </p:nvSpPr>
        <p:spPr>
          <a:xfrm>
            <a:off x="3451225" y="2971800"/>
            <a:ext cx="914400" cy="914400"/>
          </a:xfrm>
          <a:prstGeom prst="rect">
            <a:avLst/>
          </a:prstGeom>
          <a:noFill/>
          <a:ln w="9525">
            <a:noFill/>
          </a:ln>
        </p:spPr>
      </p:sp>
    </p:spTree>
    <p:extLst>
      <p:ext uri="{BB962C8B-B14F-4D97-AF65-F5344CB8AC3E}">
        <p14:creationId xmlns:p14="http://schemas.microsoft.com/office/powerpoint/2010/main" val="4116115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92176"/>
                                        </p:tgtEl>
                                        <p:attrNameLst>
                                          <p:attrName>style.visibility</p:attrName>
                                        </p:attrNameLst>
                                      </p:cBhvr>
                                      <p:to>
                                        <p:strVal val="visible"/>
                                      </p:to>
                                    </p:set>
                                    <p:animEffect transition="in" filter="fade">
                                      <p:cBhvr>
                                        <p:cTn id="7" dur="800" decel="100000"/>
                                        <p:tgtEl>
                                          <p:spTgt spid="92176"/>
                                        </p:tgtEl>
                                      </p:cBhvr>
                                    </p:animEffect>
                                    <p:anim calcmode="lin" valueType="num">
                                      <p:cBhvr>
                                        <p:cTn id="8" dur="800" decel="100000" fill="hold"/>
                                        <p:tgtEl>
                                          <p:spTgt spid="92176"/>
                                        </p:tgtEl>
                                        <p:attrNameLst>
                                          <p:attrName>style.rotation</p:attrName>
                                        </p:attrNameLst>
                                      </p:cBhvr>
                                      <p:tavLst>
                                        <p:tav tm="0">
                                          <p:val>
                                            <p:fltVal val="-90"/>
                                          </p:val>
                                        </p:tav>
                                        <p:tav tm="100000">
                                          <p:val>
                                            <p:fltVal val="0"/>
                                          </p:val>
                                        </p:tav>
                                      </p:tavLst>
                                    </p:anim>
                                    <p:anim calcmode="lin" valueType="num">
                                      <p:cBhvr>
                                        <p:cTn id="9" dur="800" decel="100000" fill="hold"/>
                                        <p:tgtEl>
                                          <p:spTgt spid="92176"/>
                                        </p:tgtEl>
                                        <p:attrNameLst>
                                          <p:attrName>ppt_x</p:attrName>
                                        </p:attrNameLst>
                                      </p:cBhvr>
                                      <p:tavLst>
                                        <p:tav tm="0">
                                          <p:val>
                                            <p:strVal val="#ppt_x+0.4"/>
                                          </p:val>
                                        </p:tav>
                                        <p:tav tm="100000">
                                          <p:val>
                                            <p:strVal val="#ppt_x-0.05"/>
                                          </p:val>
                                        </p:tav>
                                      </p:tavLst>
                                    </p:anim>
                                    <p:anim calcmode="lin" valueType="num">
                                      <p:cBhvr>
                                        <p:cTn id="10" dur="800" decel="100000" fill="hold"/>
                                        <p:tgtEl>
                                          <p:spTgt spid="9217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9217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92176"/>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grpId="0" nodeType="clickEffect">
                                  <p:stCondLst>
                                    <p:cond delay="0"/>
                                  </p:stCondLst>
                                  <p:childTnLst>
                                    <p:set>
                                      <p:cBhvr>
                                        <p:cTn id="16" dur="1" fill="hold">
                                          <p:stCondLst>
                                            <p:cond delay="0"/>
                                          </p:stCondLst>
                                        </p:cTn>
                                        <p:tgtEl>
                                          <p:spTgt spid="92177"/>
                                        </p:tgtEl>
                                        <p:attrNameLst>
                                          <p:attrName>style.visibility</p:attrName>
                                        </p:attrNameLst>
                                      </p:cBhvr>
                                      <p:to>
                                        <p:strVal val="visible"/>
                                      </p:to>
                                    </p:set>
                                    <p:animEffect transition="in" filter="fade">
                                      <p:cBhvr>
                                        <p:cTn id="17" dur="800" decel="100000"/>
                                        <p:tgtEl>
                                          <p:spTgt spid="92177"/>
                                        </p:tgtEl>
                                      </p:cBhvr>
                                    </p:animEffect>
                                    <p:anim calcmode="lin" valueType="num">
                                      <p:cBhvr>
                                        <p:cTn id="18" dur="800" decel="100000" fill="hold"/>
                                        <p:tgtEl>
                                          <p:spTgt spid="92177"/>
                                        </p:tgtEl>
                                        <p:attrNameLst>
                                          <p:attrName>style.rotation</p:attrName>
                                        </p:attrNameLst>
                                      </p:cBhvr>
                                      <p:tavLst>
                                        <p:tav tm="0">
                                          <p:val>
                                            <p:fltVal val="-90"/>
                                          </p:val>
                                        </p:tav>
                                        <p:tav tm="100000">
                                          <p:val>
                                            <p:fltVal val="0"/>
                                          </p:val>
                                        </p:tav>
                                      </p:tavLst>
                                    </p:anim>
                                    <p:anim calcmode="lin" valueType="num">
                                      <p:cBhvr>
                                        <p:cTn id="19" dur="800" decel="100000" fill="hold"/>
                                        <p:tgtEl>
                                          <p:spTgt spid="92177"/>
                                        </p:tgtEl>
                                        <p:attrNameLst>
                                          <p:attrName>ppt_x</p:attrName>
                                        </p:attrNameLst>
                                      </p:cBhvr>
                                      <p:tavLst>
                                        <p:tav tm="0">
                                          <p:val>
                                            <p:strVal val="#ppt_x+0.4"/>
                                          </p:val>
                                        </p:tav>
                                        <p:tav tm="100000">
                                          <p:val>
                                            <p:strVal val="#ppt_x-0.05"/>
                                          </p:val>
                                        </p:tav>
                                      </p:tavLst>
                                    </p:anim>
                                    <p:anim calcmode="lin" valueType="num">
                                      <p:cBhvr>
                                        <p:cTn id="20" dur="800" decel="100000" fill="hold"/>
                                        <p:tgtEl>
                                          <p:spTgt spid="92177"/>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92177"/>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92177"/>
                                        </p:tgtEl>
                                        <p:attrNameLst>
                                          <p:attrName>ppt_y</p:attrName>
                                        </p:attrNameLst>
                                      </p:cBhvr>
                                      <p:tavLst>
                                        <p:tav tm="0">
                                          <p:val>
                                            <p:strVal val="#ppt_y+0.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9" presetClass="entr" presetSubtype="0" decel="100000" fill="hold" grpId="0" nodeType="clickEffect">
                                  <p:stCondLst>
                                    <p:cond delay="0"/>
                                  </p:stCondLst>
                                  <p:childTnLst>
                                    <p:set>
                                      <p:cBhvr>
                                        <p:cTn id="26" dur="1" fill="hold">
                                          <p:stCondLst>
                                            <p:cond delay="0"/>
                                          </p:stCondLst>
                                        </p:cTn>
                                        <p:tgtEl>
                                          <p:spTgt spid="92179"/>
                                        </p:tgtEl>
                                        <p:attrNameLst>
                                          <p:attrName>style.visibility</p:attrName>
                                        </p:attrNameLst>
                                      </p:cBhvr>
                                      <p:to>
                                        <p:strVal val="visible"/>
                                      </p:to>
                                    </p:set>
                                    <p:anim calcmode="lin" valueType="num">
                                      <p:cBhvr>
                                        <p:cTn id="27" dur="1000" fill="hold"/>
                                        <p:tgtEl>
                                          <p:spTgt spid="92179"/>
                                        </p:tgtEl>
                                        <p:attrNameLst>
                                          <p:attrName>ppt_w</p:attrName>
                                        </p:attrNameLst>
                                      </p:cBhvr>
                                      <p:tavLst>
                                        <p:tav tm="0">
                                          <p:val>
                                            <p:fltVal val="0"/>
                                          </p:val>
                                        </p:tav>
                                        <p:tav tm="100000">
                                          <p:val>
                                            <p:strVal val="#ppt_w"/>
                                          </p:val>
                                        </p:tav>
                                      </p:tavLst>
                                    </p:anim>
                                    <p:anim calcmode="lin" valueType="num">
                                      <p:cBhvr>
                                        <p:cTn id="28" dur="1000" fill="hold"/>
                                        <p:tgtEl>
                                          <p:spTgt spid="92179"/>
                                        </p:tgtEl>
                                        <p:attrNameLst>
                                          <p:attrName>ppt_h</p:attrName>
                                        </p:attrNameLst>
                                      </p:cBhvr>
                                      <p:tavLst>
                                        <p:tav tm="0">
                                          <p:val>
                                            <p:fltVal val="0"/>
                                          </p:val>
                                        </p:tav>
                                        <p:tav tm="100000">
                                          <p:val>
                                            <p:strVal val="#ppt_h"/>
                                          </p:val>
                                        </p:tav>
                                      </p:tavLst>
                                    </p:anim>
                                    <p:anim calcmode="lin" valueType="num">
                                      <p:cBhvr>
                                        <p:cTn id="29" dur="1000" fill="hold"/>
                                        <p:tgtEl>
                                          <p:spTgt spid="92179"/>
                                        </p:tgtEl>
                                        <p:attrNameLst>
                                          <p:attrName>style.rotation</p:attrName>
                                        </p:attrNameLst>
                                      </p:cBhvr>
                                      <p:tavLst>
                                        <p:tav tm="0">
                                          <p:val>
                                            <p:fltVal val="360"/>
                                          </p:val>
                                        </p:tav>
                                        <p:tav tm="100000">
                                          <p:val>
                                            <p:fltVal val="0"/>
                                          </p:val>
                                        </p:tav>
                                      </p:tavLst>
                                    </p:anim>
                                    <p:animEffect transition="in" filter="fade">
                                      <p:cBhvr>
                                        <p:cTn id="30" dur="1000"/>
                                        <p:tgtEl>
                                          <p:spTgt spid="92179"/>
                                        </p:tgtEl>
                                      </p:cBhvr>
                                    </p:animEffect>
                                  </p:childTnLst>
                                </p:cTn>
                              </p:par>
                            </p:childTnLst>
                          </p:cTn>
                        </p:par>
                      </p:childTnLst>
                    </p:cTn>
                  </p:par>
                  <p:par>
                    <p:cTn id="31" fill="hold">
                      <p:stCondLst>
                        <p:cond delay="indefinite"/>
                      </p:stCondLst>
                      <p:childTnLst>
                        <p:par>
                          <p:cTn id="32" fill="hold">
                            <p:stCondLst>
                              <p:cond delay="0"/>
                            </p:stCondLst>
                            <p:childTnLst>
                              <p:par>
                                <p:cTn id="33" presetID="49" presetClass="entr" presetSubtype="0" decel="100000" fill="hold" grpId="0" nodeType="clickEffect">
                                  <p:stCondLst>
                                    <p:cond delay="0"/>
                                  </p:stCondLst>
                                  <p:childTnLst>
                                    <p:set>
                                      <p:cBhvr>
                                        <p:cTn id="34" dur="1" fill="hold">
                                          <p:stCondLst>
                                            <p:cond delay="0"/>
                                          </p:stCondLst>
                                        </p:cTn>
                                        <p:tgtEl>
                                          <p:spTgt spid="92178"/>
                                        </p:tgtEl>
                                        <p:attrNameLst>
                                          <p:attrName>style.visibility</p:attrName>
                                        </p:attrNameLst>
                                      </p:cBhvr>
                                      <p:to>
                                        <p:strVal val="visible"/>
                                      </p:to>
                                    </p:set>
                                    <p:anim calcmode="lin" valueType="num">
                                      <p:cBhvr>
                                        <p:cTn id="35" dur="2000" fill="hold"/>
                                        <p:tgtEl>
                                          <p:spTgt spid="92178"/>
                                        </p:tgtEl>
                                        <p:attrNameLst>
                                          <p:attrName>ppt_w</p:attrName>
                                        </p:attrNameLst>
                                      </p:cBhvr>
                                      <p:tavLst>
                                        <p:tav tm="0">
                                          <p:val>
                                            <p:fltVal val="0"/>
                                          </p:val>
                                        </p:tav>
                                        <p:tav tm="100000">
                                          <p:val>
                                            <p:strVal val="#ppt_w"/>
                                          </p:val>
                                        </p:tav>
                                      </p:tavLst>
                                    </p:anim>
                                    <p:anim calcmode="lin" valueType="num">
                                      <p:cBhvr>
                                        <p:cTn id="36" dur="2000" fill="hold"/>
                                        <p:tgtEl>
                                          <p:spTgt spid="92178"/>
                                        </p:tgtEl>
                                        <p:attrNameLst>
                                          <p:attrName>ppt_h</p:attrName>
                                        </p:attrNameLst>
                                      </p:cBhvr>
                                      <p:tavLst>
                                        <p:tav tm="0">
                                          <p:val>
                                            <p:fltVal val="0"/>
                                          </p:val>
                                        </p:tav>
                                        <p:tav tm="100000">
                                          <p:val>
                                            <p:strVal val="#ppt_h"/>
                                          </p:val>
                                        </p:tav>
                                      </p:tavLst>
                                    </p:anim>
                                    <p:anim calcmode="lin" valueType="num">
                                      <p:cBhvr>
                                        <p:cTn id="37" dur="2000" fill="hold"/>
                                        <p:tgtEl>
                                          <p:spTgt spid="92178"/>
                                        </p:tgtEl>
                                        <p:attrNameLst>
                                          <p:attrName>style.rotation</p:attrName>
                                        </p:attrNameLst>
                                      </p:cBhvr>
                                      <p:tavLst>
                                        <p:tav tm="0">
                                          <p:val>
                                            <p:fltVal val="360"/>
                                          </p:val>
                                        </p:tav>
                                        <p:tav tm="100000">
                                          <p:val>
                                            <p:fltVal val="0"/>
                                          </p:val>
                                        </p:tav>
                                      </p:tavLst>
                                    </p:anim>
                                    <p:animEffect transition="in" filter="fade">
                                      <p:cBhvr>
                                        <p:cTn id="38" dur="2000"/>
                                        <p:tgtEl>
                                          <p:spTgt spid="92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76" grpId="0"/>
      <p:bldP spid="92177" grpId="0"/>
      <p:bldP spid="92178" grpId="0"/>
      <p:bldP spid="9217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文本框 117761"/>
          <p:cNvSpPr txBox="1"/>
          <p:nvPr/>
        </p:nvSpPr>
        <p:spPr>
          <a:xfrm>
            <a:off x="395288" y="620713"/>
            <a:ext cx="8497887" cy="3081337"/>
          </a:xfrm>
          <a:prstGeom prst="rect">
            <a:avLst/>
          </a:prstGeom>
          <a:noFill/>
          <a:ln w="9525">
            <a:noFill/>
          </a:ln>
        </p:spPr>
        <p:txBody>
          <a:bodyPr>
            <a:spAutoFit/>
          </a:bodyPr>
          <a:lstStyle/>
          <a:p>
            <a:r>
              <a:rPr lang="en-US" altLang="zh-CN" sz="2800" dirty="0">
                <a:latin typeface="Arial" panose="020B0604020202020204" pitchFamily="34" charset="0"/>
              </a:rPr>
              <a:t>16</a:t>
            </a:r>
            <a:r>
              <a:rPr lang="zh-CN" altLang="en-US" sz="2800" dirty="0">
                <a:latin typeface="Arial" panose="020B0604020202020204" pitchFamily="34" charset="0"/>
              </a:rPr>
              <a:t>、 生活处处有物理，细心观察皆学问。如图是某学校楼梯中的一部分，从</a:t>
            </a:r>
            <a:r>
              <a:rPr lang="en-US" altLang="zh-CN" sz="2800" dirty="0">
                <a:latin typeface="Arial" panose="020B0604020202020204" pitchFamily="34" charset="0"/>
              </a:rPr>
              <a:t>A</a:t>
            </a:r>
            <a:r>
              <a:rPr lang="zh-CN" altLang="en-US" sz="2800" dirty="0">
                <a:latin typeface="Arial" panose="020B0604020202020204" pitchFamily="34" charset="0"/>
              </a:rPr>
              <a:t>到</a:t>
            </a:r>
            <a:r>
              <a:rPr lang="en-US" altLang="zh-CN" sz="2800" dirty="0">
                <a:latin typeface="Arial" panose="020B0604020202020204" pitchFamily="34" charset="0"/>
              </a:rPr>
              <a:t>B</a:t>
            </a:r>
            <a:r>
              <a:rPr lang="zh-CN" altLang="en-US" sz="2800" dirty="0">
                <a:latin typeface="Arial" panose="020B0604020202020204" pitchFamily="34" charset="0"/>
              </a:rPr>
              <a:t>是长短不同的铁护栏。在不损坏公物的前提下，一个同学用一根木棒迅速从</a:t>
            </a:r>
            <a:r>
              <a:rPr lang="en-US" altLang="zh-CN" sz="2800" dirty="0">
                <a:latin typeface="Arial" panose="020B0604020202020204" pitchFamily="34" charset="0"/>
              </a:rPr>
              <a:t>B</a:t>
            </a:r>
            <a:r>
              <a:rPr lang="zh-CN" altLang="en-US" sz="2800" dirty="0">
                <a:latin typeface="Arial" panose="020B0604020202020204" pitchFamily="34" charset="0"/>
              </a:rPr>
              <a:t>到</a:t>
            </a:r>
            <a:r>
              <a:rPr lang="en-US" altLang="zh-CN" sz="2800" dirty="0">
                <a:latin typeface="Arial" panose="020B0604020202020204" pitchFamily="34" charset="0"/>
              </a:rPr>
              <a:t>A</a:t>
            </a:r>
            <a:r>
              <a:rPr lang="zh-CN" altLang="en-US" sz="2800" dirty="0">
                <a:latin typeface="Arial" panose="020B0604020202020204" pitchFamily="34" charset="0"/>
              </a:rPr>
              <a:t>逐一敲过铁护栏栏杆，此过程中，一定发生改变的是声音的（      ）</a:t>
            </a:r>
          </a:p>
          <a:p>
            <a:r>
              <a:rPr lang="en-US" altLang="zh-CN" sz="2800" dirty="0">
                <a:latin typeface="Arial" panose="020B0604020202020204" pitchFamily="34" charset="0"/>
              </a:rPr>
              <a:t>A</a:t>
            </a:r>
            <a:r>
              <a:rPr lang="zh-CN" altLang="en-US" sz="2800" dirty="0">
                <a:latin typeface="Arial" panose="020B0604020202020204" pitchFamily="34" charset="0"/>
              </a:rPr>
              <a:t>．音调     </a:t>
            </a:r>
            <a:r>
              <a:rPr lang="en-US" altLang="zh-CN" sz="2800" dirty="0">
                <a:latin typeface="Arial" panose="020B0604020202020204" pitchFamily="34" charset="0"/>
              </a:rPr>
              <a:t>B</a:t>
            </a:r>
            <a:r>
              <a:rPr lang="zh-CN" altLang="en-US" sz="2800" dirty="0">
                <a:latin typeface="Arial" panose="020B0604020202020204" pitchFamily="34" charset="0"/>
              </a:rPr>
              <a:t>．音色    </a:t>
            </a:r>
          </a:p>
          <a:p>
            <a:r>
              <a:rPr lang="en-US" altLang="zh-CN" sz="2800" dirty="0">
                <a:latin typeface="Arial" panose="020B0604020202020204" pitchFamily="34" charset="0"/>
              </a:rPr>
              <a:t>C</a:t>
            </a:r>
            <a:r>
              <a:rPr lang="zh-CN" altLang="en-US" sz="2800" dirty="0">
                <a:latin typeface="Arial" panose="020B0604020202020204" pitchFamily="34" charset="0"/>
              </a:rPr>
              <a:t>．响度     </a:t>
            </a:r>
            <a:r>
              <a:rPr lang="en-US" altLang="zh-CN" sz="2800" dirty="0">
                <a:latin typeface="Arial" panose="020B0604020202020204" pitchFamily="34" charset="0"/>
              </a:rPr>
              <a:t>D</a:t>
            </a:r>
            <a:r>
              <a:rPr lang="zh-CN" altLang="en-US" sz="2800" dirty="0">
                <a:latin typeface="Arial" panose="020B0604020202020204" pitchFamily="34" charset="0"/>
              </a:rPr>
              <a:t>．音色和响度</a:t>
            </a:r>
            <a:endParaRPr lang="zh-CN" altLang="en-US" sz="2800">
              <a:latin typeface="Arial" panose="020B0604020202020204" pitchFamily="34" charset="0"/>
            </a:endParaRPr>
          </a:p>
        </p:txBody>
      </p:sp>
      <p:grpSp>
        <p:nvGrpSpPr>
          <p:cNvPr id="117763" name="组合 117762"/>
          <p:cNvGrpSpPr/>
          <p:nvPr/>
        </p:nvGrpSpPr>
        <p:grpSpPr>
          <a:xfrm>
            <a:off x="5724525" y="3357563"/>
            <a:ext cx="3095625" cy="3500437"/>
            <a:chOff x="6818" y="5808"/>
            <a:chExt cx="2520" cy="1890"/>
          </a:xfrm>
        </p:grpSpPr>
        <p:pic>
          <p:nvPicPr>
            <p:cNvPr id="117764" name="图片 117763"/>
            <p:cNvPicPr>
              <a:picLocks noChangeAspect="1"/>
            </p:cNvPicPr>
            <p:nvPr/>
          </p:nvPicPr>
          <p:blipFill>
            <a:blip r:embed="rId2"/>
            <a:stretch>
              <a:fillRect/>
            </a:stretch>
          </p:blipFill>
          <p:spPr>
            <a:xfrm>
              <a:off x="6818" y="5808"/>
              <a:ext cx="2520" cy="1890"/>
            </a:xfrm>
            <a:prstGeom prst="rect">
              <a:avLst/>
            </a:prstGeom>
            <a:noFill/>
            <a:ln w="9525">
              <a:noFill/>
            </a:ln>
          </p:spPr>
        </p:pic>
        <p:sp>
          <p:nvSpPr>
            <p:cNvPr id="117765" name="文本框 117764"/>
            <p:cNvSpPr txBox="1"/>
            <p:nvPr/>
          </p:nvSpPr>
          <p:spPr>
            <a:xfrm>
              <a:off x="8618" y="6588"/>
              <a:ext cx="540" cy="624"/>
            </a:xfrm>
            <a:prstGeom prst="rect">
              <a:avLst/>
            </a:prstGeom>
            <a:noFill/>
            <a:ln w="9525">
              <a:noFill/>
            </a:ln>
          </p:spPr>
          <p:txBody>
            <a:bodyPr/>
            <a:lstStyle/>
            <a:p>
              <a:pPr algn="just"/>
              <a:r>
                <a:rPr lang="en-US" altLang="zh-CN" sz="2400">
                  <a:latin typeface="Times New Roman" panose="02020603050405020304" pitchFamily="18" charset="0"/>
                </a:rPr>
                <a:t>B</a:t>
              </a:r>
              <a:endParaRPr lang="en-US" altLang="zh-CN" sz="2400">
                <a:latin typeface="Arial" panose="020B0604020202020204" pitchFamily="34" charset="0"/>
              </a:endParaRPr>
            </a:p>
          </p:txBody>
        </p:sp>
        <p:sp>
          <p:nvSpPr>
            <p:cNvPr id="117766" name="文本框 117765"/>
            <p:cNvSpPr txBox="1"/>
            <p:nvPr/>
          </p:nvSpPr>
          <p:spPr>
            <a:xfrm>
              <a:off x="6818" y="6744"/>
              <a:ext cx="540" cy="624"/>
            </a:xfrm>
            <a:prstGeom prst="rect">
              <a:avLst/>
            </a:prstGeom>
            <a:noFill/>
            <a:ln w="9525">
              <a:noFill/>
            </a:ln>
          </p:spPr>
          <p:txBody>
            <a:bodyPr/>
            <a:lstStyle/>
            <a:p>
              <a:pPr algn="just"/>
              <a:r>
                <a:rPr lang="en-US" altLang="zh-CN" sz="2400">
                  <a:latin typeface="Times New Roman" panose="02020603050405020304" pitchFamily="18" charset="0"/>
                </a:rPr>
                <a:t>A</a:t>
              </a:r>
              <a:endParaRPr lang="en-US" altLang="zh-CN" sz="2400">
                <a:latin typeface="Arial" panose="020B0604020202020204" pitchFamily="34" charset="0"/>
              </a:endParaRPr>
            </a:p>
          </p:txBody>
        </p:sp>
      </p:grpSp>
      <p:sp>
        <p:nvSpPr>
          <p:cNvPr id="117767" name="文本框 117766"/>
          <p:cNvSpPr txBox="1"/>
          <p:nvPr/>
        </p:nvSpPr>
        <p:spPr>
          <a:xfrm>
            <a:off x="611188" y="5445125"/>
            <a:ext cx="4319587" cy="822325"/>
          </a:xfrm>
          <a:prstGeom prst="rect">
            <a:avLst/>
          </a:prstGeom>
          <a:noFill/>
          <a:ln w="9525">
            <a:noFill/>
          </a:ln>
        </p:spPr>
        <p:txBody>
          <a:bodyPr>
            <a:spAutoFit/>
          </a:bodyPr>
          <a:lstStyle/>
          <a:p>
            <a:pPr>
              <a:spcBef>
                <a:spcPct val="50000"/>
              </a:spcBef>
            </a:pPr>
            <a:r>
              <a:rPr lang="zh-CN" altLang="en-US" sz="2400" b="1" dirty="0">
                <a:solidFill>
                  <a:srgbClr val="0000CC"/>
                </a:solidFill>
                <a:latin typeface="Arial" panose="020B0604020202020204" pitchFamily="34" charset="0"/>
              </a:rPr>
              <a:t>护栏的长短不同，其振动频率不同，音调也就不同。</a:t>
            </a:r>
          </a:p>
        </p:txBody>
      </p:sp>
      <p:sp>
        <p:nvSpPr>
          <p:cNvPr id="117768" name="流程图: 资料带 117767"/>
          <p:cNvSpPr/>
          <p:nvPr/>
        </p:nvSpPr>
        <p:spPr>
          <a:xfrm>
            <a:off x="1042988" y="4292600"/>
            <a:ext cx="3529012" cy="1081088"/>
          </a:xfrm>
          <a:prstGeom prst="flowChartPunchedTape">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sz="2400" dirty="0">
                <a:latin typeface="Arial" panose="020B0604020202020204" pitchFamily="34" charset="0"/>
              </a:rPr>
              <a:t>温馨提示</a:t>
            </a:r>
          </a:p>
        </p:txBody>
      </p:sp>
      <p:sp>
        <p:nvSpPr>
          <p:cNvPr id="117769" name="文本框 117768"/>
          <p:cNvSpPr txBox="1"/>
          <p:nvPr/>
        </p:nvSpPr>
        <p:spPr>
          <a:xfrm>
            <a:off x="2627313" y="2276475"/>
            <a:ext cx="503237" cy="579438"/>
          </a:xfrm>
          <a:prstGeom prst="rect">
            <a:avLst/>
          </a:prstGeom>
          <a:noFill/>
          <a:ln w="9525">
            <a:noFill/>
          </a:ln>
        </p:spPr>
        <p:txBody>
          <a:bodyPr>
            <a:spAutoFit/>
          </a:bodyPr>
          <a:lstStyle/>
          <a:p>
            <a:pPr>
              <a:spcBef>
                <a:spcPct val="50000"/>
              </a:spcBef>
            </a:pPr>
            <a:r>
              <a:rPr lang="en-US" altLang="zh-CN" sz="3200">
                <a:solidFill>
                  <a:srgbClr val="FF0000"/>
                </a:solidFill>
                <a:latin typeface="Arial" panose="020B0604020202020204" pitchFamily="34" charset="0"/>
              </a:rPr>
              <a:t>A</a:t>
            </a:r>
          </a:p>
        </p:txBody>
      </p:sp>
      <p:pic>
        <p:nvPicPr>
          <p:cNvPr id="117771" name="图片 117770" descr="MP00640_">
            <a:hlinkClick r:id="" action="ppaction://noaction"/>
          </p:cNvPr>
          <p:cNvPicPr>
            <a:picLocks noChangeAspect="1"/>
          </p:cNvPicPr>
          <p:nvPr/>
        </p:nvPicPr>
        <p:blipFill>
          <a:blip r:embed="rId3"/>
          <a:stretch>
            <a:fillRect/>
          </a:stretch>
        </p:blipFill>
        <p:spPr>
          <a:xfrm>
            <a:off x="8604250" y="0"/>
            <a:ext cx="539750" cy="620713"/>
          </a:xfrm>
          <a:prstGeom prst="rect">
            <a:avLst/>
          </a:prstGeom>
          <a:noFill/>
          <a:ln w="9525">
            <a:noFill/>
          </a:ln>
        </p:spPr>
      </p:pic>
      <p:pic>
        <p:nvPicPr>
          <p:cNvPr id="117772" name="图片 117771" descr="png-1114"/>
          <p:cNvPicPr>
            <a:picLocks noChangeAspect="1"/>
          </p:cNvPicPr>
          <p:nvPr/>
        </p:nvPicPr>
        <p:blipFill>
          <a:blip r:embed="rId4"/>
          <a:stretch>
            <a:fillRect/>
          </a:stretch>
        </p:blipFill>
        <p:spPr>
          <a:xfrm>
            <a:off x="2051050" y="0"/>
            <a:ext cx="644525" cy="620713"/>
          </a:xfrm>
          <a:prstGeom prst="rect">
            <a:avLst/>
          </a:prstGeom>
          <a:noFill/>
          <a:ln w="9525">
            <a:noFill/>
          </a:ln>
        </p:spPr>
      </p:pic>
      <p:grpSp>
        <p:nvGrpSpPr>
          <p:cNvPr id="117773" name="组合 117772"/>
          <p:cNvGrpSpPr/>
          <p:nvPr/>
        </p:nvGrpSpPr>
        <p:grpSpPr>
          <a:xfrm>
            <a:off x="2987675" y="0"/>
            <a:ext cx="3024188" cy="549275"/>
            <a:chOff x="2109" y="1434"/>
            <a:chExt cx="2495" cy="590"/>
          </a:xfrm>
        </p:grpSpPr>
        <p:sp>
          <p:nvSpPr>
            <p:cNvPr id="117774" name="圆角矩形 117773"/>
            <p:cNvSpPr/>
            <p:nvPr/>
          </p:nvSpPr>
          <p:spPr>
            <a:xfrm>
              <a:off x="2154" y="1479"/>
              <a:ext cx="2450" cy="545"/>
            </a:xfrm>
            <a:prstGeom prst="roundRect">
              <a:avLst>
                <a:gd name="adj" fmla="val 16667"/>
              </a:avLst>
            </a:prstGeom>
            <a:solidFill>
              <a:srgbClr val="CCFFCC"/>
            </a:solidFill>
            <a:ln w="76200" cap="flat" cmpd="tri">
              <a:solidFill>
                <a:srgbClr val="FF00FF"/>
              </a:solidFill>
              <a:prstDash val="lgDashDot"/>
              <a:headEnd type="none" w="med" len="med"/>
              <a:tailEnd type="none" w="med" len="med"/>
            </a:ln>
            <a:effectLst>
              <a:outerShdw dist="107763" dir="2699999" algn="ctr" rotWithShape="0">
                <a:srgbClr val="663300">
                  <a:alpha val="50000"/>
                </a:srgbClr>
              </a:outerShdw>
            </a:effectLst>
          </p:spPr>
          <p:txBody>
            <a:bodyPr/>
            <a:lstStyle/>
            <a:p>
              <a:endParaRPr lang="zh-CN" altLang="en-US"/>
            </a:p>
          </p:txBody>
        </p:sp>
        <p:sp>
          <p:nvSpPr>
            <p:cNvPr id="117775" name="文本框 117774"/>
            <p:cNvSpPr txBox="1"/>
            <p:nvPr/>
          </p:nvSpPr>
          <p:spPr>
            <a:xfrm>
              <a:off x="2109" y="1434"/>
              <a:ext cx="2495" cy="558"/>
            </a:xfrm>
            <a:prstGeom prst="rect">
              <a:avLst/>
            </a:prstGeom>
            <a:noFill/>
            <a:ln w="9525">
              <a:noFill/>
            </a:ln>
          </p:spPr>
          <p:txBody>
            <a:bodyPr>
              <a:spAutoFit/>
            </a:bodyPr>
            <a:lstStyle/>
            <a:p>
              <a:pPr algn="ctr"/>
              <a:r>
                <a:rPr lang="zh-CN" altLang="en-US" sz="2800" b="1" dirty="0">
                  <a:solidFill>
                    <a:srgbClr val="FF6600"/>
                  </a:solidFill>
                  <a:latin typeface="黑体" panose="02010609060101010101" pitchFamily="2" charset="-122"/>
                  <a:ea typeface="黑体" panose="02010609060101010101" pitchFamily="2" charset="-122"/>
                </a:rPr>
                <a:t>巩固练习</a:t>
              </a:r>
            </a:p>
          </p:txBody>
        </p:sp>
      </p:grpSp>
    </p:spTree>
    <p:extLst>
      <p:ext uri="{BB962C8B-B14F-4D97-AF65-F5344CB8AC3E}">
        <p14:creationId xmlns:p14="http://schemas.microsoft.com/office/powerpoint/2010/main" val="4042653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117762"/>
                                        </p:tgtEl>
                                        <p:attrNameLst>
                                          <p:attrName>style.visibility</p:attrName>
                                        </p:attrNameLst>
                                      </p:cBhvr>
                                      <p:to>
                                        <p:strVal val="visible"/>
                                      </p:to>
                                    </p:set>
                                    <p:animEffect transition="in" filter="checkerboard(across)">
                                      <p:cBhvr>
                                        <p:cTn id="7" dur="500"/>
                                        <p:tgtEl>
                                          <p:spTgt spid="117762"/>
                                        </p:tgtEl>
                                      </p:cBhvr>
                                    </p:animEffect>
                                  </p:childTnLst>
                                </p:cTn>
                              </p:par>
                              <p:par>
                                <p:cTn id="8" presetID="5" presetClass="entr" presetSubtype="10" fill="hold" nodeType="withEffect">
                                  <p:stCondLst>
                                    <p:cond delay="0"/>
                                  </p:stCondLst>
                                  <p:childTnLst>
                                    <p:set>
                                      <p:cBhvr>
                                        <p:cTn id="9" dur="1" fill="hold">
                                          <p:stCondLst>
                                            <p:cond delay="0"/>
                                          </p:stCondLst>
                                        </p:cTn>
                                        <p:tgtEl>
                                          <p:spTgt spid="117763"/>
                                        </p:tgtEl>
                                        <p:attrNameLst>
                                          <p:attrName>style.visibility</p:attrName>
                                        </p:attrNameLst>
                                      </p:cBhvr>
                                      <p:to>
                                        <p:strVal val="visible"/>
                                      </p:to>
                                    </p:set>
                                    <p:animEffect transition="in" filter="checkerboard(across)">
                                      <p:cBhvr>
                                        <p:cTn id="10" dur="500"/>
                                        <p:tgtEl>
                                          <p:spTgt spid="117763"/>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grpId="0" nodeType="clickEffect">
                                  <p:stCondLst>
                                    <p:cond delay="0"/>
                                  </p:stCondLst>
                                  <p:childTnLst>
                                    <p:set>
                                      <p:cBhvr>
                                        <p:cTn id="14" dur="1" fill="hold">
                                          <p:stCondLst>
                                            <p:cond delay="0"/>
                                          </p:stCondLst>
                                        </p:cTn>
                                        <p:tgtEl>
                                          <p:spTgt spid="117768"/>
                                        </p:tgtEl>
                                        <p:attrNameLst>
                                          <p:attrName>style.visibility</p:attrName>
                                        </p:attrNameLst>
                                      </p:cBhvr>
                                      <p:to>
                                        <p:strVal val="visible"/>
                                      </p:to>
                                    </p:set>
                                    <p:animEffect transition="in" filter="checkerboard(across)">
                                      <p:cBhvr>
                                        <p:cTn id="15" dur="500"/>
                                        <p:tgtEl>
                                          <p:spTgt spid="117768"/>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grpId="0" nodeType="clickEffect">
                                  <p:stCondLst>
                                    <p:cond delay="0"/>
                                  </p:stCondLst>
                                  <p:childTnLst>
                                    <p:set>
                                      <p:cBhvr>
                                        <p:cTn id="19" dur="1" fill="hold">
                                          <p:stCondLst>
                                            <p:cond delay="0"/>
                                          </p:stCondLst>
                                        </p:cTn>
                                        <p:tgtEl>
                                          <p:spTgt spid="117767"/>
                                        </p:tgtEl>
                                        <p:attrNameLst>
                                          <p:attrName>style.visibility</p:attrName>
                                        </p:attrNameLst>
                                      </p:cBhvr>
                                      <p:to>
                                        <p:strVal val="visible"/>
                                      </p:to>
                                    </p:set>
                                    <p:animEffect transition="in" filter="checkerboard(across)">
                                      <p:cBhvr>
                                        <p:cTn id="20" dur="500"/>
                                        <p:tgtEl>
                                          <p:spTgt spid="117767"/>
                                        </p:tgtEl>
                                      </p:cBhvr>
                                    </p:animEffect>
                                  </p:childTnLst>
                                </p:cTn>
                              </p:par>
                            </p:childTnLst>
                          </p:cTn>
                        </p:par>
                      </p:childTnLst>
                    </p:cTn>
                  </p:par>
                  <p:par>
                    <p:cTn id="21" fill="hold">
                      <p:stCondLst>
                        <p:cond delay="indefinite"/>
                      </p:stCondLst>
                      <p:childTnLst>
                        <p:par>
                          <p:cTn id="22" fill="hold">
                            <p:stCondLst>
                              <p:cond delay="0"/>
                            </p:stCondLst>
                            <p:childTnLst>
                              <p:par>
                                <p:cTn id="23" presetID="47" presetClass="entr" presetSubtype="0" fill="hold" grpId="0" nodeType="clickEffect">
                                  <p:stCondLst>
                                    <p:cond delay="0"/>
                                  </p:stCondLst>
                                  <p:childTnLst>
                                    <p:set>
                                      <p:cBhvr>
                                        <p:cTn id="24" dur="1" fill="hold">
                                          <p:stCondLst>
                                            <p:cond delay="0"/>
                                          </p:stCondLst>
                                        </p:cTn>
                                        <p:tgtEl>
                                          <p:spTgt spid="117769"/>
                                        </p:tgtEl>
                                        <p:attrNameLst>
                                          <p:attrName>style.visibility</p:attrName>
                                        </p:attrNameLst>
                                      </p:cBhvr>
                                      <p:to>
                                        <p:strVal val="visible"/>
                                      </p:to>
                                    </p:set>
                                    <p:animEffect transition="in" filter="fade">
                                      <p:cBhvr>
                                        <p:cTn id="25" dur="1000"/>
                                        <p:tgtEl>
                                          <p:spTgt spid="117769"/>
                                        </p:tgtEl>
                                      </p:cBhvr>
                                    </p:animEffect>
                                    <p:anim calcmode="lin" valueType="num">
                                      <p:cBhvr>
                                        <p:cTn id="26" dur="1000" fill="hold"/>
                                        <p:tgtEl>
                                          <p:spTgt spid="117769"/>
                                        </p:tgtEl>
                                        <p:attrNameLst>
                                          <p:attrName>ppt_x</p:attrName>
                                        </p:attrNameLst>
                                      </p:cBhvr>
                                      <p:tavLst>
                                        <p:tav tm="0">
                                          <p:val>
                                            <p:strVal val="#ppt_x"/>
                                          </p:val>
                                        </p:tav>
                                        <p:tav tm="100000">
                                          <p:val>
                                            <p:strVal val="#ppt_x"/>
                                          </p:val>
                                        </p:tav>
                                      </p:tavLst>
                                    </p:anim>
                                    <p:anim calcmode="lin" valueType="num">
                                      <p:cBhvr>
                                        <p:cTn id="27" dur="1000" fill="hold"/>
                                        <p:tgtEl>
                                          <p:spTgt spid="1177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2" grpId="0"/>
      <p:bldP spid="117767" grpId="0"/>
      <p:bldP spid="117768" grpId="0" animBg="1"/>
      <p:bldP spid="11776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524" name="组合 21523"/>
          <p:cNvGrpSpPr/>
          <p:nvPr/>
        </p:nvGrpSpPr>
        <p:grpSpPr>
          <a:xfrm>
            <a:off x="3132138" y="0"/>
            <a:ext cx="3816350" cy="765175"/>
            <a:chOff x="2109" y="1434"/>
            <a:chExt cx="2495" cy="590"/>
          </a:xfrm>
        </p:grpSpPr>
        <p:sp>
          <p:nvSpPr>
            <p:cNvPr id="21525" name="圆角矩形 21524"/>
            <p:cNvSpPr/>
            <p:nvPr/>
          </p:nvSpPr>
          <p:spPr>
            <a:xfrm>
              <a:off x="2154" y="1479"/>
              <a:ext cx="2450" cy="545"/>
            </a:xfrm>
            <a:prstGeom prst="roundRect">
              <a:avLst>
                <a:gd name="adj" fmla="val 16667"/>
              </a:avLst>
            </a:prstGeom>
            <a:solidFill>
              <a:srgbClr val="CCFFCC"/>
            </a:solidFill>
            <a:ln w="76200" cap="flat" cmpd="tri">
              <a:solidFill>
                <a:srgbClr val="FF00FF"/>
              </a:solidFill>
              <a:prstDash val="lgDashDot"/>
              <a:headEnd type="none" w="med" len="med"/>
              <a:tailEnd type="none" w="med" len="med"/>
            </a:ln>
            <a:effectLst>
              <a:outerShdw dist="107763" dir="2699999" algn="ctr" rotWithShape="0">
                <a:srgbClr val="663300">
                  <a:alpha val="50000"/>
                </a:srgbClr>
              </a:outerShdw>
            </a:effectLst>
          </p:spPr>
          <p:txBody>
            <a:bodyPr/>
            <a:lstStyle/>
            <a:p>
              <a:endParaRPr lang="zh-CN" altLang="en-US"/>
            </a:p>
          </p:txBody>
        </p:sp>
        <p:sp>
          <p:nvSpPr>
            <p:cNvPr id="21526" name="文本框 21525"/>
            <p:cNvSpPr txBox="1"/>
            <p:nvPr/>
          </p:nvSpPr>
          <p:spPr>
            <a:xfrm>
              <a:off x="2109" y="1434"/>
              <a:ext cx="2495" cy="495"/>
            </a:xfrm>
            <a:prstGeom prst="rect">
              <a:avLst/>
            </a:prstGeom>
            <a:noFill/>
            <a:ln w="9525">
              <a:noFill/>
            </a:ln>
          </p:spPr>
          <p:txBody>
            <a:bodyPr>
              <a:spAutoFit/>
            </a:bodyPr>
            <a:lstStyle/>
            <a:p>
              <a:pPr algn="ctr"/>
              <a:r>
                <a:rPr lang="zh-CN" altLang="en-US" sz="3600" b="1" dirty="0">
                  <a:solidFill>
                    <a:srgbClr val="FF6600"/>
                  </a:solidFill>
                  <a:latin typeface="黑体" panose="02010609060101010101" pitchFamily="2" charset="-122"/>
                  <a:ea typeface="黑体" panose="02010609060101010101" pitchFamily="2" charset="-122"/>
                </a:rPr>
                <a:t>巩固练习</a:t>
              </a:r>
            </a:p>
          </p:txBody>
        </p:sp>
      </p:grpSp>
      <p:sp>
        <p:nvSpPr>
          <p:cNvPr id="21528" name="矩形 21527"/>
          <p:cNvSpPr/>
          <p:nvPr/>
        </p:nvSpPr>
        <p:spPr>
          <a:xfrm>
            <a:off x="179388" y="2997200"/>
            <a:ext cx="8748712" cy="854075"/>
          </a:xfrm>
          <a:prstGeom prst="rect">
            <a:avLst/>
          </a:prstGeom>
          <a:noFill/>
          <a:ln w="9525">
            <a:noFill/>
          </a:ln>
        </p:spPr>
        <p:txBody>
          <a:bodyPr lIns="88872" tIns="0" rIns="44436" bIns="0" anchor="ctr">
            <a:spAutoFit/>
          </a:bodyPr>
          <a:lstStyle/>
          <a:p>
            <a:r>
              <a:rPr lang="en-US" altLang="zh-CN" sz="2800" dirty="0">
                <a:latin typeface="Tahoma" panose="020B0604030504040204" pitchFamily="34" charset="0"/>
                <a:cs typeface="Tahoma" panose="020B0604030504040204" pitchFamily="34" charset="0"/>
              </a:rPr>
              <a:t>18</a:t>
            </a:r>
            <a:r>
              <a:rPr lang="zh-CN" altLang="en-US" sz="2800" dirty="0">
                <a:latin typeface="Tahoma" panose="020B0604030504040204" pitchFamily="34" charset="0"/>
                <a:cs typeface="Tahoma" panose="020B0604030504040204" pitchFamily="34" charset="0"/>
              </a:rPr>
              <a:t>、如图，用水壶向暖水瓶里灌开水，凭声音就可以知道暖水瓶是否将要灌满了，你知道这是什么道理吗？</a:t>
            </a:r>
            <a:endParaRPr lang="zh-CN" altLang="en-US" sz="2800" dirty="0">
              <a:latin typeface="Arial" panose="020B0604020202020204" pitchFamily="34" charset="0"/>
            </a:endParaRPr>
          </a:p>
        </p:txBody>
      </p:sp>
      <p:pic>
        <p:nvPicPr>
          <p:cNvPr id="21531" name="图片 21530" descr="打开书"/>
          <p:cNvPicPr>
            <a:picLocks noChangeAspect="1"/>
          </p:cNvPicPr>
          <p:nvPr/>
        </p:nvPicPr>
        <p:blipFill>
          <a:blip r:embed="rId2"/>
          <a:stretch>
            <a:fillRect/>
          </a:stretch>
        </p:blipFill>
        <p:spPr>
          <a:xfrm>
            <a:off x="8316913" y="0"/>
            <a:ext cx="827087" cy="836613"/>
          </a:xfrm>
          <a:prstGeom prst="rect">
            <a:avLst/>
          </a:prstGeom>
          <a:noFill/>
          <a:ln w="9525">
            <a:noFill/>
          </a:ln>
        </p:spPr>
      </p:pic>
      <p:sp>
        <p:nvSpPr>
          <p:cNvPr id="21533" name="矩形 21532"/>
          <p:cNvSpPr/>
          <p:nvPr/>
        </p:nvSpPr>
        <p:spPr>
          <a:xfrm>
            <a:off x="0" y="2997200"/>
            <a:ext cx="9144000" cy="0"/>
          </a:xfrm>
          <a:prstGeom prst="rect">
            <a:avLst/>
          </a:prstGeom>
          <a:noFill/>
          <a:ln w="9525">
            <a:noFill/>
          </a:ln>
        </p:spPr>
        <p:txBody>
          <a:bodyPr wrap="none" lIns="88872" tIns="0" rIns="44436" bIns="0" anchor="ctr">
            <a:spAutoFit/>
          </a:bodyPr>
          <a:lstStyle/>
          <a:p>
            <a:endParaRPr dirty="0">
              <a:latin typeface="Arial" panose="020B0604020202020204" pitchFamily="34" charset="0"/>
            </a:endParaRPr>
          </a:p>
        </p:txBody>
      </p:sp>
      <p:sp>
        <p:nvSpPr>
          <p:cNvPr id="21535" name="矩形 21534"/>
          <p:cNvSpPr/>
          <p:nvPr/>
        </p:nvSpPr>
        <p:spPr>
          <a:xfrm>
            <a:off x="4114800" y="2971800"/>
            <a:ext cx="204788" cy="274638"/>
          </a:xfrm>
          <a:prstGeom prst="rect">
            <a:avLst/>
          </a:prstGeom>
          <a:noFill/>
          <a:ln w="9525">
            <a:noFill/>
          </a:ln>
        </p:spPr>
        <p:txBody>
          <a:bodyPr wrap="none" lIns="88872" tIns="0" rIns="44436" bIns="0" anchor="ctr">
            <a:spAutoFit/>
          </a:bodyPr>
          <a:lstStyle/>
          <a:p>
            <a:r>
              <a:rPr lang="en-US" altLang="zh-CN" dirty="0">
                <a:latin typeface="Tahoma" panose="020B0604030504040204" pitchFamily="34" charset="0"/>
                <a:cs typeface="Tahoma" panose="020B0604030504040204" pitchFamily="34" charset="0"/>
              </a:rPr>
              <a:t> </a:t>
            </a:r>
            <a:endParaRPr lang="en-US" altLang="zh-CN" dirty="0">
              <a:latin typeface="Arial" panose="020B0604020202020204" pitchFamily="34" charset="0"/>
            </a:endParaRPr>
          </a:p>
        </p:txBody>
      </p:sp>
      <p:sp>
        <p:nvSpPr>
          <p:cNvPr id="21537" name="矩形 21536"/>
          <p:cNvSpPr/>
          <p:nvPr/>
        </p:nvSpPr>
        <p:spPr>
          <a:xfrm>
            <a:off x="4114800" y="2971800"/>
            <a:ext cx="204788" cy="274638"/>
          </a:xfrm>
          <a:prstGeom prst="rect">
            <a:avLst/>
          </a:prstGeom>
          <a:noFill/>
          <a:ln w="9525">
            <a:noFill/>
          </a:ln>
        </p:spPr>
        <p:txBody>
          <a:bodyPr wrap="none" lIns="88872" tIns="0" rIns="44436" bIns="0" anchor="ctr">
            <a:spAutoFit/>
          </a:bodyPr>
          <a:lstStyle/>
          <a:p>
            <a:r>
              <a:rPr lang="en-US" altLang="zh-CN" dirty="0">
                <a:latin typeface="Tahoma" panose="020B0604030504040204" pitchFamily="34" charset="0"/>
                <a:cs typeface="Tahoma" panose="020B0604030504040204" pitchFamily="34" charset="0"/>
              </a:rPr>
              <a:t> </a:t>
            </a:r>
            <a:endParaRPr lang="en-US" altLang="zh-CN" dirty="0">
              <a:latin typeface="Arial" panose="020B0604020202020204" pitchFamily="34" charset="0"/>
            </a:endParaRPr>
          </a:p>
        </p:txBody>
      </p:sp>
      <p:sp>
        <p:nvSpPr>
          <p:cNvPr id="21538" name="矩形 21537"/>
          <p:cNvSpPr/>
          <p:nvPr/>
        </p:nvSpPr>
        <p:spPr>
          <a:xfrm>
            <a:off x="179388" y="1052513"/>
            <a:ext cx="8964612" cy="1800225"/>
          </a:xfrm>
          <a:prstGeom prst="rect">
            <a:avLst/>
          </a:prstGeom>
          <a:noFill/>
          <a:ln w="9525">
            <a:noFill/>
          </a:ln>
        </p:spPr>
        <p:txBody>
          <a:bodyPr anchor="ctr">
            <a:spAutoFit/>
          </a:bodyPr>
          <a:lstStyle/>
          <a:p>
            <a:r>
              <a:rPr lang="en-US" altLang="zh-CN" sz="2800" dirty="0">
                <a:latin typeface="Arial" panose="020B0604020202020204" pitchFamily="34" charset="0"/>
              </a:rPr>
              <a:t>17</a:t>
            </a:r>
            <a:r>
              <a:rPr lang="zh-CN" altLang="en-US" sz="2800" dirty="0">
                <a:latin typeface="Arial" panose="020B0604020202020204" pitchFamily="34" charset="0"/>
              </a:rPr>
              <a:t>、吹笛子时，用手指堵住不同的笛孔，使空气柱长短不一样，因而振动频率不一样，用手指堵住的笛孔数越多，空气柱越</a:t>
            </a:r>
            <a:r>
              <a:rPr lang="zh-CN" altLang="en-US" sz="2800" u="sng" dirty="0">
                <a:latin typeface="Arial" panose="020B0604020202020204" pitchFamily="34" charset="0"/>
              </a:rPr>
              <a:t>          </a:t>
            </a:r>
            <a:r>
              <a:rPr lang="zh-CN" altLang="en-US" sz="2800" dirty="0">
                <a:latin typeface="Arial" panose="020B0604020202020204" pitchFamily="34" charset="0"/>
              </a:rPr>
              <a:t>，空气柱振动的频率越</a:t>
            </a:r>
            <a:r>
              <a:rPr lang="zh-CN" altLang="en-US" sz="2800" u="sng" dirty="0">
                <a:latin typeface="Arial" panose="020B0604020202020204" pitchFamily="34" charset="0"/>
              </a:rPr>
              <a:t>       </a:t>
            </a:r>
            <a:r>
              <a:rPr lang="zh-CN" altLang="en-US" sz="2800" dirty="0">
                <a:latin typeface="Arial" panose="020B0604020202020204" pitchFamily="34" charset="0"/>
              </a:rPr>
              <a:t>，音调就越 </a:t>
            </a:r>
            <a:r>
              <a:rPr lang="zh-CN" altLang="en-US" sz="2800" u="sng" dirty="0">
                <a:latin typeface="Arial" panose="020B0604020202020204" pitchFamily="34" charset="0"/>
              </a:rPr>
              <a:t>         </a:t>
            </a:r>
            <a:r>
              <a:rPr lang="zh-CN" altLang="en-US" sz="2800" dirty="0">
                <a:latin typeface="Arial" panose="020B0604020202020204" pitchFamily="34" charset="0"/>
              </a:rPr>
              <a:t>．这样就能产生不同音调的声音． </a:t>
            </a:r>
          </a:p>
        </p:txBody>
      </p:sp>
      <p:sp>
        <p:nvSpPr>
          <p:cNvPr id="21539" name="矩形 21538"/>
          <p:cNvSpPr/>
          <p:nvPr/>
        </p:nvSpPr>
        <p:spPr>
          <a:xfrm>
            <a:off x="2627313" y="1844675"/>
            <a:ext cx="590550" cy="579438"/>
          </a:xfrm>
          <a:prstGeom prst="rect">
            <a:avLst/>
          </a:prstGeom>
          <a:noFill/>
          <a:ln w="9525">
            <a:noFill/>
          </a:ln>
        </p:spPr>
        <p:txBody>
          <a:bodyPr wrap="none" anchor="t">
            <a:spAutoFit/>
          </a:bodyPr>
          <a:lstStyle/>
          <a:p>
            <a:r>
              <a:rPr lang="zh-CN" altLang="en-US" sz="3200" dirty="0">
                <a:solidFill>
                  <a:srgbClr val="FF0000"/>
                </a:solidFill>
                <a:latin typeface="Arial" panose="020B0604020202020204" pitchFamily="34" charset="0"/>
              </a:rPr>
              <a:t>短</a:t>
            </a:r>
          </a:p>
        </p:txBody>
      </p:sp>
      <p:sp>
        <p:nvSpPr>
          <p:cNvPr id="21540" name="矩形 21539"/>
          <p:cNvSpPr/>
          <p:nvPr/>
        </p:nvSpPr>
        <p:spPr>
          <a:xfrm>
            <a:off x="7019925" y="1844675"/>
            <a:ext cx="590550" cy="579438"/>
          </a:xfrm>
          <a:prstGeom prst="rect">
            <a:avLst/>
          </a:prstGeom>
          <a:noFill/>
          <a:ln w="9525">
            <a:noFill/>
          </a:ln>
        </p:spPr>
        <p:txBody>
          <a:bodyPr wrap="none" anchor="t">
            <a:spAutoFit/>
          </a:bodyPr>
          <a:lstStyle/>
          <a:p>
            <a:r>
              <a:rPr lang="zh-CN" altLang="en-US" sz="3200" dirty="0">
                <a:solidFill>
                  <a:srgbClr val="FF0000"/>
                </a:solidFill>
                <a:latin typeface="Arial" panose="020B0604020202020204" pitchFamily="34" charset="0"/>
              </a:rPr>
              <a:t>快</a:t>
            </a:r>
          </a:p>
        </p:txBody>
      </p:sp>
      <p:sp>
        <p:nvSpPr>
          <p:cNvPr id="21542" name="矩形 21541"/>
          <p:cNvSpPr/>
          <p:nvPr/>
        </p:nvSpPr>
        <p:spPr>
          <a:xfrm>
            <a:off x="1258888" y="2205038"/>
            <a:ext cx="590550" cy="579437"/>
          </a:xfrm>
          <a:prstGeom prst="rect">
            <a:avLst/>
          </a:prstGeom>
          <a:noFill/>
          <a:ln w="9525">
            <a:noFill/>
          </a:ln>
        </p:spPr>
        <p:txBody>
          <a:bodyPr wrap="none" anchor="t">
            <a:spAutoFit/>
          </a:bodyPr>
          <a:lstStyle/>
          <a:p>
            <a:r>
              <a:rPr lang="zh-CN" altLang="en-US" sz="3200" dirty="0">
                <a:solidFill>
                  <a:srgbClr val="FF0000"/>
                </a:solidFill>
                <a:latin typeface="Arial" panose="020B0604020202020204" pitchFamily="34" charset="0"/>
              </a:rPr>
              <a:t>高</a:t>
            </a:r>
          </a:p>
        </p:txBody>
      </p:sp>
      <p:sp>
        <p:nvSpPr>
          <p:cNvPr id="21544" name="矩形 21543"/>
          <p:cNvSpPr/>
          <p:nvPr/>
        </p:nvSpPr>
        <p:spPr>
          <a:xfrm>
            <a:off x="468313" y="3933825"/>
            <a:ext cx="8064500" cy="2654300"/>
          </a:xfrm>
          <a:prstGeom prst="rect">
            <a:avLst/>
          </a:prstGeom>
          <a:noFill/>
          <a:ln w="9525">
            <a:noFill/>
          </a:ln>
        </p:spPr>
        <p:txBody>
          <a:bodyPr anchor="ctr">
            <a:spAutoFit/>
          </a:bodyPr>
          <a:lstStyle/>
          <a:p>
            <a:r>
              <a:rPr lang="en-US" altLang="zh-CN" sz="2800" dirty="0">
                <a:solidFill>
                  <a:srgbClr val="FF0000"/>
                </a:solidFill>
                <a:latin typeface="Arial" panose="020B0604020202020204" pitchFamily="34" charset="0"/>
              </a:rPr>
              <a:t>      </a:t>
            </a:r>
            <a:r>
              <a:rPr lang="zh-CN" altLang="en-US" sz="2800" dirty="0">
                <a:solidFill>
                  <a:srgbClr val="FF0000"/>
                </a:solidFill>
                <a:latin typeface="Arial" panose="020B0604020202020204" pitchFamily="34" charset="0"/>
              </a:rPr>
              <a:t>向暖水壶中灌水时，瓶内发出的响声是由于瓶里空气柱振动产生，所以在水未满时，瓶内空气柱较长，振动频率低，声音低沉，音调低；随着瓶内水面的升高，空气柱越来越短，其振动频率越来越高，音调越来越高，所以用水壶向暖水瓶里灌开水，凭声音就可以知道暖水瓶是否将要灌满。</a:t>
            </a:r>
            <a:endParaRPr lang="zh-CN" altLang="en-US" sz="2800">
              <a:solidFill>
                <a:srgbClr val="FF0000"/>
              </a:solidFill>
              <a:latin typeface="Arial" panose="020B0604020202020204" pitchFamily="34" charset="0"/>
            </a:endParaRPr>
          </a:p>
        </p:txBody>
      </p:sp>
      <p:pic>
        <p:nvPicPr>
          <p:cNvPr id="21546" name="图片 21545" descr="菁优网"/>
          <p:cNvPicPr>
            <a:picLocks noChangeAspect="1"/>
          </p:cNvPicPr>
          <p:nvPr/>
        </p:nvPicPr>
        <p:blipFill>
          <a:blip r:embed="rId3"/>
          <a:stretch>
            <a:fillRect/>
          </a:stretch>
        </p:blipFill>
        <p:spPr>
          <a:xfrm>
            <a:off x="8172450" y="5661025"/>
            <a:ext cx="971550" cy="1196975"/>
          </a:xfrm>
          <a:prstGeom prst="rect">
            <a:avLst/>
          </a:prstGeom>
          <a:noFill/>
          <a:ln w="9525">
            <a:noFill/>
          </a:ln>
        </p:spPr>
      </p:pic>
      <p:sp>
        <p:nvSpPr>
          <p:cNvPr id="2049" name="矩形 2048"/>
          <p:cNvSpPr/>
          <p:nvPr/>
        </p:nvSpPr>
        <p:spPr>
          <a:xfrm>
            <a:off x="-752475" y="2971800"/>
            <a:ext cx="914400" cy="914400"/>
          </a:xfrm>
          <a:prstGeom prst="rect">
            <a:avLst/>
          </a:prstGeom>
          <a:noFill/>
          <a:ln w="9525">
            <a:noFill/>
          </a:ln>
        </p:spPr>
      </p:sp>
      <p:sp>
        <p:nvSpPr>
          <p:cNvPr id="2050" name="矩形 2049"/>
          <p:cNvSpPr/>
          <p:nvPr/>
        </p:nvSpPr>
        <p:spPr>
          <a:xfrm>
            <a:off x="0" y="2971800"/>
            <a:ext cx="914400" cy="914400"/>
          </a:xfrm>
          <a:prstGeom prst="rect">
            <a:avLst/>
          </a:prstGeom>
          <a:noFill/>
          <a:ln w="9525">
            <a:noFill/>
          </a:ln>
        </p:spPr>
      </p:sp>
      <p:sp>
        <p:nvSpPr>
          <p:cNvPr id="2051" name="矩形 2050"/>
          <p:cNvSpPr/>
          <p:nvPr/>
        </p:nvSpPr>
        <p:spPr>
          <a:xfrm>
            <a:off x="0" y="2971800"/>
            <a:ext cx="914400" cy="914400"/>
          </a:xfrm>
          <a:prstGeom prst="rect">
            <a:avLst/>
          </a:prstGeom>
          <a:noFill/>
          <a:ln w="9525">
            <a:noFill/>
          </a:ln>
        </p:spPr>
      </p:sp>
      <p:sp>
        <p:nvSpPr>
          <p:cNvPr id="2052" name="矩形 2051"/>
          <p:cNvSpPr/>
          <p:nvPr/>
        </p:nvSpPr>
        <p:spPr>
          <a:xfrm>
            <a:off x="4114800" y="2971800"/>
            <a:ext cx="914400" cy="914400"/>
          </a:xfrm>
          <a:prstGeom prst="rect">
            <a:avLst/>
          </a:prstGeom>
          <a:noFill/>
          <a:ln w="9525">
            <a:noFill/>
          </a:ln>
        </p:spPr>
      </p:sp>
      <p:sp>
        <p:nvSpPr>
          <p:cNvPr id="2053" name="矩形 2052"/>
          <p:cNvSpPr/>
          <p:nvPr/>
        </p:nvSpPr>
        <p:spPr>
          <a:xfrm>
            <a:off x="4114800" y="2971800"/>
            <a:ext cx="914400" cy="914400"/>
          </a:xfrm>
          <a:prstGeom prst="rect">
            <a:avLst/>
          </a:prstGeom>
          <a:noFill/>
          <a:ln w="9525">
            <a:noFill/>
          </a:ln>
        </p:spPr>
      </p:sp>
      <p:sp>
        <p:nvSpPr>
          <p:cNvPr id="2054" name="矩形 2053"/>
          <p:cNvSpPr/>
          <p:nvPr/>
        </p:nvSpPr>
        <p:spPr>
          <a:xfrm>
            <a:off x="-4506912" y="2971800"/>
            <a:ext cx="914400" cy="914400"/>
          </a:xfrm>
          <a:prstGeom prst="rect">
            <a:avLst/>
          </a:prstGeom>
          <a:noFill/>
          <a:ln w="9525">
            <a:noFill/>
          </a:ln>
        </p:spPr>
      </p:sp>
    </p:spTree>
    <p:extLst>
      <p:ext uri="{BB962C8B-B14F-4D97-AF65-F5344CB8AC3E}">
        <p14:creationId xmlns:p14="http://schemas.microsoft.com/office/powerpoint/2010/main" val="2189250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21539"/>
                                        </p:tgtEl>
                                        <p:attrNameLst>
                                          <p:attrName>style.visibility</p:attrName>
                                        </p:attrNameLst>
                                      </p:cBhvr>
                                      <p:to>
                                        <p:strVal val="visible"/>
                                      </p:to>
                                    </p:set>
                                    <p:animEffect transition="in" filter="fade">
                                      <p:cBhvr>
                                        <p:cTn id="7" dur="800" decel="100000"/>
                                        <p:tgtEl>
                                          <p:spTgt spid="21539"/>
                                        </p:tgtEl>
                                      </p:cBhvr>
                                    </p:animEffect>
                                    <p:anim calcmode="lin" valueType="num">
                                      <p:cBhvr>
                                        <p:cTn id="8" dur="800" decel="100000" fill="hold"/>
                                        <p:tgtEl>
                                          <p:spTgt spid="21539"/>
                                        </p:tgtEl>
                                        <p:attrNameLst>
                                          <p:attrName>style.rotation</p:attrName>
                                        </p:attrNameLst>
                                      </p:cBhvr>
                                      <p:tavLst>
                                        <p:tav tm="0">
                                          <p:val>
                                            <p:fltVal val="-90"/>
                                          </p:val>
                                        </p:tav>
                                        <p:tav tm="100000">
                                          <p:val>
                                            <p:fltVal val="0"/>
                                          </p:val>
                                        </p:tav>
                                      </p:tavLst>
                                    </p:anim>
                                    <p:anim calcmode="lin" valueType="num">
                                      <p:cBhvr>
                                        <p:cTn id="9" dur="800" decel="100000" fill="hold"/>
                                        <p:tgtEl>
                                          <p:spTgt spid="21539"/>
                                        </p:tgtEl>
                                        <p:attrNameLst>
                                          <p:attrName>ppt_x</p:attrName>
                                        </p:attrNameLst>
                                      </p:cBhvr>
                                      <p:tavLst>
                                        <p:tav tm="0">
                                          <p:val>
                                            <p:strVal val="#ppt_x+0.4"/>
                                          </p:val>
                                        </p:tav>
                                        <p:tav tm="100000">
                                          <p:val>
                                            <p:strVal val="#ppt_x-0.05"/>
                                          </p:val>
                                        </p:tav>
                                      </p:tavLst>
                                    </p:anim>
                                    <p:anim calcmode="lin" valueType="num">
                                      <p:cBhvr>
                                        <p:cTn id="10" dur="800" decel="100000" fill="hold"/>
                                        <p:tgtEl>
                                          <p:spTgt spid="21539"/>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1539"/>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1539"/>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grpId="0" nodeType="clickEffect">
                                  <p:stCondLst>
                                    <p:cond delay="0"/>
                                  </p:stCondLst>
                                  <p:childTnLst>
                                    <p:set>
                                      <p:cBhvr>
                                        <p:cTn id="16" dur="1" fill="hold">
                                          <p:stCondLst>
                                            <p:cond delay="0"/>
                                          </p:stCondLst>
                                        </p:cTn>
                                        <p:tgtEl>
                                          <p:spTgt spid="21540"/>
                                        </p:tgtEl>
                                        <p:attrNameLst>
                                          <p:attrName>style.visibility</p:attrName>
                                        </p:attrNameLst>
                                      </p:cBhvr>
                                      <p:to>
                                        <p:strVal val="visible"/>
                                      </p:to>
                                    </p:set>
                                    <p:animEffect transition="in" filter="wipe(down)">
                                      <p:cBhvr>
                                        <p:cTn id="17" dur="580">
                                          <p:stCondLst>
                                            <p:cond delay="0"/>
                                          </p:stCondLst>
                                        </p:cTn>
                                        <p:tgtEl>
                                          <p:spTgt spid="21540"/>
                                        </p:tgtEl>
                                      </p:cBhvr>
                                    </p:animEffect>
                                    <p:anim calcmode="lin" valueType="num">
                                      <p:cBhvr>
                                        <p:cTn id="18" dur="1822" tmFilter="0,0; 0.14,0.36; 0.43,0.73; 0.71,0.91; 1.0,1.0">
                                          <p:stCondLst>
                                            <p:cond delay="0"/>
                                          </p:stCondLst>
                                        </p:cTn>
                                        <p:tgtEl>
                                          <p:spTgt spid="21540"/>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21540"/>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21540"/>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21540"/>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21540"/>
                                        </p:tgtEl>
                                        <p:attrNameLst>
                                          <p:attrName>ppt_y</p:attrName>
                                        </p:attrNameLst>
                                      </p:cBhvr>
                                      <p:tavLst>
                                        <p:tav tm="0" fmla="#ppt_y-sin(pi*$)/81">
                                          <p:val>
                                            <p:fltVal val="0"/>
                                          </p:val>
                                        </p:tav>
                                        <p:tav tm="100000">
                                          <p:val>
                                            <p:fltVal val="1"/>
                                          </p:val>
                                        </p:tav>
                                      </p:tavLst>
                                    </p:anim>
                                    <p:animScale>
                                      <p:cBhvr>
                                        <p:cTn id="23" dur="26">
                                          <p:stCondLst>
                                            <p:cond delay="650"/>
                                          </p:stCondLst>
                                        </p:cTn>
                                        <p:tgtEl>
                                          <p:spTgt spid="21540"/>
                                        </p:tgtEl>
                                      </p:cBhvr>
                                      <p:to x="100000" y="60000"/>
                                    </p:animScale>
                                    <p:animScale>
                                      <p:cBhvr>
                                        <p:cTn id="24" dur="166" decel="50000">
                                          <p:stCondLst>
                                            <p:cond delay="676"/>
                                          </p:stCondLst>
                                        </p:cTn>
                                        <p:tgtEl>
                                          <p:spTgt spid="21540"/>
                                        </p:tgtEl>
                                      </p:cBhvr>
                                      <p:to x="100000" y="100000"/>
                                    </p:animScale>
                                    <p:animScale>
                                      <p:cBhvr>
                                        <p:cTn id="25" dur="26">
                                          <p:stCondLst>
                                            <p:cond delay="1312"/>
                                          </p:stCondLst>
                                        </p:cTn>
                                        <p:tgtEl>
                                          <p:spTgt spid="21540"/>
                                        </p:tgtEl>
                                      </p:cBhvr>
                                      <p:to x="100000" y="80000"/>
                                    </p:animScale>
                                    <p:animScale>
                                      <p:cBhvr>
                                        <p:cTn id="26" dur="166" decel="50000">
                                          <p:stCondLst>
                                            <p:cond delay="1338"/>
                                          </p:stCondLst>
                                        </p:cTn>
                                        <p:tgtEl>
                                          <p:spTgt spid="21540"/>
                                        </p:tgtEl>
                                      </p:cBhvr>
                                      <p:to x="100000" y="100000"/>
                                    </p:animScale>
                                    <p:animScale>
                                      <p:cBhvr>
                                        <p:cTn id="27" dur="26">
                                          <p:stCondLst>
                                            <p:cond delay="1642"/>
                                          </p:stCondLst>
                                        </p:cTn>
                                        <p:tgtEl>
                                          <p:spTgt spid="21540"/>
                                        </p:tgtEl>
                                      </p:cBhvr>
                                      <p:to x="100000" y="90000"/>
                                    </p:animScale>
                                    <p:animScale>
                                      <p:cBhvr>
                                        <p:cTn id="28" dur="166" decel="50000">
                                          <p:stCondLst>
                                            <p:cond delay="1668"/>
                                          </p:stCondLst>
                                        </p:cTn>
                                        <p:tgtEl>
                                          <p:spTgt spid="21540"/>
                                        </p:tgtEl>
                                      </p:cBhvr>
                                      <p:to x="100000" y="100000"/>
                                    </p:animScale>
                                    <p:animScale>
                                      <p:cBhvr>
                                        <p:cTn id="29" dur="26">
                                          <p:stCondLst>
                                            <p:cond delay="1808"/>
                                          </p:stCondLst>
                                        </p:cTn>
                                        <p:tgtEl>
                                          <p:spTgt spid="21540"/>
                                        </p:tgtEl>
                                      </p:cBhvr>
                                      <p:to x="100000" y="95000"/>
                                    </p:animScale>
                                    <p:animScale>
                                      <p:cBhvr>
                                        <p:cTn id="30" dur="166" decel="50000">
                                          <p:stCondLst>
                                            <p:cond delay="1834"/>
                                          </p:stCondLst>
                                        </p:cTn>
                                        <p:tgtEl>
                                          <p:spTgt spid="21540"/>
                                        </p:tgtEl>
                                      </p:cBhvr>
                                      <p:to x="100000" y="100000"/>
                                    </p:animScale>
                                  </p:childTnLst>
                                </p:cTn>
                              </p:par>
                            </p:childTnLst>
                          </p:cTn>
                        </p:par>
                      </p:childTnLst>
                    </p:cTn>
                  </p:par>
                  <p:par>
                    <p:cTn id="31" fill="hold">
                      <p:stCondLst>
                        <p:cond delay="indefinite"/>
                      </p:stCondLst>
                      <p:childTnLst>
                        <p:par>
                          <p:cTn id="32" fill="hold">
                            <p:stCondLst>
                              <p:cond delay="0"/>
                            </p:stCondLst>
                            <p:childTnLst>
                              <p:par>
                                <p:cTn id="33" presetID="49" presetClass="entr" presetSubtype="0" decel="100000" fill="hold" grpId="0" nodeType="clickEffect">
                                  <p:stCondLst>
                                    <p:cond delay="0"/>
                                  </p:stCondLst>
                                  <p:childTnLst>
                                    <p:set>
                                      <p:cBhvr>
                                        <p:cTn id="34" dur="1" fill="hold">
                                          <p:stCondLst>
                                            <p:cond delay="0"/>
                                          </p:stCondLst>
                                        </p:cTn>
                                        <p:tgtEl>
                                          <p:spTgt spid="21542"/>
                                        </p:tgtEl>
                                        <p:attrNameLst>
                                          <p:attrName>style.visibility</p:attrName>
                                        </p:attrNameLst>
                                      </p:cBhvr>
                                      <p:to>
                                        <p:strVal val="visible"/>
                                      </p:to>
                                    </p:set>
                                    <p:anim calcmode="lin" valueType="num">
                                      <p:cBhvr>
                                        <p:cTn id="35" dur="500" fill="hold"/>
                                        <p:tgtEl>
                                          <p:spTgt spid="21542"/>
                                        </p:tgtEl>
                                        <p:attrNameLst>
                                          <p:attrName>ppt_w</p:attrName>
                                        </p:attrNameLst>
                                      </p:cBhvr>
                                      <p:tavLst>
                                        <p:tav tm="0">
                                          <p:val>
                                            <p:fltVal val="0"/>
                                          </p:val>
                                        </p:tav>
                                        <p:tav tm="100000">
                                          <p:val>
                                            <p:strVal val="#ppt_w"/>
                                          </p:val>
                                        </p:tav>
                                      </p:tavLst>
                                    </p:anim>
                                    <p:anim calcmode="lin" valueType="num">
                                      <p:cBhvr>
                                        <p:cTn id="36" dur="500" fill="hold"/>
                                        <p:tgtEl>
                                          <p:spTgt spid="21542"/>
                                        </p:tgtEl>
                                        <p:attrNameLst>
                                          <p:attrName>ppt_h</p:attrName>
                                        </p:attrNameLst>
                                      </p:cBhvr>
                                      <p:tavLst>
                                        <p:tav tm="0">
                                          <p:val>
                                            <p:fltVal val="0"/>
                                          </p:val>
                                        </p:tav>
                                        <p:tav tm="100000">
                                          <p:val>
                                            <p:strVal val="#ppt_h"/>
                                          </p:val>
                                        </p:tav>
                                      </p:tavLst>
                                    </p:anim>
                                    <p:anim calcmode="lin" valueType="num">
                                      <p:cBhvr>
                                        <p:cTn id="37" dur="500" fill="hold"/>
                                        <p:tgtEl>
                                          <p:spTgt spid="21542"/>
                                        </p:tgtEl>
                                        <p:attrNameLst>
                                          <p:attrName>style.rotation</p:attrName>
                                        </p:attrNameLst>
                                      </p:cBhvr>
                                      <p:tavLst>
                                        <p:tav tm="0">
                                          <p:val>
                                            <p:fltVal val="360"/>
                                          </p:val>
                                        </p:tav>
                                        <p:tav tm="100000">
                                          <p:val>
                                            <p:fltVal val="0"/>
                                          </p:val>
                                        </p:tav>
                                      </p:tavLst>
                                    </p:anim>
                                    <p:animEffect transition="in" filter="fade">
                                      <p:cBhvr>
                                        <p:cTn id="38" dur="500"/>
                                        <p:tgtEl>
                                          <p:spTgt spid="21542"/>
                                        </p:tgtEl>
                                      </p:cBhvr>
                                    </p:animEffect>
                                  </p:childTnLst>
                                </p:cTn>
                              </p:par>
                            </p:childTnLst>
                          </p:cTn>
                        </p:par>
                      </p:childTnLst>
                    </p:cTn>
                  </p:par>
                  <p:par>
                    <p:cTn id="39" fill="hold">
                      <p:stCondLst>
                        <p:cond delay="indefinite"/>
                      </p:stCondLst>
                      <p:childTnLst>
                        <p:par>
                          <p:cTn id="40" fill="hold">
                            <p:stCondLst>
                              <p:cond delay="0"/>
                            </p:stCondLst>
                            <p:childTnLst>
                              <p:par>
                                <p:cTn id="41" presetID="49" presetClass="entr" presetSubtype="0" decel="100000" fill="hold" grpId="0" nodeType="clickEffect">
                                  <p:stCondLst>
                                    <p:cond delay="0"/>
                                  </p:stCondLst>
                                  <p:childTnLst>
                                    <p:set>
                                      <p:cBhvr>
                                        <p:cTn id="42" dur="1" fill="hold">
                                          <p:stCondLst>
                                            <p:cond delay="0"/>
                                          </p:stCondLst>
                                        </p:cTn>
                                        <p:tgtEl>
                                          <p:spTgt spid="21544"/>
                                        </p:tgtEl>
                                        <p:attrNameLst>
                                          <p:attrName>style.visibility</p:attrName>
                                        </p:attrNameLst>
                                      </p:cBhvr>
                                      <p:to>
                                        <p:strVal val="visible"/>
                                      </p:to>
                                    </p:set>
                                    <p:anim calcmode="lin" valueType="num">
                                      <p:cBhvr>
                                        <p:cTn id="43" dur="1000" fill="hold"/>
                                        <p:tgtEl>
                                          <p:spTgt spid="21544"/>
                                        </p:tgtEl>
                                        <p:attrNameLst>
                                          <p:attrName>ppt_w</p:attrName>
                                        </p:attrNameLst>
                                      </p:cBhvr>
                                      <p:tavLst>
                                        <p:tav tm="0">
                                          <p:val>
                                            <p:fltVal val="0"/>
                                          </p:val>
                                        </p:tav>
                                        <p:tav tm="100000">
                                          <p:val>
                                            <p:strVal val="#ppt_w"/>
                                          </p:val>
                                        </p:tav>
                                      </p:tavLst>
                                    </p:anim>
                                    <p:anim calcmode="lin" valueType="num">
                                      <p:cBhvr>
                                        <p:cTn id="44" dur="1000" fill="hold"/>
                                        <p:tgtEl>
                                          <p:spTgt spid="21544"/>
                                        </p:tgtEl>
                                        <p:attrNameLst>
                                          <p:attrName>ppt_h</p:attrName>
                                        </p:attrNameLst>
                                      </p:cBhvr>
                                      <p:tavLst>
                                        <p:tav tm="0">
                                          <p:val>
                                            <p:fltVal val="0"/>
                                          </p:val>
                                        </p:tav>
                                        <p:tav tm="100000">
                                          <p:val>
                                            <p:strVal val="#ppt_h"/>
                                          </p:val>
                                        </p:tav>
                                      </p:tavLst>
                                    </p:anim>
                                    <p:anim calcmode="lin" valueType="num">
                                      <p:cBhvr>
                                        <p:cTn id="45" dur="1000" fill="hold"/>
                                        <p:tgtEl>
                                          <p:spTgt spid="21544"/>
                                        </p:tgtEl>
                                        <p:attrNameLst>
                                          <p:attrName>style.rotation</p:attrName>
                                        </p:attrNameLst>
                                      </p:cBhvr>
                                      <p:tavLst>
                                        <p:tav tm="0">
                                          <p:val>
                                            <p:fltVal val="360"/>
                                          </p:val>
                                        </p:tav>
                                        <p:tav tm="100000">
                                          <p:val>
                                            <p:fltVal val="0"/>
                                          </p:val>
                                        </p:tav>
                                      </p:tavLst>
                                    </p:anim>
                                    <p:animEffect transition="in" filter="fade">
                                      <p:cBhvr>
                                        <p:cTn id="46" dur="1000"/>
                                        <p:tgtEl>
                                          <p:spTgt spid="215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39" grpId="0"/>
      <p:bldP spid="21540" grpId="0"/>
      <p:bldP spid="21542" grpId="0"/>
      <p:bldP spid="2154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7409"/>
          <p:cNvSpPr>
            <a:spLocks noGrp="1"/>
          </p:cNvSpPr>
          <p:nvPr>
            <p:ph type="title"/>
          </p:nvPr>
        </p:nvSpPr>
        <p:spPr/>
        <p:txBody>
          <a:bodyPr anchor="ctr">
            <a:normAutofit fontScale="90000"/>
          </a:bodyPr>
          <a:lstStyle/>
          <a:p>
            <a:r>
              <a:rPr lang="en-US" altLang="zh-CN" b="1">
                <a:solidFill>
                  <a:schemeClr val="tx1"/>
                </a:solidFill>
              </a:rPr>
              <a:t/>
            </a:r>
            <a:br>
              <a:rPr lang="en-US" altLang="zh-CN" b="1">
                <a:solidFill>
                  <a:schemeClr val="tx1"/>
                </a:solidFill>
              </a:rPr>
            </a:br>
            <a:endParaRPr lang="en-US" altLang="zh-CN" b="1">
              <a:solidFill>
                <a:schemeClr val="tx1"/>
              </a:solidFill>
            </a:endParaRPr>
          </a:p>
        </p:txBody>
      </p:sp>
      <p:sp>
        <p:nvSpPr>
          <p:cNvPr id="17411" name="文本框 17410"/>
          <p:cNvSpPr txBox="1"/>
          <p:nvPr/>
        </p:nvSpPr>
        <p:spPr>
          <a:xfrm>
            <a:off x="228600" y="1773238"/>
            <a:ext cx="8915400" cy="1616075"/>
          </a:xfrm>
          <a:prstGeom prst="rect">
            <a:avLst/>
          </a:prstGeom>
          <a:noFill/>
          <a:ln w="9525">
            <a:noFill/>
          </a:ln>
        </p:spPr>
        <p:txBody>
          <a:bodyPr>
            <a:spAutoFit/>
          </a:bodyPr>
          <a:lstStyle/>
          <a:p>
            <a:pPr marL="184150">
              <a:spcBef>
                <a:spcPct val="50000"/>
              </a:spcBef>
            </a:pPr>
            <a:r>
              <a:rPr lang="en-US" altLang="zh-CN" sz="4000" b="1" dirty="0">
                <a:latin typeface="Times New Roman" panose="02020603050405020304" pitchFamily="18" charset="0"/>
              </a:rPr>
              <a:t>1.</a:t>
            </a:r>
            <a:r>
              <a:rPr lang="zh-CN" altLang="en-US" sz="4000" b="1" dirty="0">
                <a:latin typeface="Times New Roman" panose="02020603050405020304" pitchFamily="18" charset="0"/>
              </a:rPr>
              <a:t>声音前后有什么不同？</a:t>
            </a:r>
            <a:endParaRPr lang="zh-CN" altLang="en-US" sz="4000" b="1">
              <a:latin typeface="Times New Roman" panose="02020603050405020304" pitchFamily="18" charset="0"/>
            </a:endParaRPr>
          </a:p>
          <a:p>
            <a:pPr marL="184150">
              <a:spcBef>
                <a:spcPct val="50000"/>
              </a:spcBef>
            </a:pPr>
            <a:r>
              <a:rPr lang="zh-CN" altLang="en-US" sz="4000" b="1" dirty="0">
                <a:latin typeface="Times New Roman" panose="02020603050405020304" pitchFamily="18" charset="0"/>
              </a:rPr>
              <a:t> </a:t>
            </a:r>
            <a:r>
              <a:rPr lang="en-US" altLang="zh-CN" sz="4000" b="1" dirty="0">
                <a:latin typeface="Times New Roman" panose="02020603050405020304" pitchFamily="18" charset="0"/>
              </a:rPr>
              <a:t>2.</a:t>
            </a:r>
            <a:r>
              <a:rPr lang="zh-CN" altLang="en-US" sz="4000" b="1" dirty="0">
                <a:latin typeface="Times New Roman" panose="02020603050405020304" pitchFamily="18" charset="0"/>
              </a:rPr>
              <a:t>尺子和梳齿前后振动都有什么特点</a:t>
            </a:r>
            <a:r>
              <a:rPr lang="zh-CN" altLang="en-US" sz="4000" b="1">
                <a:latin typeface="Times New Roman" panose="02020603050405020304" pitchFamily="18" charset="0"/>
              </a:rPr>
              <a:t> </a:t>
            </a:r>
          </a:p>
        </p:txBody>
      </p:sp>
      <p:sp>
        <p:nvSpPr>
          <p:cNvPr id="17412" name="文本框 17411"/>
          <p:cNvSpPr txBox="1"/>
          <p:nvPr/>
        </p:nvSpPr>
        <p:spPr>
          <a:xfrm>
            <a:off x="914400" y="2667000"/>
            <a:ext cx="7162800" cy="457200"/>
          </a:xfrm>
          <a:prstGeom prst="rect">
            <a:avLst/>
          </a:prstGeom>
          <a:noFill/>
          <a:ln w="9525">
            <a:noFill/>
          </a:ln>
        </p:spPr>
        <p:txBody>
          <a:bodyPr>
            <a:spAutoFit/>
          </a:bodyPr>
          <a:lstStyle/>
          <a:p>
            <a:pPr>
              <a:spcBef>
                <a:spcPct val="50000"/>
              </a:spcBef>
            </a:pPr>
            <a:endParaRPr sz="2400" dirty="0">
              <a:latin typeface="Times New Roman" panose="02020603050405020304" pitchFamily="18" charset="0"/>
            </a:endParaRPr>
          </a:p>
        </p:txBody>
      </p:sp>
      <p:sp>
        <p:nvSpPr>
          <p:cNvPr id="17413" name="文本框 17412"/>
          <p:cNvSpPr txBox="1"/>
          <p:nvPr/>
        </p:nvSpPr>
        <p:spPr>
          <a:xfrm>
            <a:off x="971550" y="3933825"/>
            <a:ext cx="7391400" cy="1616075"/>
          </a:xfrm>
          <a:prstGeom prst="rect">
            <a:avLst/>
          </a:prstGeom>
          <a:noFill/>
          <a:ln w="9525">
            <a:noFill/>
          </a:ln>
        </p:spPr>
        <p:txBody>
          <a:bodyPr>
            <a:spAutoFit/>
          </a:bodyPr>
          <a:lstStyle/>
          <a:p>
            <a:pPr>
              <a:spcBef>
                <a:spcPct val="50000"/>
              </a:spcBef>
            </a:pPr>
            <a:r>
              <a:rPr lang="en-US" altLang="zh-CN" sz="3600" b="1">
                <a:solidFill>
                  <a:srgbClr val="0000FF"/>
                </a:solidFill>
                <a:latin typeface="Times New Roman" panose="02020603050405020304" pitchFamily="18" charset="0"/>
              </a:rPr>
              <a:t> </a:t>
            </a:r>
            <a:r>
              <a:rPr lang="zh-CN" altLang="en-US" sz="4000" b="1">
                <a:solidFill>
                  <a:srgbClr val="0000FF"/>
                </a:solidFill>
                <a:latin typeface="Times New Roman" panose="02020603050405020304" pitchFamily="18" charset="0"/>
              </a:rPr>
              <a:t>声音有高有低</a:t>
            </a:r>
          </a:p>
          <a:p>
            <a:pPr>
              <a:spcBef>
                <a:spcPct val="50000"/>
              </a:spcBef>
            </a:pPr>
            <a:r>
              <a:rPr lang="zh-CN" altLang="en-US" sz="4000" b="1">
                <a:solidFill>
                  <a:srgbClr val="0000FF"/>
                </a:solidFill>
                <a:latin typeface="Times New Roman" panose="02020603050405020304" pitchFamily="18" charset="0"/>
              </a:rPr>
              <a:t>尺子前后</a:t>
            </a:r>
            <a:r>
              <a:rPr lang="zh-CN" altLang="en-US" sz="4000" b="1">
                <a:solidFill>
                  <a:srgbClr val="FF3300"/>
                </a:solidFill>
                <a:latin typeface="Times New Roman" panose="02020603050405020304" pitchFamily="18" charset="0"/>
              </a:rPr>
              <a:t>振动快慢不同</a:t>
            </a:r>
          </a:p>
        </p:txBody>
      </p:sp>
      <p:pic>
        <p:nvPicPr>
          <p:cNvPr id="17415" name="图片 17414" descr="想想议议"/>
          <p:cNvPicPr>
            <a:picLocks noChangeAspect="1"/>
          </p:cNvPicPr>
          <p:nvPr/>
        </p:nvPicPr>
        <p:blipFill>
          <a:blip r:embed="rId2">
            <a:clrChange>
              <a:clrFrom>
                <a:srgbClr val="FFFFFF"/>
              </a:clrFrom>
              <a:clrTo>
                <a:srgbClr val="FFFFFF">
                  <a:alpha val="0"/>
                </a:srgbClr>
              </a:clrTo>
            </a:clrChange>
          </a:blip>
          <a:stretch>
            <a:fillRect/>
          </a:stretch>
        </p:blipFill>
        <p:spPr>
          <a:xfrm>
            <a:off x="250825" y="333375"/>
            <a:ext cx="3311525" cy="982663"/>
          </a:xfrm>
          <a:prstGeom prst="rect">
            <a:avLst/>
          </a:prstGeom>
          <a:noFill/>
          <a:ln w="9525">
            <a:noFill/>
          </a:ln>
        </p:spPr>
      </p:pic>
      <p:pic>
        <p:nvPicPr>
          <p:cNvPr id="17417" name="图片 17416" descr="image010"/>
          <p:cNvPicPr>
            <a:picLocks noChangeAspect="1"/>
          </p:cNvPicPr>
          <p:nvPr/>
        </p:nvPicPr>
        <p:blipFill>
          <a:blip r:embed="rId3"/>
          <a:stretch>
            <a:fillRect/>
          </a:stretch>
        </p:blipFill>
        <p:spPr>
          <a:xfrm>
            <a:off x="7524750" y="5516563"/>
            <a:ext cx="1619250" cy="1341437"/>
          </a:xfrm>
          <a:prstGeom prst="rect">
            <a:avLst/>
          </a:prstGeom>
          <a:noFill/>
          <a:ln w="9525">
            <a:noFill/>
          </a:ln>
        </p:spPr>
      </p:pic>
    </p:spTree>
    <p:extLst>
      <p:ext uri="{BB962C8B-B14F-4D97-AF65-F5344CB8AC3E}">
        <p14:creationId xmlns:p14="http://schemas.microsoft.com/office/powerpoint/2010/main" val="6550040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20481"/>
          <p:cNvSpPr txBox="1"/>
          <p:nvPr/>
        </p:nvSpPr>
        <p:spPr>
          <a:xfrm>
            <a:off x="1331913" y="2708275"/>
            <a:ext cx="7283450" cy="1563688"/>
          </a:xfrm>
          <a:prstGeom prst="rect">
            <a:avLst/>
          </a:prstGeom>
          <a:noFill/>
          <a:ln w="9525" cap="flat" cmpd="sng">
            <a:solidFill>
              <a:srgbClr val="FF0000"/>
            </a:solidFill>
            <a:prstDash val="solid"/>
            <a:miter/>
            <a:headEnd type="none" w="med" len="med"/>
            <a:tailEnd type="none" w="med" len="med"/>
          </a:ln>
        </p:spPr>
        <p:txBody>
          <a:bodyPr>
            <a:spAutoFit/>
          </a:bodyPr>
          <a:lstStyle/>
          <a:p>
            <a:pPr>
              <a:spcBef>
                <a:spcPct val="50000"/>
              </a:spcBef>
            </a:pPr>
            <a:r>
              <a:rPr lang="en-US" altLang="zh-CN" sz="2800" b="1" dirty="0">
                <a:latin typeface="Times New Roman" panose="02020603050405020304" pitchFamily="18" charset="0"/>
              </a:rPr>
              <a:t>        </a:t>
            </a:r>
            <a:r>
              <a:rPr lang="zh-CN" altLang="en-US" sz="2800" b="1" dirty="0">
                <a:latin typeface="Times New Roman" panose="02020603050405020304" pitchFamily="18" charset="0"/>
              </a:rPr>
              <a:t>音调的高低与发声物体的振动</a:t>
            </a:r>
            <a:r>
              <a:rPr lang="zh-CN" altLang="en-US" sz="3200" b="1" dirty="0">
                <a:solidFill>
                  <a:srgbClr val="FF33CC"/>
                </a:solidFill>
                <a:latin typeface="Times New Roman" panose="02020603050405020304" pitchFamily="18" charset="0"/>
                <a:ea typeface="华文中宋" panose="02010600040101010101" pitchFamily="2" charset="-122"/>
              </a:rPr>
              <a:t>频率</a:t>
            </a:r>
            <a:r>
              <a:rPr lang="zh-CN" altLang="en-US" sz="2800" b="1" dirty="0">
                <a:latin typeface="Times New Roman" panose="02020603050405020304" pitchFamily="18" charset="0"/>
              </a:rPr>
              <a:t>有关。振动</a:t>
            </a:r>
            <a:r>
              <a:rPr lang="zh-CN" altLang="en-US" sz="3200" b="1" dirty="0">
                <a:solidFill>
                  <a:srgbClr val="FF33CC"/>
                </a:solidFill>
                <a:latin typeface="Times New Roman" panose="02020603050405020304" pitchFamily="18" charset="0"/>
                <a:ea typeface="华文中宋" panose="02010600040101010101" pitchFamily="2" charset="-122"/>
              </a:rPr>
              <a:t>频率</a:t>
            </a:r>
            <a:r>
              <a:rPr lang="zh-CN" altLang="en-US" sz="2800" b="1" dirty="0">
                <a:latin typeface="Times New Roman" panose="02020603050405020304" pitchFamily="18" charset="0"/>
              </a:rPr>
              <a:t>越</a:t>
            </a:r>
            <a:r>
              <a:rPr lang="zh-CN" altLang="en-US" sz="3200" b="1" dirty="0">
                <a:solidFill>
                  <a:srgbClr val="FF33CC"/>
                </a:solidFill>
                <a:latin typeface="Times New Roman" panose="02020603050405020304" pitchFamily="18" charset="0"/>
                <a:ea typeface="华文中宋" panose="02010600040101010101" pitchFamily="2" charset="-122"/>
              </a:rPr>
              <a:t>快</a:t>
            </a:r>
            <a:r>
              <a:rPr lang="zh-CN" altLang="en-US" sz="2800" b="1" dirty="0">
                <a:latin typeface="Times New Roman" panose="02020603050405020304" pitchFamily="18" charset="0"/>
              </a:rPr>
              <a:t>，发出的声音音调越</a:t>
            </a:r>
            <a:r>
              <a:rPr lang="zh-CN" altLang="en-US" sz="3200" b="1" dirty="0">
                <a:solidFill>
                  <a:srgbClr val="FF33CC"/>
                </a:solidFill>
                <a:latin typeface="Times New Roman" panose="02020603050405020304" pitchFamily="18" charset="0"/>
                <a:ea typeface="华文中宋" panose="02010600040101010101" pitchFamily="2" charset="-122"/>
              </a:rPr>
              <a:t>高</a:t>
            </a:r>
            <a:r>
              <a:rPr lang="zh-CN" altLang="en-US" sz="2800" b="1" dirty="0">
                <a:latin typeface="Times New Roman" panose="02020603050405020304" pitchFamily="18" charset="0"/>
              </a:rPr>
              <a:t>；振动</a:t>
            </a:r>
            <a:r>
              <a:rPr lang="zh-CN" altLang="en-US" sz="3200" b="1" dirty="0">
                <a:solidFill>
                  <a:srgbClr val="3333FF"/>
                </a:solidFill>
                <a:latin typeface="Times New Roman" panose="02020603050405020304" pitchFamily="18" charset="0"/>
                <a:ea typeface="华文中宋" panose="02010600040101010101" pitchFamily="2" charset="-122"/>
              </a:rPr>
              <a:t>频率</a:t>
            </a:r>
            <a:r>
              <a:rPr lang="zh-CN" altLang="en-US" sz="2800" b="1" dirty="0">
                <a:latin typeface="Times New Roman" panose="02020603050405020304" pitchFamily="18" charset="0"/>
              </a:rPr>
              <a:t>越</a:t>
            </a:r>
            <a:r>
              <a:rPr lang="zh-CN" altLang="en-US" sz="3200" b="1" dirty="0">
                <a:solidFill>
                  <a:srgbClr val="3333FF"/>
                </a:solidFill>
                <a:latin typeface="Times New Roman" panose="02020603050405020304" pitchFamily="18" charset="0"/>
                <a:ea typeface="华文中宋" panose="02010600040101010101" pitchFamily="2" charset="-122"/>
              </a:rPr>
              <a:t>慢</a:t>
            </a:r>
            <a:r>
              <a:rPr lang="zh-CN" altLang="en-US" sz="2800" b="1" dirty="0">
                <a:latin typeface="Times New Roman" panose="02020603050405020304" pitchFamily="18" charset="0"/>
              </a:rPr>
              <a:t>，音调越</a:t>
            </a:r>
            <a:r>
              <a:rPr lang="zh-CN" altLang="en-US" sz="3200" b="1" dirty="0">
                <a:solidFill>
                  <a:srgbClr val="3333FF"/>
                </a:solidFill>
                <a:latin typeface="Times New Roman" panose="02020603050405020304" pitchFamily="18" charset="0"/>
                <a:ea typeface="华文中宋" panose="02010600040101010101" pitchFamily="2" charset="-122"/>
              </a:rPr>
              <a:t>低</a:t>
            </a:r>
            <a:r>
              <a:rPr lang="zh-CN" altLang="en-US" sz="2800" b="1" dirty="0">
                <a:latin typeface="Times New Roman" panose="02020603050405020304" pitchFamily="18" charset="0"/>
              </a:rPr>
              <a:t>。</a:t>
            </a:r>
            <a:endParaRPr lang="zh-CN" altLang="en-US" sz="2800" b="1">
              <a:latin typeface="Times New Roman" panose="02020603050405020304" pitchFamily="18" charset="0"/>
            </a:endParaRPr>
          </a:p>
        </p:txBody>
      </p:sp>
      <p:sp>
        <p:nvSpPr>
          <p:cNvPr id="20483" name="椭圆形标注 20482"/>
          <p:cNvSpPr/>
          <p:nvPr/>
        </p:nvSpPr>
        <p:spPr>
          <a:xfrm flipH="1">
            <a:off x="2843213" y="188913"/>
            <a:ext cx="4657725" cy="2376487"/>
          </a:xfrm>
          <a:prstGeom prst="wedgeEllipseCallout">
            <a:avLst>
              <a:gd name="adj1" fmla="val -45162"/>
              <a:gd name="adj2" fmla="val 59551"/>
            </a:avLst>
          </a:prstGeom>
          <a:solidFill>
            <a:srgbClr val="00FFFF"/>
          </a:solidFill>
          <a:ln w="9525" cap="flat" cmpd="sng">
            <a:solidFill>
              <a:srgbClr val="CC99FF"/>
            </a:solidFill>
            <a:prstDash val="solid"/>
            <a:miter/>
            <a:headEnd type="none" w="med" len="med"/>
            <a:tailEnd type="none" w="med" len="med"/>
          </a:ln>
        </p:spPr>
        <p:txBody>
          <a:bodyPr/>
          <a:lstStyle/>
          <a:p>
            <a:pPr algn="ctr"/>
            <a:r>
              <a:rPr lang="en-US" altLang="zh-CN" sz="2800" b="1" dirty="0">
                <a:latin typeface="Times New Roman" panose="02020603050405020304" pitchFamily="18" charset="0"/>
              </a:rPr>
              <a:t>        </a:t>
            </a:r>
            <a:r>
              <a:rPr lang="zh-CN" altLang="en-US" sz="2800" b="1" dirty="0">
                <a:latin typeface="Times New Roman" panose="02020603050405020304" pitchFamily="18" charset="0"/>
              </a:rPr>
              <a:t>发声体每秒内振动的次数叫</a:t>
            </a:r>
            <a:r>
              <a:rPr lang="zh-CN" altLang="en-US" sz="2800" b="1" dirty="0">
                <a:solidFill>
                  <a:srgbClr val="FF0000"/>
                </a:solidFill>
                <a:latin typeface="Times New Roman" panose="02020603050405020304" pitchFamily="18" charset="0"/>
              </a:rPr>
              <a:t>频率</a:t>
            </a:r>
            <a:r>
              <a:rPr lang="zh-CN" altLang="en-US" sz="2800" b="1" dirty="0">
                <a:latin typeface="Times New Roman" panose="02020603050405020304" pitchFamily="18" charset="0"/>
              </a:rPr>
              <a:t>。</a:t>
            </a:r>
          </a:p>
          <a:p>
            <a:pPr algn="ctr"/>
            <a:r>
              <a:rPr lang="zh-CN" altLang="en-US" sz="2800" b="1" dirty="0">
                <a:solidFill>
                  <a:srgbClr val="990099"/>
                </a:solidFill>
                <a:latin typeface="Times New Roman" panose="02020603050405020304" pitchFamily="18" charset="0"/>
              </a:rPr>
              <a:t>频率描述</a:t>
            </a:r>
          </a:p>
          <a:p>
            <a:pPr algn="ctr"/>
            <a:r>
              <a:rPr lang="zh-CN" altLang="en-US" sz="2800" b="1" dirty="0">
                <a:solidFill>
                  <a:srgbClr val="CC3300"/>
                </a:solidFill>
                <a:latin typeface="Times New Roman" panose="02020603050405020304" pitchFamily="18" charset="0"/>
              </a:rPr>
              <a:t>发声体振动快慢</a:t>
            </a:r>
            <a:r>
              <a:rPr lang="zh-CN" altLang="en-US" sz="2800" b="1" dirty="0">
                <a:solidFill>
                  <a:srgbClr val="990099"/>
                </a:solidFill>
                <a:latin typeface="Times New Roman" panose="02020603050405020304" pitchFamily="18" charset="0"/>
              </a:rPr>
              <a:t>。</a:t>
            </a:r>
          </a:p>
        </p:txBody>
      </p:sp>
      <p:sp>
        <p:nvSpPr>
          <p:cNvPr id="20484" name="圆角矩形标注 20483"/>
          <p:cNvSpPr/>
          <p:nvPr/>
        </p:nvSpPr>
        <p:spPr>
          <a:xfrm>
            <a:off x="1979613" y="4797425"/>
            <a:ext cx="6553200" cy="1871663"/>
          </a:xfrm>
          <a:prstGeom prst="wedgeRoundRectCallout">
            <a:avLst>
              <a:gd name="adj1" fmla="val 36579"/>
              <a:gd name="adj2" fmla="val -137278"/>
              <a:gd name="adj3" fmla="val 16667"/>
            </a:avLst>
          </a:prstGeom>
          <a:solidFill>
            <a:srgbClr val="00FFFF"/>
          </a:solidFill>
          <a:ln w="9525" cap="flat" cmpd="sng">
            <a:solidFill>
              <a:srgbClr val="CC99FF"/>
            </a:solidFill>
            <a:prstDash val="solid"/>
            <a:miter/>
            <a:headEnd type="none" w="med" len="med"/>
            <a:tailEnd type="none" w="med" len="med"/>
          </a:ln>
        </p:spPr>
        <p:txBody>
          <a:bodyPr/>
          <a:lstStyle/>
          <a:p>
            <a:r>
              <a:rPr lang="en-US" altLang="zh-CN" sz="2800" b="1" dirty="0">
                <a:latin typeface="Times New Roman" panose="02020603050405020304" pitchFamily="18" charset="0"/>
              </a:rPr>
              <a:t>        </a:t>
            </a:r>
            <a:r>
              <a:rPr lang="zh-CN" altLang="en-US" sz="2800" b="1" dirty="0">
                <a:latin typeface="Times New Roman" panose="02020603050405020304" pitchFamily="18" charset="0"/>
              </a:rPr>
              <a:t>频率的单位是</a:t>
            </a:r>
            <a:r>
              <a:rPr lang="zh-CN" altLang="en-US" sz="2800" b="1" dirty="0">
                <a:solidFill>
                  <a:srgbClr val="FF0000"/>
                </a:solidFill>
                <a:latin typeface="Times New Roman" panose="02020603050405020304" pitchFamily="18" charset="0"/>
              </a:rPr>
              <a:t>赫兹</a:t>
            </a:r>
            <a:r>
              <a:rPr lang="zh-CN" altLang="en-US" sz="2800" b="1" dirty="0">
                <a:latin typeface="Times New Roman" panose="02020603050405020304" pitchFamily="18" charset="0"/>
              </a:rPr>
              <a:t>，简称</a:t>
            </a:r>
            <a:r>
              <a:rPr lang="zh-CN" altLang="en-US" sz="2800" b="1" dirty="0">
                <a:solidFill>
                  <a:srgbClr val="FF0000"/>
                </a:solidFill>
                <a:latin typeface="Times New Roman" panose="02020603050405020304" pitchFamily="18" charset="0"/>
              </a:rPr>
              <a:t>赫</a:t>
            </a:r>
            <a:r>
              <a:rPr lang="zh-CN" altLang="en-US" sz="2800" b="1" dirty="0">
                <a:latin typeface="Times New Roman" panose="02020603050405020304" pitchFamily="18" charset="0"/>
              </a:rPr>
              <a:t>，符号为</a:t>
            </a:r>
            <a:r>
              <a:rPr lang="en-US" altLang="zh-CN" sz="2800" b="1">
                <a:solidFill>
                  <a:srgbClr val="FF0000"/>
                </a:solidFill>
                <a:latin typeface="Times New Roman" panose="02020603050405020304" pitchFamily="18" charset="0"/>
              </a:rPr>
              <a:t>Hz</a:t>
            </a:r>
            <a:r>
              <a:rPr lang="zh-CN" altLang="en-US" sz="2800" b="1" dirty="0">
                <a:latin typeface="Times New Roman" panose="02020603050405020304" pitchFamily="18" charset="0"/>
              </a:rPr>
              <a:t>。</a:t>
            </a:r>
          </a:p>
          <a:p>
            <a:r>
              <a:rPr lang="zh-CN" altLang="en-US" sz="2800" b="1" dirty="0">
                <a:latin typeface="Times New Roman" panose="02020603050405020304" pitchFamily="18" charset="0"/>
              </a:rPr>
              <a:t>        如：物体在</a:t>
            </a:r>
            <a:r>
              <a:rPr lang="en-US" altLang="zh-CN" sz="2800" b="1" dirty="0">
                <a:latin typeface="Times New Roman" panose="02020603050405020304" pitchFamily="18" charset="0"/>
              </a:rPr>
              <a:t>1s</a:t>
            </a:r>
            <a:r>
              <a:rPr lang="zh-CN" altLang="en-US" sz="2800" b="1" dirty="0">
                <a:latin typeface="Times New Roman" panose="02020603050405020304" pitchFamily="18" charset="0"/>
              </a:rPr>
              <a:t>内振动</a:t>
            </a:r>
            <a:r>
              <a:rPr lang="en-US" altLang="zh-CN" sz="2800" b="1" dirty="0">
                <a:latin typeface="Times New Roman" panose="02020603050405020304" pitchFamily="18" charset="0"/>
              </a:rPr>
              <a:t>1000</a:t>
            </a:r>
            <a:r>
              <a:rPr lang="zh-CN" altLang="en-US" sz="2800" b="1" dirty="0">
                <a:latin typeface="Times New Roman" panose="02020603050405020304" pitchFamily="18" charset="0"/>
              </a:rPr>
              <a:t>次，频率为</a:t>
            </a:r>
            <a:r>
              <a:rPr lang="en-US" altLang="zh-CN" sz="2800" b="1" dirty="0">
                <a:latin typeface="Times New Roman" panose="02020603050405020304" pitchFamily="18" charset="0"/>
              </a:rPr>
              <a:t>1000Hz</a:t>
            </a:r>
            <a:r>
              <a:rPr lang="zh-CN" altLang="en-US" sz="2800" b="1" dirty="0">
                <a:latin typeface="Times New Roman" panose="02020603050405020304" pitchFamily="18" charset="0"/>
              </a:rPr>
              <a:t>。</a:t>
            </a:r>
          </a:p>
        </p:txBody>
      </p:sp>
      <p:sp>
        <p:nvSpPr>
          <p:cNvPr id="20485" name="文本框 20484"/>
          <p:cNvSpPr txBox="1"/>
          <p:nvPr/>
        </p:nvSpPr>
        <p:spPr>
          <a:xfrm>
            <a:off x="7380288" y="0"/>
            <a:ext cx="611187" cy="2060575"/>
          </a:xfrm>
          <a:prstGeom prst="rect">
            <a:avLst/>
          </a:prstGeom>
          <a:noFill/>
          <a:ln w="9525">
            <a:noFill/>
          </a:ln>
        </p:spPr>
        <p:txBody>
          <a:bodyPr vert="eaVert">
            <a:spAutoFit/>
          </a:bodyPr>
          <a:lstStyle/>
          <a:p>
            <a:pPr algn="ctr"/>
            <a:r>
              <a:rPr lang="zh-CN" altLang="en-US" sz="2800" b="1" dirty="0">
                <a:solidFill>
                  <a:srgbClr val="FF33CC"/>
                </a:solidFill>
                <a:latin typeface="Times New Roman" panose="02020603050405020304" pitchFamily="18" charset="0"/>
                <a:ea typeface="黑体" panose="02010609060101010101" pitchFamily="2" charset="-122"/>
              </a:rPr>
              <a:t>物理意义</a:t>
            </a:r>
          </a:p>
        </p:txBody>
      </p:sp>
      <p:sp>
        <p:nvSpPr>
          <p:cNvPr id="20486" name="流程图: 终止 20485"/>
          <p:cNvSpPr/>
          <p:nvPr/>
        </p:nvSpPr>
        <p:spPr>
          <a:xfrm>
            <a:off x="762000" y="1590675"/>
            <a:ext cx="1676400" cy="695325"/>
          </a:xfrm>
          <a:prstGeom prst="flowChartTerminator">
            <a:avLst/>
          </a:prstGeom>
          <a:gradFill rotWithShape="1">
            <a:gsLst>
              <a:gs pos="0">
                <a:srgbClr val="FFFFCC"/>
              </a:gs>
              <a:gs pos="100000">
                <a:srgbClr val="FF9900"/>
              </a:gs>
            </a:gsLst>
            <a:path path="shape">
              <a:fillToRect l="50000" t="50000" r="50000" b="50000"/>
            </a:path>
            <a:tileRect/>
          </a:gradFill>
          <a:ln w="9525">
            <a:noFill/>
          </a:ln>
          <a:effectLst>
            <a:outerShdw dist="35921" dir="2699999" algn="ctr" rotWithShape="0">
              <a:srgbClr val="C0C0C0">
                <a:alpha val="80000"/>
              </a:srgbClr>
            </a:outerShdw>
          </a:effectLst>
        </p:spPr>
        <p:txBody>
          <a:bodyPr anchor="ctr">
            <a:spAutoFit/>
          </a:bodyPr>
          <a:lstStyle/>
          <a:p>
            <a:pPr algn="ctr"/>
            <a:endParaRPr sz="2800" dirty="0">
              <a:latin typeface="Times New Roman" panose="02020603050405020304" pitchFamily="18" charset="0"/>
              <a:ea typeface="黑体" panose="02010609060101010101" pitchFamily="2" charset="-122"/>
            </a:endParaRPr>
          </a:p>
        </p:txBody>
      </p:sp>
      <p:sp>
        <p:nvSpPr>
          <p:cNvPr id="20487" name="文本框 20486"/>
          <p:cNvSpPr txBox="1"/>
          <p:nvPr/>
        </p:nvSpPr>
        <p:spPr>
          <a:xfrm>
            <a:off x="990600" y="1584325"/>
            <a:ext cx="1493838" cy="701675"/>
          </a:xfrm>
          <a:prstGeom prst="rect">
            <a:avLst/>
          </a:prstGeom>
          <a:noFill/>
          <a:ln w="9525">
            <a:noFill/>
          </a:ln>
        </p:spPr>
        <p:txBody>
          <a:bodyPr>
            <a:spAutoFit/>
          </a:bodyPr>
          <a:lstStyle/>
          <a:p>
            <a:r>
              <a:rPr lang="zh-CN" altLang="en-US" sz="4000" b="1" dirty="0">
                <a:solidFill>
                  <a:srgbClr val="0000FF"/>
                </a:solidFill>
                <a:latin typeface="Times New Roman" panose="02020603050405020304" pitchFamily="18" charset="0"/>
                <a:ea typeface="黑体" panose="02010609060101010101" pitchFamily="2" charset="-122"/>
              </a:rPr>
              <a:t>音调</a:t>
            </a:r>
          </a:p>
        </p:txBody>
      </p:sp>
      <p:pic>
        <p:nvPicPr>
          <p:cNvPr id="20488" name="图片 20487" descr="结论"/>
          <p:cNvPicPr>
            <a:picLocks noChangeAspect="1"/>
          </p:cNvPicPr>
          <p:nvPr/>
        </p:nvPicPr>
        <p:blipFill>
          <a:blip r:embed="rId2">
            <a:clrChange>
              <a:clrFrom>
                <a:srgbClr val="D8E9EC"/>
              </a:clrFrom>
              <a:clrTo>
                <a:srgbClr val="D8E9EC">
                  <a:alpha val="0"/>
                </a:srgbClr>
              </a:clrTo>
            </a:clrChange>
          </a:blip>
          <a:stretch>
            <a:fillRect/>
          </a:stretch>
        </p:blipFill>
        <p:spPr>
          <a:xfrm>
            <a:off x="76200" y="1524000"/>
            <a:ext cx="762000" cy="762000"/>
          </a:xfrm>
          <a:prstGeom prst="rect">
            <a:avLst/>
          </a:prstGeom>
          <a:noFill/>
          <a:ln w="9525">
            <a:noFill/>
          </a:ln>
        </p:spPr>
      </p:pic>
      <p:pic>
        <p:nvPicPr>
          <p:cNvPr id="20489" name="图片 20488" descr="图片1"/>
          <p:cNvPicPr>
            <a:picLocks noChangeAspect="1"/>
          </p:cNvPicPr>
          <p:nvPr/>
        </p:nvPicPr>
        <p:blipFill>
          <a:blip r:embed="rId3"/>
          <a:stretch>
            <a:fillRect/>
          </a:stretch>
        </p:blipFill>
        <p:spPr>
          <a:xfrm>
            <a:off x="7905750" y="0"/>
            <a:ext cx="1238250" cy="1238250"/>
          </a:xfrm>
          <a:prstGeom prst="rect">
            <a:avLst/>
          </a:prstGeom>
          <a:noFill/>
          <a:ln w="9525">
            <a:noFill/>
          </a:ln>
        </p:spPr>
      </p:pic>
      <p:sp>
        <p:nvSpPr>
          <p:cNvPr id="20490" name="直接连接符 20489"/>
          <p:cNvSpPr/>
          <p:nvPr/>
        </p:nvSpPr>
        <p:spPr>
          <a:xfrm flipV="1">
            <a:off x="6516688" y="836613"/>
            <a:ext cx="863600" cy="304800"/>
          </a:xfrm>
          <a:prstGeom prst="line">
            <a:avLst/>
          </a:prstGeom>
          <a:ln w="53975" cap="flat" cmpd="sng">
            <a:solidFill>
              <a:srgbClr val="339966"/>
            </a:solidFill>
            <a:prstDash val="solid"/>
            <a:headEnd type="none" w="med" len="med"/>
            <a:tailEnd type="triangle" w="med" len="med"/>
          </a:ln>
        </p:spPr>
      </p:sp>
      <p:sp>
        <p:nvSpPr>
          <p:cNvPr id="20491" name="文本框 20490"/>
          <p:cNvSpPr txBox="1"/>
          <p:nvPr/>
        </p:nvSpPr>
        <p:spPr>
          <a:xfrm>
            <a:off x="250825" y="188913"/>
            <a:ext cx="4392613" cy="641350"/>
          </a:xfrm>
          <a:prstGeom prst="rect">
            <a:avLst/>
          </a:prstGeom>
          <a:noFill/>
          <a:ln w="9525">
            <a:noFill/>
          </a:ln>
        </p:spPr>
        <p:txBody>
          <a:bodyPr>
            <a:spAutoFit/>
          </a:bodyPr>
          <a:lstStyle/>
          <a:p>
            <a:pPr>
              <a:spcBef>
                <a:spcPct val="50000"/>
              </a:spcBef>
            </a:pPr>
            <a:r>
              <a:rPr lang="zh-CN" altLang="en-US" sz="3600" b="1">
                <a:solidFill>
                  <a:srgbClr val="CC3300"/>
                </a:solidFill>
                <a:latin typeface="Times New Roman" panose="02020603050405020304" pitchFamily="18" charset="0"/>
              </a:rPr>
              <a:t>音调：</a:t>
            </a:r>
            <a:r>
              <a:rPr lang="zh-CN" altLang="en-US" sz="3600" b="1">
                <a:solidFill>
                  <a:srgbClr val="0000FF"/>
                </a:solidFill>
                <a:latin typeface="Times New Roman" panose="02020603050405020304" pitchFamily="18" charset="0"/>
              </a:rPr>
              <a:t>声音的高低</a:t>
            </a:r>
          </a:p>
        </p:txBody>
      </p:sp>
    </p:spTree>
    <p:extLst>
      <p:ext uri="{BB962C8B-B14F-4D97-AF65-F5344CB8AC3E}">
        <p14:creationId xmlns:p14="http://schemas.microsoft.com/office/powerpoint/2010/main" val="3182079501"/>
      </p:ext>
    </p:extLst>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0487"/>
                                        </p:tgtEl>
                                        <p:attrNameLst>
                                          <p:attrName>style.visibility</p:attrName>
                                        </p:attrNameLst>
                                      </p:cBhvr>
                                      <p:to>
                                        <p:strVal val="visible"/>
                                      </p:to>
                                    </p:set>
                                    <p:anim calcmode="lin" valueType="num">
                                      <p:cBhvr additive="base">
                                        <p:cTn id="7" dur="500" fill="hold"/>
                                        <p:tgtEl>
                                          <p:spTgt spid="20487"/>
                                        </p:tgtEl>
                                        <p:attrNameLst>
                                          <p:attrName>ppt_x</p:attrName>
                                        </p:attrNameLst>
                                      </p:cBhvr>
                                      <p:tavLst>
                                        <p:tav tm="0">
                                          <p:val>
                                            <p:strVal val="0-#ppt_w/2"/>
                                          </p:val>
                                        </p:tav>
                                        <p:tav tm="100000">
                                          <p:val>
                                            <p:strVal val="#ppt_x"/>
                                          </p:val>
                                        </p:tav>
                                      </p:tavLst>
                                    </p:anim>
                                    <p:anim calcmode="lin" valueType="num">
                                      <p:cBhvr additive="base">
                                        <p:cTn id="8" dur="500" fill="hold"/>
                                        <p:tgtEl>
                                          <p:spTgt spid="2048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6" presetClass="entr" presetSubtype="0" fill="hold" grpId="1" nodeType="clickEffect">
                                  <p:stCondLst>
                                    <p:cond delay="0"/>
                                  </p:stCondLst>
                                  <p:childTnLst>
                                    <p:set>
                                      <p:cBhvr>
                                        <p:cTn id="12" dur="1" fill="hold">
                                          <p:stCondLst>
                                            <p:cond delay="0"/>
                                          </p:stCondLst>
                                        </p:cTn>
                                        <p:tgtEl>
                                          <p:spTgt spid="20491"/>
                                        </p:tgtEl>
                                        <p:attrNameLst>
                                          <p:attrName>style.visibility</p:attrName>
                                        </p:attrNameLst>
                                      </p:cBhvr>
                                      <p:to>
                                        <p:strVal val="visible"/>
                                      </p:to>
                                    </p:set>
                                    <p:animEffect transition="in" filter="wipe(down)">
                                      <p:cBhvr>
                                        <p:cTn id="13" dur="290">
                                          <p:stCondLst>
                                            <p:cond delay="0"/>
                                          </p:stCondLst>
                                        </p:cTn>
                                        <p:tgtEl>
                                          <p:spTgt spid="20491"/>
                                        </p:tgtEl>
                                      </p:cBhvr>
                                    </p:animEffect>
                                    <p:anim calcmode="lin" valueType="num">
                                      <p:cBhvr>
                                        <p:cTn id="14" dur="911" tmFilter="0,0; 0.14,0.36; 0.43,0.73; 0.71,0.91; 1.0,1.0">
                                          <p:stCondLst>
                                            <p:cond delay="0"/>
                                          </p:stCondLst>
                                        </p:cTn>
                                        <p:tgtEl>
                                          <p:spTgt spid="20491"/>
                                        </p:tgtEl>
                                        <p:attrNameLst>
                                          <p:attrName>ppt_x</p:attrName>
                                        </p:attrNameLst>
                                      </p:cBhvr>
                                      <p:tavLst>
                                        <p:tav tm="0">
                                          <p:val>
                                            <p:strVal val="#ppt_x-0.25"/>
                                          </p:val>
                                        </p:tav>
                                        <p:tav tm="100000">
                                          <p:val>
                                            <p:strVal val="#ppt_x"/>
                                          </p:val>
                                        </p:tav>
                                      </p:tavLst>
                                    </p:anim>
                                    <p:anim calcmode="lin" valueType="num">
                                      <p:cBhvr>
                                        <p:cTn id="15" dur="332" tmFilter="0.0,0.0; 0.25,0.07; 0.50,0.2; 0.75,0.467; 1.0,1.0">
                                          <p:stCondLst>
                                            <p:cond delay="0"/>
                                          </p:stCondLst>
                                        </p:cTn>
                                        <p:tgtEl>
                                          <p:spTgt spid="20491"/>
                                        </p:tgtEl>
                                        <p:attrNameLst>
                                          <p:attrName>ppt_y</p:attrName>
                                        </p:attrNameLst>
                                      </p:cBhvr>
                                      <p:tavLst>
                                        <p:tav tm="0" fmla="#ppt_y-sin(pi*$)/3">
                                          <p:val>
                                            <p:fltVal val="0.5"/>
                                          </p:val>
                                        </p:tav>
                                        <p:tav tm="100000">
                                          <p:val>
                                            <p:fltVal val="1"/>
                                          </p:val>
                                        </p:tav>
                                      </p:tavLst>
                                    </p:anim>
                                    <p:anim calcmode="lin" valueType="num">
                                      <p:cBhvr>
                                        <p:cTn id="16" dur="332" tmFilter="0, 0; 0.125,0.2665; 0.25,0.4; 0.375,0.465; 0.5,0.5;  0.625,0.535; 0.75,0.6; 0.875,0.7335; 1,1">
                                          <p:stCondLst>
                                            <p:cond delay="332"/>
                                          </p:stCondLst>
                                        </p:cTn>
                                        <p:tgtEl>
                                          <p:spTgt spid="20491"/>
                                        </p:tgtEl>
                                        <p:attrNameLst>
                                          <p:attrName>ppt_y</p:attrName>
                                        </p:attrNameLst>
                                      </p:cBhvr>
                                      <p:tavLst>
                                        <p:tav tm="0" fmla="#ppt_y-sin(pi*$)/9">
                                          <p:val>
                                            <p:fltVal val="0"/>
                                          </p:val>
                                        </p:tav>
                                        <p:tav tm="100000">
                                          <p:val>
                                            <p:fltVal val="1"/>
                                          </p:val>
                                        </p:tav>
                                      </p:tavLst>
                                    </p:anim>
                                    <p:anim calcmode="lin" valueType="num">
                                      <p:cBhvr>
                                        <p:cTn id="17" dur="166" tmFilter="0, 0; 0.125,0.2665; 0.25,0.4; 0.375,0.465; 0.5,0.5;  0.625,0.535; 0.75,0.6; 0.875,0.7335; 1,1">
                                          <p:stCondLst>
                                            <p:cond delay="662"/>
                                          </p:stCondLst>
                                        </p:cTn>
                                        <p:tgtEl>
                                          <p:spTgt spid="20491"/>
                                        </p:tgtEl>
                                        <p:attrNameLst>
                                          <p:attrName>ppt_y</p:attrName>
                                        </p:attrNameLst>
                                      </p:cBhvr>
                                      <p:tavLst>
                                        <p:tav tm="0" fmla="#ppt_y-sin(pi*$)/27">
                                          <p:val>
                                            <p:fltVal val="0"/>
                                          </p:val>
                                        </p:tav>
                                        <p:tav tm="100000">
                                          <p:val>
                                            <p:fltVal val="1"/>
                                          </p:val>
                                        </p:tav>
                                      </p:tavLst>
                                    </p:anim>
                                    <p:anim calcmode="lin" valueType="num">
                                      <p:cBhvr>
                                        <p:cTn id="18" dur="82" tmFilter="0, 0; 0.125,0.2665; 0.25,0.4; 0.375,0.465; 0.5,0.5;  0.625,0.535; 0.75,0.6; 0.875,0.7335; 1,1">
                                          <p:stCondLst>
                                            <p:cond delay="828"/>
                                          </p:stCondLst>
                                        </p:cTn>
                                        <p:tgtEl>
                                          <p:spTgt spid="20491"/>
                                        </p:tgtEl>
                                        <p:attrNameLst>
                                          <p:attrName>ppt_y</p:attrName>
                                        </p:attrNameLst>
                                      </p:cBhvr>
                                      <p:tavLst>
                                        <p:tav tm="0" fmla="#ppt_y-sin(pi*$)/81">
                                          <p:val>
                                            <p:fltVal val="0"/>
                                          </p:val>
                                        </p:tav>
                                        <p:tav tm="100000">
                                          <p:val>
                                            <p:fltVal val="1"/>
                                          </p:val>
                                        </p:tav>
                                      </p:tavLst>
                                    </p:anim>
                                    <p:animScale>
                                      <p:cBhvr>
                                        <p:cTn id="19" dur="13">
                                          <p:stCondLst>
                                            <p:cond delay="325"/>
                                          </p:stCondLst>
                                        </p:cTn>
                                        <p:tgtEl>
                                          <p:spTgt spid="20491"/>
                                        </p:tgtEl>
                                      </p:cBhvr>
                                      <p:to x="100000" y="60000"/>
                                    </p:animScale>
                                    <p:animScale>
                                      <p:cBhvr>
                                        <p:cTn id="20" dur="83" decel="50000">
                                          <p:stCondLst>
                                            <p:cond delay="338"/>
                                          </p:stCondLst>
                                        </p:cTn>
                                        <p:tgtEl>
                                          <p:spTgt spid="20491"/>
                                        </p:tgtEl>
                                      </p:cBhvr>
                                      <p:to x="100000" y="100000"/>
                                    </p:animScale>
                                    <p:animScale>
                                      <p:cBhvr>
                                        <p:cTn id="21" dur="13">
                                          <p:stCondLst>
                                            <p:cond delay="656"/>
                                          </p:stCondLst>
                                        </p:cTn>
                                        <p:tgtEl>
                                          <p:spTgt spid="20491"/>
                                        </p:tgtEl>
                                      </p:cBhvr>
                                      <p:to x="100000" y="80000"/>
                                    </p:animScale>
                                    <p:animScale>
                                      <p:cBhvr>
                                        <p:cTn id="22" dur="83" decel="50000">
                                          <p:stCondLst>
                                            <p:cond delay="669"/>
                                          </p:stCondLst>
                                        </p:cTn>
                                        <p:tgtEl>
                                          <p:spTgt spid="20491"/>
                                        </p:tgtEl>
                                      </p:cBhvr>
                                      <p:to x="100000" y="100000"/>
                                    </p:animScale>
                                    <p:animScale>
                                      <p:cBhvr>
                                        <p:cTn id="23" dur="13">
                                          <p:stCondLst>
                                            <p:cond delay="821"/>
                                          </p:stCondLst>
                                        </p:cTn>
                                        <p:tgtEl>
                                          <p:spTgt spid="20491"/>
                                        </p:tgtEl>
                                      </p:cBhvr>
                                      <p:to x="100000" y="90000"/>
                                    </p:animScale>
                                    <p:animScale>
                                      <p:cBhvr>
                                        <p:cTn id="24" dur="83" decel="50000">
                                          <p:stCondLst>
                                            <p:cond delay="834"/>
                                          </p:stCondLst>
                                        </p:cTn>
                                        <p:tgtEl>
                                          <p:spTgt spid="20491"/>
                                        </p:tgtEl>
                                      </p:cBhvr>
                                      <p:to x="100000" y="100000"/>
                                    </p:animScale>
                                    <p:animScale>
                                      <p:cBhvr>
                                        <p:cTn id="25" dur="13">
                                          <p:stCondLst>
                                            <p:cond delay="904"/>
                                          </p:stCondLst>
                                        </p:cTn>
                                        <p:tgtEl>
                                          <p:spTgt spid="20491"/>
                                        </p:tgtEl>
                                      </p:cBhvr>
                                      <p:to x="100000" y="95000"/>
                                    </p:animScale>
                                    <p:animScale>
                                      <p:cBhvr>
                                        <p:cTn id="26" dur="83" decel="50000">
                                          <p:stCondLst>
                                            <p:cond delay="917"/>
                                          </p:stCondLst>
                                        </p:cTn>
                                        <p:tgtEl>
                                          <p:spTgt spid="20491"/>
                                        </p:tgtEl>
                                      </p:cBhvr>
                                      <p:to x="100000" y="100000"/>
                                    </p:animScale>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20482"/>
                                        </p:tgtEl>
                                        <p:attrNameLst>
                                          <p:attrName>style.visibility</p:attrName>
                                        </p:attrNameLst>
                                      </p:cBhvr>
                                      <p:to>
                                        <p:strVal val="visible"/>
                                      </p:to>
                                    </p:set>
                                    <p:anim calcmode="lin" valueType="num">
                                      <p:cBhvr>
                                        <p:cTn id="31" dur="500" fill="hold"/>
                                        <p:tgtEl>
                                          <p:spTgt spid="20482"/>
                                        </p:tgtEl>
                                        <p:attrNameLst>
                                          <p:attrName>ppt_w</p:attrName>
                                        </p:attrNameLst>
                                      </p:cBhvr>
                                      <p:tavLst>
                                        <p:tav tm="0">
                                          <p:val>
                                            <p:fltVal val="0"/>
                                          </p:val>
                                        </p:tav>
                                        <p:tav tm="100000">
                                          <p:val>
                                            <p:strVal val="#ppt_w"/>
                                          </p:val>
                                        </p:tav>
                                      </p:tavLst>
                                    </p:anim>
                                    <p:anim calcmode="lin" valueType="num">
                                      <p:cBhvr>
                                        <p:cTn id="32" dur="500" fill="hold"/>
                                        <p:tgtEl>
                                          <p:spTgt spid="20482"/>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20483"/>
                                        </p:tgtEl>
                                        <p:attrNameLst>
                                          <p:attrName>style.visibility</p:attrName>
                                        </p:attrNameLst>
                                      </p:cBhvr>
                                      <p:to>
                                        <p:strVal val="visible"/>
                                      </p:to>
                                    </p:set>
                                    <p:animEffect transition="in" filter="wipe(down)">
                                      <p:cBhvr>
                                        <p:cTn id="37" dur="500"/>
                                        <p:tgtEl>
                                          <p:spTgt spid="2048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20490"/>
                                        </p:tgtEl>
                                        <p:attrNameLst>
                                          <p:attrName>style.visibility</p:attrName>
                                        </p:attrNameLst>
                                      </p:cBhvr>
                                      <p:to>
                                        <p:strVal val="visible"/>
                                      </p:to>
                                    </p:set>
                                    <p:animEffect transition="in" filter="wipe(down)">
                                      <p:cBhvr>
                                        <p:cTn id="42" dur="500"/>
                                        <p:tgtEl>
                                          <p:spTgt spid="20490"/>
                                        </p:tgtEl>
                                      </p:cBhvr>
                                    </p:animEffect>
                                  </p:childTnLst>
                                </p:cTn>
                              </p:par>
                            </p:childTnLst>
                          </p:cTn>
                        </p:par>
                        <p:par>
                          <p:cTn id="43" fill="hold">
                            <p:stCondLst>
                              <p:cond delay="500"/>
                            </p:stCondLst>
                            <p:childTnLst>
                              <p:par>
                                <p:cTn id="44" presetID="22" presetClass="entr" presetSubtype="4" fill="hold" grpId="0" nodeType="afterEffect">
                                  <p:stCondLst>
                                    <p:cond delay="0"/>
                                  </p:stCondLst>
                                  <p:childTnLst>
                                    <p:set>
                                      <p:cBhvr>
                                        <p:cTn id="45" dur="1" fill="hold">
                                          <p:stCondLst>
                                            <p:cond delay="0"/>
                                          </p:stCondLst>
                                        </p:cTn>
                                        <p:tgtEl>
                                          <p:spTgt spid="20485"/>
                                        </p:tgtEl>
                                        <p:attrNameLst>
                                          <p:attrName>style.visibility</p:attrName>
                                        </p:attrNameLst>
                                      </p:cBhvr>
                                      <p:to>
                                        <p:strVal val="visible"/>
                                      </p:to>
                                    </p:set>
                                    <p:animEffect transition="in" filter="wipe(down)">
                                      <p:cBhvr>
                                        <p:cTn id="46" dur="500"/>
                                        <p:tgtEl>
                                          <p:spTgt spid="20485"/>
                                        </p:tgtEl>
                                      </p:cBhvr>
                                    </p:animEffect>
                                  </p:childTnLst>
                                </p:cTn>
                              </p:par>
                            </p:childTnLst>
                          </p:cTn>
                        </p:par>
                      </p:childTnLst>
                    </p:cTn>
                  </p:par>
                  <p:par>
                    <p:cTn id="47" fill="hold">
                      <p:stCondLst>
                        <p:cond delay="indefinite"/>
                      </p:stCondLst>
                      <p:childTnLst>
                        <p:par>
                          <p:cTn id="48" fill="hold">
                            <p:stCondLst>
                              <p:cond delay="0"/>
                            </p:stCondLst>
                            <p:childTnLst>
                              <p:par>
                                <p:cTn id="49" presetID="55" presetClass="entr" presetSubtype="0" fill="hold" grpId="0" nodeType="clickEffect">
                                  <p:stCondLst>
                                    <p:cond delay="0"/>
                                  </p:stCondLst>
                                  <p:childTnLst>
                                    <p:set>
                                      <p:cBhvr>
                                        <p:cTn id="50" dur="1" fill="hold">
                                          <p:stCondLst>
                                            <p:cond delay="0"/>
                                          </p:stCondLst>
                                        </p:cTn>
                                        <p:tgtEl>
                                          <p:spTgt spid="20484">
                                            <p:bg/>
                                          </p:spTgt>
                                        </p:tgtEl>
                                        <p:attrNameLst>
                                          <p:attrName>style.visibility</p:attrName>
                                        </p:attrNameLst>
                                      </p:cBhvr>
                                      <p:to>
                                        <p:strVal val="visible"/>
                                      </p:to>
                                    </p:set>
                                    <p:anim calcmode="lin" valueType="num">
                                      <p:cBhvr>
                                        <p:cTn id="51" dur="1000" fill="hold"/>
                                        <p:tgtEl>
                                          <p:spTgt spid="20484">
                                            <p:bg/>
                                          </p:spTgt>
                                        </p:tgtEl>
                                        <p:attrNameLst>
                                          <p:attrName>ppt_w</p:attrName>
                                        </p:attrNameLst>
                                      </p:cBhvr>
                                      <p:tavLst>
                                        <p:tav tm="0">
                                          <p:val>
                                            <p:strVal val="#ppt_w*0.70"/>
                                          </p:val>
                                        </p:tav>
                                        <p:tav tm="100000">
                                          <p:val>
                                            <p:strVal val="#ppt_w"/>
                                          </p:val>
                                        </p:tav>
                                      </p:tavLst>
                                    </p:anim>
                                    <p:anim calcmode="lin" valueType="num">
                                      <p:cBhvr>
                                        <p:cTn id="52" dur="1000" fill="hold"/>
                                        <p:tgtEl>
                                          <p:spTgt spid="20484">
                                            <p:bg/>
                                          </p:spTgt>
                                        </p:tgtEl>
                                        <p:attrNameLst>
                                          <p:attrName>ppt_h</p:attrName>
                                        </p:attrNameLst>
                                      </p:cBhvr>
                                      <p:tavLst>
                                        <p:tav tm="0">
                                          <p:val>
                                            <p:strVal val="#ppt_h"/>
                                          </p:val>
                                        </p:tav>
                                        <p:tav tm="100000">
                                          <p:val>
                                            <p:strVal val="#ppt_h"/>
                                          </p:val>
                                        </p:tav>
                                      </p:tavLst>
                                    </p:anim>
                                    <p:animEffect transition="in" filter="fade">
                                      <p:cBhvr>
                                        <p:cTn id="53" dur="1000"/>
                                        <p:tgtEl>
                                          <p:spTgt spid="20484">
                                            <p:bg/>
                                          </p:spTgt>
                                        </p:tgtEl>
                                      </p:cBhvr>
                                    </p:animEffect>
                                  </p:childTnLst>
                                </p:cTn>
                              </p:par>
                            </p:childTnLst>
                          </p:cTn>
                        </p:par>
                      </p:childTnLst>
                    </p:cTn>
                  </p:par>
                  <p:par>
                    <p:cTn id="54" fill="hold">
                      <p:stCondLst>
                        <p:cond delay="indefinite"/>
                      </p:stCondLst>
                      <p:childTnLst>
                        <p:par>
                          <p:cTn id="55" fill="hold">
                            <p:stCondLst>
                              <p:cond delay="0"/>
                            </p:stCondLst>
                            <p:childTnLst>
                              <p:par>
                                <p:cTn id="56" presetID="54" presetClass="entr" presetSubtype="0" accel="100000" fill="hold" nodeType="clickEffect">
                                  <p:stCondLst>
                                    <p:cond delay="0"/>
                                  </p:stCondLst>
                                  <p:childTnLst>
                                    <p:set>
                                      <p:cBhvr>
                                        <p:cTn id="57" dur="1" fill="hold">
                                          <p:stCondLst>
                                            <p:cond delay="0"/>
                                          </p:stCondLst>
                                        </p:cTn>
                                        <p:tgtEl>
                                          <p:spTgt spid="20484">
                                            <p:txEl>
                                              <p:pRg st="0" end="0"/>
                                            </p:txEl>
                                          </p:spTgt>
                                        </p:tgtEl>
                                        <p:attrNameLst>
                                          <p:attrName>style.visibility</p:attrName>
                                        </p:attrNameLst>
                                      </p:cBhvr>
                                      <p:to>
                                        <p:strVal val="visible"/>
                                      </p:to>
                                    </p:set>
                                    <p:anim calcmode="lin" valueType="num">
                                      <p:cBhvr>
                                        <p:cTn id="58" dur="500" fill="hold"/>
                                        <p:tgtEl>
                                          <p:spTgt spid="20484">
                                            <p:txEl>
                                              <p:pRg st="0" end="0"/>
                                            </p:txEl>
                                          </p:spTgt>
                                        </p:tgtEl>
                                        <p:attrNameLst>
                                          <p:attrName>ppt_w</p:attrName>
                                        </p:attrNameLst>
                                      </p:cBhvr>
                                      <p:tavLst>
                                        <p:tav tm="0">
                                          <p:val>
                                            <p:strVal val="#ppt_w*0.05"/>
                                          </p:val>
                                        </p:tav>
                                        <p:tav tm="100000">
                                          <p:val>
                                            <p:strVal val="#ppt_w"/>
                                          </p:val>
                                        </p:tav>
                                      </p:tavLst>
                                    </p:anim>
                                    <p:anim calcmode="lin" valueType="num">
                                      <p:cBhvr>
                                        <p:cTn id="59" dur="500" fill="hold"/>
                                        <p:tgtEl>
                                          <p:spTgt spid="20484">
                                            <p:txEl>
                                              <p:pRg st="0" end="0"/>
                                            </p:txEl>
                                          </p:spTgt>
                                        </p:tgtEl>
                                        <p:attrNameLst>
                                          <p:attrName>ppt_h</p:attrName>
                                        </p:attrNameLst>
                                      </p:cBhvr>
                                      <p:tavLst>
                                        <p:tav tm="0">
                                          <p:val>
                                            <p:strVal val="#ppt_h"/>
                                          </p:val>
                                        </p:tav>
                                        <p:tav tm="100000">
                                          <p:val>
                                            <p:strVal val="#ppt_h"/>
                                          </p:val>
                                        </p:tav>
                                      </p:tavLst>
                                    </p:anim>
                                    <p:anim calcmode="lin" valueType="num">
                                      <p:cBhvr>
                                        <p:cTn id="60" dur="500" fill="hold"/>
                                        <p:tgtEl>
                                          <p:spTgt spid="20484">
                                            <p:txEl>
                                              <p:pRg st="0" end="0"/>
                                            </p:txEl>
                                          </p:spTgt>
                                        </p:tgtEl>
                                        <p:attrNameLst>
                                          <p:attrName>ppt_x</p:attrName>
                                        </p:attrNameLst>
                                      </p:cBhvr>
                                      <p:tavLst>
                                        <p:tav tm="0">
                                          <p:val>
                                            <p:strVal val="#ppt_x-.2"/>
                                          </p:val>
                                        </p:tav>
                                        <p:tav tm="100000">
                                          <p:val>
                                            <p:strVal val="#ppt_x"/>
                                          </p:val>
                                        </p:tav>
                                      </p:tavLst>
                                    </p:anim>
                                    <p:anim calcmode="lin" valueType="num">
                                      <p:cBhvr>
                                        <p:cTn id="61" dur="500" fill="hold"/>
                                        <p:tgtEl>
                                          <p:spTgt spid="20484">
                                            <p:txEl>
                                              <p:pRg st="0" end="0"/>
                                            </p:txEl>
                                          </p:spTgt>
                                        </p:tgtEl>
                                        <p:attrNameLst>
                                          <p:attrName>ppt_y</p:attrName>
                                        </p:attrNameLst>
                                      </p:cBhvr>
                                      <p:tavLst>
                                        <p:tav tm="0">
                                          <p:val>
                                            <p:strVal val="#ppt_y"/>
                                          </p:val>
                                        </p:tav>
                                        <p:tav tm="100000">
                                          <p:val>
                                            <p:strVal val="#ppt_y"/>
                                          </p:val>
                                        </p:tav>
                                      </p:tavLst>
                                    </p:anim>
                                    <p:animEffect transition="in" filter="fade">
                                      <p:cBhvr>
                                        <p:cTn id="62" dur="500"/>
                                        <p:tgtEl>
                                          <p:spTgt spid="20484">
                                            <p:txEl>
                                              <p:pRg st="0" end="0"/>
                                            </p:txEl>
                                          </p:spTgt>
                                        </p:tgtEl>
                                      </p:cBhvr>
                                    </p:animEffect>
                                  </p:childTnLst>
                                </p:cTn>
                              </p:par>
                              <p:par>
                                <p:cTn id="63" presetID="54" presetClass="entr" presetSubtype="0" accel="100000" fill="hold" nodeType="withEffect">
                                  <p:stCondLst>
                                    <p:cond delay="0"/>
                                  </p:stCondLst>
                                  <p:childTnLst>
                                    <p:set>
                                      <p:cBhvr>
                                        <p:cTn id="64" dur="1" fill="hold">
                                          <p:stCondLst>
                                            <p:cond delay="0"/>
                                          </p:stCondLst>
                                        </p:cTn>
                                        <p:tgtEl>
                                          <p:spTgt spid="20484">
                                            <p:txEl>
                                              <p:pRg st="1" end="1"/>
                                            </p:txEl>
                                          </p:spTgt>
                                        </p:tgtEl>
                                        <p:attrNameLst>
                                          <p:attrName>style.visibility</p:attrName>
                                        </p:attrNameLst>
                                      </p:cBhvr>
                                      <p:to>
                                        <p:strVal val="visible"/>
                                      </p:to>
                                    </p:set>
                                    <p:anim calcmode="lin" valueType="num">
                                      <p:cBhvr>
                                        <p:cTn id="65" dur="500" fill="hold"/>
                                        <p:tgtEl>
                                          <p:spTgt spid="20484">
                                            <p:txEl>
                                              <p:pRg st="1" end="1"/>
                                            </p:txEl>
                                          </p:spTgt>
                                        </p:tgtEl>
                                        <p:attrNameLst>
                                          <p:attrName>ppt_w</p:attrName>
                                        </p:attrNameLst>
                                      </p:cBhvr>
                                      <p:tavLst>
                                        <p:tav tm="0">
                                          <p:val>
                                            <p:strVal val="#ppt_w*0.05"/>
                                          </p:val>
                                        </p:tav>
                                        <p:tav tm="100000">
                                          <p:val>
                                            <p:strVal val="#ppt_w"/>
                                          </p:val>
                                        </p:tav>
                                      </p:tavLst>
                                    </p:anim>
                                    <p:anim calcmode="lin" valueType="num">
                                      <p:cBhvr>
                                        <p:cTn id="66" dur="500" fill="hold"/>
                                        <p:tgtEl>
                                          <p:spTgt spid="20484">
                                            <p:txEl>
                                              <p:pRg st="1" end="1"/>
                                            </p:txEl>
                                          </p:spTgt>
                                        </p:tgtEl>
                                        <p:attrNameLst>
                                          <p:attrName>ppt_h</p:attrName>
                                        </p:attrNameLst>
                                      </p:cBhvr>
                                      <p:tavLst>
                                        <p:tav tm="0">
                                          <p:val>
                                            <p:strVal val="#ppt_h"/>
                                          </p:val>
                                        </p:tav>
                                        <p:tav tm="100000">
                                          <p:val>
                                            <p:strVal val="#ppt_h"/>
                                          </p:val>
                                        </p:tav>
                                      </p:tavLst>
                                    </p:anim>
                                    <p:anim calcmode="lin" valueType="num">
                                      <p:cBhvr>
                                        <p:cTn id="67" dur="500" fill="hold"/>
                                        <p:tgtEl>
                                          <p:spTgt spid="20484">
                                            <p:txEl>
                                              <p:pRg st="1" end="1"/>
                                            </p:txEl>
                                          </p:spTgt>
                                        </p:tgtEl>
                                        <p:attrNameLst>
                                          <p:attrName>ppt_x</p:attrName>
                                        </p:attrNameLst>
                                      </p:cBhvr>
                                      <p:tavLst>
                                        <p:tav tm="0">
                                          <p:val>
                                            <p:strVal val="#ppt_x-.2"/>
                                          </p:val>
                                        </p:tav>
                                        <p:tav tm="100000">
                                          <p:val>
                                            <p:strVal val="#ppt_x"/>
                                          </p:val>
                                        </p:tav>
                                      </p:tavLst>
                                    </p:anim>
                                    <p:anim calcmode="lin" valueType="num">
                                      <p:cBhvr>
                                        <p:cTn id="68" dur="500" fill="hold"/>
                                        <p:tgtEl>
                                          <p:spTgt spid="20484">
                                            <p:txEl>
                                              <p:pRg st="1" end="1"/>
                                            </p:txEl>
                                          </p:spTgt>
                                        </p:tgtEl>
                                        <p:attrNameLst>
                                          <p:attrName>ppt_y</p:attrName>
                                        </p:attrNameLst>
                                      </p:cBhvr>
                                      <p:tavLst>
                                        <p:tav tm="0">
                                          <p:val>
                                            <p:strVal val="#ppt_y"/>
                                          </p:val>
                                        </p:tav>
                                        <p:tav tm="100000">
                                          <p:val>
                                            <p:strVal val="#ppt_y"/>
                                          </p:val>
                                        </p:tav>
                                      </p:tavLst>
                                    </p:anim>
                                    <p:animEffect transition="in" filter="fade">
                                      <p:cBhvr>
                                        <p:cTn id="69" dur="500"/>
                                        <p:tgtEl>
                                          <p:spTgt spid="2048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animBg="1"/>
      <p:bldP spid="20483" grpId="0" animBg="1"/>
      <p:bldP spid="20484" grpId="0" build="allAtOnce" animBg="1"/>
      <p:bldP spid="20485" grpId="0"/>
      <p:bldP spid="20487" grpId="0"/>
      <p:bldP spid="20491" grpId="0" bldLvl="0"/>
      <p:bldP spid="20491" grpId="1" bldLvl="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文本框 55297"/>
          <p:cNvSpPr txBox="1"/>
          <p:nvPr/>
        </p:nvSpPr>
        <p:spPr>
          <a:xfrm>
            <a:off x="323850" y="836613"/>
            <a:ext cx="8820150" cy="1373187"/>
          </a:xfrm>
          <a:prstGeom prst="rect">
            <a:avLst/>
          </a:prstGeom>
          <a:noFill/>
          <a:ln w="9525">
            <a:noFill/>
          </a:ln>
        </p:spPr>
        <p:txBody>
          <a:bodyPr>
            <a:spAutoFit/>
          </a:bodyPr>
          <a:lstStyle/>
          <a:p>
            <a:pPr>
              <a:spcBef>
                <a:spcPct val="50000"/>
              </a:spcBef>
            </a:pPr>
            <a:r>
              <a:rPr lang="zh-CN" altLang="en-US" sz="2800" b="1">
                <a:solidFill>
                  <a:srgbClr val="0000FF"/>
                </a:solidFill>
                <a:latin typeface="Times New Roman" panose="02020603050405020304" pitchFamily="18" charset="0"/>
              </a:rPr>
              <a:t>活动</a:t>
            </a:r>
            <a:r>
              <a:rPr lang="en-US" altLang="zh-CN" sz="2800" b="1">
                <a:solidFill>
                  <a:srgbClr val="0000FF"/>
                </a:solidFill>
                <a:latin typeface="Times New Roman" panose="02020603050405020304" pitchFamily="18" charset="0"/>
              </a:rPr>
              <a:t>1</a:t>
            </a:r>
            <a:r>
              <a:rPr lang="zh-CN" altLang="en-US" sz="2800" b="1">
                <a:solidFill>
                  <a:srgbClr val="0000FF"/>
                </a:solidFill>
                <a:latin typeface="Times New Roman" panose="02020603050405020304" pitchFamily="18" charset="0"/>
              </a:rPr>
              <a:t>：</a:t>
            </a:r>
            <a:r>
              <a:rPr lang="zh-CN" altLang="en-US" sz="2800" b="1" dirty="0">
                <a:latin typeface="Times New Roman" panose="02020603050405020304" pitchFamily="18" charset="0"/>
              </a:rPr>
              <a:t>将钢尺的一端固定在桌面上</a:t>
            </a:r>
            <a:r>
              <a:rPr lang="en-US" altLang="zh-CN" sz="2800" b="1" dirty="0">
                <a:latin typeface="Times New Roman" panose="02020603050405020304" pitchFamily="18" charset="0"/>
              </a:rPr>
              <a:t>,</a:t>
            </a:r>
            <a:r>
              <a:rPr lang="zh-CN" altLang="en-US" sz="2800" b="1" dirty="0">
                <a:latin typeface="Times New Roman" panose="02020603050405020304" pitchFamily="18" charset="0"/>
              </a:rPr>
              <a:t>若改变尺子伸出的长度，  用相同的力拨动，听到的声音不同</a:t>
            </a:r>
            <a:r>
              <a:rPr lang="zh-CN" altLang="en-US" sz="2800" b="1" dirty="0">
                <a:latin typeface="Arial" panose="020B0604020202020204" pitchFamily="34" charset="0"/>
              </a:rPr>
              <a:t>怎么改变尺子发声的音调？</a:t>
            </a:r>
            <a:endParaRPr lang="zh-CN" altLang="en-US" sz="2800" b="1">
              <a:latin typeface="Times New Roman" panose="02020603050405020304" pitchFamily="18" charset="0"/>
            </a:endParaRPr>
          </a:p>
        </p:txBody>
      </p:sp>
      <p:sp>
        <p:nvSpPr>
          <p:cNvPr id="55304" name="矩形 55303"/>
          <p:cNvSpPr/>
          <p:nvPr/>
        </p:nvSpPr>
        <p:spPr>
          <a:xfrm>
            <a:off x="684213" y="260350"/>
            <a:ext cx="1295400" cy="692150"/>
          </a:xfrm>
          <a:prstGeom prst="rect">
            <a:avLst/>
          </a:prstGeom>
        </p:spPr>
        <p:txBody>
          <a:bodyPr wrap="none" fromWordArt="1">
            <a:prstTxWarp prst="textArchUp">
              <a:avLst>
                <a:gd name="adj" fmla="val 10800000"/>
              </a:avLst>
            </a:prstTxWarp>
            <a:normAutofit/>
          </a:bodyPr>
          <a:lstStyle/>
          <a:p>
            <a:pPr algn="ctr"/>
            <a:r>
              <a:rPr lang="zh-CN" altLang="en-US" sz="3600">
                <a:ln w="9525" cap="flat" cmpd="sng">
                  <a:solidFill>
                    <a:srgbClr val="FF00FF"/>
                  </a:solidFill>
                  <a:prstDash val="solid"/>
                  <a:headEnd type="none" w="med" len="med"/>
                  <a:tailEnd type="none" w="med" len="med"/>
                </a:ln>
                <a:solidFill>
                  <a:srgbClr val="FF00FF"/>
                </a:solidFill>
                <a:latin typeface="宋体" panose="02010600030101010101" pitchFamily="2" charset="-122"/>
                <a:ea typeface="宋体" panose="02010600030101010101" pitchFamily="2" charset="-122"/>
              </a:rPr>
              <a:t>音调</a:t>
            </a:r>
          </a:p>
        </p:txBody>
      </p:sp>
      <p:pic>
        <p:nvPicPr>
          <p:cNvPr id="55305" name="Picture 9" descr="E:\李燃\教师教学用书\2012人教教师用书项目\ppt\物理\图标.png"/>
          <p:cNvPicPr>
            <a:picLocks noChangeAspect="1"/>
          </p:cNvPicPr>
          <p:nvPr/>
        </p:nvPicPr>
        <p:blipFill>
          <a:blip r:embed="rId2"/>
          <a:stretch>
            <a:fillRect/>
          </a:stretch>
        </p:blipFill>
        <p:spPr>
          <a:xfrm>
            <a:off x="8143875" y="142875"/>
            <a:ext cx="882650" cy="731838"/>
          </a:xfrm>
          <a:prstGeom prst="rect">
            <a:avLst/>
          </a:prstGeom>
          <a:noFill/>
          <a:ln w="9525">
            <a:noFill/>
          </a:ln>
        </p:spPr>
      </p:pic>
      <p:sp>
        <p:nvSpPr>
          <p:cNvPr id="55306" name="矩形 55305"/>
          <p:cNvSpPr/>
          <p:nvPr/>
        </p:nvSpPr>
        <p:spPr>
          <a:xfrm>
            <a:off x="2579688" y="355918"/>
            <a:ext cx="2327275" cy="519112"/>
          </a:xfrm>
          <a:prstGeom prst="rect">
            <a:avLst/>
          </a:prstGeom>
          <a:noFill/>
          <a:ln w="9525">
            <a:noFill/>
          </a:ln>
        </p:spPr>
        <p:txBody>
          <a:bodyPr wrap="none" anchor="t">
            <a:spAutoFit/>
          </a:bodyPr>
          <a:lstStyle/>
          <a:p>
            <a:r>
              <a:rPr lang="zh-CN" altLang="en-US" sz="2800" b="1" dirty="0">
                <a:solidFill>
                  <a:srgbClr val="0000FF"/>
                </a:solidFill>
                <a:latin typeface="Arial" panose="020B0604020202020204" pitchFamily="34" charset="0"/>
              </a:rPr>
              <a:t>动手试一试：</a:t>
            </a:r>
          </a:p>
        </p:txBody>
      </p:sp>
      <p:grpSp>
        <p:nvGrpSpPr>
          <p:cNvPr id="55307" name="组合 55306"/>
          <p:cNvGrpSpPr/>
          <p:nvPr/>
        </p:nvGrpSpPr>
        <p:grpSpPr>
          <a:xfrm>
            <a:off x="3492500" y="1844675"/>
            <a:ext cx="5183188" cy="2808288"/>
            <a:chOff x="1248" y="1661"/>
            <a:chExt cx="3265" cy="1769"/>
          </a:xfrm>
        </p:grpSpPr>
        <p:sp>
          <p:nvSpPr>
            <p:cNvPr id="55308" name="矩形 55307"/>
            <p:cNvSpPr/>
            <p:nvPr/>
          </p:nvSpPr>
          <p:spPr>
            <a:xfrm>
              <a:off x="1248" y="1661"/>
              <a:ext cx="3265" cy="1769"/>
            </a:xfrm>
            <a:prstGeom prst="rect">
              <a:avLst/>
            </a:prstGeom>
            <a:solidFill>
              <a:srgbClr val="EA6922"/>
            </a:solidFill>
            <a:ln w="9525">
              <a:noFill/>
            </a:ln>
          </p:spPr>
          <p:txBody>
            <a:bodyPr/>
            <a:lstStyle/>
            <a:p>
              <a:endParaRPr lang="zh-CN" altLang="en-US"/>
            </a:p>
          </p:txBody>
        </p:sp>
        <p:pic>
          <p:nvPicPr>
            <p:cNvPr id="55309" name="图片 55308" descr="2">
              <a:hlinkClick r:id="rId3"/>
            </p:cNvPr>
            <p:cNvPicPr>
              <a:picLocks noChangeAspect="1"/>
            </p:cNvPicPr>
            <p:nvPr/>
          </p:nvPicPr>
          <p:blipFill>
            <a:blip r:embed="rId4"/>
            <a:stretch>
              <a:fillRect/>
            </a:stretch>
          </p:blipFill>
          <p:spPr>
            <a:xfrm>
              <a:off x="1292" y="1706"/>
              <a:ext cx="3186" cy="1679"/>
            </a:xfrm>
            <a:prstGeom prst="rect">
              <a:avLst/>
            </a:prstGeom>
            <a:noFill/>
            <a:ln w="9525">
              <a:noFill/>
            </a:ln>
          </p:spPr>
        </p:pic>
      </p:grpSp>
      <p:sp>
        <p:nvSpPr>
          <p:cNvPr id="55310" name="文本框 55309"/>
          <p:cNvSpPr txBox="1"/>
          <p:nvPr/>
        </p:nvSpPr>
        <p:spPr>
          <a:xfrm>
            <a:off x="250825" y="3933825"/>
            <a:ext cx="1368425" cy="579438"/>
          </a:xfrm>
          <a:prstGeom prst="rect">
            <a:avLst/>
          </a:prstGeom>
          <a:noFill/>
          <a:ln w="9525">
            <a:noFill/>
          </a:ln>
        </p:spPr>
        <p:txBody>
          <a:bodyPr>
            <a:spAutoFit/>
          </a:bodyPr>
          <a:lstStyle/>
          <a:p>
            <a:pPr>
              <a:spcBef>
                <a:spcPct val="50000"/>
              </a:spcBef>
            </a:pPr>
            <a:r>
              <a:rPr lang="zh-CN" altLang="en-US" sz="3200" dirty="0">
                <a:solidFill>
                  <a:srgbClr val="0000FF"/>
                </a:solidFill>
                <a:latin typeface="Arial" panose="020B0604020202020204" pitchFamily="34" charset="0"/>
              </a:rPr>
              <a:t>结论：</a:t>
            </a:r>
          </a:p>
        </p:txBody>
      </p:sp>
      <p:sp>
        <p:nvSpPr>
          <p:cNvPr id="55311" name="文本框 55310"/>
          <p:cNvSpPr txBox="1"/>
          <p:nvPr/>
        </p:nvSpPr>
        <p:spPr>
          <a:xfrm>
            <a:off x="323850" y="4941888"/>
            <a:ext cx="8820150" cy="1373187"/>
          </a:xfrm>
          <a:prstGeom prst="rect">
            <a:avLst/>
          </a:prstGeom>
          <a:noFill/>
          <a:ln w="9525">
            <a:noFill/>
          </a:ln>
        </p:spPr>
        <p:txBody>
          <a:bodyPr>
            <a:spAutoFit/>
          </a:bodyPr>
          <a:lstStyle/>
          <a:p>
            <a:pPr>
              <a:spcBef>
                <a:spcPct val="50000"/>
              </a:spcBef>
            </a:pPr>
            <a:r>
              <a:rPr lang="zh-CN" altLang="en-US" sz="2800" dirty="0">
                <a:solidFill>
                  <a:srgbClr val="0000FF"/>
                </a:solidFill>
                <a:latin typeface="Arial" panose="020B0604020202020204" pitchFamily="34" charset="0"/>
              </a:rPr>
              <a:t>钢尺伸出桌面边缘的长度</a:t>
            </a:r>
            <a:r>
              <a:rPr lang="zh-CN" altLang="en-US" sz="2800" dirty="0">
                <a:solidFill>
                  <a:srgbClr val="9900FF"/>
                </a:solidFill>
                <a:latin typeface="Arial" panose="020B0604020202020204" pitchFamily="34" charset="0"/>
              </a:rPr>
              <a:t>长</a:t>
            </a:r>
            <a:r>
              <a:rPr lang="zh-CN" altLang="en-US" sz="2800" dirty="0">
                <a:solidFill>
                  <a:srgbClr val="0000FF"/>
                </a:solidFill>
                <a:latin typeface="Arial" panose="020B0604020202020204" pitchFamily="34" charset="0"/>
              </a:rPr>
              <a:t>时，钢尺振动的</a:t>
            </a:r>
            <a:r>
              <a:rPr lang="zh-CN" altLang="en-US" sz="2800" u="sng" dirty="0">
                <a:solidFill>
                  <a:srgbClr val="0000FF"/>
                </a:solidFill>
                <a:latin typeface="Arial" panose="020B0604020202020204" pitchFamily="34" charset="0"/>
              </a:rPr>
              <a:t>         </a:t>
            </a:r>
            <a:r>
              <a:rPr lang="zh-CN" altLang="en-US" sz="2800" dirty="0">
                <a:solidFill>
                  <a:srgbClr val="0000FF"/>
                </a:solidFill>
                <a:latin typeface="Arial" panose="020B0604020202020204" pitchFamily="34" charset="0"/>
              </a:rPr>
              <a:t>，钢尺发出声音的音调</a:t>
            </a:r>
            <a:r>
              <a:rPr lang="zh-CN" altLang="en-US" sz="2800" u="sng" dirty="0">
                <a:solidFill>
                  <a:srgbClr val="0000FF"/>
                </a:solidFill>
                <a:latin typeface="Arial" panose="020B0604020202020204" pitchFamily="34" charset="0"/>
              </a:rPr>
              <a:t>         </a:t>
            </a:r>
            <a:r>
              <a:rPr lang="zh-CN" altLang="en-US" sz="2800" dirty="0">
                <a:solidFill>
                  <a:srgbClr val="0000FF"/>
                </a:solidFill>
                <a:latin typeface="Arial" panose="020B0604020202020204" pitchFamily="34" charset="0"/>
              </a:rPr>
              <a:t>；钢尺伸出桌面边缘的长度</a:t>
            </a:r>
            <a:r>
              <a:rPr lang="zh-CN" altLang="en-US" sz="2800" dirty="0">
                <a:solidFill>
                  <a:srgbClr val="9900FF"/>
                </a:solidFill>
                <a:latin typeface="Arial" panose="020B0604020202020204" pitchFamily="34" charset="0"/>
              </a:rPr>
              <a:t>短</a:t>
            </a:r>
            <a:r>
              <a:rPr lang="zh-CN" altLang="en-US" sz="2800" dirty="0">
                <a:solidFill>
                  <a:srgbClr val="0000FF"/>
                </a:solidFill>
                <a:latin typeface="Arial" panose="020B0604020202020204" pitchFamily="34" charset="0"/>
              </a:rPr>
              <a:t>时，钢尺振动的</a:t>
            </a:r>
            <a:r>
              <a:rPr lang="zh-CN" altLang="en-US" sz="2800" u="sng" dirty="0">
                <a:solidFill>
                  <a:srgbClr val="0000FF"/>
                </a:solidFill>
                <a:latin typeface="Arial" panose="020B0604020202020204" pitchFamily="34" charset="0"/>
              </a:rPr>
              <a:t>           </a:t>
            </a:r>
            <a:r>
              <a:rPr lang="zh-CN" altLang="en-US" sz="2800" dirty="0">
                <a:solidFill>
                  <a:srgbClr val="0000FF"/>
                </a:solidFill>
                <a:latin typeface="Arial" panose="020B0604020202020204" pitchFamily="34" charset="0"/>
              </a:rPr>
              <a:t>，钢尺发出声音的音调</a:t>
            </a:r>
            <a:r>
              <a:rPr lang="zh-CN" altLang="en-US" sz="2800" u="sng" dirty="0">
                <a:solidFill>
                  <a:srgbClr val="0000FF"/>
                </a:solidFill>
                <a:latin typeface="Arial" panose="020B0604020202020204" pitchFamily="34" charset="0"/>
              </a:rPr>
              <a:t>         </a:t>
            </a:r>
            <a:r>
              <a:rPr lang="zh-CN" altLang="en-US" sz="2800" dirty="0">
                <a:solidFill>
                  <a:srgbClr val="0000FF"/>
                </a:solidFill>
                <a:latin typeface="Arial" panose="020B0604020202020204" pitchFamily="34" charset="0"/>
              </a:rPr>
              <a:t>。</a:t>
            </a:r>
            <a:r>
              <a:rPr lang="zh-CN" altLang="en-US" sz="2800" u="sng">
                <a:solidFill>
                  <a:srgbClr val="0000FF"/>
                </a:solidFill>
                <a:latin typeface="Arial" panose="020B0604020202020204" pitchFamily="34" charset="0"/>
                <a:cs typeface="Arial" panose="020B0604020202020204" pitchFamily="34" charset="0"/>
              </a:rPr>
              <a:t> </a:t>
            </a:r>
            <a:r>
              <a:rPr lang="zh-CN" altLang="en-US" dirty="0">
                <a:latin typeface="Arial" panose="020B0604020202020204" pitchFamily="34" charset="0"/>
              </a:rPr>
              <a:t> </a:t>
            </a:r>
            <a:r>
              <a:rPr lang="zh-CN" altLang="en-US" sz="2800" u="sng">
                <a:solidFill>
                  <a:srgbClr val="0000FF"/>
                </a:solidFill>
                <a:latin typeface="Arial" panose="020B0604020202020204" pitchFamily="34" charset="0"/>
                <a:cs typeface="Arial" panose="020B0604020202020204" pitchFamily="34" charset="0"/>
              </a:rPr>
              <a:t>    </a:t>
            </a:r>
            <a:endParaRPr lang="zh-CN" altLang="en-US" sz="2800" u="sng">
              <a:solidFill>
                <a:srgbClr val="0000FF"/>
              </a:solidFill>
              <a:latin typeface="Arial" panose="020B0604020202020204" pitchFamily="34" charset="0"/>
              <a:ea typeface="Arial" panose="020B0604020202020204" pitchFamily="34" charset="0"/>
            </a:endParaRPr>
          </a:p>
        </p:txBody>
      </p:sp>
      <p:sp>
        <p:nvSpPr>
          <p:cNvPr id="55312" name="文本框 55311"/>
          <p:cNvSpPr txBox="1"/>
          <p:nvPr/>
        </p:nvSpPr>
        <p:spPr>
          <a:xfrm>
            <a:off x="7308850" y="4797425"/>
            <a:ext cx="647700" cy="579438"/>
          </a:xfrm>
          <a:prstGeom prst="rect">
            <a:avLst/>
          </a:prstGeom>
          <a:noFill/>
          <a:ln w="9525">
            <a:noFill/>
          </a:ln>
        </p:spPr>
        <p:txBody>
          <a:bodyPr>
            <a:spAutoFit/>
          </a:bodyPr>
          <a:lstStyle/>
          <a:p>
            <a:pPr>
              <a:spcBef>
                <a:spcPct val="50000"/>
              </a:spcBef>
            </a:pPr>
            <a:r>
              <a:rPr lang="zh-CN" altLang="en-US" sz="3200" dirty="0">
                <a:solidFill>
                  <a:srgbClr val="FF0000"/>
                </a:solidFill>
                <a:latin typeface="Arial" panose="020B0604020202020204" pitchFamily="34" charset="0"/>
              </a:rPr>
              <a:t>慢</a:t>
            </a:r>
          </a:p>
        </p:txBody>
      </p:sp>
      <p:sp>
        <p:nvSpPr>
          <p:cNvPr id="55313" name="文本框 55312"/>
          <p:cNvSpPr txBox="1"/>
          <p:nvPr/>
        </p:nvSpPr>
        <p:spPr>
          <a:xfrm>
            <a:off x="3419475" y="5300663"/>
            <a:ext cx="647700" cy="579437"/>
          </a:xfrm>
          <a:prstGeom prst="rect">
            <a:avLst/>
          </a:prstGeom>
          <a:noFill/>
          <a:ln w="9525">
            <a:noFill/>
          </a:ln>
        </p:spPr>
        <p:txBody>
          <a:bodyPr>
            <a:spAutoFit/>
          </a:bodyPr>
          <a:lstStyle/>
          <a:p>
            <a:pPr>
              <a:spcBef>
                <a:spcPct val="50000"/>
              </a:spcBef>
            </a:pPr>
            <a:r>
              <a:rPr lang="zh-CN" altLang="en-US" sz="3200" dirty="0">
                <a:solidFill>
                  <a:srgbClr val="FF0000"/>
                </a:solidFill>
                <a:latin typeface="Arial" panose="020B0604020202020204" pitchFamily="34" charset="0"/>
              </a:rPr>
              <a:t>低</a:t>
            </a:r>
          </a:p>
        </p:txBody>
      </p:sp>
      <p:sp>
        <p:nvSpPr>
          <p:cNvPr id="55314" name="文本框 55313"/>
          <p:cNvSpPr txBox="1"/>
          <p:nvPr/>
        </p:nvSpPr>
        <p:spPr>
          <a:xfrm>
            <a:off x="3348038" y="5734050"/>
            <a:ext cx="647700" cy="579438"/>
          </a:xfrm>
          <a:prstGeom prst="rect">
            <a:avLst/>
          </a:prstGeom>
          <a:noFill/>
          <a:ln w="9525">
            <a:noFill/>
          </a:ln>
        </p:spPr>
        <p:txBody>
          <a:bodyPr>
            <a:spAutoFit/>
          </a:bodyPr>
          <a:lstStyle/>
          <a:p>
            <a:pPr>
              <a:spcBef>
                <a:spcPct val="50000"/>
              </a:spcBef>
            </a:pPr>
            <a:r>
              <a:rPr lang="zh-CN" altLang="en-US" sz="3200" dirty="0">
                <a:solidFill>
                  <a:srgbClr val="FF0000"/>
                </a:solidFill>
                <a:latin typeface="Arial" panose="020B0604020202020204" pitchFamily="34" charset="0"/>
              </a:rPr>
              <a:t>快</a:t>
            </a:r>
          </a:p>
        </p:txBody>
      </p:sp>
      <p:sp>
        <p:nvSpPr>
          <p:cNvPr id="55315" name="文本框 55314"/>
          <p:cNvSpPr txBox="1"/>
          <p:nvPr/>
        </p:nvSpPr>
        <p:spPr>
          <a:xfrm>
            <a:off x="7667625" y="5661025"/>
            <a:ext cx="647700" cy="579438"/>
          </a:xfrm>
          <a:prstGeom prst="rect">
            <a:avLst/>
          </a:prstGeom>
          <a:noFill/>
          <a:ln w="9525">
            <a:noFill/>
          </a:ln>
        </p:spPr>
        <p:txBody>
          <a:bodyPr>
            <a:spAutoFit/>
          </a:bodyPr>
          <a:lstStyle/>
          <a:p>
            <a:pPr>
              <a:spcBef>
                <a:spcPct val="50000"/>
              </a:spcBef>
            </a:pPr>
            <a:r>
              <a:rPr lang="zh-CN" altLang="en-US" sz="3200" dirty="0">
                <a:solidFill>
                  <a:srgbClr val="FF0000"/>
                </a:solidFill>
                <a:latin typeface="Arial" panose="020B0604020202020204" pitchFamily="34" charset="0"/>
              </a:rPr>
              <a:t>高</a:t>
            </a:r>
          </a:p>
        </p:txBody>
      </p:sp>
    </p:spTree>
    <p:extLst>
      <p:ext uri="{BB962C8B-B14F-4D97-AF65-F5344CB8AC3E}">
        <p14:creationId xmlns:p14="http://schemas.microsoft.com/office/powerpoint/2010/main" val="1326503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5311">
                                            <p:txEl>
                                              <p:pRg st="0" end="0"/>
                                            </p:txEl>
                                          </p:spTgt>
                                        </p:tgtEl>
                                        <p:attrNameLst>
                                          <p:attrName>style.visibility</p:attrName>
                                        </p:attrNameLst>
                                      </p:cBhvr>
                                      <p:to>
                                        <p:strVal val="visible"/>
                                      </p:to>
                                    </p:set>
                                    <p:anim calcmode="lin" valueType="num">
                                      <p:cBhvr additive="base">
                                        <p:cTn id="7" dur="500" fill="hold"/>
                                        <p:tgtEl>
                                          <p:spTgt spid="5531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53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6" presetClass="entr" presetSubtype="0" fill="hold" grpId="0" nodeType="clickEffect">
                                  <p:stCondLst>
                                    <p:cond delay="0"/>
                                  </p:stCondLst>
                                  <p:childTnLst>
                                    <p:set>
                                      <p:cBhvr>
                                        <p:cTn id="12" dur="1" fill="hold">
                                          <p:stCondLst>
                                            <p:cond delay="0"/>
                                          </p:stCondLst>
                                        </p:cTn>
                                        <p:tgtEl>
                                          <p:spTgt spid="55312"/>
                                        </p:tgtEl>
                                        <p:attrNameLst>
                                          <p:attrName>style.visibility</p:attrName>
                                        </p:attrNameLst>
                                      </p:cBhvr>
                                      <p:to>
                                        <p:strVal val="visible"/>
                                      </p:to>
                                    </p:set>
                                    <p:animEffect transition="in" filter="wipe(down)">
                                      <p:cBhvr>
                                        <p:cTn id="13" dur="580">
                                          <p:stCondLst>
                                            <p:cond delay="0"/>
                                          </p:stCondLst>
                                        </p:cTn>
                                        <p:tgtEl>
                                          <p:spTgt spid="55312"/>
                                        </p:tgtEl>
                                      </p:cBhvr>
                                    </p:animEffect>
                                    <p:anim calcmode="lin" valueType="num">
                                      <p:cBhvr>
                                        <p:cTn id="14" dur="1822" tmFilter="0,0; 0.14,0.36; 0.43,0.73; 0.71,0.91; 1.0,1.0">
                                          <p:stCondLst>
                                            <p:cond delay="0"/>
                                          </p:stCondLst>
                                        </p:cTn>
                                        <p:tgtEl>
                                          <p:spTgt spid="55312"/>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55312"/>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55312"/>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55312"/>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55312"/>
                                        </p:tgtEl>
                                        <p:attrNameLst>
                                          <p:attrName>ppt_y</p:attrName>
                                        </p:attrNameLst>
                                      </p:cBhvr>
                                      <p:tavLst>
                                        <p:tav tm="0" fmla="#ppt_y-sin(pi*$)/81">
                                          <p:val>
                                            <p:fltVal val="0"/>
                                          </p:val>
                                        </p:tav>
                                        <p:tav tm="100000">
                                          <p:val>
                                            <p:fltVal val="1"/>
                                          </p:val>
                                        </p:tav>
                                      </p:tavLst>
                                    </p:anim>
                                    <p:animScale>
                                      <p:cBhvr>
                                        <p:cTn id="19" dur="26">
                                          <p:stCondLst>
                                            <p:cond delay="650"/>
                                          </p:stCondLst>
                                        </p:cTn>
                                        <p:tgtEl>
                                          <p:spTgt spid="55312"/>
                                        </p:tgtEl>
                                      </p:cBhvr>
                                      <p:to x="100000" y="60000"/>
                                    </p:animScale>
                                    <p:animScale>
                                      <p:cBhvr>
                                        <p:cTn id="20" dur="166" decel="50000">
                                          <p:stCondLst>
                                            <p:cond delay="676"/>
                                          </p:stCondLst>
                                        </p:cTn>
                                        <p:tgtEl>
                                          <p:spTgt spid="55312"/>
                                        </p:tgtEl>
                                      </p:cBhvr>
                                      <p:to x="100000" y="100000"/>
                                    </p:animScale>
                                    <p:animScale>
                                      <p:cBhvr>
                                        <p:cTn id="21" dur="26">
                                          <p:stCondLst>
                                            <p:cond delay="1312"/>
                                          </p:stCondLst>
                                        </p:cTn>
                                        <p:tgtEl>
                                          <p:spTgt spid="55312"/>
                                        </p:tgtEl>
                                      </p:cBhvr>
                                      <p:to x="100000" y="80000"/>
                                    </p:animScale>
                                    <p:animScale>
                                      <p:cBhvr>
                                        <p:cTn id="22" dur="166" decel="50000">
                                          <p:stCondLst>
                                            <p:cond delay="1338"/>
                                          </p:stCondLst>
                                        </p:cTn>
                                        <p:tgtEl>
                                          <p:spTgt spid="55312"/>
                                        </p:tgtEl>
                                      </p:cBhvr>
                                      <p:to x="100000" y="100000"/>
                                    </p:animScale>
                                    <p:animScale>
                                      <p:cBhvr>
                                        <p:cTn id="23" dur="26">
                                          <p:stCondLst>
                                            <p:cond delay="1642"/>
                                          </p:stCondLst>
                                        </p:cTn>
                                        <p:tgtEl>
                                          <p:spTgt spid="55312"/>
                                        </p:tgtEl>
                                      </p:cBhvr>
                                      <p:to x="100000" y="90000"/>
                                    </p:animScale>
                                    <p:animScale>
                                      <p:cBhvr>
                                        <p:cTn id="24" dur="166" decel="50000">
                                          <p:stCondLst>
                                            <p:cond delay="1668"/>
                                          </p:stCondLst>
                                        </p:cTn>
                                        <p:tgtEl>
                                          <p:spTgt spid="55312"/>
                                        </p:tgtEl>
                                      </p:cBhvr>
                                      <p:to x="100000" y="100000"/>
                                    </p:animScale>
                                    <p:animScale>
                                      <p:cBhvr>
                                        <p:cTn id="25" dur="26">
                                          <p:stCondLst>
                                            <p:cond delay="1808"/>
                                          </p:stCondLst>
                                        </p:cTn>
                                        <p:tgtEl>
                                          <p:spTgt spid="55312"/>
                                        </p:tgtEl>
                                      </p:cBhvr>
                                      <p:to x="100000" y="95000"/>
                                    </p:animScale>
                                    <p:animScale>
                                      <p:cBhvr>
                                        <p:cTn id="26" dur="166" decel="50000">
                                          <p:stCondLst>
                                            <p:cond delay="1834"/>
                                          </p:stCondLst>
                                        </p:cTn>
                                        <p:tgtEl>
                                          <p:spTgt spid="55312"/>
                                        </p:tgtEl>
                                      </p:cBhvr>
                                      <p:to x="100000" y="100000"/>
                                    </p:animScale>
                                  </p:childTnLst>
                                </p:cTn>
                              </p:par>
                            </p:childTnLst>
                          </p:cTn>
                        </p:par>
                      </p:childTnLst>
                    </p:cTn>
                  </p:par>
                  <p:par>
                    <p:cTn id="27" fill="hold">
                      <p:stCondLst>
                        <p:cond delay="indefinite"/>
                      </p:stCondLst>
                      <p:childTnLst>
                        <p:par>
                          <p:cTn id="28" fill="hold">
                            <p:stCondLst>
                              <p:cond delay="0"/>
                            </p:stCondLst>
                            <p:childTnLst>
                              <p:par>
                                <p:cTn id="29" presetID="30" presetClass="entr" presetSubtype="0" fill="hold" grpId="0" nodeType="clickEffect">
                                  <p:stCondLst>
                                    <p:cond delay="0"/>
                                  </p:stCondLst>
                                  <p:childTnLst>
                                    <p:set>
                                      <p:cBhvr>
                                        <p:cTn id="30" dur="1" fill="hold">
                                          <p:stCondLst>
                                            <p:cond delay="0"/>
                                          </p:stCondLst>
                                        </p:cTn>
                                        <p:tgtEl>
                                          <p:spTgt spid="55313"/>
                                        </p:tgtEl>
                                        <p:attrNameLst>
                                          <p:attrName>style.visibility</p:attrName>
                                        </p:attrNameLst>
                                      </p:cBhvr>
                                      <p:to>
                                        <p:strVal val="visible"/>
                                      </p:to>
                                    </p:set>
                                    <p:animEffect transition="in" filter="fade">
                                      <p:cBhvr>
                                        <p:cTn id="31" dur="800" decel="100000"/>
                                        <p:tgtEl>
                                          <p:spTgt spid="55313"/>
                                        </p:tgtEl>
                                      </p:cBhvr>
                                    </p:animEffect>
                                    <p:anim calcmode="lin" valueType="num">
                                      <p:cBhvr>
                                        <p:cTn id="32" dur="800" decel="100000" fill="hold"/>
                                        <p:tgtEl>
                                          <p:spTgt spid="55313"/>
                                        </p:tgtEl>
                                        <p:attrNameLst>
                                          <p:attrName>style.rotation</p:attrName>
                                        </p:attrNameLst>
                                      </p:cBhvr>
                                      <p:tavLst>
                                        <p:tav tm="0">
                                          <p:val>
                                            <p:fltVal val="-90"/>
                                          </p:val>
                                        </p:tav>
                                        <p:tav tm="100000">
                                          <p:val>
                                            <p:fltVal val="0"/>
                                          </p:val>
                                        </p:tav>
                                      </p:tavLst>
                                    </p:anim>
                                    <p:anim calcmode="lin" valueType="num">
                                      <p:cBhvr>
                                        <p:cTn id="33" dur="800" decel="100000" fill="hold"/>
                                        <p:tgtEl>
                                          <p:spTgt spid="55313"/>
                                        </p:tgtEl>
                                        <p:attrNameLst>
                                          <p:attrName>ppt_x</p:attrName>
                                        </p:attrNameLst>
                                      </p:cBhvr>
                                      <p:tavLst>
                                        <p:tav tm="0">
                                          <p:val>
                                            <p:strVal val="#ppt_x+0.4"/>
                                          </p:val>
                                        </p:tav>
                                        <p:tav tm="100000">
                                          <p:val>
                                            <p:strVal val="#ppt_x-0.05"/>
                                          </p:val>
                                        </p:tav>
                                      </p:tavLst>
                                    </p:anim>
                                    <p:anim calcmode="lin" valueType="num">
                                      <p:cBhvr>
                                        <p:cTn id="34" dur="800" decel="100000" fill="hold"/>
                                        <p:tgtEl>
                                          <p:spTgt spid="55313"/>
                                        </p:tgtEl>
                                        <p:attrNameLst>
                                          <p:attrName>ppt_y</p:attrName>
                                        </p:attrNameLst>
                                      </p:cBhvr>
                                      <p:tavLst>
                                        <p:tav tm="0">
                                          <p:val>
                                            <p:strVal val="#ppt_y-0.4"/>
                                          </p:val>
                                        </p:tav>
                                        <p:tav tm="100000">
                                          <p:val>
                                            <p:strVal val="#ppt_y+0.1"/>
                                          </p:val>
                                        </p:tav>
                                      </p:tavLst>
                                    </p:anim>
                                    <p:anim calcmode="lin" valueType="num">
                                      <p:cBhvr>
                                        <p:cTn id="35" dur="200" accel="100000" fill="hold">
                                          <p:stCondLst>
                                            <p:cond delay="800"/>
                                          </p:stCondLst>
                                        </p:cTn>
                                        <p:tgtEl>
                                          <p:spTgt spid="55313"/>
                                        </p:tgtEl>
                                        <p:attrNameLst>
                                          <p:attrName>ppt_x</p:attrName>
                                        </p:attrNameLst>
                                      </p:cBhvr>
                                      <p:tavLst>
                                        <p:tav tm="0">
                                          <p:val>
                                            <p:strVal val="#ppt_x-0.05"/>
                                          </p:val>
                                        </p:tav>
                                        <p:tav tm="100000">
                                          <p:val>
                                            <p:strVal val="#ppt_x"/>
                                          </p:val>
                                        </p:tav>
                                      </p:tavLst>
                                    </p:anim>
                                    <p:anim calcmode="lin" valueType="num">
                                      <p:cBhvr>
                                        <p:cTn id="36" dur="200" accel="100000" fill="hold">
                                          <p:stCondLst>
                                            <p:cond delay="800"/>
                                          </p:stCondLst>
                                        </p:cTn>
                                        <p:tgtEl>
                                          <p:spTgt spid="55313"/>
                                        </p:tgtEl>
                                        <p:attrNameLst>
                                          <p:attrName>ppt_y</p:attrName>
                                        </p:attrNameLst>
                                      </p:cBhvr>
                                      <p:tavLst>
                                        <p:tav tm="0">
                                          <p:val>
                                            <p:strVal val="#ppt_y+0.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54" presetClass="entr" presetSubtype="0" accel="100000" fill="hold" grpId="0" nodeType="clickEffect">
                                  <p:stCondLst>
                                    <p:cond delay="0"/>
                                  </p:stCondLst>
                                  <p:childTnLst>
                                    <p:set>
                                      <p:cBhvr>
                                        <p:cTn id="40" dur="1" fill="hold">
                                          <p:stCondLst>
                                            <p:cond delay="0"/>
                                          </p:stCondLst>
                                        </p:cTn>
                                        <p:tgtEl>
                                          <p:spTgt spid="55314"/>
                                        </p:tgtEl>
                                        <p:attrNameLst>
                                          <p:attrName>style.visibility</p:attrName>
                                        </p:attrNameLst>
                                      </p:cBhvr>
                                      <p:to>
                                        <p:strVal val="visible"/>
                                      </p:to>
                                    </p:set>
                                    <p:anim calcmode="lin" valueType="num">
                                      <p:cBhvr>
                                        <p:cTn id="41" dur="500" fill="hold"/>
                                        <p:tgtEl>
                                          <p:spTgt spid="55314"/>
                                        </p:tgtEl>
                                        <p:attrNameLst>
                                          <p:attrName>ppt_w</p:attrName>
                                        </p:attrNameLst>
                                      </p:cBhvr>
                                      <p:tavLst>
                                        <p:tav tm="0">
                                          <p:val>
                                            <p:strVal val="#ppt_w*0.05"/>
                                          </p:val>
                                        </p:tav>
                                        <p:tav tm="100000">
                                          <p:val>
                                            <p:strVal val="#ppt_w"/>
                                          </p:val>
                                        </p:tav>
                                      </p:tavLst>
                                    </p:anim>
                                    <p:anim calcmode="lin" valueType="num">
                                      <p:cBhvr>
                                        <p:cTn id="42" dur="500" fill="hold"/>
                                        <p:tgtEl>
                                          <p:spTgt spid="55314"/>
                                        </p:tgtEl>
                                        <p:attrNameLst>
                                          <p:attrName>ppt_h</p:attrName>
                                        </p:attrNameLst>
                                      </p:cBhvr>
                                      <p:tavLst>
                                        <p:tav tm="0">
                                          <p:val>
                                            <p:strVal val="#ppt_h"/>
                                          </p:val>
                                        </p:tav>
                                        <p:tav tm="100000">
                                          <p:val>
                                            <p:strVal val="#ppt_h"/>
                                          </p:val>
                                        </p:tav>
                                      </p:tavLst>
                                    </p:anim>
                                    <p:anim calcmode="lin" valueType="num">
                                      <p:cBhvr>
                                        <p:cTn id="43" dur="500" fill="hold"/>
                                        <p:tgtEl>
                                          <p:spTgt spid="55314"/>
                                        </p:tgtEl>
                                        <p:attrNameLst>
                                          <p:attrName>ppt_x</p:attrName>
                                        </p:attrNameLst>
                                      </p:cBhvr>
                                      <p:tavLst>
                                        <p:tav tm="0">
                                          <p:val>
                                            <p:strVal val="#ppt_x-.2"/>
                                          </p:val>
                                        </p:tav>
                                        <p:tav tm="100000">
                                          <p:val>
                                            <p:strVal val="#ppt_x"/>
                                          </p:val>
                                        </p:tav>
                                      </p:tavLst>
                                    </p:anim>
                                    <p:anim calcmode="lin" valueType="num">
                                      <p:cBhvr>
                                        <p:cTn id="44" dur="500" fill="hold"/>
                                        <p:tgtEl>
                                          <p:spTgt spid="55314"/>
                                        </p:tgtEl>
                                        <p:attrNameLst>
                                          <p:attrName>ppt_y</p:attrName>
                                        </p:attrNameLst>
                                      </p:cBhvr>
                                      <p:tavLst>
                                        <p:tav tm="0">
                                          <p:val>
                                            <p:strVal val="#ppt_y"/>
                                          </p:val>
                                        </p:tav>
                                        <p:tav tm="100000">
                                          <p:val>
                                            <p:strVal val="#ppt_y"/>
                                          </p:val>
                                        </p:tav>
                                      </p:tavLst>
                                    </p:anim>
                                    <p:animEffect transition="in" filter="fade">
                                      <p:cBhvr>
                                        <p:cTn id="45" dur="500"/>
                                        <p:tgtEl>
                                          <p:spTgt spid="55314"/>
                                        </p:tgtEl>
                                      </p:cBhvr>
                                    </p:animEffect>
                                  </p:childTnLst>
                                </p:cTn>
                              </p:par>
                            </p:childTnLst>
                          </p:cTn>
                        </p:par>
                      </p:childTnLst>
                    </p:cTn>
                  </p:par>
                  <p:par>
                    <p:cTn id="46" fill="hold">
                      <p:stCondLst>
                        <p:cond delay="indefinite"/>
                      </p:stCondLst>
                      <p:childTnLst>
                        <p:par>
                          <p:cTn id="47" fill="hold">
                            <p:stCondLst>
                              <p:cond delay="0"/>
                            </p:stCondLst>
                            <p:childTnLst>
                              <p:par>
                                <p:cTn id="48" presetID="49" presetClass="entr" presetSubtype="0" decel="100000" fill="hold" grpId="0" nodeType="clickEffect">
                                  <p:stCondLst>
                                    <p:cond delay="0"/>
                                  </p:stCondLst>
                                  <p:childTnLst>
                                    <p:set>
                                      <p:cBhvr>
                                        <p:cTn id="49" dur="1" fill="hold">
                                          <p:stCondLst>
                                            <p:cond delay="0"/>
                                          </p:stCondLst>
                                        </p:cTn>
                                        <p:tgtEl>
                                          <p:spTgt spid="55315"/>
                                        </p:tgtEl>
                                        <p:attrNameLst>
                                          <p:attrName>style.visibility</p:attrName>
                                        </p:attrNameLst>
                                      </p:cBhvr>
                                      <p:to>
                                        <p:strVal val="visible"/>
                                      </p:to>
                                    </p:set>
                                    <p:anim calcmode="lin" valueType="num">
                                      <p:cBhvr>
                                        <p:cTn id="50" dur="500" fill="hold"/>
                                        <p:tgtEl>
                                          <p:spTgt spid="55315"/>
                                        </p:tgtEl>
                                        <p:attrNameLst>
                                          <p:attrName>ppt_w</p:attrName>
                                        </p:attrNameLst>
                                      </p:cBhvr>
                                      <p:tavLst>
                                        <p:tav tm="0">
                                          <p:val>
                                            <p:fltVal val="0"/>
                                          </p:val>
                                        </p:tav>
                                        <p:tav tm="100000">
                                          <p:val>
                                            <p:strVal val="#ppt_w"/>
                                          </p:val>
                                        </p:tav>
                                      </p:tavLst>
                                    </p:anim>
                                    <p:anim calcmode="lin" valueType="num">
                                      <p:cBhvr>
                                        <p:cTn id="51" dur="500" fill="hold"/>
                                        <p:tgtEl>
                                          <p:spTgt spid="55315"/>
                                        </p:tgtEl>
                                        <p:attrNameLst>
                                          <p:attrName>ppt_h</p:attrName>
                                        </p:attrNameLst>
                                      </p:cBhvr>
                                      <p:tavLst>
                                        <p:tav tm="0">
                                          <p:val>
                                            <p:fltVal val="0"/>
                                          </p:val>
                                        </p:tav>
                                        <p:tav tm="100000">
                                          <p:val>
                                            <p:strVal val="#ppt_h"/>
                                          </p:val>
                                        </p:tav>
                                      </p:tavLst>
                                    </p:anim>
                                    <p:anim calcmode="lin" valueType="num">
                                      <p:cBhvr>
                                        <p:cTn id="52" dur="500" fill="hold"/>
                                        <p:tgtEl>
                                          <p:spTgt spid="55315"/>
                                        </p:tgtEl>
                                        <p:attrNameLst>
                                          <p:attrName>style.rotation</p:attrName>
                                        </p:attrNameLst>
                                      </p:cBhvr>
                                      <p:tavLst>
                                        <p:tav tm="0">
                                          <p:val>
                                            <p:fltVal val="360"/>
                                          </p:val>
                                        </p:tav>
                                        <p:tav tm="100000">
                                          <p:val>
                                            <p:fltVal val="0"/>
                                          </p:val>
                                        </p:tav>
                                      </p:tavLst>
                                    </p:anim>
                                    <p:animEffect transition="in" filter="fade">
                                      <p:cBhvr>
                                        <p:cTn id="53" dur="500"/>
                                        <p:tgtEl>
                                          <p:spTgt spid="55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12" grpId="0"/>
      <p:bldP spid="55313" grpId="0"/>
      <p:bldP spid="55314" grpId="0"/>
      <p:bldP spid="553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p:cNvSpPr>
          <p:nvPr>
            <p:ph type="body" idx="4294967295"/>
          </p:nvPr>
        </p:nvSpPr>
        <p:spPr>
          <a:xfrm>
            <a:off x="0" y="657225"/>
            <a:ext cx="7543800" cy="790575"/>
          </a:xfrm>
        </p:spPr>
        <p:txBody>
          <a:bodyPr vert="horz" wrap="square" lIns="91440" tIns="45720" rIns="91440" bIns="45720" anchor="t"/>
          <a:lstStyle/>
          <a:p>
            <a:pPr>
              <a:buNone/>
            </a:pPr>
            <a:r>
              <a:rPr lang="zh-CN" altLang="en-US" sz="3600" b="1" dirty="0">
                <a:solidFill>
                  <a:srgbClr val="0066CC"/>
                </a:solidFill>
              </a:rPr>
              <a:t>看看不同的声音的波形有什么区别？</a:t>
            </a:r>
          </a:p>
          <a:p>
            <a:endParaRPr lang="zh-CN" altLang="en-US" sz="3600" b="1" dirty="0">
              <a:solidFill>
                <a:srgbClr val="0066CC"/>
              </a:solidFill>
            </a:endParaRPr>
          </a:p>
          <a:p>
            <a:endParaRPr lang="zh-CN" altLang="en-US" sz="3600" b="1" dirty="0">
              <a:solidFill>
                <a:srgbClr val="0066CC"/>
              </a:solidFill>
            </a:endParaRPr>
          </a:p>
          <a:p>
            <a:endParaRPr lang="zh-CN" altLang="en-US" sz="3600" b="1" dirty="0">
              <a:solidFill>
                <a:srgbClr val="0066CC"/>
              </a:solidFill>
            </a:endParaRPr>
          </a:p>
          <a:p>
            <a:endParaRPr lang="zh-CN" altLang="en-US" sz="3600" b="1">
              <a:solidFill>
                <a:srgbClr val="0066CC"/>
              </a:solidFill>
            </a:endParaRPr>
          </a:p>
        </p:txBody>
      </p:sp>
      <p:pic>
        <p:nvPicPr>
          <p:cNvPr id="13315" name="Picture 2"/>
          <p:cNvPicPr>
            <a:picLocks noChangeAspect="1"/>
          </p:cNvPicPr>
          <p:nvPr/>
        </p:nvPicPr>
        <p:blipFill>
          <a:blip r:embed="rId2"/>
          <a:stretch>
            <a:fillRect/>
          </a:stretch>
        </p:blipFill>
        <p:spPr>
          <a:xfrm>
            <a:off x="5219700" y="1773238"/>
            <a:ext cx="3024188" cy="4606925"/>
          </a:xfrm>
          <a:prstGeom prst="rect">
            <a:avLst/>
          </a:prstGeom>
          <a:noFill/>
          <a:ln w="9525">
            <a:noFill/>
          </a:ln>
        </p:spPr>
      </p:pic>
      <p:sp>
        <p:nvSpPr>
          <p:cNvPr id="13316" name="圆角矩形标注 7"/>
          <p:cNvSpPr/>
          <p:nvPr/>
        </p:nvSpPr>
        <p:spPr>
          <a:xfrm>
            <a:off x="1835150" y="1844675"/>
            <a:ext cx="3024188" cy="1008063"/>
          </a:xfrm>
          <a:prstGeom prst="wedgeRoundRectCallout">
            <a:avLst>
              <a:gd name="adj1" fmla="val 61495"/>
              <a:gd name="adj2" fmla="val 36616"/>
              <a:gd name="adj3" fmla="val 16667"/>
            </a:avLst>
          </a:prstGeom>
          <a:solidFill>
            <a:srgbClr val="BBE0E3"/>
          </a:solidFill>
          <a:ln w="25400" cap="flat" cmpd="sng">
            <a:solidFill>
              <a:srgbClr val="3D8F95"/>
            </a:solidFill>
            <a:prstDash val="solid"/>
            <a:miter/>
            <a:headEnd type="none" w="med" len="med"/>
            <a:tailEnd type="none" w="med" len="med"/>
          </a:ln>
        </p:spPr>
        <p:txBody>
          <a:bodyPr anchor="ctr"/>
          <a:lstStyle/>
          <a:p>
            <a:pPr algn="ctr">
              <a:lnSpc>
                <a:spcPct val="125000"/>
              </a:lnSpc>
            </a:pPr>
            <a:r>
              <a:rPr lang="zh-CN" altLang="en-US" sz="2800" b="1" dirty="0">
                <a:latin typeface="宋体" panose="02010600030101010101" pitchFamily="2" charset="-122"/>
              </a:rPr>
              <a:t>音调高的声音，有</a:t>
            </a:r>
            <a:r>
              <a:rPr lang="en-US" altLang="zh-CN" sz="2800" b="1" dirty="0">
                <a:latin typeface="宋体" panose="02010600030101010101" pitchFamily="2" charset="-122"/>
              </a:rPr>
              <a:t>12</a:t>
            </a:r>
            <a:r>
              <a:rPr lang="zh-CN" altLang="en-US" sz="2800" b="1" dirty="0">
                <a:latin typeface="宋体" panose="02010600030101010101" pitchFamily="2" charset="-122"/>
              </a:rPr>
              <a:t>个波</a:t>
            </a:r>
          </a:p>
        </p:txBody>
      </p:sp>
      <p:sp>
        <p:nvSpPr>
          <p:cNvPr id="13317" name="圆角矩形标注 8"/>
          <p:cNvSpPr/>
          <p:nvPr/>
        </p:nvSpPr>
        <p:spPr>
          <a:xfrm>
            <a:off x="2051050" y="5229225"/>
            <a:ext cx="2449513" cy="1152525"/>
          </a:xfrm>
          <a:prstGeom prst="wedgeRoundRectCallout">
            <a:avLst>
              <a:gd name="adj1" fmla="val 91671"/>
              <a:gd name="adj2" fmla="val -81269"/>
              <a:gd name="adj3" fmla="val 16667"/>
            </a:avLst>
          </a:prstGeom>
          <a:solidFill>
            <a:srgbClr val="BBE0E3"/>
          </a:solidFill>
          <a:ln w="25400" cap="flat" cmpd="sng">
            <a:solidFill>
              <a:srgbClr val="3D8F95"/>
            </a:solidFill>
            <a:prstDash val="solid"/>
            <a:miter/>
            <a:headEnd type="none" w="med" len="med"/>
            <a:tailEnd type="none" w="med" len="med"/>
          </a:ln>
        </p:spPr>
        <p:txBody>
          <a:bodyPr anchor="ctr"/>
          <a:lstStyle/>
          <a:p>
            <a:pPr algn="ctr">
              <a:lnSpc>
                <a:spcPct val="125000"/>
              </a:lnSpc>
            </a:pPr>
            <a:r>
              <a:rPr lang="zh-CN" altLang="en-US" sz="2800" b="1" dirty="0">
                <a:latin typeface="宋体" panose="02010600030101010101" pitchFamily="2" charset="-122"/>
              </a:rPr>
              <a:t>音调低的声音，有</a:t>
            </a:r>
            <a:r>
              <a:rPr lang="en-US" altLang="zh-CN" sz="2800" b="1" dirty="0">
                <a:latin typeface="宋体" panose="02010600030101010101" pitchFamily="2" charset="-122"/>
              </a:rPr>
              <a:t>8</a:t>
            </a:r>
            <a:r>
              <a:rPr lang="zh-CN" altLang="en-US" sz="2800" b="1" dirty="0">
                <a:latin typeface="宋体" panose="02010600030101010101" pitchFamily="2" charset="-122"/>
              </a:rPr>
              <a:t>个波</a:t>
            </a:r>
          </a:p>
        </p:txBody>
      </p:sp>
      <p:pic>
        <p:nvPicPr>
          <p:cNvPr id="13318" name="Picture 9" descr="E:\李燃\教师教学用书\2012人教教师用书项目\ppt\物理\图标.png"/>
          <p:cNvPicPr>
            <a:picLocks noChangeAspect="1"/>
          </p:cNvPicPr>
          <p:nvPr/>
        </p:nvPicPr>
        <p:blipFill>
          <a:blip r:embed="rId3"/>
          <a:stretch>
            <a:fillRect/>
          </a:stretch>
        </p:blipFill>
        <p:spPr>
          <a:xfrm>
            <a:off x="8143875" y="142875"/>
            <a:ext cx="882650" cy="731838"/>
          </a:xfrm>
          <a:prstGeom prst="rect">
            <a:avLst/>
          </a:prstGeom>
          <a:noFill/>
          <a:ln w="9525">
            <a:noFill/>
          </a:ln>
        </p:spPr>
      </p:pic>
      <p:pic>
        <p:nvPicPr>
          <p:cNvPr id="13319" name="图片 13318" descr="米老鼠"/>
          <p:cNvPicPr>
            <a:picLocks noChangeAspect="1"/>
          </p:cNvPicPr>
          <p:nvPr/>
        </p:nvPicPr>
        <p:blipFill>
          <a:blip r:embed="rId4"/>
          <a:stretch>
            <a:fillRect/>
          </a:stretch>
        </p:blipFill>
        <p:spPr>
          <a:xfrm>
            <a:off x="0" y="5445125"/>
            <a:ext cx="1763713" cy="1412875"/>
          </a:xfrm>
          <a:prstGeom prst="rect">
            <a:avLst/>
          </a:prstGeom>
          <a:noFill/>
          <a:ln w="9525">
            <a:noFill/>
          </a:ln>
        </p:spPr>
      </p:pic>
    </p:spTree>
    <p:extLst>
      <p:ext uri="{BB962C8B-B14F-4D97-AF65-F5344CB8AC3E}">
        <p14:creationId xmlns:p14="http://schemas.microsoft.com/office/powerpoint/2010/main" val="3173312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13315"/>
                                        </p:tgtEl>
                                        <p:attrNameLst>
                                          <p:attrName>style.visibility</p:attrName>
                                        </p:attrNameLst>
                                      </p:cBhvr>
                                      <p:to>
                                        <p:strVal val="visible"/>
                                      </p:to>
                                    </p:set>
                                    <p:animEffect transition="in" filter="fade">
                                      <p:cBhvr>
                                        <p:cTn id="7" dur="800" decel="100000"/>
                                        <p:tgtEl>
                                          <p:spTgt spid="13315"/>
                                        </p:tgtEl>
                                      </p:cBhvr>
                                    </p:animEffect>
                                    <p:anim calcmode="lin" valueType="num">
                                      <p:cBhvr>
                                        <p:cTn id="8" dur="800" decel="100000" fill="hold"/>
                                        <p:tgtEl>
                                          <p:spTgt spid="13315"/>
                                        </p:tgtEl>
                                        <p:attrNameLst>
                                          <p:attrName>style.rotation</p:attrName>
                                        </p:attrNameLst>
                                      </p:cBhvr>
                                      <p:tavLst>
                                        <p:tav tm="0">
                                          <p:val>
                                            <p:fltVal val="-90"/>
                                          </p:val>
                                        </p:tav>
                                        <p:tav tm="100000">
                                          <p:val>
                                            <p:fltVal val="0"/>
                                          </p:val>
                                        </p:tav>
                                      </p:tavLst>
                                    </p:anim>
                                    <p:anim calcmode="lin" valueType="num">
                                      <p:cBhvr>
                                        <p:cTn id="9" dur="800" decel="100000" fill="hold"/>
                                        <p:tgtEl>
                                          <p:spTgt spid="13315"/>
                                        </p:tgtEl>
                                        <p:attrNameLst>
                                          <p:attrName>ppt_x</p:attrName>
                                        </p:attrNameLst>
                                      </p:cBhvr>
                                      <p:tavLst>
                                        <p:tav tm="0">
                                          <p:val>
                                            <p:strVal val="#ppt_x+0.4"/>
                                          </p:val>
                                        </p:tav>
                                        <p:tav tm="100000">
                                          <p:val>
                                            <p:strVal val="#ppt_x-0.05"/>
                                          </p:val>
                                        </p:tav>
                                      </p:tavLst>
                                    </p:anim>
                                    <p:anim calcmode="lin" valueType="num">
                                      <p:cBhvr>
                                        <p:cTn id="10" dur="800" decel="100000" fill="hold"/>
                                        <p:tgtEl>
                                          <p:spTgt spid="1331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331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3315"/>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331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3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animBg="1"/>
      <p:bldP spid="1331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文本框 30721"/>
          <p:cNvSpPr txBox="1"/>
          <p:nvPr/>
        </p:nvSpPr>
        <p:spPr>
          <a:xfrm>
            <a:off x="250825" y="620713"/>
            <a:ext cx="8208963" cy="579437"/>
          </a:xfrm>
          <a:prstGeom prst="rect">
            <a:avLst/>
          </a:prstGeom>
          <a:noFill/>
          <a:ln w="9525">
            <a:noFill/>
          </a:ln>
        </p:spPr>
        <p:txBody>
          <a:bodyPr>
            <a:spAutoFit/>
          </a:bodyPr>
          <a:lstStyle/>
          <a:p>
            <a:pPr algn="ctr">
              <a:spcBef>
                <a:spcPct val="50000"/>
              </a:spcBef>
            </a:pPr>
            <a:r>
              <a:rPr lang="en-US" altLang="zh-CN" sz="3200" dirty="0">
                <a:latin typeface="Times New Roman" panose="02020603050405020304" pitchFamily="18" charset="0"/>
              </a:rPr>
              <a:t>1</a:t>
            </a:r>
            <a:r>
              <a:rPr lang="zh-CN" altLang="en-US" sz="3200" dirty="0">
                <a:latin typeface="Times New Roman" panose="02020603050405020304" pitchFamily="18" charset="0"/>
              </a:rPr>
              <a:t>、下面两个图，哪个图中的小球振动的快？</a:t>
            </a:r>
            <a:endParaRPr lang="zh-CN" altLang="en-US" sz="3200">
              <a:latin typeface="Times New Roman" panose="02020603050405020304" pitchFamily="18" charset="0"/>
            </a:endParaRPr>
          </a:p>
        </p:txBody>
      </p:sp>
      <p:graphicFrame>
        <p:nvGraphicFramePr>
          <p:cNvPr id="30723" name="对象 30722"/>
          <p:cNvGraphicFramePr/>
          <p:nvPr/>
        </p:nvGraphicFramePr>
        <p:xfrm>
          <a:off x="611188" y="1628775"/>
          <a:ext cx="3744912" cy="3095625"/>
        </p:xfrm>
        <a:graphic>
          <a:graphicData uri="http://schemas.openxmlformats.org/presentationml/2006/ole">
            <mc:AlternateContent xmlns:mc="http://schemas.openxmlformats.org/markup-compatibility/2006">
              <mc:Choice xmlns:v="urn:schemas-microsoft-com:vml" Requires="v">
                <p:oleObj spid="_x0000_s3074" r:id="rId3" imgW="1285875" imgH="1219200" progId="Paint.Picture">
                  <p:embed/>
                </p:oleObj>
              </mc:Choice>
              <mc:Fallback>
                <p:oleObj r:id="rId3" imgW="1285875" imgH="1219200" progId="Paint.Picture">
                  <p:embed/>
                  <p:pic>
                    <p:nvPicPr>
                      <p:cNvPr id="0" name=""/>
                      <p:cNvPicPr/>
                      <p:nvPr/>
                    </p:nvPicPr>
                    <p:blipFill>
                      <a:blip r:embed="rId4"/>
                      <a:stretch>
                        <a:fillRect/>
                      </a:stretch>
                    </p:blipFill>
                    <p:spPr>
                      <a:xfrm>
                        <a:off x="611188" y="1628775"/>
                        <a:ext cx="3744912" cy="3095625"/>
                      </a:xfrm>
                      <a:prstGeom prst="rect">
                        <a:avLst/>
                      </a:prstGeom>
                      <a:noFill/>
                      <a:ln w="38100">
                        <a:noFill/>
                        <a:miter/>
                      </a:ln>
                    </p:spPr>
                  </p:pic>
                </p:oleObj>
              </mc:Fallback>
            </mc:AlternateContent>
          </a:graphicData>
        </a:graphic>
      </p:graphicFrame>
      <p:graphicFrame>
        <p:nvGraphicFramePr>
          <p:cNvPr id="30724" name="对象 30723"/>
          <p:cNvGraphicFramePr/>
          <p:nvPr/>
        </p:nvGraphicFramePr>
        <p:xfrm>
          <a:off x="5003800" y="1700213"/>
          <a:ext cx="3313113" cy="3095625"/>
        </p:xfrm>
        <a:graphic>
          <a:graphicData uri="http://schemas.openxmlformats.org/presentationml/2006/ole">
            <mc:AlternateContent xmlns:mc="http://schemas.openxmlformats.org/markup-compatibility/2006">
              <mc:Choice xmlns:v="urn:schemas-microsoft-com:vml" Requires="v">
                <p:oleObj spid="_x0000_s3075" r:id="rId5" imgW="1247775" imgH="1133475" progId="Paint.Picture">
                  <p:embed/>
                </p:oleObj>
              </mc:Choice>
              <mc:Fallback>
                <p:oleObj r:id="rId5" imgW="1247775" imgH="1133475" progId="Paint.Picture">
                  <p:embed/>
                  <p:pic>
                    <p:nvPicPr>
                      <p:cNvPr id="0" name=""/>
                      <p:cNvPicPr/>
                      <p:nvPr/>
                    </p:nvPicPr>
                    <p:blipFill>
                      <a:blip r:embed="rId6"/>
                      <a:stretch>
                        <a:fillRect/>
                      </a:stretch>
                    </p:blipFill>
                    <p:spPr>
                      <a:xfrm>
                        <a:off x="5003800" y="1700213"/>
                        <a:ext cx="3313113" cy="3095625"/>
                      </a:xfrm>
                      <a:prstGeom prst="rect">
                        <a:avLst/>
                      </a:prstGeom>
                      <a:noFill/>
                      <a:ln w="38100">
                        <a:noFill/>
                        <a:miter/>
                      </a:ln>
                    </p:spPr>
                  </p:pic>
                </p:oleObj>
              </mc:Fallback>
            </mc:AlternateContent>
          </a:graphicData>
        </a:graphic>
      </p:graphicFrame>
      <p:sp>
        <p:nvSpPr>
          <p:cNvPr id="30725" name="文本框 30724"/>
          <p:cNvSpPr txBox="1"/>
          <p:nvPr/>
        </p:nvSpPr>
        <p:spPr>
          <a:xfrm>
            <a:off x="1527175" y="5557838"/>
            <a:ext cx="5276850" cy="519112"/>
          </a:xfrm>
          <a:prstGeom prst="rect">
            <a:avLst/>
          </a:prstGeom>
          <a:noFill/>
          <a:ln w="9525">
            <a:noFill/>
          </a:ln>
        </p:spPr>
        <p:txBody>
          <a:bodyPr wrap="none" anchor="t">
            <a:spAutoFit/>
          </a:bodyPr>
          <a:lstStyle/>
          <a:p>
            <a:r>
              <a:rPr lang="zh-CN" altLang="en-US" sz="2800" dirty="0">
                <a:latin typeface="Arial" panose="020B0604020202020204" pitchFamily="34" charset="0"/>
              </a:rPr>
              <a:t>也就是说</a:t>
            </a:r>
            <a:r>
              <a:rPr lang="zh-CN" altLang="en-US" sz="2800" u="sng" dirty="0">
                <a:latin typeface="Arial" panose="020B0604020202020204" pitchFamily="34" charset="0"/>
              </a:rPr>
              <a:t>            </a:t>
            </a:r>
            <a:r>
              <a:rPr lang="zh-CN" altLang="en-US" sz="2800" dirty="0">
                <a:latin typeface="Arial" panose="020B0604020202020204" pitchFamily="34" charset="0"/>
              </a:rPr>
              <a:t>球振动的频率高</a:t>
            </a:r>
          </a:p>
        </p:txBody>
      </p:sp>
      <p:sp>
        <p:nvSpPr>
          <p:cNvPr id="30726" name="文本框 30725"/>
          <p:cNvSpPr txBox="1"/>
          <p:nvPr/>
        </p:nvSpPr>
        <p:spPr>
          <a:xfrm>
            <a:off x="2339975" y="4724400"/>
            <a:ext cx="438150" cy="396875"/>
          </a:xfrm>
          <a:prstGeom prst="rect">
            <a:avLst/>
          </a:prstGeom>
          <a:noFill/>
          <a:ln w="9525">
            <a:noFill/>
          </a:ln>
        </p:spPr>
        <p:txBody>
          <a:bodyPr wrap="none" anchor="t">
            <a:spAutoFit/>
          </a:bodyPr>
          <a:lstStyle/>
          <a:p>
            <a:r>
              <a:rPr lang="zh-CN" altLang="en-US" sz="2000" b="1" dirty="0">
                <a:solidFill>
                  <a:srgbClr val="FF0000"/>
                </a:solidFill>
                <a:latin typeface="Arial" panose="020B0604020202020204" pitchFamily="34" charset="0"/>
              </a:rPr>
              <a:t>甲</a:t>
            </a:r>
          </a:p>
        </p:txBody>
      </p:sp>
      <p:sp>
        <p:nvSpPr>
          <p:cNvPr id="30727" name="文本框 30726"/>
          <p:cNvSpPr txBox="1"/>
          <p:nvPr/>
        </p:nvSpPr>
        <p:spPr>
          <a:xfrm>
            <a:off x="6732588" y="4797425"/>
            <a:ext cx="438150" cy="396875"/>
          </a:xfrm>
          <a:prstGeom prst="rect">
            <a:avLst/>
          </a:prstGeom>
          <a:noFill/>
          <a:ln w="9525">
            <a:noFill/>
          </a:ln>
        </p:spPr>
        <p:txBody>
          <a:bodyPr wrap="none" anchor="t">
            <a:spAutoFit/>
          </a:bodyPr>
          <a:lstStyle/>
          <a:p>
            <a:r>
              <a:rPr lang="zh-CN" altLang="en-US" sz="2000" b="1" dirty="0">
                <a:solidFill>
                  <a:srgbClr val="FF0000"/>
                </a:solidFill>
                <a:latin typeface="Arial" panose="020B0604020202020204" pitchFamily="34" charset="0"/>
              </a:rPr>
              <a:t>乙</a:t>
            </a:r>
          </a:p>
        </p:txBody>
      </p:sp>
      <p:sp>
        <p:nvSpPr>
          <p:cNvPr id="30728" name="文本框 30727"/>
          <p:cNvSpPr txBox="1"/>
          <p:nvPr/>
        </p:nvSpPr>
        <p:spPr>
          <a:xfrm>
            <a:off x="3348038" y="5373688"/>
            <a:ext cx="592137" cy="579437"/>
          </a:xfrm>
          <a:prstGeom prst="rect">
            <a:avLst/>
          </a:prstGeom>
          <a:noFill/>
          <a:ln w="9525">
            <a:noFill/>
          </a:ln>
        </p:spPr>
        <p:txBody>
          <a:bodyPr wrap="none" anchor="t">
            <a:spAutoFit/>
          </a:bodyPr>
          <a:lstStyle/>
          <a:p>
            <a:r>
              <a:rPr lang="zh-CN" altLang="en-US" sz="3200" b="1" dirty="0">
                <a:solidFill>
                  <a:srgbClr val="FF0000"/>
                </a:solidFill>
                <a:latin typeface="Arial" panose="020B0604020202020204" pitchFamily="34" charset="0"/>
              </a:rPr>
              <a:t>乙</a:t>
            </a:r>
          </a:p>
        </p:txBody>
      </p:sp>
      <p:sp>
        <p:nvSpPr>
          <p:cNvPr id="30729" name="矩形 30728"/>
          <p:cNvSpPr/>
          <p:nvPr/>
        </p:nvSpPr>
        <p:spPr>
          <a:xfrm>
            <a:off x="3132138" y="188913"/>
            <a:ext cx="3311525" cy="576262"/>
          </a:xfrm>
          <a:prstGeom prst="rect">
            <a:avLst/>
          </a:prstGeom>
        </p:spPr>
        <p:txBody>
          <a:bodyPr wrap="none" fromWordArt="1">
            <a:prstTxWarp prst="textArchUp">
              <a:avLst>
                <a:gd name="adj" fmla="val 10800000"/>
              </a:avLst>
            </a:prstTxWarp>
            <a:normAutofit/>
          </a:bodyPr>
          <a:lstStyle/>
          <a:p>
            <a:pPr algn="ctr"/>
            <a:r>
              <a:rPr lang="zh-CN" altLang="en-US" sz="3600">
                <a:ln w="9525" cap="flat" cmpd="sng">
                  <a:solidFill>
                    <a:srgbClr val="0000FF"/>
                  </a:solidFill>
                  <a:prstDash val="solid"/>
                  <a:headEnd type="none" w="med" len="med"/>
                  <a:tailEnd type="none" w="med" len="med"/>
                </a:ln>
                <a:solidFill>
                  <a:srgbClr val="0000FF"/>
                </a:solidFill>
                <a:latin typeface="宋体" panose="02010600030101010101" pitchFamily="2" charset="-122"/>
                <a:ea typeface="宋体" panose="02010600030101010101" pitchFamily="2" charset="-122"/>
              </a:rPr>
              <a:t>快速抢答 一试身手</a:t>
            </a:r>
          </a:p>
        </p:txBody>
      </p:sp>
      <p:pic>
        <p:nvPicPr>
          <p:cNvPr id="30730" name="图片 30729" descr="MP00640_">
            <a:hlinkClick r:id="" action="ppaction://noaction"/>
          </p:cNvPr>
          <p:cNvPicPr>
            <a:picLocks noChangeAspect="1"/>
          </p:cNvPicPr>
          <p:nvPr/>
        </p:nvPicPr>
        <p:blipFill>
          <a:blip r:embed="rId7"/>
          <a:stretch>
            <a:fillRect/>
          </a:stretch>
        </p:blipFill>
        <p:spPr>
          <a:xfrm>
            <a:off x="8459788" y="0"/>
            <a:ext cx="684212" cy="823913"/>
          </a:xfrm>
          <a:prstGeom prst="rect">
            <a:avLst/>
          </a:prstGeom>
          <a:noFill/>
          <a:ln w="9525">
            <a:noFill/>
          </a:ln>
        </p:spPr>
      </p:pic>
      <p:pic>
        <p:nvPicPr>
          <p:cNvPr id="30731" name="图片 30730" descr="米老鼠"/>
          <p:cNvPicPr>
            <a:picLocks noChangeAspect="1"/>
          </p:cNvPicPr>
          <p:nvPr/>
        </p:nvPicPr>
        <p:blipFill>
          <a:blip r:embed="rId8"/>
          <a:stretch>
            <a:fillRect/>
          </a:stretch>
        </p:blipFill>
        <p:spPr>
          <a:xfrm>
            <a:off x="7524750" y="5441950"/>
            <a:ext cx="1619250" cy="1416050"/>
          </a:xfrm>
          <a:prstGeom prst="rect">
            <a:avLst/>
          </a:prstGeom>
          <a:noFill/>
          <a:ln w="9525">
            <a:noFill/>
          </a:ln>
        </p:spPr>
      </p:pic>
    </p:spTree>
    <p:extLst>
      <p:ext uri="{BB962C8B-B14F-4D97-AF65-F5344CB8AC3E}">
        <p14:creationId xmlns:p14="http://schemas.microsoft.com/office/powerpoint/2010/main" val="1288187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0722"/>
                                        </p:tgtEl>
                                        <p:attrNameLst>
                                          <p:attrName>style.visibility</p:attrName>
                                        </p:attrNameLst>
                                      </p:cBhvr>
                                      <p:to>
                                        <p:strVal val="visible"/>
                                      </p:to>
                                    </p:set>
                                    <p:anim calcmode="lin" valueType="num">
                                      <p:cBhvr additive="base">
                                        <p:cTn id="7" dur="500" fill="hold"/>
                                        <p:tgtEl>
                                          <p:spTgt spid="30722"/>
                                        </p:tgtEl>
                                        <p:attrNameLst>
                                          <p:attrName>ppt_x</p:attrName>
                                        </p:attrNameLst>
                                      </p:cBhvr>
                                      <p:tavLst>
                                        <p:tav tm="0">
                                          <p:val>
                                            <p:strVal val="0-#ppt_w/2"/>
                                          </p:val>
                                        </p:tav>
                                        <p:tav tm="100000">
                                          <p:val>
                                            <p:strVal val="#ppt_x"/>
                                          </p:val>
                                        </p:tav>
                                      </p:tavLst>
                                    </p:anim>
                                    <p:anim calcmode="lin" valueType="num">
                                      <p:cBhvr additive="base">
                                        <p:cTn id="8" dur="500" fill="hold"/>
                                        <p:tgtEl>
                                          <p:spTgt spid="3072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nodeType="clickEffect">
                                  <p:stCondLst>
                                    <p:cond delay="0"/>
                                  </p:stCondLst>
                                  <p:childTnLst>
                                    <p:set>
                                      <p:cBhvr>
                                        <p:cTn id="12" dur="1" fill="hold">
                                          <p:stCondLst>
                                            <p:cond delay="0"/>
                                          </p:stCondLst>
                                        </p:cTn>
                                        <p:tgtEl>
                                          <p:spTgt spid="30723"/>
                                        </p:tgtEl>
                                        <p:attrNameLst>
                                          <p:attrName>style.visibility</p:attrName>
                                        </p:attrNameLst>
                                      </p:cBhvr>
                                      <p:to>
                                        <p:strVal val="visible"/>
                                      </p:to>
                                    </p:set>
                                    <p:animEffect transition="in" filter="dissolve">
                                      <p:cBhvr>
                                        <p:cTn id="13" dur="500"/>
                                        <p:tgtEl>
                                          <p:spTgt spid="30723"/>
                                        </p:tgtEl>
                                      </p:cBhvr>
                                    </p:animEffect>
                                  </p:childTnLst>
                                </p:cTn>
                              </p:par>
                            </p:childTnLst>
                          </p:cTn>
                        </p:par>
                        <p:par>
                          <p:cTn id="14" fill="hold">
                            <p:stCondLst>
                              <p:cond delay="500"/>
                            </p:stCondLst>
                            <p:childTnLst>
                              <p:par>
                                <p:cTn id="15" presetID="2" presetClass="entr" presetSubtype="8" fill="hold" grpId="0" nodeType="afterEffect">
                                  <p:stCondLst>
                                    <p:cond delay="0"/>
                                  </p:stCondLst>
                                  <p:childTnLst>
                                    <p:set>
                                      <p:cBhvr>
                                        <p:cTn id="16" dur="1" fill="hold">
                                          <p:stCondLst>
                                            <p:cond delay="0"/>
                                          </p:stCondLst>
                                        </p:cTn>
                                        <p:tgtEl>
                                          <p:spTgt spid="30726"/>
                                        </p:tgtEl>
                                        <p:attrNameLst>
                                          <p:attrName>style.visibility</p:attrName>
                                        </p:attrNameLst>
                                      </p:cBhvr>
                                      <p:to>
                                        <p:strVal val="visible"/>
                                      </p:to>
                                    </p:set>
                                    <p:anim calcmode="lin" valueType="num">
                                      <p:cBhvr additive="base">
                                        <p:cTn id="17" dur="500" fill="hold"/>
                                        <p:tgtEl>
                                          <p:spTgt spid="30726"/>
                                        </p:tgtEl>
                                        <p:attrNameLst>
                                          <p:attrName>ppt_x</p:attrName>
                                        </p:attrNameLst>
                                      </p:cBhvr>
                                      <p:tavLst>
                                        <p:tav tm="0">
                                          <p:val>
                                            <p:strVal val="0-#ppt_w/2"/>
                                          </p:val>
                                        </p:tav>
                                        <p:tav tm="100000">
                                          <p:val>
                                            <p:strVal val="#ppt_x"/>
                                          </p:val>
                                        </p:tav>
                                      </p:tavLst>
                                    </p:anim>
                                    <p:anim calcmode="lin" valueType="num">
                                      <p:cBhvr additive="base">
                                        <p:cTn id="18" dur="500" fill="hold"/>
                                        <p:tgtEl>
                                          <p:spTgt spid="30726"/>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9" presetClass="entr" presetSubtype="0" fill="hold" nodeType="afterEffect">
                                  <p:stCondLst>
                                    <p:cond delay="0"/>
                                  </p:stCondLst>
                                  <p:childTnLst>
                                    <p:set>
                                      <p:cBhvr>
                                        <p:cTn id="21" dur="1" fill="hold">
                                          <p:stCondLst>
                                            <p:cond delay="0"/>
                                          </p:stCondLst>
                                        </p:cTn>
                                        <p:tgtEl>
                                          <p:spTgt spid="30724"/>
                                        </p:tgtEl>
                                        <p:attrNameLst>
                                          <p:attrName>style.visibility</p:attrName>
                                        </p:attrNameLst>
                                      </p:cBhvr>
                                      <p:to>
                                        <p:strVal val="visible"/>
                                      </p:to>
                                    </p:set>
                                    <p:animEffect transition="in" filter="dissolve">
                                      <p:cBhvr>
                                        <p:cTn id="22" dur="500"/>
                                        <p:tgtEl>
                                          <p:spTgt spid="30724"/>
                                        </p:tgtEl>
                                      </p:cBhvr>
                                    </p:animEffect>
                                  </p:childTnLst>
                                </p:cTn>
                              </p:par>
                            </p:childTnLst>
                          </p:cTn>
                        </p:par>
                        <p:par>
                          <p:cTn id="23" fill="hold">
                            <p:stCondLst>
                              <p:cond delay="1500"/>
                            </p:stCondLst>
                            <p:childTnLst>
                              <p:par>
                                <p:cTn id="24" presetID="2" presetClass="entr" presetSubtype="2" fill="hold" grpId="0" nodeType="afterEffect">
                                  <p:stCondLst>
                                    <p:cond delay="0"/>
                                  </p:stCondLst>
                                  <p:childTnLst>
                                    <p:set>
                                      <p:cBhvr>
                                        <p:cTn id="25" dur="1" fill="hold">
                                          <p:stCondLst>
                                            <p:cond delay="0"/>
                                          </p:stCondLst>
                                        </p:cTn>
                                        <p:tgtEl>
                                          <p:spTgt spid="30727"/>
                                        </p:tgtEl>
                                        <p:attrNameLst>
                                          <p:attrName>style.visibility</p:attrName>
                                        </p:attrNameLst>
                                      </p:cBhvr>
                                      <p:to>
                                        <p:strVal val="visible"/>
                                      </p:to>
                                    </p:set>
                                    <p:anim calcmode="lin" valueType="num">
                                      <p:cBhvr additive="base">
                                        <p:cTn id="26" dur="500" fill="hold"/>
                                        <p:tgtEl>
                                          <p:spTgt spid="30727"/>
                                        </p:tgtEl>
                                        <p:attrNameLst>
                                          <p:attrName>ppt_x</p:attrName>
                                        </p:attrNameLst>
                                      </p:cBhvr>
                                      <p:tavLst>
                                        <p:tav tm="0">
                                          <p:val>
                                            <p:strVal val="1+#ppt_w/2"/>
                                          </p:val>
                                        </p:tav>
                                        <p:tav tm="100000">
                                          <p:val>
                                            <p:strVal val="#ppt_x"/>
                                          </p:val>
                                        </p:tav>
                                      </p:tavLst>
                                    </p:anim>
                                    <p:anim calcmode="lin" valueType="num">
                                      <p:cBhvr additive="base">
                                        <p:cTn id="27" dur="500" fill="hold"/>
                                        <p:tgtEl>
                                          <p:spTgt spid="30727"/>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9" fill="hold" grpId="0" nodeType="clickEffect">
                                  <p:stCondLst>
                                    <p:cond delay="0"/>
                                  </p:stCondLst>
                                  <p:childTnLst>
                                    <p:set>
                                      <p:cBhvr>
                                        <p:cTn id="31" dur="1" fill="hold">
                                          <p:stCondLst>
                                            <p:cond delay="0"/>
                                          </p:stCondLst>
                                        </p:cTn>
                                        <p:tgtEl>
                                          <p:spTgt spid="30725"/>
                                        </p:tgtEl>
                                        <p:attrNameLst>
                                          <p:attrName>style.visibility</p:attrName>
                                        </p:attrNameLst>
                                      </p:cBhvr>
                                      <p:to>
                                        <p:strVal val="visible"/>
                                      </p:to>
                                    </p:set>
                                    <p:anim calcmode="lin" valueType="num">
                                      <p:cBhvr additive="base">
                                        <p:cTn id="32" dur="2000" fill="hold"/>
                                        <p:tgtEl>
                                          <p:spTgt spid="30725"/>
                                        </p:tgtEl>
                                        <p:attrNameLst>
                                          <p:attrName>ppt_x</p:attrName>
                                        </p:attrNameLst>
                                      </p:cBhvr>
                                      <p:tavLst>
                                        <p:tav tm="0">
                                          <p:val>
                                            <p:strVal val="0-#ppt_w/2"/>
                                          </p:val>
                                        </p:tav>
                                        <p:tav tm="100000">
                                          <p:val>
                                            <p:strVal val="#ppt_x"/>
                                          </p:val>
                                        </p:tav>
                                      </p:tavLst>
                                    </p:anim>
                                    <p:anim calcmode="lin" valueType="num">
                                      <p:cBhvr additive="base">
                                        <p:cTn id="33" dur="2000" fill="hold"/>
                                        <p:tgtEl>
                                          <p:spTgt spid="30725"/>
                                        </p:tgtEl>
                                        <p:attrNameLst>
                                          <p:attrName>ppt_y</p:attrName>
                                        </p:attrNameLst>
                                      </p:cBhvr>
                                      <p:tavLst>
                                        <p:tav tm="0">
                                          <p:val>
                                            <p:strVal val="0-#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9" presetClass="entr" presetSubtype="0" decel="100000" fill="hold" grpId="0" nodeType="clickEffect">
                                  <p:stCondLst>
                                    <p:cond delay="0"/>
                                  </p:stCondLst>
                                  <p:childTnLst>
                                    <p:set>
                                      <p:cBhvr>
                                        <p:cTn id="37" dur="1" fill="hold">
                                          <p:stCondLst>
                                            <p:cond delay="0"/>
                                          </p:stCondLst>
                                        </p:cTn>
                                        <p:tgtEl>
                                          <p:spTgt spid="30728"/>
                                        </p:tgtEl>
                                        <p:attrNameLst>
                                          <p:attrName>style.visibility</p:attrName>
                                        </p:attrNameLst>
                                      </p:cBhvr>
                                      <p:to>
                                        <p:strVal val="visible"/>
                                      </p:to>
                                    </p:set>
                                    <p:anim calcmode="lin" valueType="num">
                                      <p:cBhvr>
                                        <p:cTn id="38" dur="500" fill="hold"/>
                                        <p:tgtEl>
                                          <p:spTgt spid="30728"/>
                                        </p:tgtEl>
                                        <p:attrNameLst>
                                          <p:attrName>ppt_w</p:attrName>
                                        </p:attrNameLst>
                                      </p:cBhvr>
                                      <p:tavLst>
                                        <p:tav tm="0">
                                          <p:val>
                                            <p:fltVal val="0"/>
                                          </p:val>
                                        </p:tav>
                                        <p:tav tm="100000">
                                          <p:val>
                                            <p:strVal val="#ppt_w"/>
                                          </p:val>
                                        </p:tav>
                                      </p:tavLst>
                                    </p:anim>
                                    <p:anim calcmode="lin" valueType="num">
                                      <p:cBhvr>
                                        <p:cTn id="39" dur="500" fill="hold"/>
                                        <p:tgtEl>
                                          <p:spTgt spid="30728"/>
                                        </p:tgtEl>
                                        <p:attrNameLst>
                                          <p:attrName>ppt_h</p:attrName>
                                        </p:attrNameLst>
                                      </p:cBhvr>
                                      <p:tavLst>
                                        <p:tav tm="0">
                                          <p:val>
                                            <p:fltVal val="0"/>
                                          </p:val>
                                        </p:tav>
                                        <p:tav tm="100000">
                                          <p:val>
                                            <p:strVal val="#ppt_h"/>
                                          </p:val>
                                        </p:tav>
                                      </p:tavLst>
                                    </p:anim>
                                    <p:anim calcmode="lin" valueType="num">
                                      <p:cBhvr>
                                        <p:cTn id="40" dur="500" fill="hold"/>
                                        <p:tgtEl>
                                          <p:spTgt spid="30728"/>
                                        </p:tgtEl>
                                        <p:attrNameLst>
                                          <p:attrName>style.rotation</p:attrName>
                                        </p:attrNameLst>
                                      </p:cBhvr>
                                      <p:tavLst>
                                        <p:tav tm="0">
                                          <p:val>
                                            <p:fltVal val="360"/>
                                          </p:val>
                                        </p:tav>
                                        <p:tav tm="100000">
                                          <p:val>
                                            <p:fltVal val="0"/>
                                          </p:val>
                                        </p:tav>
                                      </p:tavLst>
                                    </p:anim>
                                    <p:animEffect transition="in" filter="fade">
                                      <p:cBhvr>
                                        <p:cTn id="41" dur="500"/>
                                        <p:tgtEl>
                                          <p:spTgt spid="307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p:bldP spid="30725" grpId="0"/>
      <p:bldP spid="30726" grpId="0"/>
      <p:bldP spid="30727" grpId="0"/>
      <p:bldP spid="30728"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38304b40-9905-4bcd-9b76-97a30bfcd92a}"/>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2896</Words>
  <Application>Microsoft Office PowerPoint</Application>
  <PresentationFormat>全屏显示(4:3)</PresentationFormat>
  <Paragraphs>363</Paragraphs>
  <Slides>43</Slides>
  <Notes>5</Notes>
  <HiddenSlides>0</HiddenSlides>
  <MMClips>1</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43</vt:i4>
      </vt:variant>
    </vt:vector>
  </HeadingPairs>
  <TitlesOfParts>
    <vt:vector size="45" baseType="lpstr">
      <vt:lpstr>Office 主题</vt:lpstr>
      <vt:lpstr>Bitmap Image</vt:lpstr>
      <vt:lpstr>PowerPoint 演示文稿</vt:lpstr>
      <vt:lpstr>PowerPoint 演示文稿</vt:lpstr>
      <vt:lpstr>PowerPoint 演示文稿</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lenovo</cp:lastModifiedBy>
  <cp:revision>3</cp:revision>
  <dcterms:created xsi:type="dcterms:W3CDTF">2020-11-18T08:25:49Z</dcterms:created>
  <dcterms:modified xsi:type="dcterms:W3CDTF">2020-11-18T08:37:00Z</dcterms:modified>
</cp:coreProperties>
</file>