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1"/>
  </p:sldMasterIdLst>
  <p:sldIdLst>
    <p:sldId id="257" r:id="rId2"/>
    <p:sldId id="323" r:id="rId3"/>
    <p:sldId id="259" r:id="rId4"/>
    <p:sldId id="282" r:id="rId5"/>
    <p:sldId id="336" r:id="rId6"/>
    <p:sldId id="337" r:id="rId7"/>
    <p:sldId id="338" r:id="rId8"/>
    <p:sldId id="339" r:id="rId9"/>
    <p:sldId id="340" r:id="rId10"/>
    <p:sldId id="349" r:id="rId11"/>
    <p:sldId id="347" r:id="rId12"/>
    <p:sldId id="348" r:id="rId13"/>
    <p:sldId id="350" r:id="rId14"/>
    <p:sldId id="341" r:id="rId15"/>
    <p:sldId id="351" r:id="rId16"/>
    <p:sldId id="342" r:id="rId17"/>
    <p:sldId id="343" r:id="rId18"/>
    <p:sldId id="346" r:id="rId19"/>
    <p:sldId id="321" r:id="rId20"/>
    <p:sldId id="352" r:id="rId21"/>
  </p:sldIdLst>
  <p:sldSz cx="12192000" cy="6858000"/>
  <p:notesSz cx="6858000" cy="9144000"/>
  <p:custDataLst>
    <p:tags r:id="rId2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" Type="http://schemas.openxmlformats.org/officeDocument/2006/relationships/slide" Target="slides/slide1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tags" Target="tags/tag15.xml" /><Relationship Id="rId23" Type="http://schemas.openxmlformats.org/officeDocument/2006/relationships/presProps" Target="presProps.xml" /><Relationship Id="rId24" Type="http://schemas.openxmlformats.org/officeDocument/2006/relationships/viewProps" Target="viewProps.xml" /><Relationship Id="rId25" Type="http://schemas.openxmlformats.org/officeDocument/2006/relationships/theme" Target="theme/theme1.xml" /><Relationship Id="rId26" Type="http://schemas.openxmlformats.org/officeDocument/2006/relationships/tableStyles" Target="tableStyles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itleAndTx" preserve="1">
  <p:cSld name="垂直排列标题与 文本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image" Target="file:///D:\qq&#25991;&#20214;\712321467\Image\C2C\Image2\%7b75232B38-A165-1FB7-499C-2E1C792CACB5%7d.png" TargetMode="External" /><Relationship Id="rId13" Type="http://schemas.openxmlformats.org/officeDocument/2006/relationships/image" Target="../media/image1.png" /><Relationship Id="rId14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/>
            </a:fld>
            <a:endParaRPr lang="zh-CN" altLang="en-US"/>
          </a:p>
        </p:txBody>
      </p:sp>
      <p:pic>
        <p:nvPicPr>
          <p:cNvPr id="7" name="图片 1073743875" descr="学科网 zxxk.com" title=""/>
          <p:cNvPicPr>
            <a:picLocks noChangeAspect="1"/>
          </p:cNvPicPr>
          <p:nvPr/>
        </p:nvPicPr>
        <p:blipFill>
          <a:blip r:embed="rId13" r:link="rId1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31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32.png" /><Relationship Id="rId3" Type="http://schemas.openxmlformats.org/officeDocument/2006/relationships/image" Target="../media/image33.png" /><Relationship Id="rId4" Type="http://schemas.openxmlformats.org/officeDocument/2006/relationships/image" Target="../media/image34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35.png" /><Relationship Id="rId3" Type="http://schemas.openxmlformats.org/officeDocument/2006/relationships/image" Target="../media/image36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37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38.png" /><Relationship Id="rId3" Type="http://schemas.openxmlformats.org/officeDocument/2006/relationships/image" Target="../media/image39.png" /><Relationship Id="rId4" Type="http://schemas.openxmlformats.org/officeDocument/2006/relationships/image" Target="../media/image40.png" /><Relationship Id="rId5" Type="http://schemas.openxmlformats.org/officeDocument/2006/relationships/tags" Target="../tags/tag10.xml" /><Relationship Id="rId6" Type="http://schemas.openxmlformats.org/officeDocument/2006/relationships/image" Target="../media/image41.png" /><Relationship Id="rId7" Type="http://schemas.openxmlformats.org/officeDocument/2006/relationships/tags" Target="../tags/tag11.xml" /><Relationship Id="rId8" Type="http://schemas.openxmlformats.org/officeDocument/2006/relationships/tags" Target="../tags/tag12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42.png" /><Relationship Id="rId3" Type="http://schemas.openxmlformats.org/officeDocument/2006/relationships/image" Target="../media/image43.png" /><Relationship Id="rId4" Type="http://schemas.openxmlformats.org/officeDocument/2006/relationships/image" Target="../media/image44.png" /><Relationship Id="rId5" Type="http://schemas.openxmlformats.org/officeDocument/2006/relationships/tags" Target="../tags/tag13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45.png" /><Relationship Id="rId3" Type="http://schemas.openxmlformats.org/officeDocument/2006/relationships/image" Target="../media/image46.png" /><Relationship Id="rId4" Type="http://schemas.openxmlformats.org/officeDocument/2006/relationships/image" Target="../media/image47.jpeg" /><Relationship Id="rId5" Type="http://schemas.openxmlformats.org/officeDocument/2006/relationships/image" Target="../media/image48.png" /><Relationship Id="rId6" Type="http://schemas.openxmlformats.org/officeDocument/2006/relationships/image" Target="../media/image49.png" /><Relationship Id="rId7" Type="http://schemas.openxmlformats.org/officeDocument/2006/relationships/image" Target="../media/image50.jpeg" /><Relationship Id="rId8" Type="http://schemas.openxmlformats.org/officeDocument/2006/relationships/image" Target="../media/image51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52.png" /><Relationship Id="rId3" Type="http://schemas.openxmlformats.org/officeDocument/2006/relationships/image" Target="../media/image53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54.png" /><Relationship Id="rId3" Type="http://schemas.openxmlformats.org/officeDocument/2006/relationships/image" Target="../media/image55.png" /><Relationship Id="rId4" Type="http://schemas.openxmlformats.org/officeDocument/2006/relationships/image" Target="../media/image56.png" /><Relationship Id="rId5" Type="http://schemas.openxmlformats.org/officeDocument/2006/relationships/image" Target="../media/image57.jpeg" /><Relationship Id="rId6" Type="http://schemas.openxmlformats.org/officeDocument/2006/relationships/image" Target="../media/image58.jpe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59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14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2.png" /><Relationship Id="rId3" Type="http://schemas.openxmlformats.org/officeDocument/2006/relationships/image" Target="../media/image3.png" /><Relationship Id="rId4" Type="http://schemas.openxmlformats.org/officeDocument/2006/relationships/image" Target="../media/image4.jpeg" /><Relationship Id="rId5" Type="http://schemas.openxmlformats.org/officeDocument/2006/relationships/image" Target="../media/image5.jpeg" /><Relationship Id="rId6" Type="http://schemas.openxmlformats.org/officeDocument/2006/relationships/tags" Target="../tags/tag1.xml" /><Relationship Id="rId7" Type="http://schemas.openxmlformats.org/officeDocument/2006/relationships/tags" Target="../tags/tag2.xml" /><Relationship Id="rId8" Type="http://schemas.openxmlformats.org/officeDocument/2006/relationships/tags" Target="../tags/tag3.xml" /><Relationship Id="rId9" Type="http://schemas.openxmlformats.org/officeDocument/2006/relationships/tags" Target="../tags/tag4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9.jpeg" /><Relationship Id="rId2" Type="http://schemas.openxmlformats.org/officeDocument/2006/relationships/image" Target="../media/image6.png" /><Relationship Id="rId3" Type="http://schemas.openxmlformats.org/officeDocument/2006/relationships/image" Target="../media/image7.png" /><Relationship Id="rId4" Type="http://schemas.openxmlformats.org/officeDocument/2006/relationships/image" Target="../media/image8.png" /><Relationship Id="rId5" Type="http://schemas.openxmlformats.org/officeDocument/2006/relationships/tags" Target="../tags/tag5.xml" /><Relationship Id="rId6" Type="http://schemas.openxmlformats.org/officeDocument/2006/relationships/tags" Target="../tags/tag6.xml" /><Relationship Id="rId7" Type="http://schemas.openxmlformats.org/officeDocument/2006/relationships/tags" Target="../tags/tag7.xml" /><Relationship Id="rId8" Type="http://schemas.openxmlformats.org/officeDocument/2006/relationships/tags" Target="../tags/tag8.xml" /><Relationship Id="rId9" Type="http://schemas.openxmlformats.org/officeDocument/2006/relationships/tags" Target="../tags/tag9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0.png" /><Relationship Id="rId3" Type="http://schemas.openxmlformats.org/officeDocument/2006/relationships/image" Target="../media/image11.png" /><Relationship Id="rId4" Type="http://schemas.openxmlformats.org/officeDocument/2006/relationships/image" Target="../media/image9.jpe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2.jpeg" /><Relationship Id="rId3" Type="http://schemas.openxmlformats.org/officeDocument/2006/relationships/image" Target="../media/image13.png" /><Relationship Id="rId4" Type="http://schemas.openxmlformats.org/officeDocument/2006/relationships/image" Target="../media/image14.png" /><Relationship Id="rId5" Type="http://schemas.openxmlformats.org/officeDocument/2006/relationships/image" Target="../media/image15.png" /><Relationship Id="rId6" Type="http://schemas.openxmlformats.org/officeDocument/2006/relationships/image" Target="../media/image16.png" /><Relationship Id="rId7" Type="http://schemas.openxmlformats.org/officeDocument/2006/relationships/image" Target="../media/image17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8.png" /><Relationship Id="rId3" Type="http://schemas.openxmlformats.org/officeDocument/2006/relationships/image" Target="../media/image19.png" /><Relationship Id="rId4" Type="http://schemas.openxmlformats.org/officeDocument/2006/relationships/image" Target="../media/image20.png" /><Relationship Id="rId5" Type="http://schemas.openxmlformats.org/officeDocument/2006/relationships/image" Target="../media/image21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22.png" /><Relationship Id="rId3" Type="http://schemas.openxmlformats.org/officeDocument/2006/relationships/image" Target="../media/image23.png" /><Relationship Id="rId4" Type="http://schemas.openxmlformats.org/officeDocument/2006/relationships/image" Target="../media/image24.png" /><Relationship Id="rId5" Type="http://schemas.openxmlformats.org/officeDocument/2006/relationships/image" Target="../media/image25.png" /><Relationship Id="rId6" Type="http://schemas.openxmlformats.org/officeDocument/2006/relationships/image" Target="../media/image26.png" /><Relationship Id="rId7" Type="http://schemas.openxmlformats.org/officeDocument/2006/relationships/image" Target="../media/image27.png" /><Relationship Id="rId8" Type="http://schemas.openxmlformats.org/officeDocument/2006/relationships/image" Target="../media/image28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29.jpeg" /><Relationship Id="rId3" Type="http://schemas.openxmlformats.org/officeDocument/2006/relationships/image" Target="../media/image30.jpe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WordArt 4" title=""/>
          <p:cNvSpPr>
            <a:spLocks noTextEdit="1"/>
          </p:cNvSpPr>
          <p:nvPr/>
        </p:nvSpPr>
        <p:spPr>
          <a:xfrm>
            <a:off x="1733550" y="1828800"/>
            <a:ext cx="8774113" cy="1600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/>
            <a:r>
              <a:rPr lang="zh-CN" altLang="en-US" sz="3600" b="1">
                <a:ln w="12700" cap="flat" cmpd="sng">
                  <a:solidFill>
                    <a:srgbClr val="EAEAEA"/>
                  </a:solidFill>
                  <a:prstDash val="solid"/>
                  <a:round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A603AB">
                        <a:alpha val="100000"/>
                      </a:srgbClr>
                    </a:gs>
                    <a:gs pos="12000">
                      <a:srgbClr val="E81766">
                        <a:alpha val="100000"/>
                      </a:srgbClr>
                    </a:gs>
                    <a:gs pos="27000">
                      <a:srgbClr val="EE3F17">
                        <a:alpha val="100000"/>
                      </a:srgbClr>
                    </a:gs>
                    <a:gs pos="48000">
                      <a:srgbClr val="FFFF00">
                        <a:alpha val="100000"/>
                      </a:srgbClr>
                    </a:gs>
                    <a:gs pos="64999">
                      <a:srgbClr val="1A8D48">
                        <a:alpha val="100000"/>
                      </a:srgbClr>
                    </a:gs>
                    <a:gs pos="78999">
                      <a:srgbClr val="0819FB">
                        <a:alpha val="100000"/>
                      </a:srgbClr>
                    </a:gs>
                    <a:gs pos="100000">
                      <a:srgbClr val="A603AB">
                        <a:alpha val="100000"/>
                      </a:srgbClr>
                    </a:gs>
                  </a:gsLst>
                  <a:lin ang="0" scaled="1"/>
                </a:gradFill>
                <a:effectLst>
                  <a:outerShdw dist="35921" dir="2699999" sy="50000" kx="2115830" algn="bl" rotWithShape="0">
                    <a:srgbClr val="C0C0C0">
                      <a:alpha val="79999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第二章</a:t>
            </a:r>
            <a:r>
              <a:rPr lang="en-US" altLang="zh-CN" sz="3600" b="1">
                <a:ln w="12700" cap="flat" cmpd="sng">
                  <a:solidFill>
                    <a:srgbClr val="EAEAEA"/>
                  </a:solidFill>
                  <a:prstDash val="solid"/>
                  <a:round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A603AB">
                        <a:alpha val="100000"/>
                      </a:srgbClr>
                    </a:gs>
                    <a:gs pos="12000">
                      <a:srgbClr val="E81766">
                        <a:alpha val="100000"/>
                      </a:srgbClr>
                    </a:gs>
                    <a:gs pos="27000">
                      <a:srgbClr val="EE3F17">
                        <a:alpha val="100000"/>
                      </a:srgbClr>
                    </a:gs>
                    <a:gs pos="48000">
                      <a:srgbClr val="FFFF00">
                        <a:alpha val="100000"/>
                      </a:srgbClr>
                    </a:gs>
                    <a:gs pos="64999">
                      <a:srgbClr val="1A8D48">
                        <a:alpha val="100000"/>
                      </a:srgbClr>
                    </a:gs>
                    <a:gs pos="78999">
                      <a:srgbClr val="0819FB">
                        <a:alpha val="100000"/>
                      </a:srgbClr>
                    </a:gs>
                    <a:gs pos="100000">
                      <a:srgbClr val="A603AB">
                        <a:alpha val="100000"/>
                      </a:srgbClr>
                    </a:gs>
                  </a:gsLst>
                  <a:lin ang="0" scaled="1"/>
                </a:gradFill>
                <a:effectLst>
                  <a:outerShdw dist="35921" dir="2699999" sy="50000" kx="2115830" algn="bl" rotWithShape="0">
                    <a:srgbClr val="C0C0C0">
                      <a:alpha val="79999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  </a:t>
            </a:r>
            <a:r>
              <a:rPr lang="zh-CN" altLang="en-US" sz="3600" b="1">
                <a:ln w="12700" cap="flat" cmpd="sng">
                  <a:solidFill>
                    <a:srgbClr val="EAEAEA"/>
                  </a:solidFill>
                  <a:prstDash val="solid"/>
                  <a:round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A603AB">
                        <a:alpha val="100000"/>
                      </a:srgbClr>
                    </a:gs>
                    <a:gs pos="12000">
                      <a:srgbClr val="E81766">
                        <a:alpha val="100000"/>
                      </a:srgbClr>
                    </a:gs>
                    <a:gs pos="27000">
                      <a:srgbClr val="EE3F17">
                        <a:alpha val="100000"/>
                      </a:srgbClr>
                    </a:gs>
                    <a:gs pos="48000">
                      <a:srgbClr val="FFFF00">
                        <a:alpha val="100000"/>
                      </a:srgbClr>
                    </a:gs>
                    <a:gs pos="64999">
                      <a:srgbClr val="1A8D48">
                        <a:alpha val="100000"/>
                      </a:srgbClr>
                    </a:gs>
                    <a:gs pos="78999">
                      <a:srgbClr val="0819FB">
                        <a:alpha val="100000"/>
                      </a:srgbClr>
                    </a:gs>
                    <a:gs pos="100000">
                      <a:srgbClr val="A603AB">
                        <a:alpha val="100000"/>
                      </a:srgbClr>
                    </a:gs>
                  </a:gsLst>
                  <a:lin ang="0" scaled="1"/>
                </a:gradFill>
                <a:effectLst>
                  <a:outerShdw dist="35921" dir="2699999" sy="50000" kx="2115830" algn="bl" rotWithShape="0">
                    <a:srgbClr val="C0C0C0">
                      <a:alpha val="79999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《光</a:t>
            </a:r>
            <a:r>
              <a:rPr lang="zh-CN" sz="3600" b="1">
                <a:ln w="12700" cap="flat" cmpd="sng">
                  <a:solidFill>
                    <a:srgbClr val="EAEAEA"/>
                  </a:solidFill>
                  <a:prstDash val="solid"/>
                  <a:round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A603AB">
                        <a:alpha val="100000"/>
                      </a:srgbClr>
                    </a:gs>
                    <a:gs pos="12000">
                      <a:srgbClr val="E81766">
                        <a:alpha val="100000"/>
                      </a:srgbClr>
                    </a:gs>
                    <a:gs pos="27000">
                      <a:srgbClr val="EE3F17">
                        <a:alpha val="100000"/>
                      </a:srgbClr>
                    </a:gs>
                    <a:gs pos="48000">
                      <a:srgbClr val="FFFF00">
                        <a:alpha val="100000"/>
                      </a:srgbClr>
                    </a:gs>
                    <a:gs pos="64999">
                      <a:srgbClr val="1A8D48">
                        <a:alpha val="100000"/>
                      </a:srgbClr>
                    </a:gs>
                    <a:gs pos="78999">
                      <a:srgbClr val="0819FB">
                        <a:alpha val="100000"/>
                      </a:srgbClr>
                    </a:gs>
                    <a:gs pos="100000">
                      <a:srgbClr val="A603AB">
                        <a:alpha val="100000"/>
                      </a:srgbClr>
                    </a:gs>
                  </a:gsLst>
                  <a:lin ang="0" scaled="1"/>
                </a:gradFill>
                <a:effectLst>
                  <a:outerShdw dist="35921" dir="2699999" sy="50000" kx="2115830" algn="bl" rotWithShape="0">
                    <a:srgbClr val="C0C0C0">
                      <a:alpha val="79999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现象</a:t>
            </a:r>
            <a:r>
              <a:rPr lang="zh-CN" altLang="en-US" sz="3600" b="1">
                <a:ln w="12700" cap="flat" cmpd="sng">
                  <a:solidFill>
                    <a:srgbClr val="EAEAEA"/>
                  </a:solidFill>
                  <a:prstDash val="solid"/>
                  <a:round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A603AB">
                        <a:alpha val="100000"/>
                      </a:srgbClr>
                    </a:gs>
                    <a:gs pos="12000">
                      <a:srgbClr val="E81766">
                        <a:alpha val="100000"/>
                      </a:srgbClr>
                    </a:gs>
                    <a:gs pos="27000">
                      <a:srgbClr val="EE3F17">
                        <a:alpha val="100000"/>
                      </a:srgbClr>
                    </a:gs>
                    <a:gs pos="48000">
                      <a:srgbClr val="FFFF00">
                        <a:alpha val="100000"/>
                      </a:srgbClr>
                    </a:gs>
                    <a:gs pos="64999">
                      <a:srgbClr val="1A8D48">
                        <a:alpha val="100000"/>
                      </a:srgbClr>
                    </a:gs>
                    <a:gs pos="78999">
                      <a:srgbClr val="0819FB">
                        <a:alpha val="100000"/>
                      </a:srgbClr>
                    </a:gs>
                    <a:gs pos="100000">
                      <a:srgbClr val="A603AB">
                        <a:alpha val="100000"/>
                      </a:srgbClr>
                    </a:gs>
                  </a:gsLst>
                  <a:lin ang="0" scaled="1"/>
                </a:gradFill>
                <a:effectLst>
                  <a:outerShdw dist="35921" dir="2699999" sy="50000" kx="2115830" algn="bl" rotWithShape="0">
                    <a:srgbClr val="C0C0C0">
                      <a:alpha val="79999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》复习</a:t>
            </a:r>
            <a:endParaRPr lang="zh-CN" altLang="en-US" sz="3600" b="1">
              <a:ln w="12700" cap="flat" cmpd="sng">
                <a:solidFill>
                  <a:srgbClr val="EAEAEA"/>
                </a:solidFill>
                <a:prstDash val="solid"/>
                <a:round/>
                <a:headEnd type="none" w="med" len="med"/>
                <a:tailEnd type="none" w="med" len="med"/>
              </a:ln>
              <a:gradFill rotWithShape="1">
                <a:gsLst>
                  <a:gs pos="0">
                    <a:srgbClr val="A603AB">
                      <a:alpha val="100000"/>
                    </a:srgbClr>
                  </a:gs>
                  <a:gs pos="12000">
                    <a:srgbClr val="E81766">
                      <a:alpha val="100000"/>
                    </a:srgbClr>
                  </a:gs>
                  <a:gs pos="27000">
                    <a:srgbClr val="EE3F17">
                      <a:alpha val="100000"/>
                    </a:srgbClr>
                  </a:gs>
                  <a:gs pos="48000">
                    <a:srgbClr val="FFFF00">
                      <a:alpha val="100000"/>
                    </a:srgbClr>
                  </a:gs>
                  <a:gs pos="64999">
                    <a:srgbClr val="1A8D48">
                      <a:alpha val="100000"/>
                    </a:srgbClr>
                  </a:gs>
                  <a:gs pos="78999">
                    <a:srgbClr val="0819FB">
                      <a:alpha val="100000"/>
                    </a:srgbClr>
                  </a:gs>
                  <a:gs pos="100000">
                    <a:srgbClr val="A603AB">
                      <a:alpha val="100000"/>
                    </a:srgbClr>
                  </a:gs>
                </a:gsLst>
                <a:lin ang="0" scaled="1"/>
              </a:gradFill>
              <a:effectLst>
                <a:outerShdw dist="35921" dir="2699999" sy="50000" kx="2115830" algn="bl" rotWithShape="0">
                  <a:srgbClr val="C0C0C0">
                    <a:alpha val="79999"/>
                  </a:srgbClr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5" name="图片 14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470" y="853440"/>
            <a:ext cx="2041525" cy="1610995"/>
          </a:xfrm>
          <a:prstGeom prst="rect">
            <a:avLst/>
          </a:prstGeom>
        </p:spPr>
      </p:pic>
      <p:sp>
        <p:nvSpPr>
          <p:cNvPr id="7169" name="Text Box 2" title="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charset="-122"/>
              </a:rPr>
              <a:t>光的直线传播</a:t>
            </a:r>
            <a:endParaRPr lang="zh-CN" altLang="en-US" sz="3000" b="1">
              <a:solidFill>
                <a:schemeClr val="bg1"/>
              </a:solidFill>
              <a:latin typeface="Arial" panose="020b0604020202020204" pitchFamily="34" charset="0"/>
              <a:ea typeface="黑体" panose="02010609060101010101" charset="-122"/>
            </a:endParaRPr>
          </a:p>
        </p:txBody>
      </p:sp>
      <p:sp>
        <p:nvSpPr>
          <p:cNvPr id="28" name="文本框 27" title=""/>
          <p:cNvSpPr txBox="1"/>
          <p:nvPr/>
        </p:nvSpPr>
        <p:spPr>
          <a:xfrm>
            <a:off x="2680970" y="802640"/>
            <a:ext cx="9121140" cy="8915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957580" indent="-957580"/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思考：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实验时间选在 11：00 — 14：00 之间，如何找到当地的正北？正南？正东？</a:t>
            </a:r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矩形 7" title=""/>
          <p:cNvSpPr/>
          <p:nvPr/>
        </p:nvSpPr>
        <p:spPr>
          <a:xfrm>
            <a:off x="1744980" y="2860675"/>
            <a:ext cx="116840" cy="1975485"/>
          </a:xfrm>
          <a:prstGeom prst="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 title=""/>
          <p:cNvSpPr/>
          <p:nvPr/>
        </p:nvSpPr>
        <p:spPr>
          <a:xfrm rot="20580000">
            <a:off x="1907540" y="4749800"/>
            <a:ext cx="104775" cy="1125220"/>
          </a:xfrm>
          <a:prstGeom prst="rect">
            <a:avLst/>
          </a:prstGeom>
          <a:solidFill>
            <a:srgbClr val="85F2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 title=""/>
          <p:cNvSpPr/>
          <p:nvPr/>
        </p:nvSpPr>
        <p:spPr>
          <a:xfrm rot="17700000">
            <a:off x="2447290" y="4322445"/>
            <a:ext cx="105410" cy="165290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 title=""/>
          <p:cNvSpPr/>
          <p:nvPr/>
        </p:nvSpPr>
        <p:spPr>
          <a:xfrm rot="3900000" flipV="1">
            <a:off x="1027430" y="4322445"/>
            <a:ext cx="105410" cy="165290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 title=""/>
          <p:cNvSpPr txBox="1"/>
          <p:nvPr/>
        </p:nvSpPr>
        <p:spPr>
          <a:xfrm>
            <a:off x="1363980" y="4446270"/>
            <a:ext cx="46736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600" b="1" i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O</a:t>
            </a:r>
            <a:endParaRPr lang="en-US" altLang="zh-CN" sz="2600" b="1" i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sp>
        <p:nvSpPr>
          <p:cNvPr id="13" name="文本框 12" title=""/>
          <p:cNvSpPr txBox="1"/>
          <p:nvPr/>
        </p:nvSpPr>
        <p:spPr>
          <a:xfrm>
            <a:off x="3271520" y="5054600"/>
            <a:ext cx="46736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600" b="1" i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A</a:t>
            </a:r>
            <a:endParaRPr lang="en-US" altLang="zh-CN" sz="2600" b="1" i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sp>
        <p:nvSpPr>
          <p:cNvPr id="21" name="文本框 20" title=""/>
          <p:cNvSpPr txBox="1"/>
          <p:nvPr/>
        </p:nvSpPr>
        <p:spPr>
          <a:xfrm>
            <a:off x="2072005" y="5546090"/>
            <a:ext cx="46736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600" b="1" i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B</a:t>
            </a:r>
            <a:endParaRPr lang="en-US" altLang="zh-CN" sz="2600" b="1" i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sp>
        <p:nvSpPr>
          <p:cNvPr id="29" name="文本框 28" title=""/>
          <p:cNvSpPr txBox="1"/>
          <p:nvPr/>
        </p:nvSpPr>
        <p:spPr>
          <a:xfrm>
            <a:off x="101600" y="4948555"/>
            <a:ext cx="46736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600" b="1" i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C</a:t>
            </a:r>
            <a:endParaRPr lang="en-US" altLang="zh-CN" sz="2600" b="1" i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sp>
        <p:nvSpPr>
          <p:cNvPr id="30" name="文本框 29" title=""/>
          <p:cNvSpPr txBox="1"/>
          <p:nvPr/>
        </p:nvSpPr>
        <p:spPr>
          <a:xfrm>
            <a:off x="2712085" y="1839595"/>
            <a:ext cx="9121140" cy="8915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957580" indent="-957580"/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思考：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上午时段，杆子的影子在杆子的哪一侧？随着时间的推移，影子的位置和长短如何变化？</a:t>
            </a:r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文本框 30" title=""/>
          <p:cNvSpPr txBox="1"/>
          <p:nvPr/>
        </p:nvSpPr>
        <p:spPr>
          <a:xfrm>
            <a:off x="3763010" y="2954020"/>
            <a:ext cx="8070215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957580" indent="-957580"/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上午时段，杆子的影子在杆子的北侧偏西</a:t>
            </a:r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" name="文本框 31" title=""/>
          <p:cNvSpPr txBox="1"/>
          <p:nvPr/>
        </p:nvSpPr>
        <p:spPr>
          <a:xfrm>
            <a:off x="3763010" y="3465195"/>
            <a:ext cx="8428355" cy="8915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/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上午时段，随着时间的推移，杆子的影子逐渐向东偏转，影长正变短</a:t>
            </a:r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文本框 32" title=""/>
          <p:cNvSpPr txBox="1"/>
          <p:nvPr/>
        </p:nvSpPr>
        <p:spPr>
          <a:xfrm>
            <a:off x="3830320" y="4406900"/>
            <a:ext cx="7165975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957580" indent="-957580"/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当</a:t>
            </a: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影子最短时，如图</a:t>
            </a:r>
            <a:r>
              <a:rPr lang="en-US" altLang="zh-CN" sz="2600" b="1" i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OB</a:t>
            </a: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，此时</a:t>
            </a:r>
            <a:r>
              <a:rPr lang="en-US" altLang="zh-CN" sz="2600" b="1" i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OB</a:t>
            </a: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指向正北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4" name="文本框 33" title=""/>
          <p:cNvSpPr txBox="1"/>
          <p:nvPr/>
        </p:nvSpPr>
        <p:spPr>
          <a:xfrm>
            <a:off x="3830320" y="4948555"/>
            <a:ext cx="7165975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957580" indent="-957580"/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当</a:t>
            </a: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影子</a:t>
            </a:r>
            <a:r>
              <a:rPr lang="en-US" altLang="zh-CN" sz="2600" b="1" i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OC</a:t>
            </a:r>
            <a:r>
              <a:rPr lang="en-US" altLang="zh-CN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=</a:t>
            </a:r>
            <a:r>
              <a:rPr lang="en-US" altLang="zh-CN" sz="2600" b="1" i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OA</a:t>
            </a: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，连接</a:t>
            </a:r>
            <a:r>
              <a:rPr lang="en-US" altLang="zh-CN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AC</a:t>
            </a: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，</a:t>
            </a:r>
            <a:r>
              <a:rPr lang="zh-CN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则</a:t>
            </a:r>
            <a:r>
              <a:rPr lang="en-US" altLang="zh-CN" sz="2600" b="1" i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AC</a:t>
            </a: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指向正东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5" name="左箭头 34" title=""/>
          <p:cNvSpPr/>
          <p:nvPr/>
        </p:nvSpPr>
        <p:spPr>
          <a:xfrm>
            <a:off x="392430" y="5419725"/>
            <a:ext cx="2782570" cy="255270"/>
          </a:xfrm>
          <a:prstGeom prst="leftArrow">
            <a:avLst>
              <a:gd name="adj1" fmla="val 50000"/>
              <a:gd name="adj2" fmla="val 195522"/>
            </a:avLst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0" grpId="0" animBg="1"/>
      <p:bldP spid="8" grpId="0" animBg="1"/>
      <p:bldP spid="9" grpId="0" animBg="1"/>
      <p:bldP spid="21" grpId="0"/>
      <p:bldP spid="11" grpId="0" animBg="1"/>
      <p:bldP spid="29" grpId="0"/>
      <p:bldP spid="30" grpId="0"/>
      <p:bldP spid="31" grpId="0"/>
      <p:bldP spid="32" grpId="0"/>
      <p:bldP spid="33" grpId="0"/>
      <p:bldP spid="34" grpId="0"/>
      <p:bldP spid="3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737235"/>
            <a:ext cx="3425190" cy="1642110"/>
          </a:xfrm>
          <a:prstGeom prst="rect">
            <a:avLst/>
          </a:prstGeom>
        </p:spPr>
      </p:pic>
      <p:pic>
        <p:nvPicPr>
          <p:cNvPr id="3" name="图片 2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7960" y="748030"/>
            <a:ext cx="2028825" cy="1598930"/>
          </a:xfrm>
          <a:prstGeom prst="rect">
            <a:avLst/>
          </a:prstGeom>
        </p:spPr>
      </p:pic>
      <p:pic>
        <p:nvPicPr>
          <p:cNvPr id="4" name="图片 3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4150" y="737235"/>
            <a:ext cx="2640330" cy="1607185"/>
          </a:xfrm>
          <a:prstGeom prst="rect">
            <a:avLst/>
          </a:prstGeom>
        </p:spPr>
      </p:pic>
      <p:sp>
        <p:nvSpPr>
          <p:cNvPr id="7169" name="Text Box 2" title="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charset="-122"/>
              </a:rPr>
              <a:t>光的反射</a:t>
            </a:r>
            <a:endParaRPr lang="zh-CN" altLang="en-US" sz="3000" b="1">
              <a:solidFill>
                <a:schemeClr val="bg1"/>
              </a:solidFill>
              <a:latin typeface="Arial" panose="020b0604020202020204" pitchFamily="34" charset="0"/>
              <a:ea typeface="黑体" panose="02010609060101010101" charset="-122"/>
            </a:endParaRPr>
          </a:p>
        </p:txBody>
      </p:sp>
      <p:sp>
        <p:nvSpPr>
          <p:cNvPr id="30" name="文本框 29" title=""/>
          <p:cNvSpPr txBox="1"/>
          <p:nvPr/>
        </p:nvSpPr>
        <p:spPr>
          <a:xfrm>
            <a:off x="205740" y="2546985"/>
            <a:ext cx="10331450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957580" indent="-957580"/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思考：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改变激光入射方向，观察光斑位置变化，这样操作的目的？</a:t>
            </a:r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文本框 4" title=""/>
          <p:cNvSpPr txBox="1"/>
          <p:nvPr/>
        </p:nvSpPr>
        <p:spPr>
          <a:xfrm>
            <a:off x="205740" y="3566795"/>
            <a:ext cx="11913870" cy="8915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957580" indent="-957580"/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思考：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如图将激光和内有烟雾的透明钟罩中整体固定，旋转实验装置，观察到的现象？</a:t>
            </a:r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文本框 5" title=""/>
          <p:cNvSpPr txBox="1"/>
          <p:nvPr/>
        </p:nvSpPr>
        <p:spPr>
          <a:xfrm>
            <a:off x="1267460" y="3038475"/>
            <a:ext cx="5807710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957580" indent="-957580"/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反射光的位置入射光的位置有关</a:t>
            </a:r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文本框 6" title=""/>
          <p:cNvSpPr txBox="1"/>
          <p:nvPr/>
        </p:nvSpPr>
        <p:spPr>
          <a:xfrm>
            <a:off x="1267460" y="4458335"/>
            <a:ext cx="10703560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957580" indent="-957580"/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当实验装置转至某一位置，可观察到反射光与入射光重合</a:t>
            </a:r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文本框 7" title=""/>
          <p:cNvSpPr txBox="1"/>
          <p:nvPr/>
        </p:nvSpPr>
        <p:spPr>
          <a:xfrm>
            <a:off x="205740" y="5007610"/>
            <a:ext cx="11913870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957580" indent="-957580"/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思考：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纸板倾斜，与平面镜不垂直，如图操作可观察到的现象，这样的操作目的？</a:t>
            </a:r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文本框 8" title=""/>
          <p:cNvSpPr txBox="1"/>
          <p:nvPr/>
        </p:nvSpPr>
        <p:spPr>
          <a:xfrm>
            <a:off x="1267460" y="5556885"/>
            <a:ext cx="7103110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957580" indent="-957580"/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纸板上没有反射光，此时反射光在纸板前方。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文本框 9" title=""/>
          <p:cNvSpPr txBox="1"/>
          <p:nvPr/>
        </p:nvSpPr>
        <p:spPr>
          <a:xfrm>
            <a:off x="1182370" y="6048375"/>
            <a:ext cx="8865235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957580" indent="-957580"/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反射光与入射光所在的平面是与平面镜垂直的平面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3840" y="735330"/>
            <a:ext cx="1939290" cy="1951990"/>
          </a:xfrm>
          <a:prstGeom prst="rect">
            <a:avLst/>
          </a:prstGeom>
        </p:spPr>
      </p:pic>
      <p:pic>
        <p:nvPicPr>
          <p:cNvPr id="3" name="图片 2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4000" y="467360"/>
            <a:ext cx="3549015" cy="2007870"/>
          </a:xfrm>
          <a:prstGeom prst="rect">
            <a:avLst/>
          </a:prstGeom>
        </p:spPr>
      </p:pic>
      <p:sp>
        <p:nvSpPr>
          <p:cNvPr id="7169" name="Text Box 2" title="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charset="-122"/>
              </a:rPr>
              <a:t>光的反射</a:t>
            </a:r>
            <a:endParaRPr lang="zh-CN" altLang="en-US" sz="3000" b="1">
              <a:solidFill>
                <a:schemeClr val="bg1"/>
              </a:solidFill>
              <a:latin typeface="Arial" panose="020b0604020202020204" pitchFamily="34" charset="0"/>
              <a:ea typeface="黑体" panose="02010609060101010101" charset="-122"/>
            </a:endParaRPr>
          </a:p>
        </p:txBody>
      </p:sp>
      <p:sp>
        <p:nvSpPr>
          <p:cNvPr id="30" name="文本框 29" title=""/>
          <p:cNvSpPr txBox="1"/>
          <p:nvPr/>
        </p:nvSpPr>
        <p:spPr>
          <a:xfrm>
            <a:off x="120015" y="2687320"/>
            <a:ext cx="11806555" cy="11588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957580" indent="-957580"/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思考：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如图，将手电筒光斜射到中央有平面镜的白纸上，从侧面看，为什么白纸比镜面亮？</a:t>
            </a:r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文本框 4" title=""/>
          <p:cNvSpPr txBox="1"/>
          <p:nvPr/>
        </p:nvSpPr>
        <p:spPr>
          <a:xfrm>
            <a:off x="101600" y="5026025"/>
            <a:ext cx="11700510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957580" indent="-957580"/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思考：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人眼在任意角度观察，白纸均比镜面亮吗？</a:t>
            </a:r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文本框 6" title=""/>
          <p:cNvSpPr txBox="1"/>
          <p:nvPr/>
        </p:nvSpPr>
        <p:spPr>
          <a:xfrm>
            <a:off x="276860" y="3568700"/>
            <a:ext cx="11800840" cy="1291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711835"/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平面镜上发生的镜面反射，反射光射向同一方向</a:t>
            </a: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，人眼不在反射光路上</a:t>
            </a: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。白纸上发生的漫反射，反射光射向四面八方，有光射入人眼，所以人眼感觉白纸比镜面亮。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8" name="文本框 7" title=""/>
          <p:cNvSpPr txBox="1"/>
          <p:nvPr/>
        </p:nvSpPr>
        <p:spPr>
          <a:xfrm>
            <a:off x="276860" y="5578475"/>
            <a:ext cx="10335895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711835"/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人眼在镜面反射的光路上，镜面射入人眼的光比白纸反射光强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5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4" name="图片 3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0275" y="358775"/>
            <a:ext cx="3295015" cy="2662555"/>
          </a:xfrm>
          <a:prstGeom prst="rect">
            <a:avLst/>
          </a:prstGeom>
        </p:spPr>
      </p:pic>
      <p:sp>
        <p:nvSpPr>
          <p:cNvPr id="7169" name="Text Box 2" title="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charset="-122"/>
              </a:rPr>
              <a:t>光的反射</a:t>
            </a:r>
            <a:endParaRPr lang="zh-CN" altLang="en-US" sz="3000" b="1">
              <a:solidFill>
                <a:schemeClr val="bg1"/>
              </a:solidFill>
              <a:latin typeface="Arial" panose="020b0604020202020204" pitchFamily="34" charset="0"/>
              <a:ea typeface="黑体" panose="02010609060101010101" charset="-122"/>
            </a:endParaRPr>
          </a:p>
        </p:txBody>
      </p:sp>
      <p:sp>
        <p:nvSpPr>
          <p:cNvPr id="6" name="文本框 5" title=""/>
          <p:cNvSpPr txBox="1"/>
          <p:nvPr/>
        </p:nvSpPr>
        <p:spPr>
          <a:xfrm>
            <a:off x="101600" y="880745"/>
            <a:ext cx="9164955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957580" indent="-957580"/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思考：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通常情况下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挡板隔开的两玩偶能相互看到的道理？</a:t>
            </a:r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文本框 8" title=""/>
          <p:cNvSpPr txBox="1"/>
          <p:nvPr/>
        </p:nvSpPr>
        <p:spPr>
          <a:xfrm>
            <a:off x="184150" y="2169160"/>
            <a:ext cx="9164955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957580" indent="-957580"/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思考：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挡板隔开的两玩偶什么情况只有一方能见到对方？</a:t>
            </a:r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文本框 9" title=""/>
          <p:cNvSpPr txBox="1"/>
          <p:nvPr/>
        </p:nvSpPr>
        <p:spPr>
          <a:xfrm>
            <a:off x="685165" y="1423035"/>
            <a:ext cx="5248910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379730"/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光反射时，光路是可逆的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文本框 10" title=""/>
          <p:cNvSpPr txBox="1"/>
          <p:nvPr/>
        </p:nvSpPr>
        <p:spPr>
          <a:xfrm>
            <a:off x="1054100" y="2679065"/>
            <a:ext cx="7012305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125095"/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当两者所处环境分别处在明亮和黑暗区域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文本框 11" title=""/>
          <p:cNvSpPr txBox="1"/>
          <p:nvPr/>
        </p:nvSpPr>
        <p:spPr>
          <a:xfrm>
            <a:off x="1054100" y="3221355"/>
            <a:ext cx="9837420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125095"/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处在明亮区域内玩偶不能见到处在黑暗区域的玩偶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文本框 12" title=""/>
          <p:cNvSpPr txBox="1"/>
          <p:nvPr/>
        </p:nvSpPr>
        <p:spPr>
          <a:xfrm>
            <a:off x="1054100" y="3834765"/>
            <a:ext cx="9837420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125095"/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处在黑暗区域内玩偶能见到处在明亮区域的玩偶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50" y="920750"/>
            <a:ext cx="2044065" cy="2125345"/>
          </a:xfrm>
          <a:prstGeom prst="rect">
            <a:avLst/>
          </a:prstGeom>
        </p:spPr>
      </p:pic>
      <p:pic>
        <p:nvPicPr>
          <p:cNvPr id="3" name="图片 2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4800" y="920750"/>
            <a:ext cx="3122930" cy="2117090"/>
          </a:xfrm>
          <a:prstGeom prst="rect">
            <a:avLst/>
          </a:prstGeom>
        </p:spPr>
      </p:pic>
      <p:pic>
        <p:nvPicPr>
          <p:cNvPr id="4" name="图片 3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43695" y="797560"/>
            <a:ext cx="2476500" cy="2240280"/>
          </a:xfrm>
          <a:prstGeom prst="rect">
            <a:avLst/>
          </a:prstGeom>
        </p:spPr>
      </p:pic>
      <p:sp>
        <p:nvSpPr>
          <p:cNvPr id="7169" name="Text Box 2" title="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charset="-122"/>
              </a:rPr>
              <a:t>平面镜成像</a:t>
            </a:r>
            <a:endParaRPr lang="zh-CN" altLang="en-US" sz="3000" b="1">
              <a:solidFill>
                <a:schemeClr val="bg1"/>
              </a:solidFill>
              <a:latin typeface="Arial" panose="020b0604020202020204" pitchFamily="34" charset="0"/>
              <a:ea typeface="黑体" panose="02010609060101010101" charset="-122"/>
            </a:endParaRPr>
          </a:p>
        </p:txBody>
      </p:sp>
      <p:sp>
        <p:nvSpPr>
          <p:cNvPr id="15" name="文本框 14" title=""/>
          <p:cNvSpPr txBox="1"/>
          <p:nvPr>
            <p:custDataLst>
              <p:tags r:id="rId5"/>
            </p:custDataLst>
          </p:nvPr>
        </p:nvSpPr>
        <p:spPr>
          <a:xfrm>
            <a:off x="135255" y="3054985"/>
            <a:ext cx="4204970" cy="5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0595" indent="-95059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思考：</a:t>
            </a:r>
            <a:r>
              <a:rPr lang="zh-CN" altLang="en-US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如何解释图中情形</a:t>
            </a:r>
            <a:r>
              <a:rPr lang="zh-CN" altLang="en-US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？</a:t>
            </a:r>
            <a:endParaRPr lang="en-US" altLang="zh-CN" sz="2600" b="1">
              <a:solidFill>
                <a:srgbClr val="231F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sp>
        <p:nvSpPr>
          <p:cNvPr id="16" name="文本框 15" title=""/>
          <p:cNvSpPr txBox="1"/>
          <p:nvPr/>
        </p:nvSpPr>
        <p:spPr>
          <a:xfrm>
            <a:off x="1104265" y="3545205"/>
            <a:ext cx="4514215" cy="49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495" indent="-23495"/>
            <a:r>
              <a:rPr lang="zh-CN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玻璃杯与蜡烛的像位置重合</a:t>
            </a:r>
            <a:endParaRPr lang="zh-CN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grpSp>
        <p:nvGrpSpPr>
          <p:cNvPr id="29" name="组合 28" title=""/>
          <p:cNvGrpSpPr/>
          <p:nvPr/>
        </p:nvGrpSpPr>
        <p:grpSpPr>
          <a:xfrm>
            <a:off x="6632575" y="920750"/>
            <a:ext cx="2198370" cy="2174240"/>
            <a:chOff x="10445" y="1450"/>
            <a:chExt cx="3462" cy="3424"/>
          </a:xfrm>
        </p:grpSpPr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445" y="1450"/>
              <a:ext cx="3463" cy="3335"/>
            </a:xfrm>
            <a:prstGeom prst="rect">
              <a:avLst/>
            </a:prstGeom>
          </p:spPr>
        </p:pic>
        <p:cxnSp>
          <p:nvCxnSpPr>
            <p:cNvPr id="17" name="直接箭头连接符 16"/>
            <p:cNvCxnSpPr/>
            <p:nvPr/>
          </p:nvCxnSpPr>
          <p:spPr>
            <a:xfrm flipH="1">
              <a:off x="12247" y="3788"/>
              <a:ext cx="0" cy="1087"/>
            </a:xfrm>
            <a:prstGeom prst="straightConnector1">
              <a:avLst/>
            </a:prstGeom>
            <a:ln w="28575" cmpd="sng">
              <a:solidFill>
                <a:srgbClr val="FF0000"/>
              </a:solidFill>
              <a:prstDash val="sysDash"/>
              <a:tailEnd type="triangle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8" name="直接连接符 17"/>
            <p:cNvCxnSpPr/>
            <p:nvPr/>
          </p:nvCxnSpPr>
          <p:spPr>
            <a:xfrm flipH="1">
              <a:off x="12257" y="2682"/>
              <a:ext cx="0" cy="551"/>
            </a:xfrm>
            <a:prstGeom prst="line">
              <a:avLst/>
            </a:prstGeom>
            <a:ln w="28575" cmpd="sng">
              <a:solidFill>
                <a:schemeClr val="accent1">
                  <a:shade val="50000"/>
                </a:schemeClr>
              </a:solidFill>
              <a:prstDash val="sysDash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9" name="直接连接符 18"/>
            <p:cNvCxnSpPr/>
            <p:nvPr/>
          </p:nvCxnSpPr>
          <p:spPr>
            <a:xfrm flipH="1">
              <a:off x="12257" y="3233"/>
              <a:ext cx="0" cy="551"/>
            </a:xfrm>
            <a:prstGeom prst="line">
              <a:avLst/>
            </a:prstGeom>
            <a:ln w="28575" cmpd="sng">
              <a:solidFill>
                <a:schemeClr val="accent1">
                  <a:shade val="50000"/>
                </a:schemeClr>
              </a:solidFill>
              <a:prstDash val="sysDash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grpSp>
          <p:nvGrpSpPr>
            <p:cNvPr id="22" name="组合 21"/>
            <p:cNvGrpSpPr/>
            <p:nvPr/>
          </p:nvGrpSpPr>
          <p:grpSpPr>
            <a:xfrm>
              <a:off x="12241" y="3032"/>
              <a:ext cx="200" cy="201"/>
              <a:chOff x="12944" y="6729"/>
              <a:chExt cx="334" cy="335"/>
            </a:xfrm>
          </p:grpSpPr>
          <p:cxnSp>
            <p:nvCxnSpPr>
              <p:cNvPr id="20" name="直接连接符 19"/>
              <p:cNvCxnSpPr/>
              <p:nvPr/>
            </p:nvCxnSpPr>
            <p:spPr>
              <a:xfrm>
                <a:off x="12944" y="6729"/>
                <a:ext cx="334" cy="0"/>
              </a:xfrm>
              <a:prstGeom prst="line">
                <a:avLst/>
              </a:prstGeom>
              <a:ln w="28575"/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21" name="直接连接符 20"/>
              <p:cNvCxnSpPr/>
              <p:nvPr/>
            </p:nvCxnSpPr>
            <p:spPr>
              <a:xfrm rot="16200000">
                <a:off x="13111" y="6897"/>
                <a:ext cx="334" cy="0"/>
              </a:xfrm>
              <a:prstGeom prst="line">
                <a:avLst/>
              </a:prstGeom>
              <a:ln w="28575"/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</p:grpSp>
      </p:grpSp>
      <p:sp>
        <p:nvSpPr>
          <p:cNvPr id="23" name="文本框 22" title=""/>
          <p:cNvSpPr txBox="1"/>
          <p:nvPr>
            <p:custDataLst>
              <p:tags r:id="rId7"/>
            </p:custDataLst>
          </p:nvPr>
        </p:nvSpPr>
        <p:spPr>
          <a:xfrm>
            <a:off x="135255" y="3921760"/>
            <a:ext cx="10671810" cy="5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0595" indent="-95059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思考：</a:t>
            </a:r>
            <a:r>
              <a:rPr lang="zh-CN" altLang="en-US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观察比较中间两幅图，关于物体在平面镜中所成像与物的关系</a:t>
            </a:r>
            <a:r>
              <a:rPr lang="zh-CN" altLang="en-US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？</a:t>
            </a:r>
            <a:endParaRPr lang="en-US" altLang="zh-CN" sz="2600" b="1">
              <a:solidFill>
                <a:srgbClr val="231F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sp>
        <p:nvSpPr>
          <p:cNvPr id="24" name="文本框 23" title=""/>
          <p:cNvSpPr txBox="1"/>
          <p:nvPr/>
        </p:nvSpPr>
        <p:spPr>
          <a:xfrm>
            <a:off x="1104265" y="4411980"/>
            <a:ext cx="5713730" cy="49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495" indent="-23495"/>
            <a:r>
              <a:rPr lang="zh-CN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像与物关于镜面对称</a:t>
            </a:r>
            <a:endParaRPr lang="zh-CN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sp>
        <p:nvSpPr>
          <p:cNvPr id="25" name="文本框 24" title=""/>
          <p:cNvSpPr txBox="1"/>
          <p:nvPr>
            <p:custDataLst>
              <p:tags r:id="rId8"/>
            </p:custDataLst>
          </p:nvPr>
        </p:nvSpPr>
        <p:spPr>
          <a:xfrm>
            <a:off x="135255" y="4809490"/>
            <a:ext cx="11829415" cy="5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0595" indent="-95059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思考：</a:t>
            </a:r>
            <a:r>
              <a:rPr lang="zh-CN" altLang="en-US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观察右图中的实验装置，茶色玻璃、方格纸、两个相同棋子的作用</a:t>
            </a:r>
            <a:r>
              <a:rPr lang="zh-CN" altLang="en-US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？</a:t>
            </a:r>
            <a:endParaRPr lang="en-US" altLang="zh-CN" sz="2600" b="1">
              <a:solidFill>
                <a:srgbClr val="231F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sp>
        <p:nvSpPr>
          <p:cNvPr id="26" name="文本框 25" title=""/>
          <p:cNvSpPr txBox="1"/>
          <p:nvPr/>
        </p:nvSpPr>
        <p:spPr>
          <a:xfrm>
            <a:off x="1104265" y="5320030"/>
            <a:ext cx="5713730" cy="49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495" indent="-23495"/>
            <a:r>
              <a:rPr lang="zh-CN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茶色玻璃使像更清晰</a:t>
            </a:r>
            <a:endParaRPr lang="zh-CN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sp>
        <p:nvSpPr>
          <p:cNvPr id="27" name="文本框 26" title=""/>
          <p:cNvSpPr txBox="1"/>
          <p:nvPr/>
        </p:nvSpPr>
        <p:spPr>
          <a:xfrm>
            <a:off x="1104265" y="5750560"/>
            <a:ext cx="5713730" cy="49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495" indent="-23495"/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方格纸便于比较像与物到镜面的距离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sp>
        <p:nvSpPr>
          <p:cNvPr id="28" name="文本框 27" title=""/>
          <p:cNvSpPr txBox="1"/>
          <p:nvPr/>
        </p:nvSpPr>
        <p:spPr>
          <a:xfrm>
            <a:off x="1104265" y="6209030"/>
            <a:ext cx="5713730" cy="49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495" indent="-23495"/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相同的棋子便于比较像与物的大小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sp>
        <p:nvSpPr>
          <p:cNvPr id="30" name="文本框 29" title=""/>
          <p:cNvSpPr txBox="1"/>
          <p:nvPr/>
        </p:nvSpPr>
        <p:spPr>
          <a:xfrm>
            <a:off x="3162935" y="137795"/>
            <a:ext cx="1508760" cy="49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495" indent="-23495" algn="ctr"/>
            <a:r>
              <a:rPr lang="zh-CN" altLang="en-US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特点</a:t>
            </a:r>
            <a:endParaRPr lang="zh-CN" altLang="en-US" sz="2600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4" grpId="0"/>
      <p:bldP spid="26" grpId="0"/>
      <p:bldP spid="27" grpId="0"/>
      <p:bldP spid="28" grpId="0"/>
      <p:bldP spid="23" grpId="0"/>
      <p:bldP spid="2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1" name="图片 10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690" y="764540"/>
            <a:ext cx="2712085" cy="1759585"/>
          </a:xfrm>
          <a:prstGeom prst="rect">
            <a:avLst/>
          </a:prstGeom>
        </p:spPr>
      </p:pic>
      <p:pic>
        <p:nvPicPr>
          <p:cNvPr id="13" name="图片 12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4265" y="764540"/>
            <a:ext cx="2486660" cy="1771015"/>
          </a:xfrm>
          <a:prstGeom prst="rect">
            <a:avLst/>
          </a:prstGeom>
        </p:spPr>
      </p:pic>
      <p:pic>
        <p:nvPicPr>
          <p:cNvPr id="14" name="图片 13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46160" y="933450"/>
            <a:ext cx="2473960" cy="1612900"/>
          </a:xfrm>
          <a:prstGeom prst="rect">
            <a:avLst/>
          </a:prstGeom>
        </p:spPr>
      </p:pic>
      <p:sp>
        <p:nvSpPr>
          <p:cNvPr id="7169" name="Text Box 2" title="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charset="-122"/>
              </a:rPr>
              <a:t>平面镜成像</a:t>
            </a:r>
            <a:endParaRPr lang="zh-CN" altLang="en-US" sz="3000" b="1">
              <a:solidFill>
                <a:schemeClr val="bg1"/>
              </a:solidFill>
              <a:latin typeface="Arial" panose="020b0604020202020204" pitchFamily="34" charset="0"/>
              <a:ea typeface="黑体" panose="02010609060101010101" charset="-122"/>
            </a:endParaRPr>
          </a:p>
        </p:txBody>
      </p:sp>
      <p:sp>
        <p:nvSpPr>
          <p:cNvPr id="15" name="文本框 14" title=""/>
          <p:cNvSpPr txBox="1"/>
          <p:nvPr>
            <p:custDataLst>
              <p:tags r:id="rId5"/>
            </p:custDataLst>
          </p:nvPr>
        </p:nvSpPr>
        <p:spPr>
          <a:xfrm>
            <a:off x="135255" y="2536825"/>
            <a:ext cx="5267325" cy="5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0595" indent="-95059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思考：</a:t>
            </a:r>
            <a:r>
              <a:rPr lang="zh-CN" altLang="en-US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比较图中像与物的关系</a:t>
            </a:r>
            <a:r>
              <a:rPr lang="zh-CN" altLang="en-US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？</a:t>
            </a:r>
            <a:endParaRPr lang="en-US" altLang="zh-CN" sz="2600" b="1">
              <a:solidFill>
                <a:srgbClr val="231F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sp>
        <p:nvSpPr>
          <p:cNvPr id="16" name="文本框 15" title=""/>
          <p:cNvSpPr txBox="1"/>
          <p:nvPr/>
        </p:nvSpPr>
        <p:spPr>
          <a:xfrm>
            <a:off x="1104265" y="3027045"/>
            <a:ext cx="4514215" cy="49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495" indent="-23495"/>
            <a:r>
              <a:rPr lang="zh-CN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像与物关于镜面对称</a:t>
            </a:r>
            <a:endParaRPr lang="zh-CN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sp>
        <p:nvSpPr>
          <p:cNvPr id="5" name="文本框 4" title=""/>
          <p:cNvSpPr txBox="1"/>
          <p:nvPr/>
        </p:nvSpPr>
        <p:spPr>
          <a:xfrm>
            <a:off x="1104265" y="3518535"/>
            <a:ext cx="4514215" cy="49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495" indent="-23495"/>
            <a:r>
              <a:rPr lang="zh-CN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像的亮度比物的亮度暗</a:t>
            </a:r>
            <a:endParaRPr lang="zh-CN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sp>
        <p:nvSpPr>
          <p:cNvPr id="6" name="文本框 5" title=""/>
          <p:cNvSpPr txBox="1"/>
          <p:nvPr/>
        </p:nvSpPr>
        <p:spPr>
          <a:xfrm>
            <a:off x="135255" y="4010025"/>
            <a:ext cx="4991735" cy="49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495" indent="-23495"/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思考：</a:t>
            </a:r>
            <a:r>
              <a:rPr lang="zh-CN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平面镜成像的实质？</a:t>
            </a:r>
            <a:endParaRPr lang="zh-CN" sz="2600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sp>
        <p:nvSpPr>
          <p:cNvPr id="7" name="文本框 6" title=""/>
          <p:cNvSpPr txBox="1"/>
          <p:nvPr/>
        </p:nvSpPr>
        <p:spPr>
          <a:xfrm>
            <a:off x="1104265" y="4501515"/>
            <a:ext cx="10971530" cy="49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495" indent="-23495"/>
            <a:r>
              <a:rPr lang="zh-CN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物体入射到镜面的光线经镜面反射后，</a:t>
            </a:r>
            <a:r>
              <a:rPr lang="zh-CN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所有反射光线反向延长线的交点</a:t>
            </a:r>
            <a:endParaRPr lang="zh-CN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sp>
        <p:nvSpPr>
          <p:cNvPr id="8" name="文本框 7" title=""/>
          <p:cNvSpPr txBox="1"/>
          <p:nvPr/>
        </p:nvSpPr>
        <p:spPr>
          <a:xfrm>
            <a:off x="135255" y="4993005"/>
            <a:ext cx="6457315" cy="49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495" indent="-23495"/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思考：物体在</a:t>
            </a:r>
            <a:r>
              <a:rPr lang="zh-CN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平面镜中成像的条件？</a:t>
            </a:r>
            <a:endParaRPr lang="zh-CN" sz="2600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sp>
        <p:nvSpPr>
          <p:cNvPr id="9" name="文本框 8" title=""/>
          <p:cNvSpPr txBox="1"/>
          <p:nvPr/>
        </p:nvSpPr>
        <p:spPr>
          <a:xfrm>
            <a:off x="1104265" y="5484495"/>
            <a:ext cx="5488305" cy="49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495" indent="-23495"/>
            <a:r>
              <a:rPr lang="zh-CN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物体有光线照射到平面镜上</a:t>
            </a:r>
            <a:endParaRPr lang="zh-CN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5" grpId="0"/>
      <p:bldP spid="6" grpId="0"/>
      <p:bldP spid="7" grpId="0"/>
      <p:bldP spid="8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15" name="组合 14" title=""/>
          <p:cNvGrpSpPr/>
          <p:nvPr/>
        </p:nvGrpSpPr>
        <p:grpSpPr>
          <a:xfrm>
            <a:off x="6767195" y="863600"/>
            <a:ext cx="5299710" cy="4363720"/>
            <a:chOff x="10657" y="1360"/>
            <a:chExt cx="8346" cy="6872"/>
          </a:xfrm>
        </p:grpSpPr>
        <p:sp>
          <p:nvSpPr>
            <p:cNvPr id="13" name="矩形 12"/>
            <p:cNvSpPr/>
            <p:nvPr/>
          </p:nvSpPr>
          <p:spPr>
            <a:xfrm>
              <a:off x="10657" y="1360"/>
              <a:ext cx="8346" cy="6873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850" y="1587"/>
              <a:ext cx="7866" cy="2668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099" y="4672"/>
              <a:ext cx="4099" cy="3416"/>
            </a:xfrm>
            <a:prstGeom prst="rect">
              <a:avLst/>
            </a:prstGeom>
          </p:spPr>
        </p:pic>
        <p:pic>
          <p:nvPicPr>
            <p:cNvPr id="100" name="图片 99"/>
            <p:cNvPicPr/>
            <p:nvPr/>
          </p:nvPicPr>
          <p:blipFill>
            <a:blip r:embed="rId4"/>
            <a:srcRect l="12850" t="13500" r="12390" b="20340"/>
            <a:stretch>
              <a:fillRect/>
            </a:stretch>
          </p:blipFill>
          <p:spPr>
            <a:xfrm>
              <a:off x="15547" y="5193"/>
              <a:ext cx="3113" cy="2755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14" name="组合 13" title=""/>
          <p:cNvGrpSpPr/>
          <p:nvPr/>
        </p:nvGrpSpPr>
        <p:grpSpPr>
          <a:xfrm>
            <a:off x="107950" y="863600"/>
            <a:ext cx="6223000" cy="4363720"/>
            <a:chOff x="170" y="1360"/>
            <a:chExt cx="9800" cy="6872"/>
          </a:xfrm>
        </p:grpSpPr>
        <p:sp>
          <p:nvSpPr>
            <p:cNvPr id="12" name="矩形 11"/>
            <p:cNvSpPr/>
            <p:nvPr/>
          </p:nvSpPr>
          <p:spPr>
            <a:xfrm>
              <a:off x="170" y="1360"/>
              <a:ext cx="9801" cy="6873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57" y="1587"/>
              <a:ext cx="4497" cy="2903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64" y="4888"/>
              <a:ext cx="4486" cy="3045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183" y="1587"/>
              <a:ext cx="4644" cy="2903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150" y="4888"/>
              <a:ext cx="4689" cy="3129"/>
            </a:xfrm>
            <a:prstGeom prst="rect">
              <a:avLst/>
            </a:prstGeom>
          </p:spPr>
        </p:pic>
      </p:grpSp>
      <p:sp>
        <p:nvSpPr>
          <p:cNvPr id="7169" name="Text Box 2" title="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charset="-122"/>
              </a:rPr>
              <a:t>平面镜成像</a:t>
            </a:r>
            <a:endParaRPr lang="zh-CN" altLang="en-US" sz="3000" b="1">
              <a:solidFill>
                <a:schemeClr val="bg1"/>
              </a:solidFill>
              <a:latin typeface="Arial" panose="020b0604020202020204" pitchFamily="34" charset="0"/>
              <a:ea typeface="黑体" panose="02010609060101010101" charset="-122"/>
            </a:endParaRPr>
          </a:p>
        </p:txBody>
      </p:sp>
      <p:sp>
        <p:nvSpPr>
          <p:cNvPr id="16" name="文本框 15" title=""/>
          <p:cNvSpPr txBox="1"/>
          <p:nvPr/>
        </p:nvSpPr>
        <p:spPr>
          <a:xfrm>
            <a:off x="2366645" y="5343525"/>
            <a:ext cx="1508760" cy="49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495" indent="-23495" algn="ctr"/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成像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sp>
        <p:nvSpPr>
          <p:cNvPr id="17" name="文本框 16" title=""/>
          <p:cNvSpPr txBox="1"/>
          <p:nvPr/>
        </p:nvSpPr>
        <p:spPr>
          <a:xfrm>
            <a:off x="8909685" y="5343525"/>
            <a:ext cx="1847850" cy="49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495" indent="-23495" algn="ctr"/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改变光路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sp>
        <p:nvSpPr>
          <p:cNvPr id="18" name="文本框 17" title=""/>
          <p:cNvSpPr txBox="1"/>
          <p:nvPr/>
        </p:nvSpPr>
        <p:spPr>
          <a:xfrm>
            <a:off x="7802880" y="436880"/>
            <a:ext cx="1847850" cy="49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495" indent="-23495" algn="ctr"/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潜望镜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sp>
        <p:nvSpPr>
          <p:cNvPr id="19" name="文本框 18" title=""/>
          <p:cNvSpPr txBox="1"/>
          <p:nvPr/>
        </p:nvSpPr>
        <p:spPr>
          <a:xfrm>
            <a:off x="9872345" y="2851150"/>
            <a:ext cx="1847850" cy="49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495" indent="-23495" algn="ctr"/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角反射器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sp>
        <p:nvSpPr>
          <p:cNvPr id="20" name="文本框 19" title=""/>
          <p:cNvSpPr txBox="1"/>
          <p:nvPr/>
        </p:nvSpPr>
        <p:spPr>
          <a:xfrm>
            <a:off x="3162935" y="137795"/>
            <a:ext cx="1508760" cy="49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495" indent="-23495" algn="ctr"/>
            <a:r>
              <a:rPr lang="zh-CN" altLang="en-US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应用</a:t>
            </a:r>
            <a:endParaRPr lang="zh-CN" altLang="en-US" sz="2600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005" y="1437640"/>
            <a:ext cx="5563870" cy="3484245"/>
          </a:xfrm>
          <a:prstGeom prst="rect">
            <a:avLst/>
          </a:prstGeom>
        </p:spPr>
      </p:pic>
      <p:pic>
        <p:nvPicPr>
          <p:cNvPr id="3" name="图片 2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6400" y="1437640"/>
            <a:ext cx="4726940" cy="3521075"/>
          </a:xfrm>
          <a:prstGeom prst="rect">
            <a:avLst/>
          </a:prstGeom>
        </p:spPr>
      </p:pic>
      <p:sp>
        <p:nvSpPr>
          <p:cNvPr id="7169" name="Text Box 2" title="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charset="-122"/>
              </a:rPr>
              <a:t>平面镜成像</a:t>
            </a:r>
            <a:endParaRPr lang="zh-CN" altLang="en-US" sz="3000" b="1">
              <a:solidFill>
                <a:schemeClr val="bg1"/>
              </a:solidFill>
              <a:latin typeface="Arial" panose="020b0604020202020204" pitchFamily="34" charset="0"/>
              <a:ea typeface="黑体" panose="02010609060101010101" charset="-122"/>
            </a:endParaRPr>
          </a:p>
        </p:txBody>
      </p:sp>
      <p:sp>
        <p:nvSpPr>
          <p:cNvPr id="30" name="文本框 29" title=""/>
          <p:cNvSpPr txBox="1"/>
          <p:nvPr/>
        </p:nvSpPr>
        <p:spPr>
          <a:xfrm>
            <a:off x="3162935" y="137795"/>
            <a:ext cx="1508760" cy="49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495" indent="-23495" algn="ctr"/>
            <a:r>
              <a:rPr lang="zh-CN" altLang="en-US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危害</a:t>
            </a:r>
            <a:endParaRPr lang="zh-CN" altLang="en-US" sz="2600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sp>
        <p:nvSpPr>
          <p:cNvPr id="4" name="文本框 3" title=""/>
          <p:cNvSpPr txBox="1"/>
          <p:nvPr/>
        </p:nvSpPr>
        <p:spPr>
          <a:xfrm>
            <a:off x="554355" y="5065395"/>
            <a:ext cx="5277485" cy="49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495" indent="-23495" algn="ctr"/>
            <a:r>
              <a:rPr lang="zh-CN" altLang="en-US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车内物体在汽车挡风玻璃中成像</a:t>
            </a:r>
            <a:endParaRPr lang="zh-CN" altLang="en-US" sz="2600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sp>
        <p:nvSpPr>
          <p:cNvPr id="5" name="文本框 4" title=""/>
          <p:cNvSpPr txBox="1"/>
          <p:nvPr/>
        </p:nvSpPr>
        <p:spPr>
          <a:xfrm>
            <a:off x="6481445" y="5065395"/>
            <a:ext cx="5277485" cy="49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495" indent="-23495" algn="ctr"/>
            <a:r>
              <a:rPr lang="zh-CN" altLang="en-US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玻璃幕墙</a:t>
            </a:r>
            <a:r>
              <a:rPr lang="en-US" altLang="zh-CN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“</a:t>
            </a:r>
            <a:r>
              <a:rPr lang="zh-CN" altLang="en-US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镜面反射</a:t>
            </a:r>
            <a:r>
              <a:rPr lang="en-US" altLang="zh-CN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”</a:t>
            </a:r>
            <a:endParaRPr lang="en-US" altLang="zh-CN" sz="2600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" title=""/>
          <p:cNvPicPr>
            <a:picLocks noChangeAspect="1"/>
          </p:cNvPicPr>
          <p:nvPr/>
        </p:nvPicPr>
        <p:blipFill>
          <a:blip r:embed="rId2"/>
          <a:srcRect r="46547"/>
          <a:stretch>
            <a:fillRect/>
          </a:stretch>
        </p:blipFill>
        <p:spPr>
          <a:xfrm>
            <a:off x="229235" y="869950"/>
            <a:ext cx="2733040" cy="2235835"/>
          </a:xfrm>
          <a:prstGeom prst="rect">
            <a:avLst/>
          </a:prstGeom>
        </p:spPr>
      </p:pic>
      <p:pic>
        <p:nvPicPr>
          <p:cNvPr id="3" name="图片 2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8000" y="869950"/>
            <a:ext cx="2898140" cy="2244725"/>
          </a:xfrm>
          <a:prstGeom prst="rect">
            <a:avLst/>
          </a:prstGeom>
        </p:spPr>
      </p:pic>
      <p:pic>
        <p:nvPicPr>
          <p:cNvPr id="4" name="图片 3" title=""/>
          <p:cNvPicPr>
            <a:picLocks noChangeAspect="1"/>
          </p:cNvPicPr>
          <p:nvPr/>
        </p:nvPicPr>
        <p:blipFill>
          <a:blip r:embed="rId4"/>
          <a:srcRect r="4519"/>
          <a:stretch>
            <a:fillRect/>
          </a:stretch>
        </p:blipFill>
        <p:spPr>
          <a:xfrm>
            <a:off x="5588000" y="3429000"/>
            <a:ext cx="2898140" cy="2351405"/>
          </a:xfrm>
          <a:prstGeom prst="rect">
            <a:avLst/>
          </a:prstGeom>
        </p:spPr>
      </p:pic>
      <p:pic>
        <p:nvPicPr>
          <p:cNvPr id="101" name="图片 100" title=""/>
          <p:cNvPicPr/>
          <p:nvPr/>
        </p:nvPicPr>
        <p:blipFill>
          <a:blip r:embed="rId5"/>
          <a:srcRect r="14874"/>
          <a:stretch>
            <a:fillRect/>
          </a:stretch>
        </p:blipFill>
        <p:spPr>
          <a:xfrm>
            <a:off x="9201785" y="3429000"/>
            <a:ext cx="2271395" cy="235140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69" name="Text Box 2" title="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charset="-122"/>
              </a:rPr>
              <a:t>球面镜</a:t>
            </a:r>
            <a:endParaRPr lang="zh-CN" altLang="en-US" sz="3000" b="1">
              <a:solidFill>
                <a:schemeClr val="bg1"/>
              </a:solidFill>
              <a:latin typeface="Arial" panose="020b0604020202020204" pitchFamily="34" charset="0"/>
              <a:ea typeface="黑体" panose="02010609060101010101" charset="-122"/>
            </a:endParaRPr>
          </a:p>
        </p:txBody>
      </p:sp>
      <p:sp>
        <p:nvSpPr>
          <p:cNvPr id="5" name="文本框 4" title=""/>
          <p:cNvSpPr txBox="1"/>
          <p:nvPr/>
        </p:nvSpPr>
        <p:spPr>
          <a:xfrm>
            <a:off x="310515" y="3163570"/>
            <a:ext cx="1539240" cy="49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495" indent="-23495" algn="l"/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凹面镜：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pic>
        <p:nvPicPr>
          <p:cNvPr id="104" name="图片 103" title=""/>
          <p:cNvPicPr/>
          <p:nvPr/>
        </p:nvPicPr>
        <p:blipFill>
          <a:blip r:embed="rId6"/>
          <a:stretch>
            <a:fillRect/>
          </a:stretch>
        </p:blipFill>
        <p:spPr>
          <a:xfrm>
            <a:off x="9201785" y="869950"/>
            <a:ext cx="2271395" cy="227139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5" title=""/>
          <p:cNvSpPr txBox="1"/>
          <p:nvPr/>
        </p:nvSpPr>
        <p:spPr>
          <a:xfrm>
            <a:off x="1849755" y="3163570"/>
            <a:ext cx="3023235" cy="49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495" indent="-23495" algn="l"/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对光有</a:t>
            </a: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会聚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作用</a:t>
            </a:r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sp>
        <p:nvSpPr>
          <p:cNvPr id="7" name="文本框 6" title=""/>
          <p:cNvSpPr txBox="1"/>
          <p:nvPr/>
        </p:nvSpPr>
        <p:spPr>
          <a:xfrm>
            <a:off x="310515" y="6022340"/>
            <a:ext cx="1539240" cy="49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495" indent="-23495" algn="l"/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凸面镜：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sp>
        <p:nvSpPr>
          <p:cNvPr id="8" name="文本框 7" title=""/>
          <p:cNvSpPr txBox="1"/>
          <p:nvPr/>
        </p:nvSpPr>
        <p:spPr>
          <a:xfrm>
            <a:off x="1849755" y="6022340"/>
            <a:ext cx="3023235" cy="49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495" indent="-23495" algn="l"/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对光有</a:t>
            </a: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发散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作用</a:t>
            </a:r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pic>
        <p:nvPicPr>
          <p:cNvPr id="9" name="图片 8" title=""/>
          <p:cNvPicPr>
            <a:picLocks noChangeAspect="1"/>
          </p:cNvPicPr>
          <p:nvPr/>
        </p:nvPicPr>
        <p:blipFill>
          <a:blip r:embed="rId2"/>
          <a:srcRect l="53453"/>
          <a:stretch>
            <a:fillRect/>
          </a:stretch>
        </p:blipFill>
        <p:spPr>
          <a:xfrm>
            <a:off x="310515" y="3675380"/>
            <a:ext cx="2379980" cy="223583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169" name="Text Box 2" title="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charset="-122"/>
              </a:rPr>
              <a:t>内容梳理</a:t>
            </a:r>
            <a:endParaRPr lang="zh-CN" altLang="en-US" sz="3000" b="1">
              <a:solidFill>
                <a:schemeClr val="bg1"/>
              </a:solidFill>
              <a:latin typeface="Arial" panose="020b0604020202020204" pitchFamily="34" charset="0"/>
              <a:ea typeface="黑体" panose="02010609060101010101" charset="-122"/>
            </a:endParaRPr>
          </a:p>
        </p:txBody>
      </p:sp>
      <p:pic>
        <p:nvPicPr>
          <p:cNvPr id="3" name="图片 2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170" y="629285"/>
            <a:ext cx="11767185" cy="6147435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169" name="Text Box 2" title="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charset="-122"/>
              </a:rPr>
              <a:t>学习目标</a:t>
            </a:r>
            <a:endParaRPr lang="zh-CN" altLang="en-US" sz="3000" b="1">
              <a:solidFill>
                <a:schemeClr val="bg1"/>
              </a:solidFill>
              <a:latin typeface="Arial" panose="020b0604020202020204" pitchFamily="34" charset="0"/>
              <a:ea typeface="黑体" panose="02010609060101010101" charset="-122"/>
            </a:endParaRPr>
          </a:p>
        </p:txBody>
      </p:sp>
      <p:sp>
        <p:nvSpPr>
          <p:cNvPr id="3" name="文本框 2" title=""/>
          <p:cNvSpPr txBox="1"/>
          <p:nvPr/>
        </p:nvSpPr>
        <p:spPr>
          <a:xfrm>
            <a:off x="212090" y="803275"/>
            <a:ext cx="11647170" cy="2491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465" indent="-291465">
              <a:lnSpc>
                <a:spcPct val="150000"/>
              </a:lnSpc>
            </a:pPr>
            <a:r>
              <a:rPr lang="en-US" altLang="zh-CN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1.</a:t>
            </a:r>
            <a:r>
              <a:rPr lang="zh-CN" altLang="en-US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通过辨析《光</a:t>
            </a:r>
            <a:r>
              <a:rPr lang="zh-CN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现象</a:t>
            </a:r>
            <a:r>
              <a:rPr lang="zh-CN" altLang="en-US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》部分课本中插图所包含的信息，</a:t>
            </a:r>
            <a:r>
              <a:rPr lang="zh-CN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回顾图片中的知识点。</a:t>
            </a:r>
            <a:endParaRPr lang="zh-CN" sz="2600" b="1">
              <a:solidFill>
                <a:srgbClr val="231F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  <a:p>
            <a:pPr marL="291465" indent="-291465">
              <a:lnSpc>
                <a:spcPct val="150000"/>
              </a:lnSpc>
            </a:pPr>
            <a:r>
              <a:rPr lang="en-US" altLang="zh-CN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2.</a:t>
            </a:r>
            <a:r>
              <a:rPr lang="zh-CN" altLang="en-US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结合课本插图，回顾探究平面镜成像特点、探究光的反射定律实验。</a:t>
            </a:r>
            <a:endParaRPr lang="zh-CN" altLang="en-US" sz="2600" b="1">
              <a:solidFill>
                <a:srgbClr val="231F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  <a:p>
            <a:pPr marL="291465" indent="-291465">
              <a:lnSpc>
                <a:spcPct val="150000"/>
              </a:lnSpc>
            </a:pPr>
            <a:r>
              <a:rPr lang="en-US" altLang="zh-CN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3.</a:t>
            </a:r>
            <a:r>
              <a:rPr lang="zh-CN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依照光的传播方式和路径</a:t>
            </a:r>
            <a:r>
              <a:rPr lang="zh-CN" altLang="en-US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，梳理</a:t>
            </a:r>
            <a:r>
              <a:rPr lang="zh-CN" altLang="en-US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《光</a:t>
            </a:r>
            <a:r>
              <a:rPr lang="zh-CN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现象</a:t>
            </a:r>
            <a:r>
              <a:rPr lang="zh-CN" altLang="en-US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》</a:t>
            </a:r>
            <a:r>
              <a:rPr lang="zh-CN" altLang="en-US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中各知识点之间的关系，并理清光现象部分知识网络。</a:t>
            </a:r>
            <a:endParaRPr lang="zh-CN" altLang="en-US" sz="2600" b="1">
              <a:solidFill>
                <a:srgbClr val="231F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Text Box 44" title="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77081" y="111901"/>
            <a:ext cx="1988995" cy="520065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ctr"/>
            <a:r>
              <a:rPr lang="zh-CN" altLang="en-US" sz="279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体" panose="02010609060101010101" charset="-122"/>
              </a:rPr>
              <a:t>知识框架</a:t>
            </a:r>
            <a:endParaRPr lang="zh-CN" altLang="en-US" sz="279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ea typeface="黑体" panose="02010609060101010101" charset="-122"/>
            </a:endParaRPr>
          </a:p>
        </p:txBody>
      </p:sp>
      <p:sp>
        <p:nvSpPr>
          <p:cNvPr id="5139" name="Line 19" title=""/>
          <p:cNvSpPr/>
          <p:nvPr/>
        </p:nvSpPr>
        <p:spPr>
          <a:xfrm rot="16200000">
            <a:off x="7115478" y="3240686"/>
            <a:ext cx="3162" cy="674804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stealth" w="med" len="med"/>
          </a:ln>
        </p:spPr>
        <p:txBody>
          <a:bodyPr/>
          <a:lstStyle/>
          <a:p/>
        </p:txBody>
      </p:sp>
      <p:sp>
        <p:nvSpPr>
          <p:cNvPr id="5140" name="Text Box 20" title=""/>
          <p:cNvSpPr txBox="1">
            <a:spLocks noChangeArrowheads="1"/>
          </p:cNvSpPr>
          <p:nvPr/>
        </p:nvSpPr>
        <p:spPr bwMode="auto">
          <a:xfrm>
            <a:off x="4198708" y="2771011"/>
            <a:ext cx="4202502" cy="4584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algn="l" defTabSz="914400">
              <a:buClrTx/>
              <a:buSzTx/>
              <a:buFontTx/>
              <a:buNone/>
              <a:defRPr/>
            </a:pPr>
            <a:r>
              <a:rPr kumimoji="0" lang="zh-CN" altLang="en-US" sz="239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+mn-cs"/>
              </a:rPr>
              <a:t>真空中最大（</a:t>
            </a:r>
            <a:r>
              <a:rPr kumimoji="0" lang="en-US" altLang="zh-CN" sz="2390" b="1" i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+mn-cs"/>
              </a:rPr>
              <a:t>v</a:t>
            </a:r>
            <a:r>
              <a:rPr kumimoji="0" lang="en-US" altLang="zh-CN" sz="239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+mn-cs"/>
              </a:rPr>
              <a:t>=3×10</a:t>
            </a:r>
            <a:r>
              <a:rPr kumimoji="0" lang="en-US" altLang="zh-CN" sz="2390" b="1" kern="1200" cap="none" spc="0" normalizeH="0" baseline="3000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+mn-cs"/>
              </a:rPr>
              <a:t>8</a:t>
            </a:r>
            <a:r>
              <a:rPr kumimoji="0" lang="en-US" altLang="zh-CN" sz="239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+mn-cs"/>
              </a:rPr>
              <a:t>m/s</a:t>
            </a:r>
            <a:r>
              <a:rPr kumimoji="0" lang="zh-CN" altLang="en-US" sz="239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+mn-cs"/>
              </a:rPr>
              <a:t>）</a:t>
            </a:r>
            <a:endParaRPr kumimoji="0" lang="zh-CN" altLang="en-US" sz="239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charset="0"/>
              <a:ea typeface="黑体" panose="02010609060101010101" charset="-122"/>
              <a:cs typeface="+mn-cs"/>
            </a:endParaRPr>
          </a:p>
        </p:txBody>
      </p:sp>
      <p:sp>
        <p:nvSpPr>
          <p:cNvPr id="5147" name="Text Box 27" title=""/>
          <p:cNvSpPr txBox="1">
            <a:spLocks noChangeArrowheads="1"/>
          </p:cNvSpPr>
          <p:nvPr/>
        </p:nvSpPr>
        <p:spPr bwMode="auto">
          <a:xfrm>
            <a:off x="7305208" y="3348199"/>
            <a:ext cx="1887806" cy="4584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239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charset="-122"/>
                <a:cs typeface="+mn-cs"/>
              </a:rPr>
              <a:t>沿直线传播</a:t>
            </a:r>
            <a:endParaRPr kumimoji="0" lang="zh-CN" altLang="en-US" sz="239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黑体" panose="02010609060101010101" charset="-122"/>
              <a:cs typeface="+mn-cs"/>
            </a:endParaRPr>
          </a:p>
        </p:txBody>
      </p:sp>
      <p:sp>
        <p:nvSpPr>
          <p:cNvPr id="5148" name="AutoShape 28" title=""/>
          <p:cNvSpPr/>
          <p:nvPr/>
        </p:nvSpPr>
        <p:spPr>
          <a:xfrm>
            <a:off x="935355" y="1193165"/>
            <a:ext cx="266700" cy="2633345"/>
          </a:xfrm>
          <a:prstGeom prst="leftBrace">
            <a:avLst>
              <a:gd name="adj1" fmla="val 62500"/>
              <a:gd name="adj2" fmla="val 45648"/>
            </a:avLst>
          </a:prstGeom>
          <a:noFill/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390">
              <a:latin typeface="Arial" panose="020b0604020202020204" pitchFamily="34" charset="0"/>
            </a:endParaRPr>
          </a:p>
        </p:txBody>
      </p:sp>
      <p:sp>
        <p:nvSpPr>
          <p:cNvPr id="5149" name="Text Box 29" title=""/>
          <p:cNvSpPr txBox="1">
            <a:spLocks noChangeArrowheads="1"/>
          </p:cNvSpPr>
          <p:nvPr/>
        </p:nvSpPr>
        <p:spPr bwMode="auto">
          <a:xfrm>
            <a:off x="9207559" y="2871732"/>
            <a:ext cx="1536174" cy="4584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239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charset="-122"/>
                <a:cs typeface="+mn-cs"/>
              </a:rPr>
              <a:t>现象辨别</a:t>
            </a:r>
            <a:endParaRPr kumimoji="0" lang="zh-CN" altLang="en-US" sz="239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黑体" panose="02010609060101010101" charset="-122"/>
              <a:cs typeface="+mn-cs"/>
            </a:endParaRPr>
          </a:p>
        </p:txBody>
      </p:sp>
      <p:sp>
        <p:nvSpPr>
          <p:cNvPr id="16" name="Text Box 5" title=""/>
          <p:cNvSpPr txBox="1">
            <a:spLocks noChangeArrowheads="1"/>
          </p:cNvSpPr>
          <p:nvPr/>
        </p:nvSpPr>
        <p:spPr bwMode="auto">
          <a:xfrm>
            <a:off x="1061851" y="3454345"/>
            <a:ext cx="1650012" cy="4584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239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charset="-122"/>
                <a:cs typeface="+mn-cs"/>
              </a:rPr>
              <a:t>光的传播</a:t>
            </a:r>
            <a:endParaRPr kumimoji="0" lang="zh-CN" altLang="en-US" sz="239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黑体" panose="02010609060101010101" charset="-122"/>
              <a:cs typeface="+mn-cs"/>
            </a:endParaRPr>
          </a:p>
        </p:txBody>
      </p:sp>
      <p:sp>
        <p:nvSpPr>
          <p:cNvPr id="28" name="AutoShape 28" title=""/>
          <p:cNvSpPr/>
          <p:nvPr/>
        </p:nvSpPr>
        <p:spPr>
          <a:xfrm>
            <a:off x="2660650" y="3004185"/>
            <a:ext cx="203835" cy="1532890"/>
          </a:xfrm>
          <a:prstGeom prst="leftBrace">
            <a:avLst>
              <a:gd name="adj1" fmla="val 62500"/>
              <a:gd name="adj2" fmla="val 50000"/>
            </a:avLst>
          </a:prstGeom>
          <a:noFill/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390">
              <a:latin typeface="Arial" panose="020b0604020202020204" pitchFamily="34" charset="0"/>
            </a:endParaRPr>
          </a:p>
        </p:txBody>
      </p:sp>
      <p:sp>
        <p:nvSpPr>
          <p:cNvPr id="29" name="Text Box 52" title=""/>
          <p:cNvSpPr txBox="1">
            <a:spLocks noChangeArrowheads="1"/>
          </p:cNvSpPr>
          <p:nvPr/>
        </p:nvSpPr>
        <p:spPr bwMode="auto">
          <a:xfrm>
            <a:off x="2660636" y="2760892"/>
            <a:ext cx="1099797" cy="4584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239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charset="-122"/>
                <a:cs typeface="+mn-cs"/>
              </a:rPr>
              <a:t>速度</a:t>
            </a:r>
            <a:endParaRPr kumimoji="0" lang="zh-CN" altLang="en-US" sz="239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黑体" panose="02010609060101010101" charset="-122"/>
              <a:cs typeface="+mn-cs"/>
            </a:endParaRPr>
          </a:p>
        </p:txBody>
      </p:sp>
      <p:sp>
        <p:nvSpPr>
          <p:cNvPr id="30" name="Text Box 52" title=""/>
          <p:cNvSpPr txBox="1">
            <a:spLocks noChangeArrowheads="1"/>
          </p:cNvSpPr>
          <p:nvPr/>
        </p:nvSpPr>
        <p:spPr bwMode="auto">
          <a:xfrm>
            <a:off x="2696052" y="4167850"/>
            <a:ext cx="980268" cy="4584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239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charset="-122"/>
                <a:cs typeface="+mn-cs"/>
              </a:rPr>
              <a:t>路径</a:t>
            </a:r>
            <a:endParaRPr kumimoji="0" lang="zh-CN" altLang="en-US" sz="239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黑体" panose="02010609060101010101" charset="-122"/>
              <a:cs typeface="+mn-cs"/>
            </a:endParaRPr>
          </a:p>
        </p:txBody>
      </p:sp>
      <p:sp>
        <p:nvSpPr>
          <p:cNvPr id="31" name="AutoShape 28" title=""/>
          <p:cNvSpPr/>
          <p:nvPr/>
        </p:nvSpPr>
        <p:spPr>
          <a:xfrm>
            <a:off x="3637280" y="3642995"/>
            <a:ext cx="123190" cy="1478915"/>
          </a:xfrm>
          <a:prstGeom prst="leftBrace">
            <a:avLst>
              <a:gd name="adj1" fmla="val 62500"/>
              <a:gd name="adj2" fmla="val 50000"/>
            </a:avLst>
          </a:prstGeom>
          <a:noFill/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390">
              <a:latin typeface="Arial" panose="020b0604020202020204" pitchFamily="34" charset="0"/>
            </a:endParaRPr>
          </a:p>
        </p:txBody>
      </p:sp>
      <p:sp>
        <p:nvSpPr>
          <p:cNvPr id="32" name="Text Box 52" title=""/>
          <p:cNvSpPr txBox="1">
            <a:spLocks noChangeArrowheads="1"/>
          </p:cNvSpPr>
          <p:nvPr/>
        </p:nvSpPr>
        <p:spPr bwMode="auto">
          <a:xfrm>
            <a:off x="3637109" y="3555637"/>
            <a:ext cx="1670882" cy="4584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239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charset="-122"/>
                <a:cs typeface="+mn-cs"/>
              </a:rPr>
              <a:t>同种介质</a:t>
            </a:r>
            <a:endParaRPr kumimoji="0" lang="zh-CN" altLang="en-US" sz="239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黑体" panose="02010609060101010101" charset="-122"/>
              <a:cs typeface="+mn-cs"/>
            </a:endParaRPr>
          </a:p>
        </p:txBody>
      </p:sp>
      <p:sp>
        <p:nvSpPr>
          <p:cNvPr id="33" name="Text Box 52" title=""/>
          <p:cNvSpPr txBox="1">
            <a:spLocks noChangeArrowheads="1"/>
          </p:cNvSpPr>
          <p:nvPr/>
        </p:nvSpPr>
        <p:spPr bwMode="auto">
          <a:xfrm>
            <a:off x="3647146" y="4827752"/>
            <a:ext cx="1670882" cy="4584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239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charset="-122"/>
                <a:cs typeface="+mn-cs"/>
              </a:rPr>
              <a:t>不同介质</a:t>
            </a:r>
            <a:endParaRPr kumimoji="0" lang="zh-CN" altLang="en-US" sz="239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黑体" panose="02010609060101010101" charset="-122"/>
              <a:cs typeface="+mn-cs"/>
            </a:endParaRPr>
          </a:p>
        </p:txBody>
      </p:sp>
      <p:sp>
        <p:nvSpPr>
          <p:cNvPr id="35" name="Text Box 52" title=""/>
          <p:cNvSpPr txBox="1">
            <a:spLocks noChangeArrowheads="1"/>
          </p:cNvSpPr>
          <p:nvPr/>
        </p:nvSpPr>
        <p:spPr bwMode="auto">
          <a:xfrm>
            <a:off x="5185300" y="3338080"/>
            <a:ext cx="1670882" cy="4584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239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charset="-122"/>
                <a:cs typeface="+mn-cs"/>
              </a:rPr>
              <a:t>均匀介质</a:t>
            </a:r>
            <a:endParaRPr kumimoji="0" lang="zh-CN" altLang="en-US" sz="239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黑体" panose="02010609060101010101" charset="-122"/>
              <a:cs typeface="+mn-cs"/>
            </a:endParaRPr>
          </a:p>
        </p:txBody>
      </p:sp>
      <p:sp>
        <p:nvSpPr>
          <p:cNvPr id="36" name="Text Box 52" title=""/>
          <p:cNvSpPr txBox="1">
            <a:spLocks noChangeArrowheads="1"/>
          </p:cNvSpPr>
          <p:nvPr/>
        </p:nvSpPr>
        <p:spPr bwMode="auto">
          <a:xfrm>
            <a:off x="5185300" y="3849084"/>
            <a:ext cx="1915000" cy="4584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239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charset="-122"/>
                <a:cs typeface="+mn-cs"/>
              </a:rPr>
              <a:t>不均匀介质</a:t>
            </a:r>
            <a:endParaRPr kumimoji="0" lang="zh-CN" altLang="en-US" sz="239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黑体" panose="02010609060101010101" charset="-122"/>
              <a:cs typeface="+mn-cs"/>
            </a:endParaRPr>
          </a:p>
        </p:txBody>
      </p:sp>
      <p:sp>
        <p:nvSpPr>
          <p:cNvPr id="37" name="Line 19" title=""/>
          <p:cNvSpPr/>
          <p:nvPr/>
        </p:nvSpPr>
        <p:spPr>
          <a:xfrm rot="16200000">
            <a:off x="7210975" y="3872484"/>
            <a:ext cx="5059" cy="41361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stealth" w="med" len="med"/>
          </a:ln>
        </p:spPr>
        <p:txBody>
          <a:bodyPr/>
          <a:lstStyle/>
          <a:p/>
        </p:txBody>
      </p:sp>
      <p:sp>
        <p:nvSpPr>
          <p:cNvPr id="38" name="Text Box 27" title=""/>
          <p:cNvSpPr txBox="1">
            <a:spLocks noChangeArrowheads="1"/>
          </p:cNvSpPr>
          <p:nvPr/>
        </p:nvSpPr>
        <p:spPr bwMode="auto">
          <a:xfrm>
            <a:off x="7299516" y="3848452"/>
            <a:ext cx="1887806" cy="4584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239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charset="-122"/>
                <a:cs typeface="+mn-cs"/>
              </a:rPr>
              <a:t>沿曲线传播</a:t>
            </a:r>
            <a:endParaRPr kumimoji="0" lang="zh-CN" altLang="en-US" sz="239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黑体" panose="02010609060101010101" charset="-122"/>
              <a:cs typeface="+mn-cs"/>
            </a:endParaRPr>
          </a:p>
        </p:txBody>
      </p:sp>
      <p:sp>
        <p:nvSpPr>
          <p:cNvPr id="47" name="AutoShape 28" title=""/>
          <p:cNvSpPr/>
          <p:nvPr/>
        </p:nvSpPr>
        <p:spPr>
          <a:xfrm>
            <a:off x="9131935" y="3004185"/>
            <a:ext cx="117475" cy="1009650"/>
          </a:xfrm>
          <a:prstGeom prst="leftBrace">
            <a:avLst>
              <a:gd name="adj1" fmla="val 62500"/>
              <a:gd name="adj2" fmla="val 50000"/>
            </a:avLst>
          </a:prstGeom>
          <a:noFill/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390">
              <a:latin typeface="Arial" panose="020b0604020202020204" pitchFamily="34" charset="0"/>
            </a:endParaRPr>
          </a:p>
        </p:txBody>
      </p:sp>
      <p:sp>
        <p:nvSpPr>
          <p:cNvPr id="48" name="Line 19" title=""/>
          <p:cNvSpPr/>
          <p:nvPr/>
        </p:nvSpPr>
        <p:spPr>
          <a:xfrm rot="16200000">
            <a:off x="3924233" y="2741922"/>
            <a:ext cx="4427" cy="518593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stealth" w="med" len="med"/>
          </a:ln>
        </p:spPr>
        <p:txBody>
          <a:bodyPr/>
          <a:lstStyle/>
          <a:p/>
        </p:txBody>
      </p:sp>
      <p:sp>
        <p:nvSpPr>
          <p:cNvPr id="49" name="Text Box 29" title=""/>
          <p:cNvSpPr txBox="1">
            <a:spLocks noChangeArrowheads="1"/>
          </p:cNvSpPr>
          <p:nvPr/>
        </p:nvSpPr>
        <p:spPr bwMode="auto">
          <a:xfrm>
            <a:off x="9217046" y="3307724"/>
            <a:ext cx="1536174" cy="4584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239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charset="-122"/>
                <a:cs typeface="+mn-cs"/>
              </a:rPr>
              <a:t>现象解释</a:t>
            </a:r>
            <a:endParaRPr kumimoji="0" lang="zh-CN" altLang="en-US" sz="239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黑体" panose="02010609060101010101" charset="-122"/>
              <a:cs typeface="+mn-cs"/>
            </a:endParaRPr>
          </a:p>
        </p:txBody>
      </p:sp>
      <p:sp>
        <p:nvSpPr>
          <p:cNvPr id="50" name="Text Box 29" title=""/>
          <p:cNvSpPr txBox="1">
            <a:spLocks noChangeArrowheads="1"/>
          </p:cNvSpPr>
          <p:nvPr/>
        </p:nvSpPr>
        <p:spPr bwMode="auto">
          <a:xfrm>
            <a:off x="9207559" y="3743716"/>
            <a:ext cx="1536174" cy="4584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239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charset="-122"/>
                <a:cs typeface="+mn-cs"/>
              </a:rPr>
              <a:t>现象应用</a:t>
            </a:r>
            <a:endParaRPr kumimoji="0" lang="zh-CN" altLang="en-US" sz="239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黑体" panose="02010609060101010101" charset="-122"/>
              <a:cs typeface="+mn-cs"/>
            </a:endParaRPr>
          </a:p>
        </p:txBody>
      </p:sp>
      <p:sp>
        <p:nvSpPr>
          <p:cNvPr id="51" name="文本框 50" title=""/>
          <p:cNvSpPr txBox="1"/>
          <p:nvPr/>
        </p:nvSpPr>
        <p:spPr>
          <a:xfrm>
            <a:off x="327904" y="1618215"/>
            <a:ext cx="549910" cy="134518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/>
            <a:r>
              <a:rPr lang="zh-CN" altLang="en-US" sz="239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黑体" panose="02010609060101010101" charset="-122"/>
                <a:sym typeface="+mn-ea"/>
              </a:rPr>
              <a:t>光现象</a:t>
            </a:r>
            <a:endParaRPr lang="zh-CN" altLang="en-US" sz="239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黑体" panose="02010609060101010101" charset="-122"/>
              <a:sym typeface="+mn-ea"/>
            </a:endParaRPr>
          </a:p>
        </p:txBody>
      </p:sp>
      <p:sp>
        <p:nvSpPr>
          <p:cNvPr id="67" name="AutoShape 28" title=""/>
          <p:cNvSpPr/>
          <p:nvPr/>
        </p:nvSpPr>
        <p:spPr>
          <a:xfrm>
            <a:off x="2165985" y="712470"/>
            <a:ext cx="161290" cy="1537970"/>
          </a:xfrm>
          <a:prstGeom prst="leftBrace">
            <a:avLst>
              <a:gd name="adj1" fmla="val 62500"/>
              <a:gd name="adj2" fmla="val 50000"/>
            </a:avLst>
          </a:prstGeom>
          <a:noFill/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390">
              <a:latin typeface="Arial" panose="020b0604020202020204" pitchFamily="34" charset="0"/>
            </a:endParaRPr>
          </a:p>
        </p:txBody>
      </p:sp>
      <p:sp>
        <p:nvSpPr>
          <p:cNvPr id="68" name="Text Box 52" title=""/>
          <p:cNvSpPr txBox="1">
            <a:spLocks noChangeArrowheads="1"/>
          </p:cNvSpPr>
          <p:nvPr/>
        </p:nvSpPr>
        <p:spPr bwMode="auto">
          <a:xfrm>
            <a:off x="2327275" y="1293495"/>
            <a:ext cx="1446530" cy="4584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algn="l" defTabSz="914400">
              <a:buClrTx/>
              <a:buSzTx/>
              <a:buFontTx/>
              <a:buNone/>
              <a:defRPr/>
            </a:pPr>
            <a:r>
              <a:rPr kumimoji="0" lang="zh-CN" altLang="en-US" sz="239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charset="-122"/>
                <a:cs typeface="+mn-cs"/>
              </a:rPr>
              <a:t>光的色散</a:t>
            </a:r>
            <a:endParaRPr kumimoji="0" lang="zh-CN" altLang="en-US" sz="239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黑体" panose="02010609060101010101" charset="-122"/>
              <a:cs typeface="+mn-cs"/>
            </a:endParaRPr>
          </a:p>
        </p:txBody>
      </p:sp>
      <p:sp>
        <p:nvSpPr>
          <p:cNvPr id="71" name="Text Box 52" title=""/>
          <p:cNvSpPr txBox="1">
            <a:spLocks noChangeArrowheads="1"/>
          </p:cNvSpPr>
          <p:nvPr/>
        </p:nvSpPr>
        <p:spPr bwMode="auto">
          <a:xfrm>
            <a:off x="2348230" y="2046605"/>
            <a:ext cx="2939415" cy="4584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algn="l" defTabSz="914400">
              <a:buClrTx/>
              <a:buSzTx/>
              <a:buFontTx/>
              <a:buNone/>
              <a:defRPr/>
            </a:pPr>
            <a:r>
              <a:rPr kumimoji="0" lang="zh-CN" altLang="en-US" sz="239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charset="-122"/>
                <a:cs typeface="+mn-cs"/>
              </a:rPr>
              <a:t>色光的颜色与混合</a:t>
            </a:r>
            <a:endParaRPr kumimoji="0" lang="zh-CN" altLang="en-US" sz="239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黑体" panose="02010609060101010101" charset="-122"/>
              <a:cs typeface="+mn-cs"/>
            </a:endParaRPr>
          </a:p>
        </p:txBody>
      </p:sp>
      <p:sp>
        <p:nvSpPr>
          <p:cNvPr id="76" name="AutoShape 28" title=""/>
          <p:cNvSpPr/>
          <p:nvPr/>
        </p:nvSpPr>
        <p:spPr>
          <a:xfrm>
            <a:off x="5185300" y="3479745"/>
            <a:ext cx="118897" cy="664052"/>
          </a:xfrm>
          <a:prstGeom prst="leftBrace">
            <a:avLst>
              <a:gd name="adj1" fmla="val 62500"/>
              <a:gd name="adj2" fmla="val 50000"/>
            </a:avLst>
          </a:prstGeom>
          <a:noFill/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390">
              <a:latin typeface="Arial" panose="020b0604020202020204" pitchFamily="34" charset="0"/>
            </a:endParaRPr>
          </a:p>
        </p:txBody>
      </p:sp>
      <p:sp>
        <p:nvSpPr>
          <p:cNvPr id="6" name="Text Box 5" title=""/>
          <p:cNvSpPr txBox="1">
            <a:spLocks noChangeArrowheads="1"/>
          </p:cNvSpPr>
          <p:nvPr/>
        </p:nvSpPr>
        <p:spPr bwMode="auto">
          <a:xfrm>
            <a:off x="1087755" y="1100455"/>
            <a:ext cx="1256030" cy="4584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239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charset="-122"/>
                <a:cs typeface="+mn-cs"/>
              </a:rPr>
              <a:t>光源</a:t>
            </a:r>
            <a:endParaRPr kumimoji="0" lang="zh-CN" altLang="en-US" sz="239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黑体" panose="02010609060101010101" charset="-122"/>
              <a:cs typeface="+mn-cs"/>
            </a:endParaRPr>
          </a:p>
        </p:txBody>
      </p:sp>
      <p:sp>
        <p:nvSpPr>
          <p:cNvPr id="7" name="Text Box 52" title=""/>
          <p:cNvSpPr txBox="1">
            <a:spLocks noChangeArrowheads="1"/>
          </p:cNvSpPr>
          <p:nvPr/>
        </p:nvSpPr>
        <p:spPr bwMode="auto">
          <a:xfrm>
            <a:off x="2384425" y="504825"/>
            <a:ext cx="1228090" cy="4584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algn="l" defTabSz="914400">
              <a:buClrTx/>
              <a:buSzTx/>
              <a:buFontTx/>
              <a:buNone/>
              <a:defRPr/>
            </a:pPr>
            <a:r>
              <a:rPr kumimoji="0" lang="zh-CN" altLang="en-US" sz="239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charset="-122"/>
                <a:cs typeface="+mn-cs"/>
              </a:rPr>
              <a:t>分类</a:t>
            </a:r>
            <a:endParaRPr kumimoji="0" lang="zh-CN" altLang="en-US" sz="239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黑体" panose="02010609060101010101" charset="-122"/>
              <a:cs typeface="+mn-cs"/>
            </a:endParaRPr>
          </a:p>
        </p:txBody>
      </p:sp>
      <p:cxnSp>
        <p:nvCxnSpPr>
          <p:cNvPr id="8" name="直接箭头连接符 7" title=""/>
          <p:cNvCxnSpPr>
            <a:stCxn id="6" idx="2"/>
          </p:cNvCxnSpPr>
          <p:nvPr/>
        </p:nvCxnSpPr>
        <p:spPr>
          <a:xfrm flipH="1">
            <a:off x="1715770" y="1558925"/>
            <a:ext cx="0" cy="1943735"/>
          </a:xfrm>
          <a:prstGeom prst="straightConnector1">
            <a:avLst/>
          </a:prstGeom>
          <a:ln w="50800">
            <a:solidFill>
              <a:srgbClr val="1A2AF8"/>
            </a:solidFill>
            <a:tailEnd type="stealth" w="lg" len="lg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9" name="Line 19" title=""/>
          <p:cNvSpPr/>
          <p:nvPr/>
        </p:nvSpPr>
        <p:spPr>
          <a:xfrm rot="16200000">
            <a:off x="5796915" y="4324350"/>
            <a:ext cx="25400" cy="141351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stealth" w="med" len="med"/>
          </a:ln>
        </p:spPr>
        <p:txBody>
          <a:bodyPr/>
          <a:lstStyle/>
          <a:p/>
        </p:txBody>
      </p:sp>
      <p:sp>
        <p:nvSpPr>
          <p:cNvPr id="10" name="Text Box 52" title=""/>
          <p:cNvSpPr txBox="1">
            <a:spLocks noChangeArrowheads="1"/>
          </p:cNvSpPr>
          <p:nvPr/>
        </p:nvSpPr>
        <p:spPr bwMode="auto">
          <a:xfrm>
            <a:off x="5066665" y="4607560"/>
            <a:ext cx="1449070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charset="-122"/>
                <a:ea typeface="楷体" panose="02010609060101010101" charset="-122"/>
                <a:cs typeface="+mn-cs"/>
              </a:rPr>
              <a:t>物体表面</a:t>
            </a:r>
            <a:endParaRPr kumimoji="0" lang="zh-CN" altLang="en-US" sz="2400" b="1" kern="1200" cap="none" spc="0" normalizeH="0" baseline="0" noProof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楷体" panose="02010609060101010101" charset="-122"/>
              <a:ea typeface="楷体" panose="02010609060101010101" charset="-122"/>
              <a:cs typeface="+mn-cs"/>
            </a:endParaRPr>
          </a:p>
        </p:txBody>
      </p:sp>
      <p:sp>
        <p:nvSpPr>
          <p:cNvPr id="5152" name="Text Box 32" title=""/>
          <p:cNvSpPr txBox="1">
            <a:spLocks noChangeArrowheads="1"/>
          </p:cNvSpPr>
          <p:nvPr/>
        </p:nvSpPr>
        <p:spPr bwMode="auto">
          <a:xfrm>
            <a:off x="6290945" y="4744720"/>
            <a:ext cx="1611630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charset="-122"/>
                <a:cs typeface="+mn-cs"/>
              </a:rPr>
              <a:t>光的反射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黑体" panose="02010609060101010101" charset="-122"/>
              <a:cs typeface="+mn-cs"/>
            </a:endParaRPr>
          </a:p>
        </p:txBody>
      </p:sp>
      <p:sp>
        <p:nvSpPr>
          <p:cNvPr id="5154" name="AutoShape 34" title=""/>
          <p:cNvSpPr/>
          <p:nvPr/>
        </p:nvSpPr>
        <p:spPr>
          <a:xfrm>
            <a:off x="7781290" y="4584065"/>
            <a:ext cx="121285" cy="760095"/>
          </a:xfrm>
          <a:prstGeom prst="leftBrace">
            <a:avLst>
              <a:gd name="adj1" fmla="val 75247"/>
              <a:gd name="adj2" fmla="val 50000"/>
            </a:avLst>
          </a:prstGeom>
          <a:noFill/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400">
              <a:latin typeface="Arial" panose="020b0604020202020204" pitchFamily="34" charset="0"/>
            </a:endParaRPr>
          </a:p>
        </p:txBody>
      </p:sp>
      <p:sp>
        <p:nvSpPr>
          <p:cNvPr id="5155" name="Text Box 35" title=""/>
          <p:cNvSpPr txBox="1">
            <a:spLocks noChangeArrowheads="1"/>
          </p:cNvSpPr>
          <p:nvPr/>
        </p:nvSpPr>
        <p:spPr bwMode="auto">
          <a:xfrm>
            <a:off x="7752715" y="5110480"/>
            <a:ext cx="1060450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charset="-122"/>
                <a:cs typeface="+mn-cs"/>
              </a:rPr>
              <a:t>分类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黑体" panose="02010609060101010101" charset="-122"/>
              <a:cs typeface="+mn-cs"/>
            </a:endParaRPr>
          </a:p>
        </p:txBody>
      </p:sp>
      <p:sp>
        <p:nvSpPr>
          <p:cNvPr id="5161" name="Text Box 41" title=""/>
          <p:cNvSpPr txBox="1">
            <a:spLocks noChangeArrowheads="1"/>
          </p:cNvSpPr>
          <p:nvPr/>
        </p:nvSpPr>
        <p:spPr bwMode="auto">
          <a:xfrm>
            <a:off x="7788275" y="4361180"/>
            <a:ext cx="1060450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charset="-122"/>
                <a:cs typeface="+mn-cs"/>
              </a:rPr>
              <a:t>规律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黑体" panose="02010609060101010101" charset="-122"/>
              <a:cs typeface="+mn-cs"/>
            </a:endParaRPr>
          </a:p>
        </p:txBody>
      </p:sp>
      <p:sp>
        <p:nvSpPr>
          <p:cNvPr id="5163" name="Text Box 43" title=""/>
          <p:cNvSpPr txBox="1">
            <a:spLocks noChangeArrowheads="1"/>
          </p:cNvSpPr>
          <p:nvPr/>
        </p:nvSpPr>
        <p:spPr bwMode="auto">
          <a:xfrm>
            <a:off x="8712835" y="5287010"/>
            <a:ext cx="1555115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  <a:cs typeface="+mn-cs"/>
              </a:rPr>
              <a:t>镜面反射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charset="-122"/>
              <a:ea typeface="黑体" panose="02010609060101010101" charset="-122"/>
              <a:cs typeface="+mn-cs"/>
            </a:endParaRPr>
          </a:p>
        </p:txBody>
      </p:sp>
      <p:sp>
        <p:nvSpPr>
          <p:cNvPr id="5164" name="Text Box 44" title=""/>
          <p:cNvSpPr txBox="1">
            <a:spLocks noChangeArrowheads="1"/>
          </p:cNvSpPr>
          <p:nvPr/>
        </p:nvSpPr>
        <p:spPr bwMode="auto">
          <a:xfrm>
            <a:off x="8712835" y="6091555"/>
            <a:ext cx="2195195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  <a:cs typeface="+mn-cs"/>
              </a:rPr>
              <a:t>平面镜成像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charset="-122"/>
              <a:ea typeface="黑体" panose="02010609060101010101" charset="-122"/>
              <a:cs typeface="+mn-cs"/>
            </a:endParaRPr>
          </a:p>
        </p:txBody>
      </p:sp>
      <p:sp>
        <p:nvSpPr>
          <p:cNvPr id="11" name="AutoShape 28" title=""/>
          <p:cNvSpPr/>
          <p:nvPr/>
        </p:nvSpPr>
        <p:spPr>
          <a:xfrm>
            <a:off x="8662035" y="5020310"/>
            <a:ext cx="101600" cy="658495"/>
          </a:xfrm>
          <a:prstGeom prst="leftBrace">
            <a:avLst>
              <a:gd name="adj1" fmla="val 62500"/>
              <a:gd name="adj2" fmla="val 50000"/>
            </a:avLst>
          </a:prstGeom>
          <a:noFill/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400">
              <a:latin typeface="Arial" panose="020b0604020202020204" pitchFamily="34" charset="0"/>
            </a:endParaRPr>
          </a:p>
        </p:txBody>
      </p:sp>
      <p:sp>
        <p:nvSpPr>
          <p:cNvPr id="12" name="Text Box 43" title=""/>
          <p:cNvSpPr txBox="1">
            <a:spLocks noChangeArrowheads="1"/>
          </p:cNvSpPr>
          <p:nvPr/>
        </p:nvSpPr>
        <p:spPr bwMode="auto">
          <a:xfrm>
            <a:off x="8794115" y="4869815"/>
            <a:ext cx="1411605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  <a:cs typeface="+mn-cs"/>
              </a:rPr>
              <a:t>漫反射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charset="-122"/>
              <a:ea typeface="黑体" panose="02010609060101010101" charset="-122"/>
              <a:cs typeface="+mn-cs"/>
            </a:endParaRPr>
          </a:p>
        </p:txBody>
      </p:sp>
      <p:sp>
        <p:nvSpPr>
          <p:cNvPr id="14" name="Line 19" title=""/>
          <p:cNvSpPr/>
          <p:nvPr/>
        </p:nvSpPr>
        <p:spPr>
          <a:xfrm rot="16200000">
            <a:off x="8924290" y="4324985"/>
            <a:ext cx="4445" cy="52070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stealth" w="med" len="med"/>
          </a:ln>
        </p:spPr>
        <p:txBody>
          <a:bodyPr/>
          <a:lstStyle/>
          <a:p/>
        </p:txBody>
      </p:sp>
      <p:sp>
        <p:nvSpPr>
          <p:cNvPr id="15" name="Text Box 42" title=""/>
          <p:cNvSpPr txBox="1">
            <a:spLocks noChangeArrowheads="1"/>
          </p:cNvSpPr>
          <p:nvPr/>
        </p:nvSpPr>
        <p:spPr bwMode="auto">
          <a:xfrm>
            <a:off x="9140825" y="4361180"/>
            <a:ext cx="2446655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  <a:cs typeface="+mn-cs"/>
              </a:rPr>
              <a:t>光的反射定律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charset="-122"/>
              <a:ea typeface="黑体" panose="02010609060101010101" charset="-122"/>
              <a:cs typeface="+mn-cs"/>
            </a:endParaRPr>
          </a:p>
        </p:txBody>
      </p:sp>
      <p:sp>
        <p:nvSpPr>
          <p:cNvPr id="17" name="Line 19" title=""/>
          <p:cNvSpPr/>
          <p:nvPr/>
        </p:nvSpPr>
        <p:spPr>
          <a:xfrm flipH="1">
            <a:off x="9394190" y="5669280"/>
            <a:ext cx="4445" cy="44069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stealth" w="med" len="med"/>
          </a:ln>
        </p:spPr>
        <p:txBody>
          <a:bodyPr/>
          <a:lstStyle/>
          <a:p/>
        </p:txBody>
      </p:sp>
      <p:sp>
        <p:nvSpPr>
          <p:cNvPr id="18" name="Text Box 52" title=""/>
          <p:cNvSpPr txBox="1">
            <a:spLocks noChangeArrowheads="1"/>
          </p:cNvSpPr>
          <p:nvPr/>
        </p:nvSpPr>
        <p:spPr bwMode="auto">
          <a:xfrm>
            <a:off x="10822940" y="4361180"/>
            <a:ext cx="1438910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algn="l" defTabSz="914400"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charset="-122"/>
                <a:ea typeface="楷体" panose="02010609060101010101" charset="-122"/>
                <a:cs typeface="+mn-cs"/>
              </a:rPr>
              <a:t>（实验）</a:t>
            </a:r>
            <a:endParaRPr kumimoji="0" lang="zh-CN" altLang="en-US" sz="2400" b="1" kern="1200" cap="none" spc="0" normalizeH="0" baseline="0" noProof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楷体" panose="02010609060101010101" charset="-122"/>
              <a:ea typeface="楷体" panose="02010609060101010101" charset="-122"/>
              <a:cs typeface="+mn-cs"/>
            </a:endParaRPr>
          </a:p>
        </p:txBody>
      </p:sp>
      <p:sp>
        <p:nvSpPr>
          <p:cNvPr id="19" name="Text Box 52" title=""/>
          <p:cNvSpPr txBox="1">
            <a:spLocks noChangeArrowheads="1"/>
          </p:cNvSpPr>
          <p:nvPr/>
        </p:nvSpPr>
        <p:spPr bwMode="auto">
          <a:xfrm>
            <a:off x="10297795" y="6091555"/>
            <a:ext cx="1394460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charset="-122"/>
                <a:ea typeface="楷体" panose="02010609060101010101" charset="-122"/>
                <a:cs typeface="+mn-cs"/>
              </a:rPr>
              <a:t>（实验）</a:t>
            </a:r>
            <a:endParaRPr kumimoji="0" lang="zh-CN" altLang="en-US" sz="2400" b="1" kern="1200" cap="none" spc="0" normalizeH="0" baseline="0" noProof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楷体" panose="02010609060101010101" charset="-122"/>
              <a:ea typeface="楷体" panose="02010609060101010101" charset="-122"/>
              <a:cs typeface="+mn-cs"/>
            </a:endParaRPr>
          </a:p>
        </p:txBody>
      </p:sp>
      <p:sp>
        <p:nvSpPr>
          <p:cNvPr id="21" name="AutoShape 28" title=""/>
          <p:cNvSpPr/>
          <p:nvPr/>
        </p:nvSpPr>
        <p:spPr>
          <a:xfrm>
            <a:off x="4932045" y="1938655"/>
            <a:ext cx="134620" cy="502285"/>
          </a:xfrm>
          <a:prstGeom prst="leftBrace">
            <a:avLst>
              <a:gd name="adj1" fmla="val 62500"/>
              <a:gd name="adj2" fmla="val 50000"/>
            </a:avLst>
          </a:prstGeom>
          <a:noFill/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390">
              <a:latin typeface="Arial" panose="020b0604020202020204" pitchFamily="34" charset="0"/>
            </a:endParaRPr>
          </a:p>
        </p:txBody>
      </p:sp>
      <p:sp>
        <p:nvSpPr>
          <p:cNvPr id="22" name="Text Box 52" title=""/>
          <p:cNvSpPr txBox="1">
            <a:spLocks noChangeArrowheads="1"/>
          </p:cNvSpPr>
          <p:nvPr/>
        </p:nvSpPr>
        <p:spPr bwMode="auto">
          <a:xfrm>
            <a:off x="5102860" y="1792605"/>
            <a:ext cx="5360035" cy="4584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algn="l" defTabSz="914400">
              <a:buClrTx/>
              <a:buSzTx/>
              <a:buFontTx/>
              <a:buNone/>
              <a:defRPr/>
            </a:pPr>
            <a:r>
              <a:rPr kumimoji="0" lang="zh-CN" altLang="en-US" sz="239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charset="-122"/>
                <a:cs typeface="+mn-cs"/>
              </a:rPr>
              <a:t>透明体颜色由其透过的色光决定</a:t>
            </a:r>
            <a:endParaRPr kumimoji="0" lang="zh-CN" altLang="en-US" sz="239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黑体" panose="02010609060101010101" charset="-122"/>
              <a:cs typeface="+mn-cs"/>
            </a:endParaRPr>
          </a:p>
        </p:txBody>
      </p:sp>
      <p:sp>
        <p:nvSpPr>
          <p:cNvPr id="23" name="Text Box 52" title=""/>
          <p:cNvSpPr txBox="1">
            <a:spLocks noChangeArrowheads="1"/>
          </p:cNvSpPr>
          <p:nvPr/>
        </p:nvSpPr>
        <p:spPr bwMode="auto">
          <a:xfrm>
            <a:off x="5102860" y="2267585"/>
            <a:ext cx="3822700" cy="4584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algn="l" defTabSz="914400">
              <a:buClrTx/>
              <a:buSzTx/>
              <a:buFontTx/>
              <a:buNone/>
              <a:defRPr/>
            </a:pPr>
            <a:r>
              <a:rPr kumimoji="0" lang="zh-CN" altLang="en-US" sz="239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charset="-122"/>
                <a:cs typeface="+mn-cs"/>
              </a:rPr>
              <a:t>光的三原色：红、绿、蓝</a:t>
            </a:r>
            <a:endParaRPr kumimoji="0" lang="zh-CN" altLang="en-US" sz="239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黑体" panose="02010609060101010101" charset="-122"/>
              <a:cs typeface="+mn-cs"/>
            </a:endParaRPr>
          </a:p>
        </p:txBody>
      </p:sp>
      <p:sp>
        <p:nvSpPr>
          <p:cNvPr id="24" name="AutoShape 28" title=""/>
          <p:cNvSpPr/>
          <p:nvPr/>
        </p:nvSpPr>
        <p:spPr>
          <a:xfrm>
            <a:off x="3143250" y="403225"/>
            <a:ext cx="76200" cy="469265"/>
          </a:xfrm>
          <a:prstGeom prst="leftBrace">
            <a:avLst>
              <a:gd name="adj1" fmla="val 62500"/>
              <a:gd name="adj2" fmla="val 50000"/>
            </a:avLst>
          </a:prstGeom>
          <a:noFill/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390">
              <a:latin typeface="Arial" panose="020b0604020202020204" pitchFamily="34" charset="0"/>
            </a:endParaRPr>
          </a:p>
        </p:txBody>
      </p:sp>
      <p:sp>
        <p:nvSpPr>
          <p:cNvPr id="25" name="Text Box 52" title=""/>
          <p:cNvSpPr txBox="1">
            <a:spLocks noChangeArrowheads="1"/>
          </p:cNvSpPr>
          <p:nvPr/>
        </p:nvSpPr>
        <p:spPr bwMode="auto">
          <a:xfrm>
            <a:off x="3201035" y="135255"/>
            <a:ext cx="1629410" cy="4584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algn="l" defTabSz="914400">
              <a:buClrTx/>
              <a:buSzTx/>
              <a:buFontTx/>
              <a:buNone/>
              <a:defRPr/>
            </a:pPr>
            <a:r>
              <a:rPr kumimoji="0" lang="zh-CN" altLang="en-US" sz="239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charset="-122"/>
                <a:cs typeface="+mn-cs"/>
              </a:rPr>
              <a:t>天然光源</a:t>
            </a:r>
            <a:endParaRPr kumimoji="0" lang="zh-CN" altLang="en-US" sz="239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黑体" panose="02010609060101010101" charset="-122"/>
              <a:cs typeface="+mn-cs"/>
            </a:endParaRPr>
          </a:p>
        </p:txBody>
      </p:sp>
      <p:sp>
        <p:nvSpPr>
          <p:cNvPr id="26" name="Text Box 52" title=""/>
          <p:cNvSpPr txBox="1">
            <a:spLocks noChangeArrowheads="1"/>
          </p:cNvSpPr>
          <p:nvPr/>
        </p:nvSpPr>
        <p:spPr bwMode="auto">
          <a:xfrm>
            <a:off x="3201035" y="570230"/>
            <a:ext cx="1629410" cy="4584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algn="l" defTabSz="914400">
              <a:buClrTx/>
              <a:buSzTx/>
              <a:buFontTx/>
              <a:buNone/>
              <a:defRPr/>
            </a:pPr>
            <a:r>
              <a:rPr kumimoji="0" lang="zh-CN" altLang="en-US" sz="239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charset="-122"/>
                <a:cs typeface="+mn-cs"/>
              </a:rPr>
              <a:t>人造光源</a:t>
            </a:r>
            <a:endParaRPr kumimoji="0" lang="zh-CN" altLang="en-US" sz="239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黑体" panose="02010609060101010101" charset="-122"/>
              <a:cs typeface="+mn-cs"/>
            </a:endParaRPr>
          </a:p>
        </p:txBody>
      </p:sp>
      <p:sp>
        <p:nvSpPr>
          <p:cNvPr id="34" name="Text Box 52" title=""/>
          <p:cNvSpPr txBox="1">
            <a:spLocks noChangeArrowheads="1"/>
          </p:cNvSpPr>
          <p:nvPr/>
        </p:nvSpPr>
        <p:spPr bwMode="auto">
          <a:xfrm>
            <a:off x="3803015" y="1030605"/>
            <a:ext cx="1629410" cy="4584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algn="l" defTabSz="914400">
              <a:buClrTx/>
              <a:buSzTx/>
              <a:buFontTx/>
              <a:buNone/>
              <a:defRPr/>
            </a:pPr>
            <a:r>
              <a:rPr kumimoji="0" lang="zh-CN" altLang="en-US" sz="239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charset="-122"/>
                <a:cs typeface="+mn-cs"/>
              </a:rPr>
              <a:t>现象</a:t>
            </a:r>
            <a:endParaRPr kumimoji="0" lang="zh-CN" altLang="en-US" sz="239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黑体" panose="02010609060101010101" charset="-122"/>
              <a:cs typeface="+mn-cs"/>
            </a:endParaRPr>
          </a:p>
        </p:txBody>
      </p:sp>
      <p:sp>
        <p:nvSpPr>
          <p:cNvPr id="39" name="Text Box 52" title=""/>
          <p:cNvSpPr txBox="1">
            <a:spLocks noChangeArrowheads="1"/>
          </p:cNvSpPr>
          <p:nvPr/>
        </p:nvSpPr>
        <p:spPr bwMode="auto">
          <a:xfrm>
            <a:off x="3811905" y="1464310"/>
            <a:ext cx="929005" cy="4584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algn="l" defTabSz="914400">
              <a:buClrTx/>
              <a:buSzTx/>
              <a:buFontTx/>
              <a:buNone/>
              <a:defRPr/>
            </a:pPr>
            <a:r>
              <a:rPr kumimoji="0" lang="zh-CN" altLang="en-US" sz="239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charset="-122"/>
                <a:cs typeface="+mn-cs"/>
              </a:rPr>
              <a:t>结论</a:t>
            </a:r>
            <a:endParaRPr kumimoji="0" lang="zh-CN" altLang="en-US" sz="239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黑体" panose="02010609060101010101" charset="-122"/>
              <a:cs typeface="+mn-cs"/>
            </a:endParaRPr>
          </a:p>
        </p:txBody>
      </p:sp>
      <p:sp>
        <p:nvSpPr>
          <p:cNvPr id="40" name="AutoShape 28" title=""/>
          <p:cNvSpPr/>
          <p:nvPr/>
        </p:nvSpPr>
        <p:spPr>
          <a:xfrm>
            <a:off x="3729990" y="1161415"/>
            <a:ext cx="76200" cy="554990"/>
          </a:xfrm>
          <a:prstGeom prst="leftBrace">
            <a:avLst>
              <a:gd name="adj1" fmla="val 62500"/>
              <a:gd name="adj2" fmla="val 50000"/>
            </a:avLst>
          </a:prstGeom>
          <a:noFill/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390">
              <a:latin typeface="Arial" panose="020b0604020202020204" pitchFamily="34" charset="0"/>
            </a:endParaRPr>
          </a:p>
        </p:txBody>
      </p:sp>
      <p:sp>
        <p:nvSpPr>
          <p:cNvPr id="41" name="Text Box 52" title=""/>
          <p:cNvSpPr txBox="1">
            <a:spLocks noChangeArrowheads="1"/>
          </p:cNvSpPr>
          <p:nvPr/>
        </p:nvSpPr>
        <p:spPr bwMode="auto">
          <a:xfrm>
            <a:off x="8865870" y="5631180"/>
            <a:ext cx="1041400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charset="-122"/>
                <a:ea typeface="楷体" panose="02010609060101010101" charset="-122"/>
                <a:cs typeface="+mn-cs"/>
              </a:rPr>
              <a:t>应</a:t>
            </a:r>
            <a:r>
              <a:rPr kumimoji="0" lang="en-US" altLang="zh-CN" sz="2400" b="1" kern="1200" cap="none" spc="0" normalizeH="0" baseline="0" noProof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charset="-122"/>
                <a:ea typeface="楷体" panose="02010609060101010101" charset="-122"/>
                <a:cs typeface="+mn-cs"/>
              </a:rPr>
              <a:t> </a:t>
            </a:r>
            <a:r>
              <a:rPr kumimoji="0" lang="zh-CN" altLang="en-US" sz="2400" b="1" kern="1200" cap="none" spc="0" normalizeH="0" baseline="0" noProof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charset="-122"/>
                <a:ea typeface="楷体" panose="02010609060101010101" charset="-122"/>
                <a:cs typeface="+mn-cs"/>
              </a:rPr>
              <a:t>用</a:t>
            </a:r>
            <a:endParaRPr kumimoji="0" lang="zh-CN" altLang="en-US" sz="2400" b="1" kern="1200" cap="none" spc="0" normalizeH="0" baseline="0" noProof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楷体" panose="02010609060101010101" charset="-122"/>
              <a:ea typeface="楷体" panose="02010609060101010101" charset="-122"/>
              <a:cs typeface="+mn-cs"/>
            </a:endParaRPr>
          </a:p>
        </p:txBody>
      </p:sp>
      <p:sp>
        <p:nvSpPr>
          <p:cNvPr id="42" name="Text Box 44" title=""/>
          <p:cNvSpPr txBox="1">
            <a:spLocks noChangeArrowheads="1"/>
          </p:cNvSpPr>
          <p:nvPr/>
        </p:nvSpPr>
        <p:spPr bwMode="auto">
          <a:xfrm>
            <a:off x="2684145" y="5631180"/>
            <a:ext cx="1017270" cy="4292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no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  <a:cs typeface="+mn-cs"/>
              </a:rPr>
              <a:t>光线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charset="-122"/>
              <a:ea typeface="黑体" panose="02010609060101010101" charset="-122"/>
              <a:cs typeface="+mn-cs"/>
            </a:endParaRPr>
          </a:p>
        </p:txBody>
      </p:sp>
      <p:sp>
        <p:nvSpPr>
          <p:cNvPr id="43" name="Line 19" title=""/>
          <p:cNvSpPr/>
          <p:nvPr/>
        </p:nvSpPr>
        <p:spPr>
          <a:xfrm flipH="1">
            <a:off x="3200400" y="4537075"/>
            <a:ext cx="635" cy="1040130"/>
          </a:xfrm>
          <a:prstGeom prst="line">
            <a:avLst/>
          </a:prstGeom>
          <a:ln w="38100" cap="flat" cmpd="sng">
            <a:solidFill>
              <a:srgbClr val="1A2AF8"/>
            </a:solidFill>
            <a:prstDash val="solid"/>
            <a:headEnd type="none" w="med" len="med"/>
            <a:tailEnd type="stealth" w="med" len="med"/>
          </a:ln>
        </p:spPr>
        <p:txBody>
          <a:bodyPr/>
          <a:lstStyle/>
          <a:p/>
        </p:txBody>
      </p:sp>
      <p:sp>
        <p:nvSpPr>
          <p:cNvPr id="45" name="Text Box 52" title=""/>
          <p:cNvSpPr txBox="1">
            <a:spLocks noChangeArrowheads="1"/>
          </p:cNvSpPr>
          <p:nvPr/>
        </p:nvSpPr>
        <p:spPr bwMode="auto">
          <a:xfrm>
            <a:off x="2679065" y="4951095"/>
            <a:ext cx="1041400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sz="2400" b="1" kern="1200" cap="none" spc="0" normalizeH="0" baseline="0" noProof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charset="-122"/>
                <a:ea typeface="楷体" panose="02010609060101010101" charset="-122"/>
                <a:cs typeface="+mn-cs"/>
              </a:rPr>
              <a:t>模</a:t>
            </a:r>
            <a:r>
              <a:rPr kumimoji="0" lang="en-US" altLang="zh-CN" sz="2400" b="1" kern="1200" cap="none" spc="0" normalizeH="0" baseline="0" noProof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charset="-122"/>
                <a:ea typeface="楷体" panose="02010609060101010101" charset="-122"/>
                <a:cs typeface="+mn-cs"/>
              </a:rPr>
              <a:t> </a:t>
            </a:r>
            <a:r>
              <a:rPr kumimoji="0" lang="zh-CN" sz="2400" b="1" kern="1200" cap="none" spc="0" normalizeH="0" baseline="0" noProof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charset="-122"/>
                <a:ea typeface="楷体" panose="02010609060101010101" charset="-122"/>
                <a:cs typeface="+mn-cs"/>
              </a:rPr>
              <a:t>型</a:t>
            </a:r>
            <a:endParaRPr kumimoji="0" lang="zh-CN" sz="2400" b="1" kern="1200" cap="none" spc="0" normalizeH="0" baseline="0" noProof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楷体" panose="02010609060101010101" charset="-122"/>
              <a:ea typeface="楷体" panose="02010609060101010101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5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 nodeType="clickPar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 nodeType="clickPar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 nodeType="clickPar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 nodeType="clickPar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 nodeType="clickPar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 nodeType="clickPar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 nodeType="clickPar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5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 nodeType="clickPar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5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 nodeType="clickPar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 nodeType="clickPar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 nodeType="clickPar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 nodeType="clickPar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500"/>
                                        <p:tgtEl>
                                          <p:spTgt spid="5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 nodeType="clickPar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 nodeType="clickPar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 nodeType="clickPar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 nodeType="clickPar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 nodeType="clickPar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2" dur="500"/>
                                        <p:tgtEl>
                                          <p:spTgt spid="5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 nodeType="clickPar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7" dur="500"/>
                                        <p:tgtEl>
                                          <p:spTgt spid="5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 nodeType="clickPar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2" dur="500"/>
                                        <p:tgtEl>
                                          <p:spTgt spid="5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 nodeType="clickPar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7" dur="500"/>
                                        <p:tgtEl>
                                          <p:spTgt spid="5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 nodeType="clickPar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 nodeType="clickPar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 nodeType="clickPar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 nodeType="clickPar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 nodeType="clickPar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2" dur="500"/>
                                        <p:tgtEl>
                                          <p:spTgt spid="5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 nodeType="clickPar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 nodeType="clickPar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 nodeType="clickPar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 nodeType="clickPar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2" dur="500"/>
                                        <p:tgtEl>
                                          <p:spTgt spid="5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 nodeType="clickPar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48" grpId="0" animBg="1"/>
      <p:bldP spid="16" grpId="0" animBg="1"/>
      <p:bldP spid="28" grpId="0" animBg="1"/>
      <p:bldP spid="29" grpId="0" animBg="1"/>
      <p:bldP spid="30" grpId="0" animBg="1"/>
      <p:bldP spid="5140" grpId="1" animBg="1"/>
      <p:bldP spid="31" grpId="1" animBg="1"/>
      <p:bldP spid="32" grpId="1" animBg="1"/>
      <p:bldP spid="33" grpId="1" animBg="1"/>
      <p:bldP spid="76" grpId="0" animBg="1"/>
      <p:bldP spid="35" grpId="0" animBg="1"/>
      <p:bldP spid="36" grpId="0" animBg="1"/>
      <p:bldP spid="5147" grpId="0" animBg="1"/>
      <p:bldP spid="38" grpId="0" animBg="1"/>
      <p:bldP spid="47" grpId="0" animBg="1"/>
      <p:bldP spid="5149" grpId="0" animBg="1"/>
      <p:bldP spid="49" grpId="0" animBg="1"/>
      <p:bldP spid="50" grpId="0" animBg="1"/>
      <p:bldP spid="67" grpId="0" animBg="1"/>
      <p:bldP spid="68" grpId="0" animBg="1"/>
      <p:bldP spid="71" grpId="0" animBg="1"/>
      <p:bldP spid="6" grpId="0" animBg="1"/>
      <p:bldP spid="7" grpId="0" animBg="1"/>
      <p:bldP spid="10" grpId="0" animBg="1"/>
      <p:bldP spid="5152" grpId="0" animBg="1"/>
      <p:bldP spid="5154" grpId="0" animBg="1"/>
      <p:bldP spid="5155" grpId="0" animBg="1"/>
      <p:bldP spid="5161" grpId="0" animBg="1"/>
      <p:bldP spid="11" grpId="0" animBg="1"/>
      <p:bldP spid="5163" grpId="0" animBg="1"/>
      <p:bldP spid="12" grpId="0" animBg="1"/>
      <p:bldP spid="15" grpId="0" animBg="1"/>
      <p:bldP spid="5164" grpId="0" animBg="1"/>
      <p:bldP spid="18" grpId="0" animBg="1"/>
      <p:bldP spid="19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34" grpId="0" animBg="1"/>
      <p:bldP spid="39" grpId="0" animBg="1"/>
      <p:bldP spid="40" grpId="0" animBg="1"/>
      <p:bldP spid="41" grpId="0" animBg="1"/>
      <p:bldP spid="42" grpId="0" animBg="1"/>
      <p:bldP spid="4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169" name="Text Box 2" title="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charset="-122"/>
              </a:rPr>
              <a:t>光源</a:t>
            </a:r>
            <a:endParaRPr lang="zh-CN" altLang="en-US" sz="3000" b="1">
              <a:solidFill>
                <a:schemeClr val="bg1"/>
              </a:solidFill>
              <a:latin typeface="Arial" panose="020b0604020202020204" pitchFamily="34" charset="0"/>
              <a:ea typeface="黑体" panose="02010609060101010101" charset="-122"/>
            </a:endParaRPr>
          </a:p>
        </p:txBody>
      </p:sp>
      <p:pic>
        <p:nvPicPr>
          <p:cNvPr id="16" name="图片 15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845" y="1009015"/>
            <a:ext cx="2429510" cy="1777365"/>
          </a:xfrm>
          <a:prstGeom prst="rect">
            <a:avLst/>
          </a:prstGeom>
        </p:spPr>
      </p:pic>
      <p:pic>
        <p:nvPicPr>
          <p:cNvPr id="17" name="图片 16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5945" y="1009015"/>
            <a:ext cx="2483485" cy="1778635"/>
          </a:xfrm>
          <a:prstGeom prst="rect">
            <a:avLst/>
          </a:prstGeom>
        </p:spPr>
      </p:pic>
      <p:pic>
        <p:nvPicPr>
          <p:cNvPr id="18" name="图片 17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2190" y="1009015"/>
            <a:ext cx="2667000" cy="1807845"/>
          </a:xfrm>
          <a:prstGeom prst="rect">
            <a:avLst/>
          </a:prstGeom>
        </p:spPr>
      </p:pic>
      <p:pic>
        <p:nvPicPr>
          <p:cNvPr id="19" name="图片 18" title="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8135" y="1009015"/>
            <a:ext cx="2524125" cy="1851025"/>
          </a:xfrm>
          <a:prstGeom prst="rect">
            <a:avLst/>
          </a:prstGeom>
        </p:spPr>
      </p:pic>
      <p:sp>
        <p:nvSpPr>
          <p:cNvPr id="20" name="文本框 19" title=""/>
          <p:cNvSpPr txBox="1"/>
          <p:nvPr>
            <p:custDataLst>
              <p:tags r:id="rId6"/>
            </p:custDataLst>
          </p:nvPr>
        </p:nvSpPr>
        <p:spPr>
          <a:xfrm>
            <a:off x="135255" y="3408680"/>
            <a:ext cx="1507490" cy="5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0595" indent="-95059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光源：</a:t>
            </a:r>
            <a:endParaRPr lang="en-US" altLang="zh-CN" sz="2600" b="1">
              <a:solidFill>
                <a:srgbClr val="231F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sp>
        <p:nvSpPr>
          <p:cNvPr id="21" name="文本框 20" title=""/>
          <p:cNvSpPr txBox="1"/>
          <p:nvPr>
            <p:custDataLst>
              <p:tags r:id="rId7"/>
            </p:custDataLst>
          </p:nvPr>
        </p:nvSpPr>
        <p:spPr>
          <a:xfrm>
            <a:off x="1265555" y="3408680"/>
            <a:ext cx="3209290" cy="5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0595" indent="-95059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本身发光</a:t>
            </a:r>
            <a:r>
              <a:rPr lang="zh-CN" altLang="en-US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的物体</a:t>
            </a:r>
            <a:endParaRPr lang="zh-CN" altLang="en-US" sz="2600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sp>
        <p:nvSpPr>
          <p:cNvPr id="22" name="文本框 21" title=""/>
          <p:cNvSpPr txBox="1"/>
          <p:nvPr>
            <p:custDataLst>
              <p:tags r:id="rId8"/>
            </p:custDataLst>
          </p:nvPr>
        </p:nvSpPr>
        <p:spPr>
          <a:xfrm>
            <a:off x="841375" y="2837815"/>
            <a:ext cx="1676400" cy="5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0595" indent="-95059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天然光源</a:t>
            </a:r>
            <a:endParaRPr lang="en-US" altLang="zh-CN" sz="2600" b="1">
              <a:solidFill>
                <a:srgbClr val="231F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sp>
        <p:nvSpPr>
          <p:cNvPr id="23" name="文本框 22" title=""/>
          <p:cNvSpPr txBox="1"/>
          <p:nvPr>
            <p:custDataLst>
              <p:tags r:id="rId9"/>
            </p:custDataLst>
          </p:nvPr>
        </p:nvSpPr>
        <p:spPr>
          <a:xfrm>
            <a:off x="6793865" y="2837815"/>
            <a:ext cx="1676400" cy="5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0595" indent="-95059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人造光源</a:t>
            </a:r>
            <a:endParaRPr lang="en-US" altLang="zh-CN" sz="2600" b="1">
              <a:solidFill>
                <a:srgbClr val="231F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169" name="Text Box 2" title="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charset="-122"/>
              </a:rPr>
              <a:t>光的色散</a:t>
            </a:r>
            <a:endParaRPr lang="zh-CN" altLang="en-US" sz="3000" b="1">
              <a:solidFill>
                <a:schemeClr val="bg1"/>
              </a:solidFill>
              <a:latin typeface="Arial" panose="020b0604020202020204" pitchFamily="34" charset="0"/>
              <a:ea typeface="黑体" panose="02010609060101010101" charset="-122"/>
            </a:endParaRPr>
          </a:p>
        </p:txBody>
      </p:sp>
      <p:pic>
        <p:nvPicPr>
          <p:cNvPr id="2" name="图片 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675" y="1022985"/>
            <a:ext cx="3468370" cy="2023110"/>
          </a:xfrm>
          <a:prstGeom prst="rect">
            <a:avLst/>
          </a:prstGeom>
        </p:spPr>
      </p:pic>
      <p:pic>
        <p:nvPicPr>
          <p:cNvPr id="3" name="图片 2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2430" y="1022985"/>
            <a:ext cx="2747010" cy="2060575"/>
          </a:xfrm>
          <a:prstGeom prst="rect">
            <a:avLst/>
          </a:prstGeom>
        </p:spPr>
      </p:pic>
      <p:pic>
        <p:nvPicPr>
          <p:cNvPr id="4" name="图片 3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6670" y="1022350"/>
            <a:ext cx="3594735" cy="2023745"/>
          </a:xfrm>
          <a:prstGeom prst="rect">
            <a:avLst/>
          </a:prstGeom>
        </p:spPr>
      </p:pic>
      <p:sp>
        <p:nvSpPr>
          <p:cNvPr id="11" name="文本框 10" title=""/>
          <p:cNvSpPr txBox="1"/>
          <p:nvPr>
            <p:custDataLst>
              <p:tags r:id="rId5"/>
            </p:custDataLst>
          </p:nvPr>
        </p:nvSpPr>
        <p:spPr>
          <a:xfrm>
            <a:off x="4495800" y="3227705"/>
            <a:ext cx="7677785" cy="5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0595" indent="-95059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观察：</a:t>
            </a:r>
            <a:r>
              <a:rPr lang="zh-CN" altLang="en-US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用手指轻轻搅动盆中的水，观察到什么现象？</a:t>
            </a:r>
            <a:endParaRPr lang="zh-CN" altLang="en-US" sz="2600" b="1">
              <a:solidFill>
                <a:srgbClr val="231F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sp>
        <p:nvSpPr>
          <p:cNvPr id="13" name="文本框 12" title=""/>
          <p:cNvSpPr txBox="1"/>
          <p:nvPr/>
        </p:nvSpPr>
        <p:spPr>
          <a:xfrm>
            <a:off x="5730240" y="3748405"/>
            <a:ext cx="3439160" cy="49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495" indent="-23495"/>
            <a:r>
              <a:rPr lang="zh-CN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彩色光带消失</a:t>
            </a:r>
            <a:endParaRPr lang="zh-CN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6"/>
            </p:custDataLst>
          </p:nvPr>
        </p:nvSpPr>
        <p:spPr>
          <a:xfrm>
            <a:off x="135255" y="3227705"/>
            <a:ext cx="4204970" cy="5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0595" indent="-95059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思考：</a:t>
            </a:r>
            <a:r>
              <a:rPr lang="zh-CN" altLang="en-US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图中平面镜的作用？</a:t>
            </a:r>
            <a:endParaRPr lang="en-US" altLang="zh-CN" sz="2600" b="1">
              <a:solidFill>
                <a:srgbClr val="231F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sp>
        <p:nvSpPr>
          <p:cNvPr id="6" name="文本框 5" title=""/>
          <p:cNvSpPr txBox="1"/>
          <p:nvPr/>
        </p:nvSpPr>
        <p:spPr>
          <a:xfrm>
            <a:off x="1104265" y="3758565"/>
            <a:ext cx="2752090" cy="49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495" indent="-23495"/>
            <a:r>
              <a:rPr lang="zh-CN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改变光路</a:t>
            </a:r>
            <a:endParaRPr lang="zh-CN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7"/>
            </p:custDataLst>
          </p:nvPr>
        </p:nvSpPr>
        <p:spPr>
          <a:xfrm>
            <a:off x="125730" y="4125595"/>
            <a:ext cx="8443595" cy="5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0595" indent="-95059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思考：</a:t>
            </a:r>
            <a:r>
              <a:rPr lang="zh-CN" altLang="en-US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太阳光经过三棱镜后分解成多种色光说明了什么？</a:t>
            </a:r>
            <a:endParaRPr lang="en-US" altLang="zh-CN" sz="2600" b="1">
              <a:solidFill>
                <a:srgbClr val="231F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8"/>
            </p:custDataLst>
          </p:nvPr>
        </p:nvSpPr>
        <p:spPr>
          <a:xfrm>
            <a:off x="116205" y="5051425"/>
            <a:ext cx="8194040" cy="5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0595" indent="-95059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思考：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为什么</a:t>
            </a:r>
            <a:r>
              <a:rPr lang="zh-CN" altLang="en-US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太阳光经过三棱镜后，不同色光会分开</a:t>
            </a:r>
            <a:r>
              <a:rPr lang="zh-CN" altLang="en-US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？</a:t>
            </a:r>
            <a:endParaRPr lang="en-US" altLang="zh-CN" sz="2600" b="1">
              <a:solidFill>
                <a:srgbClr val="231F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sp>
        <p:nvSpPr>
          <p:cNvPr id="9" name="文本框 8" title=""/>
          <p:cNvSpPr txBox="1"/>
          <p:nvPr/>
        </p:nvSpPr>
        <p:spPr>
          <a:xfrm>
            <a:off x="1189990" y="4632325"/>
            <a:ext cx="6344285" cy="49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495" indent="-23495"/>
            <a:r>
              <a:rPr lang="zh-CN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太阳光是由多种色光混合而成的复色光</a:t>
            </a:r>
            <a:endParaRPr lang="zh-CN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sp>
        <p:nvSpPr>
          <p:cNvPr id="10" name="文本框 9" title=""/>
          <p:cNvSpPr txBox="1"/>
          <p:nvPr/>
        </p:nvSpPr>
        <p:spPr>
          <a:xfrm>
            <a:off x="1189990" y="5623560"/>
            <a:ext cx="6344285" cy="49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495" indent="-23495"/>
            <a:r>
              <a:rPr lang="zh-CN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不同色光经过三棱镜时的偏折程度不同</a:t>
            </a:r>
            <a:endParaRPr lang="zh-CN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9"/>
            </p:custDataLst>
          </p:nvPr>
        </p:nvSpPr>
        <p:spPr>
          <a:xfrm>
            <a:off x="116205" y="6011545"/>
            <a:ext cx="12314555" cy="5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0595" indent="-95059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思考：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将</a:t>
            </a:r>
            <a:r>
              <a:rPr lang="zh-CN" altLang="en-US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经过三棱镜获得的某种色光（黄光）再次经过三棱镜，会见到什么现象</a:t>
            </a:r>
            <a:r>
              <a:rPr lang="zh-CN" altLang="en-US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？</a:t>
            </a:r>
            <a:endParaRPr lang="en-US" altLang="zh-CN" sz="2600" b="1">
              <a:solidFill>
                <a:srgbClr val="231F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pic>
        <p:nvPicPr>
          <p:cNvPr id="102" name="图片 101" title=""/>
          <p:cNvPicPr/>
          <p:nvPr/>
        </p:nvPicPr>
        <p:blipFill>
          <a:blip r:embed="rId10"/>
          <a:srcRect l="8811" t="14299" r="5898" b="20631"/>
          <a:stretch>
            <a:fillRect/>
          </a:stretch>
        </p:blipFill>
        <p:spPr>
          <a:xfrm>
            <a:off x="9307830" y="4239895"/>
            <a:ext cx="2249805" cy="171640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5" grpId="0"/>
      <p:bldP spid="6" grpId="0"/>
      <p:bldP spid="7" grpId="0"/>
      <p:bldP spid="8" grpId="0"/>
      <p:bldP spid="9" grpId="0"/>
      <p:bldP spid="10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400" y="1212850"/>
            <a:ext cx="2258695" cy="2215515"/>
          </a:xfrm>
          <a:prstGeom prst="rect">
            <a:avLst/>
          </a:prstGeom>
        </p:spPr>
      </p:pic>
      <p:pic>
        <p:nvPicPr>
          <p:cNvPr id="3" name="图片 2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2630" y="1349375"/>
            <a:ext cx="8648065" cy="2204085"/>
          </a:xfrm>
          <a:prstGeom prst="rect">
            <a:avLst/>
          </a:prstGeom>
        </p:spPr>
      </p:pic>
      <p:sp>
        <p:nvSpPr>
          <p:cNvPr id="7169" name="Text Box 2" title="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charset="-122"/>
              </a:rPr>
              <a:t>色光的混合</a:t>
            </a:r>
            <a:endParaRPr lang="zh-CN" altLang="en-US" sz="3000" b="1">
              <a:solidFill>
                <a:schemeClr val="bg1"/>
              </a:solidFill>
              <a:latin typeface="Arial" panose="020b0604020202020204" pitchFamily="34" charset="0"/>
              <a:ea typeface="黑体" panose="02010609060101010101" charset="-122"/>
            </a:endParaRPr>
          </a:p>
        </p:txBody>
      </p:sp>
      <p:sp>
        <p:nvSpPr>
          <p:cNvPr id="7" name="文本框 6" title=""/>
          <p:cNvSpPr txBox="1"/>
          <p:nvPr/>
        </p:nvSpPr>
        <p:spPr>
          <a:xfrm>
            <a:off x="283210" y="3553460"/>
            <a:ext cx="3436620" cy="5708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思考：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光的三原色？</a:t>
            </a:r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文本框 3" title=""/>
          <p:cNvSpPr txBox="1"/>
          <p:nvPr/>
        </p:nvSpPr>
        <p:spPr>
          <a:xfrm>
            <a:off x="1218565" y="4076700"/>
            <a:ext cx="2187575" cy="5708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红、绿、蓝</a:t>
            </a:r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椭圆 5" title=""/>
          <p:cNvSpPr/>
          <p:nvPr/>
        </p:nvSpPr>
        <p:spPr>
          <a:xfrm>
            <a:off x="4439920" y="2079625"/>
            <a:ext cx="492125" cy="71628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 title=""/>
          <p:cNvSpPr txBox="1"/>
          <p:nvPr/>
        </p:nvSpPr>
        <p:spPr>
          <a:xfrm>
            <a:off x="4430395" y="2123440"/>
            <a:ext cx="515620" cy="5708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黄</a:t>
            </a:r>
            <a:endParaRPr lang="zh-CN" altLang="en-US" sz="26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椭圆 7" title=""/>
          <p:cNvSpPr/>
          <p:nvPr/>
        </p:nvSpPr>
        <p:spPr>
          <a:xfrm>
            <a:off x="7338695" y="2019935"/>
            <a:ext cx="492125" cy="775970"/>
          </a:xfrm>
          <a:prstGeom prst="ellipse">
            <a:avLst/>
          </a:prstGeom>
          <a:solidFill>
            <a:srgbClr val="FD84F6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 title=""/>
          <p:cNvSpPr txBox="1"/>
          <p:nvPr/>
        </p:nvSpPr>
        <p:spPr>
          <a:xfrm>
            <a:off x="7319645" y="2053590"/>
            <a:ext cx="515620" cy="770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3A88D"/>
                </a:solidFill>
              </a14:hiddenFill>
            </a:ext>
          </a:extLst>
        </p:spPr>
        <p:txBody>
          <a:bodyPr wrap="square" rtlCol="0" anchor="t">
            <a:spAutoFit/>
          </a:bodyPr>
          <a:lstStyle/>
          <a:p>
            <a:pPr>
              <a:lnSpc>
                <a:spcPct val="85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品红</a:t>
            </a:r>
            <a:endParaRPr lang="zh-CN" altLang="en-US" sz="26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椭圆 10" title=""/>
          <p:cNvSpPr/>
          <p:nvPr/>
        </p:nvSpPr>
        <p:spPr>
          <a:xfrm>
            <a:off x="10237470" y="2053590"/>
            <a:ext cx="492125" cy="775970"/>
          </a:xfrm>
          <a:prstGeom prst="ellipse">
            <a:avLst/>
          </a:prstGeom>
          <a:solidFill>
            <a:srgbClr val="85F2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 title=""/>
          <p:cNvSpPr txBox="1"/>
          <p:nvPr/>
        </p:nvSpPr>
        <p:spPr>
          <a:xfrm>
            <a:off x="10237470" y="2263140"/>
            <a:ext cx="515620" cy="431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3A88D"/>
                </a:solidFill>
              </a14:hiddenFill>
            </a:ext>
          </a:extLst>
        </p:spPr>
        <p:txBody>
          <a:bodyPr wrap="square" rtlCol="0" anchor="t">
            <a:spAutoFit/>
          </a:bodyPr>
          <a:lstStyle/>
          <a:p>
            <a:pPr>
              <a:lnSpc>
                <a:spcPct val="85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青</a:t>
            </a:r>
            <a:endParaRPr lang="zh-CN" altLang="en-US" sz="26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文本框 11" title=""/>
          <p:cNvSpPr txBox="1"/>
          <p:nvPr/>
        </p:nvSpPr>
        <p:spPr>
          <a:xfrm>
            <a:off x="283210" y="4647565"/>
            <a:ext cx="8950325" cy="10502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964565" indent="-96456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思考：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当红光与绿光混合后，人眼见到混合处成黄色，将此混合形成的黄光经过三棱镜，会观察到什么现象？</a:t>
            </a:r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" name="图片 101" title=""/>
          <p:cNvPicPr/>
          <p:nvPr/>
        </p:nvPicPr>
        <p:blipFill>
          <a:blip r:embed="rId4"/>
          <a:srcRect l="8811" t="14299" r="5898" b="20631"/>
          <a:stretch>
            <a:fillRect/>
          </a:stretch>
        </p:blipFill>
        <p:spPr>
          <a:xfrm>
            <a:off x="9307830" y="4239895"/>
            <a:ext cx="2249805" cy="171640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文本框 12" title=""/>
          <p:cNvSpPr txBox="1"/>
          <p:nvPr/>
        </p:nvSpPr>
        <p:spPr>
          <a:xfrm>
            <a:off x="1355725" y="5697855"/>
            <a:ext cx="7599680" cy="5708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将分解成红光与绿光</a:t>
            </a:r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/>
      <p:bldP spid="6" grpId="0" animBg="1"/>
      <p:bldP spid="5" grpId="0"/>
      <p:bldP spid="8" grpId="0" animBg="1"/>
      <p:bldP spid="9" grpId="0"/>
      <p:bldP spid="11" grpId="0" animBg="1"/>
      <p:bldP spid="10" grpId="0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90" y="1144270"/>
            <a:ext cx="3352800" cy="2185670"/>
          </a:xfrm>
          <a:prstGeom prst="rect">
            <a:avLst/>
          </a:prstGeom>
        </p:spPr>
      </p:pic>
      <p:pic>
        <p:nvPicPr>
          <p:cNvPr id="3" name="图片 2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6470" y="1126490"/>
            <a:ext cx="2302510" cy="2302510"/>
          </a:xfrm>
          <a:prstGeom prst="rect">
            <a:avLst/>
          </a:prstGeom>
        </p:spPr>
      </p:pic>
      <p:pic>
        <p:nvPicPr>
          <p:cNvPr id="4" name="图片 3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8980" y="1308100"/>
            <a:ext cx="3032125" cy="2021840"/>
          </a:xfrm>
          <a:prstGeom prst="rect">
            <a:avLst/>
          </a:prstGeom>
        </p:spPr>
      </p:pic>
      <p:pic>
        <p:nvPicPr>
          <p:cNvPr id="5" name="图片 4" title="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50020" y="1308100"/>
            <a:ext cx="2790190" cy="2018030"/>
          </a:xfrm>
          <a:prstGeom prst="rect">
            <a:avLst/>
          </a:prstGeom>
        </p:spPr>
      </p:pic>
      <p:pic>
        <p:nvPicPr>
          <p:cNvPr id="6" name="图片 5" title=""/>
          <p:cNvPicPr>
            <a:picLocks noChangeAspect="1"/>
          </p:cNvPicPr>
          <p:nvPr/>
        </p:nvPicPr>
        <p:blipFill>
          <a:blip r:embed="rId6"/>
          <a:srcRect l="6791" t="18268" r="8766" b="24399"/>
          <a:stretch>
            <a:fillRect/>
          </a:stretch>
        </p:blipFill>
        <p:spPr>
          <a:xfrm>
            <a:off x="5808980" y="4377055"/>
            <a:ext cx="3032760" cy="1878330"/>
          </a:xfrm>
          <a:prstGeom prst="rect">
            <a:avLst/>
          </a:prstGeom>
        </p:spPr>
      </p:pic>
      <p:sp>
        <p:nvSpPr>
          <p:cNvPr id="7169" name="Text Box 2" title="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charset="-122"/>
              </a:rPr>
              <a:t>光能</a:t>
            </a:r>
            <a:endParaRPr lang="zh-CN" altLang="en-US" sz="3000" b="1">
              <a:solidFill>
                <a:schemeClr val="bg1"/>
              </a:solidFill>
              <a:latin typeface="Arial" panose="020b0604020202020204" pitchFamily="34" charset="0"/>
              <a:ea typeface="黑体" panose="02010609060101010101" charset="-122"/>
            </a:endParaRPr>
          </a:p>
        </p:txBody>
      </p:sp>
      <p:sp>
        <p:nvSpPr>
          <p:cNvPr id="7" name="文本框 6" title=""/>
          <p:cNvSpPr txBox="1"/>
          <p:nvPr/>
        </p:nvSpPr>
        <p:spPr>
          <a:xfrm>
            <a:off x="709930" y="3421380"/>
            <a:ext cx="2353945" cy="5708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光具有能量</a:t>
            </a:r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文本框 7" title=""/>
          <p:cNvSpPr txBox="1"/>
          <p:nvPr/>
        </p:nvSpPr>
        <p:spPr>
          <a:xfrm>
            <a:off x="3729990" y="3421380"/>
            <a:ext cx="2067560" cy="5708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光能→内能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文本框 8" title=""/>
          <p:cNvSpPr txBox="1"/>
          <p:nvPr/>
        </p:nvSpPr>
        <p:spPr>
          <a:xfrm>
            <a:off x="6251575" y="3421380"/>
            <a:ext cx="2067560" cy="5708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光能→电能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文本框 9" title=""/>
          <p:cNvSpPr txBox="1"/>
          <p:nvPr/>
        </p:nvSpPr>
        <p:spPr>
          <a:xfrm>
            <a:off x="9411335" y="3421380"/>
            <a:ext cx="2577465" cy="5708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光能→化学能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2357100" y="125095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690" y="1062990"/>
            <a:ext cx="1230630" cy="1640205"/>
          </a:xfrm>
          <a:prstGeom prst="rect">
            <a:avLst/>
          </a:prstGeom>
        </p:spPr>
      </p:pic>
      <p:pic>
        <p:nvPicPr>
          <p:cNvPr id="3" name="图片 2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6290" y="1052830"/>
            <a:ext cx="1697355" cy="1647825"/>
          </a:xfrm>
          <a:prstGeom prst="rect">
            <a:avLst/>
          </a:prstGeom>
        </p:spPr>
      </p:pic>
      <p:pic>
        <p:nvPicPr>
          <p:cNvPr id="4" name="图片 3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3520" y="1052830"/>
            <a:ext cx="3131820" cy="1606550"/>
          </a:xfrm>
          <a:prstGeom prst="rect">
            <a:avLst/>
          </a:prstGeom>
        </p:spPr>
      </p:pic>
      <p:pic>
        <p:nvPicPr>
          <p:cNvPr id="5" name="图片 4" title="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27010" y="1052830"/>
            <a:ext cx="3366135" cy="1628775"/>
          </a:xfrm>
          <a:prstGeom prst="rect">
            <a:avLst/>
          </a:prstGeom>
        </p:spPr>
      </p:pic>
      <p:sp>
        <p:nvSpPr>
          <p:cNvPr id="7" name="文本框 6" title=""/>
          <p:cNvSpPr txBox="1"/>
          <p:nvPr/>
        </p:nvSpPr>
        <p:spPr>
          <a:xfrm>
            <a:off x="283210" y="2846070"/>
            <a:ext cx="6054090" cy="5708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思考：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为什么人不能将影子踩在脚下？</a:t>
            </a:r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169" name="Text Box 2" title="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charset="-122"/>
              </a:rPr>
              <a:t>光的直线传播</a:t>
            </a:r>
            <a:endParaRPr lang="zh-CN" altLang="en-US" sz="3000" b="1">
              <a:solidFill>
                <a:schemeClr val="bg1"/>
              </a:solidFill>
              <a:latin typeface="Arial" panose="020b0604020202020204" pitchFamily="34" charset="0"/>
              <a:ea typeface="黑体" panose="02010609060101010101" charset="-122"/>
            </a:endParaRPr>
          </a:p>
        </p:txBody>
      </p:sp>
      <p:sp>
        <p:nvSpPr>
          <p:cNvPr id="9" name="文本框 8" title=""/>
          <p:cNvSpPr txBox="1"/>
          <p:nvPr/>
        </p:nvSpPr>
        <p:spPr>
          <a:xfrm>
            <a:off x="344170" y="3429000"/>
            <a:ext cx="5899785" cy="15297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65786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影子是</a:t>
            </a:r>
            <a:r>
              <a:rPr lang="zh-CN" altLang="en-US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不透明物体后的</a:t>
            </a: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阴暗区域，</a:t>
            </a:r>
            <a:r>
              <a:rPr lang="zh-CN" altLang="en-US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踩影子时，</a:t>
            </a: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脚</a:t>
            </a:r>
            <a:r>
              <a:rPr lang="zh-CN" altLang="en-US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处于该阴暗区域，</a:t>
            </a: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不会有光照射到脚面。</a:t>
            </a:r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文本框 9" title=""/>
          <p:cNvSpPr txBox="1"/>
          <p:nvPr/>
        </p:nvSpPr>
        <p:spPr>
          <a:xfrm>
            <a:off x="283210" y="4970780"/>
            <a:ext cx="6191885" cy="5708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思考：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如何显示出玻璃盒空气中的光路？</a:t>
            </a:r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文本框 10" title=""/>
          <p:cNvSpPr txBox="1"/>
          <p:nvPr/>
        </p:nvSpPr>
        <p:spPr>
          <a:xfrm>
            <a:off x="852170" y="5492750"/>
            <a:ext cx="1631315" cy="5708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喷水雾、</a:t>
            </a:r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文本框 11" title=""/>
          <p:cNvSpPr txBox="1"/>
          <p:nvPr/>
        </p:nvSpPr>
        <p:spPr>
          <a:xfrm>
            <a:off x="2200910" y="5492750"/>
            <a:ext cx="1238885" cy="5708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烟雾、</a:t>
            </a:r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文本框 12" title=""/>
          <p:cNvSpPr txBox="1"/>
          <p:nvPr/>
        </p:nvSpPr>
        <p:spPr>
          <a:xfrm>
            <a:off x="3439795" y="5492750"/>
            <a:ext cx="1238885" cy="5708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粉尘等</a:t>
            </a:r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文本框 13" title=""/>
          <p:cNvSpPr txBox="1"/>
          <p:nvPr/>
        </p:nvSpPr>
        <p:spPr>
          <a:xfrm>
            <a:off x="302260" y="6033135"/>
            <a:ext cx="5059680" cy="5708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思考：</a:t>
            </a:r>
            <a:r>
              <a:rPr lang="zh-CN" altLang="en-US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哪一种方法更好？</a:t>
            </a:r>
            <a:endParaRPr lang="zh-CN" altLang="en-US" sz="2600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文本框 14" title=""/>
          <p:cNvSpPr txBox="1"/>
          <p:nvPr/>
        </p:nvSpPr>
        <p:spPr>
          <a:xfrm>
            <a:off x="8012430" y="2681605"/>
            <a:ext cx="1466215" cy="5708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点光源</a:t>
            </a:r>
            <a:endParaRPr lang="zh-CN" altLang="en-US" sz="2600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文本框 15" title=""/>
          <p:cNvSpPr txBox="1"/>
          <p:nvPr/>
        </p:nvSpPr>
        <p:spPr>
          <a:xfrm>
            <a:off x="9903460" y="2681605"/>
            <a:ext cx="1665605" cy="5708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平行光源</a:t>
            </a:r>
            <a:endParaRPr lang="zh-CN" altLang="en-US" sz="2600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文本框 16" title=""/>
          <p:cNvSpPr txBox="1"/>
          <p:nvPr/>
        </p:nvSpPr>
        <p:spPr>
          <a:xfrm>
            <a:off x="7165340" y="3429000"/>
            <a:ext cx="1148715" cy="5708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光线：</a:t>
            </a:r>
            <a:endParaRPr lang="zh-CN" altLang="en-US" sz="2600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文本框 17" title=""/>
          <p:cNvSpPr txBox="1"/>
          <p:nvPr/>
        </p:nvSpPr>
        <p:spPr>
          <a:xfrm>
            <a:off x="8314055" y="3429000"/>
            <a:ext cx="3547110" cy="10502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描述光的传播路径和方向的理想模型</a:t>
            </a:r>
            <a:endParaRPr lang="zh-CN" altLang="en-US" sz="2600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6" name="图片 5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175" y="1542415"/>
            <a:ext cx="3698875" cy="3328035"/>
          </a:xfrm>
          <a:prstGeom prst="rect">
            <a:avLst/>
          </a:prstGeom>
        </p:spPr>
      </p:pic>
      <p:sp>
        <p:nvSpPr>
          <p:cNvPr id="7" name="文本框 6" title=""/>
          <p:cNvSpPr txBox="1"/>
          <p:nvPr/>
        </p:nvSpPr>
        <p:spPr>
          <a:xfrm>
            <a:off x="168910" y="920750"/>
            <a:ext cx="4992370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《墨经》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关于小孔成像的介绍</a:t>
            </a:r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图片 7" title=""/>
          <p:cNvPicPr>
            <a:picLocks noChangeAspect="1"/>
          </p:cNvPicPr>
          <p:nvPr/>
        </p:nvPicPr>
        <p:blipFill>
          <a:blip r:embed="rId3"/>
          <a:srcRect t="40250" b="16121"/>
          <a:stretch>
            <a:fillRect/>
          </a:stretch>
        </p:blipFill>
        <p:spPr>
          <a:xfrm>
            <a:off x="4600575" y="1532255"/>
            <a:ext cx="7473315" cy="1795780"/>
          </a:xfrm>
          <a:prstGeom prst="rect">
            <a:avLst/>
          </a:prstGeom>
        </p:spPr>
      </p:pic>
      <p:pic>
        <p:nvPicPr>
          <p:cNvPr id="9" name="图片 8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4980" y="471170"/>
            <a:ext cx="1310640" cy="1051560"/>
          </a:xfrm>
          <a:prstGeom prst="rect">
            <a:avLst/>
          </a:prstGeom>
        </p:spPr>
      </p:pic>
      <p:pic>
        <p:nvPicPr>
          <p:cNvPr id="10" name="图片 9" title="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92765" y="461645"/>
            <a:ext cx="1359535" cy="1061085"/>
          </a:xfrm>
          <a:prstGeom prst="rect">
            <a:avLst/>
          </a:prstGeom>
        </p:spPr>
      </p:pic>
      <p:pic>
        <p:nvPicPr>
          <p:cNvPr id="11" name="图片 10" title=""/>
          <p:cNvPicPr>
            <a:picLocks noChangeAspect="1"/>
          </p:cNvPicPr>
          <p:nvPr/>
        </p:nvPicPr>
        <p:blipFill>
          <a:blip r:embed="rId6"/>
          <a:srcRect t="39217" b="10402"/>
          <a:stretch>
            <a:fillRect/>
          </a:stretch>
        </p:blipFill>
        <p:spPr>
          <a:xfrm>
            <a:off x="4596765" y="3448050"/>
            <a:ext cx="7477125" cy="2090420"/>
          </a:xfrm>
          <a:prstGeom prst="rect">
            <a:avLst/>
          </a:prstGeom>
        </p:spPr>
      </p:pic>
      <p:pic>
        <p:nvPicPr>
          <p:cNvPr id="12" name="图片 11" title="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63250" y="5563235"/>
            <a:ext cx="1310640" cy="1021080"/>
          </a:xfrm>
          <a:prstGeom prst="rect">
            <a:avLst/>
          </a:prstGeom>
        </p:spPr>
      </p:pic>
      <p:pic>
        <p:nvPicPr>
          <p:cNvPr id="13" name="图片 12" title="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89745" y="5563235"/>
            <a:ext cx="1303020" cy="1021080"/>
          </a:xfrm>
          <a:prstGeom prst="rect">
            <a:avLst/>
          </a:prstGeom>
        </p:spPr>
      </p:pic>
      <p:sp>
        <p:nvSpPr>
          <p:cNvPr id="7169" name="Text Box 2" title="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charset="-122"/>
              </a:rPr>
              <a:t>光的直线传播</a:t>
            </a:r>
            <a:endParaRPr lang="zh-CN" altLang="en-US" sz="3000" b="1">
              <a:solidFill>
                <a:schemeClr val="bg1"/>
              </a:solidFill>
              <a:latin typeface="Arial" panose="020b0604020202020204" pitchFamily="34" charset="0"/>
              <a:ea typeface="黑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文本框 6" title=""/>
          <p:cNvSpPr txBox="1"/>
          <p:nvPr/>
        </p:nvSpPr>
        <p:spPr>
          <a:xfrm>
            <a:off x="394970" y="3888740"/>
            <a:ext cx="9972040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957580" indent="-957580"/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思考：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左图中人眼能否通过右侧纸板上的小孔见到烛焰？</a:t>
            </a:r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9" name="组合 18" title=""/>
          <p:cNvGrpSpPr/>
          <p:nvPr/>
        </p:nvGrpSpPr>
        <p:grpSpPr>
          <a:xfrm>
            <a:off x="649605" y="937895"/>
            <a:ext cx="4431030" cy="2493645"/>
            <a:chOff x="1023" y="1477"/>
            <a:chExt cx="7912" cy="4452"/>
          </a:xfrm>
        </p:grpSpPr>
        <p:pic>
          <p:nvPicPr>
            <p:cNvPr id="2" name="图片 1" descr="同一直线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23" y="1477"/>
              <a:ext cx="7913" cy="4453"/>
            </a:xfrm>
            <a:prstGeom prst="rect">
              <a:avLst/>
            </a:prstGeom>
          </p:spPr>
        </p:pic>
        <p:sp>
          <p:nvSpPr>
            <p:cNvPr id="3" name="椭圆 2"/>
            <p:cNvSpPr/>
            <p:nvPr/>
          </p:nvSpPr>
          <p:spPr>
            <a:xfrm>
              <a:off x="4655" y="2717"/>
              <a:ext cx="171" cy="171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0000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椭圆 3"/>
            <p:cNvSpPr/>
            <p:nvPr/>
          </p:nvSpPr>
          <p:spPr>
            <a:xfrm>
              <a:off x="2992" y="3881"/>
              <a:ext cx="171" cy="171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0000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椭圆 4"/>
            <p:cNvSpPr/>
            <p:nvPr/>
          </p:nvSpPr>
          <p:spPr>
            <a:xfrm>
              <a:off x="6409" y="3284"/>
              <a:ext cx="171" cy="171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0000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0" name="组合 19" title=""/>
          <p:cNvGrpSpPr/>
          <p:nvPr/>
        </p:nvGrpSpPr>
        <p:grpSpPr>
          <a:xfrm>
            <a:off x="6479540" y="937895"/>
            <a:ext cx="4426585" cy="2491105"/>
            <a:chOff x="10204" y="1477"/>
            <a:chExt cx="7904" cy="4448"/>
          </a:xfrm>
        </p:grpSpPr>
        <p:pic>
          <p:nvPicPr>
            <p:cNvPr id="16" name="图片 15" descr="同一直线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204" y="1477"/>
              <a:ext cx="7905" cy="4449"/>
            </a:xfrm>
            <a:prstGeom prst="rect">
              <a:avLst/>
            </a:prstGeom>
          </p:spPr>
        </p:pic>
        <p:sp>
          <p:nvSpPr>
            <p:cNvPr id="14" name="椭圆 13"/>
            <p:cNvSpPr/>
            <p:nvPr/>
          </p:nvSpPr>
          <p:spPr>
            <a:xfrm>
              <a:off x="12208" y="3072"/>
              <a:ext cx="171" cy="171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0000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椭圆 16"/>
            <p:cNvSpPr/>
            <p:nvPr/>
          </p:nvSpPr>
          <p:spPr>
            <a:xfrm>
              <a:off x="13825" y="2702"/>
              <a:ext cx="171" cy="171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0000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椭圆 17"/>
            <p:cNvSpPr/>
            <p:nvPr/>
          </p:nvSpPr>
          <p:spPr>
            <a:xfrm>
              <a:off x="15550" y="2338"/>
              <a:ext cx="171" cy="171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0000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2" name="组合 21" title=""/>
          <p:cNvGrpSpPr/>
          <p:nvPr/>
        </p:nvGrpSpPr>
        <p:grpSpPr>
          <a:xfrm rot="180000">
            <a:off x="6797675" y="1226820"/>
            <a:ext cx="3429000" cy="993140"/>
            <a:chOff x="1893" y="7085"/>
            <a:chExt cx="5376" cy="239"/>
          </a:xfrm>
        </p:grpSpPr>
        <p:sp>
          <p:nvSpPr>
            <p:cNvPr id="23" name="Line 24"/>
            <p:cNvSpPr/>
            <p:nvPr/>
          </p:nvSpPr>
          <p:spPr>
            <a:xfrm flipV="1">
              <a:off x="4457" y="7085"/>
              <a:ext cx="2812" cy="12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24" name="Line 24"/>
            <p:cNvSpPr/>
            <p:nvPr/>
          </p:nvSpPr>
          <p:spPr>
            <a:xfrm flipV="1">
              <a:off x="1893" y="7180"/>
              <a:ext cx="3108" cy="144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stealth" w="lg" len="lg"/>
            </a:ln>
          </p:spPr>
          <p:txBody>
            <a:bodyPr/>
            <a:lstStyle/>
            <a:p/>
          </p:txBody>
        </p:sp>
      </p:grpSp>
      <p:sp>
        <p:nvSpPr>
          <p:cNvPr id="7169" name="Text Box 2" title="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charset="-122"/>
              </a:rPr>
              <a:t>光的直线传播</a:t>
            </a:r>
            <a:endParaRPr lang="zh-CN" altLang="en-US" sz="3000" b="1">
              <a:solidFill>
                <a:schemeClr val="bg1"/>
              </a:solidFill>
              <a:latin typeface="Arial" panose="020b0604020202020204" pitchFamily="34" charset="0"/>
              <a:ea typeface="黑体" panose="02010609060101010101" charset="-122"/>
            </a:endParaRPr>
          </a:p>
        </p:txBody>
      </p:sp>
      <p:sp>
        <p:nvSpPr>
          <p:cNvPr id="25" name="文本框 24" title=""/>
          <p:cNvSpPr txBox="1"/>
          <p:nvPr/>
        </p:nvSpPr>
        <p:spPr>
          <a:xfrm>
            <a:off x="394970" y="5013960"/>
            <a:ext cx="9972040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957580" indent="-957580"/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思考：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如何才能通过三个纸板上的小孔见到烛焰的光？</a:t>
            </a:r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文本框 25" title=""/>
          <p:cNvSpPr txBox="1"/>
          <p:nvPr/>
        </p:nvSpPr>
        <p:spPr>
          <a:xfrm>
            <a:off x="1441450" y="4363720"/>
            <a:ext cx="5586095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957580" indent="-957580"/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不能，三孔不在同一直线上</a:t>
            </a:r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文本框 26" title=""/>
          <p:cNvSpPr txBox="1"/>
          <p:nvPr/>
        </p:nvSpPr>
        <p:spPr>
          <a:xfrm>
            <a:off x="1390650" y="5494020"/>
            <a:ext cx="5586095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957580" indent="-957580"/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使三个小孔与烛焰处在同一直线上</a:t>
            </a:r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6" grpId="0"/>
      <p:bldP spid="25" grpId="0"/>
      <p:bldP spid="27" grpId="0"/>
    </p:bldLst>
  </p:timing>
</p:sld>
</file>

<file path=ppt/tags/tag1.xml><?xml version="1.0" encoding="utf-8"?>
<p:tagLst xmlns:p="http://schemas.openxmlformats.org/presentationml/2006/main">
  <p:tag name="KSO_WM_DIAGRAM_VIRTUALLY_FRAME" val="{&quot;height&quot;:258.8,&quot;left&quot;:443.35,&quot;top&quot;:75.7,&quot;width&quot;:528.8}"/>
</p:tagLst>
</file>

<file path=ppt/tags/tag10.xml><?xml version="1.0" encoding="utf-8"?>
<p:tagLst xmlns:p="http://schemas.openxmlformats.org/presentationml/2006/main">
  <p:tag name="KSO_WM_DIAGRAM_VIRTUALLY_FRAME" val="{&quot;height&quot;:258.8,&quot;left&quot;:443.35,&quot;top&quot;:75.7,&quot;width&quot;:528.8}"/>
</p:tagLst>
</file>

<file path=ppt/tags/tag11.xml><?xml version="1.0" encoding="utf-8"?>
<p:tagLst xmlns:p="http://schemas.openxmlformats.org/presentationml/2006/main">
  <p:tag name="KSO_WM_DIAGRAM_VIRTUALLY_FRAME" val="{&quot;height&quot;:258.8,&quot;left&quot;:443.35,&quot;top&quot;:75.7,&quot;width&quot;:528.8}"/>
</p:tagLst>
</file>

<file path=ppt/tags/tag12.xml><?xml version="1.0" encoding="utf-8"?>
<p:tagLst xmlns:p="http://schemas.openxmlformats.org/presentationml/2006/main">
  <p:tag name="KSO_WM_DIAGRAM_VIRTUALLY_FRAME" val="{&quot;height&quot;:258.8,&quot;left&quot;:443.35,&quot;top&quot;:75.7,&quot;width&quot;:528.8}"/>
</p:tagLst>
</file>

<file path=ppt/tags/tag13.xml><?xml version="1.0" encoding="utf-8"?>
<p:tagLst xmlns:p="http://schemas.openxmlformats.org/presentationml/2006/main">
  <p:tag name="KSO_WM_DIAGRAM_VIRTUALLY_FRAME" val="{&quot;height&quot;:258.8,&quot;left&quot;:443.35,&quot;top&quot;:75.7,&quot;width&quot;:528.8}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zVjYzk0ODMzYzY0MjdmZTZkZjU0OGM3ZTEwNTNkNTkifQ=="/>
</p:tagLst>
</file>

<file path=ppt/tags/tag2.xml><?xml version="1.0" encoding="utf-8"?>
<p:tagLst xmlns:p="http://schemas.openxmlformats.org/presentationml/2006/main">
  <p:tag name="KSO_WM_DIAGRAM_VIRTUALLY_FRAME" val="{&quot;height&quot;:258.8,&quot;left&quot;:443.35,&quot;top&quot;:75.7,&quot;width&quot;:528.8}"/>
</p:tagLst>
</file>

<file path=ppt/tags/tag3.xml><?xml version="1.0" encoding="utf-8"?>
<p:tagLst xmlns:p="http://schemas.openxmlformats.org/presentationml/2006/main">
  <p:tag name="KSO_WM_DIAGRAM_VIRTUALLY_FRAME" val="{&quot;height&quot;:258.8,&quot;left&quot;:443.35,&quot;top&quot;:75.7,&quot;width&quot;:528.8}"/>
</p:tagLst>
</file>

<file path=ppt/tags/tag4.xml><?xml version="1.0" encoding="utf-8"?>
<p:tagLst xmlns:p="http://schemas.openxmlformats.org/presentationml/2006/main">
  <p:tag name="KSO_WM_DIAGRAM_VIRTUALLY_FRAME" val="{&quot;height&quot;:258.8,&quot;left&quot;:443.35,&quot;top&quot;:75.7,&quot;width&quot;:528.8}"/>
</p:tagLst>
</file>

<file path=ppt/tags/tag5.xml><?xml version="1.0" encoding="utf-8"?>
<p:tagLst xmlns:p="http://schemas.openxmlformats.org/presentationml/2006/main">
  <p:tag name="KSO_WM_DIAGRAM_VIRTUALLY_FRAME" val="{&quot;height&quot;:258.8,&quot;left&quot;:443.35,&quot;top&quot;:75.7,&quot;width&quot;:528.8}"/>
</p:tagLst>
</file>

<file path=ppt/tags/tag6.xml><?xml version="1.0" encoding="utf-8"?>
<p:tagLst xmlns:p="http://schemas.openxmlformats.org/presentationml/2006/main">
  <p:tag name="KSO_WM_DIAGRAM_VIRTUALLY_FRAME" val="{&quot;height&quot;:258.8,&quot;left&quot;:443.35,&quot;top&quot;:75.7,&quot;width&quot;:528.8}"/>
</p:tagLst>
</file>

<file path=ppt/tags/tag7.xml><?xml version="1.0" encoding="utf-8"?>
<p:tagLst xmlns:p="http://schemas.openxmlformats.org/presentationml/2006/main">
  <p:tag name="KSO_WM_DIAGRAM_VIRTUALLY_FRAME" val="{&quot;height&quot;:258.8,&quot;left&quot;:443.35,&quot;top&quot;:75.7,&quot;width&quot;:528.8}"/>
</p:tagLst>
</file>

<file path=ppt/tags/tag8.xml><?xml version="1.0" encoding="utf-8"?>
<p:tagLst xmlns:p="http://schemas.openxmlformats.org/presentationml/2006/main">
  <p:tag name="KSO_WM_DIAGRAM_VIRTUALLY_FRAME" val="{&quot;height&quot;:258.8,&quot;left&quot;:443.35,&quot;top&quot;:75.7,&quot;width&quot;:528.8}"/>
</p:tagLst>
</file>

<file path=ppt/tags/tag9.xml><?xml version="1.0" encoding="utf-8"?>
<p:tagLst xmlns:p="http://schemas.openxmlformats.org/presentationml/2006/main">
  <p:tag name="KSO_WM_DIAGRAM_VIRTUALLY_FRAME" val="{&quot;height&quot;:258.8,&quot;left&quot;:443.35,&quot;top&quot;:75.7,&quot;width&quot;:528.8}"/>
</p:tagLst>
</file>

<file path=ppt/theme/theme1.xml><?xml version="1.0" encoding="utf-8"?>
<a:theme xmlns:r="http://schemas.openxmlformats.org/officeDocument/2006/relationships"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微软雅黑"/>
        <a:cs typeface="Arial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微软雅黑"/>
        <a:cs typeface="Arial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155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Calibri</vt:lpstr>
      <vt:lpstr>微软雅黑</vt:lpstr>
      <vt:lpstr>黑体</vt:lpstr>
      <vt:lpstr>Times New Roman</vt:lpstr>
      <vt:lpstr>楷体</vt:lpstr>
      <vt:lpstr>WPS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2024-10-31T15:28:15Z</cp:lastPrinted>
  <dcterms:created xsi:type="dcterms:W3CDTF">2024-10-31T15:28:15Z</dcterms:created>
  <dcterms:modified xsi:type="dcterms:W3CDTF">2024-10-31T07:28:15Z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