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slide" Target="slide9.xml"/><Relationship Id="rId2" Type="http://schemas.openxmlformats.org/officeDocument/2006/relationships/image" Target="../media/image4.tiff"/><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9.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slide" Target="slide27.xml"/><Relationship Id="rId3" Type="http://schemas.openxmlformats.org/officeDocument/2006/relationships/slide" Target="slide9.xml"/><Relationship Id="rId2" Type="http://schemas.openxmlformats.org/officeDocument/2006/relationships/image" Target="../media/image11.png"/><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28.xml"/><Relationship Id="rId3" Type="http://schemas.openxmlformats.org/officeDocument/2006/relationships/slide" Target="slide9.xml"/><Relationship Id="rId2" Type="http://schemas.openxmlformats.org/officeDocument/2006/relationships/image" Target="../media/image12.png"/><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0.xml"/><Relationship Id="rId3" Type="http://schemas.openxmlformats.org/officeDocument/2006/relationships/slide" Target="slide9.xml"/><Relationship Id="rId2" Type="http://schemas.openxmlformats.org/officeDocument/2006/relationships/image" Target="../media/image13.png"/><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9.xml"/><Relationship Id="rId2" Type="http://schemas.openxmlformats.org/officeDocument/2006/relationships/image" Target="../media/image14.png"/><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0.xml"/><Relationship Id="rId1" Type="http://schemas.openxmlformats.org/officeDocument/2006/relationships/slide" Target="slide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9.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15.png"/><Relationship Id="rId1" Type="http://schemas.openxmlformats.org/officeDocument/2006/relationships/image" Target="../media/image4.tiff"/></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slide" Target="slide10.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3.xml"/><Relationship Id="rId3" Type="http://schemas.openxmlformats.org/officeDocument/2006/relationships/image" Target="../media/image1.png"/><Relationship Id="rId2" Type="http://schemas.openxmlformats.org/officeDocument/2006/relationships/tags" Target="../tags/tag3.xml"/><Relationship Id="rId15" Type="http://schemas.openxmlformats.org/officeDocument/2006/relationships/slideLayout" Target="../slideLayouts/slideLayout7.xml"/><Relationship Id="rId14" Type="http://schemas.openxmlformats.org/officeDocument/2006/relationships/tags" Target="../tags/tag8.xml"/><Relationship Id="rId13" Type="http://schemas.openxmlformats.org/officeDocument/2006/relationships/slide" Target="slide41.xml"/><Relationship Id="rId12" Type="http://schemas.openxmlformats.org/officeDocument/2006/relationships/slide" Target="slide26.xml"/><Relationship Id="rId11" Type="http://schemas.openxmlformats.org/officeDocument/2006/relationships/slide" Target="slide19.xml"/><Relationship Id="rId10" Type="http://schemas.openxmlformats.org/officeDocument/2006/relationships/slide" Target="slide3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4.tiff"/></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3.xml"/><Relationship Id="rId2" Type="http://schemas.openxmlformats.org/officeDocument/2006/relationships/image" Target="NULL" TargetMode="Externa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4.xml"/><Relationship Id="rId3" Type="http://schemas.openxmlformats.org/officeDocument/2006/relationships/image" Target="../media/image24.png"/><Relationship Id="rId2" Type="http://schemas.openxmlformats.org/officeDocument/2006/relationships/image" Target="NULL" TargetMode="Externa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NULL" TargetMode="Externa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7.xml"/><Relationship Id="rId3" Type="http://schemas.openxmlformats.org/officeDocument/2006/relationships/image" Target="../media/image28.png"/><Relationship Id="rId2" Type="http://schemas.openxmlformats.org/officeDocument/2006/relationships/image" Target="NULL" TargetMode="Externa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image" Target="../media/image1.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NULL" TargetMode="External"/><Relationship Id="rId4" Type="http://schemas.openxmlformats.org/officeDocument/2006/relationships/image" Target="../media/image31.png"/><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image" Target="../media/image8.tif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tiff"/><Relationship Id="rId1" Type="http://schemas.openxmlformats.org/officeDocument/2006/relationships/image" Target="../media/image9.tif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NULL" TargetMode="External"/><Relationship Id="rId4" Type="http://schemas.openxmlformats.org/officeDocument/2006/relationships/image" Target="../media/image32.png"/><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image" Target="../media/image8.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tiff"/><Relationship Id="rId1" Type="http://schemas.openxmlformats.org/officeDocument/2006/relationships/image" Target="../media/image9.tif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tiff"/><Relationship Id="rId3" Type="http://schemas.openxmlformats.org/officeDocument/2006/relationships/image" Target="NULL" TargetMode="External"/><Relationship Id="rId2" Type="http://schemas.openxmlformats.org/officeDocument/2006/relationships/image" Target="../media/image5.png"/><Relationship Id="rId1" Type="http://schemas.openxmlformats.org/officeDocument/2006/relationships/image" Target="../media/image2.tiff"/></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NULL" TargetMode="External"/><Relationship Id="rId2" Type="http://schemas.openxmlformats.org/officeDocument/2006/relationships/image" Target="../media/image6.png"/><Relationship Id="rId1" Type="http://schemas.openxmlformats.org/officeDocument/2006/relationships/image" Target="../media/image2.tif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NULL" TargetMode="Externa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slide" Target="slide12.xml"/><Relationship Id="rId5" Type="http://schemas.openxmlformats.org/officeDocument/2006/relationships/slide" Target="slide17.xml"/><Relationship Id="rId4" Type="http://schemas.openxmlformats.org/officeDocument/2006/relationships/slide" Target="slide10.xml"/><Relationship Id="rId3" Type="http://schemas.openxmlformats.org/officeDocument/2006/relationships/slide" Target="slide13.xml"/><Relationship Id="rId2" Type="http://schemas.openxmlformats.org/officeDocument/2006/relationships/slide" Target="slide14.xml"/><Relationship Id="rId1" Type="http://schemas.openxmlformats.org/officeDocument/2006/relationships/slide" Target="slide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2512061" y="2059942"/>
            <a:ext cx="71761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第三讲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多彩的光</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sp>
        <p:nvSpPr>
          <p:cNvPr id="2" name="矩形 1"/>
          <p:cNvSpPr/>
          <p:nvPr/>
        </p:nvSpPr>
        <p:spPr>
          <a:xfrm>
            <a:off x="4226243" y="3478530"/>
            <a:ext cx="3747770" cy="77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第一节   光现象</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2949258" y="788758"/>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604521" y="150558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579438" y="1890395"/>
            <a:ext cx="10918333" cy="4523105"/>
          </a:xfrm>
          <a:prstGeom prst="rect">
            <a:avLst/>
          </a:prstGeom>
          <a:noFill/>
          <a:ln w="9525">
            <a:noFill/>
          </a:ln>
        </p:spPr>
        <p:txBody>
          <a:bodyPr wrap="square">
            <a:spAutoFit/>
          </a:bodyPr>
          <a:lstStyle/>
          <a:p>
            <a:pPr indent="0">
              <a:lnSpc>
                <a:spcPct val="150000"/>
              </a:lnSpc>
            </a:pPr>
            <a:r>
              <a:rPr lang="zh-CN" sz="2400" b="0" dirty="0">
                <a:latin typeface="Times New Roman" panose="02020603050405020304" pitchFamily="18" charset="0"/>
                <a:ea typeface="黑体" panose="02010609060101010101" pitchFamily="49" charset="-122"/>
                <a:cs typeface="Times New Roman" panose="02020603050405020304" pitchFamily="18" charset="0"/>
              </a:rPr>
              <a:t>一、光的传播</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光线：用来表示光传播的路径和方向的带有箭头的直线</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光线的引入利用了理想模型法</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latin typeface="Times New Roman" panose="02020603050405020304" pitchFamily="18" charset="0"/>
                <a:ea typeface="宋体" panose="02010600030101010101" pitchFamily="2" charset="-122"/>
                <a:cs typeface="Times New Roman" panose="02020603050405020304" pitchFamily="18" charset="0"/>
              </a:rPr>
              <a:t>光的传播速度</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rPr>
              <a:t>(1)</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光速</a:t>
            </a:r>
            <a:r>
              <a:rPr lang="zh-CN" sz="2400" b="0" dirty="0">
                <a:latin typeface="Times New Roman" panose="02020603050405020304" pitchFamily="18" charset="0"/>
                <a:ea typeface="宋体" panose="02010600030101010101" pitchFamily="2" charset="-122"/>
                <a:cs typeface="Times New Roman" panose="02020603050405020304" pitchFamily="18" charset="0"/>
              </a:rPr>
              <a:t>：光可以在空气、水等物质中传播，还可以在真空中传播，真空中的光速是宇宙间最快的</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速度，</a:t>
            </a:r>
            <a:r>
              <a:rPr lang="zh-CN" alt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rPr>
              <a:t>光速</a:t>
            </a:r>
            <a:r>
              <a:rPr lang="zh-CN"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用字母</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表示</a:t>
            </a: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400" dirty="0">
                <a:latin typeface="Times New Roman" panose="02020603050405020304" pitchFamily="18" charset="0"/>
                <a:ea typeface="黑体" panose="02010609060101010101" pitchFamily="49" charset="-122"/>
                <a:cs typeface="Times New Roman" panose="02020603050405020304" pitchFamily="18" charset="0"/>
                <a:sym typeface="+mn-ea"/>
              </a:rPr>
              <a:t>真空中的光速约为</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________m/s=</a:t>
            </a:r>
            <a:endPar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nSpc>
                <a:spcPct val="150000"/>
              </a:lnSpc>
            </a:pP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rPr>
              <a:t>km/s.</a:t>
            </a:r>
            <a:r>
              <a:rPr lang="zh-CN"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光在常见介质中的传播速度：</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mn-ea"/>
              </a:rPr>
              <a:t>v</a:t>
            </a:r>
            <a:r>
              <a:rPr lang="zh-CN" altLang="zh-CN" sz="2400" baseline="-25000" dirty="0">
                <a:latin typeface="Times New Roman" panose="02020603050405020304" pitchFamily="18" charset="0"/>
                <a:ea typeface="宋体" panose="02010600030101010101" pitchFamily="2" charset="-122"/>
                <a:cs typeface="Times New Roman" panose="02020603050405020304" pitchFamily="18" charset="0"/>
                <a:sym typeface="+mn-ea"/>
              </a:rPr>
              <a:t>空气</a:t>
            </a:r>
            <a:r>
              <a:rPr lang="zh-CN"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mn-ea"/>
              </a:rPr>
              <a:t>v</a:t>
            </a:r>
            <a:r>
              <a:rPr lang="zh-CN" altLang="zh-CN" sz="2400" baseline="-25000" dirty="0">
                <a:latin typeface="Times New Roman" panose="02020603050405020304" pitchFamily="18" charset="0"/>
                <a:ea typeface="宋体" panose="02010600030101010101" pitchFamily="2" charset="-122"/>
                <a:cs typeface="Times New Roman" panose="02020603050405020304" pitchFamily="18" charset="0"/>
                <a:sym typeface="+mn-ea"/>
              </a:rPr>
              <a:t>水</a:t>
            </a:r>
            <a:r>
              <a:rPr lang="zh-CN"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sym typeface="+mn-ea"/>
              </a:rPr>
              <a:t>v</a:t>
            </a:r>
            <a:r>
              <a:rPr lang="zh-CN" altLang="zh-CN" sz="2400" baseline="-25000" dirty="0">
                <a:latin typeface="Times New Roman" panose="02020603050405020304" pitchFamily="18" charset="0"/>
                <a:ea typeface="宋体" panose="02010600030101010101" pitchFamily="2" charset="-122"/>
                <a:cs typeface="Times New Roman" panose="02020603050405020304" pitchFamily="18" charset="0"/>
                <a:sym typeface="+mn-ea"/>
              </a:rPr>
              <a:t>玻璃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nSpc>
                <a:spcPct val="150000"/>
              </a:lnSpc>
            </a:pP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smtClean="0">
                <a:latin typeface="Times New Roman" panose="02020603050405020304" pitchFamily="18" charset="0"/>
                <a:cs typeface="Times New Roman" panose="02020603050405020304" pitchFamily="18" charset="0"/>
              </a:rPr>
              <a:t>光年</a:t>
            </a:r>
            <a:r>
              <a:rPr lang="zh-CN" altLang="en-US" sz="2400" dirty="0">
                <a:latin typeface="Times New Roman" panose="02020603050405020304" pitchFamily="18" charset="0"/>
                <a:cs typeface="Times New Roman" panose="02020603050405020304" pitchFamily="18" charset="0"/>
              </a:rPr>
              <a:t>：光在一年内传播的距离，是长度单位.</a:t>
            </a:r>
            <a:endParaRPr lang="zh-CN" altLang="en-US" sz="2400" dirty="0">
              <a:latin typeface="Times New Roman" panose="02020603050405020304" pitchFamily="18" charset="0"/>
              <a:cs typeface="Times New Roman" panose="02020603050405020304" pitchFamily="18" charset="0"/>
            </a:endParaRPr>
          </a:p>
        </p:txBody>
      </p:sp>
      <p:sp>
        <p:nvSpPr>
          <p:cNvPr id="9" name="文本框 99"/>
          <p:cNvSpPr txBox="1"/>
          <p:nvPr/>
        </p:nvSpPr>
        <p:spPr>
          <a:xfrm>
            <a:off x="8977744" y="4726156"/>
            <a:ext cx="1183640"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3×10</a:t>
            </a:r>
            <a:r>
              <a:rPr lang="en-US" sz="2400" b="0" baseline="30000" dirty="0">
                <a:solidFill>
                  <a:srgbClr val="FF0000"/>
                </a:solidFill>
                <a:latin typeface="Times New Roman" panose="02020603050405020304" pitchFamily="18" charset="0"/>
                <a:ea typeface="宋体" panose="02010600030101010101" pitchFamily="2" charset="-122"/>
              </a:rPr>
              <a:t>8</a:t>
            </a:r>
            <a:endParaRPr lang="zh-CN" altLang="en-US" dirty="0"/>
          </a:p>
        </p:txBody>
      </p:sp>
      <p:sp>
        <p:nvSpPr>
          <p:cNvPr id="10" name="文本框 1"/>
          <p:cNvSpPr txBox="1"/>
          <p:nvPr/>
        </p:nvSpPr>
        <p:spPr>
          <a:xfrm>
            <a:off x="670516" y="5273893"/>
            <a:ext cx="1466215" cy="460375"/>
          </a:xfrm>
          <a:prstGeom prst="rect">
            <a:avLst/>
          </a:prstGeom>
          <a:noFill/>
          <a:ln w="9525">
            <a:noFill/>
          </a:ln>
        </p:spPr>
        <p:txBody>
          <a:bodyPr wrap="square">
            <a:spAutoFit/>
          </a:bodyPr>
          <a:lstStyle/>
          <a:p>
            <a:pPr indent="0"/>
            <a:r>
              <a:rPr lang="en-US" sz="2400" b="0" dirty="0" smtClean="0">
                <a:solidFill>
                  <a:srgbClr val="FF0000"/>
                </a:solidFill>
                <a:latin typeface="Times New Roman" panose="02020603050405020304" pitchFamily="18" charset="0"/>
                <a:ea typeface="宋体" panose="02010600030101010101" pitchFamily="2" charset="-122"/>
              </a:rPr>
              <a:t>3×10</a:t>
            </a:r>
            <a:r>
              <a:rPr lang="en-US" sz="2400" b="0" baseline="30000" dirty="0" smtClean="0">
                <a:solidFill>
                  <a:srgbClr val="FF0000"/>
                </a:solidFill>
                <a:latin typeface="Times New Roman" panose="02020603050405020304" pitchFamily="18" charset="0"/>
                <a:ea typeface="宋体" panose="02010600030101010101" pitchFamily="2" charset="-122"/>
              </a:rPr>
              <a:t>5 </a:t>
            </a:r>
            <a:endParaRPr lang="zh-CN" altLang="en-US" dirty="0"/>
          </a:p>
        </p:txBody>
      </p:sp>
      <p:sp>
        <p:nvSpPr>
          <p:cNvPr id="12" name="流程图: 终止 11">
            <a:hlinkClick r:id="rId3" action="ppaction://hlinksldjump"/>
          </p:cNvPr>
          <p:cNvSpPr/>
          <p:nvPr/>
        </p:nvSpPr>
        <p:spPr>
          <a:xfrm>
            <a:off x="9274171" y="5748167"/>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p:nvPr>
            <p:custDataLst>
              <p:tags r:id="rId1"/>
            </p:custDataLst>
          </p:nvPr>
        </p:nvGraphicFramePr>
        <p:xfrm>
          <a:off x="711518" y="1607820"/>
          <a:ext cx="10718165" cy="4206240"/>
        </p:xfrm>
        <a:graphic>
          <a:graphicData uri="http://schemas.openxmlformats.org/drawingml/2006/table">
            <a:tbl>
              <a:tblPr firstRow="1" bandRow="1">
                <a:tableStyleId>{5C22544A-7EE6-4342-B048-85BDC9FD1C3A}</a:tableStyleId>
              </a:tblPr>
              <a:tblGrid>
                <a:gridCol w="1558925"/>
                <a:gridCol w="7152640"/>
                <a:gridCol w="2006600"/>
              </a:tblGrid>
              <a:tr h="640080">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光现象</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定义</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传播方向</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188720">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光的直</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线传播</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光在</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介质(或真空)中沿直线传播</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dirty="0" smtClean="0">
                          <a:latin typeface="Times New Roman" panose="02020603050405020304" pitchFamily="18" charset="0"/>
                          <a:cs typeface="Times New Roman" panose="02020603050405020304" pitchFamily="18" charset="0"/>
                          <a:sym typeface="+mn-ea"/>
                        </a:rPr>
                        <a:t>不变</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40080">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光的反射</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sz="2400" b="0" dirty="0" err="1" smtClean="0">
                          <a:ln>
                            <a:noFill/>
                          </a:ln>
                          <a:solidFill>
                            <a:schemeClr val="tx1"/>
                          </a:solidFill>
                          <a:latin typeface="Times New Roman" panose="02020603050405020304" pitchFamily="18" charset="0"/>
                          <a:cs typeface="Times New Roman" panose="02020603050405020304" pitchFamily="18" charset="0"/>
                        </a:rPr>
                        <a:t>当光射到物体表面时</a:t>
                      </a:r>
                      <a:r>
                        <a:rPr sz="2400" b="0" dirty="0" smtClean="0">
                          <a:ln>
                            <a:noFill/>
                          </a:ln>
                          <a:solidFill>
                            <a:schemeClr val="tx1"/>
                          </a:solidFill>
                          <a:latin typeface="Times New Roman" panose="02020603050405020304" pitchFamily="18" charset="0"/>
                          <a:cs typeface="Times New Roman" panose="02020603050405020304" pitchFamily="18" charset="0"/>
                        </a:rPr>
                        <a:t>，</a:t>
                      </a:r>
                      <a:r>
                        <a:rPr sz="2400" b="0" dirty="0" err="1" smtClean="0">
                          <a:ln>
                            <a:noFill/>
                          </a:ln>
                          <a:solidFill>
                            <a:schemeClr val="tx1"/>
                          </a:solidFill>
                          <a:latin typeface="Times New Roman" panose="02020603050405020304" pitchFamily="18" charset="0"/>
                          <a:cs typeface="Times New Roman" panose="02020603050405020304" pitchFamily="18" charset="0"/>
                        </a:rPr>
                        <a:t>被物体表面反射回去</a:t>
                      </a:r>
                      <a:endParaRPr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dirty="0" smtClean="0">
                          <a:latin typeface="Times New Roman" panose="02020603050405020304" pitchFamily="18" charset="0"/>
                          <a:cs typeface="Times New Roman" panose="02020603050405020304" pitchFamily="18" charset="0"/>
                          <a:sym typeface="+mn-ea"/>
                        </a:rPr>
                        <a:t>改变</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737360">
                <a:tc>
                  <a:txBody>
                    <a:bodyPr/>
                    <a:p>
                      <a:pPr algn="ctr" fontAlgn="auto">
                        <a:lnSpc>
                          <a:spcPct val="150000"/>
                        </a:lnSpc>
                        <a:buNone/>
                      </a:pPr>
                      <a:r>
                        <a:rPr lang="zh-CN" altLang="en-US" sz="240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光的折射</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光从一种介质</a:t>
                      </a:r>
                      <a:r>
                        <a:rPr lang="en-US" altLang="zh-CN" sz="2400" b="0" dirty="0">
                          <a:ln>
                            <a:noFill/>
                          </a:ln>
                          <a:solidFill>
                            <a:schemeClr val="tx1"/>
                          </a:solidFill>
                          <a:latin typeface="Times New Roman" panose="02020603050405020304" pitchFamily="18" charset="0"/>
                          <a:cs typeface="Times New Roman" panose="02020603050405020304" pitchFamily="18" charset="0"/>
                        </a:rPr>
                        <a:t>_____</a:t>
                      </a:r>
                      <a:r>
                        <a:rPr lang="zh-CN" altLang="en-US" sz="2400" b="0" dirty="0">
                          <a:ln>
                            <a:noFill/>
                          </a:ln>
                          <a:solidFill>
                            <a:schemeClr val="tx1"/>
                          </a:solidFill>
                          <a:latin typeface="Times New Roman" panose="02020603050405020304" pitchFamily="18" charset="0"/>
                          <a:cs typeface="Times New Roman" panose="02020603050405020304" pitchFamily="18" charset="0"/>
                        </a:rPr>
                        <a:t>入另一种介质时，</a:t>
                      </a:r>
                      <a:r>
                        <a:rPr lang="zh-CN" altLang="en-US" sz="2400" b="0" dirty="0" smtClean="0">
                          <a:ln>
                            <a:noFill/>
                          </a:ln>
                          <a:solidFill>
                            <a:schemeClr val="tx1"/>
                          </a:solidFill>
                          <a:latin typeface="Times New Roman" panose="02020603050405020304" pitchFamily="18" charset="0"/>
                          <a:cs typeface="Times New Roman" panose="02020603050405020304" pitchFamily="18" charset="0"/>
                        </a:rPr>
                        <a:t>传播方向</a:t>
                      </a:r>
                      <a:r>
                        <a:rPr lang="zh-CN" altLang="en-US" sz="2400" b="0" dirty="0">
                          <a:ln>
                            <a:noFill/>
                          </a:ln>
                          <a:solidFill>
                            <a:schemeClr val="tx1"/>
                          </a:solidFill>
                          <a:latin typeface="Times New Roman" panose="02020603050405020304" pitchFamily="18" charset="0"/>
                          <a:cs typeface="Times New Roman" panose="02020603050405020304" pitchFamily="18" charset="0"/>
                        </a:rPr>
                        <a:t>通常会</a:t>
                      </a:r>
                      <a:r>
                        <a:rPr lang="zh-CN" altLang="en-US" sz="2400" b="0" dirty="0" smtClean="0">
                          <a:ln>
                            <a:noFill/>
                          </a:ln>
                          <a:solidFill>
                            <a:schemeClr val="tx1"/>
                          </a:solidFill>
                          <a:latin typeface="Times New Roman" panose="02020603050405020304" pitchFamily="18" charset="0"/>
                          <a:cs typeface="Times New Roman" panose="02020603050405020304" pitchFamily="18" charset="0"/>
                        </a:rPr>
                        <a:t>发生</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的现象；光在同种不均匀的介质中也可以发生折射现象</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斜射入时传播方向改变</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3" name="文本框 2"/>
          <p:cNvSpPr txBox="1"/>
          <p:nvPr/>
        </p:nvSpPr>
        <p:spPr>
          <a:xfrm>
            <a:off x="643573" y="842645"/>
            <a:ext cx="5401310" cy="645160"/>
          </a:xfrm>
          <a:prstGeom prst="rect">
            <a:avLst/>
          </a:prstGeom>
          <a:noFill/>
        </p:spPr>
        <p:txBody>
          <a:bodyPr wrap="square" rtlCol="0" anchor="t">
            <a:spAutoFit/>
          </a:bodyPr>
          <a:lstStyle/>
          <a:p>
            <a:pPr indent="0">
              <a:lnSpc>
                <a:spcPct val="150000"/>
              </a:lnSpc>
            </a:pPr>
            <a:r>
              <a:rPr lang="zh-CN" altLang="en-US" sz="2400" dirty="0" smtClean="0">
                <a:latin typeface="黑体" panose="02010609060101010101" pitchFamily="49" charset="-122"/>
                <a:ea typeface="黑体" panose="02010609060101010101" pitchFamily="49" charset="-122"/>
              </a:rPr>
              <a:t>二、三</a:t>
            </a:r>
            <a:r>
              <a:rPr lang="zh-CN" altLang="en-US" sz="2400" dirty="0">
                <a:latin typeface="黑体" panose="02010609060101010101" pitchFamily="49" charset="-122"/>
                <a:ea typeface="黑体" panose="02010609060101010101" pitchFamily="49" charset="-122"/>
              </a:rPr>
              <a:t>种光现象的辨识</a:t>
            </a:r>
            <a:endParaRPr lang="zh-CN" altLang="en-US" sz="2400" dirty="0">
              <a:latin typeface="黑体" panose="02010609060101010101" pitchFamily="49" charset="-122"/>
              <a:ea typeface="黑体" panose="02010609060101010101" pitchFamily="49" charset="-122"/>
            </a:endParaRPr>
          </a:p>
        </p:txBody>
      </p:sp>
      <p:sp>
        <p:nvSpPr>
          <p:cNvPr id="4" name="文本框 3"/>
          <p:cNvSpPr txBox="1"/>
          <p:nvPr/>
        </p:nvSpPr>
        <p:spPr>
          <a:xfrm>
            <a:off x="3029903" y="2693670"/>
            <a:ext cx="142049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透明均匀</a:t>
            </a:r>
            <a:endParaRPr lang="zh-CN" altLang="en-US" dirty="0"/>
          </a:p>
        </p:txBody>
      </p:sp>
      <p:sp>
        <p:nvSpPr>
          <p:cNvPr id="11" name="流程图: 终止 10">
            <a:hlinkClick r:id="rId2" action="ppaction://hlinksldjump"/>
          </p:cNvPr>
          <p:cNvSpPr/>
          <p:nvPr/>
        </p:nvSpPr>
        <p:spPr>
          <a:xfrm>
            <a:off x="9411697" y="985539"/>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5" name="文本框 4"/>
          <p:cNvSpPr txBox="1"/>
          <p:nvPr/>
        </p:nvSpPr>
        <p:spPr>
          <a:xfrm>
            <a:off x="4209733" y="4445000"/>
            <a:ext cx="840105" cy="460375"/>
          </a:xfrm>
          <a:prstGeom prst="rect">
            <a:avLst/>
          </a:prstGeom>
          <a:noFill/>
          <a:ln w="9525">
            <a:noFill/>
          </a:ln>
        </p:spPr>
        <p:txBody>
          <a:bodyPr wrap="square">
            <a:spAutoFit/>
          </a:bodyPr>
          <a:p>
            <a:pPr indent="0"/>
            <a:r>
              <a:rPr lang="zh-CN" sz="2400" b="0" dirty="0">
                <a:solidFill>
                  <a:srgbClr val="FF0000"/>
                </a:solidFill>
                <a:ea typeface="宋体" panose="02010600030101010101" pitchFamily="2" charset="-122"/>
              </a:rPr>
              <a:t>斜射</a:t>
            </a:r>
            <a:endParaRPr lang="zh-CN" altLang="en-US" dirty="0"/>
          </a:p>
        </p:txBody>
      </p:sp>
      <p:sp>
        <p:nvSpPr>
          <p:cNvPr id="6" name="文本框 5"/>
          <p:cNvSpPr txBox="1"/>
          <p:nvPr/>
        </p:nvSpPr>
        <p:spPr>
          <a:xfrm>
            <a:off x="3384868" y="4980940"/>
            <a:ext cx="885825" cy="460375"/>
          </a:xfrm>
          <a:prstGeom prst="rect">
            <a:avLst/>
          </a:prstGeom>
          <a:noFill/>
          <a:ln w="9525">
            <a:noFill/>
          </a:ln>
        </p:spPr>
        <p:txBody>
          <a:bodyPr wrap="square">
            <a:spAutoFit/>
          </a:bodyPr>
          <a:p>
            <a:pPr indent="0"/>
            <a:r>
              <a:rPr lang="zh-CN" sz="2400" b="0" dirty="0">
                <a:solidFill>
                  <a:srgbClr val="FF0000"/>
                </a:solidFill>
                <a:ea typeface="宋体" panose="02010600030101010101" pitchFamily="2" charset="-122"/>
              </a:rPr>
              <a:t>偏折</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1543" y="1335405"/>
            <a:ext cx="10483850" cy="4523105"/>
          </a:xfrm>
          <a:prstGeom prst="rect">
            <a:avLst/>
          </a:prstGeom>
          <a:noFill/>
        </p:spPr>
        <p:txBody>
          <a:bodyPr wrap="square" rtlCol="0" anchor="t">
            <a:spAutoFit/>
          </a:bodyPr>
          <a:p>
            <a:pPr algn="l" fontAlgn="auto">
              <a:lnSpc>
                <a:spcPct val="150000"/>
              </a:lnSpc>
              <a:buNone/>
            </a:pPr>
            <a:r>
              <a:rPr lang="zh-CN" altLang="en-US" sz="2400" dirty="0" smtClean="0">
                <a:ln>
                  <a:noFill/>
                </a:ln>
                <a:latin typeface="黑体" panose="02010609060101010101" pitchFamily="49" charset="-122"/>
                <a:ea typeface="黑体" panose="02010609060101010101" pitchFamily="49" charset="-122"/>
                <a:cs typeface="Times New Roman" panose="02020603050405020304" pitchFamily="18" charset="0"/>
                <a:sym typeface="+mn-ea"/>
              </a:rPr>
              <a:t>实例辨析</a:t>
            </a:r>
            <a:endParaRPr lang="zh-CN" altLang="en-US" sz="2400" dirty="0" smtClean="0">
              <a:ln>
                <a:noFill/>
              </a:ln>
              <a:latin typeface="Times New Roman" panose="02020603050405020304" pitchFamily="18" charset="0"/>
              <a:cs typeface="Times New Roman" panose="02020603050405020304" pitchFamily="18" charset="0"/>
              <a:sym typeface="+mn-ea"/>
            </a:endParaRPr>
          </a:p>
          <a:p>
            <a:pPr algn="l" fontAlgn="auto">
              <a:lnSpc>
                <a:spcPct val="150000"/>
              </a:lnSpc>
              <a:buNone/>
            </a:pPr>
            <a:r>
              <a:rPr lang="zh-CN" altLang="en-US" sz="2400" dirty="0" smtClean="0">
                <a:ln>
                  <a:noFill/>
                </a:ln>
                <a:latin typeface="Times New Roman" panose="02020603050405020304" pitchFamily="18" charset="0"/>
                <a:cs typeface="Times New Roman" panose="02020603050405020304" pitchFamily="18" charset="0"/>
                <a:sym typeface="+mn-ea"/>
              </a:rPr>
              <a:t>以下实例中，属于光的直线传播的是</a:t>
            </a:r>
            <a:r>
              <a:rPr lang="en-US" altLang="zh-CN" sz="2400" dirty="0" smtClean="0">
                <a:ln>
                  <a:noFill/>
                </a:ln>
                <a:latin typeface="Times New Roman" panose="02020603050405020304" pitchFamily="18" charset="0"/>
                <a:cs typeface="Times New Roman" panose="02020603050405020304" pitchFamily="18" charset="0"/>
                <a:sym typeface="+mn-ea"/>
              </a:rPr>
              <a:t>________</a:t>
            </a:r>
            <a:r>
              <a:rPr lang="zh-CN" altLang="en-US" sz="2400" dirty="0" smtClean="0">
                <a:ln>
                  <a:noFill/>
                </a:ln>
                <a:latin typeface="Times New Roman" panose="02020603050405020304" pitchFamily="18" charset="0"/>
                <a:cs typeface="Times New Roman" panose="02020603050405020304" pitchFamily="18" charset="0"/>
                <a:sym typeface="+mn-ea"/>
              </a:rPr>
              <a:t>；属于光的反射的是</a:t>
            </a:r>
            <a:r>
              <a:rPr lang="en-US" altLang="zh-CN" sz="2400" dirty="0" smtClean="0">
                <a:ln>
                  <a:noFill/>
                </a:ln>
                <a:latin typeface="Times New Roman" panose="02020603050405020304" pitchFamily="18" charset="0"/>
                <a:cs typeface="Times New Roman" panose="02020603050405020304" pitchFamily="18" charset="0"/>
                <a:sym typeface="+mn-ea"/>
              </a:rPr>
              <a:t>______</a:t>
            </a:r>
            <a:r>
              <a:rPr lang="zh-CN" altLang="en-US" sz="2400" dirty="0" smtClean="0">
                <a:ln>
                  <a:noFill/>
                </a:ln>
                <a:latin typeface="Times New Roman" panose="02020603050405020304" pitchFamily="18" charset="0"/>
                <a:cs typeface="Times New Roman" panose="02020603050405020304" pitchFamily="18" charset="0"/>
                <a:sym typeface="+mn-ea"/>
              </a:rPr>
              <a:t>；属于光的折射的是</a:t>
            </a:r>
            <a:r>
              <a:rPr lang="en-US" altLang="zh-CN" sz="2400" dirty="0" smtClean="0">
                <a:ln>
                  <a:noFill/>
                </a:ln>
                <a:latin typeface="Times New Roman" panose="02020603050405020304" pitchFamily="18" charset="0"/>
                <a:cs typeface="Times New Roman" panose="02020603050405020304" pitchFamily="18" charset="0"/>
                <a:sym typeface="+mn-ea"/>
              </a:rPr>
              <a:t>_______.</a:t>
            </a:r>
            <a:endParaRPr lang="en-US" altLang="zh-CN" sz="2400" dirty="0" smtClean="0">
              <a:ln>
                <a:noFill/>
              </a:ln>
              <a:solidFill>
                <a:schemeClr val="tx1"/>
              </a:solidFill>
              <a:latin typeface="Times New Roman" panose="02020603050405020304" pitchFamily="18" charset="0"/>
              <a:cs typeface="Times New Roman" panose="02020603050405020304" pitchFamily="18" charset="0"/>
              <a:sym typeface="+mn-ea"/>
            </a:endParaRPr>
          </a:p>
          <a:p>
            <a:pPr algn="l" fontAlgn="auto">
              <a:lnSpc>
                <a:spcPct val="150000"/>
              </a:lnSpc>
              <a:buNone/>
            </a:pPr>
            <a:r>
              <a:rPr lang="zh-CN" altLang="en-US" sz="2400" dirty="0" smtClean="0">
                <a:ln>
                  <a:noFill/>
                </a:ln>
                <a:latin typeface="Times New Roman" panose="02020603050405020304" pitchFamily="18" charset="0"/>
                <a:cs typeface="Times New Roman" panose="02020603050405020304" pitchFamily="18" charset="0"/>
                <a:sym typeface="+mn-ea"/>
              </a:rPr>
              <a:t>俗语（成语）类：a.一叶障目；b.江清月近人；c.镜花水月；d.坐井观天；</a:t>
            </a:r>
            <a:endParaRPr lang="zh-CN" altLang="en-US" sz="2400" dirty="0" smtClean="0">
              <a:ln>
                <a:noFill/>
              </a:ln>
              <a:latin typeface="Times New Roman" panose="02020603050405020304" pitchFamily="18" charset="0"/>
              <a:cs typeface="Times New Roman" panose="02020603050405020304" pitchFamily="18" charset="0"/>
              <a:sym typeface="+mn-ea"/>
            </a:endParaRPr>
          </a:p>
          <a:p>
            <a:pPr algn="l" fontAlgn="auto">
              <a:lnSpc>
                <a:spcPct val="150000"/>
              </a:lnSpc>
              <a:buNone/>
            </a:pPr>
            <a:r>
              <a:rPr lang="zh-CN" altLang="en-US" sz="2400" dirty="0" smtClean="0">
                <a:ln>
                  <a:noFill/>
                </a:ln>
                <a:latin typeface="Times New Roman" panose="02020603050405020304" pitchFamily="18" charset="0"/>
                <a:cs typeface="Times New Roman" panose="02020603050405020304" pitchFamily="18" charset="0"/>
                <a:sym typeface="+mn-ea"/>
              </a:rPr>
              <a:t>e.海市蜃楼；f.潭清疑水浅；</a:t>
            </a:r>
            <a:endParaRPr lang="zh-CN" altLang="en-US" sz="2400" dirty="0" smtClean="0">
              <a:ln>
                <a:noFill/>
              </a:ln>
              <a:latin typeface="Times New Roman" panose="02020603050405020304" pitchFamily="18" charset="0"/>
              <a:cs typeface="Times New Roman" panose="02020603050405020304" pitchFamily="18" charset="0"/>
              <a:sym typeface="+mn-ea"/>
            </a:endParaRPr>
          </a:p>
          <a:p>
            <a:pPr marL="0" marR="0" indent="0" algn="l" defTabSz="914400" rtl="0" eaLnBrk="1" fontAlgn="auto" latinLnBrk="0" hangingPunct="1">
              <a:lnSpc>
                <a:spcPct val="150000"/>
              </a:lnSpc>
              <a:spcBef>
                <a:spcPts val="0"/>
              </a:spcBef>
              <a:spcAft>
                <a:spcPts val="0"/>
              </a:spcAft>
              <a:buClrTx/>
              <a:buSzTx/>
              <a:buFontTx/>
              <a:buNone/>
              <a:defRPr/>
            </a:pPr>
            <a:r>
              <a:rPr lang="zh-CN" altLang="en-US" sz="2400" dirty="0" smtClean="0">
                <a:ln>
                  <a:noFill/>
                </a:ln>
                <a:latin typeface="Times New Roman" panose="02020603050405020304" pitchFamily="18" charset="0"/>
                <a:cs typeface="Times New Roman" panose="02020603050405020304" pitchFamily="18" charset="0"/>
                <a:sym typeface="+mn-ea"/>
              </a:rPr>
              <a:t>现象类：g.光的色散、彩虹；h.小孔成像；i.手影表演；j.在岸上看水里的鱼；k.日（月）食的形成；应用：l.放大镜；m.站队看齐；n.汽车后视镜；</a:t>
            </a:r>
            <a:endParaRPr lang="en-US" altLang="zh-CN" sz="2400" b="0" dirty="0" smtClean="0">
              <a:ln>
                <a:noFill/>
              </a:ln>
              <a:solidFill>
                <a:schemeClr val="tx1"/>
              </a:solidFill>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50000"/>
              </a:lnSpc>
              <a:spcBef>
                <a:spcPts val="0"/>
              </a:spcBef>
              <a:spcAft>
                <a:spcPts val="0"/>
              </a:spcAft>
              <a:buClrTx/>
              <a:buSzTx/>
              <a:buFontTx/>
              <a:buNone/>
              <a:defRPr/>
            </a:pPr>
            <a:r>
              <a:rPr lang="zh-CN" altLang="en-US" sz="2400" dirty="0" smtClean="0">
                <a:ln>
                  <a:noFill/>
                </a:ln>
                <a:latin typeface="Times New Roman" panose="02020603050405020304" pitchFamily="18" charset="0"/>
                <a:cs typeface="Times New Roman" panose="02020603050405020304" pitchFamily="18" charset="0"/>
                <a:sym typeface="+mn-ea"/>
              </a:rPr>
              <a:t>o.自行车尾灯；p.激光准直；q.照相机</a:t>
            </a:r>
            <a:endParaRPr lang="zh-CN" altLang="en-US" sz="2400"/>
          </a:p>
        </p:txBody>
      </p:sp>
      <p:sp>
        <p:nvSpPr>
          <p:cNvPr id="7" name="文本框 6"/>
          <p:cNvSpPr txBox="1"/>
          <p:nvPr/>
        </p:nvSpPr>
        <p:spPr>
          <a:xfrm>
            <a:off x="5853113" y="1983105"/>
            <a:ext cx="1304925" cy="460375"/>
          </a:xfrm>
          <a:prstGeom prst="rect">
            <a:avLst/>
          </a:prstGeom>
          <a:noFill/>
          <a:ln w="9525">
            <a:noFill/>
          </a:ln>
        </p:spPr>
        <p:txBody>
          <a:bodyPr wrap="square">
            <a:spAutoFit/>
          </a:bodyPr>
          <a:lstStyle/>
          <a:p>
            <a:pPr indent="0"/>
            <a:r>
              <a:rPr lang="en-US" sz="2400" b="0" dirty="0" err="1">
                <a:solidFill>
                  <a:srgbClr val="FF0000"/>
                </a:solidFill>
                <a:latin typeface="Times New Roman" panose="02020603050405020304" pitchFamily="18" charset="0"/>
                <a:ea typeface="宋体" panose="02010600030101010101" pitchFamily="2" charset="-122"/>
              </a:rPr>
              <a:t>adhikmp</a:t>
            </a:r>
            <a:endParaRPr lang="zh-CN" altLang="en-US" dirty="0"/>
          </a:p>
        </p:txBody>
      </p:sp>
      <p:sp>
        <p:nvSpPr>
          <p:cNvPr id="9" name="文本框 8"/>
          <p:cNvSpPr txBox="1"/>
          <p:nvPr/>
        </p:nvSpPr>
        <p:spPr>
          <a:xfrm>
            <a:off x="9941243" y="1983105"/>
            <a:ext cx="904240" cy="460375"/>
          </a:xfrm>
          <a:prstGeom prst="rect">
            <a:avLst/>
          </a:prstGeom>
          <a:noFill/>
          <a:ln w="9525">
            <a:noFill/>
          </a:ln>
        </p:spPr>
        <p:txBody>
          <a:bodyPr wrap="square">
            <a:spAutoFit/>
          </a:bodyPr>
          <a:lstStyle/>
          <a:p>
            <a:pPr indent="0"/>
            <a:r>
              <a:rPr lang="en-US" sz="2400" b="0" dirty="0" err="1">
                <a:solidFill>
                  <a:srgbClr val="FF0000"/>
                </a:solidFill>
                <a:latin typeface="Times New Roman" panose="02020603050405020304" pitchFamily="18" charset="0"/>
                <a:ea typeface="宋体" panose="02010600030101010101" pitchFamily="2" charset="-122"/>
              </a:rPr>
              <a:t>bcno</a:t>
            </a:r>
            <a:endParaRPr lang="zh-CN" altLang="en-US" dirty="0"/>
          </a:p>
        </p:txBody>
      </p:sp>
      <p:sp>
        <p:nvSpPr>
          <p:cNvPr id="10" name="文本框 9"/>
          <p:cNvSpPr txBox="1"/>
          <p:nvPr/>
        </p:nvSpPr>
        <p:spPr>
          <a:xfrm>
            <a:off x="3486468" y="2501265"/>
            <a:ext cx="984885" cy="460375"/>
          </a:xfrm>
          <a:prstGeom prst="rect">
            <a:avLst/>
          </a:prstGeom>
          <a:noFill/>
          <a:ln w="9525">
            <a:noFill/>
          </a:ln>
        </p:spPr>
        <p:txBody>
          <a:bodyPr wrap="square">
            <a:spAutoFit/>
          </a:bodyPr>
          <a:lstStyle/>
          <a:p>
            <a:pPr indent="0"/>
            <a:r>
              <a:rPr lang="en-US" sz="2400" b="0" dirty="0" err="1">
                <a:solidFill>
                  <a:srgbClr val="FF0000"/>
                </a:solidFill>
                <a:latin typeface="Times New Roman" panose="02020603050405020304" pitchFamily="18" charset="0"/>
                <a:ea typeface="宋体" panose="02010600030101010101" pitchFamily="2" charset="-122"/>
              </a:rPr>
              <a:t>efgjlq</a:t>
            </a:r>
            <a:endParaRPr lang="zh-CN" altLang="en-US" dirty="0"/>
          </a:p>
        </p:txBody>
      </p:sp>
      <p:sp>
        <p:nvSpPr>
          <p:cNvPr id="5" name="流程图: 终止 4">
            <a:hlinkClick r:id="rId1" action="ppaction://hlinksldjump"/>
          </p:cNvPr>
          <p:cNvSpPr/>
          <p:nvPr/>
        </p:nvSpPr>
        <p:spPr>
          <a:xfrm>
            <a:off x="9122772" y="5994419"/>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699453" y="2700020"/>
          <a:ext cx="11093450" cy="3786505"/>
        </p:xfrm>
        <a:graphic>
          <a:graphicData uri="http://schemas.openxmlformats.org/drawingml/2006/table">
            <a:tbl>
              <a:tblPr firstRow="1" bandRow="1">
                <a:tableStyleId>{5C22544A-7EE6-4342-B048-85BDC9FD1C3A}</a:tableStyleId>
              </a:tblPr>
              <a:tblGrid>
                <a:gridCol w="701675"/>
                <a:gridCol w="3740150"/>
                <a:gridCol w="1775460"/>
                <a:gridCol w="1530985"/>
                <a:gridCol w="1888490"/>
                <a:gridCol w="1456690"/>
              </a:tblGrid>
              <a:tr h="602615">
                <a:tc>
                  <a:txBody>
                    <a:bodyPr/>
                    <a:lstStyle/>
                    <a:p>
                      <a:pPr algn="ctr" fontAlgn="auto">
                        <a:lnSpc>
                          <a:spcPct val="130000"/>
                        </a:lnSpc>
                        <a:buNone/>
                      </a:pP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rPr>
                        <a:t>图示</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30000"/>
                        </a:lnSpc>
                        <a:buNone/>
                      </a:pPr>
                      <a:r>
                        <a:rPr lang="zh-CN" altLang="en-US" sz="2400" b="0" dirty="0">
                          <a:ln>
                            <a:noFill/>
                          </a:ln>
                          <a:solidFill>
                            <a:schemeClr val="tx1"/>
                          </a:solidFill>
                          <a:latin typeface="黑体" panose="02010609060101010101" pitchFamily="49" charset="-122"/>
                          <a:ea typeface="黑体" panose="02010609060101010101" pitchFamily="49" charset="-122"/>
                        </a:rPr>
                        <a:t>三线共面</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rPr>
                        <a:t>两线分居</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30000"/>
                        </a:lnSpc>
                        <a:buNone/>
                      </a:pPr>
                      <a:r>
                        <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两角关系</a:t>
                      </a:r>
                      <a:endPar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30000"/>
                        </a:lnSpc>
                        <a:buNone/>
                      </a:pP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共同特点</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3183890">
                <a:tc>
                  <a:txBody>
                    <a:bodyPr/>
                    <a:lstStyle/>
                    <a:p>
                      <a:pPr algn="ctr" fontAlgn="auto">
                        <a:lnSpc>
                          <a:spcPct val="13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光</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p>
                      <a:pPr algn="ctr" fontAlgn="auto">
                        <a:lnSpc>
                          <a:spcPct val="13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的</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p>
                      <a:pPr algn="ctr" fontAlgn="auto">
                        <a:lnSpc>
                          <a:spcPct val="13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反</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p>
                      <a:pPr algn="ctr" fontAlgn="auto">
                        <a:lnSpc>
                          <a:spcPct val="13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射</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30000"/>
                        </a:lnSpc>
                        <a:buNone/>
                      </a:pP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30000"/>
                        </a:lnSpc>
                        <a:buNone/>
                      </a:pPr>
                      <a:r>
                        <a:rPr lang="en-US" sz="2400">
                          <a:latin typeface="Times New Roman" panose="02020603050405020304" pitchFamily="18" charset="0"/>
                          <a:ea typeface="宋体" panose="02010600030101010101" pitchFamily="2" charset="-122"/>
                          <a:sym typeface="+mn-ea"/>
                        </a:rPr>
                        <a:t>_________</a:t>
                      </a:r>
                      <a:r>
                        <a:rPr lang="zh-CN" altLang="en-US" sz="2400">
                          <a:latin typeface="Times New Roman" panose="02020603050405020304" pitchFamily="18" charset="0"/>
                          <a:cs typeface="Times New Roman" panose="02020603050405020304" pitchFamily="18" charset="0"/>
                        </a:rPr>
                        <a:t>、入射光线与法线在同一平面内</a:t>
                      </a: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30000"/>
                        </a:lnSpc>
                        <a:buNone/>
                      </a:pPr>
                      <a:r>
                        <a:rPr lang="zh-CN" altLang="en-US" sz="2400">
                          <a:latin typeface="Times New Roman" panose="02020603050405020304" pitchFamily="18" charset="0"/>
                          <a:cs typeface="Times New Roman" panose="02020603050405020304" pitchFamily="18" charset="0"/>
                        </a:rPr>
                        <a:t>反射光线、入射光线分居法线</a:t>
                      </a:r>
                      <a:r>
                        <a:rPr lang="en-US" sz="2400">
                          <a:latin typeface="Times New Roman" panose="02020603050405020304" pitchFamily="18" charset="0"/>
                          <a:ea typeface="宋体" panose="02010600030101010101" pitchFamily="2" charset="-122"/>
                          <a:sym typeface="+mn-ea"/>
                        </a:rPr>
                        <a:t>________</a:t>
                      </a: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30000"/>
                        </a:lnSpc>
                        <a:buNone/>
                      </a:pPr>
                      <a:r>
                        <a:rPr lang="zh-CN" altLang="en-US" sz="2400" dirty="0">
                          <a:latin typeface="黑体" panose="02010609060101010101" pitchFamily="49" charset="-122"/>
                          <a:ea typeface="黑体" panose="02010609060101010101" pitchFamily="49" charset="-122"/>
                          <a:cs typeface="Times New Roman" panose="02020603050405020304" pitchFamily="18" charset="0"/>
                        </a:rPr>
                        <a:t>反射角</a:t>
                      </a:r>
                      <a:r>
                        <a:rPr lang="en-US" sz="2400" dirty="0">
                          <a:latin typeface="Times New Roman" panose="02020603050405020304" pitchFamily="18" charset="0"/>
                          <a:ea typeface="宋体" panose="02010600030101010101" pitchFamily="2" charset="-122"/>
                          <a:sym typeface="+mn-ea"/>
                        </a:rPr>
                        <a:t>_____</a:t>
                      </a:r>
                      <a:r>
                        <a:rPr lang="zh-CN" altLang="en-US" sz="2400" dirty="0">
                          <a:latin typeface="黑体" panose="02010609060101010101" pitchFamily="49" charset="-122"/>
                          <a:ea typeface="黑体" panose="02010609060101010101" pitchFamily="49" charset="-122"/>
                          <a:cs typeface="Times New Roman" panose="02020603050405020304" pitchFamily="18" charset="0"/>
                        </a:rPr>
                        <a:t>入射角，反射角随入射角的增大而</a:t>
                      </a:r>
                      <a:r>
                        <a:rPr lang="en-US" sz="2400" dirty="0">
                          <a:latin typeface="Times New Roman" panose="02020603050405020304" pitchFamily="18" charset="0"/>
                          <a:ea typeface="宋体" panose="02010600030101010101" pitchFamily="2" charset="-122"/>
                          <a:sym typeface="+mn-ea"/>
                        </a:rPr>
                        <a:t>_____</a:t>
                      </a:r>
                      <a:r>
                        <a:rPr lang="zh-CN" altLang="en-US" sz="2400" dirty="0">
                          <a:latin typeface="Times New Roman" panose="02020603050405020304" pitchFamily="18" charset="0"/>
                          <a:cs typeface="Times New Roman" panose="02020603050405020304" pitchFamily="18" charset="0"/>
                        </a:rPr>
                        <a:t>(两角相等)</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30000"/>
                        </a:lnSpc>
                        <a:buNone/>
                      </a:pP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0" name="文本框 99"/>
          <p:cNvSpPr txBox="1"/>
          <p:nvPr/>
        </p:nvSpPr>
        <p:spPr>
          <a:xfrm>
            <a:off x="726123" y="393065"/>
            <a:ext cx="10257790" cy="2306955"/>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三、光的反射、折射规律</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ea typeface="宋体" panose="02010600030101010101" pitchFamily="2" charset="-122"/>
              </a:rPr>
              <a:t>入射角：</a:t>
            </a:r>
            <a:r>
              <a:rPr lang="en-US" sz="2400" dirty="0">
                <a:latin typeface="Times New Roman" panose="02020603050405020304" pitchFamily="18" charset="0"/>
                <a:ea typeface="宋体" panose="02010600030101010101" pitchFamily="2" charset="-122"/>
                <a:sym typeface="+mn-ea"/>
              </a:rPr>
              <a:t>_____</a:t>
            </a:r>
            <a:r>
              <a:rPr lang="zh-CN" sz="2400" b="0" dirty="0">
                <a:ea typeface="宋体" panose="02010600030101010101" pitchFamily="2" charset="-122"/>
              </a:rPr>
              <a:t>光线与法线的夹角，如图中</a:t>
            </a:r>
            <a:r>
              <a:rPr lang="en-US" sz="2400" b="0" dirty="0">
                <a:latin typeface="Times New Roman" panose="02020603050405020304" pitchFamily="18" charset="0"/>
                <a:ea typeface="宋体" panose="02010600030101010101" pitchFamily="2" charset="-122"/>
              </a:rPr>
              <a:t>∠</a:t>
            </a:r>
            <a:r>
              <a:rPr lang="en-US" sz="2400" b="0" i="1" dirty="0" err="1">
                <a:latin typeface="Times New Roman" panose="02020603050405020304" pitchFamily="18" charset="0"/>
                <a:ea typeface="宋体" panose="02010600030101010101" pitchFamily="2" charset="-122"/>
              </a:rPr>
              <a:t>i</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ea typeface="宋体" panose="02010600030101010101" pitchFamily="2" charset="-122"/>
              </a:rPr>
              <a:t>反射角：</a:t>
            </a:r>
            <a:r>
              <a:rPr lang="en-US" sz="2400" dirty="0">
                <a:latin typeface="Times New Roman" panose="02020603050405020304" pitchFamily="18" charset="0"/>
                <a:ea typeface="宋体" panose="02010600030101010101" pitchFamily="2" charset="-122"/>
                <a:sym typeface="+mn-ea"/>
              </a:rPr>
              <a:t>_____</a:t>
            </a:r>
            <a:r>
              <a:rPr lang="zh-CN" sz="2400" b="0" dirty="0">
                <a:ea typeface="宋体" panose="02010600030101010101" pitchFamily="2" charset="-122"/>
              </a:rPr>
              <a:t>光线与法线的夹角，如图中</a:t>
            </a:r>
            <a:r>
              <a:rPr lang="en-US" sz="2400" b="0" dirty="0">
                <a:latin typeface="Times New Roman" panose="02020603050405020304" pitchFamily="18" charset="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r</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3.</a:t>
            </a:r>
            <a:r>
              <a:rPr lang="zh-CN" sz="2400" b="0" dirty="0">
                <a:ea typeface="宋体" panose="02010600030101010101" pitchFamily="2" charset="-122"/>
              </a:rPr>
              <a:t>折射角：</a:t>
            </a:r>
            <a:r>
              <a:rPr lang="en-US" sz="2400" dirty="0">
                <a:latin typeface="Times New Roman" panose="02020603050405020304" pitchFamily="18" charset="0"/>
                <a:ea typeface="宋体" panose="02010600030101010101" pitchFamily="2" charset="-122"/>
                <a:sym typeface="+mn-ea"/>
              </a:rPr>
              <a:t>_____</a:t>
            </a:r>
            <a:r>
              <a:rPr lang="zh-CN" sz="2400" b="0" dirty="0">
                <a:ea typeface="宋体" panose="02010600030101010101" pitchFamily="2" charset="-122"/>
              </a:rPr>
              <a:t>光线与法线的夹角，如图中</a:t>
            </a:r>
            <a:r>
              <a:rPr lang="en-US" sz="2400" b="0" dirty="0">
                <a:latin typeface="Times New Roman" panose="02020603050405020304" pitchFamily="18" charset="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γ</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3" name="图片 2"/>
          <p:cNvPicPr>
            <a:picLocks noChangeAspect="1"/>
          </p:cNvPicPr>
          <p:nvPr/>
        </p:nvPicPr>
        <p:blipFill>
          <a:blip r:embed="rId2"/>
          <a:stretch>
            <a:fillRect/>
          </a:stretch>
        </p:blipFill>
        <p:spPr>
          <a:xfrm>
            <a:off x="1607503" y="3688715"/>
            <a:ext cx="3350895" cy="2092960"/>
          </a:xfrm>
          <a:prstGeom prst="rect">
            <a:avLst/>
          </a:prstGeom>
        </p:spPr>
      </p:pic>
      <p:sp>
        <p:nvSpPr>
          <p:cNvPr id="2" name="文本框 1"/>
          <p:cNvSpPr txBox="1"/>
          <p:nvPr/>
        </p:nvSpPr>
        <p:spPr>
          <a:xfrm>
            <a:off x="2312353" y="1052736"/>
            <a:ext cx="12357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入射</a:t>
            </a:r>
            <a:endParaRPr lang="zh-CN" altLang="en-US" dirty="0"/>
          </a:p>
        </p:txBody>
      </p:sp>
      <p:sp>
        <p:nvSpPr>
          <p:cNvPr id="5" name="文本框 4"/>
          <p:cNvSpPr txBox="1"/>
          <p:nvPr/>
        </p:nvSpPr>
        <p:spPr>
          <a:xfrm>
            <a:off x="2312353" y="1556792"/>
            <a:ext cx="123444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反射</a:t>
            </a:r>
            <a:endParaRPr lang="zh-CN" altLang="en-US"/>
          </a:p>
        </p:txBody>
      </p:sp>
      <p:sp>
        <p:nvSpPr>
          <p:cNvPr id="6" name="文本框 5"/>
          <p:cNvSpPr txBox="1"/>
          <p:nvPr/>
        </p:nvSpPr>
        <p:spPr>
          <a:xfrm>
            <a:off x="2312353" y="2132856"/>
            <a:ext cx="137541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折射</a:t>
            </a:r>
            <a:endParaRPr lang="zh-CN" altLang="en-US"/>
          </a:p>
        </p:txBody>
      </p:sp>
      <p:sp>
        <p:nvSpPr>
          <p:cNvPr id="7" name="文本框 6"/>
          <p:cNvSpPr txBox="1"/>
          <p:nvPr/>
        </p:nvSpPr>
        <p:spPr>
          <a:xfrm>
            <a:off x="5214303" y="3947795"/>
            <a:ext cx="167068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反射光线</a:t>
            </a:r>
            <a:endParaRPr lang="zh-CN" altLang="en-US"/>
          </a:p>
        </p:txBody>
      </p:sp>
      <p:sp>
        <p:nvSpPr>
          <p:cNvPr id="8" name="文本框 7"/>
          <p:cNvSpPr txBox="1"/>
          <p:nvPr/>
        </p:nvSpPr>
        <p:spPr>
          <a:xfrm>
            <a:off x="7220903" y="5398770"/>
            <a:ext cx="99187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两侧</a:t>
            </a:r>
            <a:endParaRPr lang="zh-CN" altLang="en-US"/>
          </a:p>
        </p:txBody>
      </p:sp>
      <p:sp>
        <p:nvSpPr>
          <p:cNvPr id="9" name="文本框 8"/>
          <p:cNvSpPr txBox="1"/>
          <p:nvPr/>
        </p:nvSpPr>
        <p:spPr>
          <a:xfrm>
            <a:off x="9391968" y="3468370"/>
            <a:ext cx="169672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等于</a:t>
            </a:r>
            <a:endParaRPr lang="zh-CN" altLang="en-US"/>
          </a:p>
        </p:txBody>
      </p:sp>
      <p:sp>
        <p:nvSpPr>
          <p:cNvPr id="10" name="文本框 9"/>
          <p:cNvSpPr txBox="1"/>
          <p:nvPr/>
        </p:nvSpPr>
        <p:spPr>
          <a:xfrm>
            <a:off x="8533448" y="5398770"/>
            <a:ext cx="141478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增大</a:t>
            </a:r>
            <a:endParaRPr lang="zh-CN" altLang="en-US"/>
          </a:p>
        </p:txBody>
      </p:sp>
      <p:sp>
        <p:nvSpPr>
          <p:cNvPr id="14" name="流程图: 终止 13">
            <a:hlinkClick r:id="rId3" action="ppaction://hlinksldjump"/>
          </p:cNvPr>
          <p:cNvSpPr/>
          <p:nvPr/>
        </p:nvSpPr>
        <p:spPr>
          <a:xfrm>
            <a:off x="9679623" y="732175"/>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11" name="圆角矩形 10">
            <a:hlinkClick r:id="rId4" action="ppaction://hlinksldjump"/>
          </p:cNvPr>
          <p:cNvSpPr/>
          <p:nvPr/>
        </p:nvSpPr>
        <p:spPr bwMode="auto">
          <a:xfrm>
            <a:off x="9352910" y="1387967"/>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点击至重难点突破</a:t>
            </a:r>
            <a:endParaRPr lang="zh-CN" altLang="en-US" b="1" dirty="0">
              <a:solidFill>
                <a:prstClr val="black"/>
              </a:solidFill>
              <a:latin typeface="黑体" panose="02010609060101010101" pitchFamily="49" charset="-122"/>
              <a:ea typeface="黑体" panose="02010609060101010101" pitchFamily="49" charset="-122"/>
            </a:endParaRPr>
          </a:p>
        </p:txBody>
      </p:sp>
      <p:sp>
        <p:nvSpPr>
          <p:cNvPr id="12" name="文本框 11"/>
          <p:cNvSpPr txBox="1"/>
          <p:nvPr/>
        </p:nvSpPr>
        <p:spPr>
          <a:xfrm>
            <a:off x="10632758" y="4408170"/>
            <a:ext cx="792480" cy="1198880"/>
          </a:xfrm>
          <a:prstGeom prst="rect">
            <a:avLst/>
          </a:prstGeom>
          <a:noFill/>
        </p:spPr>
        <p:txBody>
          <a:bodyPr wrap="none" rtlCol="0" anchor="t">
            <a:spAutoFit/>
          </a:bodyPr>
          <a:p>
            <a:pPr algn="ctr" fontAlgn="auto">
              <a:lnSpc>
                <a:spcPct val="150000"/>
              </a:lnSpc>
              <a:buNone/>
            </a:pPr>
            <a:r>
              <a:rPr lang="zh-CN" altLang="en-US" sz="2400" dirty="0">
                <a:latin typeface="Times New Roman" panose="02020603050405020304" pitchFamily="18" charset="0"/>
                <a:cs typeface="Times New Roman" panose="02020603050405020304" pitchFamily="18" charset="0"/>
                <a:sym typeface="+mn-ea"/>
              </a:rPr>
              <a:t>光</a:t>
            </a:r>
            <a:r>
              <a:rPr lang="zh-CN" altLang="en-US" sz="2400" dirty="0" smtClean="0">
                <a:latin typeface="Times New Roman" panose="02020603050405020304" pitchFamily="18" charset="0"/>
                <a:cs typeface="Times New Roman" panose="02020603050405020304" pitchFamily="18" charset="0"/>
                <a:sym typeface="+mn-ea"/>
              </a:rPr>
              <a:t>路</a:t>
            </a:r>
            <a:endParaRPr lang="zh-CN" altLang="en-US" sz="2400" dirty="0" smtClean="0">
              <a:latin typeface="Times New Roman" panose="02020603050405020304" pitchFamily="18" charset="0"/>
              <a:cs typeface="Times New Roman" panose="02020603050405020304" pitchFamily="18" charset="0"/>
              <a:sym typeface="+mn-ea"/>
            </a:endParaRPr>
          </a:p>
          <a:p>
            <a:pPr algn="ctr" fontAlgn="auto">
              <a:lnSpc>
                <a:spcPct val="150000"/>
              </a:lnSpc>
              <a:buNone/>
            </a:pPr>
            <a:r>
              <a:rPr lang="en-US" altLang="zh-CN" sz="2400" dirty="0" smtClean="0">
                <a:latin typeface="Times New Roman" panose="02020603050405020304" pitchFamily="18" charset="0"/>
                <a:cs typeface="Times New Roman" panose="02020603050405020304" pitchFamily="18" charset="0"/>
                <a:sym typeface="+mn-ea"/>
              </a:rPr>
              <a:t>____</a:t>
            </a:r>
            <a:endParaRPr lang="en-US" altLang="zh-CN" sz="2400" dirty="0" smtClean="0">
              <a:latin typeface="Times New Roman" panose="02020603050405020304" pitchFamily="18" charset="0"/>
              <a:cs typeface="Times New Roman" panose="02020603050405020304" pitchFamily="18" charset="0"/>
              <a:sym typeface="+mn-ea"/>
            </a:endParaRPr>
          </a:p>
        </p:txBody>
      </p:sp>
      <p:sp>
        <p:nvSpPr>
          <p:cNvPr id="13" name="文本框 12"/>
          <p:cNvSpPr txBox="1"/>
          <p:nvPr/>
        </p:nvSpPr>
        <p:spPr>
          <a:xfrm>
            <a:off x="10632758" y="5053330"/>
            <a:ext cx="835660" cy="460375"/>
          </a:xfrm>
          <a:prstGeom prst="rect">
            <a:avLst/>
          </a:prstGeom>
          <a:noFill/>
          <a:ln w="9525">
            <a:noFill/>
          </a:ln>
        </p:spPr>
        <p:txBody>
          <a:bodyPr wrap="square">
            <a:spAutoFit/>
          </a:bodyPr>
          <a:p>
            <a:pPr indent="0"/>
            <a:r>
              <a:rPr lang="zh-CN" sz="2400" b="0" dirty="0">
                <a:solidFill>
                  <a:srgbClr val="FF0000"/>
                </a:solidFill>
                <a:ea typeface="宋体" panose="02010600030101010101" pitchFamily="2" charset="-122"/>
              </a:rPr>
              <a:t>可逆　</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714058" y="1062990"/>
          <a:ext cx="10883900" cy="5120640"/>
        </p:xfrm>
        <a:graphic>
          <a:graphicData uri="http://schemas.openxmlformats.org/drawingml/2006/table">
            <a:tbl>
              <a:tblPr firstRow="1" bandRow="1">
                <a:tableStyleId>{5C22544A-7EE6-4342-B048-85BDC9FD1C3A}</a:tableStyleId>
              </a:tblPr>
              <a:tblGrid>
                <a:gridCol w="601345"/>
                <a:gridCol w="2665730"/>
                <a:gridCol w="1203325"/>
                <a:gridCol w="910590"/>
                <a:gridCol w="4465320"/>
                <a:gridCol w="1037590"/>
              </a:tblGrid>
              <a:tr h="1188720">
                <a:tc>
                  <a:txBody>
                    <a:bodyPr/>
                    <a:lstStyle/>
                    <a:p>
                      <a:pPr algn="ctr" fontAlgn="auto">
                        <a:lnSpc>
                          <a:spcPct val="150000"/>
                        </a:lnSpc>
                        <a:buNone/>
                      </a:pPr>
                      <a:endParaRPr lang="zh-CN" altLang="en-US" sz="2400" b="0" dirty="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Times New Roman" panose="02020603050405020304" pitchFamily="18" charset="0"/>
                          <a:ea typeface="黑体" panose="02010609060101010101" pitchFamily="49" charset="-122"/>
                        </a:rPr>
                        <a:t>图示</a:t>
                      </a:r>
                      <a:endParaRPr lang="zh-CN" altLang="en-US" sz="2400" b="0">
                        <a:ln>
                          <a:noFill/>
                        </a:ln>
                        <a:solidFill>
                          <a:schemeClr val="tx1"/>
                        </a:solidFill>
                        <a:latin typeface="Times New Roman" panose="02020603050405020304" pitchFamily="18" charset="0"/>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smtClean="0">
                          <a:ln>
                            <a:noFill/>
                          </a:ln>
                          <a:solidFill>
                            <a:schemeClr val="tx1"/>
                          </a:solidFill>
                          <a:latin typeface="Times New Roman" panose="02020603050405020304" pitchFamily="18" charset="0"/>
                          <a:ea typeface="黑体" panose="02010609060101010101" pitchFamily="49" charset="-122"/>
                        </a:rPr>
                        <a:t>三线</a:t>
                      </a:r>
                      <a:endParaRPr lang="en-US" altLang="zh-CN" sz="2400" b="0" dirty="0" smtClean="0">
                        <a:ln>
                          <a:noFill/>
                        </a:ln>
                        <a:solidFill>
                          <a:schemeClr val="tx1"/>
                        </a:solidFill>
                        <a:latin typeface="Times New Roman" panose="02020603050405020304" pitchFamily="18" charset="0"/>
                        <a:ea typeface="黑体" panose="02010609060101010101" pitchFamily="49" charset="-122"/>
                      </a:endParaRPr>
                    </a:p>
                    <a:p>
                      <a:pPr algn="ctr" fontAlgn="auto">
                        <a:lnSpc>
                          <a:spcPct val="150000"/>
                        </a:lnSpc>
                        <a:buNone/>
                      </a:pPr>
                      <a:r>
                        <a:rPr lang="zh-CN" altLang="en-US" sz="2400" b="0" dirty="0" smtClean="0">
                          <a:ln>
                            <a:noFill/>
                          </a:ln>
                          <a:solidFill>
                            <a:schemeClr val="tx1"/>
                          </a:solidFill>
                          <a:latin typeface="Times New Roman" panose="02020603050405020304" pitchFamily="18" charset="0"/>
                          <a:ea typeface="黑体" panose="02010609060101010101" pitchFamily="49" charset="-122"/>
                        </a:rPr>
                        <a:t>共面</a:t>
                      </a:r>
                      <a:endParaRPr lang="zh-CN" altLang="en-US" sz="2400" b="0" dirty="0">
                        <a:ln>
                          <a:noFill/>
                        </a:ln>
                        <a:solidFill>
                          <a:schemeClr val="tx1"/>
                        </a:solidFill>
                        <a:latin typeface="Times New Roman" panose="02020603050405020304" pitchFamily="18" charset="0"/>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Times New Roman" panose="02020603050405020304" pitchFamily="18" charset="0"/>
                          <a:ea typeface="黑体" panose="02010609060101010101" pitchFamily="49" charset="-122"/>
                        </a:rPr>
                        <a:t>两线分居</a:t>
                      </a:r>
                      <a:endParaRPr lang="zh-CN" altLang="en-US" sz="2400" b="0">
                        <a:ln>
                          <a:noFill/>
                        </a:ln>
                        <a:solidFill>
                          <a:schemeClr val="tx1"/>
                        </a:solidFill>
                        <a:latin typeface="Times New Roman" panose="02020603050405020304" pitchFamily="18" charset="0"/>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sz="24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两角关系</a:t>
                      </a:r>
                      <a:endParaRPr lang="zh-CN" sz="24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共同</a:t>
                      </a:r>
                      <a:endParaRPr lang="en-US" altLang="zh-CN" sz="2400" b="0" dirty="0"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a:p>
                      <a:pPr algn="ctr" fontAlgn="auto">
                        <a:lnSpc>
                          <a:spcPct val="150000"/>
                        </a:lnSpc>
                        <a:buNone/>
                      </a:pPr>
                      <a:r>
                        <a:rPr lang="zh-CN" altLang="en-US" sz="2400" b="0" dirty="0" smtClean="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特点</a:t>
                      </a:r>
                      <a:endParaRPr lang="zh-CN" altLang="en-US" sz="2400" b="0"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3931920">
                <a:tc>
                  <a:txBody>
                    <a:bodyPr/>
                    <a:lstStyle/>
                    <a:p>
                      <a:pPr algn="ctr" fontAlgn="auto">
                        <a:lnSpc>
                          <a:spcPct val="150000"/>
                        </a:lnSpc>
                        <a:buNone/>
                      </a:pPr>
                      <a:r>
                        <a:rPr lang="zh-CN" altLang="en-US" sz="2400">
                          <a:latin typeface="Times New Roman" panose="02020603050405020304" pitchFamily="18" charset="0"/>
                          <a:ea typeface="黑体" panose="02010609060101010101" pitchFamily="49" charset="-122"/>
                          <a:cs typeface="Times New Roman" panose="02020603050405020304" pitchFamily="18" charset="0"/>
                        </a:rPr>
                        <a:t>光</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gn="ctr" fontAlgn="auto">
                        <a:lnSpc>
                          <a:spcPct val="150000"/>
                        </a:lnSpc>
                        <a:buNone/>
                      </a:pPr>
                      <a:r>
                        <a:rPr lang="zh-CN" altLang="en-US" sz="2400">
                          <a:latin typeface="Times New Roman" panose="02020603050405020304" pitchFamily="18" charset="0"/>
                          <a:ea typeface="黑体" panose="02010609060101010101" pitchFamily="49" charset="-122"/>
                          <a:cs typeface="Times New Roman" panose="02020603050405020304" pitchFamily="18" charset="0"/>
                        </a:rPr>
                        <a:t>的</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gn="ctr" fontAlgn="auto">
                        <a:lnSpc>
                          <a:spcPct val="150000"/>
                        </a:lnSpc>
                        <a:buNone/>
                      </a:pPr>
                      <a:r>
                        <a:rPr lang="zh-CN" altLang="en-US" sz="2400">
                          <a:latin typeface="Times New Roman" panose="02020603050405020304" pitchFamily="18" charset="0"/>
                          <a:ea typeface="黑体" panose="02010609060101010101" pitchFamily="49" charset="-122"/>
                          <a:cs typeface="Times New Roman" panose="02020603050405020304" pitchFamily="18" charset="0"/>
                        </a:rPr>
                        <a:t>折射</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dirty="0">
                          <a:latin typeface="Times New Roman" panose="02020603050405020304" pitchFamily="18" charset="0"/>
                          <a:cs typeface="Times New Roman" panose="02020603050405020304" pitchFamily="18" charset="0"/>
                        </a:rPr>
                        <a:t>折射光线、入射光线与</a:t>
                      </a:r>
                      <a:r>
                        <a:rPr lang="zh-CN" altLang="en-US" sz="2400" dirty="0" smtClean="0">
                          <a:latin typeface="Times New Roman" panose="02020603050405020304" pitchFamily="18" charset="0"/>
                          <a:cs typeface="Times New Roman" panose="02020603050405020304" pitchFamily="18" charset="0"/>
                        </a:rPr>
                        <a:t>法线在</a:t>
                      </a: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a:t>
                      </a:r>
                      <a:endPar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endParaRPr>
                    </a:p>
                    <a:p>
                      <a:pPr algn="ctr" fontAlgn="auto">
                        <a:lnSpc>
                          <a:spcPct val="150000"/>
                        </a:lnSpc>
                        <a:buNone/>
                      </a:pP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a:latin typeface="Times New Roman" panose="02020603050405020304" pitchFamily="18" charset="0"/>
                          <a:cs typeface="Times New Roman" panose="02020603050405020304" pitchFamily="18" charset="0"/>
                        </a:rPr>
                        <a:t>折射光线、入射光线分居</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两侧</a:t>
                      </a:r>
                      <a:endPar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zh-CN" altLang="en-US" sz="2400" dirty="0">
                          <a:latin typeface="Times New Roman" panose="02020603050405020304" pitchFamily="18" charset="0"/>
                          <a:cs typeface="Times New Roman" panose="02020603050405020304" pitchFamily="18" charset="0"/>
                        </a:rPr>
                        <a:t>当光从空气斜射入水中或其他介质中时，</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折射光线向法线方向偏折，折射角</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入射角；当入射角增大时，折射角</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.当光从空气垂直射入水中或其他介质中时，传播</a:t>
                      </a:r>
                      <a:r>
                        <a:rPr lang="zh-CN" altLang="en-US" sz="2400" dirty="0" smtClean="0">
                          <a:latin typeface="Times New Roman" panose="02020603050405020304" pitchFamily="18" charset="0"/>
                          <a:ea typeface="黑体" panose="02010609060101010101" pitchFamily="49" charset="-122"/>
                          <a:cs typeface="Times New Roman" panose="02020603050405020304" pitchFamily="18" charset="0"/>
                        </a:rPr>
                        <a:t>方向</a:t>
                      </a:r>
                      <a:r>
                        <a:rPr lang="en-US" altLang="zh-CN" sz="2400" baseline="0" dirty="0" smtClean="0">
                          <a:latin typeface="Times New Roman" panose="02020603050405020304" pitchFamily="18" charset="0"/>
                          <a:ea typeface="黑体" panose="02010609060101010101" pitchFamily="49" charset="-122"/>
                          <a:cs typeface="Times New Roman" panose="02020603050405020304" pitchFamily="18" charset="0"/>
                        </a:rPr>
                        <a:t>______</a:t>
                      </a:r>
                      <a:r>
                        <a:rPr lang="zh-CN" altLang="en-US" sz="2400" dirty="0" smtClean="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斜射时，空气中的角始终是“大”角)</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dirty="0">
                          <a:latin typeface="Times New Roman" panose="02020603050405020304" pitchFamily="18" charset="0"/>
                          <a:cs typeface="Times New Roman" panose="02020603050405020304" pitchFamily="18" charset="0"/>
                        </a:rPr>
                        <a:t>光</a:t>
                      </a:r>
                      <a:r>
                        <a:rPr lang="zh-CN" altLang="en-US" sz="2400" dirty="0" smtClean="0">
                          <a:latin typeface="Times New Roman" panose="02020603050405020304" pitchFamily="18" charset="0"/>
                          <a:cs typeface="Times New Roman" panose="02020603050405020304" pitchFamily="18" charset="0"/>
                        </a:rPr>
                        <a:t>路</a:t>
                      </a:r>
                      <a:r>
                        <a:rPr lang="en-US" altLang="zh-CN" sz="2400" dirty="0" smtClean="0">
                          <a:latin typeface="Times New Roman" panose="02020603050405020304" pitchFamily="18" charset="0"/>
                          <a:cs typeface="Times New Roman" panose="02020603050405020304" pitchFamily="18" charset="0"/>
                        </a:rPr>
                        <a:t>____</a:t>
                      </a:r>
                      <a:endParaRPr lang="en-US" altLang="zh-CN"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pic>
        <p:nvPicPr>
          <p:cNvPr id="2" name="图片 1"/>
          <p:cNvPicPr>
            <a:picLocks noChangeAspect="1"/>
          </p:cNvPicPr>
          <p:nvPr/>
        </p:nvPicPr>
        <p:blipFill>
          <a:blip r:embed="rId2"/>
          <a:stretch>
            <a:fillRect/>
          </a:stretch>
        </p:blipFill>
        <p:spPr>
          <a:xfrm>
            <a:off x="1370013" y="2331720"/>
            <a:ext cx="2536190" cy="2176780"/>
          </a:xfrm>
          <a:prstGeom prst="rect">
            <a:avLst/>
          </a:prstGeom>
        </p:spPr>
      </p:pic>
      <p:sp>
        <p:nvSpPr>
          <p:cNvPr id="100" name="文本框 99"/>
          <p:cNvSpPr txBox="1"/>
          <p:nvPr/>
        </p:nvSpPr>
        <p:spPr>
          <a:xfrm>
            <a:off x="4060508" y="4655800"/>
            <a:ext cx="1157605" cy="1198880"/>
          </a:xfrm>
          <a:prstGeom prst="rect">
            <a:avLst/>
          </a:prstGeom>
          <a:noFill/>
          <a:ln w="9525">
            <a:noFill/>
          </a:ln>
        </p:spPr>
        <p:txBody>
          <a:bodyPr wrap="square">
            <a:spAutoFit/>
          </a:bodyPr>
          <a:lstStyle/>
          <a:p>
            <a:pPr indent="0" fontAlgn="auto">
              <a:lnSpc>
                <a:spcPct val="150000"/>
              </a:lnSpc>
            </a:pPr>
            <a:r>
              <a:rPr lang="en-US" altLang="zh-CN" sz="2400" b="0" dirty="0">
                <a:solidFill>
                  <a:srgbClr val="FF0000"/>
                </a:solidFill>
                <a:ea typeface="宋体" panose="02010600030101010101" pitchFamily="2" charset="-122"/>
              </a:rPr>
              <a:t>     </a:t>
            </a:r>
            <a:r>
              <a:rPr lang="zh-CN" sz="2400" b="0" dirty="0">
                <a:solidFill>
                  <a:srgbClr val="FF0000"/>
                </a:solidFill>
                <a:ea typeface="宋体" panose="02010600030101010101" pitchFamily="2" charset="-122"/>
              </a:rPr>
              <a:t>同</a:t>
            </a:r>
            <a:r>
              <a:rPr lang="zh-CN" sz="2400" b="0" dirty="0" smtClean="0">
                <a:solidFill>
                  <a:srgbClr val="FF0000"/>
                </a:solidFill>
                <a:ea typeface="宋体" panose="02010600030101010101" pitchFamily="2" charset="-122"/>
              </a:rPr>
              <a:t>一平面</a:t>
            </a:r>
            <a:r>
              <a:rPr lang="zh-CN" sz="2400" b="0" dirty="0">
                <a:solidFill>
                  <a:srgbClr val="FF0000"/>
                </a:solidFill>
                <a:ea typeface="宋体" panose="02010600030101010101" pitchFamily="2" charset="-122"/>
              </a:rPr>
              <a:t>内</a:t>
            </a:r>
            <a:endParaRPr lang="zh-CN" altLang="en-US" dirty="0"/>
          </a:p>
        </p:txBody>
      </p:sp>
      <p:sp>
        <p:nvSpPr>
          <p:cNvPr id="3" name="文本框 2"/>
          <p:cNvSpPr txBox="1"/>
          <p:nvPr/>
        </p:nvSpPr>
        <p:spPr>
          <a:xfrm>
            <a:off x="5232083" y="5098648"/>
            <a:ext cx="9277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法线</a:t>
            </a:r>
            <a:endParaRPr lang="zh-CN" altLang="en-US" dirty="0"/>
          </a:p>
        </p:txBody>
      </p:sp>
      <p:sp>
        <p:nvSpPr>
          <p:cNvPr id="5" name="文本框 4"/>
          <p:cNvSpPr txBox="1"/>
          <p:nvPr/>
        </p:nvSpPr>
        <p:spPr>
          <a:xfrm>
            <a:off x="7742238" y="3458210"/>
            <a:ext cx="81724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小于</a:t>
            </a:r>
            <a:endParaRPr lang="zh-CN" altLang="en-US" dirty="0"/>
          </a:p>
        </p:txBody>
      </p:sp>
      <p:sp>
        <p:nvSpPr>
          <p:cNvPr id="6" name="文本框 5"/>
          <p:cNvSpPr txBox="1"/>
          <p:nvPr/>
        </p:nvSpPr>
        <p:spPr>
          <a:xfrm>
            <a:off x="8915083" y="4006215"/>
            <a:ext cx="100774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增大</a:t>
            </a:r>
            <a:endParaRPr lang="zh-CN" altLang="en-US" dirty="0"/>
          </a:p>
        </p:txBody>
      </p:sp>
      <p:sp>
        <p:nvSpPr>
          <p:cNvPr id="7" name="文本框 6"/>
          <p:cNvSpPr txBox="1"/>
          <p:nvPr/>
        </p:nvSpPr>
        <p:spPr>
          <a:xfrm>
            <a:off x="8376776" y="5108394"/>
            <a:ext cx="124777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不变</a:t>
            </a:r>
            <a:endParaRPr lang="zh-CN" altLang="en-US" dirty="0"/>
          </a:p>
        </p:txBody>
      </p:sp>
      <p:sp>
        <p:nvSpPr>
          <p:cNvPr id="8" name="文本框 7"/>
          <p:cNvSpPr txBox="1"/>
          <p:nvPr/>
        </p:nvSpPr>
        <p:spPr>
          <a:xfrm>
            <a:off x="10660698" y="4264025"/>
            <a:ext cx="86106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可逆　</a:t>
            </a:r>
            <a:endParaRPr lang="zh-CN" altLang="en-US" dirty="0"/>
          </a:p>
        </p:txBody>
      </p:sp>
      <p:sp>
        <p:nvSpPr>
          <p:cNvPr id="12" name="流程图: 终止 11">
            <a:hlinkClick r:id="rId3" action="ppaction://hlinksldjump"/>
          </p:cNvPr>
          <p:cNvSpPr/>
          <p:nvPr/>
        </p:nvSpPr>
        <p:spPr>
          <a:xfrm>
            <a:off x="1580162" y="5545074"/>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11" name="圆角矩形 10">
            <a:hlinkClick r:id="rId4" action="ppaction://hlinksldjump"/>
          </p:cNvPr>
          <p:cNvSpPr/>
          <p:nvPr/>
        </p:nvSpPr>
        <p:spPr bwMode="auto">
          <a:xfrm>
            <a:off x="1493515" y="4724257"/>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点击至重难点突破</a:t>
            </a:r>
            <a:endParaRPr lang="zh-CN" altLang="en-US" b="1" dirty="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714058" y="1332865"/>
          <a:ext cx="10883900" cy="5120640"/>
        </p:xfrm>
        <a:graphic>
          <a:graphicData uri="http://schemas.openxmlformats.org/drawingml/2006/table">
            <a:tbl>
              <a:tblPr firstRow="1" bandRow="1">
                <a:tableStyleId>{5C22544A-7EE6-4342-B048-85BDC9FD1C3A}</a:tableStyleId>
              </a:tblPr>
              <a:tblGrid>
                <a:gridCol w="947420"/>
                <a:gridCol w="1176020"/>
                <a:gridCol w="2835275"/>
                <a:gridCol w="3233420"/>
                <a:gridCol w="1154430"/>
                <a:gridCol w="1537335"/>
              </a:tblGrid>
              <a:tr h="640080">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现象</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定义</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sym typeface="+mn-ea"/>
                        </a:rPr>
                        <a:t>图示</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不同点</a:t>
                      </a:r>
                      <a:endParaRPr lang="en-US" altLang="zh-CN"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共同点</a:t>
                      </a:r>
                      <a:endPar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举例</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4480560">
                <a:tc>
                  <a:txBody>
                    <a:bodyPr/>
                    <a:lstStyle/>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镜面反射</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dirty="0">
                          <a:latin typeface="Times New Roman" panose="02020603050405020304" pitchFamily="18" charset="0"/>
                          <a:cs typeface="Times New Roman" panose="02020603050405020304" pitchFamily="18" charset="0"/>
                        </a:rPr>
                        <a:t>一束平行光照射到光滑物体表面后，会被地</a:t>
                      </a:r>
                      <a:r>
                        <a:rPr lang="en-US" sz="2400" dirty="0">
                          <a:latin typeface="Times New Roman" panose="02020603050405020304" pitchFamily="18" charset="0"/>
                          <a:ea typeface="宋体" panose="02010600030101010101" pitchFamily="2" charset="-122"/>
                          <a:sym typeface="+mn-ea"/>
                        </a:rPr>
                        <a:t>_____</a:t>
                      </a:r>
                      <a:r>
                        <a:rPr lang="zh-CN" altLang="en-US" sz="2400" dirty="0">
                          <a:latin typeface="Times New Roman" panose="02020603050405020304" pitchFamily="18" charset="0"/>
                          <a:cs typeface="Times New Roman" panose="02020603050405020304" pitchFamily="18" charset="0"/>
                        </a:rPr>
                        <a:t>反射</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en-US" altLang="zh-CN" sz="2400" dirty="0" smtClean="0">
                          <a:latin typeface="Times New Roman" panose="02020603050405020304" pitchFamily="18" charset="0"/>
                          <a:cs typeface="Times New Roman" panose="02020603050405020304" pitchFamily="18" charset="0"/>
                        </a:rPr>
                        <a:t>(1)</a:t>
                      </a:r>
                      <a:r>
                        <a:rPr lang="zh-CN" altLang="en-US" sz="2400" dirty="0" smtClean="0">
                          <a:latin typeface="Times New Roman" panose="02020603050405020304" pitchFamily="18" charset="0"/>
                          <a:cs typeface="Times New Roman" panose="02020603050405020304" pitchFamily="18" charset="0"/>
                        </a:rPr>
                        <a:t>反射面</a:t>
                      </a:r>
                      <a:r>
                        <a:rPr lang="zh-CN" altLang="en-US" sz="2400" dirty="0">
                          <a:latin typeface="Times New Roman" panose="02020603050405020304" pitchFamily="18" charset="0"/>
                          <a:cs typeface="Times New Roman" panose="02020603050405020304" pitchFamily="18" charset="0"/>
                        </a:rPr>
                        <a:t>：平整光滑</a:t>
                      </a:r>
                      <a:endParaRPr lang="zh-CN" altLang="en-US" sz="2400" dirty="0">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dirty="0">
                          <a:latin typeface="Times New Roman" panose="02020603050405020304" pitchFamily="18" charset="0"/>
                          <a:cs typeface="Times New Roman" panose="02020603050405020304" pitchFamily="18" charset="0"/>
                        </a:rPr>
                        <a:t>(2)反射光方向：特定方向有反射光束，其他方向则没有</a:t>
                      </a:r>
                      <a:endParaRPr lang="zh-CN" altLang="en-US" sz="2400" dirty="0">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dirty="0">
                          <a:latin typeface="Times New Roman" panose="02020603050405020304" pitchFamily="18" charset="0"/>
                          <a:cs typeface="Times New Roman" panose="02020603050405020304" pitchFamily="18" charset="0"/>
                        </a:rPr>
                        <a:t>(3)人的感觉：迎着反射光很刺眼，常说反光，其他方位看不见，或不明显</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mn-ea"/>
                        </a:rPr>
                        <a:t>都遵循</a:t>
                      </a:r>
                      <a:r>
                        <a:rPr lang="zh-CN" altLang="en-US" sz="2400" dirty="0" smtClean="0">
                          <a:latin typeface="黑体" panose="02010609060101010101" pitchFamily="49" charset="-122"/>
                          <a:ea typeface="黑体" panose="02010609060101010101" pitchFamily="49" charset="-122"/>
                          <a:cs typeface="Times New Roman" panose="02020603050405020304" pitchFamily="18" charset="0"/>
                          <a:sym typeface="+mn-ea"/>
                        </a:rPr>
                        <a:t>光的 </a:t>
                      </a:r>
                      <a:r>
                        <a:rPr lang="en-US" sz="2400" dirty="0" smtClean="0">
                          <a:latin typeface="Times New Roman" panose="02020603050405020304" pitchFamily="18" charset="0"/>
                          <a:ea typeface="宋体" panose="02010600030101010101" pitchFamily="2" charset="-122"/>
                          <a:sym typeface="+mn-ea"/>
                        </a:rPr>
                        <a:t>_____</a:t>
                      </a: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mn-ea"/>
                        </a:rPr>
                        <a:t>定律</a:t>
                      </a:r>
                      <a:endParaRPr lang="zh-CN" altLang="en-US" sz="2400" dirty="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sz="2400" dirty="0">
                          <a:latin typeface="Times New Roman" panose="02020603050405020304" pitchFamily="18" charset="0"/>
                          <a:cs typeface="Times New Roman" panose="02020603050405020304" pitchFamily="18" charset="0"/>
                        </a:rPr>
                        <a:t>a.镜面、水面、玻璃幕墙等反光现象</a:t>
                      </a:r>
                      <a:endParaRPr sz="2400" dirty="0">
                        <a:latin typeface="Times New Roman" panose="02020603050405020304" pitchFamily="18" charset="0"/>
                        <a:cs typeface="Times New Roman" panose="02020603050405020304" pitchFamily="18" charset="0"/>
                      </a:endParaRPr>
                    </a:p>
                    <a:p>
                      <a:pPr algn="l" fontAlgn="auto">
                        <a:lnSpc>
                          <a:spcPct val="150000"/>
                        </a:lnSpc>
                        <a:buNone/>
                      </a:pPr>
                      <a:r>
                        <a:rPr sz="2400" dirty="0">
                          <a:latin typeface="Times New Roman" panose="02020603050405020304" pitchFamily="18" charset="0"/>
                          <a:cs typeface="Times New Roman" panose="02020603050405020304" pitchFamily="18" charset="0"/>
                        </a:rPr>
                        <a:t>b.平面镜成像、玻璃板成像</a:t>
                      </a:r>
                      <a:endParaRPr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2" name="文本框 1"/>
          <p:cNvSpPr txBox="1"/>
          <p:nvPr/>
        </p:nvSpPr>
        <p:spPr>
          <a:xfrm>
            <a:off x="592773" y="686435"/>
            <a:ext cx="3230880" cy="460375"/>
          </a:xfrm>
          <a:prstGeom prst="rect">
            <a:avLst/>
          </a:prstGeom>
          <a:noFill/>
        </p:spPr>
        <p:txBody>
          <a:bodyPr wrap="none" rtlCol="0" anchor="t">
            <a:spAutoFit/>
          </a:bodyPr>
          <a:lstStyle/>
          <a:p>
            <a:r>
              <a:rPr lang="zh-CN" sz="2400">
                <a:latin typeface="黑体" panose="02010609060101010101" pitchFamily="49" charset="-122"/>
                <a:ea typeface="黑体" panose="02010609060101010101" pitchFamily="49" charset="-122"/>
                <a:sym typeface="+mn-ea"/>
              </a:rPr>
              <a:t>四、镜面反射和漫反射</a:t>
            </a:r>
            <a:endParaRPr lang="zh-CN" altLang="en-US" sz="2400">
              <a:latin typeface="黑体" panose="02010609060101010101" pitchFamily="49" charset="-122"/>
              <a:ea typeface="黑体" panose="02010609060101010101" pitchFamily="49" charset="-122"/>
              <a:sym typeface="+mn-ea"/>
            </a:endParaRPr>
          </a:p>
        </p:txBody>
      </p:sp>
      <p:pic>
        <p:nvPicPr>
          <p:cNvPr id="3" name="图片 2"/>
          <p:cNvPicPr>
            <a:picLocks noChangeAspect="1"/>
          </p:cNvPicPr>
          <p:nvPr/>
        </p:nvPicPr>
        <p:blipFill>
          <a:blip r:embed="rId2"/>
          <a:stretch>
            <a:fillRect/>
          </a:stretch>
        </p:blipFill>
        <p:spPr>
          <a:xfrm>
            <a:off x="2873058" y="2576195"/>
            <a:ext cx="2641600" cy="1437005"/>
          </a:xfrm>
          <a:prstGeom prst="rect">
            <a:avLst/>
          </a:prstGeom>
        </p:spPr>
      </p:pic>
      <p:sp>
        <p:nvSpPr>
          <p:cNvPr id="100" name="文本框 99"/>
          <p:cNvSpPr txBox="1"/>
          <p:nvPr/>
        </p:nvSpPr>
        <p:spPr>
          <a:xfrm>
            <a:off x="1845628" y="5372735"/>
            <a:ext cx="83248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平行</a:t>
            </a:r>
            <a:endParaRPr lang="zh-CN" altLang="en-US" dirty="0"/>
          </a:p>
        </p:txBody>
      </p:sp>
      <p:sp>
        <p:nvSpPr>
          <p:cNvPr id="7" name="流程图: 终止 6">
            <a:hlinkClick r:id="rId3" action="ppaction://hlinksldjump"/>
          </p:cNvPr>
          <p:cNvSpPr/>
          <p:nvPr/>
        </p:nvSpPr>
        <p:spPr>
          <a:xfrm>
            <a:off x="3192001" y="5343447"/>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11" name="圆角矩形 10">
            <a:hlinkClick r:id="rId4" action="ppaction://hlinksldjump"/>
          </p:cNvPr>
          <p:cNvSpPr/>
          <p:nvPr/>
        </p:nvSpPr>
        <p:spPr bwMode="auto">
          <a:xfrm>
            <a:off x="3018150" y="4377547"/>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点击至重难点突破</a:t>
            </a:r>
            <a:endParaRPr lang="zh-CN" altLang="en-US" b="1" dirty="0">
              <a:solidFill>
                <a:prstClr val="black"/>
              </a:solidFill>
              <a:latin typeface="黑体" panose="02010609060101010101" pitchFamily="49" charset="-122"/>
              <a:ea typeface="黑体" panose="02010609060101010101" pitchFamily="49" charset="-122"/>
            </a:endParaRPr>
          </a:p>
        </p:txBody>
      </p:sp>
      <p:sp>
        <p:nvSpPr>
          <p:cNvPr id="5" name="文本框 4"/>
          <p:cNvSpPr txBox="1"/>
          <p:nvPr/>
        </p:nvSpPr>
        <p:spPr>
          <a:xfrm>
            <a:off x="9105583" y="4263390"/>
            <a:ext cx="887095" cy="460375"/>
          </a:xfrm>
          <a:prstGeom prst="rect">
            <a:avLst/>
          </a:prstGeom>
          <a:noFill/>
          <a:ln w="9525">
            <a:noFill/>
          </a:ln>
        </p:spPr>
        <p:txBody>
          <a:bodyPr wrap="square">
            <a:spAutoFit/>
          </a:bodyPr>
          <a:p>
            <a:pPr indent="0"/>
            <a:r>
              <a:rPr lang="zh-CN" sz="2400" b="0" dirty="0">
                <a:solidFill>
                  <a:srgbClr val="FF0000"/>
                </a:solidFill>
                <a:ea typeface="宋体" panose="02010600030101010101" pitchFamily="2" charset="-122"/>
              </a:rPr>
              <a:t>反射</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653733" y="1012190"/>
          <a:ext cx="10883900" cy="5120640"/>
        </p:xfrm>
        <a:graphic>
          <a:graphicData uri="http://schemas.openxmlformats.org/drawingml/2006/table">
            <a:tbl>
              <a:tblPr firstRow="1" bandRow="1">
                <a:tableStyleId>{5C22544A-7EE6-4342-B048-85BDC9FD1C3A}</a:tableStyleId>
              </a:tblPr>
              <a:tblGrid>
                <a:gridCol w="601345"/>
                <a:gridCol w="1522095"/>
                <a:gridCol w="2609215"/>
                <a:gridCol w="3275965"/>
                <a:gridCol w="1157605"/>
                <a:gridCol w="1717675"/>
              </a:tblGrid>
              <a:tr h="1188720">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现象</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定义</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sym typeface="+mn-ea"/>
                        </a:rPr>
                        <a:t>图示</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不同点</a:t>
                      </a:r>
                      <a:endParaRPr lang="en-US" altLang="zh-CN"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共同点</a:t>
                      </a:r>
                      <a:endParaRPr lang="zh-CN"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举例</a:t>
                      </a:r>
                      <a:endParaRPr lang="zh-CN" altLang="en-US" sz="2400" b="0" dirty="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3931920">
                <a:tc>
                  <a:txBody>
                    <a:bodyPr/>
                    <a:lstStyle/>
                    <a:p>
                      <a:pPr algn="ctr" fontAlgn="auto">
                        <a:lnSpc>
                          <a:spcPct val="15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rPr>
                        <a:t>漫反射</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a:latin typeface="Times New Roman" panose="02020603050405020304" pitchFamily="18" charset="0"/>
                          <a:cs typeface="Times New Roman" panose="02020603050405020304" pitchFamily="18" charset="0"/>
                        </a:rPr>
                        <a:t>平行光经粗糙的表面反射后，反射光射向各个</a:t>
                      </a:r>
                      <a:endParaRPr lang="zh-CN" altLang="en-US" sz="2400">
                        <a:latin typeface="Times New Roman" panose="02020603050405020304" pitchFamily="18" charset="0"/>
                        <a:cs typeface="Times New Roman" panose="02020603050405020304" pitchFamily="18" charset="0"/>
                      </a:endParaRPr>
                    </a:p>
                    <a:p>
                      <a:pPr algn="ctr" fontAlgn="auto">
                        <a:lnSpc>
                          <a:spcPct val="150000"/>
                        </a:lnSpc>
                        <a:buNone/>
                      </a:pPr>
                      <a:r>
                        <a:rPr lang="zh-CN" altLang="en-US" sz="2400">
                          <a:latin typeface="Times New Roman" panose="02020603050405020304" pitchFamily="18" charset="0"/>
                          <a:cs typeface="Times New Roman" panose="02020603050405020304" pitchFamily="18" charset="0"/>
                        </a:rPr>
                        <a:t>方向</a:t>
                      </a: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endParaRPr lang="zh-CN" altLang="en-US" sz="240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en-US" altLang="zh-CN" sz="2400" dirty="0" smtClean="0">
                          <a:latin typeface="Times New Roman" panose="02020603050405020304" pitchFamily="18" charset="0"/>
                          <a:cs typeface="Times New Roman" panose="02020603050405020304" pitchFamily="18" charset="0"/>
                        </a:rPr>
                        <a:t>(1)</a:t>
                      </a:r>
                      <a:r>
                        <a:rPr lang="zh-CN" altLang="en-US" sz="2400" dirty="0" smtClean="0">
                          <a:latin typeface="Times New Roman" panose="02020603050405020304" pitchFamily="18" charset="0"/>
                          <a:cs typeface="Times New Roman" panose="02020603050405020304" pitchFamily="18" charset="0"/>
                        </a:rPr>
                        <a:t>反射面</a:t>
                      </a:r>
                      <a:r>
                        <a:rPr lang="zh-CN" altLang="en-US" sz="2400" dirty="0">
                          <a:latin typeface="Times New Roman" panose="02020603050405020304" pitchFamily="18" charset="0"/>
                          <a:cs typeface="Times New Roman" panose="02020603050405020304" pitchFamily="18" charset="0"/>
                        </a:rPr>
                        <a:t>：粗糙不平</a:t>
                      </a:r>
                      <a:endParaRPr lang="zh-CN" altLang="en-US" sz="2400" dirty="0">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dirty="0">
                          <a:latin typeface="Times New Roman" panose="02020603050405020304" pitchFamily="18" charset="0"/>
                          <a:cs typeface="Times New Roman" panose="02020603050405020304" pitchFamily="18" charset="0"/>
                        </a:rPr>
                        <a:t>(2)反射光方向：各个方向都有反射光，没有光线集中的反射方向</a:t>
                      </a:r>
                      <a:endParaRPr lang="zh-CN" altLang="en-US" sz="2400" dirty="0">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dirty="0">
                          <a:latin typeface="Times New Roman" panose="02020603050405020304" pitchFamily="18" charset="0"/>
                          <a:cs typeface="Times New Roman" panose="02020603050405020304" pitchFamily="18" charset="0"/>
                        </a:rPr>
                        <a:t>(3)人的感觉：各个方向都能看到不发光的</a:t>
                      </a:r>
                      <a:endParaRPr lang="zh-CN" altLang="en-US" sz="2400" dirty="0">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dirty="0">
                          <a:latin typeface="Times New Roman" panose="02020603050405020304" pitchFamily="18" charset="0"/>
                          <a:cs typeface="Times New Roman" panose="02020603050405020304" pitchFamily="18" charset="0"/>
                        </a:rPr>
                        <a:t>物体</a:t>
                      </a:r>
                      <a:endParaRPr lang="zh-CN" altLang="en-US"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dirty="0">
                          <a:latin typeface="黑体" panose="02010609060101010101" pitchFamily="49" charset="-122"/>
                          <a:ea typeface="黑体" panose="02010609060101010101" pitchFamily="49" charset="-122"/>
                          <a:cs typeface="Times New Roman" panose="02020603050405020304" pitchFamily="18" charset="0"/>
                        </a:rPr>
                        <a:t>都遵循</a:t>
                      </a:r>
                      <a:r>
                        <a:rPr lang="zh-CN" altLang="en-US" sz="2400" dirty="0" smtClean="0">
                          <a:latin typeface="黑体" panose="02010609060101010101" pitchFamily="49" charset="-122"/>
                          <a:ea typeface="黑体" panose="02010609060101010101" pitchFamily="49" charset="-122"/>
                          <a:cs typeface="Times New Roman" panose="02020603050405020304" pitchFamily="18" charset="0"/>
                        </a:rPr>
                        <a:t>光的 </a:t>
                      </a:r>
                      <a:r>
                        <a:rPr lang="en-US" sz="2400" dirty="0" smtClean="0">
                          <a:latin typeface="Times New Roman" panose="02020603050405020304" pitchFamily="18" charset="0"/>
                          <a:ea typeface="宋体" panose="02010600030101010101" pitchFamily="2" charset="-122"/>
                          <a:sym typeface="+mn-ea"/>
                        </a:rPr>
                        <a:t>_____</a:t>
                      </a:r>
                      <a:r>
                        <a:rPr lang="zh-CN" altLang="en-US" sz="2400" dirty="0">
                          <a:latin typeface="黑体" panose="02010609060101010101" pitchFamily="49" charset="-122"/>
                          <a:ea typeface="黑体" panose="02010609060101010101" pitchFamily="49" charset="-122"/>
                          <a:cs typeface="Times New Roman" panose="02020603050405020304" pitchFamily="18" charset="0"/>
                        </a:rPr>
                        <a:t>定律</a:t>
                      </a:r>
                      <a:endParaRPr lang="zh-CN" altLang="en-US" sz="2400" dirty="0">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sz="2400" dirty="0">
                          <a:latin typeface="Times New Roman" panose="02020603050405020304" pitchFamily="18" charset="0"/>
                          <a:cs typeface="Times New Roman" panose="02020603050405020304" pitchFamily="18" charset="0"/>
                        </a:rPr>
                        <a:t>a.各个方向都能看清黑板上的字</a:t>
                      </a:r>
                      <a:endParaRPr sz="2400" dirty="0">
                        <a:latin typeface="Times New Roman" panose="02020603050405020304" pitchFamily="18" charset="0"/>
                        <a:cs typeface="Times New Roman" panose="02020603050405020304" pitchFamily="18" charset="0"/>
                      </a:endParaRPr>
                    </a:p>
                    <a:p>
                      <a:pPr algn="l" fontAlgn="auto">
                        <a:lnSpc>
                          <a:spcPct val="150000"/>
                        </a:lnSpc>
                        <a:buNone/>
                      </a:pPr>
                      <a:r>
                        <a:rPr sz="2400" dirty="0">
                          <a:latin typeface="Times New Roman" panose="02020603050405020304" pitchFamily="18" charset="0"/>
                          <a:cs typeface="Times New Roman" panose="02020603050405020304" pitchFamily="18" charset="0"/>
                        </a:rPr>
                        <a:t>b.电影屏幕用布而不用玻璃</a:t>
                      </a:r>
                      <a:endParaRPr sz="2400" dirty="0">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928938" y="3110230"/>
            <a:ext cx="2299335" cy="1285875"/>
          </a:xfrm>
          <a:prstGeom prst="rect">
            <a:avLst/>
          </a:prstGeom>
        </p:spPr>
      </p:pic>
      <p:sp>
        <p:nvSpPr>
          <p:cNvPr id="100" name="文本框 99"/>
          <p:cNvSpPr txBox="1"/>
          <p:nvPr/>
        </p:nvSpPr>
        <p:spPr>
          <a:xfrm>
            <a:off x="8832533" y="4221480"/>
            <a:ext cx="87312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反射</a:t>
            </a:r>
            <a:endParaRPr lang="zh-CN" altLang="en-US" dirty="0"/>
          </a:p>
        </p:txBody>
      </p:sp>
      <p:sp>
        <p:nvSpPr>
          <p:cNvPr id="6" name="流程图: 终止 5">
            <a:hlinkClick r:id="rId3" action="ppaction://hlinksldjump"/>
          </p:cNvPr>
          <p:cNvSpPr/>
          <p:nvPr/>
        </p:nvSpPr>
        <p:spPr>
          <a:xfrm>
            <a:off x="2978641" y="5069294"/>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7223" y="1454785"/>
            <a:ext cx="10917555" cy="4523105"/>
          </a:xfrm>
          <a:prstGeom prst="rect">
            <a:avLst/>
          </a:prstGeom>
          <a:noFill/>
          <a:ln w="9525">
            <a:noFill/>
          </a:ln>
        </p:spPr>
        <p:txBody>
          <a:bodyPr wrap="square">
            <a:spAutoFit/>
          </a:bodyPr>
          <a:lstStyle/>
          <a:p>
            <a:pPr indent="0">
              <a:lnSpc>
                <a:spcPct val="150000"/>
              </a:lnSpc>
            </a:pPr>
            <a:r>
              <a:rPr lang="zh-CN" sz="2400" b="0" dirty="0">
                <a:latin typeface="Times New Roman" panose="02020603050405020304" pitchFamily="18" charset="0"/>
                <a:ea typeface="黑体" panose="02010609060101010101" pitchFamily="49" charset="-122"/>
                <a:cs typeface="Times New Roman" panose="02020603050405020304" pitchFamily="18" charset="0"/>
              </a:rPr>
              <a:t>五、平面镜成像</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原理：</a:t>
            </a: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____________</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latin typeface="Times New Roman" panose="02020603050405020304" pitchFamily="18" charset="0"/>
                <a:ea typeface="宋体" panose="02010600030101010101" pitchFamily="2" charset="-122"/>
                <a:cs typeface="Times New Roman" panose="02020603050405020304" pitchFamily="18" charset="0"/>
              </a:rPr>
              <a:t>平面镜成像特点</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平面镜所成的像是</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像，故</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（选填</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能</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或</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不能</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）呈现在光屏上</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endParaRPr lang="en-US" sz="2400" b="0" dirty="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黑体" panose="02010609060101010101" pitchFamily="49" charset="-122"/>
                <a:cs typeface="Times New Roman" panose="02020603050405020304" pitchFamily="18" charset="0"/>
              </a:rPr>
              <a:t>b</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像与物体的大小</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endParaRPr lang="en-US" sz="2400" b="0" dirty="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黑体" panose="02010609060101010101" pitchFamily="49" charset="-122"/>
                <a:cs typeface="Times New Roman" panose="02020603050405020304" pitchFamily="18" charset="0"/>
              </a:rPr>
              <a:t>c</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像到平面镜的距离与物体到平面镜的</a:t>
            </a:r>
            <a:r>
              <a:rPr lang="zh-CN" sz="2400" b="0" dirty="0" smtClean="0">
                <a:latin typeface="Times New Roman" panose="02020603050405020304" pitchFamily="18" charset="0"/>
                <a:ea typeface="黑体" panose="02010609060101010101" pitchFamily="49" charset="-122"/>
                <a:cs typeface="Times New Roman" panose="02020603050405020304" pitchFamily="18" charset="0"/>
              </a:rPr>
              <a:t>距离</a:t>
            </a: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en-US" sz="2400" b="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sz="2400" b="0" dirty="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黑体" panose="02010609060101010101" pitchFamily="49" charset="-122"/>
                <a:cs typeface="Times New Roman" panose="02020603050405020304" pitchFamily="18" charset="0"/>
              </a:rPr>
              <a:t>d</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像与物体关于平面镜是</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的</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endParaRPr lang="en-US" sz="2400" b="0" dirty="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3.</a:t>
            </a:r>
            <a:r>
              <a:rPr lang="zh-CN" sz="2400" b="0" dirty="0">
                <a:latin typeface="Times New Roman" panose="02020603050405020304" pitchFamily="18" charset="0"/>
                <a:ea typeface="宋体" panose="02010600030101010101" pitchFamily="2" charset="-122"/>
                <a:cs typeface="Times New Roman" panose="02020603050405020304" pitchFamily="18" charset="0"/>
              </a:rPr>
              <a:t>应用：穿衣镜、牙医用来诊断的反光镜等</a:t>
            </a:r>
            <a:endParaRPr lang="zh-CN" altLang="en-US"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991703" y="2131591"/>
            <a:ext cx="202118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光的反射　</a:t>
            </a:r>
            <a:endParaRPr lang="zh-CN" altLang="en-US" dirty="0"/>
          </a:p>
        </p:txBody>
      </p:sp>
      <p:sp>
        <p:nvSpPr>
          <p:cNvPr id="3" name="文本框 2"/>
          <p:cNvSpPr txBox="1"/>
          <p:nvPr/>
        </p:nvSpPr>
        <p:spPr>
          <a:xfrm>
            <a:off x="3575879" y="3211964"/>
            <a:ext cx="91440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虚</a:t>
            </a:r>
            <a:endParaRPr lang="zh-CN" altLang="en-US" dirty="0"/>
          </a:p>
        </p:txBody>
      </p:sp>
      <p:sp>
        <p:nvSpPr>
          <p:cNvPr id="4" name="文本框 3"/>
          <p:cNvSpPr txBox="1"/>
          <p:nvPr/>
        </p:nvSpPr>
        <p:spPr>
          <a:xfrm>
            <a:off x="5088047" y="3211964"/>
            <a:ext cx="158051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不能</a:t>
            </a:r>
            <a:endParaRPr lang="zh-CN" altLang="en-US" dirty="0"/>
          </a:p>
        </p:txBody>
      </p:sp>
      <p:sp>
        <p:nvSpPr>
          <p:cNvPr id="5" name="文本框 4"/>
          <p:cNvSpPr txBox="1"/>
          <p:nvPr/>
        </p:nvSpPr>
        <p:spPr>
          <a:xfrm>
            <a:off x="3071823" y="3716020"/>
            <a:ext cx="13246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相等</a:t>
            </a:r>
            <a:endParaRPr lang="zh-CN" altLang="en-US" dirty="0"/>
          </a:p>
        </p:txBody>
      </p:sp>
      <p:sp>
        <p:nvSpPr>
          <p:cNvPr id="6" name="文本框 5"/>
          <p:cNvSpPr txBox="1"/>
          <p:nvPr/>
        </p:nvSpPr>
        <p:spPr>
          <a:xfrm>
            <a:off x="6456199" y="4263757"/>
            <a:ext cx="1324610" cy="460375"/>
          </a:xfrm>
          <a:prstGeom prst="rect">
            <a:avLst/>
          </a:prstGeom>
          <a:noFill/>
          <a:ln w="9525">
            <a:noFill/>
          </a:ln>
        </p:spPr>
        <p:txBody>
          <a:bodyPr wrap="square">
            <a:spAutoFit/>
          </a:bodyPr>
          <a:lstStyle/>
          <a:p>
            <a:pPr indent="0"/>
            <a:r>
              <a:rPr lang="zh-CN" sz="2400" b="0" dirty="0" smtClean="0">
                <a:solidFill>
                  <a:srgbClr val="FF0000"/>
                </a:solidFill>
                <a:ea typeface="宋体" panose="02010600030101010101" pitchFamily="2" charset="-122"/>
              </a:rPr>
              <a:t>相等</a:t>
            </a:r>
            <a:r>
              <a:rPr lang="en-US" altLang="zh-CN" sz="2400" b="0" dirty="0" smtClean="0">
                <a:solidFill>
                  <a:srgbClr val="FF0000"/>
                </a:solidFill>
                <a:ea typeface="宋体" panose="02010600030101010101" pitchFamily="2" charset="-122"/>
              </a:rPr>
              <a:t> </a:t>
            </a:r>
            <a:endParaRPr lang="zh-CN" altLang="en-US" dirty="0"/>
          </a:p>
        </p:txBody>
      </p:sp>
      <p:sp>
        <p:nvSpPr>
          <p:cNvPr id="8" name="文本框 7"/>
          <p:cNvSpPr txBox="1"/>
          <p:nvPr/>
        </p:nvSpPr>
        <p:spPr>
          <a:xfrm>
            <a:off x="4007927" y="4839821"/>
            <a:ext cx="10166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对称</a:t>
            </a:r>
            <a:endParaRPr lang="zh-CN" altLang="en-US" dirty="0"/>
          </a:p>
        </p:txBody>
      </p:sp>
      <p:sp>
        <p:nvSpPr>
          <p:cNvPr id="10" name="流程图: 终止 9">
            <a:hlinkClick r:id="rId1" action="ppaction://hlinksldjump"/>
          </p:cNvPr>
          <p:cNvSpPr/>
          <p:nvPr/>
        </p:nvSpPr>
        <p:spPr>
          <a:xfrm>
            <a:off x="9122906" y="5300563"/>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14" name="圆角矩形 13">
            <a:hlinkClick r:id="rId2" action="ppaction://hlinksldjump"/>
          </p:cNvPr>
          <p:cNvSpPr/>
          <p:nvPr/>
        </p:nvSpPr>
        <p:spPr bwMode="auto">
          <a:xfrm>
            <a:off x="8850625" y="1603232"/>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点击至重难点突破</a:t>
            </a:r>
            <a:endParaRPr lang="zh-CN" altLang="en-US" b="1" dirty="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7223" y="818515"/>
            <a:ext cx="10917555" cy="5631180"/>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六、球面镜</a:t>
            </a:r>
            <a:endParaRPr lang="zh-CN"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ea typeface="宋体" panose="02010600030101010101" pitchFamily="2" charset="-122"/>
              </a:rPr>
              <a:t>凸面镜：对光线有</a:t>
            </a:r>
            <a:r>
              <a:rPr lang="en-US" sz="2400" dirty="0">
                <a:latin typeface="Times New Roman" panose="02020603050405020304" pitchFamily="18" charset="0"/>
                <a:ea typeface="宋体" panose="02010600030101010101" pitchFamily="2" charset="-122"/>
                <a:sym typeface="+mn-ea"/>
              </a:rPr>
              <a:t>_____</a:t>
            </a:r>
            <a:r>
              <a:rPr lang="zh-CN" sz="2400" b="0" dirty="0">
                <a:ea typeface="宋体" panose="02010600030101010101" pitchFamily="2" charset="-122"/>
              </a:rPr>
              <a:t>作用，起到扩大视野的作用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如：汽车后视镜，路口拐弯镜等</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ea typeface="宋体" panose="02010600030101010101" pitchFamily="2" charset="-122"/>
              </a:rPr>
              <a:t>凹面镜：对光线有</a:t>
            </a:r>
            <a:r>
              <a:rPr lang="en-US" sz="2400" dirty="0">
                <a:latin typeface="Times New Roman" panose="02020603050405020304" pitchFamily="18" charset="0"/>
                <a:ea typeface="宋体" panose="02010600030101010101" pitchFamily="2" charset="-122"/>
                <a:sym typeface="+mn-ea"/>
              </a:rPr>
              <a:t>_____</a:t>
            </a:r>
            <a:r>
              <a:rPr lang="zh-CN" sz="2400" b="0" dirty="0">
                <a:ea typeface="宋体" panose="02010600030101010101" pitchFamily="2" charset="-122"/>
              </a:rPr>
              <a:t>作用，起到会聚光线的作用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如：太阳灶、大型反射式望远镜、手电筒等</a:t>
            </a:r>
            <a:r>
              <a:rPr lang="en-US" sz="2400" b="0" dirty="0">
                <a:latin typeface="Times New Roman" panose="02020603050405020304" pitchFamily="18" charset="0"/>
                <a:ea typeface="宋体" panose="02010600030101010101" pitchFamily="2" charset="-122"/>
              </a:rPr>
              <a:t>.</a:t>
            </a:r>
            <a:endParaRPr lang="zh-CN" sz="2400" b="0" dirty="0">
              <a:latin typeface="Times New Roman" panose="02020603050405020304" pitchFamily="18" charset="0"/>
              <a:ea typeface="宋体" panose="02010600030101010101" pitchFamily="2" charset="-122"/>
            </a:endParaRPr>
          </a:p>
          <a:p>
            <a:pPr>
              <a:lnSpc>
                <a:spcPct val="150000"/>
              </a:lnSpc>
            </a:pPr>
            <a:r>
              <a:rPr lang="zh-CN" sz="2400" dirty="0">
                <a:latin typeface="黑体" panose="02010609060101010101" pitchFamily="49" charset="-122"/>
                <a:ea typeface="黑体" panose="02010609060101010101" pitchFamily="49" charset="-122"/>
              </a:rPr>
              <a:t>七、光的色散</a:t>
            </a:r>
            <a:endParaRPr lang="en-US" sz="240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ea typeface="宋体" panose="02010600030101010101" pitchFamily="2" charset="-122"/>
              </a:rPr>
              <a:t>原理：</a:t>
            </a:r>
            <a:r>
              <a:rPr lang="en-US" sz="2400" dirty="0" smtClean="0">
                <a:latin typeface="Times New Roman" panose="02020603050405020304" pitchFamily="18" charset="0"/>
                <a:ea typeface="宋体" panose="02010600030101010101" pitchFamily="2" charset="-122"/>
                <a:sym typeface="+mn-ea"/>
              </a:rPr>
              <a:t>__________ </a:t>
            </a:r>
            <a:r>
              <a:rPr lang="en-US" sz="2400" b="0" dirty="0" smtClean="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ea typeface="宋体" panose="02010600030101010101" pitchFamily="2" charset="-122"/>
              </a:rPr>
              <a:t>现象：白色的太阳光经过三棱镜后，在光屏上形成一条彩色的光带</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颜色依次为红、橙、黄、绿、蓝、靛、紫</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rPr>
              <a:t>3.</a:t>
            </a:r>
            <a:r>
              <a:rPr lang="zh-CN" sz="2400" b="0" dirty="0" smtClean="0">
                <a:ea typeface="宋体" panose="02010600030101010101" pitchFamily="2" charset="-122"/>
              </a:rPr>
              <a:t>光</a:t>
            </a:r>
            <a:r>
              <a:rPr lang="zh-CN" sz="2400" b="0" dirty="0">
                <a:ea typeface="宋体" panose="02010600030101010101" pitchFamily="2" charset="-122"/>
              </a:rPr>
              <a:t>的三基色：</a:t>
            </a:r>
            <a:r>
              <a:rPr lang="en-US" sz="2400" dirty="0">
                <a:latin typeface="Times New Roman" panose="02020603050405020304" pitchFamily="18" charset="0"/>
                <a:ea typeface="宋体" panose="02010600030101010101" pitchFamily="2" charset="-122"/>
                <a:sym typeface="+mn-ea"/>
              </a:rPr>
              <a:t>____________</a:t>
            </a:r>
            <a:r>
              <a:rPr lang="en-US" sz="2400" b="0" dirty="0">
                <a:latin typeface="Times New Roman" panose="02020603050405020304" pitchFamily="18" charset="0"/>
                <a:ea typeface="宋体" panose="02010600030101010101" pitchFamily="2" charset="-122"/>
              </a:rPr>
              <a:t>.</a:t>
            </a:r>
            <a:endParaRPr lang="zh-CN" altLang="en-US" dirty="0"/>
          </a:p>
        </p:txBody>
      </p:sp>
      <p:sp>
        <p:nvSpPr>
          <p:cNvPr id="2" name="文本框 1"/>
          <p:cNvSpPr txBox="1"/>
          <p:nvPr/>
        </p:nvSpPr>
        <p:spPr>
          <a:xfrm>
            <a:off x="3441497" y="1456710"/>
            <a:ext cx="12865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发散</a:t>
            </a:r>
            <a:endParaRPr lang="zh-CN" altLang="en-US" dirty="0"/>
          </a:p>
        </p:txBody>
      </p:sp>
      <p:sp>
        <p:nvSpPr>
          <p:cNvPr id="3" name="文本框 2"/>
          <p:cNvSpPr txBox="1"/>
          <p:nvPr/>
        </p:nvSpPr>
        <p:spPr>
          <a:xfrm>
            <a:off x="3375978" y="2565157"/>
            <a:ext cx="118300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会聚　</a:t>
            </a:r>
            <a:endParaRPr lang="zh-CN" altLang="en-US" dirty="0"/>
          </a:p>
        </p:txBody>
      </p:sp>
      <p:sp>
        <p:nvSpPr>
          <p:cNvPr id="4" name="文本框 3"/>
          <p:cNvSpPr txBox="1"/>
          <p:nvPr/>
        </p:nvSpPr>
        <p:spPr>
          <a:xfrm>
            <a:off x="2043113" y="4221341"/>
            <a:ext cx="160718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光的折射</a:t>
            </a:r>
            <a:endParaRPr lang="zh-CN" altLang="en-US"/>
          </a:p>
        </p:txBody>
      </p:sp>
      <p:sp>
        <p:nvSpPr>
          <p:cNvPr id="5" name="文本框 4"/>
          <p:cNvSpPr txBox="1"/>
          <p:nvPr/>
        </p:nvSpPr>
        <p:spPr>
          <a:xfrm>
            <a:off x="2799889" y="5877272"/>
            <a:ext cx="214439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红、绿、蓝</a:t>
            </a:r>
            <a:endParaRPr lang="zh-CN" altLang="en-US" dirty="0"/>
          </a:p>
        </p:txBody>
      </p:sp>
      <p:sp>
        <p:nvSpPr>
          <p:cNvPr id="8" name="流程图: 终止 7">
            <a:hlinkClick r:id="rId1" action="ppaction://hlinksldjump"/>
          </p:cNvPr>
          <p:cNvSpPr/>
          <p:nvPr/>
        </p:nvSpPr>
        <p:spPr>
          <a:xfrm>
            <a:off x="9264511" y="5786269"/>
            <a:ext cx="2034540" cy="475194"/>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86473" y="1871345"/>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smtClean="0">
                  <a:solidFill>
                    <a:schemeClr val="tx1"/>
                  </a:solidFill>
                  <a:latin typeface="黑体" panose="02010609060101010101" pitchFamily="49" charset="-122"/>
                  <a:ea typeface="黑体" panose="02010609060101010101" pitchFamily="49" charset="-122"/>
                </a:rPr>
                <a:t>图说物理</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914718" y="2559685"/>
            <a:ext cx="6178550" cy="2861310"/>
          </a:xfrm>
          <a:prstGeom prst="rect">
            <a:avLst/>
          </a:prstGeom>
          <a:noFill/>
          <a:ln w="9525">
            <a:noFill/>
          </a:ln>
        </p:spPr>
        <p:txBody>
          <a:bodyPr wrap="square">
            <a:spAutoFit/>
          </a:bodyPr>
          <a:lstStyle/>
          <a:p>
            <a:pPr indent="0">
              <a:lnSpc>
                <a:spcPct val="150000"/>
              </a:lnSpc>
            </a:pPr>
            <a:r>
              <a:rPr lang="zh-CN" sz="2400" b="0" dirty="0">
                <a:ea typeface="黑体" panose="02010609060101010101" pitchFamily="49" charset="-122"/>
              </a:rPr>
              <a:t>命题点：小孔成像</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 </a:t>
            </a:r>
            <a:r>
              <a:rPr lang="zh-CN" sz="2400" b="0" dirty="0">
                <a:ea typeface="宋体" panose="02010600030101010101" pitchFamily="2" charset="-122"/>
              </a:rPr>
              <a:t>如图所示，小孔成像是由光的</a:t>
            </a:r>
            <a:r>
              <a:rPr lang="en-US" sz="2400" b="0" dirty="0">
                <a:latin typeface="Times New Roman" panose="02020603050405020304" pitchFamily="18" charset="0"/>
                <a:ea typeface="宋体" panose="02010600030101010101" pitchFamily="2" charset="-122"/>
              </a:rPr>
              <a:t>_________</a:t>
            </a:r>
            <a:r>
              <a:rPr lang="zh-CN" sz="2400" b="0" dirty="0">
                <a:ea typeface="宋体" panose="02010600030101010101" pitchFamily="2" charset="-122"/>
              </a:rPr>
              <a:t>形成的，其所成的像是</a:t>
            </a:r>
            <a:r>
              <a:rPr lang="en-US" sz="2400" b="0" dirty="0">
                <a:latin typeface="Times New Roman" panose="02020603050405020304" pitchFamily="18" charset="0"/>
                <a:ea typeface="宋体" panose="02010600030101010101" pitchFamily="2" charset="-122"/>
              </a:rPr>
              <a:t>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实像</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虚像</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，像的形状与小孔的形状</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有关</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无关</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a:t>
            </a:r>
            <a:endParaRPr lang="zh-CN" altLang="en-US" dirty="0"/>
          </a:p>
        </p:txBody>
      </p:sp>
      <p:pic>
        <p:nvPicPr>
          <p:cNvPr id="2" name="图片 -2147482492" descr="C:\Documents and Settings\Administrator\桌面\海南物理（沪科）@\AY422.TIF"/>
          <p:cNvPicPr>
            <a:picLocks noChangeAspect="1"/>
          </p:cNvPicPr>
          <p:nvPr/>
        </p:nvPicPr>
        <p:blipFill>
          <a:blip r:embed="rId2" r:link="rId3"/>
          <a:stretch>
            <a:fillRect/>
          </a:stretch>
        </p:blipFill>
        <p:spPr>
          <a:xfrm>
            <a:off x="7399338" y="3384550"/>
            <a:ext cx="3168015" cy="1212215"/>
          </a:xfrm>
          <a:prstGeom prst="rect">
            <a:avLst/>
          </a:prstGeom>
          <a:noFill/>
          <a:ln w="9525">
            <a:noFill/>
          </a:ln>
        </p:spPr>
      </p:pic>
      <p:sp>
        <p:nvSpPr>
          <p:cNvPr id="3" name="文本框 2"/>
          <p:cNvSpPr txBox="1"/>
          <p:nvPr/>
        </p:nvSpPr>
        <p:spPr>
          <a:xfrm>
            <a:off x="7746048" y="5052695"/>
            <a:ext cx="3409315" cy="368300"/>
          </a:xfrm>
          <a:prstGeom prst="rect">
            <a:avLst/>
          </a:prstGeom>
          <a:noFill/>
          <a:ln w="9525">
            <a:noFill/>
          </a:ln>
        </p:spPr>
        <p:txBody>
          <a:bodyPr wrap="square">
            <a:spAutoFit/>
          </a:bodyPr>
          <a:lstStyle/>
          <a:p>
            <a:pPr indent="0"/>
            <a:r>
              <a:rPr lang="en-US" b="0" dirty="0">
                <a:latin typeface="Times New Roman" panose="02020603050405020304" pitchFamily="18" charset="0"/>
                <a:ea typeface="宋体" panose="02010600030101010101" pitchFamily="2" charset="-122"/>
              </a:rPr>
              <a:t>(HK</a:t>
            </a:r>
            <a:r>
              <a:rPr lang="zh-CN" b="0" dirty="0">
                <a:ea typeface="宋体" panose="02010600030101010101" pitchFamily="2" charset="-122"/>
              </a:rPr>
              <a:t>八年级</a:t>
            </a:r>
            <a:r>
              <a:rPr lang="en-US" b="0" dirty="0">
                <a:latin typeface="Times New Roman" panose="02020603050405020304" pitchFamily="18" charset="0"/>
                <a:ea typeface="宋体" panose="02010600030101010101" pitchFamily="2" charset="-122"/>
              </a:rPr>
              <a:t>P57</a:t>
            </a:r>
            <a:r>
              <a:rPr lang="zh-CN" b="0" dirty="0">
                <a:ea typeface="宋体" panose="02010600030101010101" pitchFamily="2" charset="-122"/>
              </a:rPr>
              <a:t>图</a:t>
            </a:r>
            <a:r>
              <a:rPr lang="en-US" b="0" dirty="0">
                <a:latin typeface="Times New Roman" panose="02020603050405020304" pitchFamily="18" charset="0"/>
                <a:ea typeface="宋体" panose="02010600030101010101" pitchFamily="2" charset="-122"/>
              </a:rPr>
              <a:t>4</a:t>
            </a:r>
            <a:r>
              <a:rPr lang="zh-CN" b="0" dirty="0">
                <a:ea typeface="宋体" panose="02010600030101010101" pitchFamily="2" charset="-122"/>
              </a:rPr>
              <a:t>－</a:t>
            </a:r>
            <a:r>
              <a:rPr lang="en-US" b="0" dirty="0">
                <a:latin typeface="Times New Roman" panose="02020603050405020304" pitchFamily="18" charset="0"/>
                <a:ea typeface="宋体" panose="02010600030101010101" pitchFamily="2" charset="-122"/>
              </a:rPr>
              <a:t>11)</a:t>
            </a:r>
            <a:endParaRPr lang="zh-CN" altLang="en-US" dirty="0"/>
          </a:p>
        </p:txBody>
      </p:sp>
      <p:sp>
        <p:nvSpPr>
          <p:cNvPr id="4" name="文本框 3"/>
          <p:cNvSpPr txBox="1"/>
          <p:nvPr/>
        </p:nvSpPr>
        <p:spPr>
          <a:xfrm>
            <a:off x="5185728" y="3211711"/>
            <a:ext cx="1799590"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 </a:t>
            </a:r>
            <a:r>
              <a:rPr lang="zh-CN" sz="2400" b="0" dirty="0">
                <a:solidFill>
                  <a:srgbClr val="FF0000"/>
                </a:solidFill>
                <a:ea typeface="宋体" panose="02010600030101010101" pitchFamily="2" charset="-122"/>
              </a:rPr>
              <a:t>直线传播　</a:t>
            </a:r>
            <a:endParaRPr lang="zh-CN" altLang="en-US" dirty="0"/>
          </a:p>
        </p:txBody>
      </p:sp>
      <p:sp>
        <p:nvSpPr>
          <p:cNvPr id="5" name="文本框 4"/>
          <p:cNvSpPr txBox="1"/>
          <p:nvPr/>
        </p:nvSpPr>
        <p:spPr>
          <a:xfrm>
            <a:off x="3846240" y="3759448"/>
            <a:ext cx="117030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实像</a:t>
            </a:r>
            <a:endParaRPr lang="zh-CN" altLang="en-US" dirty="0"/>
          </a:p>
        </p:txBody>
      </p:sp>
      <p:sp>
        <p:nvSpPr>
          <p:cNvPr id="6" name="文本框 5"/>
          <p:cNvSpPr txBox="1"/>
          <p:nvPr/>
        </p:nvSpPr>
        <p:spPr>
          <a:xfrm>
            <a:off x="5130314" y="4291831"/>
            <a:ext cx="154241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无关</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648903" y="103759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783" y="3812"/>
              <a:ext cx="8325"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玩转海南</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648905" y="2185670"/>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25" name="组合 24"/>
          <p:cNvGrpSpPr/>
          <p:nvPr/>
        </p:nvGrpSpPr>
        <p:grpSpPr>
          <a:xfrm>
            <a:off x="2577148" y="3820161"/>
            <a:ext cx="6903085" cy="828040"/>
            <a:chOff x="4509" y="7824"/>
            <a:chExt cx="10871" cy="1304"/>
          </a:xfrm>
        </p:grpSpPr>
        <p:grpSp>
          <p:nvGrpSpPr>
            <p:cNvPr id="3085" name="组合 4"/>
            <p:cNvGrpSpPr/>
            <p:nvPr userDrawn="1"/>
          </p:nvGrpSpPr>
          <p:grpSpPr>
            <a:xfrm>
              <a:off x="4509" y="7824"/>
              <a:ext cx="10871" cy="1304"/>
              <a:chOff x="5246" y="3834"/>
              <a:chExt cx="10176" cy="1304"/>
            </a:xfrm>
          </p:grpSpPr>
          <p:sp>
            <p:nvSpPr>
              <p:cNvPr id="26" name="圆角矩形 6"/>
              <p:cNvSpPr/>
              <p:nvPr>
                <p:custDataLst>
                  <p:tags r:id="rId8"/>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7" name="椭圆 7"/>
              <p:cNvSpPr>
                <a:spLocks noChangeAspect="1"/>
              </p:cNvSpPr>
              <p:nvPr>
                <p:custDataLst>
                  <p:tags r:id="rId9"/>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3088"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28" name="文本框 27">
              <a:hlinkClick r:id="rId10" action="ppaction://hlinksldjump"/>
            </p:cNvPr>
            <p:cNvSpPr txBox="1"/>
            <p:nvPr/>
          </p:nvSpPr>
          <p:spPr>
            <a:xfrm>
              <a:off x="6415" y="8043"/>
              <a:ext cx="8692" cy="919"/>
            </a:xfrm>
            <a:prstGeom prst="rect">
              <a:avLst/>
            </a:prstGeom>
            <a:noFill/>
          </p:spPr>
          <p:txBody>
            <a:bodyPr wrap="square" rtlCol="0">
              <a:spAutoFit/>
            </a:bodyPr>
            <a:lstStyle/>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endPar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3332798" y="3157855"/>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11" action="ppaction://hlinksldjump"/>
          </p:cNvPr>
          <p:cNvSpPr txBox="1"/>
          <p:nvPr/>
        </p:nvSpPr>
        <p:spPr>
          <a:xfrm>
            <a:off x="5511483" y="3157855"/>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图说物理</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1" name="文本框 78">
            <a:hlinkClick r:id="rId12" action="ppaction://hlinksldjump"/>
          </p:cNvPr>
          <p:cNvSpPr txBox="1"/>
          <p:nvPr/>
        </p:nvSpPr>
        <p:spPr>
          <a:xfrm>
            <a:off x="7527608" y="3157855"/>
            <a:ext cx="237934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重难点突破</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2" name="矩形 10">
            <a:hlinkClick r:id="rId10" action="ppaction://hlinksldjump"/>
          </p:cNvPr>
          <p:cNvSpPr/>
          <p:nvPr/>
        </p:nvSpPr>
        <p:spPr>
          <a:xfrm>
            <a:off x="4079811" y="4831081"/>
            <a:ext cx="4594988"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dirty="0">
                <a:latin typeface="黑体" panose="02010609060101010101" pitchFamily="49" charset="-122"/>
                <a:ea typeface="黑体" panose="02010609060101010101" pitchFamily="49" charset="-122"/>
                <a:cs typeface="Times New Roman" panose="02020603050405020304" pitchFamily="18" charset="0"/>
                <a:sym typeface="+mn-ea"/>
              </a:rPr>
              <a:t>探究光的反射</a:t>
            </a:r>
            <a:r>
              <a:rPr lang="zh-CN" altLang="en-US" sz="3000" dirty="0" smtClean="0">
                <a:latin typeface="黑体" panose="02010609060101010101" pitchFamily="49" charset="-122"/>
                <a:ea typeface="黑体" panose="02010609060101010101" pitchFamily="49" charset="-122"/>
                <a:cs typeface="Times New Roman" panose="02020603050405020304" pitchFamily="18" charset="0"/>
                <a:sym typeface="+mn-ea"/>
              </a:rPr>
              <a:t>规律</a:t>
            </a:r>
            <a:endParaRPr lang="zh-CN" altLang="en-US" sz="30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33" name="矩形 10">
            <a:hlinkClick r:id="rId13" action="ppaction://hlinksldjump"/>
          </p:cNvPr>
          <p:cNvSpPr/>
          <p:nvPr/>
        </p:nvSpPr>
        <p:spPr>
          <a:xfrm>
            <a:off x="4064690" y="5527693"/>
            <a:ext cx="5253603"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dirty="0">
                <a:solidFill>
                  <a:srgbClr val="000000"/>
                </a:solidFill>
                <a:latin typeface="宋体" panose="02010600030101010101" pitchFamily="2" charset="-122"/>
                <a:ea typeface="黑体" panose="02010609060101010101" pitchFamily="49" charset="-122"/>
                <a:sym typeface="+mn-ea"/>
              </a:rPr>
              <a:t>探究平面镜成像的</a:t>
            </a:r>
            <a:r>
              <a:rPr lang="zh-CN" altLang="en-US" sz="3000" dirty="0" smtClean="0">
                <a:solidFill>
                  <a:srgbClr val="000000"/>
                </a:solidFill>
                <a:latin typeface="宋体" panose="02010600030101010101" pitchFamily="2" charset="-122"/>
                <a:ea typeface="黑体" panose="02010609060101010101" pitchFamily="49" charset="-122"/>
                <a:sym typeface="+mn-ea"/>
              </a:rPr>
              <a:t>特点</a:t>
            </a:r>
            <a:endParaRPr lang="en-US" altLang="zh-CN" sz="3000" dirty="0">
              <a:solidFill>
                <a:srgbClr val="000000"/>
              </a:solidFill>
              <a:latin typeface="Times New Roman" panose="02020603050405020304" pitchFamily="18" charset="0"/>
              <a:ea typeface="黑体" panose="02010609060101010101" pitchFamily="49" charset="-122"/>
            </a:endParaRPr>
          </a:p>
        </p:txBody>
      </p:sp>
    </p:spTree>
    <p:custDataLst>
      <p:tags r:id="rId14"/>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13498" y="2275840"/>
            <a:ext cx="6585585" cy="2306955"/>
          </a:xfrm>
          <a:prstGeom prst="rect">
            <a:avLst/>
          </a:prstGeom>
          <a:noFill/>
          <a:ln w="9525">
            <a:noFill/>
          </a:ln>
        </p:spPr>
        <p:txBody>
          <a:bodyPr wrap="square">
            <a:spAutoFit/>
          </a:bodyPr>
          <a:lstStyle/>
          <a:p>
            <a:pPr indent="0">
              <a:lnSpc>
                <a:spcPct val="150000"/>
              </a:lnSpc>
            </a:pPr>
            <a:r>
              <a:rPr lang="zh-CN" sz="2400" b="0" dirty="0">
                <a:ea typeface="黑体" panose="02010609060101010101" pitchFamily="49" charset="-122"/>
              </a:rPr>
              <a:t>命题点：光的反射及其规律</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 </a:t>
            </a:r>
            <a:r>
              <a:rPr lang="zh-CN" sz="2400" b="0" dirty="0">
                <a:ea typeface="宋体" panose="02010600030101010101" pitchFamily="2" charset="-122"/>
              </a:rPr>
              <a:t>小明想用利用一块平面镜使如图所示的太阳光竖直射入井中，则反射光线与入射光线的夹角应为</a:t>
            </a:r>
            <a:r>
              <a:rPr lang="en-US" sz="2400" b="0" dirty="0">
                <a:latin typeface="Times New Roman" panose="02020603050405020304" pitchFamily="18" charset="0"/>
                <a:ea typeface="宋体" panose="02010600030101010101" pitchFamily="2" charset="-122"/>
              </a:rPr>
              <a:t>______</a:t>
            </a:r>
            <a:r>
              <a:rPr lang="zh-CN" sz="2400" b="0" dirty="0">
                <a:ea typeface="宋体" panose="02010600030101010101" pitchFamily="2" charset="-122"/>
              </a:rPr>
              <a:t>．</a:t>
            </a:r>
            <a:endParaRPr lang="zh-CN" altLang="en-US" dirty="0"/>
          </a:p>
        </p:txBody>
      </p:sp>
      <p:pic>
        <p:nvPicPr>
          <p:cNvPr id="2" name="图片 -2147482491" descr="C:\Documents and Settings\Administrator\桌面\海南物理（沪科）@\AY236.TIF"/>
          <p:cNvPicPr>
            <a:picLocks noChangeAspect="1"/>
          </p:cNvPicPr>
          <p:nvPr/>
        </p:nvPicPr>
        <p:blipFill>
          <a:blip r:embed="rId1" r:link="rId2"/>
          <a:stretch>
            <a:fillRect/>
          </a:stretch>
        </p:blipFill>
        <p:spPr>
          <a:xfrm>
            <a:off x="8692356" y="1926590"/>
            <a:ext cx="2012315" cy="3005455"/>
          </a:xfrm>
          <a:prstGeom prst="rect">
            <a:avLst/>
          </a:prstGeom>
          <a:noFill/>
          <a:ln w="9525">
            <a:noFill/>
          </a:ln>
        </p:spPr>
      </p:pic>
      <p:sp>
        <p:nvSpPr>
          <p:cNvPr id="3" name="文本框 2"/>
          <p:cNvSpPr txBox="1"/>
          <p:nvPr/>
        </p:nvSpPr>
        <p:spPr>
          <a:xfrm>
            <a:off x="8328407" y="5292090"/>
            <a:ext cx="2703195" cy="368300"/>
          </a:xfrm>
          <a:prstGeom prst="rect">
            <a:avLst/>
          </a:prstGeom>
          <a:noFill/>
          <a:ln w="9525">
            <a:noFill/>
          </a:ln>
        </p:spPr>
        <p:txBody>
          <a:bodyPr wrap="square">
            <a:spAutoFit/>
          </a:bodyPr>
          <a:lstStyle/>
          <a:p>
            <a:pPr indent="0"/>
            <a:r>
              <a:rPr lang="en-US" b="0" dirty="0">
                <a:latin typeface="Times New Roman" panose="02020603050405020304" pitchFamily="18" charset="0"/>
                <a:ea typeface="宋体" panose="02010600030101010101" pitchFamily="2" charset="-122"/>
              </a:rPr>
              <a:t>(BS</a:t>
            </a:r>
            <a:r>
              <a:rPr lang="zh-CN" b="0" dirty="0">
                <a:ea typeface="宋体" panose="02010600030101010101" pitchFamily="2" charset="-122"/>
              </a:rPr>
              <a:t>八上</a:t>
            </a:r>
            <a:r>
              <a:rPr lang="en-US" b="0" dirty="0">
                <a:latin typeface="Times New Roman" panose="02020603050405020304" pitchFamily="18" charset="0"/>
                <a:ea typeface="宋体" panose="02010600030101010101" pitchFamily="2" charset="-122"/>
              </a:rPr>
              <a:t>P104</a:t>
            </a:r>
            <a:r>
              <a:rPr lang="zh-CN" b="0" dirty="0">
                <a:ea typeface="宋体" panose="02010600030101010101" pitchFamily="2" charset="-122"/>
              </a:rPr>
              <a:t>图</a:t>
            </a:r>
            <a:r>
              <a:rPr lang="en-US" b="0" dirty="0">
                <a:latin typeface="Times New Roman" panose="02020603050405020304" pitchFamily="18" charset="0"/>
                <a:ea typeface="宋体" panose="02010600030101010101" pitchFamily="2" charset="-122"/>
              </a:rPr>
              <a:t>5</a:t>
            </a:r>
            <a:r>
              <a:rPr lang="zh-CN" b="0" dirty="0">
                <a:ea typeface="宋体" panose="02010600030101010101" pitchFamily="2" charset="-122"/>
              </a:rPr>
              <a:t>－</a:t>
            </a:r>
            <a:r>
              <a:rPr lang="en-US" b="0" dirty="0">
                <a:latin typeface="Times New Roman" panose="02020603050405020304" pitchFamily="18" charset="0"/>
                <a:ea typeface="宋体" panose="02010600030101010101" pitchFamily="2" charset="-122"/>
              </a:rPr>
              <a:t>12)</a:t>
            </a:r>
            <a:endParaRPr lang="zh-CN" altLang="en-US" dirty="0"/>
          </a:p>
        </p:txBody>
      </p:sp>
      <p:sp>
        <p:nvSpPr>
          <p:cNvPr id="4" name="文本框 3"/>
          <p:cNvSpPr txBox="1"/>
          <p:nvPr/>
        </p:nvSpPr>
        <p:spPr>
          <a:xfrm>
            <a:off x="1829870" y="4048745"/>
            <a:ext cx="1157605"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 120°</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25625" y="2091690"/>
            <a:ext cx="5080000" cy="2861310"/>
          </a:xfrm>
          <a:prstGeom prst="rect">
            <a:avLst/>
          </a:prstGeom>
          <a:noFill/>
          <a:ln w="9525">
            <a:noFill/>
          </a:ln>
        </p:spPr>
        <p:txBody>
          <a:bodyPr>
            <a:spAutoFit/>
          </a:bodyPr>
          <a:lstStyle/>
          <a:p>
            <a:pPr indent="0">
              <a:lnSpc>
                <a:spcPct val="150000"/>
              </a:lnSpc>
            </a:pPr>
            <a:r>
              <a:rPr lang="zh-CN" sz="2400" b="0" dirty="0">
                <a:ea typeface="黑体" panose="02010609060101010101" pitchFamily="49" charset="-122"/>
              </a:rPr>
              <a:t>命题点：光现象的辨识</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3. </a:t>
            </a:r>
            <a:r>
              <a:rPr lang="zh-CN" sz="2400" b="0" dirty="0">
                <a:ea typeface="宋体" panose="02010600030101010101" pitchFamily="2" charset="-122"/>
              </a:rPr>
              <a:t>阳光灿烂的日子，行走在绿树成荫的街道上，常常见到地面上有一些圆形的光斑，这些光斑是</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的实像，说明光是沿</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传播的．</a:t>
            </a:r>
            <a:endParaRPr lang="zh-CN" altLang="en-US" dirty="0"/>
          </a:p>
        </p:txBody>
      </p:sp>
      <p:pic>
        <p:nvPicPr>
          <p:cNvPr id="2" name="图片 -2147482490" descr="C:\Documents and Settings\Administrator\桌面\海南物理（沪科）@\AY235.TIF"/>
          <p:cNvPicPr>
            <a:picLocks noChangeAspect="1"/>
          </p:cNvPicPr>
          <p:nvPr/>
        </p:nvPicPr>
        <p:blipFill>
          <a:blip r:embed="rId1" r:link="rId2"/>
          <a:stretch>
            <a:fillRect/>
          </a:stretch>
        </p:blipFill>
        <p:spPr>
          <a:xfrm>
            <a:off x="7990309" y="2185035"/>
            <a:ext cx="2066290" cy="2674620"/>
          </a:xfrm>
          <a:prstGeom prst="rect">
            <a:avLst/>
          </a:prstGeom>
          <a:noFill/>
          <a:ln w="9525">
            <a:noFill/>
          </a:ln>
        </p:spPr>
      </p:pic>
      <p:sp>
        <p:nvSpPr>
          <p:cNvPr id="3" name="文本框 2"/>
          <p:cNvSpPr txBox="1"/>
          <p:nvPr/>
        </p:nvSpPr>
        <p:spPr>
          <a:xfrm>
            <a:off x="7678395" y="5125720"/>
            <a:ext cx="2522220" cy="368300"/>
          </a:xfrm>
          <a:prstGeom prst="rect">
            <a:avLst/>
          </a:prstGeom>
          <a:noFill/>
          <a:ln w="9525">
            <a:noFill/>
          </a:ln>
        </p:spPr>
        <p:txBody>
          <a:bodyPr wrap="square">
            <a:spAutoFit/>
          </a:bodyPr>
          <a:lstStyle/>
          <a:p>
            <a:pPr indent="0"/>
            <a:r>
              <a:rPr lang="en-US" b="0" dirty="0">
                <a:latin typeface="Times New Roman" panose="02020603050405020304" pitchFamily="18" charset="0"/>
                <a:ea typeface="宋体" panose="02010600030101010101" pitchFamily="2" charset="-122"/>
              </a:rPr>
              <a:t>(HK</a:t>
            </a:r>
            <a:r>
              <a:rPr lang="zh-CN" b="0" dirty="0">
                <a:ea typeface="宋体" panose="02010600030101010101" pitchFamily="2" charset="-122"/>
              </a:rPr>
              <a:t>八年级</a:t>
            </a:r>
            <a:r>
              <a:rPr lang="en-US" b="0" dirty="0">
                <a:latin typeface="Times New Roman" panose="02020603050405020304" pitchFamily="18" charset="0"/>
                <a:ea typeface="宋体" panose="02010600030101010101" pitchFamily="2" charset="-122"/>
              </a:rPr>
              <a:t>P53</a:t>
            </a:r>
            <a:r>
              <a:rPr lang="zh-CN" b="0" dirty="0">
                <a:ea typeface="宋体" panose="02010600030101010101" pitchFamily="2" charset="-122"/>
              </a:rPr>
              <a:t>图</a:t>
            </a:r>
            <a:r>
              <a:rPr lang="en-US" b="0" dirty="0">
                <a:latin typeface="Times New Roman" panose="02020603050405020304" pitchFamily="18" charset="0"/>
                <a:ea typeface="宋体" panose="02010600030101010101" pitchFamily="2" charset="-122"/>
              </a:rPr>
              <a:t>4</a:t>
            </a:r>
            <a:r>
              <a:rPr lang="zh-CN" b="0" dirty="0">
                <a:ea typeface="宋体" panose="02010600030101010101" pitchFamily="2" charset="-122"/>
              </a:rPr>
              <a:t>－</a:t>
            </a:r>
            <a:r>
              <a:rPr lang="en-US" b="0" dirty="0">
                <a:latin typeface="Times New Roman" panose="02020603050405020304" pitchFamily="18" charset="0"/>
                <a:ea typeface="宋体" panose="02010600030101010101" pitchFamily="2" charset="-122"/>
              </a:rPr>
              <a:t>3)</a:t>
            </a:r>
            <a:endParaRPr lang="zh-CN" altLang="en-US" dirty="0"/>
          </a:p>
        </p:txBody>
      </p:sp>
      <p:sp>
        <p:nvSpPr>
          <p:cNvPr id="4" name="文本框 3"/>
          <p:cNvSpPr txBox="1"/>
          <p:nvPr/>
        </p:nvSpPr>
        <p:spPr>
          <a:xfrm>
            <a:off x="5256292" y="3832721"/>
            <a:ext cx="199199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太阳</a:t>
            </a:r>
            <a:endParaRPr lang="zh-CN" altLang="en-US" dirty="0"/>
          </a:p>
        </p:txBody>
      </p:sp>
      <p:sp>
        <p:nvSpPr>
          <p:cNvPr id="5" name="文本框 4"/>
          <p:cNvSpPr txBox="1"/>
          <p:nvPr/>
        </p:nvSpPr>
        <p:spPr>
          <a:xfrm>
            <a:off x="4376103" y="4399280"/>
            <a:ext cx="90170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直线</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31619" y="1658938"/>
            <a:ext cx="5789181" cy="3969385"/>
          </a:xfrm>
          <a:prstGeom prst="rect">
            <a:avLst/>
          </a:prstGeom>
          <a:noFill/>
          <a:ln w="9525">
            <a:noFill/>
          </a:ln>
        </p:spPr>
        <p:txBody>
          <a:bodyPr wrap="square">
            <a:spAutoFit/>
          </a:bodyPr>
          <a:lstStyle/>
          <a:p>
            <a:pPr indent="0">
              <a:lnSpc>
                <a:spcPct val="150000"/>
              </a:lnSpc>
            </a:pPr>
            <a:r>
              <a:rPr lang="zh-CN" sz="2400" b="0" dirty="0">
                <a:ea typeface="黑体" panose="02010609060101010101" pitchFamily="49" charset="-122"/>
              </a:rPr>
              <a:t>命题点：光现象的辨识</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．不透明的水杯里放一枚硬币，慢慢后退，当水杯看起来是空的时候，慢慢往水杯内倒水时，会发现重新看到硬币，这种现象是由于</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造成的，人眼看到的硬币比真实的硬币位置要</a:t>
            </a:r>
            <a:r>
              <a:rPr lang="en-US" sz="2400" b="0" dirty="0">
                <a:latin typeface="Times New Roman" panose="02020603050405020304" pitchFamily="18" charset="0"/>
                <a:ea typeface="宋体" panose="02010600030101010101" pitchFamily="2" charset="-122"/>
              </a:rPr>
              <a:t>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高</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低</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a:t>
            </a:r>
            <a:endParaRPr lang="zh-CN" altLang="en-US" dirty="0"/>
          </a:p>
        </p:txBody>
      </p:sp>
      <p:pic>
        <p:nvPicPr>
          <p:cNvPr id="2" name="图片 -2147482489" descr="C:\Documents and Settings\Administrator\桌面\海南物理（沪科）@\AY238.TIF"/>
          <p:cNvPicPr>
            <a:picLocks noChangeAspect="1"/>
          </p:cNvPicPr>
          <p:nvPr/>
        </p:nvPicPr>
        <p:blipFill>
          <a:blip r:embed="rId1" r:link="rId2"/>
          <a:stretch>
            <a:fillRect/>
          </a:stretch>
        </p:blipFill>
        <p:spPr>
          <a:xfrm>
            <a:off x="7715726" y="2089150"/>
            <a:ext cx="2845435" cy="2249170"/>
          </a:xfrm>
          <a:prstGeom prst="rect">
            <a:avLst/>
          </a:prstGeom>
          <a:noFill/>
          <a:ln w="9525">
            <a:noFill/>
          </a:ln>
        </p:spPr>
      </p:pic>
      <p:sp>
        <p:nvSpPr>
          <p:cNvPr id="3" name="文本框 2"/>
          <p:cNvSpPr txBox="1"/>
          <p:nvPr/>
        </p:nvSpPr>
        <p:spPr>
          <a:xfrm>
            <a:off x="6512560" y="4552950"/>
            <a:ext cx="5080000" cy="922020"/>
          </a:xfrm>
          <a:prstGeom prst="rect">
            <a:avLst/>
          </a:prstGeom>
          <a:noFill/>
          <a:ln w="9525">
            <a:noFill/>
          </a:ln>
        </p:spPr>
        <p:txBody>
          <a:bodyPr>
            <a:spAutoFit/>
          </a:bodyPr>
          <a:lstStyle/>
          <a:p>
            <a:pPr indent="0" algn="ctr">
              <a:lnSpc>
                <a:spcPct val="150000"/>
              </a:lnSpc>
            </a:pPr>
            <a:r>
              <a:rPr lang="en-US" b="0" dirty="0">
                <a:latin typeface="Times New Roman" panose="02020603050405020304" pitchFamily="18" charset="0"/>
                <a:ea typeface="宋体" panose="02010600030101010101" pitchFamily="2" charset="-122"/>
              </a:rPr>
              <a:t>(HK</a:t>
            </a:r>
            <a:r>
              <a:rPr lang="zh-CN" b="0" dirty="0">
                <a:ea typeface="宋体" panose="02010600030101010101" pitchFamily="2" charset="-122"/>
              </a:rPr>
              <a:t>八年级</a:t>
            </a:r>
            <a:r>
              <a:rPr lang="en-US" b="0" dirty="0">
                <a:latin typeface="Times New Roman" panose="02020603050405020304" pitchFamily="18" charset="0"/>
                <a:ea typeface="宋体" panose="02010600030101010101" pitchFamily="2" charset="-122"/>
              </a:rPr>
              <a:t>P63</a:t>
            </a:r>
            <a:r>
              <a:rPr lang="zh-CN" b="0" dirty="0">
                <a:ea typeface="宋体" panose="02010600030101010101" pitchFamily="2" charset="-122"/>
              </a:rPr>
              <a:t>图</a:t>
            </a:r>
            <a:r>
              <a:rPr lang="en-US" b="0" dirty="0">
                <a:latin typeface="Times New Roman" panose="02020603050405020304" pitchFamily="18" charset="0"/>
                <a:ea typeface="宋体" panose="02010600030101010101" pitchFamily="2" charset="-122"/>
              </a:rPr>
              <a:t>4</a:t>
            </a:r>
            <a:r>
              <a:rPr lang="zh-CN" b="0" dirty="0">
                <a:ea typeface="宋体" panose="02010600030101010101" pitchFamily="2" charset="-122"/>
              </a:rPr>
              <a:t>－</a:t>
            </a:r>
            <a:r>
              <a:rPr lang="en-US" b="0" dirty="0">
                <a:latin typeface="Times New Roman" panose="02020603050405020304" pitchFamily="18" charset="0"/>
                <a:ea typeface="宋体" panose="02010600030101010101" pitchFamily="2" charset="-122"/>
              </a:rPr>
              <a:t>22</a:t>
            </a:r>
            <a:r>
              <a:rPr lang="zh-CN" b="0" dirty="0">
                <a:ea typeface="宋体" panose="02010600030101010101" pitchFamily="2" charset="-122"/>
              </a:rPr>
              <a:t>；</a:t>
            </a:r>
            <a:endParaRPr lang="en-US" b="0" dirty="0">
              <a:latin typeface="Times New Roman" panose="02020603050405020304" pitchFamily="18" charset="0"/>
              <a:ea typeface="宋体" panose="02010600030101010101" pitchFamily="2" charset="-122"/>
            </a:endParaRPr>
          </a:p>
          <a:p>
            <a:pPr indent="0" algn="ctr">
              <a:lnSpc>
                <a:spcPct val="150000"/>
              </a:lnSpc>
            </a:pPr>
            <a:r>
              <a:rPr lang="en-US" b="0" dirty="0">
                <a:latin typeface="Times New Roman" panose="02020603050405020304" pitchFamily="18" charset="0"/>
                <a:ea typeface="宋体" panose="02010600030101010101" pitchFamily="2" charset="-122"/>
              </a:rPr>
              <a:t>BS</a:t>
            </a:r>
            <a:r>
              <a:rPr lang="zh-CN" b="0" dirty="0">
                <a:ea typeface="宋体" panose="02010600030101010101" pitchFamily="2" charset="-122"/>
              </a:rPr>
              <a:t>八上</a:t>
            </a:r>
            <a:r>
              <a:rPr lang="en-US" b="0" dirty="0">
                <a:latin typeface="Times New Roman" panose="02020603050405020304" pitchFamily="18" charset="0"/>
                <a:ea typeface="宋体" panose="02010600030101010101" pitchFamily="2" charset="-122"/>
              </a:rPr>
              <a:t>P114</a:t>
            </a:r>
            <a:r>
              <a:rPr lang="zh-CN" b="0" dirty="0">
                <a:ea typeface="宋体" panose="02010600030101010101" pitchFamily="2" charset="-122"/>
              </a:rPr>
              <a:t>图</a:t>
            </a:r>
            <a:r>
              <a:rPr lang="en-US" b="0" dirty="0">
                <a:latin typeface="Times New Roman" panose="02020603050405020304" pitchFamily="18" charset="0"/>
                <a:ea typeface="宋体" panose="02010600030101010101" pitchFamily="2" charset="-122"/>
              </a:rPr>
              <a:t>5</a:t>
            </a:r>
            <a:r>
              <a:rPr lang="zh-CN" b="0" dirty="0">
                <a:ea typeface="宋体" panose="02010600030101010101" pitchFamily="2" charset="-122"/>
              </a:rPr>
              <a:t>－</a:t>
            </a:r>
            <a:r>
              <a:rPr lang="en-US" b="0" dirty="0">
                <a:latin typeface="Times New Roman" panose="02020603050405020304" pitchFamily="18" charset="0"/>
                <a:ea typeface="宋体" panose="02010600030101010101" pitchFamily="2" charset="-122"/>
              </a:rPr>
              <a:t>30</a:t>
            </a:r>
            <a:r>
              <a:rPr lang="zh-CN" b="0" dirty="0">
                <a:ea typeface="宋体" panose="02010600030101010101" pitchFamily="2" charset="-122"/>
              </a:rPr>
              <a:t>类似</a:t>
            </a:r>
            <a:r>
              <a:rPr lang="en-US" b="0" dirty="0">
                <a:latin typeface="Times New Roman" panose="02020603050405020304" pitchFamily="18" charset="0"/>
                <a:ea typeface="宋体" panose="02010600030101010101" pitchFamily="2" charset="-122"/>
              </a:rPr>
              <a:t>)</a:t>
            </a:r>
            <a:endParaRPr lang="zh-CN" altLang="en-US" dirty="0"/>
          </a:p>
        </p:txBody>
      </p:sp>
      <p:sp>
        <p:nvSpPr>
          <p:cNvPr id="4" name="文本框 3"/>
          <p:cNvSpPr txBox="1"/>
          <p:nvPr/>
        </p:nvSpPr>
        <p:spPr>
          <a:xfrm>
            <a:off x="3072329" y="3932297"/>
            <a:ext cx="197802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光的折射</a:t>
            </a:r>
            <a:endParaRPr lang="zh-CN" altLang="en-US" dirty="0"/>
          </a:p>
        </p:txBody>
      </p:sp>
      <p:sp>
        <p:nvSpPr>
          <p:cNvPr id="5" name="文本框 4"/>
          <p:cNvSpPr txBox="1"/>
          <p:nvPr/>
        </p:nvSpPr>
        <p:spPr>
          <a:xfrm>
            <a:off x="5232569" y="4515782"/>
            <a:ext cx="13373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高　</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19262" y="1659890"/>
            <a:ext cx="6885940" cy="3969385"/>
          </a:xfrm>
          <a:prstGeom prst="rect">
            <a:avLst/>
          </a:prstGeom>
          <a:noFill/>
          <a:ln w="9525">
            <a:noFill/>
          </a:ln>
        </p:spPr>
        <p:txBody>
          <a:bodyPr wrap="square">
            <a:spAutoFit/>
          </a:bodyPr>
          <a:lstStyle/>
          <a:p>
            <a:pPr indent="0">
              <a:lnSpc>
                <a:spcPct val="150000"/>
              </a:lnSpc>
            </a:pPr>
            <a:r>
              <a:rPr lang="zh-CN" sz="2400" b="0" dirty="0">
                <a:ea typeface="黑体" panose="02010609060101010101" pitchFamily="49" charset="-122"/>
              </a:rPr>
              <a:t>命题点：光现象的辨识</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5. </a:t>
            </a:r>
            <a:r>
              <a:rPr lang="zh-CN" sz="2400" b="0" dirty="0">
                <a:ea typeface="宋体" panose="02010600030101010101" pitchFamily="2" charset="-122"/>
              </a:rPr>
              <a:t>如图所示，让一束太阳光通过三棱镜后被分解成各种颜色的光，如果用一个白屏来承接，会形成一条彩色光带，这种现象叫光的</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，产生这一现象的原因是白光中包含的不同颜色的光通过三棱镜发生</a:t>
            </a:r>
            <a:r>
              <a:rPr lang="en-US" sz="2400" b="0" dirty="0">
                <a:latin typeface="Times New Roman" panose="02020603050405020304" pitchFamily="18" charset="0"/>
                <a:ea typeface="宋体" panose="02010600030101010101" pitchFamily="2" charset="-122"/>
              </a:rPr>
              <a:t>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反射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折射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时</a:t>
            </a:r>
            <a:r>
              <a:rPr lang="zh-CN" sz="2400" b="0" dirty="0" smtClean="0">
                <a:ea typeface="宋体" panose="02010600030101010101" pitchFamily="2" charset="-122"/>
              </a:rPr>
              <a:t>的</a:t>
            </a:r>
            <a:endParaRPr lang="en-US" altLang="zh-CN" sz="2400" b="0" dirty="0" smtClean="0">
              <a:ea typeface="宋体" panose="02010600030101010101" pitchFamily="2" charset="-122"/>
            </a:endParaRPr>
          </a:p>
          <a:p>
            <a:pPr indent="0">
              <a:lnSpc>
                <a:spcPct val="150000"/>
              </a:lnSpc>
            </a:pPr>
            <a:r>
              <a:rPr lang="zh-CN" sz="2400" b="0" dirty="0" smtClean="0">
                <a:ea typeface="宋体" panose="02010600030101010101" pitchFamily="2" charset="-122"/>
              </a:rPr>
              <a:t>偏</a:t>
            </a:r>
            <a:r>
              <a:rPr lang="zh-CN" sz="2400" b="0" dirty="0">
                <a:ea typeface="宋体" panose="02010600030101010101" pitchFamily="2" charset="-122"/>
              </a:rPr>
              <a:t>折程度不同．</a:t>
            </a:r>
            <a:r>
              <a:rPr lang="en-US" sz="2400" b="0" dirty="0">
                <a:latin typeface="Times New Roman" panose="02020603050405020304" pitchFamily="18" charset="0"/>
                <a:ea typeface="宋体" panose="02010600030101010101" pitchFamily="2" charset="-122"/>
              </a:rPr>
              <a:t>(2019</a:t>
            </a:r>
            <a:r>
              <a:rPr lang="zh-CN" sz="2400" b="0" dirty="0">
                <a:ea typeface="宋体" panose="02010600030101010101" pitchFamily="2" charset="-122"/>
              </a:rPr>
              <a:t>益阳</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题改编</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2" name="图片 -2147482488" descr="C:\Documents and Settings\Administrator\桌面\海南物理（沪科）@\AY423.TIF"/>
          <p:cNvPicPr>
            <a:picLocks noChangeAspect="1"/>
          </p:cNvPicPr>
          <p:nvPr/>
        </p:nvPicPr>
        <p:blipFill>
          <a:blip r:embed="rId1" r:link="rId2"/>
          <a:stretch>
            <a:fillRect/>
          </a:stretch>
        </p:blipFill>
        <p:spPr>
          <a:xfrm>
            <a:off x="8018463" y="2548890"/>
            <a:ext cx="2875915" cy="2190750"/>
          </a:xfrm>
          <a:prstGeom prst="rect">
            <a:avLst/>
          </a:prstGeom>
          <a:noFill/>
          <a:ln w="9525">
            <a:noFill/>
          </a:ln>
        </p:spPr>
      </p:pic>
      <p:sp>
        <p:nvSpPr>
          <p:cNvPr id="3" name="文本框 2"/>
          <p:cNvSpPr txBox="1"/>
          <p:nvPr/>
        </p:nvSpPr>
        <p:spPr>
          <a:xfrm>
            <a:off x="8417243" y="5042535"/>
            <a:ext cx="2822575" cy="368300"/>
          </a:xfrm>
          <a:prstGeom prst="rect">
            <a:avLst/>
          </a:prstGeom>
          <a:noFill/>
          <a:ln w="9525">
            <a:noFill/>
          </a:ln>
        </p:spPr>
        <p:txBody>
          <a:bodyPr wrap="square">
            <a:spAutoFit/>
          </a:bodyPr>
          <a:lstStyle/>
          <a:p>
            <a:pPr indent="0"/>
            <a:r>
              <a:rPr lang="en-US" b="0">
                <a:latin typeface="Times New Roman" panose="02020603050405020304" pitchFamily="18" charset="0"/>
                <a:ea typeface="宋体" panose="02010600030101010101" pitchFamily="2" charset="-122"/>
              </a:rPr>
              <a:t>(HK</a:t>
            </a:r>
            <a:r>
              <a:rPr lang="zh-CN" b="0">
                <a:ea typeface="宋体" panose="02010600030101010101" pitchFamily="2" charset="-122"/>
              </a:rPr>
              <a:t>八年级</a:t>
            </a:r>
            <a:r>
              <a:rPr lang="en-US" b="0">
                <a:latin typeface="Times New Roman" panose="02020603050405020304" pitchFamily="18" charset="0"/>
                <a:ea typeface="宋体" panose="02010600030101010101" pitchFamily="2" charset="-122"/>
              </a:rPr>
              <a:t>P67</a:t>
            </a:r>
            <a:r>
              <a:rPr lang="zh-CN" b="0">
                <a:ea typeface="宋体" panose="02010600030101010101" pitchFamily="2" charset="-122"/>
              </a:rPr>
              <a:t>图</a:t>
            </a:r>
            <a:r>
              <a:rPr lang="en-US" b="0">
                <a:latin typeface="Times New Roman" panose="02020603050405020304" pitchFamily="18" charset="0"/>
                <a:ea typeface="宋体" panose="02010600030101010101" pitchFamily="2" charset="-122"/>
              </a:rPr>
              <a:t>4</a:t>
            </a:r>
            <a:r>
              <a:rPr lang="zh-CN" b="0">
                <a:ea typeface="宋体" panose="02010600030101010101" pitchFamily="2" charset="-122"/>
              </a:rPr>
              <a:t>－</a:t>
            </a:r>
            <a:r>
              <a:rPr lang="en-US" b="0">
                <a:latin typeface="Times New Roman" panose="02020603050405020304" pitchFamily="18" charset="0"/>
                <a:ea typeface="宋体" panose="02010600030101010101" pitchFamily="2" charset="-122"/>
              </a:rPr>
              <a:t>29)</a:t>
            </a:r>
            <a:endParaRPr lang="zh-CN" altLang="en-US"/>
          </a:p>
        </p:txBody>
      </p:sp>
      <p:sp>
        <p:nvSpPr>
          <p:cNvPr id="4" name="文本框 3"/>
          <p:cNvSpPr txBox="1"/>
          <p:nvPr/>
        </p:nvSpPr>
        <p:spPr>
          <a:xfrm>
            <a:off x="6055043" y="3399914"/>
            <a:ext cx="10039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色散</a:t>
            </a:r>
            <a:endParaRPr lang="zh-CN" altLang="en-US" dirty="0"/>
          </a:p>
        </p:txBody>
      </p:sp>
      <p:sp>
        <p:nvSpPr>
          <p:cNvPr id="5" name="文本框 4"/>
          <p:cNvSpPr txBox="1"/>
          <p:nvPr/>
        </p:nvSpPr>
        <p:spPr>
          <a:xfrm>
            <a:off x="3411905" y="4508361"/>
            <a:ext cx="13881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折射</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69720" y="2285365"/>
            <a:ext cx="5080000" cy="2861310"/>
          </a:xfrm>
          <a:prstGeom prst="rect">
            <a:avLst/>
          </a:prstGeom>
          <a:noFill/>
          <a:ln w="9525">
            <a:noFill/>
          </a:ln>
        </p:spPr>
        <p:txBody>
          <a:bodyPr>
            <a:spAutoFit/>
          </a:bodyPr>
          <a:lstStyle/>
          <a:p>
            <a:pPr indent="0">
              <a:lnSpc>
                <a:spcPct val="150000"/>
              </a:lnSpc>
            </a:pPr>
            <a:r>
              <a:rPr lang="zh-CN" sz="2400" b="0">
                <a:ea typeface="黑体" panose="02010609060101010101" pitchFamily="49" charset="-122"/>
              </a:rPr>
              <a:t>命题点：光现象的辨识</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6. </a:t>
            </a:r>
            <a:r>
              <a:rPr lang="zh-CN" sz="2400" b="0">
                <a:ea typeface="宋体" panose="02010600030101010101" pitchFamily="2" charset="-122"/>
              </a:rPr>
              <a:t>如图所示是海市蜃楼的形成原因，这是光的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现象．此时看到远方的高楼大厦是</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实</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虚</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像．</a:t>
            </a:r>
            <a:endParaRPr lang="zh-CN" altLang="en-US"/>
          </a:p>
        </p:txBody>
      </p:sp>
      <p:pic>
        <p:nvPicPr>
          <p:cNvPr id="2" name="图片 -2147482487" descr="C:\Documents and Settings\Administrator\桌面\海南物理（沪科）@\AY237.TIF"/>
          <p:cNvPicPr>
            <a:picLocks noChangeAspect="1"/>
          </p:cNvPicPr>
          <p:nvPr/>
        </p:nvPicPr>
        <p:blipFill>
          <a:blip r:embed="rId1" r:link="rId2"/>
          <a:stretch>
            <a:fillRect/>
          </a:stretch>
        </p:blipFill>
        <p:spPr>
          <a:xfrm>
            <a:off x="7287578" y="2684145"/>
            <a:ext cx="2686050" cy="1489075"/>
          </a:xfrm>
          <a:prstGeom prst="rect">
            <a:avLst/>
          </a:prstGeom>
          <a:noFill/>
          <a:ln w="9525">
            <a:noFill/>
          </a:ln>
        </p:spPr>
      </p:pic>
      <p:sp>
        <p:nvSpPr>
          <p:cNvPr id="3" name="文本框 2"/>
          <p:cNvSpPr txBox="1"/>
          <p:nvPr/>
        </p:nvSpPr>
        <p:spPr>
          <a:xfrm>
            <a:off x="7498398" y="4491355"/>
            <a:ext cx="2973070" cy="368300"/>
          </a:xfrm>
          <a:prstGeom prst="rect">
            <a:avLst/>
          </a:prstGeom>
          <a:noFill/>
          <a:ln w="9525">
            <a:noFill/>
          </a:ln>
        </p:spPr>
        <p:txBody>
          <a:bodyPr wrap="square">
            <a:spAutoFit/>
          </a:bodyPr>
          <a:lstStyle/>
          <a:p>
            <a:pPr indent="0"/>
            <a:r>
              <a:rPr lang="en-US" b="0">
                <a:latin typeface="Times New Roman" panose="02020603050405020304" pitchFamily="18" charset="0"/>
                <a:ea typeface="宋体" panose="02010600030101010101" pitchFamily="2" charset="-122"/>
              </a:rPr>
              <a:t>(BS</a:t>
            </a:r>
            <a:r>
              <a:rPr lang="zh-CN" b="0">
                <a:ea typeface="宋体" panose="02010600030101010101" pitchFamily="2" charset="-122"/>
              </a:rPr>
              <a:t>八上</a:t>
            </a:r>
            <a:r>
              <a:rPr lang="en-US" b="0">
                <a:latin typeface="Times New Roman" panose="02020603050405020304" pitchFamily="18" charset="0"/>
                <a:ea typeface="宋体" panose="02010600030101010101" pitchFamily="2" charset="-122"/>
              </a:rPr>
              <a:t>P114</a:t>
            </a:r>
            <a:r>
              <a:rPr lang="zh-CN" b="0">
                <a:ea typeface="宋体" panose="02010600030101010101" pitchFamily="2" charset="-122"/>
              </a:rPr>
              <a:t>图</a:t>
            </a:r>
            <a:r>
              <a:rPr lang="en-US" b="0">
                <a:latin typeface="Times New Roman" panose="02020603050405020304" pitchFamily="18" charset="0"/>
                <a:ea typeface="宋体" panose="02010600030101010101" pitchFamily="2" charset="-122"/>
              </a:rPr>
              <a:t>5</a:t>
            </a:r>
            <a:r>
              <a:rPr lang="zh-CN" b="0">
                <a:ea typeface="宋体" panose="02010600030101010101" pitchFamily="2" charset="-122"/>
              </a:rPr>
              <a:t>－</a:t>
            </a:r>
            <a:r>
              <a:rPr lang="en-US" b="0">
                <a:latin typeface="Times New Roman" panose="02020603050405020304" pitchFamily="18" charset="0"/>
                <a:ea typeface="宋体" panose="02010600030101010101" pitchFamily="2" charset="-122"/>
              </a:rPr>
              <a:t>29)</a:t>
            </a:r>
            <a:endParaRPr lang="zh-CN" altLang="en-US"/>
          </a:p>
        </p:txBody>
      </p:sp>
      <p:sp>
        <p:nvSpPr>
          <p:cNvPr id="4" name="文本框 3"/>
          <p:cNvSpPr txBox="1"/>
          <p:nvPr/>
        </p:nvSpPr>
        <p:spPr>
          <a:xfrm>
            <a:off x="3125153" y="3499996"/>
            <a:ext cx="186372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折射</a:t>
            </a:r>
            <a:endParaRPr lang="zh-CN" altLang="en-US" dirty="0"/>
          </a:p>
        </p:txBody>
      </p:sp>
      <p:sp>
        <p:nvSpPr>
          <p:cNvPr id="5" name="文本框 4"/>
          <p:cNvSpPr txBox="1"/>
          <p:nvPr/>
        </p:nvSpPr>
        <p:spPr>
          <a:xfrm>
            <a:off x="4078134" y="4047733"/>
            <a:ext cx="165798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虚</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99565" y="1998663"/>
            <a:ext cx="5477828" cy="3415030"/>
          </a:xfrm>
          <a:prstGeom prst="rect">
            <a:avLst/>
          </a:prstGeom>
          <a:noFill/>
          <a:ln w="9525">
            <a:noFill/>
          </a:ln>
        </p:spPr>
        <p:txBody>
          <a:bodyPr wrap="square">
            <a:spAutoFit/>
          </a:bodyPr>
          <a:lstStyle/>
          <a:p>
            <a:pPr indent="0">
              <a:lnSpc>
                <a:spcPct val="150000"/>
              </a:lnSpc>
            </a:pPr>
            <a:r>
              <a:rPr lang="zh-CN" sz="2400" b="0" dirty="0">
                <a:ea typeface="黑体" panose="02010609060101010101" pitchFamily="49" charset="-122"/>
              </a:rPr>
              <a:t>命题点：平面镜成像特点</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7. </a:t>
            </a:r>
            <a:r>
              <a:rPr lang="zh-CN" sz="2400" b="0" dirty="0">
                <a:ea typeface="宋体" panose="02010600030101010101" pitchFamily="2" charset="-122"/>
              </a:rPr>
              <a:t>小岩站在平面镜前观察自己在镜中的像，已知小岩身高</a:t>
            </a:r>
            <a:r>
              <a:rPr lang="en-US" sz="2400" b="0" dirty="0">
                <a:latin typeface="Times New Roman" panose="02020603050405020304" pitchFamily="18" charset="0"/>
                <a:ea typeface="宋体" panose="02010600030101010101" pitchFamily="2" charset="-122"/>
              </a:rPr>
              <a:t>1.70 m</a:t>
            </a:r>
            <a:r>
              <a:rPr lang="zh-CN" sz="2400" b="0" dirty="0">
                <a:ea typeface="宋体" panose="02010600030101010101" pitchFamily="2" charset="-122"/>
              </a:rPr>
              <a:t>，则小岩在镜中的像高</a:t>
            </a:r>
            <a:r>
              <a:rPr lang="en-US" sz="2400" b="0" dirty="0">
                <a:latin typeface="Times New Roman" panose="02020603050405020304" pitchFamily="18" charset="0"/>
                <a:ea typeface="宋体" panose="02010600030101010101" pitchFamily="2" charset="-122"/>
              </a:rPr>
              <a:t>________m</a:t>
            </a:r>
            <a:r>
              <a:rPr lang="zh-CN" sz="2400" b="0" dirty="0">
                <a:ea typeface="宋体" panose="02010600030101010101" pitchFamily="2" charset="-122"/>
              </a:rPr>
              <a:t>，当他远离平面镜时，镜中小岩的像的大小将</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变大</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变小</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不变</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2" name="图片 -2147482486" descr="C:\Documents and Settings\Administrator\桌面\海南物理（沪科）@\AY424.TIF"/>
          <p:cNvPicPr>
            <a:picLocks noChangeAspect="1"/>
          </p:cNvPicPr>
          <p:nvPr/>
        </p:nvPicPr>
        <p:blipFill>
          <a:blip r:embed="rId1" r:link="rId2"/>
          <a:stretch>
            <a:fillRect/>
          </a:stretch>
        </p:blipFill>
        <p:spPr>
          <a:xfrm>
            <a:off x="7077393" y="1281430"/>
            <a:ext cx="2874010" cy="3734435"/>
          </a:xfrm>
          <a:prstGeom prst="rect">
            <a:avLst/>
          </a:prstGeom>
          <a:noFill/>
          <a:ln w="9525">
            <a:noFill/>
          </a:ln>
        </p:spPr>
      </p:pic>
      <p:sp>
        <p:nvSpPr>
          <p:cNvPr id="3" name="文本框 2"/>
          <p:cNvSpPr txBox="1"/>
          <p:nvPr/>
        </p:nvSpPr>
        <p:spPr>
          <a:xfrm>
            <a:off x="7549833" y="4882515"/>
            <a:ext cx="2401570" cy="368300"/>
          </a:xfrm>
          <a:prstGeom prst="rect">
            <a:avLst/>
          </a:prstGeom>
          <a:noFill/>
          <a:ln w="9525">
            <a:noFill/>
          </a:ln>
        </p:spPr>
        <p:txBody>
          <a:bodyPr wrap="square">
            <a:spAutoFit/>
          </a:bodyPr>
          <a:lstStyle/>
          <a:p>
            <a:pPr indent="0"/>
            <a:r>
              <a:rPr lang="en-US" b="0">
                <a:latin typeface="Times New Roman" panose="02020603050405020304" pitchFamily="18" charset="0"/>
                <a:ea typeface="宋体" panose="02010600030101010101" pitchFamily="2" charset="-122"/>
              </a:rPr>
              <a:t>(BS</a:t>
            </a:r>
            <a:r>
              <a:rPr lang="zh-CN" b="0">
                <a:ea typeface="宋体" panose="02010600030101010101" pitchFamily="2" charset="-122"/>
              </a:rPr>
              <a:t>八上</a:t>
            </a:r>
            <a:r>
              <a:rPr lang="en-US" b="0">
                <a:latin typeface="Times New Roman" panose="02020603050405020304" pitchFamily="18" charset="0"/>
                <a:ea typeface="宋体" panose="02010600030101010101" pitchFamily="2" charset="-122"/>
              </a:rPr>
              <a:t>P109</a:t>
            </a:r>
            <a:r>
              <a:rPr lang="zh-CN" b="0">
                <a:ea typeface="宋体" panose="02010600030101010101" pitchFamily="2" charset="-122"/>
              </a:rPr>
              <a:t>图</a:t>
            </a:r>
            <a:r>
              <a:rPr lang="en-US" b="0">
                <a:latin typeface="Times New Roman" panose="02020603050405020304" pitchFamily="18" charset="0"/>
                <a:ea typeface="宋体" panose="02010600030101010101" pitchFamily="2" charset="-122"/>
              </a:rPr>
              <a:t>5</a:t>
            </a:r>
            <a:r>
              <a:rPr lang="zh-CN" b="0">
                <a:ea typeface="宋体" panose="02010600030101010101" pitchFamily="2" charset="-122"/>
              </a:rPr>
              <a:t>－</a:t>
            </a:r>
            <a:r>
              <a:rPr lang="en-US" b="0">
                <a:latin typeface="Times New Roman" panose="02020603050405020304" pitchFamily="18" charset="0"/>
                <a:ea typeface="宋体" panose="02010600030101010101" pitchFamily="2" charset="-122"/>
              </a:rPr>
              <a:t>20)</a:t>
            </a:r>
            <a:endParaRPr lang="zh-CN" altLang="en-US"/>
          </a:p>
        </p:txBody>
      </p:sp>
      <p:sp>
        <p:nvSpPr>
          <p:cNvPr id="4" name="文本框 3"/>
          <p:cNvSpPr txBox="1"/>
          <p:nvPr/>
        </p:nvSpPr>
        <p:spPr>
          <a:xfrm>
            <a:off x="3116739" y="3759448"/>
            <a:ext cx="1221740"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1.70</a:t>
            </a:r>
            <a:endParaRPr lang="zh-CN" altLang="en-US" dirty="0"/>
          </a:p>
        </p:txBody>
      </p:sp>
      <p:sp>
        <p:nvSpPr>
          <p:cNvPr id="5" name="文本框 4"/>
          <p:cNvSpPr txBox="1"/>
          <p:nvPr/>
        </p:nvSpPr>
        <p:spPr>
          <a:xfrm>
            <a:off x="5520095" y="4252602"/>
            <a:ext cx="13119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不变</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8228" y="809625"/>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a:solidFill>
                    <a:schemeClr val="tx1"/>
                  </a:solidFill>
                  <a:latin typeface="黑体" panose="02010609060101010101" pitchFamily="49" charset="-122"/>
                  <a:ea typeface="黑体" panose="02010609060101010101" pitchFamily="49" charset="-122"/>
                </a:rPr>
                <a:t>重难点突破</a:t>
              </a:r>
              <a:endParaRPr lang="zh-CN" altLang="en-US" sz="3000" b="1">
                <a:solidFill>
                  <a:schemeClr val="tx1"/>
                </a:solidFill>
                <a:latin typeface="黑体" panose="02010609060101010101" pitchFamily="49" charset="-122"/>
                <a:ea typeface="黑体" panose="02010609060101010101" pitchFamily="49" charset="-122"/>
              </a:endParaRPr>
            </a:p>
          </p:txBody>
        </p:sp>
      </p:grpSp>
      <p:sp>
        <p:nvSpPr>
          <p:cNvPr id="6" name="文本框 5"/>
          <p:cNvSpPr txBox="1"/>
          <p:nvPr/>
        </p:nvSpPr>
        <p:spPr>
          <a:xfrm>
            <a:off x="1058228" y="1379855"/>
            <a:ext cx="2510413" cy="737235"/>
          </a:xfrm>
          <a:prstGeom prst="rect">
            <a:avLst/>
          </a:prstGeom>
          <a:noFill/>
        </p:spPr>
        <p:txBody>
          <a:bodyPr wrap="square" rtlCol="0" anchor="t">
            <a:spAutoFit/>
          </a:bodyPr>
          <a:lstStyle/>
          <a:p>
            <a:pPr fontAlgn="auto">
              <a:lnSpc>
                <a:spcPct val="150000"/>
              </a:lnSpc>
            </a:pPr>
            <a:r>
              <a:rPr lang="zh-CN" altLang="en-US" sz="2800" dirty="0">
                <a:latin typeface="黑体" panose="02010609060101010101" pitchFamily="49" charset="-122"/>
                <a:ea typeface="黑体" panose="02010609060101010101" pitchFamily="49" charset="-122"/>
                <a:cs typeface="黑体" panose="02010609060101010101" pitchFamily="49" charset="-122"/>
              </a:rPr>
              <a:t>光现象</a:t>
            </a:r>
            <a:r>
              <a:rPr lang="zh-CN" altLang="en-US" sz="2800" dirty="0" smtClean="0">
                <a:latin typeface="黑体" panose="02010609060101010101" pitchFamily="49" charset="-122"/>
                <a:ea typeface="黑体" panose="02010609060101010101" pitchFamily="49" charset="-122"/>
                <a:cs typeface="黑体" panose="02010609060101010101" pitchFamily="49" charset="-122"/>
              </a:rPr>
              <a:t>作图</a:t>
            </a:r>
            <a:endParaRPr lang="zh-CN" altLang="en-US" sz="2800" dirty="0"/>
          </a:p>
        </p:txBody>
      </p:sp>
      <p:grpSp>
        <p:nvGrpSpPr>
          <p:cNvPr id="17" name="组合 16"/>
          <p:cNvGrpSpPr/>
          <p:nvPr/>
        </p:nvGrpSpPr>
        <p:grpSpPr>
          <a:xfrm>
            <a:off x="1058228" y="2163445"/>
            <a:ext cx="2621915" cy="516890"/>
            <a:chOff x="1564" y="5627"/>
            <a:chExt cx="4129" cy="814"/>
          </a:xfrm>
        </p:grpSpPr>
        <p:pic>
          <p:nvPicPr>
            <p:cNvPr id="18" name="图片 17" descr="方块小标4字"/>
            <p:cNvPicPr>
              <a:picLocks noChangeAspect="1"/>
            </p:cNvPicPr>
            <p:nvPr/>
          </p:nvPicPr>
          <p:blipFill>
            <a:blip r:embed="rId2"/>
            <a:stretch>
              <a:fillRect/>
            </a:stretch>
          </p:blipFill>
          <p:spPr>
            <a:xfrm>
              <a:off x="1564" y="5627"/>
              <a:ext cx="3815" cy="814"/>
            </a:xfrm>
            <a:prstGeom prst="rect">
              <a:avLst/>
            </a:prstGeom>
          </p:spPr>
        </p:pic>
        <p:sp>
          <p:nvSpPr>
            <p:cNvPr id="19" name="文本框 5"/>
            <p:cNvSpPr txBox="1"/>
            <p:nvPr/>
          </p:nvSpPr>
          <p:spPr>
            <a:xfrm>
              <a:off x="1609" y="5669"/>
              <a:ext cx="4084" cy="725"/>
            </a:xfrm>
            <a:prstGeom prst="rect">
              <a:avLst/>
            </a:prstGeom>
            <a:noFill/>
          </p:spPr>
          <p:txBody>
            <a:bodyPr wrap="square" rtlCol="0">
              <a:spAutoFit/>
            </a:bodyPr>
            <a:lstStyle/>
            <a:p>
              <a:r>
                <a:rPr lang="zh-CN" altLang="en-US" sz="2400" b="1" dirty="0" smtClean="0">
                  <a:solidFill>
                    <a:schemeClr val="bg1"/>
                  </a:solidFill>
                  <a:latin typeface="黑体" panose="02010609060101010101" pitchFamily="49" charset="-122"/>
                  <a:ea typeface="黑体" panose="02010609060101010101" pitchFamily="49" charset="-122"/>
                </a:rPr>
                <a:t>作  图  要  点</a:t>
              </a:r>
              <a:endParaRPr lang="zh-CN" altLang="en-US" sz="2400" b="1" dirty="0">
                <a:solidFill>
                  <a:schemeClr val="bg1"/>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1041083" y="2635885"/>
            <a:ext cx="10673715" cy="3928110"/>
          </a:xfrm>
          <a:prstGeom prst="rect">
            <a:avLst/>
          </a:prstGeom>
          <a:noFill/>
          <a:ln w="9525">
            <a:noFill/>
          </a:ln>
        </p:spPr>
        <p:txBody>
          <a:bodyPr wrap="square">
            <a:spAutoFit/>
          </a:bodyPr>
          <a:lstStyle/>
          <a:p>
            <a:pPr indent="0">
              <a:lnSpc>
                <a:spcPct val="130000"/>
              </a:lnSpc>
            </a:pPr>
            <a:r>
              <a:rPr lang="en-US" sz="2400" dirty="0">
                <a:solidFill>
                  <a:srgbClr val="1D41D5"/>
                </a:solidFill>
                <a:latin typeface="Times New Roman" panose="02020603050405020304" pitchFamily="18" charset="0"/>
                <a:cs typeface="Times New Roman" panose="02020603050405020304" pitchFamily="18" charset="0"/>
              </a:rPr>
              <a:t>(1)</a:t>
            </a:r>
            <a:r>
              <a:rPr lang="zh-CN" sz="2400" dirty="0">
                <a:solidFill>
                  <a:srgbClr val="1D41D5"/>
                </a:solidFill>
                <a:latin typeface="Times New Roman" panose="02020603050405020304" pitchFamily="18" charset="0"/>
                <a:cs typeface="Times New Roman" panose="02020603050405020304" pitchFamily="18" charset="0"/>
              </a:rPr>
              <a:t>作图时必须借助直尺、量角器等工具规范作图．</a:t>
            </a:r>
            <a:endParaRPr lang="en-US" sz="2400" dirty="0">
              <a:solidFill>
                <a:srgbClr val="1D41D5"/>
              </a:solidFill>
              <a:latin typeface="Times New Roman" panose="02020603050405020304" pitchFamily="18" charset="0"/>
              <a:cs typeface="Times New Roman" panose="02020603050405020304" pitchFamily="18" charset="0"/>
            </a:endParaRPr>
          </a:p>
          <a:p>
            <a:pPr indent="0">
              <a:lnSpc>
                <a:spcPct val="130000"/>
              </a:lnSpc>
            </a:pPr>
            <a:r>
              <a:rPr lang="en-US" sz="2400" dirty="0">
                <a:solidFill>
                  <a:srgbClr val="1D41D5"/>
                </a:solidFill>
                <a:latin typeface="Times New Roman" panose="02020603050405020304" pitchFamily="18" charset="0"/>
                <a:cs typeface="Times New Roman" panose="02020603050405020304" pitchFamily="18" charset="0"/>
              </a:rPr>
              <a:t>(2)</a:t>
            </a:r>
            <a:r>
              <a:rPr lang="zh-CN" sz="2400" dirty="0">
                <a:solidFill>
                  <a:srgbClr val="1D41D5"/>
                </a:solidFill>
                <a:latin typeface="Times New Roman" panose="02020603050405020304" pitchFamily="18" charset="0"/>
                <a:cs typeface="Times New Roman" panose="02020603050405020304" pitchFamily="18" charset="0"/>
              </a:rPr>
              <a:t>实际光线、实像用实线；实际光线的反向延长线、辅助线、法线、虚像用虚线，其中法线、辅助线保留作图痕迹．</a:t>
            </a:r>
            <a:endParaRPr lang="en-US" sz="2400" dirty="0">
              <a:solidFill>
                <a:srgbClr val="1D41D5"/>
              </a:solidFill>
              <a:latin typeface="Times New Roman" panose="02020603050405020304" pitchFamily="18" charset="0"/>
              <a:cs typeface="Times New Roman" panose="02020603050405020304" pitchFamily="18" charset="0"/>
            </a:endParaRPr>
          </a:p>
          <a:p>
            <a:pPr indent="0">
              <a:lnSpc>
                <a:spcPct val="130000"/>
              </a:lnSpc>
            </a:pPr>
            <a:r>
              <a:rPr lang="en-US" sz="2400" dirty="0">
                <a:solidFill>
                  <a:srgbClr val="1D41D5"/>
                </a:solidFill>
                <a:latin typeface="Times New Roman" panose="02020603050405020304" pitchFamily="18" charset="0"/>
                <a:cs typeface="Times New Roman" panose="02020603050405020304" pitchFamily="18" charset="0"/>
              </a:rPr>
              <a:t>(3)</a:t>
            </a:r>
            <a:r>
              <a:rPr lang="zh-CN" sz="2400" dirty="0">
                <a:solidFill>
                  <a:srgbClr val="1D41D5"/>
                </a:solidFill>
                <a:latin typeface="Times New Roman" panose="02020603050405020304" pitchFamily="18" charset="0"/>
                <a:cs typeface="Times New Roman" panose="02020603050405020304" pitchFamily="18" charset="0"/>
              </a:rPr>
              <a:t>光线要带箭头，箭头方向标正确</a:t>
            </a:r>
            <a:r>
              <a:rPr lang="en-US" sz="2400" dirty="0">
                <a:solidFill>
                  <a:srgbClr val="1D41D5"/>
                </a:solidFill>
                <a:latin typeface="Times New Roman" panose="02020603050405020304" pitchFamily="18" charset="0"/>
                <a:cs typeface="Times New Roman" panose="02020603050405020304" pitchFamily="18" charset="0"/>
              </a:rPr>
              <a:t>(</a:t>
            </a:r>
            <a:r>
              <a:rPr lang="zh-CN" sz="2400" dirty="0">
                <a:solidFill>
                  <a:srgbClr val="1D41D5"/>
                </a:solidFill>
                <a:latin typeface="Times New Roman" panose="02020603050405020304" pitchFamily="18" charset="0"/>
                <a:cs typeface="Times New Roman" panose="02020603050405020304" pitchFamily="18" charset="0"/>
              </a:rPr>
              <a:t>入射光线指向界面，反射光线和折射光线背离界面</a:t>
            </a:r>
            <a:r>
              <a:rPr lang="en-US" sz="2400" dirty="0">
                <a:solidFill>
                  <a:srgbClr val="1D41D5"/>
                </a:solidFill>
                <a:latin typeface="Times New Roman" panose="02020603050405020304" pitchFamily="18" charset="0"/>
                <a:cs typeface="Times New Roman" panose="02020603050405020304" pitchFamily="18" charset="0"/>
              </a:rPr>
              <a:t>)</a:t>
            </a:r>
            <a:r>
              <a:rPr lang="zh-CN" sz="2400" dirty="0">
                <a:solidFill>
                  <a:srgbClr val="1D41D5"/>
                </a:solidFill>
                <a:latin typeface="Times New Roman" panose="02020603050405020304" pitchFamily="18" charset="0"/>
                <a:cs typeface="Times New Roman" panose="02020603050405020304" pitchFamily="18" charset="0"/>
              </a:rPr>
              <a:t>；光线与光线间不能断开．</a:t>
            </a:r>
            <a:endParaRPr lang="en-US" sz="2400" dirty="0">
              <a:solidFill>
                <a:srgbClr val="1D41D5"/>
              </a:solidFill>
              <a:latin typeface="Times New Roman" panose="02020603050405020304" pitchFamily="18" charset="0"/>
              <a:cs typeface="Times New Roman" panose="02020603050405020304" pitchFamily="18" charset="0"/>
            </a:endParaRPr>
          </a:p>
          <a:p>
            <a:pPr indent="0">
              <a:lnSpc>
                <a:spcPct val="130000"/>
              </a:lnSpc>
            </a:pPr>
            <a:r>
              <a:rPr lang="en-US" sz="2400" dirty="0">
                <a:solidFill>
                  <a:srgbClr val="1D41D5"/>
                </a:solidFill>
                <a:latin typeface="Times New Roman" panose="02020603050405020304" pitchFamily="18" charset="0"/>
                <a:cs typeface="Times New Roman" panose="02020603050405020304" pitchFamily="18" charset="0"/>
              </a:rPr>
              <a:t>(4)</a:t>
            </a:r>
            <a:r>
              <a:rPr lang="zh-CN" sz="2400" dirty="0">
                <a:solidFill>
                  <a:srgbClr val="1D41D5"/>
                </a:solidFill>
                <a:latin typeface="Times New Roman" panose="02020603050405020304" pitchFamily="18" charset="0"/>
                <a:cs typeface="Times New Roman" panose="02020603050405020304" pitchFamily="18" charset="0"/>
              </a:rPr>
              <a:t>作平面镜时像的一侧的平面镜上要画上短斜线表示平面镜的非反射面．</a:t>
            </a:r>
            <a:endParaRPr lang="zh-CN" sz="2400" dirty="0">
              <a:solidFill>
                <a:srgbClr val="1D41D5"/>
              </a:solidFill>
              <a:latin typeface="Times New Roman" panose="02020603050405020304" pitchFamily="18" charset="0"/>
              <a:cs typeface="Times New Roman" panose="02020603050405020304" pitchFamily="18" charset="0"/>
            </a:endParaRPr>
          </a:p>
          <a:p>
            <a:pPr indent="0">
              <a:lnSpc>
                <a:spcPct val="130000"/>
              </a:lnSpc>
            </a:pPr>
            <a:r>
              <a:rPr lang="en-US" sz="2400" dirty="0">
                <a:solidFill>
                  <a:srgbClr val="1D41D5"/>
                </a:solidFill>
                <a:latin typeface="Times New Roman" panose="02020603050405020304" pitchFamily="18" charset="0"/>
                <a:cs typeface="Times New Roman" panose="02020603050405020304" pitchFamily="18" charset="0"/>
                <a:sym typeface="+mn-ea"/>
              </a:rPr>
              <a:t>(5)</a:t>
            </a:r>
            <a:r>
              <a:rPr lang="zh-CN" sz="2400" dirty="0">
                <a:solidFill>
                  <a:srgbClr val="1D41D5"/>
                </a:solidFill>
                <a:latin typeface="Times New Roman" panose="02020603050405020304" pitchFamily="18" charset="0"/>
                <a:cs typeface="Times New Roman" panose="02020603050405020304" pitchFamily="18" charset="0"/>
                <a:sym typeface="+mn-ea"/>
              </a:rPr>
              <a:t>法线与界面垂直，要标注垂足．</a:t>
            </a:r>
            <a:endParaRPr lang="en-US" sz="2400" dirty="0">
              <a:solidFill>
                <a:srgbClr val="1D41D5"/>
              </a:solidFill>
              <a:latin typeface="Times New Roman" panose="02020603050405020304" pitchFamily="18" charset="0"/>
              <a:cs typeface="Times New Roman" panose="02020603050405020304" pitchFamily="18" charset="0"/>
            </a:endParaRPr>
          </a:p>
          <a:p>
            <a:pPr indent="0">
              <a:lnSpc>
                <a:spcPct val="130000"/>
              </a:lnSpc>
            </a:pPr>
            <a:r>
              <a:rPr lang="en-US" sz="2400" dirty="0">
                <a:solidFill>
                  <a:srgbClr val="1D41D5"/>
                </a:solidFill>
                <a:latin typeface="Times New Roman" panose="02020603050405020304" pitchFamily="18" charset="0"/>
                <a:cs typeface="Times New Roman" panose="02020603050405020304" pitchFamily="18" charset="0"/>
                <a:sym typeface="+mn-ea"/>
              </a:rPr>
              <a:t>(6)</a:t>
            </a:r>
            <a:r>
              <a:rPr lang="zh-CN" sz="2400" dirty="0">
                <a:solidFill>
                  <a:srgbClr val="1D41D5"/>
                </a:solidFill>
                <a:latin typeface="Times New Roman" panose="02020603050405020304" pitchFamily="18" charset="0"/>
                <a:cs typeface="Times New Roman" panose="02020603050405020304" pitchFamily="18" charset="0"/>
                <a:sym typeface="+mn-ea"/>
              </a:rPr>
              <a:t>发生反射时，反射角＝入射角；发生折射时，空气中的角始终是</a:t>
            </a:r>
            <a:r>
              <a:rPr lang="en-US" sz="2400" dirty="0">
                <a:solidFill>
                  <a:srgbClr val="1D41D5"/>
                </a:solidFill>
                <a:latin typeface="Times New Roman" panose="02020603050405020304" pitchFamily="18" charset="0"/>
                <a:cs typeface="Times New Roman" panose="02020603050405020304" pitchFamily="18" charset="0"/>
                <a:sym typeface="+mn-ea"/>
              </a:rPr>
              <a:t>“</a:t>
            </a:r>
            <a:r>
              <a:rPr lang="zh-CN" sz="2400" dirty="0">
                <a:solidFill>
                  <a:srgbClr val="1D41D5"/>
                </a:solidFill>
                <a:latin typeface="Times New Roman" panose="02020603050405020304" pitchFamily="18" charset="0"/>
                <a:cs typeface="Times New Roman" panose="02020603050405020304" pitchFamily="18" charset="0"/>
                <a:sym typeface="+mn-ea"/>
              </a:rPr>
              <a:t>大角</a:t>
            </a:r>
            <a:r>
              <a:rPr lang="en-US" sz="2400" dirty="0">
                <a:solidFill>
                  <a:srgbClr val="1D41D5"/>
                </a:solidFill>
                <a:latin typeface="Times New Roman" panose="02020603050405020304" pitchFamily="18" charset="0"/>
                <a:cs typeface="Times New Roman" panose="02020603050405020304" pitchFamily="18" charset="0"/>
                <a:sym typeface="+mn-ea"/>
              </a:rPr>
              <a:t>”</a:t>
            </a:r>
            <a:r>
              <a:rPr lang="zh-CN" sz="2400" dirty="0">
                <a:solidFill>
                  <a:srgbClr val="1D41D5"/>
                </a:solidFill>
                <a:latin typeface="Times New Roman" panose="02020603050405020304" pitchFamily="18" charset="0"/>
                <a:cs typeface="Times New Roman" panose="02020603050405020304" pitchFamily="18" charset="0"/>
                <a:sym typeface="+mn-ea"/>
              </a:rPr>
              <a:t>．</a:t>
            </a:r>
            <a:endParaRPr lang="zh-CN" altLang="en-US" sz="2400" dirty="0">
              <a:solidFill>
                <a:srgbClr val="1D41D5"/>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9788" y="1504950"/>
            <a:ext cx="10511790" cy="1753235"/>
          </a:xfrm>
          <a:prstGeom prst="rect">
            <a:avLst/>
          </a:prstGeom>
          <a:noFill/>
          <a:ln w="9525">
            <a:noFill/>
          </a:ln>
        </p:spPr>
        <p:txBody>
          <a:bodyPr wrap="square">
            <a:spAutoFit/>
          </a:bodyPr>
          <a:lstStyle/>
          <a:p>
            <a:pPr indent="0">
              <a:lnSpc>
                <a:spcPct val="150000"/>
              </a:lnSpc>
            </a:pPr>
            <a:r>
              <a:rPr lang="zh-CN" sz="2400" b="0" dirty="0">
                <a:latin typeface="Times New Roman" panose="02020603050405020304" pitchFamily="18" charset="0"/>
                <a:ea typeface="黑体" panose="02010609060101010101" pitchFamily="49" charset="-122"/>
                <a:cs typeface="Times New Roman" panose="02020603050405020304" pitchFamily="18" charset="0"/>
              </a:rPr>
              <a:t>类型</a:t>
            </a:r>
            <a:r>
              <a:rPr lang="en-US" sz="2400" b="0" dirty="0">
                <a:latin typeface="Times New Roman" panose="02020603050405020304" pitchFamily="18" charset="0"/>
                <a:ea typeface="黑体" panose="02010609060101010101" pitchFamily="49" charset="-122"/>
                <a:cs typeface="Times New Roman" panose="02020603050405020304" pitchFamily="18" charset="0"/>
              </a:rPr>
              <a:t>1</a:t>
            </a:r>
            <a:r>
              <a:rPr lang="zh-CN" sz="2400" b="0" dirty="0">
                <a:latin typeface="Times New Roman" panose="02020603050405020304" pitchFamily="18" charset="0"/>
                <a:ea typeface="黑体" panose="02010609060101010101" pitchFamily="49" charset="-122"/>
                <a:cs typeface="Times New Roman" panose="02020603050405020304" pitchFamily="18" charset="0"/>
              </a:rPr>
              <a:t>　光的反射作图</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(2019</a:t>
            </a:r>
            <a:r>
              <a:rPr lang="zh-CN" sz="2400" b="0" dirty="0">
                <a:ea typeface="宋体" panose="02010600030101010101" pitchFamily="2" charset="-122"/>
              </a:rPr>
              <a:t>上海</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在图中，根据给出的入射光线</a:t>
            </a:r>
            <a:r>
              <a:rPr lang="en-US" sz="2400" b="0" i="1" dirty="0">
                <a:latin typeface="Times New Roman" panose="02020603050405020304" pitchFamily="18" charset="0"/>
                <a:ea typeface="宋体" panose="02010600030101010101" pitchFamily="2" charset="-122"/>
              </a:rPr>
              <a:t>AO</a:t>
            </a:r>
            <a:r>
              <a:rPr lang="zh-CN" sz="2400" b="0" dirty="0">
                <a:ea typeface="宋体" panose="02010600030101010101" pitchFamily="2" charset="-122"/>
              </a:rPr>
              <a:t>画出反射光</a:t>
            </a:r>
            <a:r>
              <a:rPr lang="en-US" sz="2400" b="0" i="1" dirty="0">
                <a:latin typeface="Times New Roman" panose="02020603050405020304" pitchFamily="18" charset="0"/>
                <a:ea typeface="宋体" panose="02010600030101010101" pitchFamily="2" charset="-122"/>
              </a:rPr>
              <a:t>OB</a:t>
            </a:r>
            <a:r>
              <a:rPr lang="zh-CN" sz="2400" b="0" dirty="0">
                <a:ea typeface="宋体" panose="02010600030101010101" pitchFamily="2" charset="-122"/>
              </a:rPr>
              <a:t>，并标出反射角的大小．</a:t>
            </a:r>
            <a:endParaRPr lang="zh-CN" altLang="en-US" dirty="0"/>
          </a:p>
        </p:txBody>
      </p:sp>
      <p:grpSp>
        <p:nvGrpSpPr>
          <p:cNvPr id="5" name="组合 4"/>
          <p:cNvGrpSpPr/>
          <p:nvPr/>
        </p:nvGrpSpPr>
        <p:grpSpPr>
          <a:xfrm>
            <a:off x="9048010" y="3680832"/>
            <a:ext cx="1863725" cy="1621790"/>
            <a:chOff x="11092" y="5329"/>
            <a:chExt cx="2935" cy="2554"/>
          </a:xfrm>
        </p:grpSpPr>
        <p:grpSp>
          <p:nvGrpSpPr>
            <p:cNvPr id="29" name="组合 28"/>
            <p:cNvGrpSpPr/>
            <p:nvPr/>
          </p:nvGrpSpPr>
          <p:grpSpPr>
            <a:xfrm>
              <a:off x="11205" y="5329"/>
              <a:ext cx="2691" cy="2554"/>
              <a:chOff x="3914" y="4432"/>
              <a:chExt cx="3298" cy="2934"/>
            </a:xfrm>
          </p:grpSpPr>
          <p:sp>
            <p:nvSpPr>
              <p:cNvPr id="10" name="矩形 9"/>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1" name="圆角矩形 10"/>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12" name="流程图: 终止 11"/>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1516" name="组合 7"/>
                <p:cNvGrpSpPr/>
                <p:nvPr/>
              </p:nvGrpSpPr>
              <p:grpSpPr>
                <a:xfrm>
                  <a:off x="4951" y="6931"/>
                  <a:ext cx="578" cy="566"/>
                  <a:chOff x="13340" y="9527"/>
                  <a:chExt cx="680" cy="680"/>
                </a:xfrm>
              </p:grpSpPr>
              <p:sp>
                <p:nvSpPr>
                  <p:cNvPr id="20" name="椭圆 19"/>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1" name="流程图: 摘录 20"/>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8"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动画</a:t>
              </a:r>
              <a:r>
                <a:rPr lang="zh-CN" altLang="en-US" sz="2400" b="1" dirty="0">
                  <a:latin typeface="黑体" panose="02010609060101010101" pitchFamily="49" charset="-122"/>
                  <a:ea typeface="黑体" panose="02010609060101010101" pitchFamily="49" charset="-122"/>
                </a:rPr>
                <a:t>见超值配赠</a:t>
              </a:r>
              <a:endParaRPr lang="zh-CN" altLang="en-US" sz="2400" b="1" dirty="0">
                <a:latin typeface="黑体" panose="02010609060101010101" pitchFamily="49" charset="-122"/>
                <a:ea typeface="黑体" panose="02010609060101010101" pitchFamily="49" charset="-122"/>
              </a:endParaRPr>
            </a:p>
          </p:txBody>
        </p:sp>
      </p:grpSp>
      <p:pic>
        <p:nvPicPr>
          <p:cNvPr id="2" name="图片 -2147482481" descr="C:\Documents and Settings\Administrator\桌面\海南物理（沪科）@\AY425.tif"/>
          <p:cNvPicPr>
            <a:picLocks noChangeAspect="1"/>
          </p:cNvPicPr>
          <p:nvPr/>
        </p:nvPicPr>
        <p:blipFill>
          <a:blip r:embed="rId1" r:link="rId2"/>
          <a:stretch>
            <a:fillRect/>
          </a:stretch>
        </p:blipFill>
        <p:spPr>
          <a:xfrm>
            <a:off x="4598988" y="3365500"/>
            <a:ext cx="2747645" cy="2101850"/>
          </a:xfrm>
          <a:prstGeom prst="rect">
            <a:avLst/>
          </a:prstGeom>
          <a:noFill/>
          <a:ln w="9525">
            <a:noFill/>
          </a:ln>
        </p:spPr>
      </p:pic>
      <p:sp>
        <p:nvSpPr>
          <p:cNvPr id="102" name="文本框 101"/>
          <p:cNvSpPr txBox="1"/>
          <p:nvPr/>
        </p:nvSpPr>
        <p:spPr>
          <a:xfrm>
            <a:off x="5301933" y="5601970"/>
            <a:ext cx="1588135" cy="368300"/>
          </a:xfrm>
          <a:prstGeom prst="rect">
            <a:avLst/>
          </a:prstGeom>
          <a:noFill/>
          <a:ln w="9525">
            <a:noFill/>
          </a:ln>
        </p:spPr>
        <p:txBody>
          <a:bodyPr wrap="square">
            <a:spAutoFit/>
          </a:bodyPr>
          <a:lstStyle/>
          <a:p>
            <a:pPr indent="0"/>
            <a:r>
              <a:rPr lang="zh-CN" b="0">
                <a:ea typeface="宋体" panose="02010600030101010101" pitchFamily="2" charset="-122"/>
              </a:rPr>
              <a:t>例</a:t>
            </a:r>
            <a:r>
              <a:rPr lang="en-US" b="0">
                <a:latin typeface="Times New Roman" panose="02020603050405020304" pitchFamily="18" charset="0"/>
                <a:ea typeface="宋体" panose="02010600030101010101" pitchFamily="2" charset="-122"/>
              </a:rPr>
              <a:t>1</a:t>
            </a:r>
            <a:r>
              <a:rPr lang="zh-CN" b="0">
                <a:ea typeface="宋体" panose="02010600030101010101" pitchFamily="2" charset="-122"/>
              </a:rPr>
              <a:t>题图</a:t>
            </a:r>
            <a:endParaRPr lang="zh-CN" altLang="en-US"/>
          </a:p>
        </p:txBody>
      </p:sp>
      <p:sp>
        <p:nvSpPr>
          <p:cNvPr id="6" name="任意多边形 5"/>
          <p:cNvSpPr/>
          <p:nvPr/>
        </p:nvSpPr>
        <p:spPr>
          <a:xfrm>
            <a:off x="6011228" y="4846320"/>
            <a:ext cx="190500" cy="101600"/>
          </a:xfrm>
          <a:custGeom>
            <a:avLst/>
            <a:gdLst>
              <a:gd name="connisteX0" fmla="*/ 0 w 190500"/>
              <a:gd name="connsiteY0" fmla="*/ 11807 h 101342"/>
              <a:gd name="connisteX1" fmla="*/ 103505 w 190500"/>
              <a:gd name="connsiteY1" fmla="*/ 7362 h 101342"/>
              <a:gd name="connisteX2" fmla="*/ 190500 w 190500"/>
              <a:gd name="connsiteY2" fmla="*/ 101342 h 101342"/>
            </a:gdLst>
            <a:ahLst/>
            <a:cxnLst>
              <a:cxn ang="0">
                <a:pos x="connisteX0" y="connsiteY0"/>
              </a:cxn>
              <a:cxn ang="0">
                <a:pos x="connisteX1" y="connsiteY1"/>
              </a:cxn>
              <a:cxn ang="0">
                <a:pos x="connisteX2" y="connsiteY2"/>
              </a:cxn>
            </a:cxnLst>
            <a:rect l="l" t="t" r="r" b="b"/>
            <a:pathLst>
              <a:path w="190500" h="101343">
                <a:moveTo>
                  <a:pt x="0" y="11808"/>
                </a:moveTo>
                <a:cubicBezTo>
                  <a:pt x="19050" y="9268"/>
                  <a:pt x="65405" y="-10417"/>
                  <a:pt x="103505" y="7363"/>
                </a:cubicBezTo>
                <a:cubicBezTo>
                  <a:pt x="141605" y="25143"/>
                  <a:pt x="175260" y="82293"/>
                  <a:pt x="190500" y="10134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078231" y="4301490"/>
            <a:ext cx="368935" cy="46037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B</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22" name="文本框 10"/>
          <p:cNvSpPr txBox="1"/>
          <p:nvPr/>
        </p:nvSpPr>
        <p:spPr>
          <a:xfrm>
            <a:off x="6074407" y="4410980"/>
            <a:ext cx="1250633" cy="460375"/>
          </a:xfrm>
          <a:prstGeom prst="rect">
            <a:avLst/>
          </a:prstGeom>
          <a:noFill/>
        </p:spPr>
        <p:txBody>
          <a:bodyPr wrap="square" rtlCol="0">
            <a:spAutoFit/>
          </a:bodyPr>
          <a:lstStyle/>
          <a:p>
            <a:r>
              <a:rPr lang="en-US" altLang="zh-CN" sz="2400" dirty="0" smtClean="0">
                <a:solidFill>
                  <a:srgbClr val="FF0000"/>
                </a:solidFill>
                <a:latin typeface="Times New Roman" panose="02020603050405020304" pitchFamily="18" charset="0"/>
                <a:cs typeface="Times New Roman" panose="02020603050405020304" pitchFamily="18" charset="0"/>
              </a:rPr>
              <a:t>60°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23" name="组合 22"/>
          <p:cNvGrpSpPr/>
          <p:nvPr/>
        </p:nvGrpSpPr>
        <p:grpSpPr>
          <a:xfrm rot="5879707" flipH="1">
            <a:off x="6193642" y="4302662"/>
            <a:ext cx="744797" cy="982417"/>
            <a:chOff x="5546" y="3030"/>
            <a:chExt cx="183" cy="635"/>
          </a:xfrm>
        </p:grpSpPr>
        <p:sp>
          <p:nvSpPr>
            <p:cNvPr id="24"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25" name="直接连接符 43036"/>
            <p:cNvSpPr/>
            <p:nvPr/>
          </p:nvSpPr>
          <p:spPr>
            <a:xfrm flipV="1">
              <a:off x="5546" y="3203"/>
              <a:ext cx="134" cy="454"/>
            </a:xfrm>
            <a:prstGeom prst="line">
              <a:avLst/>
            </a:prstGeom>
            <a:ln w="19050" cap="flat" cmpd="sng">
              <a:solidFill>
                <a:srgbClr val="FF0000"/>
              </a:solidFill>
              <a:prstDash val="solid"/>
              <a:round/>
              <a:headEnd type="none" w="lg" len="lg"/>
              <a:tailEnd type="stealth" w="lg" len="lg"/>
            </a:ln>
          </p:spPr>
        </p:sp>
      </p:grpSp>
      <p:sp>
        <p:nvSpPr>
          <p:cNvPr id="3" name="圆角矩形 2">
            <a:hlinkClick r:id="rId3" action="ppaction://hlinksldjump"/>
          </p:cNvPr>
          <p:cNvSpPr/>
          <p:nvPr/>
        </p:nvSpPr>
        <p:spPr bwMode="auto">
          <a:xfrm>
            <a:off x="8850625" y="1556877"/>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点击至考点清单</a:t>
            </a:r>
            <a:endParaRPr lang="zh-CN" altLang="en-US" b="1" dirty="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75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linds(horizontal)">
                                      <p:cBhvr>
                                        <p:cTn id="2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27607" y="978406"/>
            <a:ext cx="9999980" cy="2306955"/>
          </a:xfrm>
          <a:prstGeom prst="rect">
            <a:avLst/>
          </a:prstGeom>
          <a:noFill/>
          <a:ln w="9525">
            <a:noFill/>
          </a:ln>
        </p:spPr>
        <p:txBody>
          <a:bodyPr wrap="square">
            <a:spAutoFit/>
          </a:bodyPr>
          <a:lstStyle/>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(2019</a:t>
            </a:r>
            <a:r>
              <a:rPr lang="zh-CN" sz="2400" b="0" dirty="0">
                <a:ea typeface="宋体" panose="02010600030101010101" pitchFamily="2" charset="-122"/>
              </a:rPr>
              <a:t>青岛改编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自行车尾灯的反光原理如图所示，请完成反射光路．</a:t>
            </a:r>
            <a:endParaRPr lang="zh-CN" sz="2400" b="0" dirty="0">
              <a:ea typeface="宋体" panose="02010600030101010101" pitchFamily="2" charset="-122"/>
            </a:endParaRPr>
          </a:p>
          <a:p>
            <a:pPr indent="0">
              <a:lnSpc>
                <a:spcPct val="150000"/>
              </a:lnSpc>
            </a:pPr>
            <a:r>
              <a:rPr lang="zh-CN" sz="2400" dirty="0">
                <a:latin typeface="Times New Roman" panose="02020603050405020304" pitchFamily="18" charset="0"/>
                <a:ea typeface="黑体" panose="02010609060101010101" pitchFamily="49" charset="-122"/>
                <a:cs typeface="Times New Roman" panose="02020603050405020304" pitchFamily="18" charset="0"/>
                <a:sym typeface="+mn-ea"/>
              </a:rPr>
              <a:t>类型</a:t>
            </a:r>
            <a:r>
              <a:rPr lang="en-US" sz="2400" dirty="0">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sz="2400" dirty="0">
                <a:latin typeface="Times New Roman" panose="02020603050405020304" pitchFamily="18" charset="0"/>
                <a:ea typeface="黑体" panose="02010609060101010101" pitchFamily="49" charset="-122"/>
                <a:cs typeface="Times New Roman" panose="02020603050405020304" pitchFamily="18" charset="0"/>
                <a:sym typeface="+mn-ea"/>
              </a:rPr>
              <a:t>　光的折射作图</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(2019</a:t>
            </a:r>
            <a:r>
              <a:rPr lang="zh-CN" sz="2400" b="0" dirty="0">
                <a:ea typeface="宋体" panose="02010600030101010101" pitchFamily="2" charset="-122"/>
              </a:rPr>
              <a:t>邵阳</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如图为一束光</a:t>
            </a:r>
            <a:r>
              <a:rPr lang="en-US" sz="2400" b="0" i="1" dirty="0">
                <a:latin typeface="Times New Roman" panose="02020603050405020304" pitchFamily="18" charset="0"/>
                <a:ea typeface="宋体" panose="02010600030101010101" pitchFamily="2" charset="-122"/>
              </a:rPr>
              <a:t>AO</a:t>
            </a:r>
            <a:r>
              <a:rPr lang="zh-CN" sz="2400" b="0" dirty="0">
                <a:ea typeface="宋体" panose="02010600030101010101" pitchFamily="2" charset="-122"/>
              </a:rPr>
              <a:t>从水中斜射入空气中，请画出折射光线的大致方向．</a:t>
            </a:r>
            <a:endParaRPr lang="zh-CN" altLang="en-US" dirty="0"/>
          </a:p>
        </p:txBody>
      </p:sp>
      <p:pic>
        <p:nvPicPr>
          <p:cNvPr id="2" name="图片 -2147482480" descr="C:\Documents and Settings\Administrator\桌面\海南物理（沪科）@\AY426.tif"/>
          <p:cNvPicPr>
            <a:picLocks noChangeAspect="1"/>
          </p:cNvPicPr>
          <p:nvPr/>
        </p:nvPicPr>
        <p:blipFill>
          <a:blip r:embed="rId1" r:link="rId2"/>
          <a:stretch>
            <a:fillRect/>
          </a:stretch>
        </p:blipFill>
        <p:spPr>
          <a:xfrm>
            <a:off x="2279735" y="3573775"/>
            <a:ext cx="2312670" cy="2028190"/>
          </a:xfrm>
          <a:prstGeom prst="rect">
            <a:avLst/>
          </a:prstGeom>
          <a:noFill/>
          <a:ln w="9525">
            <a:noFill/>
          </a:ln>
        </p:spPr>
      </p:pic>
      <p:pic>
        <p:nvPicPr>
          <p:cNvPr id="3" name="图片 -2147482479" descr="C:\Documents and Settings\Administrator\桌面\海南物理（沪科）@\AY427.tif"/>
          <p:cNvPicPr>
            <a:picLocks noChangeAspect="1"/>
          </p:cNvPicPr>
          <p:nvPr/>
        </p:nvPicPr>
        <p:blipFill>
          <a:blip r:embed="rId3" r:link="rId2"/>
          <a:stretch>
            <a:fillRect/>
          </a:stretch>
        </p:blipFill>
        <p:spPr>
          <a:xfrm>
            <a:off x="7406054" y="3940800"/>
            <a:ext cx="3033395" cy="1537970"/>
          </a:xfrm>
          <a:prstGeom prst="rect">
            <a:avLst/>
          </a:prstGeom>
          <a:noFill/>
          <a:ln w="9525">
            <a:noFill/>
          </a:ln>
        </p:spPr>
      </p:pic>
      <p:sp>
        <p:nvSpPr>
          <p:cNvPr id="102" name="文本框 101"/>
          <p:cNvSpPr txBox="1"/>
          <p:nvPr/>
        </p:nvSpPr>
        <p:spPr>
          <a:xfrm>
            <a:off x="3041190" y="5818575"/>
            <a:ext cx="1588135" cy="368300"/>
          </a:xfrm>
          <a:prstGeom prst="rect">
            <a:avLst/>
          </a:prstGeom>
          <a:noFill/>
          <a:ln w="9525">
            <a:noFill/>
          </a:ln>
        </p:spPr>
        <p:txBody>
          <a:bodyPr wrap="square">
            <a:spAutoFit/>
          </a:bodyPr>
          <a:lstStyle/>
          <a:p>
            <a:pPr indent="0"/>
            <a:r>
              <a:rPr lang="zh-CN" b="0" dirty="0">
                <a:ea typeface="宋体" panose="02010600030101010101" pitchFamily="2" charset="-122"/>
              </a:rPr>
              <a:t>例</a:t>
            </a:r>
            <a:r>
              <a:rPr lang="en-US" b="0" dirty="0">
                <a:latin typeface="Times New Roman" panose="02020603050405020304" pitchFamily="18" charset="0"/>
                <a:ea typeface="宋体" panose="02010600030101010101" pitchFamily="2" charset="-122"/>
              </a:rPr>
              <a:t>2</a:t>
            </a:r>
            <a:r>
              <a:rPr lang="zh-CN" b="0" dirty="0">
                <a:ea typeface="宋体" panose="02010600030101010101" pitchFamily="2" charset="-122"/>
              </a:rPr>
              <a:t>题图</a:t>
            </a:r>
            <a:endParaRPr lang="zh-CN" altLang="en-US" dirty="0"/>
          </a:p>
        </p:txBody>
      </p:sp>
      <p:sp>
        <p:nvSpPr>
          <p:cNvPr id="4" name="文本框 3"/>
          <p:cNvSpPr txBox="1"/>
          <p:nvPr/>
        </p:nvSpPr>
        <p:spPr>
          <a:xfrm>
            <a:off x="8507051" y="5724149"/>
            <a:ext cx="1588135" cy="368300"/>
          </a:xfrm>
          <a:prstGeom prst="rect">
            <a:avLst/>
          </a:prstGeom>
          <a:noFill/>
          <a:ln w="9525">
            <a:noFill/>
          </a:ln>
        </p:spPr>
        <p:txBody>
          <a:bodyPr wrap="square">
            <a:spAutoFit/>
          </a:bodyPr>
          <a:lstStyle/>
          <a:p>
            <a:pPr indent="0"/>
            <a:r>
              <a:rPr lang="zh-CN" b="0" dirty="0">
                <a:ea typeface="宋体" panose="02010600030101010101" pitchFamily="2" charset="-122"/>
              </a:rPr>
              <a:t>例</a:t>
            </a:r>
            <a:r>
              <a:rPr lang="en-US" b="0" dirty="0">
                <a:latin typeface="Times New Roman" panose="02020603050405020304" pitchFamily="18" charset="0"/>
                <a:ea typeface="宋体" panose="02010600030101010101" pitchFamily="2" charset="-122"/>
              </a:rPr>
              <a:t>3</a:t>
            </a:r>
            <a:r>
              <a:rPr lang="zh-CN" b="0" dirty="0">
                <a:ea typeface="宋体" panose="02010600030101010101" pitchFamily="2" charset="-122"/>
              </a:rPr>
              <a:t>题图</a:t>
            </a:r>
            <a:endParaRPr lang="zh-CN" altLang="en-US" dirty="0"/>
          </a:p>
        </p:txBody>
      </p:sp>
      <p:sp>
        <p:nvSpPr>
          <p:cNvPr id="5" name="任意多边形 4"/>
          <p:cNvSpPr/>
          <p:nvPr/>
        </p:nvSpPr>
        <p:spPr>
          <a:xfrm>
            <a:off x="9278259" y="3524063"/>
            <a:ext cx="45721" cy="1565162"/>
          </a:xfrm>
          <a:custGeom>
            <a:avLst/>
            <a:gdLst>
              <a:gd name="connisteX0" fmla="*/ 0 w 0"/>
              <a:gd name="connsiteY0" fmla="*/ 0 h 945515"/>
              <a:gd name="connisteX1" fmla="*/ 0 w 0"/>
              <a:gd name="connsiteY1" fmla="*/ 945515 h 945515"/>
            </a:gdLst>
            <a:ahLst/>
            <a:cxnLst>
              <a:cxn ang="0">
                <a:pos x="connisteX0" y="connsiteY0"/>
              </a:cxn>
              <a:cxn ang="0">
                <a:pos x="connisteX1" y="connsiteY1"/>
              </a:cxn>
            </a:cxnLst>
            <a:rect l="l" t="t" r="r" b="b"/>
            <a:pathLst>
              <a:path h="945515">
                <a:moveTo>
                  <a:pt x="0" y="0"/>
                </a:moveTo>
                <a:lnTo>
                  <a:pt x="0" y="94551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rot="5400000" flipH="1">
            <a:off x="9692958" y="3517900"/>
            <a:ext cx="321945" cy="1170940"/>
            <a:chOff x="5546" y="3030"/>
            <a:chExt cx="183" cy="635"/>
          </a:xfrm>
        </p:grpSpPr>
        <p:sp>
          <p:nvSpPr>
            <p:cNvPr id="16"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17" name="直接连接符 43036"/>
            <p:cNvSpPr/>
            <p:nvPr/>
          </p:nvSpPr>
          <p:spPr>
            <a:xfrm flipV="1">
              <a:off x="5546" y="3347"/>
              <a:ext cx="92" cy="310"/>
            </a:xfrm>
            <a:prstGeom prst="line">
              <a:avLst/>
            </a:prstGeom>
            <a:ln w="19050" cap="flat" cmpd="sng">
              <a:solidFill>
                <a:srgbClr val="FF0000"/>
              </a:solidFill>
              <a:prstDash val="solid"/>
              <a:round/>
              <a:headEnd type="none" w="lg" len="lg"/>
              <a:tailEnd type="stealth" w="lg" len="lg"/>
            </a:ln>
          </p:spPr>
        </p:sp>
      </p:grpSp>
      <p:grpSp>
        <p:nvGrpSpPr>
          <p:cNvPr id="18" name="组合 17"/>
          <p:cNvGrpSpPr/>
          <p:nvPr/>
        </p:nvGrpSpPr>
        <p:grpSpPr>
          <a:xfrm rot="11477058" flipH="1">
            <a:off x="3863055" y="4113481"/>
            <a:ext cx="435933" cy="723882"/>
            <a:chOff x="5546" y="3030"/>
            <a:chExt cx="183" cy="635"/>
          </a:xfrm>
        </p:grpSpPr>
        <p:sp>
          <p:nvSpPr>
            <p:cNvPr id="19"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20"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sp>
        <p:nvSpPr>
          <p:cNvPr id="24" name="矩形 23"/>
          <p:cNvSpPr/>
          <p:nvPr/>
        </p:nvSpPr>
        <p:spPr>
          <a:xfrm rot="7066548">
            <a:off x="4092842" y="4808768"/>
            <a:ext cx="101702" cy="127851"/>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rot="18228891" flipH="1">
            <a:off x="2529628" y="4095260"/>
            <a:ext cx="1279342" cy="1681836"/>
            <a:chOff x="5861" y="2019"/>
            <a:chExt cx="182" cy="639"/>
          </a:xfrm>
        </p:grpSpPr>
        <p:sp>
          <p:nvSpPr>
            <p:cNvPr id="13" name="直接连接符 43034"/>
            <p:cNvSpPr/>
            <p:nvPr/>
          </p:nvSpPr>
          <p:spPr>
            <a:xfrm flipV="1">
              <a:off x="5861" y="2019"/>
              <a:ext cx="182" cy="635"/>
            </a:xfrm>
            <a:prstGeom prst="line">
              <a:avLst/>
            </a:prstGeom>
            <a:ln w="19050" cap="flat" cmpd="sng">
              <a:solidFill>
                <a:srgbClr val="FF0000"/>
              </a:solidFill>
              <a:prstDash val="solid"/>
              <a:round/>
              <a:headEnd type="none" w="med" len="med"/>
              <a:tailEnd type="none" w="med" len="med"/>
            </a:ln>
          </p:spPr>
        </p:sp>
        <p:sp>
          <p:nvSpPr>
            <p:cNvPr id="14" name="直接连接符 43036"/>
            <p:cNvSpPr/>
            <p:nvPr/>
          </p:nvSpPr>
          <p:spPr>
            <a:xfrm flipV="1">
              <a:off x="5862" y="2414"/>
              <a:ext cx="70" cy="244"/>
            </a:xfrm>
            <a:prstGeom prst="line">
              <a:avLst/>
            </a:prstGeom>
            <a:ln w="19050" cap="flat" cmpd="sng">
              <a:solidFill>
                <a:srgbClr val="FF0000"/>
              </a:solidFill>
              <a:prstDash val="solid"/>
              <a:round/>
              <a:headEnd type="none" w="lg" len="lg"/>
              <a:tailEnd type="stealth" w="lg" len="lg"/>
            </a:ln>
          </p:spPr>
        </p:sp>
      </p:grpSp>
      <p:sp>
        <p:nvSpPr>
          <p:cNvPr id="22" name="任意多边形 21"/>
          <p:cNvSpPr/>
          <p:nvPr/>
        </p:nvSpPr>
        <p:spPr>
          <a:xfrm rot="1828317" flipH="1">
            <a:off x="3352380" y="3741095"/>
            <a:ext cx="451688" cy="945515"/>
          </a:xfrm>
          <a:custGeom>
            <a:avLst/>
            <a:gdLst>
              <a:gd name="connisteX0" fmla="*/ 0 w 0"/>
              <a:gd name="connsiteY0" fmla="*/ 0 h 945515"/>
              <a:gd name="connisteX1" fmla="*/ 0 w 0"/>
              <a:gd name="connsiteY1" fmla="*/ 945515 h 945515"/>
            </a:gdLst>
            <a:ahLst/>
            <a:cxnLst>
              <a:cxn ang="0">
                <a:pos x="connisteX0" y="connsiteY0"/>
              </a:cxn>
              <a:cxn ang="0">
                <a:pos x="connisteX1" y="connsiteY1"/>
              </a:cxn>
            </a:cxnLst>
            <a:rect l="l" t="t" r="r" b="b"/>
            <a:pathLst>
              <a:path h="945515">
                <a:moveTo>
                  <a:pt x="0" y="0"/>
                </a:moveTo>
                <a:lnTo>
                  <a:pt x="0" y="94551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7244177">
            <a:off x="2866850" y="4452750"/>
            <a:ext cx="1260201" cy="1429803"/>
          </a:xfrm>
          <a:custGeom>
            <a:avLst/>
            <a:gdLst>
              <a:gd name="connisteX0" fmla="*/ 0 w 0"/>
              <a:gd name="connsiteY0" fmla="*/ 0 h 945515"/>
              <a:gd name="connisteX1" fmla="*/ 0 w 0"/>
              <a:gd name="connsiteY1" fmla="*/ 945515 h 945515"/>
            </a:gdLst>
            <a:ahLst/>
            <a:cxnLst>
              <a:cxn ang="0">
                <a:pos x="connisteX0" y="connsiteY0"/>
              </a:cxn>
              <a:cxn ang="0">
                <a:pos x="connisteX1" y="connsiteY1"/>
              </a:cxn>
            </a:cxnLst>
            <a:rect l="l" t="t" r="r" b="b"/>
            <a:pathLst>
              <a:path h="945515">
                <a:moveTo>
                  <a:pt x="0" y="0"/>
                </a:moveTo>
                <a:lnTo>
                  <a:pt x="0" y="94551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1856249" flipV="1">
            <a:off x="3820830" y="4017870"/>
            <a:ext cx="84475" cy="135911"/>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27" name="文本框 11"/>
          <p:cNvSpPr txBox="1"/>
          <p:nvPr/>
        </p:nvSpPr>
        <p:spPr>
          <a:xfrm>
            <a:off x="4344225" y="4624719"/>
            <a:ext cx="701615" cy="460375"/>
          </a:xfrm>
          <a:prstGeom prst="rect">
            <a:avLst/>
          </a:prstGeom>
          <a:noFill/>
        </p:spPr>
        <p:txBody>
          <a:bodyPr wrap="square" rtlCol="0">
            <a:spAutoFit/>
          </a:bodyPr>
          <a:lstStyle/>
          <a:p>
            <a:r>
              <a:rPr lang="en-US" altLang="zh-CN" sz="2400" i="1" dirty="0" smtClean="0">
                <a:solidFill>
                  <a:srgbClr val="FF0000"/>
                </a:solidFill>
                <a:latin typeface="Times New Roman" panose="02020603050405020304" pitchFamily="18" charset="0"/>
                <a:cs typeface="Times New Roman" panose="02020603050405020304" pitchFamily="18" charset="0"/>
              </a:rPr>
              <a:t>O'</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28" name="文本框 11"/>
          <p:cNvSpPr txBox="1"/>
          <p:nvPr/>
        </p:nvSpPr>
        <p:spPr>
          <a:xfrm>
            <a:off x="3835815" y="3531355"/>
            <a:ext cx="701615" cy="460375"/>
          </a:xfrm>
          <a:prstGeom prst="rect">
            <a:avLst/>
          </a:prstGeom>
          <a:noFill/>
        </p:spPr>
        <p:txBody>
          <a:bodyPr wrap="square" rtlCol="0">
            <a:spAutoFit/>
          </a:bodyPr>
          <a:lstStyle/>
          <a:p>
            <a:r>
              <a:rPr lang="en-US" altLang="zh-CN" sz="2400" i="1" dirty="0" smtClean="0">
                <a:solidFill>
                  <a:srgbClr val="FF0000"/>
                </a:solidFill>
                <a:latin typeface="Times New Roman" panose="02020603050405020304" pitchFamily="18" charset="0"/>
                <a:cs typeface="Times New Roman" panose="02020603050405020304" pitchFamily="18" charset="0"/>
              </a:rPr>
              <a:t>O</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33" name="矩形 32"/>
          <p:cNvSpPr/>
          <p:nvPr/>
        </p:nvSpPr>
        <p:spPr>
          <a:xfrm rot="5400000" flipH="1">
            <a:off x="9294751" y="4259879"/>
            <a:ext cx="93328" cy="126307"/>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i="1" dirty="0">
              <a:solidFill>
                <a:srgbClr val="FF0000"/>
              </a:solidFill>
              <a:latin typeface="方正粗黑宋简体" panose="02000000000000000000" pitchFamily="2" charset="-122"/>
              <a:ea typeface="方正粗黑宋简体" panose="02000000000000000000" pitchFamily="2" charset="-122"/>
            </a:endParaRPr>
          </a:p>
        </p:txBody>
      </p:sp>
      <p:sp>
        <p:nvSpPr>
          <p:cNvPr id="6" name="圆角矩形 5">
            <a:hlinkClick r:id="rId4" action="ppaction://hlinksldjump"/>
          </p:cNvPr>
          <p:cNvSpPr/>
          <p:nvPr/>
        </p:nvSpPr>
        <p:spPr bwMode="auto">
          <a:xfrm>
            <a:off x="8416920" y="1587357"/>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点击至考点清单</a:t>
            </a:r>
            <a:endParaRPr lang="zh-CN" altLang="en-US" b="1" dirty="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par>
                                <p:cTn id="13" presetID="3" presetClass="entr" presetSubtype="10" fill="hold" grpId="2"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linds(horizontal)">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linds(horizontal)">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1"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linds(horizontal)">
                                      <p:cBhvr>
                                        <p:cTn id="30" dur="500"/>
                                        <p:tgtEl>
                                          <p:spTgt spid="23"/>
                                        </p:tgtEl>
                                      </p:cBhvr>
                                    </p:animEffect>
                                  </p:childTnLst>
                                </p:cTn>
                              </p:par>
                              <p:par>
                                <p:cTn id="31" presetID="3" presetClass="entr" presetSubtype="10" fill="hold" grpId="2"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linds(horizontal)">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linds(horizontal)">
                                      <p:cBhvr>
                                        <p:cTn id="43" dur="500"/>
                                        <p:tgtEl>
                                          <p:spTgt spid="5"/>
                                        </p:tgtEl>
                                      </p:cBhvr>
                                    </p:animEffect>
                                  </p:childTnLst>
                                </p:cTn>
                              </p:par>
                              <p:par>
                                <p:cTn id="44" presetID="3" presetClass="entr" presetSubtype="10" fill="hold" grpId="1"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blinds(horizontal)">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linds(horizontal)">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4" grpId="1" animBg="1"/>
      <p:bldP spid="24" grpId="2" bldLvl="0" animBg="1"/>
      <p:bldP spid="22" grpId="0" bldLvl="0" animBg="1"/>
      <p:bldP spid="23" grpId="1" bldLvl="0" animBg="1"/>
      <p:bldP spid="25" grpId="1" animBg="1"/>
      <p:bldP spid="25" grpId="2" bldLvl="0" animBg="1"/>
      <p:bldP spid="27" grpId="0"/>
      <p:bldP spid="28" grpId="0"/>
      <p:bldP spid="33" grpId="0" animBg="1"/>
      <p:bldP spid="33" grpId="1"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1873" y="871855"/>
            <a:ext cx="10106660" cy="2306955"/>
          </a:xfrm>
          <a:prstGeom prst="rect">
            <a:avLst/>
          </a:prstGeom>
          <a:noFill/>
          <a:ln w="9525">
            <a:noFill/>
          </a:ln>
        </p:spPr>
        <p:txBody>
          <a:bodyPr wrap="square">
            <a:spAutoFit/>
          </a:bodyPr>
          <a:lstStyle/>
          <a:p>
            <a:pPr indent="0">
              <a:lnSpc>
                <a:spcPct val="150000"/>
              </a:lnSpc>
            </a:pPr>
            <a:r>
              <a:rPr lang="zh-CN" sz="2400" b="0">
                <a:ea typeface="宋体" panose="02010600030101010101" pitchFamily="2" charset="-122"/>
              </a:rPr>
              <a:t>例</a:t>
            </a: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(2019</a:t>
            </a:r>
            <a:r>
              <a:rPr lang="zh-CN" sz="2400" b="0">
                <a:ea typeface="宋体" panose="02010600030101010101" pitchFamily="2" charset="-122"/>
              </a:rPr>
              <a:t>攀枝花</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一束光从空气中垂直射向玻璃砖，请画出这束光进入玻璃砖和离开玻璃砖后的大致光线</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注意标出法线，不考虑光的反射</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sz="2400" b="0">
              <a:ea typeface="宋体" panose="02010600030101010101" pitchFamily="2" charset="-122"/>
            </a:endParaRPr>
          </a:p>
          <a:p>
            <a:pPr indent="0">
              <a:lnSpc>
                <a:spcPct val="150000"/>
              </a:lnSpc>
            </a:pPr>
            <a:r>
              <a:rPr lang="zh-CN" sz="2400" b="0">
                <a:ea typeface="宋体" panose="02010600030101010101" pitchFamily="2" charset="-122"/>
              </a:rPr>
              <a:t>例</a:t>
            </a: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　图中</a:t>
            </a:r>
            <a:r>
              <a:rPr lang="en-US" sz="2400" b="0" i="1">
                <a:latin typeface="Times New Roman" panose="02020603050405020304" pitchFamily="18" charset="0"/>
                <a:ea typeface="宋体" panose="02010600030101010101" pitchFamily="2" charset="-122"/>
              </a:rPr>
              <a:t>O</a:t>
            </a:r>
            <a:r>
              <a:rPr lang="zh-CN" sz="2400" b="0">
                <a:ea typeface="宋体" panose="02010600030101010101" pitchFamily="2" charset="-122"/>
              </a:rPr>
              <a:t>为玻璃砖的圆心，</a:t>
            </a:r>
            <a:r>
              <a:rPr lang="en-US" sz="2400" b="0" i="1">
                <a:latin typeface="Times New Roman" panose="02020603050405020304" pitchFamily="18" charset="0"/>
                <a:ea typeface="宋体" panose="02010600030101010101" pitchFamily="2" charset="-122"/>
              </a:rPr>
              <a:t>OA</a:t>
            </a:r>
            <a:r>
              <a:rPr lang="zh-CN" sz="2400" b="0">
                <a:ea typeface="宋体" panose="02010600030101010101" pitchFamily="2" charset="-122"/>
              </a:rPr>
              <a:t>是入射光线，请在图中画出它在玻璃砖上的反射光线和折射光线．</a:t>
            </a:r>
            <a:endParaRPr lang="zh-CN" altLang="en-US"/>
          </a:p>
        </p:txBody>
      </p:sp>
      <p:pic>
        <p:nvPicPr>
          <p:cNvPr id="2" name="图片 -2147482478" descr="C:\Documents and Settings\Administrator\桌面\海南物理（沪科）@\AY428.tif"/>
          <p:cNvPicPr>
            <a:picLocks noChangeAspect="1"/>
          </p:cNvPicPr>
          <p:nvPr/>
        </p:nvPicPr>
        <p:blipFill>
          <a:blip r:embed="rId1" r:link="rId2"/>
          <a:stretch>
            <a:fillRect/>
          </a:stretch>
        </p:blipFill>
        <p:spPr>
          <a:xfrm>
            <a:off x="2924174" y="3475753"/>
            <a:ext cx="1781175" cy="2119630"/>
          </a:xfrm>
          <a:prstGeom prst="rect">
            <a:avLst/>
          </a:prstGeom>
          <a:noFill/>
          <a:ln w="9525">
            <a:noFill/>
          </a:ln>
        </p:spPr>
      </p:pic>
      <p:pic>
        <p:nvPicPr>
          <p:cNvPr id="3" name="图片 -2147482477" descr="C:\Documents and Settings\Administrator\桌面\海南物理（沪科）@\AY429.tif"/>
          <p:cNvPicPr>
            <a:picLocks noChangeAspect="1"/>
          </p:cNvPicPr>
          <p:nvPr/>
        </p:nvPicPr>
        <p:blipFill>
          <a:blip r:embed="rId3" r:link="rId2"/>
          <a:stretch>
            <a:fillRect/>
          </a:stretch>
        </p:blipFill>
        <p:spPr>
          <a:xfrm>
            <a:off x="8097203" y="3537585"/>
            <a:ext cx="2385695" cy="2074545"/>
          </a:xfrm>
          <a:prstGeom prst="rect">
            <a:avLst/>
          </a:prstGeom>
          <a:noFill/>
          <a:ln w="9525">
            <a:noFill/>
          </a:ln>
        </p:spPr>
      </p:pic>
      <p:sp>
        <p:nvSpPr>
          <p:cNvPr id="102" name="文本框 101"/>
          <p:cNvSpPr txBox="1"/>
          <p:nvPr/>
        </p:nvSpPr>
        <p:spPr>
          <a:xfrm>
            <a:off x="3315018" y="5930265"/>
            <a:ext cx="1588135" cy="368300"/>
          </a:xfrm>
          <a:prstGeom prst="rect">
            <a:avLst/>
          </a:prstGeom>
          <a:noFill/>
          <a:ln w="9525">
            <a:noFill/>
          </a:ln>
        </p:spPr>
        <p:txBody>
          <a:bodyPr wrap="square">
            <a:spAutoFit/>
          </a:bodyPr>
          <a:lstStyle/>
          <a:p>
            <a:pPr indent="0"/>
            <a:r>
              <a:rPr lang="zh-CN" b="0">
                <a:ea typeface="宋体" panose="02010600030101010101" pitchFamily="2" charset="-122"/>
              </a:rPr>
              <a:t>例</a:t>
            </a:r>
            <a:r>
              <a:rPr lang="en-US" b="0">
                <a:latin typeface="Times New Roman" panose="02020603050405020304" pitchFamily="18" charset="0"/>
                <a:ea typeface="宋体" panose="02010600030101010101" pitchFamily="2" charset="-122"/>
              </a:rPr>
              <a:t>4</a:t>
            </a:r>
            <a:r>
              <a:rPr lang="zh-CN" b="0">
                <a:ea typeface="宋体" panose="02010600030101010101" pitchFamily="2" charset="-122"/>
              </a:rPr>
              <a:t>题图</a:t>
            </a:r>
            <a:endParaRPr lang="zh-CN" altLang="en-US"/>
          </a:p>
        </p:txBody>
      </p:sp>
      <p:sp>
        <p:nvSpPr>
          <p:cNvPr id="4" name="文本框 3"/>
          <p:cNvSpPr txBox="1"/>
          <p:nvPr/>
        </p:nvSpPr>
        <p:spPr>
          <a:xfrm>
            <a:off x="8619808" y="5930265"/>
            <a:ext cx="1588135" cy="368300"/>
          </a:xfrm>
          <a:prstGeom prst="rect">
            <a:avLst/>
          </a:prstGeom>
          <a:noFill/>
          <a:ln w="9525">
            <a:noFill/>
          </a:ln>
        </p:spPr>
        <p:txBody>
          <a:bodyPr wrap="square">
            <a:spAutoFit/>
          </a:bodyPr>
          <a:lstStyle/>
          <a:p>
            <a:pPr indent="0"/>
            <a:r>
              <a:rPr lang="zh-CN" b="0">
                <a:ea typeface="宋体" panose="02010600030101010101" pitchFamily="2" charset="-122"/>
              </a:rPr>
              <a:t>例</a:t>
            </a:r>
            <a:r>
              <a:rPr lang="en-US" b="0">
                <a:latin typeface="Times New Roman" panose="02020603050405020304" pitchFamily="18" charset="0"/>
                <a:ea typeface="宋体" panose="02010600030101010101" pitchFamily="2" charset="-122"/>
              </a:rPr>
              <a:t>5</a:t>
            </a:r>
            <a:r>
              <a:rPr lang="zh-CN" b="0">
                <a:ea typeface="宋体" panose="02010600030101010101" pitchFamily="2" charset="-122"/>
              </a:rPr>
              <a:t>题图</a:t>
            </a:r>
            <a:endParaRPr lang="zh-CN" altLang="en-US"/>
          </a:p>
        </p:txBody>
      </p:sp>
      <p:grpSp>
        <p:nvGrpSpPr>
          <p:cNvPr id="23" name="组合 22"/>
          <p:cNvGrpSpPr/>
          <p:nvPr/>
        </p:nvGrpSpPr>
        <p:grpSpPr>
          <a:xfrm flipH="1">
            <a:off x="3833178" y="4349750"/>
            <a:ext cx="0" cy="648000"/>
            <a:chOff x="11752" y="7513"/>
            <a:chExt cx="4" cy="2273"/>
          </a:xfrm>
        </p:grpSpPr>
        <p:cxnSp>
          <p:nvCxnSpPr>
            <p:cNvPr id="25" name="直接连接符 24"/>
            <p:cNvCxnSpPr/>
            <p:nvPr/>
          </p:nvCxnSpPr>
          <p:spPr>
            <a:xfrm>
              <a:off x="11752" y="7513"/>
              <a:ext cx="0"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756" y="8462"/>
              <a:ext cx="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flipH="1">
            <a:off x="3579813" y="4540250"/>
            <a:ext cx="572770" cy="855345"/>
          </a:xfrm>
          <a:prstGeom prst="line">
            <a:avLst/>
          </a:prstGeom>
          <a:ln w="28575">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rot="2160000">
            <a:off x="3714433" y="4953635"/>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3860483" y="5027295"/>
            <a:ext cx="277495" cy="554355"/>
            <a:chOff x="11752" y="7513"/>
            <a:chExt cx="2192" cy="2272"/>
          </a:xfrm>
        </p:grpSpPr>
        <p:cxnSp>
          <p:nvCxnSpPr>
            <p:cNvPr id="20" name="直接连接符 19"/>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cxnSp>
        <p:nvCxnSpPr>
          <p:cNvPr id="22" name="直接连接符 21"/>
          <p:cNvCxnSpPr/>
          <p:nvPr/>
        </p:nvCxnSpPr>
        <p:spPr>
          <a:xfrm>
            <a:off x="9257983" y="3662680"/>
            <a:ext cx="0" cy="1620000"/>
          </a:xfrm>
          <a:prstGeom prst="line">
            <a:avLst/>
          </a:prstGeom>
          <a:ln w="28575">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250363" y="4307840"/>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7" name="组合 26"/>
          <p:cNvGrpSpPr/>
          <p:nvPr/>
        </p:nvGrpSpPr>
        <p:grpSpPr>
          <a:xfrm flipH="1" flipV="1">
            <a:off x="7967028" y="3734435"/>
            <a:ext cx="1273810" cy="687070"/>
            <a:chOff x="11752" y="7513"/>
            <a:chExt cx="2192" cy="2272"/>
          </a:xfrm>
        </p:grpSpPr>
        <p:cxnSp>
          <p:nvCxnSpPr>
            <p:cNvPr id="28" name="直接连接符 27"/>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flipH="1">
            <a:off x="8884603" y="4421505"/>
            <a:ext cx="386715" cy="836930"/>
            <a:chOff x="11752" y="7513"/>
            <a:chExt cx="2192" cy="2272"/>
          </a:xfrm>
        </p:grpSpPr>
        <p:cxnSp>
          <p:nvCxnSpPr>
            <p:cNvPr id="31" name="直接连接符 30"/>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linds(horizontal)">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blinds(horizontal)">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blinds(horizontal)">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900873" y="987766"/>
            <a:ext cx="7725410" cy="645147"/>
            <a:chOff x="2766" y="1210"/>
            <a:chExt cx="12166" cy="1234"/>
          </a:xfrm>
        </p:grpSpPr>
        <p:pic>
          <p:nvPicPr>
            <p:cNvPr id="21521" name="图片 12" descr="2020试题研究版式22"/>
            <p:cNvPicPr>
              <a:picLocks noChangeAspect="1"/>
            </p:cNvPicPr>
            <p:nvPr/>
          </p:nvPicPr>
          <p:blipFill>
            <a:blip r:embed="rId1"/>
            <a:stretch>
              <a:fillRect/>
            </a:stretch>
          </p:blipFill>
          <p:spPr>
            <a:xfrm>
              <a:off x="2766" y="1247"/>
              <a:ext cx="12166" cy="1132"/>
            </a:xfrm>
            <a:prstGeom prst="rect">
              <a:avLst/>
            </a:prstGeom>
            <a:noFill/>
            <a:ln w="9525">
              <a:noFill/>
            </a:ln>
          </p:spPr>
        </p:pic>
        <p:sp>
          <p:nvSpPr>
            <p:cNvPr id="23" name="文本框 15"/>
            <p:cNvSpPr txBox="1"/>
            <p:nvPr/>
          </p:nvSpPr>
          <p:spPr>
            <a:xfrm>
              <a:off x="4087" y="1210"/>
              <a:ext cx="9389"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玩转海南</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6" name="组合 5"/>
          <p:cNvGrpSpPr/>
          <p:nvPr/>
        </p:nvGrpSpPr>
        <p:grpSpPr>
          <a:xfrm>
            <a:off x="950278" y="1701800"/>
            <a:ext cx="7270750" cy="737235"/>
            <a:chOff x="1156" y="3019"/>
            <a:chExt cx="11450" cy="1161"/>
          </a:xfrm>
        </p:grpSpPr>
        <p:pic>
          <p:nvPicPr>
            <p:cNvPr id="24" name="图片 23" descr="带序号考点标3字"/>
            <p:cNvPicPr>
              <a:picLocks noChangeAspect="1"/>
            </p:cNvPicPr>
            <p:nvPr/>
          </p:nvPicPr>
          <p:blipFill>
            <a:blip r:embed="rId2"/>
            <a:stretch>
              <a:fillRect/>
            </a:stretch>
          </p:blipFill>
          <p:spPr>
            <a:xfrm>
              <a:off x="1156" y="3233"/>
              <a:ext cx="3346" cy="903"/>
            </a:xfrm>
            <a:prstGeom prst="rect">
              <a:avLst/>
            </a:prstGeom>
          </p:spPr>
        </p:pic>
        <p:grpSp>
          <p:nvGrpSpPr>
            <p:cNvPr id="25" name="组合 24"/>
            <p:cNvGrpSpPr/>
            <p:nvPr/>
          </p:nvGrpSpPr>
          <p:grpSpPr>
            <a:xfrm>
              <a:off x="1550" y="3019"/>
              <a:ext cx="11056" cy="1161"/>
              <a:chOff x="1324" y="1663"/>
              <a:chExt cx="11056"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05" y="1663"/>
                <a:ext cx="7875"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光现象的辨识</a:t>
                </a:r>
                <a:r>
                  <a:rPr sz="2400" dirty="0">
                    <a:latin typeface="Times New Roman" panose="02020603050405020304" pitchFamily="18" charset="0"/>
                    <a:cs typeface="Times New Roman" panose="02020603050405020304" pitchFamily="18" charset="0"/>
                  </a:rPr>
                  <a:t>(10</a:t>
                </a:r>
                <a:r>
                  <a:rPr sz="2400" dirty="0">
                    <a:latin typeface="+mn-ea"/>
                    <a:cs typeface="Times New Roman" panose="02020603050405020304" pitchFamily="18" charset="0"/>
                  </a:rPr>
                  <a:t>年</a:t>
                </a:r>
                <a:r>
                  <a:rPr sz="2400" dirty="0">
                    <a:latin typeface="Times New Roman" panose="02020603050405020304" pitchFamily="18" charset="0"/>
                    <a:cs typeface="Times New Roman" panose="02020603050405020304" pitchFamily="18" charset="0"/>
                  </a:rPr>
                  <a:t>6</a:t>
                </a:r>
                <a:r>
                  <a:rPr sz="2400" dirty="0">
                    <a:latin typeface="+mn-ea"/>
                    <a:cs typeface="Times New Roman" panose="02020603050405020304" pitchFamily="18" charset="0"/>
                  </a:rPr>
                  <a:t>考</a:t>
                </a:r>
                <a:r>
                  <a:rPr sz="2400" dirty="0">
                    <a:latin typeface="Times New Roman" panose="02020603050405020304" pitchFamily="18" charset="0"/>
                    <a:cs typeface="Times New Roman" panose="02020603050405020304" pitchFamily="18" charset="0"/>
                  </a:rPr>
                  <a:t>)</a:t>
                </a:r>
                <a:endParaRPr sz="2400" dirty="0">
                  <a:latin typeface="Times New Roman" panose="02020603050405020304" pitchFamily="18" charset="0"/>
                  <a:cs typeface="Times New Roman" panose="02020603050405020304" pitchFamily="18" charset="0"/>
                </a:endParaRPr>
              </a:p>
            </p:txBody>
          </p:sp>
        </p:grpSp>
      </p:grpSp>
      <p:sp>
        <p:nvSpPr>
          <p:cNvPr id="2" name="文本框 1"/>
          <p:cNvSpPr txBox="1"/>
          <p:nvPr/>
        </p:nvSpPr>
        <p:spPr>
          <a:xfrm>
            <a:off x="913448" y="2460625"/>
            <a:ext cx="10340340" cy="175323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1. (2015</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下列现象中，属于光反射现象的是</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A. </a:t>
            </a:r>
            <a:r>
              <a:rPr lang="zh-CN" sz="2400" b="0" dirty="0">
                <a:ea typeface="宋体" panose="02010600030101010101" pitchFamily="2" charset="-122"/>
              </a:rPr>
              <a:t>阳光下的影子　　　</a:t>
            </a:r>
            <a:r>
              <a:rPr lang="en-US" sz="2400" b="0" dirty="0">
                <a:latin typeface="Times New Roman" panose="02020603050405020304" pitchFamily="18" charset="0"/>
                <a:ea typeface="宋体" panose="02010600030101010101" pitchFamily="2" charset="-122"/>
              </a:rPr>
              <a:t>B. </a:t>
            </a:r>
            <a:r>
              <a:rPr lang="zh-CN" sz="2400" b="0" dirty="0">
                <a:ea typeface="宋体" panose="02010600030101010101" pitchFamily="2" charset="-122"/>
              </a:rPr>
              <a:t>小孔成像            </a:t>
            </a:r>
            <a:r>
              <a:rPr lang="en-US" sz="2400" b="0" dirty="0">
                <a:latin typeface="Times New Roman" panose="02020603050405020304" pitchFamily="18" charset="0"/>
                <a:ea typeface="宋体" panose="02010600030101010101" pitchFamily="2" charset="-122"/>
              </a:rPr>
              <a:t>C. </a:t>
            </a:r>
            <a:r>
              <a:rPr lang="zh-CN" sz="2400" b="0" dirty="0">
                <a:ea typeface="宋体" panose="02010600030101010101" pitchFamily="2" charset="-122"/>
              </a:rPr>
              <a:t>水中倒影  </a:t>
            </a:r>
            <a:r>
              <a:rPr lang="en-US" altLang="zh-CN" sz="2400" b="0" dirty="0" smtClean="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D</a:t>
            </a:r>
            <a:r>
              <a:rPr lang="en-US" sz="2400" b="0" dirty="0">
                <a:latin typeface="Times New Roman" panose="02020603050405020304" pitchFamily="18" charset="0"/>
                <a:ea typeface="宋体" panose="02010600030101010101" pitchFamily="2" charset="-122"/>
              </a:rPr>
              <a:t>. </a:t>
            </a:r>
            <a:r>
              <a:rPr lang="zh-CN" sz="2400" b="0" dirty="0">
                <a:ea typeface="宋体" panose="02010600030101010101" pitchFamily="2" charset="-122"/>
              </a:rPr>
              <a:t>雨后彩虹</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 (2014</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5</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下列现象中，由于光的折射形成的是</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3" name="图片 -2147482515" descr="C:\Documents and Settings\Administrator\桌面\海南物理（沪科）@\AY224.TIF"/>
          <p:cNvPicPr>
            <a:picLocks noChangeAspect="1"/>
          </p:cNvPicPr>
          <p:nvPr/>
        </p:nvPicPr>
        <p:blipFill>
          <a:blip r:embed="rId3" r:link="rId4"/>
          <a:stretch>
            <a:fillRect/>
          </a:stretch>
        </p:blipFill>
        <p:spPr>
          <a:xfrm>
            <a:off x="2850833" y="4352290"/>
            <a:ext cx="6144895" cy="2004060"/>
          </a:xfrm>
          <a:prstGeom prst="rect">
            <a:avLst/>
          </a:prstGeom>
          <a:noFill/>
          <a:ln w="9525">
            <a:noFill/>
          </a:ln>
        </p:spPr>
      </p:pic>
      <p:sp>
        <p:nvSpPr>
          <p:cNvPr id="102" name="文本框 101"/>
          <p:cNvSpPr txBox="1"/>
          <p:nvPr/>
        </p:nvSpPr>
        <p:spPr>
          <a:xfrm>
            <a:off x="8154353" y="2635250"/>
            <a:ext cx="475615"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
        <p:nvSpPr>
          <p:cNvPr id="4" name="文本框 3"/>
          <p:cNvSpPr txBox="1"/>
          <p:nvPr/>
        </p:nvSpPr>
        <p:spPr>
          <a:xfrm>
            <a:off x="8461693" y="3731260"/>
            <a:ext cx="495935"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B</a:t>
            </a: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9198" y="972367"/>
            <a:ext cx="10061575" cy="2306955"/>
          </a:xfrm>
          <a:prstGeom prst="rect">
            <a:avLst/>
          </a:prstGeom>
          <a:noFill/>
          <a:ln w="9525">
            <a:noFill/>
          </a:ln>
        </p:spPr>
        <p:txBody>
          <a:bodyPr wrap="square">
            <a:spAutoFit/>
          </a:bodyPr>
          <a:lstStyle/>
          <a:p>
            <a:pPr indent="0">
              <a:lnSpc>
                <a:spcPct val="150000"/>
              </a:lnSpc>
            </a:pPr>
            <a:r>
              <a:rPr lang="zh-CN" sz="2400" b="0" dirty="0">
                <a:latin typeface="Times New Roman" panose="02020603050405020304" pitchFamily="18" charset="0"/>
                <a:ea typeface="黑体" panose="02010609060101010101" pitchFamily="49" charset="-122"/>
                <a:cs typeface="Times New Roman" panose="02020603050405020304" pitchFamily="18" charset="0"/>
              </a:rPr>
              <a:t>类型</a:t>
            </a:r>
            <a:r>
              <a:rPr lang="en-US" sz="2400" b="0" dirty="0">
                <a:latin typeface="Times New Roman" panose="02020603050405020304" pitchFamily="18" charset="0"/>
                <a:ea typeface="黑体" panose="02010609060101010101" pitchFamily="49" charset="-122"/>
                <a:cs typeface="Times New Roman" panose="02020603050405020304" pitchFamily="18" charset="0"/>
              </a:rPr>
              <a:t>3</a:t>
            </a:r>
            <a:r>
              <a:rPr lang="zh-CN" sz="2400" b="0" dirty="0">
                <a:latin typeface="Times New Roman" panose="02020603050405020304" pitchFamily="18" charset="0"/>
                <a:ea typeface="黑体" panose="02010609060101010101" pitchFamily="49" charset="-122"/>
                <a:cs typeface="Times New Roman" panose="02020603050405020304" pitchFamily="18" charset="0"/>
              </a:rPr>
              <a:t>　平面镜成像作图</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6</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(2019</a:t>
            </a:r>
            <a:r>
              <a:rPr lang="zh-CN" sz="2400" b="0" dirty="0">
                <a:ea typeface="宋体" panose="02010600030101010101" pitchFamily="2" charset="-122"/>
              </a:rPr>
              <a:t>云南省卷</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请在图中画出三角形</a:t>
            </a:r>
            <a:r>
              <a:rPr lang="en-US" sz="2400" b="0" i="1" dirty="0">
                <a:latin typeface="Times New Roman" panose="02020603050405020304" pitchFamily="18" charset="0"/>
                <a:ea typeface="宋体" panose="02010600030101010101" pitchFamily="2" charset="-122"/>
              </a:rPr>
              <a:t>ABC</a:t>
            </a:r>
            <a:r>
              <a:rPr lang="zh-CN" sz="2400" b="0" dirty="0">
                <a:ea typeface="宋体" panose="02010600030101010101" pitchFamily="2" charset="-122"/>
              </a:rPr>
              <a:t>在平面镜</a:t>
            </a:r>
            <a:r>
              <a:rPr lang="en-US" sz="2400" b="0" i="1" dirty="0">
                <a:latin typeface="Times New Roman" panose="02020603050405020304" pitchFamily="18" charset="0"/>
                <a:ea typeface="宋体" panose="02010600030101010101" pitchFamily="2" charset="-122"/>
              </a:rPr>
              <a:t>MN</a:t>
            </a:r>
            <a:r>
              <a:rPr lang="zh-CN" sz="2400" b="0" dirty="0">
                <a:ea typeface="宋体" panose="02010600030101010101" pitchFamily="2" charset="-122"/>
              </a:rPr>
              <a:t>中所成的像．</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7</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(2019</a:t>
            </a:r>
            <a:r>
              <a:rPr lang="zh-CN" sz="2400" b="0" dirty="0">
                <a:ea typeface="宋体" panose="02010600030101010101" pitchFamily="2" charset="-122"/>
              </a:rPr>
              <a:t>泰安</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如图所示，从点光源</a:t>
            </a:r>
            <a:r>
              <a:rPr lang="en-US" sz="2400" b="0" i="1" dirty="0">
                <a:latin typeface="Times New Roman" panose="02020603050405020304" pitchFamily="18" charset="0"/>
                <a:ea typeface="宋体" panose="02010600030101010101" pitchFamily="2" charset="-122"/>
              </a:rPr>
              <a:t>S</a:t>
            </a:r>
            <a:r>
              <a:rPr lang="zh-CN" sz="2400" b="0" dirty="0">
                <a:ea typeface="宋体" panose="02010600030101010101" pitchFamily="2" charset="-122"/>
              </a:rPr>
              <a:t>发出的一条光线射向平面镜，经平面镜反射后射向墙壁上的</a:t>
            </a:r>
            <a:r>
              <a:rPr lang="en-US" sz="2400" b="0" i="1" dirty="0">
                <a:latin typeface="Times New Roman" panose="02020603050405020304" pitchFamily="18" charset="0"/>
                <a:ea typeface="宋体" panose="02010600030101010101" pitchFamily="2" charset="-122"/>
              </a:rPr>
              <a:t>O</a:t>
            </a:r>
            <a:r>
              <a:rPr lang="zh-CN" sz="2400" b="0" dirty="0">
                <a:ea typeface="宋体" panose="02010600030101010101" pitchFamily="2" charset="-122"/>
              </a:rPr>
              <a:t>点处．请作出这条入射光线并完成光路图．</a:t>
            </a:r>
            <a:endParaRPr lang="zh-CN" altLang="en-US" dirty="0"/>
          </a:p>
        </p:txBody>
      </p:sp>
      <p:pic>
        <p:nvPicPr>
          <p:cNvPr id="2" name="图片 -2147482475" descr="C:\Documents and Settings\Administrator\桌面\海南物理（沪科）@\AY431.tif"/>
          <p:cNvPicPr>
            <a:picLocks noChangeAspect="1"/>
          </p:cNvPicPr>
          <p:nvPr/>
        </p:nvPicPr>
        <p:blipFill>
          <a:blip r:embed="rId1" r:link="rId2"/>
          <a:stretch>
            <a:fillRect/>
          </a:stretch>
        </p:blipFill>
        <p:spPr>
          <a:xfrm>
            <a:off x="6759827" y="3717032"/>
            <a:ext cx="3728820" cy="1501458"/>
          </a:xfrm>
          <a:prstGeom prst="rect">
            <a:avLst/>
          </a:prstGeom>
          <a:noFill/>
          <a:ln w="9525">
            <a:noFill/>
          </a:ln>
        </p:spPr>
      </p:pic>
      <p:pic>
        <p:nvPicPr>
          <p:cNvPr id="3" name="图片 -2147482476" descr="C:\Documents and Settings\Administrator\桌面\海南物理（沪科）@\AY430.tif"/>
          <p:cNvPicPr>
            <a:picLocks noChangeAspect="1"/>
          </p:cNvPicPr>
          <p:nvPr/>
        </p:nvPicPr>
        <p:blipFill>
          <a:blip r:embed="rId3" r:link="rId2"/>
          <a:stretch>
            <a:fillRect/>
          </a:stretch>
        </p:blipFill>
        <p:spPr>
          <a:xfrm>
            <a:off x="3334068" y="3382010"/>
            <a:ext cx="1089025" cy="2158365"/>
          </a:xfrm>
          <a:prstGeom prst="rect">
            <a:avLst/>
          </a:prstGeom>
          <a:noFill/>
          <a:ln w="9525">
            <a:noFill/>
          </a:ln>
        </p:spPr>
      </p:pic>
      <p:sp>
        <p:nvSpPr>
          <p:cNvPr id="102" name="文本框 101"/>
          <p:cNvSpPr txBox="1"/>
          <p:nvPr/>
        </p:nvSpPr>
        <p:spPr>
          <a:xfrm>
            <a:off x="3334068" y="5735955"/>
            <a:ext cx="1588135" cy="368300"/>
          </a:xfrm>
          <a:prstGeom prst="rect">
            <a:avLst/>
          </a:prstGeom>
          <a:noFill/>
          <a:ln w="9525">
            <a:noFill/>
          </a:ln>
        </p:spPr>
        <p:txBody>
          <a:bodyPr wrap="square">
            <a:spAutoFit/>
          </a:bodyPr>
          <a:lstStyle/>
          <a:p>
            <a:pPr indent="0"/>
            <a:r>
              <a:rPr lang="zh-CN" b="0">
                <a:ea typeface="宋体" panose="02010600030101010101" pitchFamily="2" charset="-122"/>
              </a:rPr>
              <a:t>例</a:t>
            </a:r>
            <a:r>
              <a:rPr lang="en-US" b="0">
                <a:latin typeface="Times New Roman" panose="02020603050405020304" pitchFamily="18" charset="0"/>
                <a:ea typeface="宋体" panose="02010600030101010101" pitchFamily="2" charset="-122"/>
              </a:rPr>
              <a:t>6</a:t>
            </a:r>
            <a:r>
              <a:rPr lang="zh-CN" b="0">
                <a:ea typeface="宋体" panose="02010600030101010101" pitchFamily="2" charset="-122"/>
              </a:rPr>
              <a:t>题图</a:t>
            </a:r>
            <a:endParaRPr lang="zh-CN" altLang="en-US"/>
          </a:p>
        </p:txBody>
      </p:sp>
      <p:sp>
        <p:nvSpPr>
          <p:cNvPr id="4" name="文本框 3"/>
          <p:cNvSpPr txBox="1"/>
          <p:nvPr/>
        </p:nvSpPr>
        <p:spPr>
          <a:xfrm>
            <a:off x="8612480" y="5845567"/>
            <a:ext cx="1588135" cy="368300"/>
          </a:xfrm>
          <a:prstGeom prst="rect">
            <a:avLst/>
          </a:prstGeom>
          <a:noFill/>
          <a:ln w="9525">
            <a:noFill/>
          </a:ln>
        </p:spPr>
        <p:txBody>
          <a:bodyPr wrap="square">
            <a:spAutoFit/>
          </a:bodyPr>
          <a:lstStyle/>
          <a:p>
            <a:pPr indent="0"/>
            <a:r>
              <a:rPr lang="zh-CN" b="0" dirty="0">
                <a:ea typeface="宋体" panose="02010600030101010101" pitchFamily="2" charset="-122"/>
              </a:rPr>
              <a:t>例</a:t>
            </a:r>
            <a:r>
              <a:rPr lang="en-US" b="0" dirty="0">
                <a:latin typeface="Times New Roman" panose="02020603050405020304" pitchFamily="18" charset="0"/>
                <a:ea typeface="宋体" panose="02010600030101010101" pitchFamily="2" charset="-122"/>
              </a:rPr>
              <a:t>7</a:t>
            </a:r>
            <a:r>
              <a:rPr lang="zh-CN" b="0" dirty="0">
                <a:ea typeface="宋体" panose="02010600030101010101" pitchFamily="2" charset="-122"/>
              </a:rPr>
              <a:t>题图</a:t>
            </a:r>
            <a:endParaRPr lang="zh-CN" altLang="en-US" dirty="0"/>
          </a:p>
        </p:txBody>
      </p:sp>
      <p:sp>
        <p:nvSpPr>
          <p:cNvPr id="5" name="任意多边形 4"/>
          <p:cNvSpPr/>
          <p:nvPr/>
        </p:nvSpPr>
        <p:spPr>
          <a:xfrm flipV="1">
            <a:off x="4117658" y="4446904"/>
            <a:ext cx="305435" cy="45719"/>
          </a:xfrm>
          <a:custGeom>
            <a:avLst/>
            <a:gdLst>
              <a:gd name="connisteX0" fmla="*/ 0 w 126365"/>
              <a:gd name="connsiteY0" fmla="*/ 0 h 0"/>
              <a:gd name="connisteX1" fmla="*/ 126365 w 126365"/>
              <a:gd name="connsiteY1" fmla="*/ 0 h 0"/>
            </a:gdLst>
            <a:ahLst/>
            <a:cxnLst>
              <a:cxn ang="0">
                <a:pos x="connisteX0" y="connsiteY0"/>
              </a:cxn>
              <a:cxn ang="0">
                <a:pos x="connisteX1" y="connsiteY1"/>
              </a:cxn>
            </a:cxnLst>
            <a:rect l="l" t="t" r="r" b="b"/>
            <a:pathLst>
              <a:path w="126365">
                <a:moveTo>
                  <a:pt x="0" y="0"/>
                </a:moveTo>
                <a:lnTo>
                  <a:pt x="126365"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514408" y="4923790"/>
            <a:ext cx="1462405" cy="0"/>
          </a:xfrm>
          <a:custGeom>
            <a:avLst/>
            <a:gdLst>
              <a:gd name="connisteX0" fmla="*/ 0 w 1462405"/>
              <a:gd name="connsiteY0" fmla="*/ 0 h 0"/>
              <a:gd name="connisteX1" fmla="*/ 1462405 w 1462405"/>
              <a:gd name="connsiteY1" fmla="*/ 0 h 0"/>
            </a:gdLst>
            <a:ahLst/>
            <a:cxnLst>
              <a:cxn ang="0">
                <a:pos x="connisteX0" y="connsiteY0"/>
              </a:cxn>
              <a:cxn ang="0">
                <a:pos x="connisteX1" y="connsiteY1"/>
              </a:cxn>
            </a:cxnLst>
            <a:rect l="l" t="t" r="r" b="b"/>
            <a:pathLst>
              <a:path w="1462405">
                <a:moveTo>
                  <a:pt x="0" y="0"/>
                </a:moveTo>
                <a:lnTo>
                  <a:pt x="1462405" y="0"/>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3692843" y="3898900"/>
            <a:ext cx="1011555" cy="3175"/>
          </a:xfrm>
          <a:custGeom>
            <a:avLst/>
            <a:gdLst>
              <a:gd name="connisteX0" fmla="*/ 0 w 1011555"/>
              <a:gd name="connsiteY0" fmla="*/ 0 h 3175"/>
              <a:gd name="connisteX1" fmla="*/ 1011555 w 1011555"/>
              <a:gd name="connsiteY1" fmla="*/ 3175 h 3175"/>
            </a:gdLst>
            <a:ahLst/>
            <a:cxnLst>
              <a:cxn ang="0">
                <a:pos x="connisteX0" y="connsiteY0"/>
              </a:cxn>
              <a:cxn ang="0">
                <a:pos x="connisteX1" y="connsiteY1"/>
              </a:cxn>
            </a:cxnLst>
            <a:rect l="l" t="t" r="r" b="b"/>
            <a:pathLst>
              <a:path w="1011555" h="3175">
                <a:moveTo>
                  <a:pt x="0" y="0"/>
                </a:moveTo>
                <a:lnTo>
                  <a:pt x="1011555" y="317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701223" y="3898900"/>
            <a:ext cx="272415" cy="1021715"/>
          </a:xfrm>
          <a:custGeom>
            <a:avLst/>
            <a:gdLst>
              <a:gd name="connisteX0" fmla="*/ 0 w 272415"/>
              <a:gd name="connsiteY0" fmla="*/ 0 h 1021715"/>
              <a:gd name="connisteX1" fmla="*/ 272415 w 272415"/>
              <a:gd name="connsiteY1" fmla="*/ 1021715 h 1021715"/>
            </a:gdLst>
            <a:ahLst/>
            <a:cxnLst>
              <a:cxn ang="0">
                <a:pos x="connisteX0" y="connsiteY0"/>
              </a:cxn>
              <a:cxn ang="0">
                <a:pos x="connisteX1" y="connsiteY1"/>
              </a:cxn>
            </a:cxnLst>
            <a:rect l="l" t="t" r="r" b="b"/>
            <a:pathLst>
              <a:path w="272415" h="1021715">
                <a:moveTo>
                  <a:pt x="0" y="0"/>
                </a:moveTo>
                <a:lnTo>
                  <a:pt x="272415" y="102171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466590" y="3902075"/>
            <a:ext cx="234633" cy="559117"/>
          </a:xfrm>
          <a:custGeom>
            <a:avLst/>
            <a:gdLst>
              <a:gd name="connisteX0" fmla="*/ 0 w 389255"/>
              <a:gd name="connsiteY0" fmla="*/ 590550 h 590550"/>
              <a:gd name="connisteX1" fmla="*/ 389255 w 389255"/>
              <a:gd name="connsiteY1" fmla="*/ 0 h 590550"/>
            </a:gdLst>
            <a:ahLst/>
            <a:cxnLst>
              <a:cxn ang="0">
                <a:pos x="connisteX0" y="connsiteY0"/>
              </a:cxn>
              <a:cxn ang="0">
                <a:pos x="connisteX1" y="connsiteY1"/>
              </a:cxn>
            </a:cxnLst>
            <a:rect l="l" t="t" r="r" b="b"/>
            <a:pathLst>
              <a:path w="389255" h="590550">
                <a:moveTo>
                  <a:pt x="0" y="590550"/>
                </a:moveTo>
                <a:lnTo>
                  <a:pt x="389255" y="0"/>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466590" y="4495800"/>
            <a:ext cx="507048" cy="424815"/>
          </a:xfrm>
          <a:custGeom>
            <a:avLst/>
            <a:gdLst>
              <a:gd name="connisteX0" fmla="*/ 0 w 648335"/>
              <a:gd name="connsiteY0" fmla="*/ 0 h 424815"/>
              <a:gd name="connisteX1" fmla="*/ 648335 w 648335"/>
              <a:gd name="connsiteY1" fmla="*/ 424815 h 424815"/>
            </a:gdLst>
            <a:ahLst/>
            <a:cxnLst>
              <a:cxn ang="0">
                <a:pos x="connisteX0" y="connsiteY0"/>
              </a:cxn>
              <a:cxn ang="0">
                <a:pos x="connisteX1" y="connsiteY1"/>
              </a:cxn>
            </a:cxnLst>
            <a:rect l="l" t="t" r="r" b="b"/>
            <a:pathLst>
              <a:path w="648335" h="424815">
                <a:moveTo>
                  <a:pt x="0" y="0"/>
                </a:moveTo>
                <a:lnTo>
                  <a:pt x="648335" y="42481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4188778" y="4855845"/>
            <a:ext cx="52070" cy="64770"/>
          </a:xfrm>
          <a:custGeom>
            <a:avLst/>
            <a:gdLst>
              <a:gd name="connisteX0" fmla="*/ 0 w 52070"/>
              <a:gd name="connsiteY0" fmla="*/ 64770 h 64770"/>
              <a:gd name="connisteX1" fmla="*/ 0 w 52070"/>
              <a:gd name="connsiteY1" fmla="*/ 3175 h 64770"/>
              <a:gd name="connisteX2" fmla="*/ 52070 w 52070"/>
              <a:gd name="connsiteY2" fmla="*/ 0 h 64770"/>
            </a:gdLst>
            <a:ahLst/>
            <a:cxnLst>
              <a:cxn ang="0">
                <a:pos x="connisteX0" y="connsiteY0"/>
              </a:cxn>
              <a:cxn ang="0">
                <a:pos x="connisteX1" y="connsiteY1"/>
              </a:cxn>
              <a:cxn ang="0">
                <a:pos x="connisteX2" y="connsiteY2"/>
              </a:cxn>
            </a:cxnLst>
            <a:rect l="l" t="t" r="r" b="b"/>
            <a:pathLst>
              <a:path w="52070" h="64770">
                <a:moveTo>
                  <a:pt x="0" y="64770"/>
                </a:moveTo>
                <a:lnTo>
                  <a:pt x="0" y="3175"/>
                </a:lnTo>
                <a:lnTo>
                  <a:pt x="5207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185603" y="4427220"/>
            <a:ext cx="64770" cy="52070"/>
          </a:xfrm>
          <a:custGeom>
            <a:avLst/>
            <a:gdLst>
              <a:gd name="connisteX0" fmla="*/ 3175 w 64770"/>
              <a:gd name="connsiteY0" fmla="*/ 52070 h 52070"/>
              <a:gd name="connisteX1" fmla="*/ 0 w 64770"/>
              <a:gd name="connsiteY1" fmla="*/ 0 h 52070"/>
              <a:gd name="connisteX2" fmla="*/ 64770 w 64770"/>
              <a:gd name="connsiteY2" fmla="*/ 0 h 52070"/>
            </a:gdLst>
            <a:ahLst/>
            <a:cxnLst>
              <a:cxn ang="0">
                <a:pos x="connisteX0" y="connsiteY0"/>
              </a:cxn>
              <a:cxn ang="0">
                <a:pos x="connisteX1" y="connsiteY1"/>
              </a:cxn>
              <a:cxn ang="0">
                <a:pos x="connisteX2" y="connsiteY2"/>
              </a:cxn>
            </a:cxnLst>
            <a:rect l="l" t="t" r="r" b="b"/>
            <a:pathLst>
              <a:path w="64770" h="52070">
                <a:moveTo>
                  <a:pt x="3175" y="52070"/>
                </a:moveTo>
                <a:lnTo>
                  <a:pt x="0" y="0"/>
                </a:lnTo>
                <a:lnTo>
                  <a:pt x="6477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192588" y="3899535"/>
            <a:ext cx="48895" cy="48895"/>
          </a:xfrm>
          <a:custGeom>
            <a:avLst/>
            <a:gdLst>
              <a:gd name="connisteX0" fmla="*/ 0 w 48895"/>
              <a:gd name="connsiteY0" fmla="*/ 0 h 48895"/>
              <a:gd name="connisteX1" fmla="*/ 0 w 48895"/>
              <a:gd name="connsiteY1" fmla="*/ 48895 h 48895"/>
              <a:gd name="connisteX2" fmla="*/ 48895 w 48895"/>
              <a:gd name="connsiteY2" fmla="*/ 48895 h 48895"/>
            </a:gdLst>
            <a:ahLst/>
            <a:cxnLst>
              <a:cxn ang="0">
                <a:pos x="connisteX0" y="connsiteY0"/>
              </a:cxn>
              <a:cxn ang="0">
                <a:pos x="connisteX1" y="connsiteY1"/>
              </a:cxn>
              <a:cxn ang="0">
                <a:pos x="connisteX2" y="connsiteY2"/>
              </a:cxn>
            </a:cxnLst>
            <a:rect l="l" t="t" r="r" b="b"/>
            <a:pathLst>
              <a:path w="48895" h="48895">
                <a:moveTo>
                  <a:pt x="0" y="0"/>
                </a:moveTo>
                <a:lnTo>
                  <a:pt x="0" y="48895"/>
                </a:lnTo>
                <a:lnTo>
                  <a:pt x="48895" y="4889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240848" y="4495800"/>
            <a:ext cx="451485" cy="46037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C'</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879884" y="4777422"/>
            <a:ext cx="434340" cy="46037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B'</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4788218" y="3488055"/>
            <a:ext cx="434340" cy="46037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A'</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18" name="任意多边形 17"/>
          <p:cNvSpPr/>
          <p:nvPr/>
        </p:nvSpPr>
        <p:spPr>
          <a:xfrm>
            <a:off x="8307452" y="4459064"/>
            <a:ext cx="5715" cy="1330960"/>
          </a:xfrm>
          <a:custGeom>
            <a:avLst/>
            <a:gdLst>
              <a:gd name="connisteX0" fmla="*/ 5715 w 5715"/>
              <a:gd name="connsiteY0" fmla="*/ 0 h 1330960"/>
              <a:gd name="connisteX1" fmla="*/ 5715 w 5715"/>
              <a:gd name="connsiteY1" fmla="*/ 1330960 h 1330960"/>
              <a:gd name="connisteX2" fmla="*/ 0 w 5715"/>
              <a:gd name="connsiteY2" fmla="*/ 1320165 h 1330960"/>
            </a:gdLst>
            <a:ahLst/>
            <a:cxnLst>
              <a:cxn ang="0">
                <a:pos x="connisteX0" y="connsiteY0"/>
              </a:cxn>
              <a:cxn ang="0">
                <a:pos x="connisteX1" y="connsiteY1"/>
              </a:cxn>
              <a:cxn ang="0">
                <a:pos x="connisteX2" y="connsiteY2"/>
              </a:cxn>
            </a:cxnLst>
            <a:rect l="l" t="t" r="r" b="b"/>
            <a:pathLst>
              <a:path w="5715" h="1330960">
                <a:moveTo>
                  <a:pt x="5715" y="0"/>
                </a:moveTo>
                <a:lnTo>
                  <a:pt x="5715" y="1330960"/>
                </a:lnTo>
                <a:lnTo>
                  <a:pt x="0" y="1320165"/>
                </a:lnTo>
              </a:path>
            </a:pathLst>
          </a:custGeom>
          <a:noFill/>
          <a:ln w="28575">
            <a:solidFill>
              <a:srgbClr val="FF0000"/>
            </a:solidFill>
            <a:prstDash val="dash"/>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778433" y="5643880"/>
            <a:ext cx="400685" cy="46037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S'</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9" name="圆角矩形 8">
            <a:hlinkClick r:id="rId4" action="ppaction://hlinksldjump"/>
          </p:cNvPr>
          <p:cNvSpPr/>
          <p:nvPr/>
        </p:nvSpPr>
        <p:spPr bwMode="auto">
          <a:xfrm>
            <a:off x="7989565" y="1054592"/>
            <a:ext cx="2352053" cy="538132"/>
          </a:xfrm>
          <a:prstGeom prst="round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anchor="ctr"/>
          <a:p>
            <a:pPr algn="ctr" defTabSz="457200" fontAlgn="base">
              <a:spcBef>
                <a:spcPct val="0"/>
              </a:spcBef>
              <a:spcAft>
                <a:spcPct val="0"/>
              </a:spcAft>
              <a:buFont typeface="Arial" panose="020B0604020202020204" pitchFamily="34" charset="0"/>
              <a:buNone/>
              <a:defRPr/>
            </a:pPr>
            <a:r>
              <a:rPr lang="zh-CN" altLang="en-US" b="1" dirty="0">
                <a:solidFill>
                  <a:prstClr val="black"/>
                </a:solidFill>
                <a:latin typeface="黑体" panose="02010609060101010101" pitchFamily="49" charset="-122"/>
                <a:ea typeface="黑体" panose="02010609060101010101" pitchFamily="49" charset="-122"/>
              </a:rPr>
              <a:t>点击至考点清单</a:t>
            </a:r>
            <a:endParaRPr lang="zh-CN" altLang="en-US" b="1" dirty="0">
              <a:solidFill>
                <a:prstClr val="black"/>
              </a:solidFill>
              <a:latin typeface="黑体" panose="02010609060101010101" pitchFamily="49" charset="-122"/>
              <a:ea typeface="黑体" panose="02010609060101010101" pitchFamily="49" charset="-122"/>
            </a:endParaRPr>
          </a:p>
        </p:txBody>
      </p:sp>
      <p:sp>
        <p:nvSpPr>
          <p:cNvPr id="20" name="矩形 19"/>
          <p:cNvSpPr/>
          <p:nvPr/>
        </p:nvSpPr>
        <p:spPr>
          <a:xfrm>
            <a:off x="8317548" y="4953635"/>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2" name="直接连接符 21"/>
          <p:cNvCxnSpPr/>
          <p:nvPr/>
        </p:nvCxnSpPr>
        <p:spPr>
          <a:xfrm flipV="1">
            <a:off x="8328343" y="4277995"/>
            <a:ext cx="1656080" cy="1527175"/>
          </a:xfrm>
          <a:prstGeom prst="line">
            <a:avLst/>
          </a:prstGeom>
          <a:ln w="28575">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309293" y="4396740"/>
            <a:ext cx="774700" cy="681990"/>
            <a:chOff x="11752" y="7513"/>
            <a:chExt cx="2192" cy="2272"/>
          </a:xfrm>
        </p:grpSpPr>
        <p:cxnSp>
          <p:nvCxnSpPr>
            <p:cNvPr id="23" name="直接连接符 22"/>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V="1">
            <a:off x="9097328" y="4292600"/>
            <a:ext cx="902970" cy="789940"/>
            <a:chOff x="11752" y="7513"/>
            <a:chExt cx="2192" cy="2272"/>
          </a:xfrm>
        </p:grpSpPr>
        <p:cxnSp>
          <p:nvCxnSpPr>
            <p:cNvPr id="27" name="直接连接符 26"/>
            <p:cNvCxnSpPr/>
            <p:nvPr/>
          </p:nvCxnSpPr>
          <p:spPr>
            <a:xfrm>
              <a:off x="11752" y="7513"/>
              <a:ext cx="2193" cy="227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2660" y="8462"/>
              <a:ext cx="420" cy="411"/>
            </a:xfrm>
            <a:prstGeom prst="line">
              <a:avLst/>
            </a:prstGeom>
            <a:ln w="28575">
              <a:solidFill>
                <a:srgbClr val="FF0000"/>
              </a:solidFill>
              <a:prstDash val="solid"/>
              <a:headEnd type="none"/>
              <a:tailEnd type="arrow"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linds(horizontal)">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linds(horizont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blinds(horizontal)">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blinds(horizontal)">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linds(horizontal)">
                                      <p:cBhvr>
                                        <p:cTn id="61" dur="500"/>
                                        <p:tgtEl>
                                          <p:spTgt spid="18"/>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linds(horizontal)">
                                      <p:cBhvr>
                                        <p:cTn id="64" dur="500"/>
                                        <p:tgtEl>
                                          <p:spTgt spid="20"/>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linds(horizontal)">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linds(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blinds(horizontal)">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blinds(horizontal)">
                                      <p:cBhvr>
                                        <p:cTn id="8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10" grpId="0" bldLvl="0" animBg="1"/>
      <p:bldP spid="11" grpId="0" bldLvl="0" animBg="1"/>
      <p:bldP spid="12" grpId="0" bldLvl="0" animBg="1"/>
      <p:bldP spid="13" grpId="0" bldLvl="0" animBg="1"/>
      <p:bldP spid="14" grpId="0" bldLvl="0" animBg="1"/>
      <p:bldP spid="15" grpId="0"/>
      <p:bldP spid="16" grpId="0"/>
      <p:bldP spid="17" grpId="0"/>
      <p:bldP spid="18" grpId="0" bldLvl="0" animBg="1"/>
      <p:bldP spid="24" grpId="0"/>
      <p:bldP spid="2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33158" y="1113790"/>
            <a:ext cx="9700260" cy="1198880"/>
          </a:xfrm>
          <a:prstGeom prst="rect">
            <a:avLst/>
          </a:prstGeom>
          <a:noFill/>
          <a:ln w="9525">
            <a:noFill/>
          </a:ln>
        </p:spPr>
        <p:txBody>
          <a:bodyPr wrap="square">
            <a:spAutoFit/>
          </a:bodyPr>
          <a:lstStyle/>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8</a:t>
            </a:r>
            <a:r>
              <a:rPr lang="zh-CN" sz="2400" b="0" dirty="0">
                <a:ea typeface="宋体" panose="02010600030101010101" pitchFamily="2" charset="-122"/>
              </a:rPr>
              <a:t>　如图所示，</a:t>
            </a:r>
            <a:r>
              <a:rPr lang="en-US" sz="2400" b="0" i="1" dirty="0">
                <a:latin typeface="Times New Roman" panose="02020603050405020304" pitchFamily="18" charset="0"/>
                <a:ea typeface="宋体" panose="02010600030101010101" pitchFamily="2" charset="-122"/>
              </a:rPr>
              <a:t>A</a:t>
            </a:r>
            <a:r>
              <a:rPr lang="en-US" sz="2400" b="0" dirty="0">
                <a:latin typeface="Times New Roman" panose="02020603050405020304" pitchFamily="18" charset="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B</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是物体</a:t>
            </a:r>
            <a:r>
              <a:rPr lang="en-US" sz="2400" b="0" i="1" dirty="0">
                <a:latin typeface="Times New Roman" panose="02020603050405020304" pitchFamily="18" charset="0"/>
                <a:ea typeface="宋体" panose="02010600030101010101" pitchFamily="2" charset="-122"/>
              </a:rPr>
              <a:t>AB</a:t>
            </a:r>
            <a:r>
              <a:rPr lang="zh-CN" sz="2400" b="0" dirty="0">
                <a:ea typeface="宋体" panose="02010600030101010101" pitchFamily="2" charset="-122"/>
              </a:rPr>
              <a:t>在平面镜中所成的像，根据平面镜成像的特点在图中画出平面镜．　　　　　　　　　　　</a:t>
            </a:r>
            <a:endParaRPr lang="zh-CN" altLang="en-US" dirty="0"/>
          </a:p>
        </p:txBody>
      </p:sp>
      <p:pic>
        <p:nvPicPr>
          <p:cNvPr id="2" name="图片 -2147482474" descr="C:\Documents and Settings\Administrator\桌面\海南物理（沪科）@\AY432.tif"/>
          <p:cNvPicPr>
            <a:picLocks noChangeAspect="1"/>
          </p:cNvPicPr>
          <p:nvPr/>
        </p:nvPicPr>
        <p:blipFill>
          <a:blip r:embed="rId1" r:link="rId2"/>
          <a:stretch>
            <a:fillRect/>
          </a:stretch>
        </p:blipFill>
        <p:spPr>
          <a:xfrm>
            <a:off x="4083318" y="2544915"/>
            <a:ext cx="2990215" cy="2708806"/>
          </a:xfrm>
          <a:prstGeom prst="rect">
            <a:avLst/>
          </a:prstGeom>
          <a:noFill/>
          <a:ln w="9525">
            <a:noFill/>
          </a:ln>
        </p:spPr>
      </p:pic>
      <p:sp>
        <p:nvSpPr>
          <p:cNvPr id="102" name="文本框 101"/>
          <p:cNvSpPr txBox="1"/>
          <p:nvPr/>
        </p:nvSpPr>
        <p:spPr>
          <a:xfrm>
            <a:off x="4872023" y="5536942"/>
            <a:ext cx="1588135" cy="368300"/>
          </a:xfrm>
          <a:prstGeom prst="rect">
            <a:avLst/>
          </a:prstGeom>
          <a:noFill/>
          <a:ln w="9525">
            <a:noFill/>
          </a:ln>
        </p:spPr>
        <p:txBody>
          <a:bodyPr wrap="square">
            <a:spAutoFit/>
          </a:bodyPr>
          <a:lstStyle/>
          <a:p>
            <a:pPr indent="0"/>
            <a:r>
              <a:rPr lang="zh-CN" b="0" dirty="0">
                <a:ea typeface="宋体" panose="02010600030101010101" pitchFamily="2" charset="-122"/>
              </a:rPr>
              <a:t>例</a:t>
            </a:r>
            <a:r>
              <a:rPr lang="en-US" b="0" dirty="0">
                <a:latin typeface="Times New Roman" panose="02020603050405020304" pitchFamily="18" charset="0"/>
                <a:ea typeface="宋体" panose="02010600030101010101" pitchFamily="2" charset="-122"/>
              </a:rPr>
              <a:t>8</a:t>
            </a:r>
            <a:r>
              <a:rPr lang="zh-CN" b="0" dirty="0">
                <a:ea typeface="宋体" panose="02010600030101010101" pitchFamily="2" charset="-122"/>
              </a:rPr>
              <a:t>题图</a:t>
            </a:r>
            <a:endParaRPr lang="zh-CN" altLang="en-US" dirty="0"/>
          </a:p>
        </p:txBody>
      </p:sp>
      <p:sp>
        <p:nvSpPr>
          <p:cNvPr id="7" name="任意多边形 6"/>
          <p:cNvSpPr/>
          <p:nvPr/>
        </p:nvSpPr>
        <p:spPr>
          <a:xfrm flipH="1">
            <a:off x="5952143" y="4475206"/>
            <a:ext cx="476868" cy="321946"/>
          </a:xfrm>
          <a:custGeom>
            <a:avLst/>
            <a:gdLst>
              <a:gd name="connisteX0" fmla="*/ 0 w 272415"/>
              <a:gd name="connsiteY0" fmla="*/ 0 h 1021715"/>
              <a:gd name="connisteX1" fmla="*/ 272415 w 272415"/>
              <a:gd name="connsiteY1" fmla="*/ 1021715 h 1021715"/>
            </a:gdLst>
            <a:ahLst/>
            <a:cxnLst>
              <a:cxn ang="0">
                <a:pos x="connisteX0" y="connsiteY0"/>
              </a:cxn>
              <a:cxn ang="0">
                <a:pos x="connisteX1" y="connsiteY1"/>
              </a:cxn>
            </a:cxnLst>
            <a:rect l="l" t="t" r="r" b="b"/>
            <a:pathLst>
              <a:path w="272415" h="1021715">
                <a:moveTo>
                  <a:pt x="0" y="0"/>
                </a:moveTo>
                <a:lnTo>
                  <a:pt x="272415" y="102171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4552930">
            <a:off x="4484666" y="2322616"/>
            <a:ext cx="1505898" cy="2743325"/>
          </a:xfrm>
          <a:custGeom>
            <a:avLst/>
            <a:gdLst>
              <a:gd name="connisteX0" fmla="*/ 0 w 272415"/>
              <a:gd name="connsiteY0" fmla="*/ 0 h 1021715"/>
              <a:gd name="connisteX1" fmla="*/ 272415 w 272415"/>
              <a:gd name="connsiteY1" fmla="*/ 1021715 h 1021715"/>
            </a:gdLst>
            <a:ahLst/>
            <a:cxnLst>
              <a:cxn ang="0">
                <a:pos x="connisteX0" y="connsiteY0"/>
              </a:cxn>
              <a:cxn ang="0">
                <a:pos x="connisteX1" y="connsiteY1"/>
              </a:cxn>
            </a:cxnLst>
            <a:rect l="l" t="t" r="r" b="b"/>
            <a:pathLst>
              <a:path w="272415" h="1021715">
                <a:moveTo>
                  <a:pt x="0" y="0"/>
                </a:moveTo>
                <a:lnTo>
                  <a:pt x="272415" y="1021715"/>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8" name="组合 2047"/>
          <p:cNvGrpSpPr/>
          <p:nvPr/>
        </p:nvGrpSpPr>
        <p:grpSpPr>
          <a:xfrm>
            <a:off x="4637327" y="2965372"/>
            <a:ext cx="1882196" cy="2047804"/>
            <a:chOff x="8054987" y="2408006"/>
            <a:chExt cx="1882196" cy="1954923"/>
          </a:xfrm>
        </p:grpSpPr>
        <p:grpSp>
          <p:nvGrpSpPr>
            <p:cNvPr id="10" name="组合 9"/>
            <p:cNvGrpSpPr/>
            <p:nvPr/>
          </p:nvGrpSpPr>
          <p:grpSpPr>
            <a:xfrm>
              <a:off x="8934510" y="3333040"/>
              <a:ext cx="1002673" cy="1029889"/>
              <a:chOff x="7031309" y="2990074"/>
              <a:chExt cx="2606085" cy="2551153"/>
            </a:xfrm>
          </p:grpSpPr>
          <p:sp>
            <p:nvSpPr>
              <p:cNvPr id="57" name="直接连接符 43034"/>
              <p:cNvSpPr/>
              <p:nvPr/>
            </p:nvSpPr>
            <p:spPr>
              <a:xfrm flipH="1" flipV="1">
                <a:off x="7031309" y="2990074"/>
                <a:ext cx="2606085" cy="2551153"/>
              </a:xfrm>
              <a:prstGeom prst="line">
                <a:avLst/>
              </a:prstGeom>
              <a:ln w="25400" cap="flat" cmpd="sng">
                <a:solidFill>
                  <a:srgbClr val="FF0000"/>
                </a:solidFill>
                <a:prstDash val="solid"/>
                <a:round/>
                <a:headEnd type="none" w="med" len="med"/>
                <a:tailEnd type="none" w="med" len="med"/>
              </a:ln>
            </p:spPr>
          </p:sp>
          <p:sp>
            <p:nvSpPr>
              <p:cNvPr id="59" name="直接连接符 43034"/>
              <p:cNvSpPr/>
              <p:nvPr/>
            </p:nvSpPr>
            <p:spPr>
              <a:xfrm flipH="1">
                <a:off x="7183710" y="2990075"/>
                <a:ext cx="207640" cy="152400"/>
              </a:xfrm>
              <a:prstGeom prst="line">
                <a:avLst/>
              </a:prstGeom>
              <a:ln w="25400" cap="flat" cmpd="sng">
                <a:solidFill>
                  <a:srgbClr val="FF0000"/>
                </a:solidFill>
                <a:prstDash val="solid"/>
                <a:round/>
                <a:headEnd type="none" w="med" len="med"/>
                <a:tailEnd type="none" w="med" len="med"/>
              </a:ln>
            </p:spPr>
          </p:sp>
          <p:sp>
            <p:nvSpPr>
              <p:cNvPr id="60" name="直接连接符 43034"/>
              <p:cNvSpPr/>
              <p:nvPr/>
            </p:nvSpPr>
            <p:spPr>
              <a:xfrm flipH="1">
                <a:off x="7336110" y="3142475"/>
                <a:ext cx="207640" cy="152400"/>
              </a:xfrm>
              <a:prstGeom prst="line">
                <a:avLst/>
              </a:prstGeom>
              <a:ln w="25400" cap="flat" cmpd="sng">
                <a:solidFill>
                  <a:srgbClr val="FF0000"/>
                </a:solidFill>
                <a:prstDash val="solid"/>
                <a:round/>
                <a:headEnd type="none" w="med" len="med"/>
                <a:tailEnd type="none" w="med" len="med"/>
              </a:ln>
            </p:spPr>
          </p:sp>
          <p:sp>
            <p:nvSpPr>
              <p:cNvPr id="61" name="直接连接符 43034"/>
              <p:cNvSpPr/>
              <p:nvPr/>
            </p:nvSpPr>
            <p:spPr>
              <a:xfrm flipH="1">
                <a:off x="7488510" y="3294875"/>
                <a:ext cx="207640" cy="152400"/>
              </a:xfrm>
              <a:prstGeom prst="line">
                <a:avLst/>
              </a:prstGeom>
              <a:ln w="25400" cap="flat" cmpd="sng">
                <a:solidFill>
                  <a:srgbClr val="FF0000"/>
                </a:solidFill>
                <a:prstDash val="solid"/>
                <a:round/>
                <a:headEnd type="none" w="med" len="med"/>
                <a:tailEnd type="none" w="med" len="med"/>
              </a:ln>
            </p:spPr>
          </p:sp>
          <p:sp>
            <p:nvSpPr>
              <p:cNvPr id="62" name="直接连接符 43034"/>
              <p:cNvSpPr/>
              <p:nvPr/>
            </p:nvSpPr>
            <p:spPr>
              <a:xfrm flipH="1">
                <a:off x="7640910" y="3447275"/>
                <a:ext cx="207640" cy="152400"/>
              </a:xfrm>
              <a:prstGeom prst="line">
                <a:avLst/>
              </a:prstGeom>
              <a:ln w="25400" cap="flat" cmpd="sng">
                <a:solidFill>
                  <a:srgbClr val="FF0000"/>
                </a:solidFill>
                <a:prstDash val="solid"/>
                <a:round/>
                <a:headEnd type="none" w="med" len="med"/>
                <a:tailEnd type="none" w="med" len="med"/>
              </a:ln>
            </p:spPr>
          </p:sp>
          <p:sp>
            <p:nvSpPr>
              <p:cNvPr id="63" name="直接连接符 43034"/>
              <p:cNvSpPr/>
              <p:nvPr/>
            </p:nvSpPr>
            <p:spPr>
              <a:xfrm flipH="1">
                <a:off x="7793310" y="3599675"/>
                <a:ext cx="207640" cy="152400"/>
              </a:xfrm>
              <a:prstGeom prst="line">
                <a:avLst/>
              </a:prstGeom>
              <a:ln w="25400" cap="flat" cmpd="sng">
                <a:solidFill>
                  <a:srgbClr val="FF0000"/>
                </a:solidFill>
                <a:prstDash val="solid"/>
                <a:round/>
                <a:headEnd type="none" w="med" len="med"/>
                <a:tailEnd type="none" w="med" len="med"/>
              </a:ln>
            </p:spPr>
          </p:sp>
          <p:sp>
            <p:nvSpPr>
              <p:cNvPr id="64" name="直接连接符 43034"/>
              <p:cNvSpPr/>
              <p:nvPr/>
            </p:nvSpPr>
            <p:spPr>
              <a:xfrm flipH="1">
                <a:off x="7945710" y="3752075"/>
                <a:ext cx="207640" cy="152400"/>
              </a:xfrm>
              <a:prstGeom prst="line">
                <a:avLst/>
              </a:prstGeom>
              <a:ln w="25400" cap="flat" cmpd="sng">
                <a:solidFill>
                  <a:srgbClr val="FF0000"/>
                </a:solidFill>
                <a:prstDash val="solid"/>
                <a:round/>
                <a:headEnd type="none" w="med" len="med"/>
                <a:tailEnd type="none" w="med" len="med"/>
              </a:ln>
            </p:spPr>
          </p:sp>
          <p:sp>
            <p:nvSpPr>
              <p:cNvPr id="65" name="直接连接符 43034"/>
              <p:cNvSpPr/>
              <p:nvPr/>
            </p:nvSpPr>
            <p:spPr>
              <a:xfrm flipH="1">
                <a:off x="8098110" y="3904475"/>
                <a:ext cx="207640" cy="152400"/>
              </a:xfrm>
              <a:prstGeom prst="line">
                <a:avLst/>
              </a:prstGeom>
              <a:ln w="25400" cap="flat" cmpd="sng">
                <a:solidFill>
                  <a:srgbClr val="FF0000"/>
                </a:solidFill>
                <a:prstDash val="solid"/>
                <a:round/>
                <a:headEnd type="none" w="med" len="med"/>
                <a:tailEnd type="none" w="med" len="med"/>
              </a:ln>
            </p:spPr>
          </p:sp>
          <p:sp>
            <p:nvSpPr>
              <p:cNvPr id="66" name="直接连接符 43034"/>
              <p:cNvSpPr/>
              <p:nvPr/>
            </p:nvSpPr>
            <p:spPr>
              <a:xfrm flipH="1">
                <a:off x="8250510" y="4056875"/>
                <a:ext cx="207640" cy="152400"/>
              </a:xfrm>
              <a:prstGeom prst="line">
                <a:avLst/>
              </a:prstGeom>
              <a:ln w="25400" cap="flat" cmpd="sng">
                <a:solidFill>
                  <a:srgbClr val="FF0000"/>
                </a:solidFill>
                <a:prstDash val="solid"/>
                <a:round/>
                <a:headEnd type="none" w="med" len="med"/>
                <a:tailEnd type="none" w="med" len="med"/>
              </a:ln>
            </p:spPr>
          </p:sp>
          <p:sp>
            <p:nvSpPr>
              <p:cNvPr id="67" name="直接连接符 43034"/>
              <p:cNvSpPr/>
              <p:nvPr/>
            </p:nvSpPr>
            <p:spPr>
              <a:xfrm flipH="1">
                <a:off x="8402910" y="4209275"/>
                <a:ext cx="207640" cy="152400"/>
              </a:xfrm>
              <a:prstGeom prst="line">
                <a:avLst/>
              </a:prstGeom>
              <a:ln w="25400" cap="flat" cmpd="sng">
                <a:solidFill>
                  <a:srgbClr val="FF0000"/>
                </a:solidFill>
                <a:prstDash val="solid"/>
                <a:round/>
                <a:headEnd type="none" w="med" len="med"/>
                <a:tailEnd type="none" w="med" len="med"/>
              </a:ln>
            </p:spPr>
          </p:sp>
          <p:sp>
            <p:nvSpPr>
              <p:cNvPr id="68" name="直接连接符 43034"/>
              <p:cNvSpPr/>
              <p:nvPr/>
            </p:nvSpPr>
            <p:spPr>
              <a:xfrm flipH="1">
                <a:off x="8555310" y="4361675"/>
                <a:ext cx="207640" cy="152400"/>
              </a:xfrm>
              <a:prstGeom prst="line">
                <a:avLst/>
              </a:prstGeom>
              <a:ln w="25400" cap="flat" cmpd="sng">
                <a:solidFill>
                  <a:srgbClr val="FF0000"/>
                </a:solidFill>
                <a:prstDash val="solid"/>
                <a:round/>
                <a:headEnd type="none" w="med" len="med"/>
                <a:tailEnd type="none" w="med" len="med"/>
              </a:ln>
            </p:spPr>
          </p:sp>
          <p:sp>
            <p:nvSpPr>
              <p:cNvPr id="69" name="直接连接符 43034"/>
              <p:cNvSpPr/>
              <p:nvPr/>
            </p:nvSpPr>
            <p:spPr>
              <a:xfrm flipH="1">
                <a:off x="8707710" y="4514075"/>
                <a:ext cx="207640" cy="152400"/>
              </a:xfrm>
              <a:prstGeom prst="line">
                <a:avLst/>
              </a:prstGeom>
              <a:ln w="25400" cap="flat" cmpd="sng">
                <a:solidFill>
                  <a:srgbClr val="FF0000"/>
                </a:solidFill>
                <a:prstDash val="solid"/>
                <a:round/>
                <a:headEnd type="none" w="med" len="med"/>
                <a:tailEnd type="none" w="med" len="med"/>
              </a:ln>
            </p:spPr>
          </p:sp>
          <p:sp>
            <p:nvSpPr>
              <p:cNvPr id="70" name="直接连接符 43034"/>
              <p:cNvSpPr/>
              <p:nvPr/>
            </p:nvSpPr>
            <p:spPr>
              <a:xfrm flipH="1">
                <a:off x="8860110" y="4666475"/>
                <a:ext cx="207640" cy="152400"/>
              </a:xfrm>
              <a:prstGeom prst="line">
                <a:avLst/>
              </a:prstGeom>
              <a:ln w="25400" cap="flat" cmpd="sng">
                <a:solidFill>
                  <a:srgbClr val="FF0000"/>
                </a:solidFill>
                <a:prstDash val="solid"/>
                <a:round/>
                <a:headEnd type="none" w="med" len="med"/>
                <a:tailEnd type="none" w="med" len="med"/>
              </a:ln>
            </p:spPr>
          </p:sp>
          <p:sp>
            <p:nvSpPr>
              <p:cNvPr id="71" name="直接连接符 43034"/>
              <p:cNvSpPr/>
              <p:nvPr/>
            </p:nvSpPr>
            <p:spPr>
              <a:xfrm flipH="1">
                <a:off x="9012510" y="4818875"/>
                <a:ext cx="207640" cy="152400"/>
              </a:xfrm>
              <a:prstGeom prst="line">
                <a:avLst/>
              </a:prstGeom>
              <a:ln w="25400" cap="flat" cmpd="sng">
                <a:solidFill>
                  <a:srgbClr val="FF0000"/>
                </a:solidFill>
                <a:prstDash val="solid"/>
                <a:round/>
                <a:headEnd type="none" w="med" len="med"/>
                <a:tailEnd type="none" w="med" len="med"/>
              </a:ln>
            </p:spPr>
          </p:sp>
          <p:sp>
            <p:nvSpPr>
              <p:cNvPr id="72" name="直接连接符 43034"/>
              <p:cNvSpPr/>
              <p:nvPr/>
            </p:nvSpPr>
            <p:spPr>
              <a:xfrm flipH="1">
                <a:off x="9164910" y="4971275"/>
                <a:ext cx="207640" cy="152400"/>
              </a:xfrm>
              <a:prstGeom prst="line">
                <a:avLst/>
              </a:prstGeom>
              <a:ln w="25400" cap="flat" cmpd="sng">
                <a:solidFill>
                  <a:srgbClr val="FF0000"/>
                </a:solidFill>
                <a:prstDash val="solid"/>
                <a:round/>
                <a:headEnd type="none" w="med" len="med"/>
                <a:tailEnd type="none" w="med" len="med"/>
              </a:ln>
            </p:spPr>
          </p:sp>
          <p:sp>
            <p:nvSpPr>
              <p:cNvPr id="73" name="直接连接符 43034"/>
              <p:cNvSpPr/>
              <p:nvPr/>
            </p:nvSpPr>
            <p:spPr>
              <a:xfrm flipH="1">
                <a:off x="9317310" y="5123675"/>
                <a:ext cx="207640" cy="152400"/>
              </a:xfrm>
              <a:prstGeom prst="line">
                <a:avLst/>
              </a:prstGeom>
              <a:ln w="25400" cap="flat" cmpd="sng">
                <a:solidFill>
                  <a:srgbClr val="FF0000"/>
                </a:solidFill>
                <a:prstDash val="solid"/>
                <a:round/>
                <a:headEnd type="none" w="med" len="med"/>
                <a:tailEnd type="none" w="med" len="med"/>
              </a:ln>
            </p:spPr>
          </p:sp>
        </p:grpSp>
        <p:grpSp>
          <p:nvGrpSpPr>
            <p:cNvPr id="96" name="组合 95"/>
            <p:cNvGrpSpPr/>
            <p:nvPr/>
          </p:nvGrpSpPr>
          <p:grpSpPr>
            <a:xfrm>
              <a:off x="8054987" y="2408006"/>
              <a:ext cx="1002673" cy="1029889"/>
              <a:chOff x="7031309" y="2990074"/>
              <a:chExt cx="2606085" cy="2551153"/>
            </a:xfrm>
          </p:grpSpPr>
          <p:sp>
            <p:nvSpPr>
              <p:cNvPr id="97" name="直接连接符 43034"/>
              <p:cNvSpPr/>
              <p:nvPr/>
            </p:nvSpPr>
            <p:spPr>
              <a:xfrm flipH="1" flipV="1">
                <a:off x="7031309" y="2990074"/>
                <a:ext cx="2606085" cy="2551153"/>
              </a:xfrm>
              <a:prstGeom prst="line">
                <a:avLst/>
              </a:prstGeom>
              <a:ln w="25400" cap="flat" cmpd="sng">
                <a:solidFill>
                  <a:srgbClr val="FF0000"/>
                </a:solidFill>
                <a:prstDash val="solid"/>
                <a:round/>
                <a:headEnd type="none" w="med" len="med"/>
                <a:tailEnd type="none" w="med" len="med"/>
              </a:ln>
            </p:spPr>
          </p:sp>
          <p:sp>
            <p:nvSpPr>
              <p:cNvPr id="98" name="直接连接符 43034"/>
              <p:cNvSpPr/>
              <p:nvPr/>
            </p:nvSpPr>
            <p:spPr>
              <a:xfrm flipH="1">
                <a:off x="7183710" y="2990075"/>
                <a:ext cx="207640" cy="152400"/>
              </a:xfrm>
              <a:prstGeom prst="line">
                <a:avLst/>
              </a:prstGeom>
              <a:ln w="25400" cap="flat" cmpd="sng">
                <a:solidFill>
                  <a:srgbClr val="FF0000"/>
                </a:solidFill>
                <a:prstDash val="solid"/>
                <a:round/>
                <a:headEnd type="none" w="med" len="med"/>
                <a:tailEnd type="none" w="med" len="med"/>
              </a:ln>
            </p:spPr>
          </p:sp>
          <p:sp>
            <p:nvSpPr>
              <p:cNvPr id="99" name="直接连接符 43034"/>
              <p:cNvSpPr/>
              <p:nvPr/>
            </p:nvSpPr>
            <p:spPr>
              <a:xfrm flipH="1">
                <a:off x="7336110" y="3142475"/>
                <a:ext cx="207640" cy="152400"/>
              </a:xfrm>
              <a:prstGeom prst="line">
                <a:avLst/>
              </a:prstGeom>
              <a:ln w="25400" cap="flat" cmpd="sng">
                <a:solidFill>
                  <a:srgbClr val="FF0000"/>
                </a:solidFill>
                <a:prstDash val="solid"/>
                <a:round/>
                <a:headEnd type="none" w="med" len="med"/>
                <a:tailEnd type="none" w="med" len="med"/>
              </a:ln>
            </p:spPr>
          </p:sp>
          <p:sp>
            <p:nvSpPr>
              <p:cNvPr id="101" name="直接连接符 43034"/>
              <p:cNvSpPr/>
              <p:nvPr/>
            </p:nvSpPr>
            <p:spPr>
              <a:xfrm flipH="1">
                <a:off x="7488510" y="3294875"/>
                <a:ext cx="207640" cy="152400"/>
              </a:xfrm>
              <a:prstGeom prst="line">
                <a:avLst/>
              </a:prstGeom>
              <a:ln w="25400" cap="flat" cmpd="sng">
                <a:solidFill>
                  <a:srgbClr val="FF0000"/>
                </a:solidFill>
                <a:prstDash val="solid"/>
                <a:round/>
                <a:headEnd type="none" w="med" len="med"/>
                <a:tailEnd type="none" w="med" len="med"/>
              </a:ln>
            </p:spPr>
          </p:sp>
          <p:sp>
            <p:nvSpPr>
              <p:cNvPr id="103" name="直接连接符 43034"/>
              <p:cNvSpPr/>
              <p:nvPr/>
            </p:nvSpPr>
            <p:spPr>
              <a:xfrm flipH="1">
                <a:off x="7640910" y="3447275"/>
                <a:ext cx="207640" cy="152400"/>
              </a:xfrm>
              <a:prstGeom prst="line">
                <a:avLst/>
              </a:prstGeom>
              <a:ln w="25400" cap="flat" cmpd="sng">
                <a:solidFill>
                  <a:srgbClr val="FF0000"/>
                </a:solidFill>
                <a:prstDash val="solid"/>
                <a:round/>
                <a:headEnd type="none" w="med" len="med"/>
                <a:tailEnd type="none" w="med" len="med"/>
              </a:ln>
            </p:spPr>
          </p:sp>
          <p:sp>
            <p:nvSpPr>
              <p:cNvPr id="104" name="直接连接符 43034"/>
              <p:cNvSpPr/>
              <p:nvPr/>
            </p:nvSpPr>
            <p:spPr>
              <a:xfrm flipH="1">
                <a:off x="7793310" y="3599675"/>
                <a:ext cx="207640" cy="152400"/>
              </a:xfrm>
              <a:prstGeom prst="line">
                <a:avLst/>
              </a:prstGeom>
              <a:ln w="25400" cap="flat" cmpd="sng">
                <a:solidFill>
                  <a:srgbClr val="FF0000"/>
                </a:solidFill>
                <a:prstDash val="solid"/>
                <a:round/>
                <a:headEnd type="none" w="med" len="med"/>
                <a:tailEnd type="none" w="med" len="med"/>
              </a:ln>
            </p:spPr>
          </p:sp>
          <p:sp>
            <p:nvSpPr>
              <p:cNvPr id="105" name="直接连接符 43034"/>
              <p:cNvSpPr/>
              <p:nvPr/>
            </p:nvSpPr>
            <p:spPr>
              <a:xfrm flipH="1">
                <a:off x="7945710" y="3752075"/>
                <a:ext cx="207640" cy="152400"/>
              </a:xfrm>
              <a:prstGeom prst="line">
                <a:avLst/>
              </a:prstGeom>
              <a:ln w="25400" cap="flat" cmpd="sng">
                <a:solidFill>
                  <a:srgbClr val="FF0000"/>
                </a:solidFill>
                <a:prstDash val="solid"/>
                <a:round/>
                <a:headEnd type="none" w="med" len="med"/>
                <a:tailEnd type="none" w="med" len="med"/>
              </a:ln>
            </p:spPr>
          </p:sp>
          <p:sp>
            <p:nvSpPr>
              <p:cNvPr id="106" name="直接连接符 43034"/>
              <p:cNvSpPr/>
              <p:nvPr/>
            </p:nvSpPr>
            <p:spPr>
              <a:xfrm flipH="1">
                <a:off x="8098110" y="3904475"/>
                <a:ext cx="207640" cy="152400"/>
              </a:xfrm>
              <a:prstGeom prst="line">
                <a:avLst/>
              </a:prstGeom>
              <a:ln w="25400" cap="flat" cmpd="sng">
                <a:solidFill>
                  <a:srgbClr val="FF0000"/>
                </a:solidFill>
                <a:prstDash val="solid"/>
                <a:round/>
                <a:headEnd type="none" w="med" len="med"/>
                <a:tailEnd type="none" w="med" len="med"/>
              </a:ln>
            </p:spPr>
          </p:sp>
          <p:sp>
            <p:nvSpPr>
              <p:cNvPr id="107" name="直接连接符 43034"/>
              <p:cNvSpPr/>
              <p:nvPr/>
            </p:nvSpPr>
            <p:spPr>
              <a:xfrm flipH="1">
                <a:off x="8250510" y="4056875"/>
                <a:ext cx="207640" cy="152400"/>
              </a:xfrm>
              <a:prstGeom prst="line">
                <a:avLst/>
              </a:prstGeom>
              <a:ln w="25400" cap="flat" cmpd="sng">
                <a:solidFill>
                  <a:srgbClr val="FF0000"/>
                </a:solidFill>
                <a:prstDash val="solid"/>
                <a:round/>
                <a:headEnd type="none" w="med" len="med"/>
                <a:tailEnd type="none" w="med" len="med"/>
              </a:ln>
            </p:spPr>
          </p:sp>
          <p:sp>
            <p:nvSpPr>
              <p:cNvPr id="108" name="直接连接符 43034"/>
              <p:cNvSpPr/>
              <p:nvPr/>
            </p:nvSpPr>
            <p:spPr>
              <a:xfrm flipH="1">
                <a:off x="8402910" y="4209275"/>
                <a:ext cx="207640" cy="152400"/>
              </a:xfrm>
              <a:prstGeom prst="line">
                <a:avLst/>
              </a:prstGeom>
              <a:ln w="25400" cap="flat" cmpd="sng">
                <a:solidFill>
                  <a:srgbClr val="FF0000"/>
                </a:solidFill>
                <a:prstDash val="solid"/>
                <a:round/>
                <a:headEnd type="none" w="med" len="med"/>
                <a:tailEnd type="none" w="med" len="med"/>
              </a:ln>
            </p:spPr>
          </p:sp>
          <p:sp>
            <p:nvSpPr>
              <p:cNvPr id="109" name="直接连接符 43034"/>
              <p:cNvSpPr/>
              <p:nvPr/>
            </p:nvSpPr>
            <p:spPr>
              <a:xfrm flipH="1">
                <a:off x="8555310" y="4361675"/>
                <a:ext cx="207640" cy="152400"/>
              </a:xfrm>
              <a:prstGeom prst="line">
                <a:avLst/>
              </a:prstGeom>
              <a:ln w="25400" cap="flat" cmpd="sng">
                <a:solidFill>
                  <a:srgbClr val="FF0000"/>
                </a:solidFill>
                <a:prstDash val="solid"/>
                <a:round/>
                <a:headEnd type="none" w="med" len="med"/>
                <a:tailEnd type="none" w="med" len="med"/>
              </a:ln>
            </p:spPr>
          </p:sp>
          <p:sp>
            <p:nvSpPr>
              <p:cNvPr id="110" name="直接连接符 43034"/>
              <p:cNvSpPr/>
              <p:nvPr/>
            </p:nvSpPr>
            <p:spPr>
              <a:xfrm flipH="1">
                <a:off x="8707710" y="4514075"/>
                <a:ext cx="207640" cy="152400"/>
              </a:xfrm>
              <a:prstGeom prst="line">
                <a:avLst/>
              </a:prstGeom>
              <a:ln w="25400" cap="flat" cmpd="sng">
                <a:solidFill>
                  <a:srgbClr val="FF0000"/>
                </a:solidFill>
                <a:prstDash val="solid"/>
                <a:round/>
                <a:headEnd type="none" w="med" len="med"/>
                <a:tailEnd type="none" w="med" len="med"/>
              </a:ln>
            </p:spPr>
          </p:sp>
          <p:sp>
            <p:nvSpPr>
              <p:cNvPr id="111" name="直接连接符 43034"/>
              <p:cNvSpPr/>
              <p:nvPr/>
            </p:nvSpPr>
            <p:spPr>
              <a:xfrm flipH="1">
                <a:off x="8860110" y="4666475"/>
                <a:ext cx="207640" cy="152400"/>
              </a:xfrm>
              <a:prstGeom prst="line">
                <a:avLst/>
              </a:prstGeom>
              <a:ln w="25400" cap="flat" cmpd="sng">
                <a:solidFill>
                  <a:srgbClr val="FF0000"/>
                </a:solidFill>
                <a:prstDash val="solid"/>
                <a:round/>
                <a:headEnd type="none" w="med" len="med"/>
                <a:tailEnd type="none" w="med" len="med"/>
              </a:ln>
            </p:spPr>
          </p:sp>
          <p:sp>
            <p:nvSpPr>
              <p:cNvPr id="112" name="直接连接符 43034"/>
              <p:cNvSpPr/>
              <p:nvPr/>
            </p:nvSpPr>
            <p:spPr>
              <a:xfrm flipH="1">
                <a:off x="9012510" y="4818875"/>
                <a:ext cx="207640" cy="152400"/>
              </a:xfrm>
              <a:prstGeom prst="line">
                <a:avLst/>
              </a:prstGeom>
              <a:ln w="25400" cap="flat" cmpd="sng">
                <a:solidFill>
                  <a:srgbClr val="FF0000"/>
                </a:solidFill>
                <a:prstDash val="solid"/>
                <a:round/>
                <a:headEnd type="none" w="med" len="med"/>
                <a:tailEnd type="none" w="med" len="med"/>
              </a:ln>
            </p:spPr>
          </p:sp>
          <p:sp>
            <p:nvSpPr>
              <p:cNvPr id="113" name="直接连接符 43034"/>
              <p:cNvSpPr/>
              <p:nvPr/>
            </p:nvSpPr>
            <p:spPr>
              <a:xfrm flipH="1">
                <a:off x="9164910" y="4971275"/>
                <a:ext cx="207640" cy="152400"/>
              </a:xfrm>
              <a:prstGeom prst="line">
                <a:avLst/>
              </a:prstGeom>
              <a:ln w="25400" cap="flat" cmpd="sng">
                <a:solidFill>
                  <a:srgbClr val="FF0000"/>
                </a:solidFill>
                <a:prstDash val="solid"/>
                <a:round/>
                <a:headEnd type="none" w="med" len="med"/>
                <a:tailEnd type="none" w="med" len="med"/>
              </a:ln>
            </p:spPr>
          </p:sp>
          <p:sp>
            <p:nvSpPr>
              <p:cNvPr id="114" name="直接连接符 43034"/>
              <p:cNvSpPr/>
              <p:nvPr/>
            </p:nvSpPr>
            <p:spPr>
              <a:xfrm flipH="1">
                <a:off x="9317310" y="5123675"/>
                <a:ext cx="207640" cy="152400"/>
              </a:xfrm>
              <a:prstGeom prst="line">
                <a:avLst/>
              </a:prstGeom>
              <a:ln w="25400" cap="flat" cmpd="sng">
                <a:solidFill>
                  <a:srgbClr val="FF0000"/>
                </a:solidFill>
                <a:prstDash val="solid"/>
                <a:round/>
                <a:headEnd type="none" w="med" len="med"/>
                <a:tailEnd type="none" w="med" len="med"/>
              </a:ln>
            </p:spPr>
          </p:sp>
        </p:grpSp>
      </p:grpSp>
      <p:sp>
        <p:nvSpPr>
          <p:cNvPr id="4" name="矩形 3"/>
          <p:cNvSpPr/>
          <p:nvPr/>
        </p:nvSpPr>
        <p:spPr>
          <a:xfrm rot="2700000">
            <a:off x="5119053" y="3590290"/>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rot="2700000">
            <a:off x="6020118" y="4578350"/>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
                                        </p:tgtEl>
                                        <p:attrNameLst>
                                          <p:attrName>style.visibility</p:attrName>
                                        </p:attrNameLst>
                                      </p:cBhvr>
                                      <p:to>
                                        <p:strVal val="visible"/>
                                      </p:to>
                                    </p:set>
                                    <p:animEffect transition="in" filter="blinds(horizontal)">
                                      <p:cBhvr>
                                        <p:cTn id="17" dur="500"/>
                                        <p:tgtEl>
                                          <p:spTgt spid="2048"/>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4" grpId="0" bldLvl="0" animBg="1"/>
      <p:bldP spid="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207424" y="1053490"/>
            <a:ext cx="7909560" cy="645795"/>
            <a:chOff x="3297" y="1732"/>
            <a:chExt cx="12456" cy="1017"/>
          </a:xfrm>
        </p:grpSpPr>
        <p:pic>
          <p:nvPicPr>
            <p:cNvPr id="15" name="图片 12" descr="2020试题研究版式22"/>
            <p:cNvPicPr>
              <a:picLocks noChangeAspect="1"/>
            </p:cNvPicPr>
            <p:nvPr/>
          </p:nvPicPr>
          <p:blipFill>
            <a:blip r:embed="rId1"/>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924878" y="1857375"/>
            <a:ext cx="10523220" cy="737235"/>
            <a:chOff x="1342" y="2925"/>
            <a:chExt cx="16572" cy="1161"/>
          </a:xfrm>
        </p:grpSpPr>
        <p:pic>
          <p:nvPicPr>
            <p:cNvPr id="23" name="图片 22" descr="带序号考点标2字"/>
            <p:cNvPicPr>
              <a:picLocks noChangeAspect="1"/>
            </p:cNvPicPr>
            <p:nvPr/>
          </p:nvPicPr>
          <p:blipFill>
            <a:blip r:embed="rId2"/>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实 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73" y="3123"/>
              <a:ext cx="526" cy="822"/>
            </a:xfrm>
            <a:prstGeom prst="rect">
              <a:avLst/>
            </a:prstGeom>
            <a:noFill/>
          </p:spPr>
          <p:txBody>
            <a:bodyPr wrap="square" rtlCol="0">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925"/>
              <a:ext cx="13377" cy="1161"/>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探究光的反射规律</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smtClean="0">
                  <a:latin typeface="Times New Roman" panose="02020603050405020304" pitchFamily="18" charset="0"/>
                  <a:ea typeface="宋体" panose="02010600030101010101" pitchFamily="2" charset="-122"/>
                  <a:cs typeface="Times New Roman" panose="02020603050405020304" pitchFamily="18" charset="0"/>
                </a:rPr>
                <a:t>近</a:t>
              </a:r>
              <a:r>
                <a:rPr lang="en-US" altLang="zh-CN" sz="2400" dirty="0" smtClean="0">
                  <a:latin typeface="Times New Roman" panose="02020603050405020304" pitchFamily="18" charset="0"/>
                  <a:cs typeface="Times New Roman" panose="02020603050405020304" pitchFamily="18" charset="0"/>
                </a:rPr>
                <a:t>10</a:t>
              </a:r>
              <a:r>
                <a:rPr lang="zh-CN" altLang="en-US" sz="2400" dirty="0" smtClean="0">
                  <a:latin typeface="Times New Roman" panose="02020603050405020304" pitchFamily="18" charset="0"/>
                  <a:ea typeface="宋体" panose="02010600030101010101" pitchFamily="2" charset="-122"/>
                  <a:cs typeface="Times New Roman" panose="02020603050405020304" pitchFamily="18" charset="0"/>
                </a:rPr>
                <a:t>年</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未考)</a:t>
              </a:r>
              <a:r>
                <a:rPr lang="zh-CN" altLang="en-US" sz="2800" dirty="0">
                  <a:latin typeface="黑体" panose="02010609060101010101" pitchFamily="49" charset="-122"/>
                  <a:ea typeface="黑体" panose="02010609060101010101" pitchFamily="49" charset="-122"/>
                  <a:cs typeface="Times New Roman" panose="02020603050405020304" pitchFamily="18" charset="0"/>
                </a:rPr>
                <a:t>　</a:t>
              </a:r>
              <a:endParaRPr lang="zh-CN" altLang="en-US" sz="2800" dirty="0">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9" name="组合 8"/>
          <p:cNvGrpSpPr/>
          <p:nvPr/>
        </p:nvGrpSpPr>
        <p:grpSpPr>
          <a:xfrm>
            <a:off x="1030288" y="2752670"/>
            <a:ext cx="1848485" cy="521970"/>
            <a:chOff x="1642" y="4118"/>
            <a:chExt cx="2911" cy="822"/>
          </a:xfrm>
        </p:grpSpPr>
        <p:pic>
          <p:nvPicPr>
            <p:cNvPr id="10" name="图片 9" descr="方块小标3字"/>
            <p:cNvPicPr>
              <a:picLocks noChangeAspect="1"/>
            </p:cNvPicPr>
            <p:nvPr/>
          </p:nvPicPr>
          <p:blipFill>
            <a:blip r:embed="rId3"/>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9220225" y="4361526"/>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86778" y="3347085"/>
            <a:ext cx="7748905" cy="2861310"/>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【设计与进行实验】</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 1. </a:t>
            </a:r>
            <a:r>
              <a:rPr lang="zh-CN" sz="2400" b="0" dirty="0">
                <a:ea typeface="宋体" panose="02010600030101010101" pitchFamily="2" charset="-122"/>
              </a:rPr>
              <a:t>实验主要器材及其作用</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量角器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测量入射角、反射角的大小</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(2</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可翻折的粗糙硬纸板的作用</a:t>
            </a:r>
            <a:r>
              <a:rPr lang="en-US" sz="2400" b="0" dirty="0" smtClean="0">
                <a:latin typeface="Times New Roman" panose="02020603050405020304" pitchFamily="18" charset="0"/>
                <a:ea typeface="宋体" panose="02010600030101010101" pitchFamily="2" charset="-122"/>
              </a:rPr>
              <a:t>( ①</a:t>
            </a:r>
            <a:r>
              <a:rPr lang="zh-CN" sz="2400" b="0" dirty="0">
                <a:ea typeface="宋体" panose="02010600030101010101" pitchFamily="2" charset="-122"/>
              </a:rPr>
              <a:t>显示光的传播路径；</a:t>
            </a:r>
            <a:endParaRPr lang="zh-CN" sz="2400" b="0" dirty="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②</a:t>
            </a:r>
            <a:r>
              <a:rPr lang="zh-CN" sz="2400" b="0" dirty="0">
                <a:ea typeface="宋体" panose="02010600030101010101" pitchFamily="2" charset="-122"/>
              </a:rPr>
              <a:t>探究反射光线、入射光线和法线是否在同一平面</a:t>
            </a:r>
            <a:r>
              <a:rPr lang="zh-CN" sz="2400" b="0" dirty="0" smtClean="0">
                <a:ea typeface="宋体" panose="02010600030101010101" pitchFamily="2" charset="-122"/>
              </a:rPr>
              <a:t>内</a:t>
            </a:r>
            <a:r>
              <a:rPr lang="en-US" altLang="zh-CN" sz="2400" b="0" dirty="0" smtClean="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a:t>
            </a:r>
            <a:endParaRPr lang="zh-CN" alt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26173" y="1535430"/>
            <a:ext cx="9939655" cy="452310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 </a:t>
            </a:r>
            <a:r>
              <a:rPr lang="zh-CN" sz="2400" b="0" dirty="0">
                <a:latin typeface="Times New Roman" panose="02020603050405020304" pitchFamily="18" charset="0"/>
                <a:ea typeface="宋体" panose="02010600030101010101" pitchFamily="2" charset="-122"/>
                <a:cs typeface="Times New Roman" panose="02020603050405020304" pitchFamily="18" charset="0"/>
              </a:rPr>
              <a:t>实验操作及注意事项</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实验应在</a:t>
            </a:r>
            <a:r>
              <a:rPr lang="zh-CN" sz="2400" b="0" u="sng" dirty="0">
                <a:latin typeface="Times New Roman" panose="02020603050405020304" pitchFamily="18" charset="0"/>
                <a:ea typeface="宋体" panose="02010600030101010101" pitchFamily="2" charset="-122"/>
                <a:cs typeface="Times New Roman" panose="02020603050405020304" pitchFamily="18" charset="0"/>
              </a:rPr>
              <a:t>较暗</a:t>
            </a:r>
            <a:r>
              <a:rPr lang="zh-CN" sz="2400" b="0" dirty="0">
                <a:latin typeface="Times New Roman" panose="02020603050405020304" pitchFamily="18" charset="0"/>
                <a:ea typeface="宋体" panose="02010600030101010101" pitchFamily="2" charset="-122"/>
                <a:cs typeface="Times New Roman" panose="02020603050405020304" pitchFamily="18" charset="0"/>
              </a:rPr>
              <a:t>的环境下进行的原因</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减小其他光线对实验的影响，使实验现象更明显</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(2)</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为了在硬纸板上显示光路，硬纸板应</a:t>
            </a:r>
            <a:r>
              <a:rPr lang="zh-CN" sz="2400" b="0" u="sng" dirty="0" smtClean="0">
                <a:latin typeface="Times New Roman" panose="02020603050405020304" pitchFamily="18" charset="0"/>
                <a:ea typeface="宋体" panose="02010600030101010101" pitchFamily="2" charset="-122"/>
                <a:cs typeface="Times New Roman" panose="02020603050405020304" pitchFamily="18" charset="0"/>
              </a:rPr>
              <a:t>垂直放置</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在平面镜上，并让光线</a:t>
            </a:r>
            <a:r>
              <a:rPr lang="zh-CN" sz="2400" b="0" u="sng" dirty="0" smtClean="0">
                <a:latin typeface="Times New Roman" panose="02020603050405020304" pitchFamily="18" charset="0"/>
                <a:ea typeface="宋体" panose="02010600030101010101" pitchFamily="2" charset="-122"/>
                <a:cs typeface="Times New Roman" panose="02020603050405020304" pitchFamily="18" charset="0"/>
              </a:rPr>
              <a:t>紧贴纸板射向</a:t>
            </a:r>
            <a:r>
              <a:rPr lang="en-US" sz="2400" b="0" i="1" u="sng" dirty="0" smtClean="0">
                <a:latin typeface="Times New Roman" panose="02020603050405020304" pitchFamily="18" charset="0"/>
                <a:ea typeface="宋体" panose="02010600030101010101" pitchFamily="2" charset="-122"/>
                <a:cs typeface="Times New Roman" panose="02020603050405020304" pitchFamily="18" charset="0"/>
              </a:rPr>
              <a:t>O</a:t>
            </a:r>
            <a:r>
              <a:rPr lang="zh-CN" sz="2400" b="0" u="sng" dirty="0" smtClean="0">
                <a:latin typeface="Times New Roman" panose="02020603050405020304" pitchFamily="18" charset="0"/>
                <a:ea typeface="宋体" panose="02010600030101010101" pitchFamily="2" charset="-122"/>
                <a:cs typeface="Times New Roman" panose="02020603050405020304" pitchFamily="18" charset="0"/>
              </a:rPr>
              <a:t>点</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3)</a:t>
            </a:r>
            <a:r>
              <a:rPr lang="zh-CN" sz="2400" b="0" dirty="0">
                <a:latin typeface="Times New Roman" panose="02020603050405020304" pitchFamily="18" charset="0"/>
                <a:ea typeface="宋体" panose="02010600030101010101" pitchFamily="2" charset="-122"/>
                <a:cs typeface="Times New Roman" panose="02020603050405020304" pitchFamily="18" charset="0"/>
              </a:rPr>
              <a:t>记录光线的方法</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在每条光线上各取两点记录在纸板上，然后在纸板上将这两点用直线连接起来并标出方向，即为光路</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0908" y="1391920"/>
            <a:ext cx="8072120" cy="452310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3. </a:t>
            </a:r>
            <a:r>
              <a:rPr lang="zh-CN" sz="2400" b="0" dirty="0">
                <a:latin typeface="Times New Roman" panose="02020603050405020304" pitchFamily="18" charset="0"/>
                <a:ea typeface="宋体" panose="02010600030101010101" pitchFamily="2" charset="-122"/>
                <a:cs typeface="Times New Roman" panose="02020603050405020304" pitchFamily="18" charset="0"/>
              </a:rPr>
              <a:t>实验步骤补充</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探究反射角与入射角的大小关系</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多次改变入射角大</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dirty="0">
                <a:latin typeface="Times New Roman" panose="02020603050405020304" pitchFamily="18" charset="0"/>
                <a:ea typeface="宋体" panose="02010600030101010101" pitchFamily="2" charset="-122"/>
                <a:cs typeface="Times New Roman" panose="02020603050405020304" pitchFamily="18" charset="0"/>
              </a:rPr>
              <a:t>小，分别测出入射角和反射角的大小，比较它们的关系</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(2)验证反射光线和入射光线、法线是否在同一平面(将纸板NOF向前或向后翻折，观察纸板上是否显示反射光线，若不显示，说明“三线共面”)</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altLang="en-US" sz="2400" dirty="0">
                <a:latin typeface="Times New Roman" panose="02020603050405020304" pitchFamily="18" charset="0"/>
                <a:cs typeface="Times New Roman" panose="02020603050405020304" pitchFamily="18" charset="0"/>
              </a:rPr>
              <a:t>(3)验证光路是否可逆(将激光沿FO射入，若观察到反射光线沿OE射出，说明反射现象中光路可逆)</a:t>
            </a:r>
            <a:endParaRPr lang="zh-CN" altLang="en-US" sz="2400" dirty="0">
              <a:latin typeface="Times New Roman" panose="02020603050405020304" pitchFamily="18" charset="0"/>
              <a:cs typeface="Times New Roman" panose="02020603050405020304" pitchFamily="18" charset="0"/>
            </a:endParaRPr>
          </a:p>
        </p:txBody>
      </p:sp>
      <p:pic>
        <p:nvPicPr>
          <p:cNvPr id="2" name="图片 -2147482469" descr="C:\Documents and Settings\Administrator\桌面\海南物理（沪科）@\AY433.tif"/>
          <p:cNvPicPr>
            <a:picLocks noChangeAspect="1"/>
          </p:cNvPicPr>
          <p:nvPr/>
        </p:nvPicPr>
        <p:blipFill>
          <a:blip r:embed="rId1" r:link="rId2"/>
          <a:stretch>
            <a:fillRect/>
          </a:stretch>
        </p:blipFill>
        <p:spPr>
          <a:xfrm>
            <a:off x="9120188" y="2918460"/>
            <a:ext cx="2156460" cy="1470660"/>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8068" y="1659255"/>
            <a:ext cx="9970135" cy="396938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4. </a:t>
            </a:r>
            <a:r>
              <a:rPr lang="zh-CN" sz="2400" b="0" dirty="0">
                <a:ea typeface="宋体" panose="02010600030101010101" pitchFamily="2" charset="-122"/>
              </a:rPr>
              <a:t>改变入射角大小，多次测量的目的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减小偶然性对实验结果的影响，使实验结论具有普遍性</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5. </a:t>
            </a:r>
            <a:r>
              <a:rPr lang="zh-CN" sz="2400" b="0" dirty="0">
                <a:ea typeface="宋体" panose="02010600030101010101" pitchFamily="2" charset="-122"/>
              </a:rPr>
              <a:t>实验表格设计及数据记录</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【分析数据和现象，总结结论】</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6. </a:t>
            </a:r>
            <a:r>
              <a:rPr lang="zh-CN" sz="2400" b="0" dirty="0">
                <a:ea typeface="宋体" panose="02010600030101010101" pitchFamily="2" charset="-122"/>
              </a:rPr>
              <a:t>分析表格数据总结反射角与入射角的关系</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7. </a:t>
            </a:r>
            <a:r>
              <a:rPr lang="zh-CN" sz="2400" b="0" dirty="0">
                <a:ea typeface="宋体" panose="02010600030101010101" pitchFamily="2" charset="-122"/>
              </a:rPr>
              <a:t>判断错误数据及错误原因</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常见错误原因：将入射光线或反射光线与平面镜的夹角当成入射角或反射角</a:t>
            </a:r>
            <a:r>
              <a:rPr lang="en-US" sz="2400" b="0" dirty="0">
                <a:latin typeface="Times New Roman" panose="02020603050405020304" pitchFamily="18" charset="0"/>
                <a:ea typeface="宋体" panose="02010600030101010101" pitchFamily="2" charset="-122"/>
              </a:rPr>
              <a:t>)</a:t>
            </a:r>
            <a:endParaRPr lang="zh-CN" altLang="en-US"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10933" y="1588135"/>
            <a:ext cx="9970135" cy="3969385"/>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【交流与反思】</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8. </a:t>
            </a:r>
            <a:r>
              <a:rPr lang="zh-CN" sz="2400" b="0" dirty="0">
                <a:ea typeface="宋体" panose="02010600030101010101" pitchFamily="2" charset="-122"/>
              </a:rPr>
              <a:t>实验中从硬纸板前不同位置都能看到光的传播路径的原因</a:t>
            </a:r>
            <a:r>
              <a:rPr lang="en-US" sz="2400" b="0" dirty="0">
                <a:latin typeface="Times New Roman" panose="02020603050405020304" pitchFamily="18" charset="0"/>
                <a:ea typeface="宋体" panose="02010600030101010101" pitchFamily="2" charset="-122"/>
              </a:rPr>
              <a:t>(</a:t>
            </a:r>
            <a:r>
              <a:rPr lang="zh-CN" sz="2400" b="0" u="sng" dirty="0">
                <a:ea typeface="宋体" panose="02010600030101010101" pitchFamily="2" charset="-122"/>
              </a:rPr>
              <a:t>光在硬纸板上发生漫反射</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9. </a:t>
            </a:r>
            <a:r>
              <a:rPr lang="zh-CN" sz="2400" b="0" dirty="0">
                <a:ea typeface="宋体" panose="02010600030101010101" pitchFamily="2" charset="-122"/>
              </a:rPr>
              <a:t>实验改进</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用带角刻度的纸板替换硬纸板，方便直接读出反射角和入射角的大小</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实验结论：</a:t>
            </a: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反射光线、入射光线与法线在同一平面内；</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反射光线和入射光线分别位于法线两侧；</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反射角等于入射角．</a:t>
            </a:r>
            <a:endParaRPr lang="zh-CN" alt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34168" y="908720"/>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9175745" y="5034399"/>
            <a:ext cx="9829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1</a:t>
            </a:r>
            <a:r>
              <a:rPr lang="zh-CN" altLang="zh-CN" dirty="0"/>
              <a:t>题图</a:t>
            </a:r>
            <a:endParaRPr lang="zh-CN" altLang="en-US" dirty="0"/>
          </a:p>
        </p:txBody>
      </p:sp>
      <p:grpSp>
        <p:nvGrpSpPr>
          <p:cNvPr id="14" name="组合 5"/>
          <p:cNvGrpSpPr/>
          <p:nvPr/>
        </p:nvGrpSpPr>
        <p:grpSpPr>
          <a:xfrm>
            <a:off x="1020451" y="2221571"/>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基础训练</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906463" y="1507490"/>
            <a:ext cx="10287000" cy="5077460"/>
          </a:xfrm>
          <a:prstGeom prst="rect">
            <a:avLst/>
          </a:prstGeom>
          <a:noFill/>
          <a:ln w="9525">
            <a:noFill/>
          </a:ln>
        </p:spPr>
        <p:txBody>
          <a:bodyPr wrap="square">
            <a:spAutoFit/>
          </a:bodyPr>
          <a:lstStyle/>
          <a:p>
            <a:pPr indent="0">
              <a:lnSpc>
                <a:spcPct val="150000"/>
              </a:lnSpc>
            </a:pPr>
            <a:r>
              <a:rPr lang="zh-CN" sz="2400" b="0" dirty="0">
                <a:latin typeface="Times New Roman" panose="02020603050405020304" pitchFamily="18" charset="0"/>
                <a:cs typeface="Times New Roman" panose="02020603050405020304" pitchFamily="18" charset="0"/>
              </a:rPr>
              <a:t>例</a:t>
            </a:r>
            <a:r>
              <a:rPr lang="en-US" sz="2400" b="0" dirty="0">
                <a:latin typeface="Times New Roman" panose="02020603050405020304" pitchFamily="18" charset="0"/>
                <a:cs typeface="Times New Roman" panose="02020603050405020304" pitchFamily="18" charset="0"/>
              </a:rPr>
              <a:t>1</a:t>
            </a:r>
            <a:r>
              <a:rPr lang="zh-CN" sz="2400" b="0" dirty="0">
                <a:latin typeface="Times New Roman" panose="02020603050405020304" pitchFamily="18" charset="0"/>
                <a:cs typeface="Times New Roman" panose="02020603050405020304" pitchFamily="18" charset="0"/>
              </a:rPr>
              <a:t>　</a:t>
            </a:r>
            <a:r>
              <a:rPr lang="zh-CN" sz="2400" b="0" dirty="0">
                <a:latin typeface="Times New Roman" panose="02020603050405020304" pitchFamily="18" charset="0"/>
                <a:ea typeface="宋体" panose="02010600030101010101" pitchFamily="2" charset="-122"/>
                <a:cs typeface="Times New Roman" panose="02020603050405020304" pitchFamily="18" charset="0"/>
              </a:rPr>
              <a:t>如图所示在</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探究光的反射规律</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实验中：</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实验前将平面镜放在水平桌面上，再将</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纸板</a:t>
            </a:r>
            <a:r>
              <a:rPr lang="en-US" sz="2400" b="0" i="1" dirty="0">
                <a:latin typeface="Times New Roman" panose="02020603050405020304" pitchFamily="18" charset="0"/>
                <a:ea typeface="宋体" panose="02010600030101010101" pitchFamily="2" charset="-122"/>
                <a:cs typeface="Times New Roman" panose="02020603050405020304" pitchFamily="18" charset="0"/>
              </a:rPr>
              <a:t>A</a:t>
            </a:r>
            <a:r>
              <a:rPr lang="zh-CN" sz="2400" b="0" dirty="0">
                <a:latin typeface="Times New Roman" panose="02020603050405020304" pitchFamily="18" charset="0"/>
                <a:ea typeface="宋体" panose="02010600030101010101" pitchFamily="2" charset="-122"/>
                <a:cs typeface="Times New Roman" panose="02020603050405020304" pitchFamily="18" charset="0"/>
              </a:rPr>
              <a:t>和</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纸板</a:t>
            </a:r>
            <a:endPar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i="1" dirty="0" smtClean="0">
                <a:latin typeface="Times New Roman" panose="02020603050405020304" pitchFamily="18" charset="0"/>
                <a:ea typeface="宋体" panose="02010600030101010101" pitchFamily="2" charset="-122"/>
                <a:cs typeface="Times New Roman" panose="02020603050405020304" pitchFamily="18" charset="0"/>
              </a:rPr>
              <a:t>B</a:t>
            </a:r>
            <a:r>
              <a:rPr lang="en-US" sz="2400" b="0" dirty="0">
                <a:latin typeface="Times New Roman" panose="02020603050405020304" pitchFamily="18" charset="0"/>
                <a:ea typeface="宋体" panose="02010600030101010101" pitchFamily="2" charset="-122"/>
                <a:cs typeface="Times New Roman" panose="02020603050405020304" pitchFamily="18" charset="0"/>
              </a:rPr>
              <a:t>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放在平面镜上，让激光</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紧贴</a:t>
            </a:r>
            <a:r>
              <a:rPr lang="zh-CN" sz="2400" b="0" dirty="0">
                <a:latin typeface="Times New Roman" panose="02020603050405020304" pitchFamily="18" charset="0"/>
                <a:ea typeface="宋体" panose="02010600030101010101" pitchFamily="2" charset="-122"/>
                <a:cs typeface="Times New Roman" panose="02020603050405020304" pitchFamily="18" charset="0"/>
              </a:rPr>
              <a:t>纸板射向</a:t>
            </a:r>
            <a:r>
              <a:rPr lang="en-US" sz="2400" b="0" i="1" dirty="0">
                <a:latin typeface="Times New Roman" panose="02020603050405020304" pitchFamily="18" charset="0"/>
                <a:ea typeface="宋体" panose="02010600030101010101" pitchFamily="2" charset="-122"/>
                <a:cs typeface="Times New Roman" panose="02020603050405020304" pitchFamily="18" charset="0"/>
              </a:rPr>
              <a:t>O</a:t>
            </a:r>
            <a:r>
              <a:rPr lang="zh-CN" sz="2400" b="0" dirty="0">
                <a:latin typeface="Times New Roman" panose="02020603050405020304" pitchFamily="18" charset="0"/>
                <a:ea typeface="宋体" panose="02010600030101010101" pitchFamily="2" charset="-122"/>
                <a:cs typeface="Times New Roman" panose="02020603050405020304" pitchFamily="18" charset="0"/>
              </a:rPr>
              <a:t>点．</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为</a:t>
            </a:r>
            <a:endPar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了</a:t>
            </a:r>
            <a:r>
              <a:rPr lang="zh-CN" sz="2400" b="0" dirty="0">
                <a:latin typeface="Times New Roman" panose="02020603050405020304" pitchFamily="18" charset="0"/>
                <a:ea typeface="宋体" panose="02010600030101010101" pitchFamily="2" charset="-122"/>
                <a:cs typeface="Times New Roman" panose="02020603050405020304" pitchFamily="18" charset="0"/>
              </a:rPr>
              <a:t>使光线更加明显，</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实验</a:t>
            </a:r>
            <a:r>
              <a:rPr lang="zh-CN" sz="2400" b="0" dirty="0">
                <a:latin typeface="Times New Roman" panose="02020603050405020304" pitchFamily="18" charset="0"/>
                <a:ea typeface="宋体" panose="02010600030101010101" pitchFamily="2" charset="-122"/>
                <a:cs typeface="Times New Roman" panose="02020603050405020304" pitchFamily="18" charset="0"/>
              </a:rPr>
              <a:t>应在较</a:t>
            </a:r>
            <a:r>
              <a:rPr lang="en-US" sz="2400" b="0" dirty="0">
                <a:latin typeface="Times New Roman" panose="02020603050405020304" pitchFamily="18" charset="0"/>
                <a:ea typeface="宋体" panose="02010600030101010101" pitchFamily="2" charset="-122"/>
                <a:cs typeface="Times New Roman" panose="02020603050405020304" pitchFamily="18" charset="0"/>
              </a:rPr>
              <a:t>________(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选填</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亮</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或</a:t>
            </a:r>
            <a:endPar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暗</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的环境下进行．</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(2)</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本</a:t>
            </a:r>
            <a:r>
              <a:rPr lang="zh-CN" sz="2400" b="0" dirty="0">
                <a:latin typeface="Times New Roman" panose="02020603050405020304" pitchFamily="18" charset="0"/>
                <a:ea typeface="宋体" panose="02010600030101010101" pitchFamily="2" charset="-122"/>
                <a:cs typeface="Times New Roman" panose="02020603050405020304" pitchFamily="18" charset="0"/>
              </a:rPr>
              <a:t>次实验，小宇分别测出入射角和反射角均为20°</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于是</a:t>
            </a:r>
            <a:r>
              <a:rPr lang="zh-CN" sz="2400" b="0" dirty="0">
                <a:latin typeface="Times New Roman" panose="02020603050405020304" pitchFamily="18" charset="0"/>
                <a:ea typeface="宋体" panose="02010600030101010101" pitchFamily="2" charset="-122"/>
                <a:cs typeface="Times New Roman" panose="02020603050405020304" pitchFamily="18" charset="0"/>
              </a:rPr>
              <a:t>他得出了反射角等于入射角的结论．同桌小红对他说他的做法不正确，理由是___</a:t>
            </a: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____________________________．</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2147482465" descr="C:\Documents and Settings\Administrator\桌面\海南物理（沪科）@\AY434.tif"/>
          <p:cNvPicPr>
            <a:picLocks noChangeAspect="1"/>
          </p:cNvPicPr>
          <p:nvPr/>
        </p:nvPicPr>
        <p:blipFill>
          <a:blip r:embed="rId4" r:link="rId5"/>
          <a:stretch>
            <a:fillRect/>
          </a:stretch>
        </p:blipFill>
        <p:spPr>
          <a:xfrm>
            <a:off x="8622983" y="2592070"/>
            <a:ext cx="2099310" cy="1976120"/>
          </a:xfrm>
          <a:prstGeom prst="rect">
            <a:avLst/>
          </a:prstGeom>
          <a:noFill/>
          <a:ln w="9525">
            <a:noFill/>
          </a:ln>
        </p:spPr>
      </p:pic>
      <p:sp>
        <p:nvSpPr>
          <p:cNvPr id="6" name="文本框 5"/>
          <p:cNvSpPr txBox="1"/>
          <p:nvPr/>
        </p:nvSpPr>
        <p:spPr>
          <a:xfrm>
            <a:off x="1310343" y="3284984"/>
            <a:ext cx="104140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垂直</a:t>
            </a:r>
            <a:endParaRPr lang="zh-CN" altLang="en-US" dirty="0"/>
          </a:p>
        </p:txBody>
      </p:sp>
      <p:sp>
        <p:nvSpPr>
          <p:cNvPr id="7" name="文本框 6"/>
          <p:cNvSpPr txBox="1"/>
          <p:nvPr/>
        </p:nvSpPr>
        <p:spPr>
          <a:xfrm>
            <a:off x="5668923" y="3789293"/>
            <a:ext cx="100330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暗</a:t>
            </a:r>
            <a:endParaRPr lang="zh-CN" altLang="en-US" dirty="0"/>
          </a:p>
        </p:txBody>
      </p:sp>
      <p:sp>
        <p:nvSpPr>
          <p:cNvPr id="8" name="文本框 7"/>
          <p:cNvSpPr txBox="1"/>
          <p:nvPr/>
        </p:nvSpPr>
        <p:spPr>
          <a:xfrm>
            <a:off x="2024271" y="6021288"/>
            <a:ext cx="5080000" cy="460375"/>
          </a:xfrm>
          <a:prstGeom prst="rect">
            <a:avLst/>
          </a:prstGeom>
          <a:noFill/>
          <a:ln w="9525">
            <a:noFill/>
          </a:ln>
        </p:spPr>
        <p:txBody>
          <a:bodyPr>
            <a:spAutoFit/>
          </a:bodyPr>
          <a:lstStyle/>
          <a:p>
            <a:pPr indent="0"/>
            <a:r>
              <a:rPr lang="zh-CN" sz="2400" b="0" dirty="0">
                <a:solidFill>
                  <a:srgbClr val="FF0000"/>
                </a:solidFill>
                <a:ea typeface="宋体" panose="02010600030101010101" pitchFamily="2" charset="-122"/>
              </a:rPr>
              <a:t>一次实验不具有普遍性</a:t>
            </a:r>
            <a:r>
              <a:rPr lang="zh-CN" sz="2400" b="0" dirty="0">
                <a:solidFill>
                  <a:srgbClr val="FF0000"/>
                </a:solidFill>
                <a:latin typeface="Times New Roman" panose="02020603050405020304" pitchFamily="18" charset="0"/>
                <a:ea typeface="宋体" panose="02010600030101010101" pitchFamily="2" charset="-122"/>
              </a:rPr>
              <a:t>，</a:t>
            </a:r>
            <a:r>
              <a:rPr lang="zh-CN" sz="2400" b="0" dirty="0">
                <a:solidFill>
                  <a:srgbClr val="FF0000"/>
                </a:solidFill>
                <a:ea typeface="宋体" panose="02010600030101010101" pitchFamily="2" charset="-122"/>
              </a:rPr>
              <a:t>应多次测量</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35013" y="812165"/>
            <a:ext cx="10721340" cy="563118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小宇听取了同桌的建议后，测得了如下数据：</a:t>
            </a:r>
            <a:endParaRPr lang="zh-CN" sz="2400" b="0" dirty="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①</a:t>
            </a:r>
            <a:r>
              <a:rPr lang="zh-CN" sz="2400" b="0" dirty="0">
                <a:ea typeface="宋体" panose="02010600030101010101" pitchFamily="2" charset="-122"/>
              </a:rPr>
              <a:t>分析 </a:t>
            </a: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latin typeface="Times New Roman" panose="02020603050405020304" pitchFamily="18" charset="0"/>
                <a:ea typeface="宋体" panose="02010600030101010101" pitchFamily="2" charset="-122"/>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3 </a:t>
            </a:r>
            <a:r>
              <a:rPr lang="zh-CN" sz="2400" b="0" dirty="0">
                <a:ea typeface="宋体" panose="02010600030101010101" pitchFamily="2" charset="-122"/>
              </a:rPr>
              <a:t>次实验数据可以得出结论：反射角</a:t>
            </a:r>
            <a:r>
              <a:rPr lang="en-US" sz="2400" b="0" dirty="0">
                <a:latin typeface="Times New Roman" panose="02020603050405020304" pitchFamily="18" charset="0"/>
                <a:ea typeface="宋体" panose="02010600030101010101" pitchFamily="2" charset="-122"/>
              </a:rPr>
              <a:t>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大于</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等于</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小于</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入射角，反射角随入射角的增大而</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 </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增大</a:t>
            </a:r>
            <a:r>
              <a:rPr lang="en-US" sz="2400" b="0" dirty="0">
                <a:latin typeface="Times New Roman" panose="02020603050405020304" pitchFamily="18" charset="0"/>
                <a:ea typeface="宋体" panose="02010600030101010101" pitchFamily="2" charset="-122"/>
              </a:rPr>
              <a:t>” </a:t>
            </a:r>
            <a:r>
              <a:rPr lang="zh-CN" sz="2400" b="0" dirty="0">
                <a:ea typeface="宋体" panose="02010600030101010101" pitchFamily="2" charset="-122"/>
              </a:rPr>
              <a:t>或 </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减小</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，即当入射光线远离法线时，反射光线会</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靠近</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远离</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法线．</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②</a:t>
            </a:r>
            <a:r>
              <a:rPr lang="zh-CN" sz="2400" b="0" dirty="0">
                <a:ea typeface="宋体" panose="02010600030101010101" pitchFamily="2" charset="-122"/>
              </a:rPr>
              <a:t>表格中第</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次数据与结论相差较大，原因可能是将反射光线与</a:t>
            </a:r>
            <a:r>
              <a:rPr lang="en-US" sz="2400" b="0" dirty="0">
                <a:latin typeface="Times New Roman" panose="02020603050405020304" pitchFamily="18" charset="0"/>
                <a:ea typeface="宋体" panose="02010600030101010101" pitchFamily="2" charset="-122"/>
              </a:rPr>
              <a:t>________ </a:t>
            </a:r>
            <a:r>
              <a:rPr lang="zh-CN" sz="2400" b="0" dirty="0">
                <a:ea typeface="宋体" panose="02010600030101010101" pitchFamily="2" charset="-122"/>
              </a:rPr>
              <a:t>的夹角当成了反射角，正确数据应该是</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a:t>
            </a:r>
            <a:endParaRPr lang="zh-CN" altLang="en-US" dirty="0"/>
          </a:p>
        </p:txBody>
      </p:sp>
      <p:graphicFrame>
        <p:nvGraphicFramePr>
          <p:cNvPr id="2" name="表格 1"/>
          <p:cNvGraphicFramePr/>
          <p:nvPr>
            <p:custDataLst>
              <p:tags r:id="rId1"/>
            </p:custDataLst>
          </p:nvPr>
        </p:nvGraphicFramePr>
        <p:xfrm>
          <a:off x="2054543" y="1653540"/>
          <a:ext cx="6905625" cy="1741170"/>
        </p:xfrm>
        <a:graphic>
          <a:graphicData uri="http://schemas.openxmlformats.org/drawingml/2006/table">
            <a:tbl>
              <a:tblPr firstRow="1" bandRow="1">
                <a:tableStyleId>{5940675A-B579-460E-94D1-54222C63F5DA}</a:tableStyleId>
              </a:tblPr>
              <a:tblGrid>
                <a:gridCol w="2206625"/>
                <a:gridCol w="1205865"/>
                <a:gridCol w="1205865"/>
                <a:gridCol w="1206500"/>
                <a:gridCol w="1080770"/>
              </a:tblGrid>
              <a:tr h="580390">
                <a:tc>
                  <a:txBody>
                    <a:bodyPr/>
                    <a:lstStyle/>
                    <a:p>
                      <a:pPr indent="0" algn="ctr">
                        <a:lnSpc>
                          <a:spcPct val="150000"/>
                        </a:lnSpc>
                        <a:buNone/>
                      </a:pPr>
                      <a:r>
                        <a:rPr lang="en-US" sz="2400" b="0" dirty="0" err="1">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dirty="0" err="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1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2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3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0390">
                <a:tc>
                  <a:txBody>
                    <a:bodyPr/>
                    <a:lstStyle/>
                    <a:p>
                      <a:pPr indent="0" algn="ctr">
                        <a:lnSpc>
                          <a:spcPct val="150000"/>
                        </a:lnSpc>
                        <a:buNone/>
                      </a:pPr>
                      <a:r>
                        <a:rPr lang="en-US" sz="2400" b="0" kern="1200" dirty="0" err="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入射角</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en-US" sz="2400" b="0" dirty="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lnSpc>
                          <a:spcPct val="150000"/>
                        </a:lnSpc>
                        <a:buNone/>
                      </a:pPr>
                      <a:r>
                        <a:rPr lang="en-US" sz="2400" b="0" dirty="0">
                          <a:latin typeface="Times New Roman" panose="02020603050405020304" pitchFamily="18" charset="0"/>
                          <a:cs typeface="Times New Roman" panose="02020603050405020304" pitchFamily="18" charset="0"/>
                        </a:rPr>
                        <a:t>20 </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30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40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0390">
                <a:tc>
                  <a:txBody>
                    <a:bodyPr/>
                    <a:lstStyle/>
                    <a:p>
                      <a:pPr indent="0" algn="ctr">
                        <a:lnSpc>
                          <a:spcPct val="150000"/>
                        </a:lnSpc>
                        <a:buNone/>
                      </a:pPr>
                      <a:r>
                        <a:rPr lang="en-US" sz="2400" b="0" dirty="0" err="1">
                          <a:latin typeface="Times New Roman" panose="02020603050405020304" pitchFamily="18" charset="0"/>
                          <a:ea typeface="黑体" panose="02010609060101010101" pitchFamily="49" charset="-122"/>
                          <a:cs typeface="Times New Roman" panose="02020603050405020304" pitchFamily="18" charset="0"/>
                        </a:rPr>
                        <a:t>反射角</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en-US" sz="2400" b="0" dirty="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lnSpc>
                          <a:spcPct val="150000"/>
                        </a:lnSpc>
                        <a:buNone/>
                      </a:pPr>
                      <a:r>
                        <a:rPr lang="en-US" sz="2400" b="0" dirty="0">
                          <a:latin typeface="Times New Roman" panose="02020603050405020304" pitchFamily="18" charset="0"/>
                          <a:cs typeface="Times New Roman" panose="02020603050405020304" pitchFamily="18" charset="0"/>
                        </a:rPr>
                        <a:t>20 </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30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40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40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7580313" y="3716779"/>
            <a:ext cx="251650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等于</a:t>
            </a:r>
            <a:endParaRPr lang="zh-CN" altLang="en-US" dirty="0"/>
          </a:p>
        </p:txBody>
      </p:sp>
      <p:sp>
        <p:nvSpPr>
          <p:cNvPr id="3" name="文本框 2"/>
          <p:cNvSpPr txBox="1"/>
          <p:nvPr/>
        </p:nvSpPr>
        <p:spPr>
          <a:xfrm>
            <a:off x="6562725" y="4220835"/>
            <a:ext cx="183769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增大</a:t>
            </a:r>
            <a:endParaRPr lang="zh-CN" altLang="en-US" dirty="0"/>
          </a:p>
        </p:txBody>
      </p:sp>
      <p:sp>
        <p:nvSpPr>
          <p:cNvPr id="4" name="文本框 3"/>
          <p:cNvSpPr txBox="1"/>
          <p:nvPr/>
        </p:nvSpPr>
        <p:spPr>
          <a:xfrm>
            <a:off x="5888673" y="4796899"/>
            <a:ext cx="10293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远离</a:t>
            </a:r>
            <a:endParaRPr lang="zh-CN" altLang="en-US" dirty="0"/>
          </a:p>
        </p:txBody>
      </p:sp>
      <p:sp>
        <p:nvSpPr>
          <p:cNvPr id="5" name="文本框 4"/>
          <p:cNvSpPr txBox="1"/>
          <p:nvPr/>
        </p:nvSpPr>
        <p:spPr>
          <a:xfrm>
            <a:off x="9267508" y="5301208"/>
            <a:ext cx="246507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平面镜</a:t>
            </a:r>
            <a:endParaRPr lang="zh-CN" altLang="en-US" dirty="0"/>
          </a:p>
        </p:txBody>
      </p:sp>
      <p:sp>
        <p:nvSpPr>
          <p:cNvPr id="6" name="文本框 5"/>
          <p:cNvSpPr txBox="1"/>
          <p:nvPr/>
        </p:nvSpPr>
        <p:spPr>
          <a:xfrm>
            <a:off x="5762650" y="5877272"/>
            <a:ext cx="837565"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50</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71613" y="1936750"/>
            <a:ext cx="9248775" cy="341503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实验中，让入射光线沿</a:t>
            </a:r>
            <a:r>
              <a:rPr lang="en-US" sz="2400" b="0" i="1" dirty="0">
                <a:latin typeface="Times New Roman" panose="02020603050405020304" pitchFamily="18" charset="0"/>
                <a:ea typeface="宋体" panose="02010600030101010101" pitchFamily="2" charset="-122"/>
              </a:rPr>
              <a:t>EO</a:t>
            </a:r>
            <a:r>
              <a:rPr lang="zh-CN" sz="2400" b="0" dirty="0">
                <a:ea typeface="宋体" panose="02010600030101010101" pitchFamily="2" charset="-122"/>
              </a:rPr>
              <a:t>方向射向镜面，在纸板</a:t>
            </a:r>
            <a:r>
              <a:rPr lang="en-US" sz="2400" b="0" i="1" dirty="0">
                <a:latin typeface="Times New Roman" panose="02020603050405020304" pitchFamily="18" charset="0"/>
                <a:ea typeface="宋体" panose="02010600030101010101" pitchFamily="2" charset="-122"/>
              </a:rPr>
              <a:t>B</a:t>
            </a:r>
            <a:r>
              <a:rPr lang="zh-CN" sz="2400" b="0" dirty="0">
                <a:ea typeface="宋体" panose="02010600030101010101" pitchFamily="2" charset="-122"/>
              </a:rPr>
              <a:t>上可以看到反射光</a:t>
            </a:r>
            <a:r>
              <a:rPr lang="en-US" sz="2400" b="0" i="1" dirty="0">
                <a:latin typeface="Times New Roman" panose="02020603050405020304" pitchFamily="18" charset="0"/>
                <a:ea typeface="宋体" panose="02010600030101010101" pitchFamily="2" charset="-122"/>
              </a:rPr>
              <a:t>OF</a:t>
            </a:r>
            <a:r>
              <a:rPr lang="zh-CN" sz="2400" b="0" dirty="0">
                <a:ea typeface="宋体" panose="02010600030101010101" pitchFamily="2" charset="-122"/>
              </a:rPr>
              <a:t>，若将纸板</a:t>
            </a:r>
            <a:r>
              <a:rPr lang="en-US" sz="2400" b="0" i="1" dirty="0">
                <a:latin typeface="Times New Roman" panose="02020603050405020304" pitchFamily="18" charset="0"/>
                <a:ea typeface="宋体" panose="02010600030101010101" pitchFamily="2" charset="-122"/>
              </a:rPr>
              <a:t>B</a:t>
            </a:r>
            <a:r>
              <a:rPr lang="zh-CN" sz="2400" b="0" dirty="0">
                <a:ea typeface="宋体" panose="02010600030101010101" pitchFamily="2" charset="-122"/>
              </a:rPr>
              <a:t>向后折，将</a:t>
            </a:r>
            <a:r>
              <a:rPr lang="en-US" sz="2400" b="0" dirty="0">
                <a:latin typeface="Times New Roman" panose="02020603050405020304" pitchFamily="18" charset="0"/>
                <a:ea typeface="宋体" panose="02010600030101010101" pitchFamily="2" charset="-122"/>
              </a:rPr>
              <a:t>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能</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不能</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观察到反射光，这说明反射光线、入射光线与法线在</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同一</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不同</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平面内．</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(5)</a:t>
            </a:r>
            <a:r>
              <a:rPr lang="zh-CN" sz="2400" b="0" dirty="0">
                <a:ea typeface="宋体" panose="02010600030101010101" pitchFamily="2" charset="-122"/>
              </a:rPr>
              <a:t>若让光沿着</a:t>
            </a:r>
            <a:r>
              <a:rPr lang="en-US" sz="2400" b="0" i="1" dirty="0">
                <a:latin typeface="Times New Roman" panose="02020603050405020304" pitchFamily="18" charset="0"/>
                <a:ea typeface="宋体" panose="02010600030101010101" pitchFamily="2" charset="-122"/>
              </a:rPr>
              <a:t>FO</a:t>
            </a:r>
            <a:r>
              <a:rPr lang="zh-CN" sz="2400" b="0" dirty="0">
                <a:ea typeface="宋体" panose="02010600030101010101" pitchFamily="2" charset="-122"/>
              </a:rPr>
              <a:t>的方向射向</a:t>
            </a:r>
            <a:r>
              <a:rPr lang="en-US" sz="2400" b="0" i="1" dirty="0">
                <a:latin typeface="Times New Roman" panose="02020603050405020304" pitchFamily="18" charset="0"/>
                <a:ea typeface="宋体" panose="02010600030101010101" pitchFamily="2" charset="-122"/>
              </a:rPr>
              <a:t>O</a:t>
            </a:r>
            <a:r>
              <a:rPr lang="zh-CN" sz="2400" b="0" dirty="0">
                <a:ea typeface="宋体" panose="02010600030101010101" pitchFamily="2" charset="-122"/>
              </a:rPr>
              <a:t>点，反射光会沿着</a:t>
            </a:r>
            <a:r>
              <a:rPr lang="en-US" sz="2400" b="0" i="1" dirty="0">
                <a:latin typeface="Times New Roman" panose="02020603050405020304" pitchFamily="18" charset="0"/>
                <a:ea typeface="宋体" panose="02010600030101010101" pitchFamily="2" charset="-122"/>
              </a:rPr>
              <a:t>OE</a:t>
            </a:r>
            <a:r>
              <a:rPr lang="zh-CN" sz="2400" b="0" dirty="0">
                <a:ea typeface="宋体" panose="02010600030101010101" pitchFamily="2" charset="-122"/>
              </a:rPr>
              <a:t>方向射出．这表明，在反射现象中，光路是</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的．</a:t>
            </a:r>
            <a:endParaRPr lang="zh-CN" altLang="en-US" dirty="0"/>
          </a:p>
        </p:txBody>
      </p:sp>
      <p:sp>
        <p:nvSpPr>
          <p:cNvPr id="100" name="文本框 99"/>
          <p:cNvSpPr txBox="1"/>
          <p:nvPr/>
        </p:nvSpPr>
        <p:spPr>
          <a:xfrm>
            <a:off x="5799138" y="2619375"/>
            <a:ext cx="131191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不能</a:t>
            </a:r>
            <a:endParaRPr lang="zh-CN" altLang="en-US"/>
          </a:p>
        </p:txBody>
      </p:sp>
      <p:sp>
        <p:nvSpPr>
          <p:cNvPr id="2" name="文本框 1"/>
          <p:cNvSpPr txBox="1"/>
          <p:nvPr/>
        </p:nvSpPr>
        <p:spPr>
          <a:xfrm>
            <a:off x="7401243" y="3183255"/>
            <a:ext cx="91440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同一</a:t>
            </a:r>
            <a:endParaRPr lang="zh-CN" altLang="en-US"/>
          </a:p>
        </p:txBody>
      </p:sp>
      <p:sp>
        <p:nvSpPr>
          <p:cNvPr id="3" name="文本框 2"/>
          <p:cNvSpPr txBox="1"/>
          <p:nvPr/>
        </p:nvSpPr>
        <p:spPr>
          <a:xfrm>
            <a:off x="5400993" y="4798695"/>
            <a:ext cx="120904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可逆</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53808" y="2106295"/>
            <a:ext cx="9352915" cy="64516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3. (2011</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下列光现象中，由于光的直线传播形成的</a:t>
            </a:r>
            <a:r>
              <a:rPr lang="zh-CN" sz="2400" b="0" dirty="0" smtClean="0">
                <a:ea typeface="宋体" panose="02010600030101010101" pitchFamily="2" charset="-122"/>
              </a:rPr>
              <a:t>是</a:t>
            </a:r>
            <a:r>
              <a:rPr lang="en-US" altLang="zh-CN" sz="2400" b="0" dirty="0" smtClean="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2" name="图片 -2147482514" descr="C:\Documents and Settings\Administrator\桌面\海南物理（沪科）@\AY225.TIF"/>
          <p:cNvPicPr>
            <a:picLocks noChangeAspect="1"/>
          </p:cNvPicPr>
          <p:nvPr/>
        </p:nvPicPr>
        <p:blipFill>
          <a:blip r:embed="rId1" r:link="rId2"/>
          <a:stretch>
            <a:fillRect/>
          </a:stretch>
        </p:blipFill>
        <p:spPr>
          <a:xfrm>
            <a:off x="1788478" y="3211830"/>
            <a:ext cx="7715885" cy="2172335"/>
          </a:xfrm>
          <a:prstGeom prst="rect">
            <a:avLst/>
          </a:prstGeom>
          <a:noFill/>
          <a:ln w="9525">
            <a:noFill/>
          </a:ln>
        </p:spPr>
      </p:pic>
      <p:sp>
        <p:nvSpPr>
          <p:cNvPr id="102" name="文本框 101"/>
          <p:cNvSpPr txBox="1"/>
          <p:nvPr/>
        </p:nvSpPr>
        <p:spPr>
          <a:xfrm>
            <a:off x="9768567" y="2274342"/>
            <a:ext cx="1508125"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A</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133158" y="116205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2" name="文本框 101"/>
          <p:cNvSpPr txBox="1"/>
          <p:nvPr/>
        </p:nvSpPr>
        <p:spPr>
          <a:xfrm>
            <a:off x="990283" y="1622425"/>
            <a:ext cx="10203180" cy="452310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(6)</a:t>
            </a:r>
            <a:r>
              <a:rPr lang="zh-CN" sz="2400" b="0" dirty="0">
                <a:ea typeface="宋体" panose="02010600030101010101" pitchFamily="2" charset="-122"/>
              </a:rPr>
              <a:t>在纸板上标上角刻度是为了</a:t>
            </a:r>
            <a:r>
              <a:rPr lang="en-US" sz="2400" b="0" dirty="0">
                <a:latin typeface="Times New Roman" panose="02020603050405020304" pitchFamily="18" charset="0"/>
                <a:ea typeface="宋体" panose="02010600030101010101" pitchFamily="2" charset="-122"/>
              </a:rPr>
              <a:t>_________________________________</a:t>
            </a:r>
            <a:r>
              <a:rPr lang="zh-CN" sz="2400" b="0" dirty="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(7)</a:t>
            </a:r>
            <a:r>
              <a:rPr lang="zh-CN" sz="2400" b="0" dirty="0">
                <a:ea typeface="宋体" panose="02010600030101010101" pitchFamily="2" charset="-122"/>
              </a:rPr>
              <a:t>实验中，从教室各个方向都能观察到纸板表面反射的光线，这种反射属于</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镜面反射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漫反射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(8)</a:t>
            </a:r>
            <a:r>
              <a:rPr lang="zh-CN" sz="2400" b="0" dirty="0">
                <a:ea typeface="宋体" panose="02010600030101010101" pitchFamily="2" charset="-122"/>
              </a:rPr>
              <a:t>以下现象能用光的反射规律解释的是 </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A. </a:t>
            </a:r>
            <a:r>
              <a:rPr lang="zh-CN" sz="2400" b="0" dirty="0">
                <a:ea typeface="宋体" panose="02010600030101010101" pitchFamily="2" charset="-122"/>
              </a:rPr>
              <a:t>小孔成像 　　　　</a:t>
            </a:r>
            <a:endParaRPr lang="zh-CN" sz="2400" b="0" dirty="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B. </a:t>
            </a:r>
            <a:r>
              <a:rPr lang="zh-CN" sz="2400" b="0" dirty="0">
                <a:ea typeface="宋体" panose="02010600030101010101" pitchFamily="2" charset="-122"/>
              </a:rPr>
              <a:t>水中倒影</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C. </a:t>
            </a:r>
            <a:r>
              <a:rPr lang="zh-CN" sz="2400" b="0" dirty="0">
                <a:ea typeface="宋体" panose="02010600030101010101" pitchFamily="2" charset="-122"/>
              </a:rPr>
              <a:t>海市蜃楼   </a:t>
            </a:r>
            <a:endParaRPr lang="zh-CN" sz="2400" b="0" dirty="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D. </a:t>
            </a:r>
            <a:r>
              <a:rPr lang="zh-CN" sz="2400" b="0" dirty="0">
                <a:ea typeface="宋体" panose="02010600030101010101" pitchFamily="2" charset="-122"/>
              </a:rPr>
              <a:t>树荫下的圆斑</a:t>
            </a:r>
            <a:endParaRPr lang="zh-CN" altLang="en-US" dirty="0"/>
          </a:p>
        </p:txBody>
      </p:sp>
      <p:sp>
        <p:nvSpPr>
          <p:cNvPr id="100" name="文本框 99"/>
          <p:cNvSpPr txBox="1"/>
          <p:nvPr/>
        </p:nvSpPr>
        <p:spPr>
          <a:xfrm>
            <a:off x="5107305" y="1763713"/>
            <a:ext cx="5080000" cy="460375"/>
          </a:xfrm>
          <a:prstGeom prst="rect">
            <a:avLst/>
          </a:prstGeom>
          <a:noFill/>
          <a:ln w="9525">
            <a:noFill/>
          </a:ln>
        </p:spPr>
        <p:txBody>
          <a:bodyPr>
            <a:spAutoFit/>
          </a:bodyPr>
          <a:lstStyle/>
          <a:p>
            <a:pPr indent="0"/>
            <a:r>
              <a:rPr lang="zh-CN" sz="2400" b="0">
                <a:solidFill>
                  <a:srgbClr val="FF0000"/>
                </a:solidFill>
                <a:ea typeface="宋体" panose="02010600030101010101" pitchFamily="2" charset="-122"/>
              </a:rPr>
              <a:t>方便直接读出反射角和入射角的大小</a:t>
            </a:r>
            <a:endParaRPr lang="zh-CN" altLang="en-US"/>
          </a:p>
        </p:txBody>
      </p:sp>
      <p:sp>
        <p:nvSpPr>
          <p:cNvPr id="2" name="文本框 1"/>
          <p:cNvSpPr txBox="1"/>
          <p:nvPr/>
        </p:nvSpPr>
        <p:spPr>
          <a:xfrm>
            <a:off x="1496378" y="2852683"/>
            <a:ext cx="13373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漫反射</a:t>
            </a:r>
            <a:endParaRPr lang="zh-CN" altLang="en-US" dirty="0"/>
          </a:p>
        </p:txBody>
      </p:sp>
      <p:sp>
        <p:nvSpPr>
          <p:cNvPr id="3" name="文本框 2"/>
          <p:cNvSpPr txBox="1"/>
          <p:nvPr/>
        </p:nvSpPr>
        <p:spPr>
          <a:xfrm>
            <a:off x="6816849" y="3356992"/>
            <a:ext cx="1799590"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B</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24878" y="852805"/>
            <a:ext cx="10523220" cy="737235"/>
            <a:chOff x="1342" y="2812"/>
            <a:chExt cx="16572" cy="1161"/>
          </a:xfrm>
        </p:grpSpPr>
        <p:pic>
          <p:nvPicPr>
            <p:cNvPr id="23" name="图片 22" descr="带序号考点标2字"/>
            <p:cNvPicPr>
              <a:picLocks noChangeAspect="1"/>
            </p:cNvPicPr>
            <p:nvPr/>
          </p:nvPicPr>
          <p:blipFill>
            <a:blip r:embed="rId1"/>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实 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73" y="3123"/>
              <a:ext cx="526" cy="822"/>
            </a:xfrm>
            <a:prstGeom prst="rect">
              <a:avLst/>
            </a:prstGeom>
            <a:noFill/>
          </p:spPr>
          <p:txBody>
            <a:bodyPr wrap="square" rtlCol="0">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3377" cy="1161"/>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探究平面镜成像的特点</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(近10年未考)</a:t>
              </a:r>
              <a:r>
                <a:rPr lang="zh-CN" altLang="en-US" sz="2800" dirty="0">
                  <a:latin typeface="黑体" panose="02010609060101010101" pitchFamily="49" charset="-122"/>
                  <a:ea typeface="黑体" panose="02010609060101010101" pitchFamily="49" charset="-122"/>
                  <a:cs typeface="Times New Roman" panose="02020603050405020304" pitchFamily="18" charset="0"/>
                </a:rPr>
                <a:t>　</a:t>
              </a:r>
              <a:endParaRPr lang="zh-CN" altLang="en-US" sz="2800" dirty="0">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9" name="组合 8"/>
          <p:cNvGrpSpPr/>
          <p:nvPr/>
        </p:nvGrpSpPr>
        <p:grpSpPr>
          <a:xfrm>
            <a:off x="1030288" y="1819855"/>
            <a:ext cx="1848485" cy="521970"/>
            <a:chOff x="1642" y="4118"/>
            <a:chExt cx="2911" cy="822"/>
          </a:xfrm>
        </p:grpSpPr>
        <p:pic>
          <p:nvPicPr>
            <p:cNvPr id="10" name="图片 9" descr="方块小标3字"/>
            <p:cNvPicPr>
              <a:picLocks noChangeAspect="1"/>
            </p:cNvPicPr>
            <p:nvPr/>
          </p:nvPicPr>
          <p:blipFill>
            <a:blip r:embed="rId2"/>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9220225" y="3715731"/>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886778" y="2341245"/>
            <a:ext cx="8817610" cy="3969385"/>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【设计与进行实验】</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1. </a:t>
            </a:r>
            <a:r>
              <a:rPr lang="zh-CN" sz="2400" b="0" dirty="0">
                <a:ea typeface="宋体" panose="02010600030101010101" pitchFamily="2" charset="-122"/>
              </a:rPr>
              <a:t>实验原理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光的</a:t>
            </a:r>
            <a:r>
              <a:rPr lang="zh-CN" sz="2400" b="0" u="sng" dirty="0">
                <a:ea typeface="宋体" panose="02010600030101010101" pitchFamily="2" charset="-122"/>
              </a:rPr>
              <a:t>反射</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 </a:t>
            </a:r>
            <a:r>
              <a:rPr lang="zh-CN" sz="2400" b="0" dirty="0">
                <a:ea typeface="宋体" panose="02010600030101010101" pitchFamily="2" charset="-122"/>
              </a:rPr>
              <a:t>实验主要器材及其</a:t>
            </a:r>
            <a:r>
              <a:rPr lang="zh-CN" sz="2400" b="0" dirty="0" smtClean="0">
                <a:ea typeface="宋体" panose="02010600030101010101" pitchFamily="2" charset="-122"/>
              </a:rPr>
              <a:t>作用</a:t>
            </a:r>
            <a:endParaRPr lang="en-US" sz="2400" b="0" dirty="0" smtClean="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(1)</a:t>
            </a:r>
            <a:r>
              <a:rPr lang="zh-CN" sz="2400" b="0" dirty="0" smtClean="0">
                <a:ea typeface="宋体" panose="02010600030101010101" pitchFamily="2" charset="-122"/>
              </a:rPr>
              <a:t>刻度尺</a:t>
            </a:r>
            <a:r>
              <a:rPr lang="en-US" sz="2400" b="0" dirty="0" smtClean="0">
                <a:latin typeface="Times New Roman" panose="02020603050405020304" pitchFamily="18" charset="0"/>
                <a:ea typeface="宋体" panose="02010600030101010101" pitchFamily="2" charset="-122"/>
              </a:rPr>
              <a:t>(</a:t>
            </a:r>
            <a:r>
              <a:rPr lang="zh-CN" sz="2400" b="0" dirty="0" smtClean="0">
                <a:ea typeface="宋体" panose="02010600030101010101" pitchFamily="2" charset="-122"/>
              </a:rPr>
              <a:t>测量物与像到平面镜的距离</a:t>
            </a:r>
            <a:r>
              <a:rPr lang="en-US" sz="2400" b="0" dirty="0" smtClean="0">
                <a:latin typeface="Times New Roman" panose="02020603050405020304" pitchFamily="18" charset="0"/>
                <a:ea typeface="宋体" panose="02010600030101010101" pitchFamily="2" charset="-122"/>
              </a:rPr>
              <a:t>)</a:t>
            </a:r>
            <a:endParaRPr lang="en-US" sz="2400" b="0" dirty="0" smtClean="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白纸或坐标纸</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标注平面镜、物、像的位置</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两支完全相同的蜡烛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B</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便于比较像与物的</a:t>
            </a:r>
            <a:r>
              <a:rPr lang="zh-CN" sz="2400" b="0" u="sng" dirty="0">
                <a:ea typeface="宋体" panose="02010600030101010101" pitchFamily="2" charset="-122"/>
              </a:rPr>
              <a:t>大小关系</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带支架的透明薄玻璃板：</a:t>
            </a:r>
            <a:endParaRPr lang="zh-CN" altLang="en-US"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75043" y="703580"/>
            <a:ext cx="10241280" cy="5631180"/>
          </a:xfrm>
          <a:prstGeom prst="rect">
            <a:avLst/>
          </a:prstGeom>
          <a:noFill/>
          <a:ln w="9525">
            <a:noFill/>
          </a:ln>
        </p:spPr>
        <p:txBody>
          <a:bodyPr wrap="square">
            <a:spAutoFit/>
          </a:bodyPr>
          <a:lstStyle/>
          <a:p>
            <a:pPr indent="0">
              <a:lnSpc>
                <a:spcPct val="150000"/>
              </a:lnSpc>
            </a:pPr>
            <a:r>
              <a:rPr lang="en-US" sz="2400" b="0" dirty="0" smtClean="0">
                <a:latin typeface="Times New Roman" panose="02020603050405020304" pitchFamily="18" charset="0"/>
                <a:ea typeface="宋体" panose="02010600030101010101" pitchFamily="2" charset="-122"/>
              </a:rPr>
              <a:t>①</a:t>
            </a:r>
            <a:r>
              <a:rPr lang="zh-CN" sz="2400" b="0" dirty="0">
                <a:ea typeface="宋体" panose="02010600030101010101" pitchFamily="2" charset="-122"/>
              </a:rPr>
              <a:t>选用玻璃板而不选用平面镜的原因</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玻璃板既能成像，又能透过它观察到后面的物体，便于确定</a:t>
            </a:r>
            <a:r>
              <a:rPr lang="zh-CN" sz="2400" b="0" u="sng" dirty="0">
                <a:ea typeface="宋体" panose="02010600030101010101" pitchFamily="2" charset="-122"/>
              </a:rPr>
              <a:t>像的位置</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②</a:t>
            </a:r>
            <a:r>
              <a:rPr lang="zh-CN" sz="2400" b="0" dirty="0">
                <a:ea typeface="宋体" panose="02010600030101010101" pitchFamily="2" charset="-122"/>
              </a:rPr>
              <a:t>选择薄玻璃板的原因</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减小重影对实验的影响</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3. </a:t>
            </a:r>
            <a:r>
              <a:rPr lang="zh-CN" sz="2400" b="0" dirty="0">
                <a:ea typeface="宋体" panose="02010600030101010101" pitchFamily="2" charset="-122"/>
              </a:rPr>
              <a:t>实验操作及注意事项</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实验应在</a:t>
            </a:r>
            <a:r>
              <a:rPr lang="zh-CN" sz="2400" b="0" u="sng" dirty="0">
                <a:ea typeface="宋体" panose="02010600030101010101" pitchFamily="2" charset="-122"/>
              </a:rPr>
              <a:t>较暗</a:t>
            </a:r>
            <a:r>
              <a:rPr lang="zh-CN" sz="2400" b="0" dirty="0">
                <a:ea typeface="宋体" panose="02010600030101010101" pitchFamily="2" charset="-122"/>
              </a:rPr>
              <a:t>的环境下进行的原因</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减小其他光线对实验的影响，使实验现象更明显</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玻璃板的放置要求</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为确保物像重合，玻璃板要与水平桌面</a:t>
            </a:r>
            <a:r>
              <a:rPr lang="zh-CN" sz="2400" b="0" u="sng" dirty="0">
                <a:ea typeface="宋体" panose="02010600030101010101" pitchFamily="2" charset="-122"/>
              </a:rPr>
              <a:t>垂直</a:t>
            </a:r>
            <a:r>
              <a:rPr lang="zh-CN" sz="2400" b="0" dirty="0">
                <a:ea typeface="宋体" panose="02010600030101010101" pitchFamily="2" charset="-122"/>
              </a:rPr>
              <a:t>放置</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观察像时眼睛的位置</a:t>
            </a:r>
            <a:r>
              <a:rPr lang="en-US" sz="2400" b="0" dirty="0">
                <a:latin typeface="Times New Roman" panose="02020603050405020304" pitchFamily="18" charset="0"/>
                <a:ea typeface="宋体" panose="02010600030101010101" pitchFamily="2" charset="-122"/>
              </a:rPr>
              <a:t>(</a:t>
            </a:r>
            <a:r>
              <a:rPr lang="zh-CN" sz="2400" b="0" u="sng" dirty="0">
                <a:ea typeface="宋体" panose="02010600030101010101" pitchFamily="2" charset="-122"/>
              </a:rPr>
              <a:t>与物同侧，透过玻璃板观察像</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4. </a:t>
            </a:r>
            <a:r>
              <a:rPr lang="zh-CN" sz="2400" b="0" dirty="0">
                <a:ea typeface="宋体" panose="02010600030101010101" pitchFamily="2" charset="-122"/>
              </a:rPr>
              <a:t>沿玻璃板在白纸上画一条直线的目的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代表平面镜的位置，方便测量物和像到平面镜的距离</a:t>
            </a:r>
            <a:r>
              <a:rPr lang="en-US" sz="2400" b="0" dirty="0">
                <a:latin typeface="Times New Roman" panose="02020603050405020304" pitchFamily="18" charset="0"/>
                <a:ea typeface="宋体" panose="02010600030101010101" pitchFamily="2" charset="-122"/>
              </a:rPr>
              <a:t>)</a:t>
            </a:r>
            <a:endParaRPr lang="zh-CN" altLang="en-US" dirty="0"/>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75043" y="1033780"/>
            <a:ext cx="10241280" cy="507746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5. </a:t>
            </a:r>
            <a:r>
              <a:rPr lang="zh-CN" sz="2400" b="0" dirty="0">
                <a:ea typeface="宋体" panose="02010600030101010101" pitchFamily="2" charset="-122"/>
              </a:rPr>
              <a:t>等效替代法的应用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比较像和物的大小关系时，用未点燃的蜡烛等效点燃的蜡烛；比较物距与像距的关系时，用未点燃的蜡烛等效点燃蜡烛的像</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6. </a:t>
            </a:r>
            <a:r>
              <a:rPr lang="zh-CN" sz="2400" b="0" dirty="0">
                <a:ea typeface="宋体" panose="02010600030101010101" pitchFamily="2" charset="-122"/>
              </a:rPr>
              <a:t>验证平面镜成虚像的操作</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用光屏替换玻璃板后未点燃的蜡烛</a:t>
            </a:r>
            <a:r>
              <a:rPr lang="en-US" sz="2400" b="0" i="1" dirty="0">
                <a:latin typeface="Times New Roman" panose="02020603050405020304" pitchFamily="18" charset="0"/>
                <a:ea typeface="宋体" panose="02010600030101010101" pitchFamily="2" charset="-122"/>
              </a:rPr>
              <a:t>B</a:t>
            </a:r>
            <a:r>
              <a:rPr lang="zh-CN" sz="2400" b="0" dirty="0">
                <a:ea typeface="宋体" panose="02010600030101010101" pitchFamily="2" charset="-122"/>
              </a:rPr>
              <a:t>，光屏上不能承接到蜡烛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的像，说明平面镜成</a:t>
            </a:r>
            <a:r>
              <a:rPr lang="zh-CN" sz="2400" b="0" u="sng" dirty="0">
                <a:ea typeface="宋体" panose="02010600030101010101" pitchFamily="2" charset="-122"/>
              </a:rPr>
              <a:t>虚</a:t>
            </a:r>
            <a:r>
              <a:rPr lang="zh-CN" sz="2400" b="0" dirty="0">
                <a:ea typeface="宋体" panose="02010600030101010101" pitchFamily="2" charset="-122"/>
              </a:rPr>
              <a:t>像</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7. </a:t>
            </a:r>
            <a:r>
              <a:rPr lang="zh-CN" sz="2400" b="0" dirty="0">
                <a:ea typeface="宋体" panose="02010600030101010101" pitchFamily="2" charset="-122"/>
              </a:rPr>
              <a:t>改变蜡烛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的位置，多次测量的目的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减小偶然性对实验结果的影响，使实验结论具有普遍性</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8. </a:t>
            </a:r>
            <a:r>
              <a:rPr lang="zh-CN" sz="2400" b="0" dirty="0">
                <a:ea typeface="宋体" panose="02010600030101010101" pitchFamily="2" charset="-122"/>
              </a:rPr>
              <a:t>实验表格设计及数据记录</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【分析数据和现象，总结结论】</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9. </a:t>
            </a:r>
            <a:r>
              <a:rPr lang="zh-CN" sz="2400" b="0" dirty="0">
                <a:ea typeface="宋体" panose="02010600030101010101" pitchFamily="2" charset="-122"/>
              </a:rPr>
              <a:t>分析数据和现象，总结平面镜成像特点</a:t>
            </a:r>
            <a:endParaRPr lang="zh-CN" altLang="en-US" dirty="0"/>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75678" y="1659890"/>
            <a:ext cx="10241280" cy="3969385"/>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【交流与反思】</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10. </a:t>
            </a:r>
            <a:r>
              <a:rPr lang="zh-CN" sz="2400" b="0" dirty="0">
                <a:ea typeface="宋体" panose="02010600030101010101" pitchFamily="2" charset="-122"/>
              </a:rPr>
              <a:t>无论怎样移动蜡烛都无法使像与物完全重合的原因</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玻璃板与桌面</a:t>
            </a:r>
            <a:r>
              <a:rPr lang="zh-CN" sz="2400" b="0" u="sng" dirty="0">
                <a:ea typeface="宋体" panose="02010600030101010101" pitchFamily="2" charset="-122"/>
              </a:rPr>
              <a:t>没有垂直</a:t>
            </a:r>
            <a:r>
              <a:rPr lang="zh-CN" sz="2400" b="0" dirty="0">
                <a:ea typeface="宋体" panose="02010600030101010101" pitchFamily="2" charset="-122"/>
              </a:rPr>
              <a:t>放置</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11. </a:t>
            </a:r>
            <a:r>
              <a:rPr lang="zh-CN" sz="2400" b="0" dirty="0">
                <a:ea typeface="宋体" panose="02010600030101010101" pitchFamily="2" charset="-122"/>
              </a:rPr>
              <a:t>看到两个像</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重影</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的原因</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玻璃板太厚，玻璃的两个表面同时发生反射，两个反射面各成一个像</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12. </a:t>
            </a:r>
            <a:r>
              <a:rPr lang="zh-CN" sz="2400" b="0" dirty="0">
                <a:ea typeface="宋体" panose="02010600030101010101" pitchFamily="2" charset="-122"/>
              </a:rPr>
              <a:t>用物理书</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或木板</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挡在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或紧贴在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玻璃板的后面，透过玻璃板</a:t>
            </a:r>
            <a:r>
              <a:rPr lang="zh-CN" sz="2400" b="0" u="sng" dirty="0">
                <a:ea typeface="宋体" panose="02010600030101010101" pitchFamily="2" charset="-122"/>
              </a:rPr>
              <a:t>能看到蜡烛的像</a:t>
            </a:r>
            <a:endParaRPr lang="zh-CN" altLang="en-US" dirty="0"/>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75678" y="890270"/>
            <a:ext cx="10241280" cy="563118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13. </a:t>
            </a:r>
            <a:r>
              <a:rPr lang="zh-CN" sz="2400" b="0" dirty="0">
                <a:ea typeface="宋体" panose="02010600030101010101" pitchFamily="2" charset="-122"/>
              </a:rPr>
              <a:t>测量的实验数据中像距和物距不相等的原因</a:t>
            </a:r>
            <a:r>
              <a:rPr lang="en-US" sz="2400" b="0" dirty="0">
                <a:latin typeface="Times New Roman" panose="02020603050405020304" pitchFamily="18" charset="0"/>
                <a:ea typeface="宋体" panose="02010600030101010101" pitchFamily="2" charset="-122"/>
              </a:rPr>
              <a:t>(①</a:t>
            </a:r>
            <a:r>
              <a:rPr lang="zh-CN" sz="2400" b="0" dirty="0">
                <a:ea typeface="宋体" panose="02010600030101010101" pitchFamily="2" charset="-122"/>
              </a:rPr>
              <a:t>没有正确测量；</a:t>
            </a:r>
            <a:r>
              <a:rPr lang="en-US" sz="2400" b="0" dirty="0">
                <a:latin typeface="Times New Roman" panose="02020603050405020304" pitchFamily="18" charset="0"/>
                <a:ea typeface="宋体" panose="02010600030101010101" pitchFamily="2" charset="-122"/>
              </a:rPr>
              <a:t>②</a:t>
            </a:r>
            <a:r>
              <a:rPr lang="zh-CN" sz="2400" b="0" dirty="0">
                <a:ea typeface="宋体" panose="02010600030101010101" pitchFamily="2" charset="-122"/>
              </a:rPr>
              <a:t>蜡烛没有垂直放置；</a:t>
            </a:r>
            <a:r>
              <a:rPr lang="en-US" sz="2400" b="0" dirty="0">
                <a:latin typeface="Times New Roman" panose="02020603050405020304" pitchFamily="18" charset="0"/>
                <a:ea typeface="宋体" panose="02010600030101010101" pitchFamily="2" charset="-122"/>
              </a:rPr>
              <a:t>③</a:t>
            </a:r>
            <a:r>
              <a:rPr lang="zh-CN" sz="2400" b="0" dirty="0">
                <a:ea typeface="宋体" panose="02010600030101010101" pitchFamily="2" charset="-122"/>
              </a:rPr>
              <a:t>玻璃板有一定厚度；</a:t>
            </a:r>
            <a:r>
              <a:rPr lang="en-US" sz="2400" b="0" dirty="0">
                <a:latin typeface="Times New Roman" panose="02020603050405020304" pitchFamily="18" charset="0"/>
                <a:ea typeface="宋体" panose="02010600030101010101" pitchFamily="2" charset="-122"/>
              </a:rPr>
              <a:t>④</a:t>
            </a:r>
            <a:r>
              <a:rPr lang="zh-CN" sz="2400" b="0" dirty="0">
                <a:ea typeface="宋体" panose="02010600030101010101" pitchFamily="2" charset="-122"/>
              </a:rPr>
              <a:t>玻璃板后的蜡烛没有与像完全重合；</a:t>
            </a:r>
            <a:r>
              <a:rPr lang="en-US" sz="2400" b="0" dirty="0">
                <a:latin typeface="Times New Roman" panose="02020603050405020304" pitchFamily="18" charset="0"/>
                <a:ea typeface="宋体" panose="02010600030101010101" pitchFamily="2" charset="-122"/>
              </a:rPr>
              <a:t>⑤</a:t>
            </a:r>
            <a:r>
              <a:rPr lang="zh-CN" sz="2400" b="0" dirty="0">
                <a:ea typeface="宋体" panose="02010600030101010101" pitchFamily="2" charset="-122"/>
              </a:rPr>
              <a:t>实验过程中玻璃板改变了位置</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14. </a:t>
            </a:r>
            <a:r>
              <a:rPr lang="zh-CN" sz="2400" b="0" dirty="0">
                <a:ea typeface="宋体" panose="02010600030101010101" pitchFamily="2" charset="-122"/>
              </a:rPr>
              <a:t>平面镜成像特点的相关应用与判断</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如物体移动时，判断像的大小变化、移动方向、距离等；利用平面镜成像特点进行视力测试</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实验结论</a:t>
            </a:r>
            <a:r>
              <a:rPr lang="zh-CN" sz="2400" b="0" dirty="0" smtClean="0">
                <a:latin typeface="黑体" panose="02010609060101010101" pitchFamily="49" charset="-122"/>
                <a:ea typeface="黑体" panose="02010609060101010101" pitchFamily="49" charset="-122"/>
              </a:rPr>
              <a:t>：</a:t>
            </a:r>
            <a:endParaRPr lang="en-US" altLang="zh-CN" sz="2400" b="0" dirty="0" smtClean="0">
              <a:latin typeface="黑体" panose="02010609060101010101" pitchFamily="49" charset="-122"/>
              <a:ea typeface="黑体" panose="02010609060101010101" pitchFamily="49"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物体通过平面镜所成的像是</a:t>
            </a:r>
            <a:r>
              <a:rPr lang="zh-CN" sz="2400" b="0" u="sng" dirty="0">
                <a:ea typeface="宋体" panose="02010600030101010101" pitchFamily="2" charset="-122"/>
              </a:rPr>
              <a:t>虚像</a:t>
            </a:r>
            <a:r>
              <a:rPr lang="zh-CN" sz="2400" b="0" dirty="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像与物体的大小</a:t>
            </a:r>
            <a:r>
              <a:rPr lang="zh-CN" sz="2400" b="0" u="sng" dirty="0">
                <a:ea typeface="宋体" panose="02010600030101010101" pitchFamily="2" charset="-122"/>
              </a:rPr>
              <a:t>相同</a:t>
            </a:r>
            <a:r>
              <a:rPr lang="en-US" sz="2400" b="0" dirty="0">
                <a:latin typeface="Times New Roman" panose="02020603050405020304" pitchFamily="18" charset="0"/>
                <a:ea typeface="宋体" panose="02010600030101010101" pitchFamily="2" charset="-122"/>
              </a:rPr>
              <a:t> </a:t>
            </a:r>
            <a:r>
              <a:rPr lang="zh-CN" sz="2400" b="0" dirty="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像到平面镜的距离与物体到平面镜的距离</a:t>
            </a:r>
            <a:r>
              <a:rPr lang="zh-CN" sz="2400" b="0" u="sng" dirty="0">
                <a:ea typeface="宋体" panose="02010600030101010101" pitchFamily="2" charset="-122"/>
              </a:rPr>
              <a:t>相等</a:t>
            </a:r>
            <a:r>
              <a:rPr lang="en-US" sz="2400" b="0" dirty="0">
                <a:latin typeface="Times New Roman" panose="02020603050405020304" pitchFamily="18" charset="0"/>
                <a:ea typeface="宋体" panose="02010600030101010101" pitchFamily="2" charset="-122"/>
              </a:rPr>
              <a:t> </a:t>
            </a:r>
            <a:r>
              <a:rPr lang="zh-CN" sz="2400" b="0" dirty="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像与物体关于平面镜是对称的．</a:t>
            </a:r>
            <a:endParaRPr lang="zh-CN" altLang="en-US" dirty="0"/>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34168" y="1267495"/>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9507215" y="5364450"/>
            <a:ext cx="994183" cy="368300"/>
          </a:xfrm>
          <a:prstGeom prst="rect">
            <a:avLst/>
          </a:prstGeom>
        </p:spPr>
        <p:txBody>
          <a:bodyPr wrap="squar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grpSp>
        <p:nvGrpSpPr>
          <p:cNvPr id="14" name="组合 5"/>
          <p:cNvGrpSpPr/>
          <p:nvPr/>
        </p:nvGrpSpPr>
        <p:grpSpPr>
          <a:xfrm>
            <a:off x="710909" y="2536531"/>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基础训练</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2" name="文本框 101"/>
          <p:cNvSpPr txBox="1"/>
          <p:nvPr/>
        </p:nvSpPr>
        <p:spPr>
          <a:xfrm>
            <a:off x="710883" y="1901825"/>
            <a:ext cx="7689532" cy="3969385"/>
          </a:xfrm>
          <a:prstGeom prst="rect">
            <a:avLst/>
          </a:prstGeom>
          <a:noFill/>
          <a:ln w="9525">
            <a:noFill/>
          </a:ln>
        </p:spPr>
        <p:txBody>
          <a:bodyPr wrap="square">
            <a:spAutoFit/>
          </a:bodyPr>
          <a:lstStyle/>
          <a:p>
            <a:pPr indent="0">
              <a:lnSpc>
                <a:spcPct val="150000"/>
              </a:lnSpc>
            </a:pPr>
            <a:r>
              <a:rPr lang="zh-CN" sz="2400" b="0" dirty="0">
                <a:latin typeface="+mn-ea"/>
              </a:rPr>
              <a:t>例</a:t>
            </a:r>
            <a:r>
              <a:rPr lang="en-US" altLang="zh-CN" sz="2400" b="0" dirty="0">
                <a:latin typeface="+mn-ea"/>
              </a:rPr>
              <a:t>2</a:t>
            </a:r>
            <a:r>
              <a:rPr lang="zh-CN" sz="2400" b="0" dirty="0">
                <a:latin typeface="+mn-ea"/>
              </a:rPr>
              <a:t>　</a:t>
            </a:r>
            <a:r>
              <a:rPr lang="zh-CN" sz="2400" b="0" dirty="0">
                <a:ea typeface="宋体" panose="02010600030101010101" pitchFamily="2" charset="-122"/>
              </a:rPr>
              <a:t>如图甲是小强</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探究平面镜成像特点</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的实验装置．</a:t>
            </a:r>
            <a:endParaRPr lang="zh-CN" sz="2400" b="0" dirty="0">
              <a:ea typeface="宋体" panose="02010600030101010101" pitchFamily="2" charset="-122"/>
            </a:endParaRPr>
          </a:p>
          <a:p>
            <a:pPr indent="0">
              <a:lnSpc>
                <a:spcPct val="150000"/>
              </a:lnSpc>
            </a:pP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实验时小强用玻璃板代替平面镜，原因是玻璃板透光，便于</a:t>
            </a:r>
            <a:r>
              <a:rPr lang="en-US" sz="2400" b="0" dirty="0">
                <a:latin typeface="Times New Roman" panose="02020603050405020304" pitchFamily="18" charset="0"/>
                <a:ea typeface="宋体" panose="02010600030101010101" pitchFamily="2" charset="-122"/>
              </a:rPr>
              <a:t>_____________</a:t>
            </a:r>
            <a:r>
              <a:rPr lang="zh-CN" sz="2400" b="0" dirty="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现有厚度分别为</a:t>
            </a:r>
            <a:r>
              <a:rPr lang="en-US" sz="2400" b="0" dirty="0">
                <a:latin typeface="Times New Roman" panose="02020603050405020304" pitchFamily="18" charset="0"/>
                <a:ea typeface="宋体" panose="02010600030101010101" pitchFamily="2" charset="-122"/>
              </a:rPr>
              <a:t>5 mm</a:t>
            </a:r>
            <a:r>
              <a:rPr lang="zh-CN" sz="2400" b="0" dirty="0">
                <a:ea typeface="宋体" panose="02010600030101010101" pitchFamily="2" charset="-122"/>
              </a:rPr>
              <a:t>和</a:t>
            </a:r>
            <a:r>
              <a:rPr lang="en-US" sz="2400" b="0" dirty="0">
                <a:latin typeface="Times New Roman" panose="02020603050405020304" pitchFamily="18" charset="0"/>
                <a:ea typeface="宋体" panose="02010600030101010101" pitchFamily="2" charset="-122"/>
              </a:rPr>
              <a:t>2 mm</a:t>
            </a:r>
            <a:r>
              <a:rPr lang="zh-CN" sz="2400" b="0" dirty="0">
                <a:ea typeface="宋体" panose="02010600030101010101" pitchFamily="2" charset="-122"/>
              </a:rPr>
              <a:t>的两块玻璃板</a:t>
            </a:r>
            <a:r>
              <a:rPr lang="zh-CN" sz="2400" b="0" dirty="0" smtClean="0">
                <a:ea typeface="宋体" panose="02010600030101010101" pitchFamily="2" charset="-122"/>
              </a:rPr>
              <a:t>，你认</a:t>
            </a:r>
            <a:endParaRPr lang="en-US" altLang="zh-CN" sz="2400" b="0" dirty="0" smtClean="0">
              <a:ea typeface="宋体" panose="02010600030101010101" pitchFamily="2" charset="-122"/>
            </a:endParaRPr>
          </a:p>
          <a:p>
            <a:pPr indent="0">
              <a:lnSpc>
                <a:spcPct val="150000"/>
              </a:lnSpc>
            </a:pPr>
            <a:r>
              <a:rPr lang="zh-CN" sz="2400" b="0" dirty="0" smtClean="0">
                <a:ea typeface="宋体" panose="02010600030101010101" pitchFamily="2" charset="-122"/>
              </a:rPr>
              <a:t>为</a:t>
            </a:r>
            <a:r>
              <a:rPr lang="zh-CN" sz="2400" b="0" dirty="0">
                <a:ea typeface="宋体" panose="02010600030101010101" pitchFamily="2" charset="-122"/>
              </a:rPr>
              <a:t>应选择</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厚的玻璃板做实验，原因是</a:t>
            </a:r>
            <a:r>
              <a:rPr lang="en-US" sz="2400" b="0" dirty="0">
                <a:latin typeface="Times New Roman" panose="02020603050405020304" pitchFamily="18" charset="0"/>
                <a:ea typeface="宋体" panose="02010600030101010101" pitchFamily="2" charset="-122"/>
              </a:rPr>
              <a:t>______________________</a:t>
            </a:r>
            <a:r>
              <a:rPr lang="zh-CN" sz="2400" b="0" dirty="0">
                <a:ea typeface="宋体" panose="02010600030101010101" pitchFamily="2" charset="-122"/>
              </a:rPr>
              <a:t>．</a:t>
            </a:r>
            <a:endParaRPr lang="zh-CN" altLang="en-US" dirty="0"/>
          </a:p>
        </p:txBody>
      </p:sp>
      <p:pic>
        <p:nvPicPr>
          <p:cNvPr id="5" name="图片 -2147482457" descr="C:\Documents and Settings\Administrator\桌面\海南物理（沪科）@\AY435.tif"/>
          <p:cNvPicPr>
            <a:picLocks noChangeAspect="1"/>
          </p:cNvPicPr>
          <p:nvPr/>
        </p:nvPicPr>
        <p:blipFill>
          <a:blip r:embed="rId4" r:link="rId5"/>
          <a:stretch>
            <a:fillRect/>
          </a:stretch>
        </p:blipFill>
        <p:spPr>
          <a:xfrm>
            <a:off x="8366641" y="3133556"/>
            <a:ext cx="3275330" cy="1506855"/>
          </a:xfrm>
          <a:prstGeom prst="rect">
            <a:avLst/>
          </a:prstGeom>
          <a:noFill/>
          <a:ln w="9525">
            <a:noFill/>
          </a:ln>
        </p:spPr>
      </p:pic>
      <p:sp>
        <p:nvSpPr>
          <p:cNvPr id="100" name="文本框 99"/>
          <p:cNvSpPr txBox="1"/>
          <p:nvPr/>
        </p:nvSpPr>
        <p:spPr>
          <a:xfrm>
            <a:off x="1446530" y="3687128"/>
            <a:ext cx="5080000" cy="460375"/>
          </a:xfrm>
          <a:prstGeom prst="rect">
            <a:avLst/>
          </a:prstGeom>
          <a:noFill/>
          <a:ln w="9525">
            <a:noFill/>
          </a:ln>
        </p:spPr>
        <p:txBody>
          <a:bodyPr>
            <a:spAutoFit/>
          </a:bodyPr>
          <a:lstStyle/>
          <a:p>
            <a:pPr indent="0"/>
            <a:r>
              <a:rPr lang="zh-CN" sz="2400" b="0">
                <a:solidFill>
                  <a:srgbClr val="FF0000"/>
                </a:solidFill>
                <a:ea typeface="宋体" panose="02010600030101010101" pitchFamily="2" charset="-122"/>
              </a:rPr>
              <a:t>确定像的位置</a:t>
            </a:r>
            <a:endParaRPr lang="zh-CN" altLang="en-US"/>
          </a:p>
        </p:txBody>
      </p:sp>
      <p:sp>
        <p:nvSpPr>
          <p:cNvPr id="6" name="文本框 5"/>
          <p:cNvSpPr txBox="1"/>
          <p:nvPr/>
        </p:nvSpPr>
        <p:spPr>
          <a:xfrm>
            <a:off x="2207727" y="4796393"/>
            <a:ext cx="5350654"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2 mm</a:t>
            </a:r>
            <a:r>
              <a:rPr lang="zh-CN" sz="2400" b="0" dirty="0">
                <a:solidFill>
                  <a:srgbClr val="FF0000"/>
                </a:solidFill>
                <a:ea typeface="宋体" panose="02010600030101010101" pitchFamily="2" charset="-122"/>
              </a:rPr>
              <a:t>　</a:t>
            </a:r>
            <a:endParaRPr lang="zh-CN" altLang="en-US" dirty="0"/>
          </a:p>
        </p:txBody>
      </p:sp>
      <p:sp>
        <p:nvSpPr>
          <p:cNvPr id="7" name="文本框 6"/>
          <p:cNvSpPr txBox="1"/>
          <p:nvPr/>
        </p:nvSpPr>
        <p:spPr>
          <a:xfrm>
            <a:off x="874116" y="5274945"/>
            <a:ext cx="3974868"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减小重影对实验的影响</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088073" y="1598295"/>
            <a:ext cx="10015220" cy="396938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器材选取后，小强将白纸平铺在水平桌面上，将玻璃板</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桌面放在白纸中央，沿玻璃板在白纸</a:t>
            </a:r>
            <a:r>
              <a:rPr lang="zh-CN" sz="2400" b="0" dirty="0" smtClean="0">
                <a:ea typeface="宋体" panose="02010600030101010101" pitchFamily="2" charset="-122"/>
              </a:rPr>
              <a:t>上画</a:t>
            </a:r>
            <a:r>
              <a:rPr lang="zh-CN" sz="2400" b="0" dirty="0">
                <a:ea typeface="宋体" panose="02010600030101010101" pitchFamily="2" charset="-122"/>
              </a:rPr>
              <a:t>一条直线代表</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的位置．</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接着小强在玻璃板前放一支点燃的蜡烛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，再拿一支外形相同但不点燃的蜡烛</a:t>
            </a:r>
            <a:r>
              <a:rPr lang="en-US" sz="2400" b="0" i="1" dirty="0">
                <a:latin typeface="Times New Roman" panose="02020603050405020304" pitchFamily="18" charset="0"/>
                <a:ea typeface="宋体" panose="02010600030101010101" pitchFamily="2" charset="-122"/>
              </a:rPr>
              <a:t>B</a:t>
            </a:r>
            <a:r>
              <a:rPr lang="zh-CN" sz="2400" b="0" dirty="0">
                <a:ea typeface="宋体" panose="02010600030101010101" pitchFamily="2" charset="-122"/>
              </a:rPr>
              <a:t>，竖立在玻璃板后并移动，人眼一直在玻璃板</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前面</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后面</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观察，直到看上去蜡烛</a:t>
            </a:r>
            <a:r>
              <a:rPr lang="en-US" sz="2400" b="0" i="1" dirty="0">
                <a:latin typeface="Times New Roman" panose="02020603050405020304" pitchFamily="18" charset="0"/>
                <a:ea typeface="宋体" panose="02010600030101010101" pitchFamily="2" charset="-122"/>
              </a:rPr>
              <a:t>B</a:t>
            </a:r>
            <a:r>
              <a:rPr lang="zh-CN" sz="2400" b="0" dirty="0">
                <a:ea typeface="宋体" panose="02010600030101010101" pitchFamily="2" charset="-122"/>
              </a:rPr>
              <a:t>跟</a:t>
            </a:r>
            <a:r>
              <a:rPr lang="en-US" sz="2400" b="0" dirty="0">
                <a:latin typeface="Times New Roman" panose="02020603050405020304" pitchFamily="18" charset="0"/>
                <a:ea typeface="宋体" panose="02010600030101010101" pitchFamily="2" charset="-122"/>
              </a:rPr>
              <a:t>___________ (</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蜡烛</a:t>
            </a:r>
            <a:r>
              <a:rPr lang="en-US" sz="2400" b="0" i="1" dirty="0">
                <a:latin typeface="Times New Roman" panose="02020603050405020304" pitchFamily="18" charset="0"/>
                <a:ea typeface="宋体" panose="02010600030101010101" pitchFamily="2" charset="-122"/>
              </a:rPr>
              <a:t>A</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的像</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完全重合，这说明平面镜所成像与物体</a:t>
            </a:r>
            <a:r>
              <a:rPr lang="en-US" sz="2400" b="0" dirty="0">
                <a:latin typeface="Times New Roman" panose="02020603050405020304" pitchFamily="18" charset="0"/>
                <a:ea typeface="宋体" panose="02010600030101010101" pitchFamily="2" charset="-122"/>
              </a:rPr>
              <a:t>_________ </a:t>
            </a:r>
            <a:r>
              <a:rPr lang="zh-CN" sz="2400" b="0" dirty="0">
                <a:ea typeface="宋体" panose="02010600030101010101" pitchFamily="2" charset="-122"/>
              </a:rPr>
              <a:t>；在白纸上记录两支蜡烛的位置．</a:t>
            </a:r>
            <a:endParaRPr lang="zh-CN" altLang="en-US" dirty="0"/>
          </a:p>
        </p:txBody>
      </p:sp>
      <p:sp>
        <p:nvSpPr>
          <p:cNvPr id="100" name="文本框 99"/>
          <p:cNvSpPr txBox="1"/>
          <p:nvPr/>
        </p:nvSpPr>
        <p:spPr>
          <a:xfrm>
            <a:off x="9087803" y="1699290"/>
            <a:ext cx="9277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垂直</a:t>
            </a:r>
            <a:endParaRPr lang="zh-CN" altLang="en-US" dirty="0"/>
          </a:p>
        </p:txBody>
      </p:sp>
      <p:sp>
        <p:nvSpPr>
          <p:cNvPr id="2" name="文本框 1"/>
          <p:cNvSpPr txBox="1"/>
          <p:nvPr/>
        </p:nvSpPr>
        <p:spPr>
          <a:xfrm>
            <a:off x="7678420" y="2247027"/>
            <a:ext cx="119634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平面镜</a:t>
            </a:r>
            <a:endParaRPr lang="zh-CN" altLang="en-US" dirty="0"/>
          </a:p>
        </p:txBody>
      </p:sp>
      <p:sp>
        <p:nvSpPr>
          <p:cNvPr id="3" name="文本框 2"/>
          <p:cNvSpPr txBox="1"/>
          <p:nvPr/>
        </p:nvSpPr>
        <p:spPr>
          <a:xfrm>
            <a:off x="8693889" y="3353266"/>
            <a:ext cx="13627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前面</a:t>
            </a:r>
            <a:endParaRPr lang="zh-CN" altLang="en-US" dirty="0"/>
          </a:p>
        </p:txBody>
      </p:sp>
      <p:sp>
        <p:nvSpPr>
          <p:cNvPr id="4" name="文本框 3"/>
          <p:cNvSpPr txBox="1"/>
          <p:nvPr/>
        </p:nvSpPr>
        <p:spPr>
          <a:xfrm>
            <a:off x="6528207" y="3920472"/>
            <a:ext cx="241490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蜡烛</a:t>
            </a:r>
            <a:r>
              <a:rPr lang="en-US" sz="2400" b="0" i="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sz="2400" b="0" dirty="0">
                <a:solidFill>
                  <a:srgbClr val="FF0000"/>
                </a:solidFill>
                <a:ea typeface="宋体" panose="02010600030101010101" pitchFamily="2" charset="-122"/>
              </a:rPr>
              <a:t>的像</a:t>
            </a:r>
            <a:endParaRPr lang="zh-CN" altLang="en-US" dirty="0"/>
          </a:p>
        </p:txBody>
      </p:sp>
      <p:sp>
        <p:nvSpPr>
          <p:cNvPr id="5" name="文本框 4"/>
          <p:cNvSpPr txBox="1"/>
          <p:nvPr/>
        </p:nvSpPr>
        <p:spPr>
          <a:xfrm>
            <a:off x="7735659" y="4435594"/>
            <a:ext cx="167068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大小相等　</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70903" y="738505"/>
            <a:ext cx="10450830" cy="563118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(5)</a:t>
            </a:r>
            <a:r>
              <a:rPr lang="zh-CN" sz="2400" b="0" dirty="0">
                <a:ea typeface="宋体" panose="02010600030101010101" pitchFamily="2" charset="-122"/>
              </a:rPr>
              <a:t>移动蜡烛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的位置，重复上述实验，标记像和物的位置关系如图乙所示，并测量物距与像距，记录数据如表所示．分析数据可知，像和物体到平面镜的距离</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a:t>
            </a:r>
            <a:endParaRPr lang="zh-CN" sz="2400" b="0" dirty="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(6)</a:t>
            </a:r>
            <a:r>
              <a:rPr lang="zh-CN" sz="2400" b="0" dirty="0">
                <a:ea typeface="宋体" panose="02010600030101010101" pitchFamily="2" charset="-122"/>
              </a:rPr>
              <a:t>本实验主要运用的实验方法是等效替代法，其中在探究物距与像距的关系时，蜡烛</a:t>
            </a:r>
            <a:r>
              <a:rPr lang="en-US" sz="2400" b="0" i="1" dirty="0">
                <a:latin typeface="Times New Roman" panose="02020603050405020304" pitchFamily="18" charset="0"/>
                <a:ea typeface="宋体" panose="02010600030101010101" pitchFamily="2" charset="-122"/>
              </a:rPr>
              <a:t>B</a:t>
            </a:r>
            <a:r>
              <a:rPr lang="en-US" sz="2400" b="0" dirty="0">
                <a:latin typeface="Times New Roman" panose="02020603050405020304" pitchFamily="18" charset="0"/>
                <a:ea typeface="宋体" panose="02010600030101010101" pitchFamily="2" charset="-122"/>
              </a:rPr>
              <a:t> </a:t>
            </a:r>
            <a:r>
              <a:rPr lang="zh-CN" sz="2400" b="0" dirty="0">
                <a:ea typeface="宋体" panose="02010600030101010101" pitchFamily="2" charset="-122"/>
              </a:rPr>
              <a:t>等效替代</a:t>
            </a:r>
            <a:r>
              <a:rPr lang="en-US" sz="2400" b="0" dirty="0">
                <a:latin typeface="Times New Roman" panose="02020603050405020304" pitchFamily="18" charset="0"/>
                <a:ea typeface="宋体" panose="02010600030101010101" pitchFamily="2" charset="-122"/>
              </a:rPr>
              <a:t>___________(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蜡烛</a:t>
            </a:r>
            <a:r>
              <a:rPr lang="en-US" sz="2400" b="0" i="1" dirty="0">
                <a:latin typeface="Times New Roman" panose="02020603050405020304" pitchFamily="18" charset="0"/>
                <a:ea typeface="宋体" panose="02010600030101010101" pitchFamily="2" charset="-122"/>
              </a:rPr>
              <a:t>A</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的像</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a:t>
            </a:r>
            <a:endParaRPr lang="zh-CN" altLang="en-US" dirty="0"/>
          </a:p>
        </p:txBody>
      </p:sp>
      <p:graphicFrame>
        <p:nvGraphicFramePr>
          <p:cNvPr id="2" name="表格 1"/>
          <p:cNvGraphicFramePr/>
          <p:nvPr>
            <p:custDataLst>
              <p:tags r:id="rId1"/>
            </p:custDataLst>
          </p:nvPr>
        </p:nvGraphicFramePr>
        <p:xfrm>
          <a:off x="1013778" y="2534285"/>
          <a:ext cx="10163810" cy="2673350"/>
        </p:xfrm>
        <a:graphic>
          <a:graphicData uri="http://schemas.openxmlformats.org/drawingml/2006/table">
            <a:tbl>
              <a:tblPr firstRow="1" bandRow="1">
                <a:tableStyleId>{5940675A-B579-460E-94D1-54222C63F5DA}</a:tableStyleId>
              </a:tblPr>
              <a:tblGrid>
                <a:gridCol w="1961515"/>
                <a:gridCol w="3818255"/>
                <a:gridCol w="4384040"/>
              </a:tblGrid>
              <a:tr h="1027430">
                <a:tc>
                  <a:txBody>
                    <a:bodyPr/>
                    <a:lstStyle/>
                    <a:p>
                      <a:pPr indent="0" algn="ctr">
                        <a:lnSpc>
                          <a:spcPct val="150000"/>
                        </a:lnSpc>
                        <a:buNone/>
                      </a:pPr>
                      <a:r>
                        <a:rPr lang="en-US" sz="2400" b="0" dirty="0" err="1">
                          <a:latin typeface="黑体" panose="02010609060101010101" pitchFamily="49" charset="-122"/>
                          <a:ea typeface="黑体" panose="02010609060101010101" pitchFamily="49" charset="-122"/>
                          <a:cs typeface="Times New Roman" panose="02020603050405020304" pitchFamily="18" charset="0"/>
                        </a:rPr>
                        <a:t>实验次数</a:t>
                      </a:r>
                      <a:endParaRPr lang="en-US" altLang="en-US" sz="2400" b="0" dirty="0" err="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marL="0" indent="0" algn="ctr" defTabSz="914400" rtl="0" eaLnBrk="1" latinLnBrk="0" hangingPunct="1">
                        <a:lnSpc>
                          <a:spcPct val="150000"/>
                        </a:lnSpc>
                        <a:buNone/>
                      </a:pPr>
                      <a:r>
                        <a:rPr lang="en-US" sz="2400" b="0" dirty="0" err="1">
                          <a:latin typeface="黑体" panose="02010609060101010101" pitchFamily="49" charset="-122"/>
                          <a:ea typeface="黑体" panose="02010609060101010101" pitchFamily="49" charset="-122"/>
                          <a:cs typeface="黑体" panose="02010609060101010101" pitchFamily="49" charset="-122"/>
                        </a:rPr>
                        <a:t>蜡烛到玻璃板的距离</a:t>
                      </a:r>
                      <a:r>
                        <a:rPr lang="en-US" sz="2400" b="0" dirty="0">
                          <a:latin typeface="黑体" panose="02010609060101010101" pitchFamily="49" charset="-122"/>
                          <a:ea typeface="黑体" panose="02010609060101010101" pitchFamily="49" charset="-122"/>
                          <a:cs typeface="黑体" panose="02010609060101010101" pitchFamily="49" charset="-122"/>
                        </a:rPr>
                        <a:t>/</a:t>
                      </a:r>
                      <a:r>
                        <a:rPr lang="en-US" sz="2400" b="0" kern="1200" dirty="0">
                          <a:solidFill>
                            <a:schemeClr val="tx1"/>
                          </a:solidFill>
                          <a:latin typeface="黑体" panose="02010609060101010101" pitchFamily="49" charset="-122"/>
                          <a:ea typeface="黑体" panose="02010609060101010101" pitchFamily="49" charset="-122"/>
                          <a:cs typeface="黑体" panose="02010609060101010101" pitchFamily="49" charset="-122"/>
                        </a:rPr>
                        <a:t>cm</a:t>
                      </a:r>
                      <a:endParaRPr lang="en-US" altLang="en-US" sz="2400" b="0" kern="1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marL="0" indent="0" algn="ctr" defTabSz="914400" rtl="0" eaLnBrk="1" latinLnBrk="0" hangingPunct="1">
                        <a:lnSpc>
                          <a:spcPct val="150000"/>
                        </a:lnSpc>
                        <a:buNone/>
                      </a:pPr>
                      <a:r>
                        <a:rPr lang="en-US" sz="2400" b="0" dirty="0" err="1">
                          <a:latin typeface="黑体" panose="02010609060101010101" pitchFamily="49" charset="-122"/>
                          <a:ea typeface="黑体" panose="02010609060101010101" pitchFamily="49" charset="-122"/>
                          <a:cs typeface="黑体" panose="02010609060101010101" pitchFamily="49" charset="-122"/>
                        </a:rPr>
                        <a:t>蜡烛的像到玻璃板的距离</a:t>
                      </a:r>
                      <a:r>
                        <a:rPr lang="en-US" sz="2400" b="0" dirty="0">
                          <a:latin typeface="黑体" panose="02010609060101010101" pitchFamily="49" charset="-122"/>
                          <a:ea typeface="黑体" panose="02010609060101010101" pitchFamily="49" charset="-122"/>
                          <a:cs typeface="黑体" panose="02010609060101010101" pitchFamily="49" charset="-122"/>
                        </a:rPr>
                        <a:t>/</a:t>
                      </a:r>
                      <a:r>
                        <a:rPr lang="en-US" sz="2400" b="0" kern="1200" dirty="0">
                          <a:solidFill>
                            <a:schemeClr val="tx1"/>
                          </a:solidFill>
                          <a:latin typeface="黑体" panose="02010609060101010101" pitchFamily="49" charset="-122"/>
                          <a:ea typeface="黑体" panose="02010609060101010101" pitchFamily="49" charset="-122"/>
                          <a:cs typeface="黑体" panose="02010609060101010101" pitchFamily="49" charset="-122"/>
                        </a:rPr>
                        <a:t>cm</a:t>
                      </a:r>
                      <a:endParaRPr lang="en-US" altLang="en-US" sz="2400" b="0" kern="1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548640">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dirty="0">
                          <a:latin typeface="Times New Roman" panose="02020603050405020304" pitchFamily="18" charset="0"/>
                          <a:cs typeface="Times New Roman" panose="02020603050405020304" pitchFamily="18" charset="0"/>
                        </a:rPr>
                        <a:t>8</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dirty="0">
                          <a:latin typeface="Times New Roman" panose="02020603050405020304" pitchFamily="18" charset="0"/>
                          <a:cs typeface="Times New Roman" panose="02020603050405020304" pitchFamily="18" charset="0"/>
                        </a:rPr>
                        <a:t>12</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dirty="0">
                          <a:latin typeface="Times New Roman" panose="02020603050405020304" pitchFamily="18" charset="0"/>
                          <a:cs typeface="Times New Roman" panose="02020603050405020304" pitchFamily="18" charset="0"/>
                        </a:rPr>
                        <a:t>16</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124145" y="1987828"/>
            <a:ext cx="12357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相等</a:t>
            </a:r>
            <a:endParaRPr lang="zh-CN" altLang="en-US" dirty="0"/>
          </a:p>
        </p:txBody>
      </p:sp>
      <p:sp>
        <p:nvSpPr>
          <p:cNvPr id="3" name="文本框 2"/>
          <p:cNvSpPr txBox="1"/>
          <p:nvPr/>
        </p:nvSpPr>
        <p:spPr>
          <a:xfrm>
            <a:off x="3765868" y="5806276"/>
            <a:ext cx="197802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蜡烛</a:t>
            </a:r>
            <a:r>
              <a:rPr lang="en-US" sz="2400" b="0" i="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sz="2400" b="0" dirty="0">
                <a:solidFill>
                  <a:srgbClr val="FF0000"/>
                </a:solidFill>
                <a:ea typeface="宋体" panose="02010600030101010101" pitchFamily="2" charset="-122"/>
              </a:rPr>
              <a:t>的像</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133158" y="144907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2" name="文本框 1"/>
          <p:cNvSpPr txBox="1"/>
          <p:nvPr/>
        </p:nvSpPr>
        <p:spPr>
          <a:xfrm>
            <a:off x="990283" y="1969135"/>
            <a:ext cx="10158095" cy="396938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(7)</a:t>
            </a:r>
            <a:r>
              <a:rPr lang="zh-CN" sz="2400" b="0">
                <a:ea typeface="宋体" panose="02010600030101010101" pitchFamily="2" charset="-122"/>
              </a:rPr>
              <a:t>小强正在观察蜡烛</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的像时，同桌小石用物理书挡在玻璃板的后面，小强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能</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看到蜡烛</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的像．</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(8)</a:t>
            </a:r>
            <a:r>
              <a:rPr lang="zh-CN" sz="2400" b="0">
                <a:ea typeface="宋体" panose="02010600030101010101" pitchFamily="2" charset="-122"/>
              </a:rPr>
              <a:t>若某次小强将蜡烛</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向远离玻璃板的方向移动了</a:t>
            </a:r>
            <a:r>
              <a:rPr lang="en-US" sz="2400" b="0">
                <a:latin typeface="Times New Roman" panose="02020603050405020304" pitchFamily="18" charset="0"/>
                <a:ea typeface="宋体" panose="02010600030101010101" pitchFamily="2" charset="-122"/>
              </a:rPr>
              <a:t>3 cm</a:t>
            </a:r>
            <a:r>
              <a:rPr lang="zh-CN" sz="2400" b="0">
                <a:ea typeface="宋体" panose="02010600030101010101" pitchFamily="2" charset="-122"/>
              </a:rPr>
              <a:t>，再次将蜡烛</a:t>
            </a:r>
            <a:r>
              <a:rPr lang="en-US" sz="2400" b="0" i="1">
                <a:latin typeface="Times New Roman" panose="02020603050405020304" pitchFamily="18" charset="0"/>
                <a:ea typeface="宋体" panose="02010600030101010101" pitchFamily="2" charset="-122"/>
              </a:rPr>
              <a:t>B</a:t>
            </a:r>
            <a:r>
              <a:rPr lang="zh-CN" sz="2400" b="0">
                <a:ea typeface="宋体" panose="02010600030101010101" pitchFamily="2" charset="-122"/>
              </a:rPr>
              <a:t>移到蜡烛</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像的位置，经测量，蜡烛</a:t>
            </a:r>
            <a:r>
              <a:rPr lang="en-US" sz="2400" b="0">
                <a:latin typeface="Times New Roman" panose="02020603050405020304" pitchFamily="18" charset="0"/>
                <a:ea typeface="宋体" panose="02010600030101010101" pitchFamily="2" charset="-122"/>
              </a:rPr>
              <a:t> </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与它的像之间的距离变化了</a:t>
            </a:r>
            <a:r>
              <a:rPr lang="en-US" sz="2400" b="0">
                <a:latin typeface="Times New Roman" panose="02020603050405020304" pitchFamily="18" charset="0"/>
                <a:ea typeface="宋体" panose="02010600030101010101" pitchFamily="2" charset="-122"/>
              </a:rPr>
              <a:t>________m</a:t>
            </a:r>
            <a:r>
              <a:rPr lang="zh-CN" sz="2400" b="0">
                <a:ea typeface="宋体" panose="02010600030101010101" pitchFamily="2" charset="-122"/>
              </a:rPr>
              <a:t>，观察到蜡烛</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的像的大小</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不变</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(9)</a:t>
            </a:r>
            <a:r>
              <a:rPr lang="zh-CN" sz="2400" b="0">
                <a:ea typeface="宋体" panose="02010600030101010101" pitchFamily="2" charset="-122"/>
              </a:rPr>
              <a:t>为了让右座的同学也能看清蜡烛的像，小强只将玻璃板向右平移，则蜡烛</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的像的位置</a:t>
            </a:r>
            <a:r>
              <a:rPr lang="en-US" sz="2400" b="0">
                <a:latin typeface="Times New Roman" panose="02020603050405020304" pitchFamily="18" charset="0"/>
                <a:ea typeface="宋体" panose="02010600030101010101" pitchFamily="2" charset="-122"/>
              </a:rPr>
              <a:t>_________(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向右移动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向左移动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不变</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sp>
        <p:nvSpPr>
          <p:cNvPr id="100" name="文本框 99"/>
          <p:cNvSpPr txBox="1"/>
          <p:nvPr/>
        </p:nvSpPr>
        <p:spPr>
          <a:xfrm>
            <a:off x="1729056" y="2635900"/>
            <a:ext cx="10547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能　</a:t>
            </a:r>
            <a:endParaRPr lang="zh-CN" altLang="en-US" dirty="0"/>
          </a:p>
        </p:txBody>
      </p:sp>
      <p:sp>
        <p:nvSpPr>
          <p:cNvPr id="3" name="文本框 2"/>
          <p:cNvSpPr txBox="1"/>
          <p:nvPr/>
        </p:nvSpPr>
        <p:spPr>
          <a:xfrm>
            <a:off x="9336723" y="3759701"/>
            <a:ext cx="1042035"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0.06</a:t>
            </a:r>
            <a:endParaRPr lang="zh-CN" altLang="en-US" dirty="0"/>
          </a:p>
        </p:txBody>
      </p:sp>
      <p:sp>
        <p:nvSpPr>
          <p:cNvPr id="4" name="文本框 3"/>
          <p:cNvSpPr txBox="1"/>
          <p:nvPr/>
        </p:nvSpPr>
        <p:spPr>
          <a:xfrm>
            <a:off x="4478338" y="4292084"/>
            <a:ext cx="135001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不变</a:t>
            </a:r>
            <a:endParaRPr lang="zh-CN" altLang="en-US"/>
          </a:p>
        </p:txBody>
      </p:sp>
      <p:sp>
        <p:nvSpPr>
          <p:cNvPr id="5" name="文本框 4"/>
          <p:cNvSpPr txBox="1"/>
          <p:nvPr/>
        </p:nvSpPr>
        <p:spPr>
          <a:xfrm>
            <a:off x="3377997" y="5372204"/>
            <a:ext cx="135001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不变</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06158" y="812800"/>
            <a:ext cx="10180320" cy="563118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4. (2010</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5</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如图是</a:t>
            </a:r>
            <a:r>
              <a:rPr lang="en-US" sz="2400" b="0" dirty="0">
                <a:latin typeface="Times New Roman" panose="02020603050405020304" pitchFamily="18" charset="0"/>
                <a:ea typeface="宋体" panose="02010600030101010101" pitchFamily="2" charset="-122"/>
              </a:rPr>
              <a:t>2009</a:t>
            </a:r>
            <a:r>
              <a:rPr lang="zh-CN" sz="2400" b="0" dirty="0">
                <a:ea typeface="宋体" panose="02010600030101010101" pitchFamily="2" charset="-122"/>
              </a:rPr>
              <a:t>年海口日偏食景观，形成日食现象的主要原因是</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A. </a:t>
            </a:r>
            <a:r>
              <a:rPr lang="zh-CN" sz="2400" b="0" dirty="0">
                <a:ea typeface="宋体" panose="02010600030101010101" pitchFamily="2" charset="-122"/>
              </a:rPr>
              <a:t>光的反射</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B. </a:t>
            </a:r>
            <a:r>
              <a:rPr lang="zh-CN" sz="2400" b="0" dirty="0">
                <a:ea typeface="宋体" panose="02010600030101010101" pitchFamily="2" charset="-122"/>
              </a:rPr>
              <a:t>光的折射</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C. </a:t>
            </a:r>
            <a:r>
              <a:rPr lang="zh-CN" sz="2400" b="0" dirty="0">
                <a:ea typeface="宋体" panose="02010600030101010101" pitchFamily="2" charset="-122"/>
              </a:rPr>
              <a:t>小孔成像</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D. </a:t>
            </a:r>
            <a:r>
              <a:rPr lang="zh-CN" sz="2400" b="0" dirty="0">
                <a:ea typeface="宋体" panose="02010600030101010101" pitchFamily="2" charset="-122"/>
              </a:rPr>
              <a:t>光沿直线传播</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5. (2013</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12</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)2013</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6</a:t>
            </a:r>
            <a:r>
              <a:rPr lang="zh-CN" sz="2400" b="0" dirty="0">
                <a:ea typeface="宋体" panose="02010600030101010101" pitchFamily="2" charset="-122"/>
              </a:rPr>
              <a:t>月</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日早上</a:t>
            </a:r>
            <a:r>
              <a:rPr lang="en-US" sz="2400" b="0" dirty="0">
                <a:latin typeface="Times New Roman" panose="02020603050405020304" pitchFamily="18" charset="0"/>
                <a:ea typeface="宋体" panose="02010600030101010101" pitchFamily="2" charset="-122"/>
              </a:rPr>
              <a:t>7</a:t>
            </a:r>
            <a:r>
              <a:rPr lang="zh-CN" sz="2400" b="0" dirty="0">
                <a:ea typeface="宋体" panose="02010600030101010101" pitchFamily="2" charset="-122"/>
              </a:rPr>
              <a:t>时</a:t>
            </a:r>
            <a:r>
              <a:rPr lang="en-US" sz="2400" b="0" dirty="0">
                <a:latin typeface="Times New Roman" panose="02020603050405020304" pitchFamily="18" charset="0"/>
                <a:ea typeface="宋体" panose="02010600030101010101" pitchFamily="2" charset="-122"/>
              </a:rPr>
              <a:t>22</a:t>
            </a:r>
            <a:r>
              <a:rPr lang="zh-CN" sz="2400" b="0" dirty="0">
                <a:ea typeface="宋体" panose="02010600030101010101" pitchFamily="2" charset="-122"/>
              </a:rPr>
              <a:t>分，某女士在海口市万绿园附近的公路上，看到</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栋大楼</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漂浮</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在半空中，连忙用手机向报社报告了这一</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海市蜃楼</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奇观．这一奇观是由光的</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现象形成的，手机通话时的信号是利用</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来传递的．</a:t>
            </a:r>
            <a:endParaRPr lang="zh-CN" altLang="en-US" dirty="0"/>
          </a:p>
        </p:txBody>
      </p:sp>
      <p:pic>
        <p:nvPicPr>
          <p:cNvPr id="2" name="图片 -2147482513" descr="C:\Documents and Settings\Administrator\桌面\海南物理（沪科）@\AY226.TIF"/>
          <p:cNvPicPr>
            <a:picLocks noChangeAspect="1"/>
          </p:cNvPicPr>
          <p:nvPr/>
        </p:nvPicPr>
        <p:blipFill>
          <a:blip r:embed="rId1" r:link="rId2"/>
          <a:stretch>
            <a:fillRect/>
          </a:stretch>
        </p:blipFill>
        <p:spPr>
          <a:xfrm>
            <a:off x="8055293" y="1565910"/>
            <a:ext cx="1689100" cy="1917700"/>
          </a:xfrm>
          <a:prstGeom prst="rect">
            <a:avLst/>
          </a:prstGeom>
          <a:noFill/>
          <a:ln w="9525">
            <a:noFill/>
          </a:ln>
        </p:spPr>
      </p:pic>
      <p:sp>
        <p:nvSpPr>
          <p:cNvPr id="102" name="文本框 101"/>
          <p:cNvSpPr txBox="1"/>
          <p:nvPr/>
        </p:nvSpPr>
        <p:spPr>
          <a:xfrm>
            <a:off x="7549198" y="3710940"/>
            <a:ext cx="2807335" cy="368300"/>
          </a:xfrm>
          <a:prstGeom prst="rect">
            <a:avLst/>
          </a:prstGeom>
          <a:noFill/>
          <a:ln w="9525">
            <a:noFill/>
          </a:ln>
        </p:spPr>
        <p:txBody>
          <a:bodyPr wrap="square">
            <a:spAutoFit/>
          </a:bodyPr>
          <a:lstStyle/>
          <a:p>
            <a:pPr indent="0" algn="ctr"/>
            <a:r>
              <a:rPr lang="zh-CN" b="0" dirty="0">
                <a:ea typeface="宋体" panose="02010600030101010101" pitchFamily="2" charset="-122"/>
              </a:rPr>
              <a:t>第</a:t>
            </a:r>
            <a:r>
              <a:rPr lang="en-US" b="0" dirty="0">
                <a:latin typeface="Times New Roman" panose="02020603050405020304" pitchFamily="18" charset="0"/>
                <a:ea typeface="宋体" panose="02010600030101010101" pitchFamily="2" charset="-122"/>
              </a:rPr>
              <a:t>4</a:t>
            </a:r>
            <a:r>
              <a:rPr lang="zh-CN" b="0" dirty="0">
                <a:ea typeface="宋体" panose="02010600030101010101" pitchFamily="2" charset="-122"/>
              </a:rPr>
              <a:t>题图</a:t>
            </a:r>
            <a:endParaRPr lang="zh-CN" altLang="en-US" dirty="0"/>
          </a:p>
        </p:txBody>
      </p:sp>
      <p:sp>
        <p:nvSpPr>
          <p:cNvPr id="3" name="文本框 2"/>
          <p:cNvSpPr txBox="1"/>
          <p:nvPr/>
        </p:nvSpPr>
        <p:spPr>
          <a:xfrm>
            <a:off x="1619568" y="1484784"/>
            <a:ext cx="1508125"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D</a:t>
            </a:r>
            <a:endParaRPr lang="en-US" dirty="0"/>
          </a:p>
        </p:txBody>
      </p:sp>
      <p:sp>
        <p:nvSpPr>
          <p:cNvPr id="4" name="文本框 3"/>
          <p:cNvSpPr txBox="1"/>
          <p:nvPr/>
        </p:nvSpPr>
        <p:spPr>
          <a:xfrm>
            <a:off x="6106478" y="5336540"/>
            <a:ext cx="151320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折射</a:t>
            </a:r>
            <a:endParaRPr lang="zh-CN" altLang="en-US"/>
          </a:p>
        </p:txBody>
      </p:sp>
      <p:sp>
        <p:nvSpPr>
          <p:cNvPr id="5" name="文本框 4"/>
          <p:cNvSpPr txBox="1"/>
          <p:nvPr/>
        </p:nvSpPr>
        <p:spPr>
          <a:xfrm>
            <a:off x="2639016" y="5877272"/>
            <a:ext cx="163385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电磁波</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312863" y="1659890"/>
            <a:ext cx="9128125" cy="396938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(10)</a:t>
            </a:r>
            <a:r>
              <a:rPr lang="zh-CN" sz="2400" b="0" dirty="0">
                <a:ea typeface="宋体" panose="02010600030101010101" pitchFamily="2" charset="-122"/>
              </a:rPr>
              <a:t>测量结束后，小强移去蜡烛</a:t>
            </a:r>
            <a:r>
              <a:rPr lang="en-US" sz="2400" b="0" i="1" dirty="0">
                <a:latin typeface="Times New Roman" panose="02020603050405020304" pitchFamily="18" charset="0"/>
                <a:ea typeface="宋体" panose="02010600030101010101" pitchFamily="2" charset="-122"/>
              </a:rPr>
              <a:t>B</a:t>
            </a:r>
            <a:r>
              <a:rPr lang="zh-CN" sz="2400" b="0" dirty="0">
                <a:ea typeface="宋体" panose="02010600030101010101" pitchFamily="2" charset="-122"/>
              </a:rPr>
              <a:t>，在其原位置上放置一块光屏，不透过玻璃板，在光屏侧直接观察光屏，光屏上看不到蜡烛</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的像，说明平面镜成的是</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像．</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(11)</a:t>
            </a:r>
            <a:r>
              <a:rPr lang="zh-CN" sz="2400" b="0" dirty="0">
                <a:ea typeface="宋体" panose="02010600030101010101" pitchFamily="2" charset="-122"/>
              </a:rPr>
              <a:t>实验结束后，小强整理器材时将图乙的白纸沿画线位置对折后，用一枚细针分别在</a:t>
            </a:r>
            <a:r>
              <a:rPr lang="en-US" sz="2400" b="0" i="1" dirty="0">
                <a:latin typeface="Times New Roman" panose="02020603050405020304" pitchFamily="18" charset="0"/>
                <a:ea typeface="宋体" panose="02010600030101010101" pitchFamily="2" charset="-122"/>
              </a:rPr>
              <a:t>A</a:t>
            </a:r>
            <a:r>
              <a:rPr lang="en-US" sz="2400" b="0" baseline="-2500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A</a:t>
            </a:r>
            <a:r>
              <a:rPr lang="en-US" sz="2400" b="0" baseline="-2500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A</a:t>
            </a:r>
            <a:r>
              <a:rPr lang="en-US" sz="2400" b="0" baseline="-2500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处扎眼，打开白纸，发现</a:t>
            </a:r>
            <a:r>
              <a:rPr lang="en-US" sz="2400" b="0" i="1" dirty="0">
                <a:latin typeface="Times New Roman" panose="02020603050405020304" pitchFamily="18" charset="0"/>
                <a:ea typeface="宋体" panose="02010600030101010101" pitchFamily="2" charset="-122"/>
              </a:rPr>
              <a:t>B</a:t>
            </a:r>
            <a:r>
              <a:rPr lang="en-US" sz="2400" b="0" baseline="-2500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B</a:t>
            </a:r>
            <a:r>
              <a:rPr lang="en-US" sz="2400" b="0" baseline="-2500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a:t>
            </a:r>
            <a:r>
              <a:rPr lang="en-US" sz="2400" b="0" i="1" dirty="0">
                <a:latin typeface="Times New Roman" panose="02020603050405020304" pitchFamily="18" charset="0"/>
                <a:ea typeface="宋体" panose="02010600030101010101" pitchFamily="2" charset="-122"/>
              </a:rPr>
              <a:t>B</a:t>
            </a:r>
            <a:r>
              <a:rPr lang="en-US" sz="2400" b="0" baseline="-2500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处也有了针眼，由此可知：平面镜所成像与物</a:t>
            </a:r>
            <a:r>
              <a:rPr lang="zh-CN" sz="2400" b="0" dirty="0" smtClean="0">
                <a:ea typeface="宋体" panose="02010600030101010101" pitchFamily="2" charset="-122"/>
              </a:rPr>
              <a:t>是</a:t>
            </a:r>
            <a:r>
              <a:rPr lang="en-US" sz="2400" b="0" dirty="0" smtClean="0">
                <a:latin typeface="Times New Roman" panose="02020603050405020304" pitchFamily="18" charset="0"/>
                <a:ea typeface="宋体" panose="02010600030101010101" pitchFamily="2" charset="-122"/>
              </a:rPr>
              <a:t>_______________</a:t>
            </a:r>
            <a:r>
              <a:rPr lang="zh-CN" sz="2400" b="0" dirty="0">
                <a:ea typeface="宋体" panose="02010600030101010101" pitchFamily="2" charset="-122"/>
              </a:rPr>
              <a:t>的关系．</a:t>
            </a:r>
            <a:endParaRPr lang="zh-CN" altLang="en-US" dirty="0"/>
          </a:p>
        </p:txBody>
      </p:sp>
      <p:sp>
        <p:nvSpPr>
          <p:cNvPr id="100" name="文本框 99"/>
          <p:cNvSpPr txBox="1"/>
          <p:nvPr/>
        </p:nvSpPr>
        <p:spPr>
          <a:xfrm>
            <a:off x="4198531" y="2852177"/>
            <a:ext cx="146558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虚</a:t>
            </a:r>
            <a:endParaRPr lang="zh-CN" altLang="en-US" dirty="0"/>
          </a:p>
        </p:txBody>
      </p:sp>
      <p:sp>
        <p:nvSpPr>
          <p:cNvPr id="2" name="文本框 1"/>
          <p:cNvSpPr txBox="1"/>
          <p:nvPr/>
        </p:nvSpPr>
        <p:spPr>
          <a:xfrm>
            <a:off x="7176279" y="4480034"/>
            <a:ext cx="3019707" cy="460375"/>
          </a:xfrm>
          <a:prstGeom prst="rect">
            <a:avLst/>
          </a:prstGeom>
          <a:noFill/>
          <a:ln w="9525">
            <a:noFill/>
          </a:ln>
        </p:spPr>
        <p:txBody>
          <a:bodyPr wrap="square">
            <a:spAutoFit/>
          </a:bodyPr>
          <a:lstStyle/>
          <a:p>
            <a:pPr indent="609600"/>
            <a:r>
              <a:rPr lang="zh-CN" sz="2400" b="0">
                <a:solidFill>
                  <a:srgbClr val="FF0000"/>
                </a:solidFill>
                <a:ea typeface="宋体" panose="02010600030101010101" pitchFamily="2" charset="-122"/>
              </a:rPr>
              <a:t>关于平面镜对称</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00443" y="1061720"/>
            <a:ext cx="10764520" cy="737235"/>
            <a:chOff x="1156" y="3019"/>
            <a:chExt cx="16952" cy="1161"/>
          </a:xfrm>
        </p:grpSpPr>
        <p:pic>
          <p:nvPicPr>
            <p:cNvPr id="24" name="图片 23" descr="带序号考点标3字"/>
            <p:cNvPicPr>
              <a:picLocks noChangeAspect="1"/>
            </p:cNvPicPr>
            <p:nvPr/>
          </p:nvPicPr>
          <p:blipFill>
            <a:blip r:embed="rId1"/>
            <a:stretch>
              <a:fillRect/>
            </a:stretch>
          </p:blipFill>
          <p:spPr>
            <a:xfrm>
              <a:off x="1156" y="3233"/>
              <a:ext cx="3346" cy="903"/>
            </a:xfrm>
            <a:prstGeom prst="rect">
              <a:avLst/>
            </a:prstGeom>
          </p:spPr>
        </p:pic>
        <p:grpSp>
          <p:nvGrpSpPr>
            <p:cNvPr id="25" name="组合 24"/>
            <p:cNvGrpSpPr/>
            <p:nvPr/>
          </p:nvGrpSpPr>
          <p:grpSpPr>
            <a:xfrm>
              <a:off x="1550" y="3019"/>
              <a:ext cx="16558" cy="1161"/>
              <a:chOff x="1324" y="1663"/>
              <a:chExt cx="16558"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05" y="1663"/>
                <a:ext cx="13377"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光的折射规律</a:t>
                </a:r>
                <a:r>
                  <a:rPr sz="2400" dirty="0">
                    <a:latin typeface="Times New Roman" panose="02020603050405020304" pitchFamily="18" charset="0"/>
                    <a:cs typeface="Times New Roman" panose="02020603050405020304" pitchFamily="18" charset="0"/>
                  </a:rPr>
                  <a:t>(2018.3)</a:t>
                </a:r>
                <a:endParaRPr sz="2400" dirty="0">
                  <a:latin typeface="Times New Roman" panose="02020603050405020304" pitchFamily="18" charset="0"/>
                  <a:cs typeface="Times New Roman" panose="02020603050405020304" pitchFamily="18" charset="0"/>
                </a:endParaRPr>
              </a:p>
            </p:txBody>
          </p:sp>
        </p:grpSp>
      </p:grpSp>
      <p:sp>
        <p:nvSpPr>
          <p:cNvPr id="100" name="文本框 99"/>
          <p:cNvSpPr txBox="1"/>
          <p:nvPr/>
        </p:nvSpPr>
        <p:spPr>
          <a:xfrm>
            <a:off x="861378" y="1751965"/>
            <a:ext cx="10616565" cy="452310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6. (2018</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光从空气斜射入玻璃中，入射角为</a:t>
            </a:r>
            <a:r>
              <a:rPr lang="en-US" sz="2400" b="0" dirty="0">
                <a:latin typeface="Times New Roman" panose="02020603050405020304" pitchFamily="18" charset="0"/>
                <a:ea typeface="宋体" panose="02010600030101010101" pitchFamily="2" charset="-122"/>
              </a:rPr>
              <a:t>60</a:t>
            </a:r>
            <a:r>
              <a:rPr lang="en-US" sz="2400" b="0" dirty="0" smtClean="0">
                <a:latin typeface="Times New Roman" panose="02020603050405020304" pitchFamily="18" charset="0"/>
                <a:ea typeface="宋体" panose="02010600030101010101" pitchFamily="2" charset="-122"/>
              </a:rPr>
              <a:t>°</a:t>
            </a:r>
            <a:r>
              <a:rPr lang="zh-CN" sz="2400" b="0" dirty="0" smtClean="0">
                <a:ea typeface="宋体" panose="02010600030101010101" pitchFamily="2" charset="-122"/>
              </a:rPr>
              <a:t>，则</a:t>
            </a:r>
            <a:r>
              <a:rPr lang="zh-CN" sz="2400" b="0" dirty="0">
                <a:ea typeface="宋体" panose="02010600030101010101" pitchFamily="2" charset="-122"/>
              </a:rPr>
              <a:t>折射角</a:t>
            </a:r>
            <a:r>
              <a:rPr lang="zh-CN" sz="2400" b="0" dirty="0" smtClean="0">
                <a:ea typeface="宋体" panose="02010600030101010101" pitchFamily="2" charset="-122"/>
              </a:rPr>
              <a:t>可能</a:t>
            </a:r>
            <a:endParaRPr lang="en-US" altLang="zh-CN" sz="2400" b="0" dirty="0" smtClean="0">
              <a:ea typeface="宋体" panose="02010600030101010101" pitchFamily="2" charset="-122"/>
            </a:endParaRPr>
          </a:p>
          <a:p>
            <a:pPr indent="0">
              <a:lnSpc>
                <a:spcPct val="150000"/>
              </a:lnSpc>
            </a:pPr>
            <a:r>
              <a:rPr lang="en-US" sz="2400" dirty="0">
                <a:latin typeface="Times New Roman" panose="02020603050405020304" pitchFamily="18" charset="0"/>
                <a:ea typeface="宋体" panose="02010600030101010101" pitchFamily="2" charset="-122"/>
              </a:rPr>
              <a:t> </a:t>
            </a:r>
            <a:r>
              <a:rPr lang="en-US" sz="2400" dirty="0" smtClean="0">
                <a:latin typeface="Times New Roman" panose="02020603050405020304" pitchFamily="18" charset="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smtClean="0">
                <a:latin typeface="Times New Roman" panose="02020603050405020304" pitchFamily="18" charset="0"/>
                <a:ea typeface="宋体" panose="02010600030101010101" pitchFamily="2" charset="-122"/>
              </a:rPr>
              <a:t>A. </a:t>
            </a:r>
            <a:r>
              <a:rPr lang="zh-CN" sz="2400" b="0" dirty="0" smtClean="0">
                <a:ea typeface="宋体" panose="02010600030101010101" pitchFamily="2" charset="-122"/>
              </a:rPr>
              <a:t>等于</a:t>
            </a:r>
            <a:r>
              <a:rPr lang="en-US" sz="2400" b="0" dirty="0">
                <a:latin typeface="Times New Roman" panose="02020603050405020304" pitchFamily="18" charset="0"/>
                <a:ea typeface="宋体" panose="02010600030101010101" pitchFamily="2" charset="-122"/>
              </a:rPr>
              <a:t>0°           B. </a:t>
            </a:r>
            <a:r>
              <a:rPr lang="zh-CN" sz="2400" b="0" dirty="0">
                <a:ea typeface="宋体" panose="02010600030101010101" pitchFamily="2" charset="-122"/>
              </a:rPr>
              <a:t>小于</a:t>
            </a:r>
            <a:r>
              <a:rPr lang="en-US" sz="2400" b="0" dirty="0">
                <a:latin typeface="Times New Roman" panose="02020603050405020304" pitchFamily="18" charset="0"/>
                <a:ea typeface="宋体" panose="02010600030101010101" pitchFamily="2" charset="-122"/>
              </a:rPr>
              <a:t>60°         C. </a:t>
            </a:r>
            <a:r>
              <a:rPr lang="zh-CN" sz="2400" b="0" dirty="0">
                <a:ea typeface="宋体" panose="02010600030101010101" pitchFamily="2" charset="-122"/>
              </a:rPr>
              <a:t>等于</a:t>
            </a:r>
            <a:r>
              <a:rPr lang="en-US" sz="2400" b="0" dirty="0">
                <a:latin typeface="Times New Roman" panose="02020603050405020304" pitchFamily="18" charset="0"/>
                <a:ea typeface="宋体" panose="02010600030101010101" pitchFamily="2" charset="-122"/>
              </a:rPr>
              <a:t>60°            D. </a:t>
            </a:r>
            <a:r>
              <a:rPr lang="zh-CN" sz="2400" b="0" dirty="0">
                <a:ea typeface="宋体" panose="02010600030101010101" pitchFamily="2" charset="-122"/>
              </a:rPr>
              <a:t>大于</a:t>
            </a:r>
            <a:r>
              <a:rPr lang="en-US" sz="2400" b="0" dirty="0">
                <a:latin typeface="Times New Roman" panose="02020603050405020304" pitchFamily="18" charset="0"/>
                <a:ea typeface="宋体" panose="02010600030101010101" pitchFamily="2" charset="-122"/>
              </a:rPr>
              <a:t>60</a:t>
            </a:r>
            <a:r>
              <a:rPr lang="en-US" sz="2400" b="0" dirty="0" smtClean="0">
                <a:latin typeface="Times New Roman" panose="02020603050405020304" pitchFamily="18" charset="0"/>
                <a:ea typeface="宋体" panose="02010600030101010101" pitchFamily="2" charset="-122"/>
              </a:rPr>
              <a:t>°</a:t>
            </a:r>
            <a:endParaRPr lang="en-US" sz="2400" b="0" dirty="0" smtClean="0">
              <a:latin typeface="Times New Roman" panose="02020603050405020304" pitchFamily="18" charset="0"/>
              <a:ea typeface="宋体" panose="02010600030101010101" pitchFamily="2" charset="-122"/>
            </a:endParaRPr>
          </a:p>
          <a:p>
            <a:pPr indent="0">
              <a:lnSpc>
                <a:spcPct val="150000"/>
              </a:lnSpc>
            </a:pP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7. </a:t>
            </a:r>
            <a:r>
              <a:rPr lang="zh-CN" sz="2400" b="0" dirty="0">
                <a:ea typeface="宋体" panose="02010600030101010101" pitchFamily="2" charset="-122"/>
              </a:rPr>
              <a:t>如图所示，光从水中射入空气时，反射光线</a:t>
            </a:r>
            <a:r>
              <a:rPr lang="en-US" sz="2400" b="0" i="1" dirty="0">
                <a:latin typeface="Times New Roman" panose="02020603050405020304" pitchFamily="18" charset="0"/>
                <a:ea typeface="宋体" panose="02010600030101010101" pitchFamily="2" charset="-122"/>
              </a:rPr>
              <a:t>OA</a:t>
            </a:r>
            <a:r>
              <a:rPr lang="zh-CN" sz="2400" b="0" dirty="0">
                <a:ea typeface="宋体" panose="02010600030101010101" pitchFamily="2" charset="-122"/>
              </a:rPr>
              <a:t>与水面之间的夹角为</a:t>
            </a:r>
            <a:r>
              <a:rPr lang="en-US" sz="2400" b="0" dirty="0">
                <a:latin typeface="Times New Roman" panose="02020603050405020304" pitchFamily="18" charset="0"/>
                <a:ea typeface="宋体" panose="02010600030101010101" pitchFamily="2" charset="-122"/>
              </a:rPr>
              <a:t>60°</a:t>
            </a:r>
            <a:r>
              <a:rPr lang="zh-CN" sz="2400" b="0" dirty="0">
                <a:ea typeface="宋体" panose="02010600030101010101" pitchFamily="2" charset="-122"/>
              </a:rPr>
              <a:t>，则折射角</a:t>
            </a:r>
            <a:r>
              <a:rPr lang="en-US" sz="2400" b="0" i="1" dirty="0">
                <a:latin typeface="Times New Roman" panose="02020603050405020304" pitchFamily="18" charset="0"/>
                <a:ea typeface="宋体" panose="02010600030101010101" pitchFamily="2" charset="-122"/>
              </a:rPr>
              <a:t>β</a:t>
            </a:r>
            <a:r>
              <a:rPr lang="zh-CN" sz="2400" b="0" dirty="0">
                <a:ea typeface="宋体" panose="02010600030101010101" pitchFamily="2" charset="-122"/>
              </a:rPr>
              <a:t>可能</a:t>
            </a:r>
            <a:r>
              <a:rPr lang="zh-CN" sz="2400" b="0" dirty="0" smtClean="0">
                <a:ea typeface="宋体" panose="02010600030101010101" pitchFamily="2" charset="-122"/>
              </a:rPr>
              <a:t>为</a:t>
            </a:r>
            <a:r>
              <a:rPr lang="en-US" altLang="zh-CN" sz="2400" b="0" dirty="0" smtClean="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A. </a:t>
            </a:r>
            <a:r>
              <a:rPr lang="en-US" sz="2400" b="0" i="1" dirty="0">
                <a:latin typeface="Times New Roman" panose="02020603050405020304" pitchFamily="18" charset="0"/>
                <a:ea typeface="宋体" panose="02010600030101010101" pitchFamily="2" charset="-122"/>
              </a:rPr>
              <a:t>β</a:t>
            </a:r>
            <a:r>
              <a:rPr lang="en-US" sz="2400" b="0" dirty="0">
                <a:latin typeface="Times New Roman" panose="02020603050405020304" pitchFamily="18" charset="0"/>
                <a:ea typeface="宋体" panose="02010600030101010101" pitchFamily="2" charset="-122"/>
              </a:rPr>
              <a:t>&gt;45°         </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B. </a:t>
            </a:r>
            <a:r>
              <a:rPr lang="en-US" sz="2400" b="0" i="1" dirty="0">
                <a:latin typeface="Times New Roman" panose="02020603050405020304" pitchFamily="18" charset="0"/>
                <a:ea typeface="宋体" panose="02010600030101010101" pitchFamily="2" charset="-122"/>
              </a:rPr>
              <a:t>β</a:t>
            </a:r>
            <a:r>
              <a:rPr lang="zh-CN" sz="2400" b="0" dirty="0">
                <a:ea typeface="宋体" panose="02010600030101010101" pitchFamily="2" charset="-122"/>
              </a:rPr>
              <a:t>＞</a:t>
            </a:r>
            <a:r>
              <a:rPr lang="en-US" sz="2400" b="0" dirty="0">
                <a:latin typeface="Times New Roman" panose="02020603050405020304" pitchFamily="18" charset="0"/>
                <a:ea typeface="宋体" panose="02010600030101010101" pitchFamily="2" charset="-122"/>
              </a:rPr>
              <a:t>30°</a:t>
            </a:r>
            <a:r>
              <a:rPr lang="zh-CN" sz="2400" b="0" dirty="0">
                <a:ea typeface="宋体" panose="02010600030101010101" pitchFamily="2" charset="-122"/>
              </a:rPr>
              <a:t>　        </a:t>
            </a:r>
            <a:endParaRPr lang="zh-CN" sz="2400" b="0" dirty="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C. </a:t>
            </a:r>
            <a:r>
              <a:rPr lang="en-US" sz="2400" b="0" i="1" dirty="0">
                <a:latin typeface="Times New Roman" panose="02020603050405020304" pitchFamily="18" charset="0"/>
                <a:ea typeface="宋体" panose="02010600030101010101" pitchFamily="2" charset="-122"/>
              </a:rPr>
              <a:t>β</a:t>
            </a:r>
            <a:r>
              <a:rPr lang="zh-CN" sz="2400" b="0" dirty="0">
                <a:ea typeface="宋体" panose="02010600030101010101" pitchFamily="2" charset="-122"/>
              </a:rPr>
              <a:t>＞</a:t>
            </a:r>
            <a:r>
              <a:rPr lang="en-US" sz="2400" b="0" dirty="0">
                <a:latin typeface="Times New Roman" panose="02020603050405020304" pitchFamily="18" charset="0"/>
                <a:ea typeface="宋体" panose="02010600030101010101" pitchFamily="2" charset="-122"/>
              </a:rPr>
              <a:t>60°</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D. </a:t>
            </a:r>
            <a:r>
              <a:rPr lang="en-US" sz="2400" b="0" i="1" dirty="0">
                <a:latin typeface="Times New Roman" panose="02020603050405020304" pitchFamily="18" charset="0"/>
                <a:ea typeface="宋体" panose="02010600030101010101" pitchFamily="2" charset="-122"/>
              </a:rPr>
              <a:t>β</a:t>
            </a:r>
            <a:r>
              <a:rPr lang="zh-CN" sz="2400" b="0" dirty="0">
                <a:ea typeface="宋体" panose="02010600030101010101" pitchFamily="2" charset="-122"/>
              </a:rPr>
              <a:t>＜</a:t>
            </a:r>
            <a:r>
              <a:rPr lang="en-US" sz="2400" b="0" dirty="0">
                <a:latin typeface="Times New Roman" panose="02020603050405020304" pitchFamily="18" charset="0"/>
                <a:ea typeface="宋体" panose="02010600030101010101" pitchFamily="2" charset="-122"/>
              </a:rPr>
              <a:t>30°</a:t>
            </a:r>
            <a:endParaRPr lang="zh-CN" altLang="en-US" dirty="0"/>
          </a:p>
        </p:txBody>
      </p:sp>
      <p:pic>
        <p:nvPicPr>
          <p:cNvPr id="2" name="图片 -2147482510" descr="C:\Documents and Settings\Administrator\桌面\海南物理（沪科）@\AY420.tif"/>
          <p:cNvPicPr>
            <a:picLocks noChangeAspect="1"/>
          </p:cNvPicPr>
          <p:nvPr/>
        </p:nvPicPr>
        <p:blipFill>
          <a:blip r:embed="rId2" r:link="rId3"/>
          <a:stretch>
            <a:fillRect/>
          </a:stretch>
        </p:blipFill>
        <p:spPr>
          <a:xfrm>
            <a:off x="7490559" y="4653136"/>
            <a:ext cx="2926080" cy="1330960"/>
          </a:xfrm>
          <a:prstGeom prst="rect">
            <a:avLst/>
          </a:prstGeom>
          <a:noFill/>
          <a:ln w="9525">
            <a:noFill/>
          </a:ln>
        </p:spPr>
      </p:pic>
      <p:grpSp>
        <p:nvGrpSpPr>
          <p:cNvPr id="8" name="组合 7"/>
          <p:cNvGrpSpPr/>
          <p:nvPr/>
        </p:nvGrpSpPr>
        <p:grpSpPr>
          <a:xfrm>
            <a:off x="936733" y="3529449"/>
            <a:ext cx="2295295" cy="475615"/>
            <a:chOff x="1698" y="7133"/>
            <a:chExt cx="3615" cy="749"/>
          </a:xfrm>
        </p:grpSpPr>
        <p:pic>
          <p:nvPicPr>
            <p:cNvPr id="9" name="图片 8" descr="方框小标4字"/>
            <p:cNvPicPr>
              <a:picLocks noChangeAspect="1"/>
            </p:cNvPicPr>
            <p:nvPr/>
          </p:nvPicPr>
          <p:blipFill>
            <a:blip r:embed="rId4"/>
            <a:stretch>
              <a:fillRect/>
            </a:stretch>
          </p:blipFill>
          <p:spPr>
            <a:xfrm>
              <a:off x="1745" y="7133"/>
              <a:ext cx="3269" cy="725"/>
            </a:xfrm>
            <a:prstGeom prst="rect">
              <a:avLst/>
            </a:prstGeom>
          </p:spPr>
        </p:pic>
        <p:sp>
          <p:nvSpPr>
            <p:cNvPr id="13" name="文本框 11"/>
            <p:cNvSpPr txBox="1"/>
            <p:nvPr/>
          </p:nvSpPr>
          <p:spPr>
            <a:xfrm>
              <a:off x="1698" y="7157"/>
              <a:ext cx="3615" cy="725"/>
            </a:xfrm>
            <a:prstGeom prst="rect">
              <a:avLst/>
            </a:prstGeom>
            <a:noFill/>
          </p:spPr>
          <p:txBody>
            <a:bodyPr wrap="square" rtlCol="0">
              <a:spAutoFit/>
            </a:bodyPr>
            <a:lstStyle/>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102" name="文本框 101"/>
          <p:cNvSpPr txBox="1"/>
          <p:nvPr/>
        </p:nvSpPr>
        <p:spPr>
          <a:xfrm>
            <a:off x="7669848" y="6021288"/>
            <a:ext cx="2807335" cy="368300"/>
          </a:xfrm>
          <a:prstGeom prst="rect">
            <a:avLst/>
          </a:prstGeom>
          <a:noFill/>
          <a:ln w="9525">
            <a:noFill/>
          </a:ln>
        </p:spPr>
        <p:txBody>
          <a:bodyPr wrap="square">
            <a:spAutoFit/>
          </a:bodyPr>
          <a:lstStyle/>
          <a:p>
            <a:pPr indent="0" algn="ctr"/>
            <a:r>
              <a:rPr lang="zh-CN" b="0" dirty="0">
                <a:ea typeface="宋体" panose="02010600030101010101" pitchFamily="2" charset="-122"/>
              </a:rPr>
              <a:t>第</a:t>
            </a:r>
            <a:r>
              <a:rPr lang="en-US" b="0" dirty="0">
                <a:latin typeface="Times New Roman" panose="02020603050405020304" pitchFamily="18" charset="0"/>
                <a:ea typeface="宋体" panose="02010600030101010101" pitchFamily="2" charset="-122"/>
              </a:rPr>
              <a:t>7</a:t>
            </a:r>
            <a:r>
              <a:rPr lang="zh-CN" b="0" dirty="0">
                <a:ea typeface="宋体" panose="02010600030101010101" pitchFamily="2" charset="-122"/>
              </a:rPr>
              <a:t>题图</a:t>
            </a:r>
            <a:endParaRPr lang="zh-CN" altLang="en-US" dirty="0"/>
          </a:p>
        </p:txBody>
      </p:sp>
      <p:sp>
        <p:nvSpPr>
          <p:cNvPr id="3" name="文本框 2"/>
          <p:cNvSpPr txBox="1"/>
          <p:nvPr/>
        </p:nvSpPr>
        <p:spPr>
          <a:xfrm>
            <a:off x="9923244" y="2466975"/>
            <a:ext cx="98679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 B</a:t>
            </a:r>
            <a:endParaRPr lang="zh-CN" altLang="en-US"/>
          </a:p>
        </p:txBody>
      </p:sp>
      <p:sp>
        <p:nvSpPr>
          <p:cNvPr id="4" name="文本框 3"/>
          <p:cNvSpPr txBox="1"/>
          <p:nvPr/>
        </p:nvSpPr>
        <p:spPr>
          <a:xfrm>
            <a:off x="3388678" y="4646930"/>
            <a:ext cx="98679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 B</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93178" y="935355"/>
            <a:ext cx="7335520" cy="573405"/>
            <a:chOff x="1754" y="2618"/>
            <a:chExt cx="11552" cy="903"/>
          </a:xfrm>
        </p:grpSpPr>
        <p:grpSp>
          <p:nvGrpSpPr>
            <p:cNvPr id="5" name="组合 4"/>
            <p:cNvGrpSpPr/>
            <p:nvPr/>
          </p:nvGrpSpPr>
          <p:grpSpPr>
            <a:xfrm>
              <a:off x="1754" y="2618"/>
              <a:ext cx="3346" cy="903"/>
              <a:chOff x="1754" y="2618"/>
              <a:chExt cx="3346" cy="903"/>
            </a:xfrm>
          </p:grpSpPr>
          <p:pic>
            <p:nvPicPr>
              <p:cNvPr id="9" name="图片 8" descr="带序号考点标3字"/>
              <p:cNvPicPr>
                <a:picLocks noChangeAspect="1"/>
              </p:cNvPicPr>
              <p:nvPr/>
            </p:nvPicPr>
            <p:blipFill>
              <a:blip r:embed="rId1"/>
              <a:stretch>
                <a:fillRect/>
              </a:stretch>
            </p:blipFill>
            <p:spPr>
              <a:xfrm>
                <a:off x="1754" y="2618"/>
                <a:ext cx="3346" cy="903"/>
              </a:xfrm>
              <a:prstGeom prst="rect">
                <a:avLst/>
              </a:prstGeom>
            </p:spPr>
          </p:pic>
          <p:sp>
            <p:nvSpPr>
              <p:cNvPr id="15" name="文本框 14"/>
              <p:cNvSpPr txBox="1"/>
              <p:nvPr/>
            </p:nvSpPr>
            <p:spPr>
              <a:xfrm>
                <a:off x="2148" y="2659"/>
                <a:ext cx="2368"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17" name="文本框 16"/>
              <p:cNvSpPr txBox="1"/>
              <p:nvPr/>
            </p:nvSpPr>
            <p:spPr>
              <a:xfrm>
                <a:off x="4393" y="2638"/>
                <a:ext cx="526"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4" name="文本框 3"/>
            <p:cNvSpPr txBox="1"/>
            <p:nvPr/>
          </p:nvSpPr>
          <p:spPr>
            <a:xfrm>
              <a:off x="5846" y="2626"/>
              <a:ext cx="7460" cy="822"/>
            </a:xfrm>
            <a:prstGeom prst="rect">
              <a:avLst/>
            </a:prstGeom>
            <a:noFill/>
          </p:spPr>
          <p:txBody>
            <a:bodyPr wrap="square" rtlCol="0" anchor="t">
              <a:spAutoFit/>
            </a:bodyPr>
            <a:lstStyle/>
            <a:p>
              <a:r>
                <a:rPr lang="zh-CN" altLang="en-US" sz="2800" dirty="0">
                  <a:latin typeface="黑体" panose="02010609060101010101" pitchFamily="49" charset="-122"/>
                  <a:ea typeface="黑体" panose="02010609060101010101" pitchFamily="49" charset="-122"/>
                </a:rPr>
                <a:t>光现象作图</a:t>
              </a:r>
              <a:r>
                <a:rPr lang="zh-CN" altLang="en-US" sz="2400"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rPr>
                <a:t>10</a:t>
              </a:r>
              <a:r>
                <a:rPr lang="zh-CN" altLang="en-US" sz="2400" dirty="0" smtClean="0">
                  <a:latin typeface="Times New Roman" panose="02020603050405020304" pitchFamily="18" charset="0"/>
                  <a:ea typeface="宋体" panose="02010600030101010101" pitchFamily="2" charset="-122"/>
                  <a:cs typeface="Times New Roman" panose="02020603050405020304" pitchFamily="18" charset="0"/>
                </a:rPr>
                <a:t>年</a:t>
              </a:r>
              <a:r>
                <a:rPr lang="en-US" altLang="zh-CN" sz="2400" dirty="0">
                  <a:latin typeface="Times New Roman" panose="02020603050405020304" pitchFamily="18" charset="0"/>
                  <a:ea typeface="宋体" panose="02010600030101010101" pitchFamily="2" charset="-122"/>
                </a:rPr>
                <a:t>8</a:t>
              </a:r>
              <a:r>
                <a:rPr lang="zh-CN" altLang="en-US" sz="2400" dirty="0" smtClean="0">
                  <a:latin typeface="Times New Roman" panose="02020603050405020304" pitchFamily="18" charset="0"/>
                  <a:ea typeface="宋体" panose="02010600030101010101" pitchFamily="2" charset="-122"/>
                  <a:cs typeface="Times New Roman" panose="02020603050405020304" pitchFamily="18" charset="0"/>
                </a:rPr>
                <a:t>考</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0" name="文本框 99"/>
          <p:cNvSpPr txBox="1"/>
          <p:nvPr/>
        </p:nvSpPr>
        <p:spPr>
          <a:xfrm>
            <a:off x="1147763" y="1437005"/>
            <a:ext cx="10121265" cy="2953385"/>
          </a:xfrm>
          <a:prstGeom prst="rect">
            <a:avLst/>
          </a:prstGeom>
          <a:noFill/>
          <a:ln w="9525">
            <a:noFill/>
          </a:ln>
        </p:spPr>
        <p:txBody>
          <a:bodyPr wrap="square">
            <a:spAutoFit/>
          </a:bodyPr>
          <a:lstStyle/>
          <a:p>
            <a:pPr indent="0">
              <a:lnSpc>
                <a:spcPct val="150000"/>
              </a:lnSpc>
            </a:pPr>
            <a:r>
              <a:rPr lang="zh-CN" sz="2400" b="0" dirty="0" smtClean="0">
                <a:ea typeface="黑体" panose="02010609060101010101" pitchFamily="49" charset="-122"/>
              </a:rPr>
              <a:t>考</a:t>
            </a:r>
            <a:r>
              <a:rPr lang="zh-CN" sz="2400" b="0" dirty="0">
                <a:ea typeface="黑体" panose="02010609060101010101" pitchFamily="49" charset="-122"/>
              </a:rPr>
              <a:t>向</a:t>
            </a:r>
            <a:r>
              <a:rPr lang="en-US" sz="2400" b="0" dirty="0">
                <a:latin typeface="Times New Roman" panose="02020603050405020304" pitchFamily="18" charset="0"/>
                <a:ea typeface="黑体" panose="02010609060101010101" pitchFamily="49" charset="-122"/>
              </a:rPr>
              <a:t>1</a:t>
            </a:r>
            <a:r>
              <a:rPr lang="zh-CN" sz="2800" b="0" dirty="0">
                <a:ea typeface="黑体" panose="02010609060101010101" pitchFamily="49" charset="-122"/>
              </a:rPr>
              <a:t>　</a:t>
            </a:r>
            <a:r>
              <a:rPr lang="zh-CN" sz="2400" b="0" dirty="0">
                <a:ea typeface="黑体" panose="02010609060101010101" pitchFamily="49" charset="-122"/>
              </a:rPr>
              <a:t>光的反射作图</a:t>
            </a:r>
            <a:r>
              <a:rPr lang="en-US" sz="2400" b="0" dirty="0">
                <a:latin typeface="Times New Roman" panose="02020603050405020304" pitchFamily="18" charset="0"/>
                <a:ea typeface="宋体" panose="02010600030101010101" pitchFamily="2" charset="-122"/>
              </a:rPr>
              <a:t>(10</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考</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8. [2017</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18(1)</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在图中画出入射光线</a:t>
            </a:r>
            <a:r>
              <a:rPr lang="en-US" sz="2400" b="0" i="1" dirty="0">
                <a:latin typeface="Times New Roman" panose="02020603050405020304" pitchFamily="18" charset="0"/>
                <a:ea typeface="宋体" panose="02010600030101010101" pitchFamily="2" charset="-122"/>
              </a:rPr>
              <a:t>AO</a:t>
            </a:r>
            <a:r>
              <a:rPr lang="zh-CN" sz="2400" b="0" dirty="0">
                <a:ea typeface="宋体" panose="02010600030101010101" pitchFamily="2" charset="-122"/>
              </a:rPr>
              <a:t>的反射光线</a:t>
            </a:r>
            <a:r>
              <a:rPr lang="en-US" sz="2400" b="0" i="1" dirty="0">
                <a:latin typeface="Times New Roman" panose="02020603050405020304" pitchFamily="18" charset="0"/>
                <a:ea typeface="宋体" panose="02010600030101010101" pitchFamily="2" charset="-122"/>
              </a:rPr>
              <a:t>OB</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9. [2013</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18(2)</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在图中画出入射光线</a:t>
            </a:r>
            <a:r>
              <a:rPr lang="en-US" sz="2400" b="0" i="1" dirty="0">
                <a:latin typeface="Times New Roman" panose="02020603050405020304" pitchFamily="18" charset="0"/>
                <a:ea typeface="宋体" panose="02010600030101010101" pitchFamily="2" charset="-122"/>
              </a:rPr>
              <a:t>AO</a:t>
            </a:r>
            <a:r>
              <a:rPr lang="zh-CN" sz="2400" b="0" dirty="0">
                <a:ea typeface="宋体" panose="02010600030101010101" pitchFamily="2" charset="-122"/>
              </a:rPr>
              <a:t>的反射光线．</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10. [2012</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17(2)</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在图中画出反射光线</a:t>
            </a:r>
            <a:r>
              <a:rPr lang="en-US" sz="2400" b="0" i="1" dirty="0">
                <a:latin typeface="Times New Roman" panose="02020603050405020304" pitchFamily="18" charset="0"/>
                <a:ea typeface="宋体" panose="02010600030101010101" pitchFamily="2" charset="-122"/>
              </a:rPr>
              <a:t>OB</a:t>
            </a:r>
            <a:r>
              <a:rPr lang="zh-CN" sz="2400" b="0" dirty="0">
                <a:ea typeface="宋体" panose="02010600030101010101" pitchFamily="2" charset="-122"/>
              </a:rPr>
              <a:t>的入射光线，并标出入射角大小</a:t>
            </a:r>
            <a:endParaRPr lang="zh-CN" altLang="en-US" dirty="0"/>
          </a:p>
        </p:txBody>
      </p:sp>
      <p:pic>
        <p:nvPicPr>
          <p:cNvPr id="2" name="图片 -2147482509" descr="C:\Documents and Settings\Administrator\桌面\海南物理（沪科）@\AY228.TIF"/>
          <p:cNvPicPr>
            <a:picLocks noChangeAspect="1"/>
          </p:cNvPicPr>
          <p:nvPr/>
        </p:nvPicPr>
        <p:blipFill>
          <a:blip r:embed="rId2" r:link="rId3"/>
          <a:stretch>
            <a:fillRect/>
          </a:stretch>
        </p:blipFill>
        <p:spPr>
          <a:xfrm>
            <a:off x="1941431" y="4368800"/>
            <a:ext cx="2463165" cy="1621155"/>
          </a:xfrm>
          <a:prstGeom prst="rect">
            <a:avLst/>
          </a:prstGeom>
          <a:noFill/>
          <a:ln w="9525">
            <a:noFill/>
          </a:ln>
        </p:spPr>
      </p:pic>
      <p:pic>
        <p:nvPicPr>
          <p:cNvPr id="3" name="图片 -2147482507" descr="C:\Documents and Settings\Administrator\桌面\海南物理（沪科）@\AY227.TIF"/>
          <p:cNvPicPr>
            <a:picLocks noChangeAspect="1"/>
          </p:cNvPicPr>
          <p:nvPr/>
        </p:nvPicPr>
        <p:blipFill>
          <a:blip r:embed="rId4" r:link="rId3"/>
          <a:stretch>
            <a:fillRect/>
          </a:stretch>
        </p:blipFill>
        <p:spPr>
          <a:xfrm>
            <a:off x="4867494" y="4318635"/>
            <a:ext cx="2739390" cy="1531620"/>
          </a:xfrm>
          <a:prstGeom prst="rect">
            <a:avLst/>
          </a:prstGeom>
          <a:noFill/>
          <a:ln w="9525">
            <a:noFill/>
          </a:ln>
        </p:spPr>
      </p:pic>
      <p:pic>
        <p:nvPicPr>
          <p:cNvPr id="6" name="图片 -2147482506" descr="C:\Documents and Settings\Administrator\桌面\海南物理（沪科）@\AY229.TIF"/>
          <p:cNvPicPr>
            <a:picLocks noChangeAspect="1"/>
          </p:cNvPicPr>
          <p:nvPr/>
        </p:nvPicPr>
        <p:blipFill>
          <a:blip r:embed="rId5" r:link="rId3"/>
          <a:stretch>
            <a:fillRect/>
          </a:stretch>
        </p:blipFill>
        <p:spPr>
          <a:xfrm>
            <a:off x="8124508" y="4368800"/>
            <a:ext cx="2485390" cy="1482090"/>
          </a:xfrm>
          <a:prstGeom prst="rect">
            <a:avLst/>
          </a:prstGeom>
          <a:noFill/>
          <a:ln w="9525">
            <a:noFill/>
          </a:ln>
        </p:spPr>
      </p:pic>
      <p:sp>
        <p:nvSpPr>
          <p:cNvPr id="102" name="文本框 101"/>
          <p:cNvSpPr txBox="1"/>
          <p:nvPr/>
        </p:nvSpPr>
        <p:spPr>
          <a:xfrm>
            <a:off x="2179638" y="5989955"/>
            <a:ext cx="2807335" cy="368300"/>
          </a:xfrm>
          <a:prstGeom prst="rect">
            <a:avLst/>
          </a:prstGeom>
          <a:noFill/>
          <a:ln w="9525">
            <a:noFill/>
          </a:ln>
        </p:spPr>
        <p:txBody>
          <a:bodyPr wrap="square">
            <a:spAutoFit/>
          </a:bodyPr>
          <a:lstStyle/>
          <a:p>
            <a:pPr indent="0" algn="ctr"/>
            <a:r>
              <a:rPr lang="zh-CN" b="0">
                <a:ea typeface="宋体" panose="02010600030101010101" pitchFamily="2" charset="-122"/>
              </a:rPr>
              <a:t>第</a:t>
            </a:r>
            <a:r>
              <a:rPr lang="en-US" b="0">
                <a:latin typeface="Times New Roman" panose="02020603050405020304" pitchFamily="18" charset="0"/>
                <a:ea typeface="宋体" panose="02010600030101010101" pitchFamily="2" charset="-122"/>
              </a:rPr>
              <a:t>8</a:t>
            </a:r>
            <a:r>
              <a:rPr lang="zh-CN" b="0">
                <a:ea typeface="宋体" panose="02010600030101010101" pitchFamily="2" charset="-122"/>
              </a:rPr>
              <a:t>题图</a:t>
            </a:r>
            <a:endParaRPr lang="zh-CN" altLang="en-US"/>
          </a:p>
        </p:txBody>
      </p:sp>
      <p:sp>
        <p:nvSpPr>
          <p:cNvPr id="8" name="文本框 7"/>
          <p:cNvSpPr txBox="1"/>
          <p:nvPr/>
        </p:nvSpPr>
        <p:spPr>
          <a:xfrm>
            <a:off x="5217478" y="5989955"/>
            <a:ext cx="2807335" cy="368300"/>
          </a:xfrm>
          <a:prstGeom prst="rect">
            <a:avLst/>
          </a:prstGeom>
          <a:noFill/>
          <a:ln w="9525">
            <a:noFill/>
          </a:ln>
        </p:spPr>
        <p:txBody>
          <a:bodyPr wrap="square">
            <a:spAutoFit/>
          </a:bodyPr>
          <a:lstStyle/>
          <a:p>
            <a:pPr indent="0" algn="ctr"/>
            <a:r>
              <a:rPr lang="zh-CN" b="0">
                <a:ea typeface="宋体" panose="02010600030101010101" pitchFamily="2" charset="-122"/>
              </a:rPr>
              <a:t>第</a:t>
            </a:r>
            <a:r>
              <a:rPr lang="en-US" b="0">
                <a:latin typeface="Times New Roman" panose="02020603050405020304" pitchFamily="18" charset="0"/>
                <a:ea typeface="宋体" panose="02010600030101010101" pitchFamily="2" charset="-122"/>
              </a:rPr>
              <a:t>9</a:t>
            </a:r>
            <a:r>
              <a:rPr lang="zh-CN" b="0">
                <a:ea typeface="宋体" panose="02010600030101010101" pitchFamily="2" charset="-122"/>
              </a:rPr>
              <a:t>题图</a:t>
            </a:r>
            <a:endParaRPr lang="zh-CN" altLang="en-US"/>
          </a:p>
        </p:txBody>
      </p:sp>
      <p:sp>
        <p:nvSpPr>
          <p:cNvPr id="10" name="文本框 9"/>
          <p:cNvSpPr txBox="1"/>
          <p:nvPr/>
        </p:nvSpPr>
        <p:spPr>
          <a:xfrm>
            <a:off x="8124508" y="5989955"/>
            <a:ext cx="2807335" cy="368300"/>
          </a:xfrm>
          <a:prstGeom prst="rect">
            <a:avLst/>
          </a:prstGeom>
          <a:noFill/>
          <a:ln w="9525">
            <a:noFill/>
          </a:ln>
        </p:spPr>
        <p:txBody>
          <a:bodyPr wrap="square">
            <a:spAutoFit/>
          </a:bodyPr>
          <a:lstStyle/>
          <a:p>
            <a:pPr indent="0" algn="ctr"/>
            <a:r>
              <a:rPr lang="zh-CN" b="0">
                <a:ea typeface="宋体" panose="02010600030101010101" pitchFamily="2" charset="-122"/>
              </a:rPr>
              <a:t>第</a:t>
            </a:r>
            <a:r>
              <a:rPr lang="en-US" b="0">
                <a:latin typeface="Times New Roman" panose="02020603050405020304" pitchFamily="18" charset="0"/>
                <a:ea typeface="宋体" panose="02010600030101010101" pitchFamily="2" charset="-122"/>
              </a:rPr>
              <a:t>10</a:t>
            </a:r>
            <a:r>
              <a:rPr lang="zh-CN" b="0">
                <a:ea typeface="宋体" panose="02010600030101010101" pitchFamily="2" charset="-122"/>
              </a:rPr>
              <a:t>题图</a:t>
            </a:r>
            <a:endParaRPr lang="zh-CN" altLang="en-US"/>
          </a:p>
        </p:txBody>
      </p:sp>
      <p:sp>
        <p:nvSpPr>
          <p:cNvPr id="11" name="任意多边形 10"/>
          <p:cNvSpPr/>
          <p:nvPr/>
        </p:nvSpPr>
        <p:spPr>
          <a:xfrm>
            <a:off x="3220403" y="4102735"/>
            <a:ext cx="0" cy="1495425"/>
          </a:xfrm>
          <a:custGeom>
            <a:avLst/>
            <a:gdLst>
              <a:gd name="connisteX0" fmla="*/ 0 w 0"/>
              <a:gd name="connsiteY0" fmla="*/ 1495425 h 1495425"/>
              <a:gd name="connisteX1" fmla="*/ 0 w 0"/>
              <a:gd name="connsiteY1" fmla="*/ 0 h 1495425"/>
            </a:gdLst>
            <a:ahLst/>
            <a:cxnLst>
              <a:cxn ang="0">
                <a:pos x="connisteX0" y="connsiteY0"/>
              </a:cxn>
              <a:cxn ang="0">
                <a:pos x="connisteX1" y="connsiteY1"/>
              </a:cxn>
            </a:cxnLst>
            <a:rect l="l" t="t" r="r" b="b"/>
            <a:pathLst>
              <a:path h="1495425">
                <a:moveTo>
                  <a:pt x="0" y="1495425"/>
                </a:moveTo>
                <a:lnTo>
                  <a:pt x="0" y="0"/>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3233103" y="5476240"/>
            <a:ext cx="125730" cy="129540"/>
          </a:xfrm>
          <a:custGeom>
            <a:avLst/>
            <a:gdLst>
              <a:gd name="connisteX0" fmla="*/ 0 w 125730"/>
              <a:gd name="connsiteY0" fmla="*/ 0 h 129540"/>
              <a:gd name="connisteX1" fmla="*/ 125730 w 125730"/>
              <a:gd name="connsiteY1" fmla="*/ 0 h 129540"/>
              <a:gd name="connisteX2" fmla="*/ 123825 w 125730"/>
              <a:gd name="connsiteY2" fmla="*/ 129540 h 129540"/>
            </a:gdLst>
            <a:ahLst/>
            <a:cxnLst>
              <a:cxn ang="0">
                <a:pos x="connisteX0" y="connsiteY0"/>
              </a:cxn>
              <a:cxn ang="0">
                <a:pos x="connisteX1" y="connsiteY1"/>
              </a:cxn>
              <a:cxn ang="0">
                <a:pos x="connisteX2" y="connsiteY2"/>
              </a:cxn>
            </a:cxnLst>
            <a:rect l="l" t="t" r="r" b="b"/>
            <a:pathLst>
              <a:path w="125730" h="129540">
                <a:moveTo>
                  <a:pt x="0" y="0"/>
                </a:moveTo>
                <a:lnTo>
                  <a:pt x="125730" y="0"/>
                </a:lnTo>
                <a:lnTo>
                  <a:pt x="123825" y="12954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009698" y="4409038"/>
            <a:ext cx="368935" cy="46037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B</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sp>
        <p:nvSpPr>
          <p:cNvPr id="18" name="任意多边形 17"/>
          <p:cNvSpPr/>
          <p:nvPr/>
        </p:nvSpPr>
        <p:spPr>
          <a:xfrm>
            <a:off x="6495098" y="4191000"/>
            <a:ext cx="0" cy="1322070"/>
          </a:xfrm>
          <a:custGeom>
            <a:avLst/>
            <a:gdLst>
              <a:gd name="connisteX0" fmla="*/ 0 w 0"/>
              <a:gd name="connsiteY0" fmla="*/ 1322070 h 1322070"/>
              <a:gd name="connisteX1" fmla="*/ 0 w 0"/>
              <a:gd name="connsiteY1" fmla="*/ 0 h 1322070"/>
            </a:gdLst>
            <a:ahLst/>
            <a:cxnLst>
              <a:cxn ang="0">
                <a:pos x="connisteX0" y="connsiteY0"/>
              </a:cxn>
              <a:cxn ang="0">
                <a:pos x="connisteX1" y="connsiteY1"/>
              </a:cxn>
            </a:cxnLst>
            <a:rect l="l" t="t" r="r" b="b"/>
            <a:pathLst>
              <a:path h="1322070">
                <a:moveTo>
                  <a:pt x="0" y="1322070"/>
                </a:moveTo>
                <a:lnTo>
                  <a:pt x="0" y="0"/>
                </a:lnTo>
              </a:path>
            </a:pathLst>
          </a:cu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505258" y="5417185"/>
            <a:ext cx="76200" cy="93345"/>
          </a:xfrm>
          <a:custGeom>
            <a:avLst/>
            <a:gdLst>
              <a:gd name="connisteX0" fmla="*/ 0 w 76200"/>
              <a:gd name="connsiteY0" fmla="*/ 0 h 93345"/>
              <a:gd name="connisteX1" fmla="*/ 76200 w 76200"/>
              <a:gd name="connsiteY1" fmla="*/ 0 h 93345"/>
              <a:gd name="connisteX2" fmla="*/ 74295 w 76200"/>
              <a:gd name="connsiteY2" fmla="*/ 93345 h 93345"/>
            </a:gdLst>
            <a:ahLst/>
            <a:cxnLst>
              <a:cxn ang="0">
                <a:pos x="connisteX0" y="connsiteY0"/>
              </a:cxn>
              <a:cxn ang="0">
                <a:pos x="connisteX1" y="connsiteY1"/>
              </a:cxn>
              <a:cxn ang="0">
                <a:pos x="connisteX2" y="connsiteY2"/>
              </a:cxn>
            </a:cxnLst>
            <a:rect l="l" t="t" r="r" b="b"/>
            <a:pathLst>
              <a:path w="76200" h="93345">
                <a:moveTo>
                  <a:pt x="0" y="0"/>
                </a:moveTo>
                <a:lnTo>
                  <a:pt x="76200" y="0"/>
                </a:lnTo>
                <a:lnTo>
                  <a:pt x="74295" y="9334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9177973" y="5330825"/>
            <a:ext cx="177165" cy="66675"/>
          </a:xfrm>
          <a:custGeom>
            <a:avLst/>
            <a:gdLst>
              <a:gd name="connisteX0" fmla="*/ 0 w 177165"/>
              <a:gd name="connsiteY0" fmla="*/ 66686 h 66686"/>
              <a:gd name="connisteX1" fmla="*/ 68580 w 177165"/>
              <a:gd name="connsiteY1" fmla="*/ 7631 h 66686"/>
              <a:gd name="connisteX2" fmla="*/ 177165 w 177165"/>
              <a:gd name="connsiteY2" fmla="*/ 1916 h 66686"/>
            </a:gdLst>
            <a:ahLst/>
            <a:cxnLst>
              <a:cxn ang="0">
                <a:pos x="connisteX0" y="connsiteY0"/>
              </a:cxn>
              <a:cxn ang="0">
                <a:pos x="connisteX1" y="connsiteY1"/>
              </a:cxn>
              <a:cxn ang="0">
                <a:pos x="connisteX2" y="connsiteY2"/>
              </a:cxn>
            </a:cxnLst>
            <a:rect l="l" t="t" r="r" b="b"/>
            <a:pathLst>
              <a:path w="177165" h="66687">
                <a:moveTo>
                  <a:pt x="0" y="66687"/>
                </a:moveTo>
                <a:cubicBezTo>
                  <a:pt x="11430" y="55257"/>
                  <a:pt x="33020" y="20332"/>
                  <a:pt x="68580" y="7632"/>
                </a:cubicBezTo>
                <a:cubicBezTo>
                  <a:pt x="104140" y="-5068"/>
                  <a:pt x="156845" y="1917"/>
                  <a:pt x="177165" y="1917"/>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10"/>
          <p:cNvSpPr txBox="1"/>
          <p:nvPr/>
        </p:nvSpPr>
        <p:spPr>
          <a:xfrm>
            <a:off x="8919309" y="4882634"/>
            <a:ext cx="995045" cy="368300"/>
          </a:xfrm>
          <a:prstGeom prst="rect">
            <a:avLst/>
          </a:prstGeom>
          <a:noFill/>
        </p:spPr>
        <p:txBody>
          <a:bodyPr wrap="square" rtlCol="0">
            <a:spAutoFit/>
          </a:bodyPr>
          <a:lstStyle/>
          <a:p>
            <a:r>
              <a:rPr lang="en-US" altLang="zh-CN" dirty="0" smtClean="0">
                <a:solidFill>
                  <a:srgbClr val="FF0000"/>
                </a:solidFill>
                <a:latin typeface="Times New Roman" panose="02020603050405020304" pitchFamily="18" charset="0"/>
                <a:cs typeface="Times New Roman" panose="02020603050405020304" pitchFamily="18" charset="0"/>
              </a:rPr>
              <a:t>60°</a:t>
            </a:r>
            <a:endParaRPr lang="en-US" altLang="zh-CN" dirty="0">
              <a:solidFill>
                <a:srgbClr val="FF0000"/>
              </a:solidFill>
              <a:latin typeface="Times New Roman" panose="02020603050405020304" pitchFamily="18" charset="0"/>
              <a:cs typeface="Times New Roman" panose="02020603050405020304" pitchFamily="18" charset="0"/>
            </a:endParaRPr>
          </a:p>
        </p:txBody>
      </p:sp>
      <p:grpSp>
        <p:nvGrpSpPr>
          <p:cNvPr id="36" name="组合 35"/>
          <p:cNvGrpSpPr/>
          <p:nvPr/>
        </p:nvGrpSpPr>
        <p:grpSpPr>
          <a:xfrm rot="5400000" flipH="1">
            <a:off x="3080119" y="4613943"/>
            <a:ext cx="1113038" cy="838057"/>
            <a:chOff x="5546" y="3030"/>
            <a:chExt cx="183" cy="635"/>
          </a:xfrm>
        </p:grpSpPr>
        <p:sp>
          <p:nvSpPr>
            <p:cNvPr id="37"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38"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grpSp>
        <p:nvGrpSpPr>
          <p:cNvPr id="39" name="组合 38"/>
          <p:cNvGrpSpPr/>
          <p:nvPr/>
        </p:nvGrpSpPr>
        <p:grpSpPr>
          <a:xfrm rot="5400000" flipH="1">
            <a:off x="6902333" y="4395004"/>
            <a:ext cx="719754" cy="1525205"/>
            <a:chOff x="5546" y="3030"/>
            <a:chExt cx="183" cy="635"/>
          </a:xfrm>
        </p:grpSpPr>
        <p:sp>
          <p:nvSpPr>
            <p:cNvPr id="40"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41"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grpSp>
        <p:nvGrpSpPr>
          <p:cNvPr id="42" name="组合 41"/>
          <p:cNvGrpSpPr/>
          <p:nvPr/>
        </p:nvGrpSpPr>
        <p:grpSpPr>
          <a:xfrm rot="9306103" flipH="1">
            <a:off x="8460551" y="4562460"/>
            <a:ext cx="675358" cy="1110502"/>
            <a:chOff x="5546" y="3030"/>
            <a:chExt cx="183" cy="635"/>
          </a:xfrm>
        </p:grpSpPr>
        <p:sp>
          <p:nvSpPr>
            <p:cNvPr id="43"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44"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sp>
        <p:nvSpPr>
          <p:cNvPr id="12" name="矩形 11"/>
          <p:cNvSpPr/>
          <p:nvPr/>
        </p:nvSpPr>
        <p:spPr>
          <a:xfrm>
            <a:off x="9348153" y="5368925"/>
            <a:ext cx="126000" cy="1260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75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blinds(horizontal)">
                                      <p:cBhvr>
                                        <p:cTn id="15" dur="500"/>
                                        <p:tgtEl>
                                          <p:spTgt spid="3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75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linds(horizontal)">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linds(horizontal)">
                                      <p:cBhvr>
                                        <p:cTn id="36" dur="500"/>
                                        <p:tgtEl>
                                          <p:spTgt spid="42"/>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blinds(horizontal)">
                                      <p:cBhvr>
                                        <p:cTn id="44" dur="500"/>
                                        <p:tgtEl>
                                          <p:spTgt spid="29"/>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linds(horizontal)">
                                      <p:cBhvr>
                                        <p:cTn id="47"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4" grpId="0" bldLvl="0" animBg="1"/>
      <p:bldP spid="16" grpId="0"/>
      <p:bldP spid="18" grpId="0" bldLvl="0" animBg="1"/>
      <p:bldP spid="21" grpId="0" bldLvl="0" animBg="1"/>
      <p:bldP spid="24" grpId="0" bldLvl="0" animBg="1"/>
      <p:bldP spid="29" grpId="0"/>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90918" y="937895"/>
            <a:ext cx="10209530" cy="5262245"/>
          </a:xfrm>
          <a:prstGeom prst="rect">
            <a:avLst/>
          </a:prstGeom>
          <a:noFill/>
          <a:ln w="9525">
            <a:noFill/>
          </a:ln>
        </p:spPr>
        <p:txBody>
          <a:bodyPr wrap="square">
            <a:spAutoFit/>
          </a:bodyPr>
          <a:lstStyle/>
          <a:p>
            <a:pPr indent="0">
              <a:lnSpc>
                <a:spcPct val="150000"/>
              </a:lnSpc>
            </a:pPr>
            <a:r>
              <a:rPr lang="zh-CN" sz="2400" b="0" dirty="0">
                <a:ea typeface="黑体" panose="02010609060101010101" pitchFamily="49" charset="-122"/>
              </a:rPr>
              <a:t>考向</a:t>
            </a:r>
            <a:r>
              <a:rPr lang="en-US" sz="2400" b="0" dirty="0">
                <a:latin typeface="Times New Roman" panose="02020603050405020304" pitchFamily="18" charset="0"/>
                <a:ea typeface="黑体" panose="02010609060101010101" pitchFamily="49" charset="-122"/>
              </a:rPr>
              <a:t>2</a:t>
            </a:r>
            <a:r>
              <a:rPr lang="zh-CN" sz="2400" b="0" dirty="0">
                <a:ea typeface="黑体" panose="02010609060101010101" pitchFamily="49" charset="-122"/>
              </a:rPr>
              <a:t>　光的折射作图</a:t>
            </a:r>
            <a:r>
              <a:rPr lang="en-US" sz="2400" b="0" dirty="0">
                <a:latin typeface="Times New Roman" panose="02020603050405020304" pitchFamily="18" charset="0"/>
                <a:ea typeface="黑体" panose="02010609060101010101" pitchFamily="49" charset="-122"/>
              </a:rPr>
              <a:t>[2019.18(2)</a:t>
            </a:r>
            <a:r>
              <a:rPr lang="zh-CN" sz="2400" b="0" dirty="0">
                <a:ea typeface="黑体" panose="02010609060101010101" pitchFamily="49" charset="-122"/>
              </a:rPr>
              <a:t>、</a:t>
            </a:r>
            <a:r>
              <a:rPr lang="en-US" sz="2400" b="0" dirty="0">
                <a:latin typeface="Times New Roman" panose="02020603050405020304" pitchFamily="18" charset="0"/>
                <a:ea typeface="黑体" panose="02010609060101010101" pitchFamily="49" charset="-122"/>
              </a:rPr>
              <a:t>2015.18(1)</a:t>
            </a:r>
            <a:r>
              <a:rPr lang="zh-CN" sz="2400" b="0" dirty="0">
                <a:ea typeface="黑体" panose="02010609060101010101" pitchFamily="49" charset="-122"/>
              </a:rPr>
              <a:t>、</a:t>
            </a:r>
            <a:r>
              <a:rPr lang="en-US" sz="2400" b="0" dirty="0">
                <a:latin typeface="Times New Roman" panose="02020603050405020304" pitchFamily="18" charset="0"/>
                <a:ea typeface="黑体" panose="02010609060101010101" pitchFamily="49" charset="-122"/>
              </a:rPr>
              <a:t>2010.19(2)]</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11. [2019</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18(2)</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在图中画出入射光线</a:t>
            </a:r>
            <a:r>
              <a:rPr lang="en-US" sz="2400" b="0" i="1" dirty="0">
                <a:latin typeface="Times New Roman" panose="02020603050405020304" pitchFamily="18" charset="0"/>
                <a:ea typeface="宋体" panose="02010600030101010101" pitchFamily="2" charset="-122"/>
              </a:rPr>
              <a:t>AO</a:t>
            </a:r>
            <a:r>
              <a:rPr lang="zh-CN" sz="2400" b="0" dirty="0">
                <a:ea typeface="宋体" panose="02010600030101010101" pitchFamily="2" charset="-122"/>
              </a:rPr>
              <a:t>的折射光线大概位置．</a:t>
            </a:r>
            <a:endParaRPr lang="zh-CN" sz="2400" b="0" dirty="0">
              <a:ea typeface="宋体" panose="02010600030101010101" pitchFamily="2" charset="-122"/>
            </a:endParaRPr>
          </a:p>
          <a:p>
            <a:pPr indent="0">
              <a:lnSpc>
                <a:spcPct val="150000"/>
              </a:lnSpc>
            </a:pPr>
            <a:endParaRPr lang="zh-CN" sz="2400" b="0" dirty="0">
              <a:ea typeface="宋体" panose="02010600030101010101" pitchFamily="2" charset="-122"/>
            </a:endParaRPr>
          </a:p>
          <a:p>
            <a:pPr indent="0">
              <a:lnSpc>
                <a:spcPct val="150000"/>
              </a:lnSpc>
            </a:pPr>
            <a:endParaRPr lang="zh-CN" sz="2400" b="0" dirty="0">
              <a:ea typeface="宋体" panose="02010600030101010101" pitchFamily="2" charset="-122"/>
            </a:endParaRPr>
          </a:p>
          <a:p>
            <a:pPr indent="0">
              <a:lnSpc>
                <a:spcPct val="150000"/>
              </a:lnSpc>
            </a:pPr>
            <a:endParaRPr lang="zh-CN" sz="2800" b="0" dirty="0">
              <a:ea typeface="黑体" panose="02010609060101010101" pitchFamily="49" charset="-122"/>
            </a:endParaRPr>
          </a:p>
          <a:p>
            <a:pPr indent="0">
              <a:lnSpc>
                <a:spcPct val="150000"/>
              </a:lnSpc>
            </a:pPr>
            <a:endParaRPr lang="zh-CN" sz="2800" b="0" dirty="0">
              <a:ea typeface="黑体" panose="02010609060101010101" pitchFamily="49" charset="-122"/>
            </a:endParaRPr>
          </a:p>
          <a:p>
            <a:pPr indent="0">
              <a:lnSpc>
                <a:spcPct val="150000"/>
              </a:lnSpc>
            </a:pPr>
            <a:r>
              <a:rPr lang="zh-CN" sz="2400" b="0" dirty="0">
                <a:ea typeface="黑体" panose="02010609060101010101" pitchFamily="49" charset="-122"/>
              </a:rPr>
              <a:t>考向</a:t>
            </a:r>
            <a:r>
              <a:rPr lang="en-US" sz="2400" b="0" dirty="0">
                <a:latin typeface="Times New Roman" panose="02020603050405020304" pitchFamily="18" charset="0"/>
                <a:ea typeface="黑体" panose="02010609060101010101" pitchFamily="49" charset="-122"/>
              </a:rPr>
              <a:t>3</a:t>
            </a:r>
            <a:r>
              <a:rPr lang="zh-CN" sz="2400" b="0" dirty="0">
                <a:ea typeface="黑体" panose="02010609060101010101" pitchFamily="49" charset="-122"/>
              </a:rPr>
              <a:t>　平面镜成像作图</a:t>
            </a:r>
            <a:r>
              <a:rPr lang="en-US" sz="2400" b="0" dirty="0">
                <a:latin typeface="Times New Roman" panose="02020603050405020304" pitchFamily="18" charset="0"/>
                <a:ea typeface="宋体" panose="02010600030101010101" pitchFamily="2" charset="-122"/>
              </a:rPr>
              <a:t>[2014.18(2)]</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12. [2014</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18(2)</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根据平面镜成像特点，在图中画出烛焰上</a:t>
            </a:r>
            <a:r>
              <a:rPr lang="en-US" sz="2400" b="0" i="1" dirty="0">
                <a:latin typeface="Times New Roman" panose="02020603050405020304" pitchFamily="18" charset="0"/>
                <a:ea typeface="宋体" panose="02010600030101010101" pitchFamily="2" charset="-122"/>
              </a:rPr>
              <a:t>A</a:t>
            </a:r>
            <a:r>
              <a:rPr lang="zh-CN" sz="2400" b="0" dirty="0">
                <a:ea typeface="宋体" panose="02010600030101010101" pitchFamily="2" charset="-122"/>
              </a:rPr>
              <a:t>点在平面镜中所成的像</a:t>
            </a:r>
            <a:r>
              <a:rPr lang="en-US" sz="2400" b="0" i="1" dirty="0">
                <a:latin typeface="Times New Roman" panose="02020603050405020304" pitchFamily="18" charset="0"/>
                <a:ea typeface="宋体" panose="02010600030101010101" pitchFamily="2" charset="-122"/>
              </a:rPr>
              <a:t>A</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2" name="图片 -2147482505" descr="C:\Documents and Settings\Administrator\桌面\海南物理（沪科）@\AY250A.tif"/>
          <p:cNvPicPr>
            <a:picLocks noChangeAspect="1"/>
          </p:cNvPicPr>
          <p:nvPr/>
        </p:nvPicPr>
        <p:blipFill>
          <a:blip r:embed="rId1" r:link="rId2"/>
          <a:stretch>
            <a:fillRect/>
          </a:stretch>
        </p:blipFill>
        <p:spPr>
          <a:xfrm>
            <a:off x="2591753" y="2698115"/>
            <a:ext cx="2807970" cy="1461770"/>
          </a:xfrm>
          <a:prstGeom prst="rect">
            <a:avLst/>
          </a:prstGeom>
          <a:noFill/>
          <a:ln w="9525">
            <a:noFill/>
          </a:ln>
        </p:spPr>
      </p:pic>
      <p:pic>
        <p:nvPicPr>
          <p:cNvPr id="3" name="图片 -2147482504" descr="C:\Documents and Settings\Administrator\桌面\海南物理（沪科）@\AY230.TIF"/>
          <p:cNvPicPr>
            <a:picLocks noChangeAspect="1"/>
          </p:cNvPicPr>
          <p:nvPr/>
        </p:nvPicPr>
        <p:blipFill>
          <a:blip r:embed="rId3" r:link="rId2"/>
          <a:stretch>
            <a:fillRect/>
          </a:stretch>
        </p:blipFill>
        <p:spPr>
          <a:xfrm>
            <a:off x="8370888" y="2451735"/>
            <a:ext cx="1332230" cy="1708785"/>
          </a:xfrm>
          <a:prstGeom prst="rect">
            <a:avLst/>
          </a:prstGeom>
          <a:noFill/>
          <a:ln w="9525">
            <a:noFill/>
          </a:ln>
        </p:spPr>
      </p:pic>
      <p:sp>
        <p:nvSpPr>
          <p:cNvPr id="102" name="文本框 101"/>
          <p:cNvSpPr txBox="1"/>
          <p:nvPr/>
        </p:nvSpPr>
        <p:spPr>
          <a:xfrm>
            <a:off x="2417128" y="4221088"/>
            <a:ext cx="2807335" cy="368300"/>
          </a:xfrm>
          <a:prstGeom prst="rect">
            <a:avLst/>
          </a:prstGeom>
          <a:noFill/>
          <a:ln w="9525">
            <a:noFill/>
          </a:ln>
        </p:spPr>
        <p:txBody>
          <a:bodyPr wrap="square">
            <a:spAutoFit/>
          </a:bodyPr>
          <a:lstStyle/>
          <a:p>
            <a:pPr indent="0" algn="ctr"/>
            <a:r>
              <a:rPr lang="zh-CN" b="0" dirty="0">
                <a:ea typeface="宋体" panose="02010600030101010101" pitchFamily="2" charset="-122"/>
              </a:rPr>
              <a:t>第</a:t>
            </a:r>
            <a:r>
              <a:rPr lang="en-US" b="0" dirty="0">
                <a:latin typeface="Times New Roman" panose="02020603050405020304" pitchFamily="18" charset="0"/>
                <a:ea typeface="宋体" panose="02010600030101010101" pitchFamily="2" charset="-122"/>
              </a:rPr>
              <a:t>11</a:t>
            </a:r>
            <a:r>
              <a:rPr lang="zh-CN" b="0" dirty="0">
                <a:ea typeface="宋体" panose="02010600030101010101" pitchFamily="2" charset="-122"/>
              </a:rPr>
              <a:t>题图</a:t>
            </a:r>
            <a:endParaRPr lang="zh-CN" altLang="en-US" dirty="0"/>
          </a:p>
        </p:txBody>
      </p:sp>
      <p:sp>
        <p:nvSpPr>
          <p:cNvPr id="4" name="文本框 3"/>
          <p:cNvSpPr txBox="1"/>
          <p:nvPr/>
        </p:nvSpPr>
        <p:spPr>
          <a:xfrm>
            <a:off x="7932103" y="4274185"/>
            <a:ext cx="2807335" cy="368300"/>
          </a:xfrm>
          <a:prstGeom prst="rect">
            <a:avLst/>
          </a:prstGeom>
          <a:noFill/>
          <a:ln w="9525">
            <a:noFill/>
          </a:ln>
        </p:spPr>
        <p:txBody>
          <a:bodyPr wrap="square">
            <a:spAutoFit/>
          </a:bodyPr>
          <a:lstStyle/>
          <a:p>
            <a:pPr indent="0" algn="ctr"/>
            <a:r>
              <a:rPr lang="zh-CN" b="0" dirty="0">
                <a:ea typeface="宋体" panose="02010600030101010101" pitchFamily="2" charset="-122"/>
              </a:rPr>
              <a:t>第</a:t>
            </a:r>
            <a:r>
              <a:rPr lang="en-US" b="0" dirty="0">
                <a:latin typeface="Times New Roman" panose="02020603050405020304" pitchFamily="18" charset="0"/>
                <a:ea typeface="宋体" panose="02010600030101010101" pitchFamily="2" charset="-122"/>
              </a:rPr>
              <a:t>12</a:t>
            </a:r>
            <a:r>
              <a:rPr lang="zh-CN" b="0" dirty="0">
                <a:ea typeface="宋体" panose="02010600030101010101" pitchFamily="2" charset="-122"/>
              </a:rPr>
              <a:t>题图</a:t>
            </a:r>
            <a:endParaRPr lang="zh-CN" altLang="en-US" dirty="0"/>
          </a:p>
        </p:txBody>
      </p:sp>
      <p:sp>
        <p:nvSpPr>
          <p:cNvPr id="7" name="任意多边形 6"/>
          <p:cNvSpPr/>
          <p:nvPr/>
        </p:nvSpPr>
        <p:spPr>
          <a:xfrm>
            <a:off x="8681403" y="3199765"/>
            <a:ext cx="1936750" cy="0"/>
          </a:xfrm>
          <a:custGeom>
            <a:avLst/>
            <a:gdLst>
              <a:gd name="connisteX0" fmla="*/ 0 w 1936750"/>
              <a:gd name="connsiteY0" fmla="*/ 0 h 0"/>
              <a:gd name="connisteX1" fmla="*/ 1936750 w 1936750"/>
              <a:gd name="connsiteY1" fmla="*/ 0 h 0"/>
            </a:gdLst>
            <a:ahLst/>
            <a:cxnLst>
              <a:cxn ang="0">
                <a:pos x="connisteX0" y="connsiteY0"/>
              </a:cxn>
              <a:cxn ang="0">
                <a:pos x="connisteX1" y="connsiteY1"/>
              </a:cxn>
            </a:cxnLst>
            <a:rect l="l" t="t" r="r" b="b"/>
            <a:pathLst>
              <a:path w="1936750">
                <a:moveTo>
                  <a:pt x="0" y="0"/>
                </a:moveTo>
                <a:lnTo>
                  <a:pt x="1936750" y="0"/>
                </a:lnTo>
              </a:path>
            </a:pathLst>
          </a:custGeom>
          <a:noFill/>
          <a:ln>
            <a:solidFill>
              <a:srgbClr val="FF0000"/>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9520873" y="3098165"/>
            <a:ext cx="95250" cy="87630"/>
          </a:xfrm>
          <a:custGeom>
            <a:avLst/>
            <a:gdLst>
              <a:gd name="connisteX0" fmla="*/ 0 w 95250"/>
              <a:gd name="connsiteY0" fmla="*/ 87630 h 87630"/>
              <a:gd name="connisteX1" fmla="*/ 0 w 95250"/>
              <a:gd name="connsiteY1" fmla="*/ 1905 h 87630"/>
              <a:gd name="connisteX2" fmla="*/ 95250 w 95250"/>
              <a:gd name="connsiteY2" fmla="*/ 0 h 87630"/>
            </a:gdLst>
            <a:ahLst/>
            <a:cxnLst>
              <a:cxn ang="0">
                <a:pos x="connisteX0" y="connsiteY0"/>
              </a:cxn>
              <a:cxn ang="0">
                <a:pos x="connisteX1" y="connsiteY1"/>
              </a:cxn>
              <a:cxn ang="0">
                <a:pos x="connisteX2" y="connsiteY2"/>
              </a:cxn>
            </a:cxnLst>
            <a:rect l="l" t="t" r="r" b="b"/>
            <a:pathLst>
              <a:path w="95250" h="87630">
                <a:moveTo>
                  <a:pt x="0" y="87630"/>
                </a:moveTo>
                <a:lnTo>
                  <a:pt x="0" y="1905"/>
                </a:lnTo>
                <a:lnTo>
                  <a:pt x="9525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685463" y="3061335"/>
            <a:ext cx="434340" cy="460375"/>
          </a:xfrm>
          <a:prstGeom prst="rect">
            <a:avLst/>
          </a:prstGeom>
          <a:noFill/>
        </p:spPr>
        <p:txBody>
          <a:bodyPr wrap="non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A'</a:t>
            </a:r>
            <a:endParaRPr lang="en-US" altLang="zh-CN" sz="2400" i="1" dirty="0">
              <a:solidFill>
                <a:srgbClr val="FF0000"/>
              </a:solidFill>
              <a:latin typeface="Times New Roman" panose="02020603050405020304" pitchFamily="18" charset="0"/>
              <a:cs typeface="Times New Roman" panose="02020603050405020304" pitchFamily="18" charset="0"/>
            </a:endParaRPr>
          </a:p>
        </p:txBody>
      </p:sp>
      <p:grpSp>
        <p:nvGrpSpPr>
          <p:cNvPr id="12" name="组合 11"/>
          <p:cNvGrpSpPr/>
          <p:nvPr/>
        </p:nvGrpSpPr>
        <p:grpSpPr>
          <a:xfrm rot="6804020">
            <a:off x="3484287" y="3321580"/>
            <a:ext cx="633260" cy="698601"/>
            <a:chOff x="5546" y="3030"/>
            <a:chExt cx="183" cy="635"/>
          </a:xfrm>
        </p:grpSpPr>
        <p:sp>
          <p:nvSpPr>
            <p:cNvPr id="13"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14"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750"/>
                                        <p:tgtEl>
                                          <p:spTgt spid="7"/>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331778" y="2948305"/>
            <a:ext cx="1273175" cy="897255"/>
          </a:xfrm>
          <a:custGeom>
            <a:avLst/>
            <a:gdLst>
              <a:gd name="rtl" fmla="*/ 195360 w 1053360"/>
              <a:gd name="rtt" fmla="*/ 114840 h 475200"/>
              <a:gd name="rtr" fmla="*/ 855360 w 1053360"/>
              <a:gd name="rtb" fmla="*/ 372240 h 475200"/>
            </a:gdLst>
            <a:ahLst/>
            <a:cxnLst/>
            <a:rect l="rtl" t="rtt" r="rtr" b="rtb"/>
            <a:pathLst>
              <a:path w="1053360" h="475200">
                <a:moveTo>
                  <a:pt x="237600" y="0"/>
                </a:moveTo>
                <a:lnTo>
                  <a:pt x="815760" y="0"/>
                </a:lnTo>
                <a:cubicBezTo>
                  <a:pt x="946986" y="0"/>
                  <a:pt x="1053360" y="106374"/>
                  <a:pt x="1053360" y="237600"/>
                </a:cubicBezTo>
                <a:cubicBezTo>
                  <a:pt x="1053360" y="368826"/>
                  <a:pt x="946986" y="475200"/>
                  <a:pt x="815760" y="475200"/>
                </a:cubicBezTo>
                <a:lnTo>
                  <a:pt x="237600" y="475200"/>
                </a:lnTo>
                <a:cubicBezTo>
                  <a:pt x="106374" y="475200"/>
                  <a:pt x="0" y="368826"/>
                  <a:pt x="0" y="237600"/>
                </a:cubicBezTo>
                <a:cubicBezTo>
                  <a:pt x="0" y="106374"/>
                  <a:pt x="106374" y="0"/>
                  <a:pt x="237600" y="0"/>
                </a:cubicBezTo>
                <a:close/>
              </a:path>
            </a:pathLst>
          </a:custGeom>
          <a:solidFill>
            <a:srgbClr val="FFFFFF"/>
          </a:solidFill>
          <a:ln w="26400" cap="flat">
            <a:solidFill>
              <a:srgbClr val="96E54E"/>
            </a:solidFill>
            <a:round/>
          </a:ln>
        </p:spPr>
        <p:txBody>
          <a:bodyPr wrap="none" lIns="0" tIns="0" rIns="0" bIns="22500" rtlCol="0" anchor="ctr"/>
          <a:p>
            <a:pPr algn="ctr">
              <a:lnSpc>
                <a:spcPct val="100000"/>
              </a:lnSpc>
            </a:pPr>
            <a:r>
              <a:rPr sz="2400" b="1">
                <a:solidFill>
                  <a:srgbClr val="454545"/>
                </a:solidFill>
                <a:latin typeface="+mn-ea"/>
              </a:rPr>
              <a:t>光现象</a:t>
            </a:r>
            <a:endParaRPr sz="2400" b="1">
              <a:solidFill>
                <a:srgbClr val="454545"/>
              </a:solidFill>
              <a:latin typeface="+mn-ea"/>
            </a:endParaRPr>
          </a:p>
        </p:txBody>
      </p:sp>
      <p:grpSp>
        <p:nvGrpSpPr>
          <p:cNvPr id="19" name="组合 18"/>
          <p:cNvGrpSpPr/>
          <p:nvPr/>
        </p:nvGrpSpPr>
        <p:grpSpPr>
          <a:xfrm>
            <a:off x="6705283" y="4088130"/>
            <a:ext cx="2078355" cy="974090"/>
            <a:chOff x="10558" y="7003"/>
            <a:chExt cx="3273" cy="1534"/>
          </a:xfrm>
        </p:grpSpPr>
        <p:sp>
          <p:nvSpPr>
            <p:cNvPr id="105" name="MMConnector"/>
            <p:cNvSpPr/>
            <p:nvPr/>
          </p:nvSpPr>
          <p:spPr>
            <a:xfrm>
              <a:off x="10558" y="7003"/>
              <a:ext cx="1476" cy="1474"/>
            </a:xfrm>
            <a:custGeom>
              <a:avLst/>
              <a:gdLst/>
              <a:ahLst/>
              <a:cxnLst/>
              <a:pathLst>
                <a:path w="775541" h="519563">
                  <a:moveTo>
                    <a:pt x="-150548" y="-187199"/>
                  </a:moveTo>
                  <a:cubicBezTo>
                    <a:pt x="-162752" y="-198499"/>
                    <a:pt x="-178290" y="-197536"/>
                    <a:pt x="-186624" y="-187946"/>
                  </a:cubicBezTo>
                  <a:cubicBezTo>
                    <a:pt x="-194958" y="-178356"/>
                    <a:pt x="-193511" y="-163116"/>
                    <a:pt x="-180853" y="-152327"/>
                  </a:cubicBezTo>
                  <a:cubicBezTo>
                    <a:pt x="-169344" y="-142518"/>
                    <a:pt x="-157834" y="-132708"/>
                    <a:pt x="-146503" y="-122631"/>
                  </a:cubicBezTo>
                  <a:cubicBezTo>
                    <a:pt x="-135171" y="-112553"/>
                    <a:pt x="-124018" y="-102208"/>
                    <a:pt x="-112955" y="-91729"/>
                  </a:cubicBezTo>
                  <a:cubicBezTo>
                    <a:pt x="-101893" y="-81250"/>
                    <a:pt x="-90923" y="-70636"/>
                    <a:pt x="-80024" y="-59909"/>
                  </a:cubicBezTo>
                  <a:cubicBezTo>
                    <a:pt x="-69126" y="-49182"/>
                    <a:pt x="-58299" y="-38342"/>
                    <a:pt x="-47506" y="-27436"/>
                  </a:cubicBezTo>
                  <a:cubicBezTo>
                    <a:pt x="-36712" y="-16529"/>
                    <a:pt x="-25951" y="-5557"/>
                    <a:pt x="-15187" y="5442"/>
                  </a:cubicBezTo>
                  <a:cubicBezTo>
                    <a:pt x="-4423" y="16442"/>
                    <a:pt x="6344" y="27470"/>
                    <a:pt x="17152" y="38485"/>
                  </a:cubicBezTo>
                  <a:cubicBezTo>
                    <a:pt x="27959" y="49500"/>
                    <a:pt x="38808" y="60503"/>
                    <a:pt x="49736" y="71453"/>
                  </a:cubicBezTo>
                  <a:cubicBezTo>
                    <a:pt x="60663" y="82403"/>
                    <a:pt x="71669" y="93300"/>
                    <a:pt x="82793" y="104101"/>
                  </a:cubicBezTo>
                  <a:cubicBezTo>
                    <a:pt x="93916" y="114901"/>
                    <a:pt x="105157" y="125605"/>
                    <a:pt x="116551" y="136165"/>
                  </a:cubicBezTo>
                  <a:cubicBezTo>
                    <a:pt x="127946" y="146724"/>
                    <a:pt x="139496" y="157139"/>
                    <a:pt x="151235" y="167357"/>
                  </a:cubicBezTo>
                  <a:cubicBezTo>
                    <a:pt x="162975" y="177574"/>
                    <a:pt x="174905" y="187594"/>
                    <a:pt x="187056" y="197356"/>
                  </a:cubicBezTo>
                  <a:cubicBezTo>
                    <a:pt x="199207" y="207118"/>
                    <a:pt x="211581" y="216623"/>
                    <a:pt x="224200" y="225805"/>
                  </a:cubicBezTo>
                  <a:cubicBezTo>
                    <a:pt x="236820" y="234986"/>
                    <a:pt x="249687" y="243845"/>
                    <a:pt x="262814" y="252309"/>
                  </a:cubicBezTo>
                  <a:cubicBezTo>
                    <a:pt x="275942" y="260774"/>
                    <a:pt x="289331" y="268845"/>
                    <a:pt x="302981" y="276450"/>
                  </a:cubicBezTo>
                  <a:cubicBezTo>
                    <a:pt x="316631" y="284056"/>
                    <a:pt x="330541" y="291196"/>
                    <a:pt x="344699" y="297806"/>
                  </a:cubicBezTo>
                  <a:cubicBezTo>
                    <a:pt x="358857" y="304416"/>
                    <a:pt x="373262" y="310495"/>
                    <a:pt x="387870" y="315990"/>
                  </a:cubicBezTo>
                  <a:cubicBezTo>
                    <a:pt x="402477" y="321485"/>
                    <a:pt x="417286" y="326396"/>
                    <a:pt x="432295" y="330694"/>
                  </a:cubicBezTo>
                  <a:cubicBezTo>
                    <a:pt x="447304" y="334991"/>
                    <a:pt x="462512" y="338674"/>
                    <a:pt x="477699" y="341726"/>
                  </a:cubicBezTo>
                  <a:cubicBezTo>
                    <a:pt x="492886" y="344778"/>
                    <a:pt x="508052" y="347199"/>
                    <a:pt x="523763" y="349036"/>
                  </a:cubicBezTo>
                  <a:cubicBezTo>
                    <a:pt x="539474" y="350872"/>
                    <a:pt x="555731" y="352125"/>
                    <a:pt x="570168" y="352705"/>
                  </a:cubicBezTo>
                  <a:cubicBezTo>
                    <a:pt x="584605" y="353285"/>
                    <a:pt x="597222" y="353193"/>
                    <a:pt x="609840" y="353100"/>
                  </a:cubicBezTo>
                  <a:cubicBezTo>
                    <a:pt x="612216" y="353083"/>
                    <a:pt x="613800" y="351615"/>
                    <a:pt x="613800" y="349800"/>
                  </a:cubicBezTo>
                  <a:cubicBezTo>
                    <a:pt x="613800" y="347985"/>
                    <a:pt x="612215" y="346580"/>
                    <a:pt x="609840" y="346500"/>
                  </a:cubicBezTo>
                  <a:cubicBezTo>
                    <a:pt x="597363" y="346078"/>
                    <a:pt x="584885" y="345656"/>
                    <a:pt x="570672" y="344499"/>
                  </a:cubicBezTo>
                  <a:cubicBezTo>
                    <a:pt x="556459" y="343342"/>
                    <a:pt x="540511" y="341450"/>
                    <a:pt x="525154" y="339011"/>
                  </a:cubicBezTo>
                  <a:cubicBezTo>
                    <a:pt x="509797" y="336573"/>
                    <a:pt x="495032" y="333588"/>
                    <a:pt x="480298" y="329991"/>
                  </a:cubicBezTo>
                  <a:cubicBezTo>
                    <a:pt x="465564" y="326395"/>
                    <a:pt x="450861" y="322186"/>
                    <a:pt x="436401" y="317395"/>
                  </a:cubicBezTo>
                  <a:cubicBezTo>
                    <a:pt x="421940" y="312603"/>
                    <a:pt x="407721" y="307229"/>
                    <a:pt x="393736" y="301301"/>
                  </a:cubicBezTo>
                  <a:cubicBezTo>
                    <a:pt x="379751" y="295373"/>
                    <a:pt x="366001" y="288892"/>
                    <a:pt x="352518" y="281909"/>
                  </a:cubicBezTo>
                  <a:cubicBezTo>
                    <a:pt x="339034" y="274925"/>
                    <a:pt x="325819" y="267440"/>
                    <a:pt x="312873" y="259512"/>
                  </a:cubicBezTo>
                  <a:cubicBezTo>
                    <a:pt x="299927" y="251585"/>
                    <a:pt x="287251" y="243215"/>
                    <a:pt x="274837" y="234468"/>
                  </a:cubicBezTo>
                  <a:cubicBezTo>
                    <a:pt x="262422" y="225721"/>
                    <a:pt x="250269" y="216596"/>
                    <a:pt x="238356" y="207156"/>
                  </a:cubicBezTo>
                  <a:cubicBezTo>
                    <a:pt x="226443" y="197716"/>
                    <a:pt x="214769" y="187961"/>
                    <a:pt x="203306" y="177949"/>
                  </a:cubicBezTo>
                  <a:cubicBezTo>
                    <a:pt x="191843" y="167938"/>
                    <a:pt x="180591" y="157670"/>
                    <a:pt x="169513" y="147199"/>
                  </a:cubicBezTo>
                  <a:cubicBezTo>
                    <a:pt x="158436" y="136727"/>
                    <a:pt x="147534" y="126052"/>
                    <a:pt x="136768" y="115221"/>
                  </a:cubicBezTo>
                  <a:cubicBezTo>
                    <a:pt x="126003" y="104389"/>
                    <a:pt x="115375" y="93401"/>
                    <a:pt x="104843" y="82299"/>
                  </a:cubicBezTo>
                  <a:cubicBezTo>
                    <a:pt x="94312" y="71198"/>
                    <a:pt x="83878" y="59981"/>
                    <a:pt x="73499" y="48690"/>
                  </a:cubicBezTo>
                  <a:cubicBezTo>
                    <a:pt x="63121" y="37398"/>
                    <a:pt x="52798" y="26030"/>
                    <a:pt x="42491" y="14623"/>
                  </a:cubicBezTo>
                  <a:cubicBezTo>
                    <a:pt x="32183" y="3215"/>
                    <a:pt x="21890" y="-8232"/>
                    <a:pt x="11570" y="-19684"/>
                  </a:cubicBezTo>
                  <a:cubicBezTo>
                    <a:pt x="1249" y="-31136"/>
                    <a:pt x="-9099" y="-42593"/>
                    <a:pt x="-19514" y="-54021"/>
                  </a:cubicBezTo>
                  <a:cubicBezTo>
                    <a:pt x="-29930" y="-65449"/>
                    <a:pt x="-40414" y="-76847"/>
                    <a:pt x="-51015" y="-88175"/>
                  </a:cubicBezTo>
                  <a:cubicBezTo>
                    <a:pt x="-61615" y="-99503"/>
                    <a:pt x="-72332" y="-110759"/>
                    <a:pt x="-83185" y="-121923"/>
                  </a:cubicBezTo>
                  <a:cubicBezTo>
                    <a:pt x="-94039" y="-133087"/>
                    <a:pt x="-105030" y="-144158"/>
                    <a:pt x="-116281" y="-155022"/>
                  </a:cubicBezTo>
                  <a:cubicBezTo>
                    <a:pt x="-127531" y="-165886"/>
                    <a:pt x="-139039" y="-176543"/>
                    <a:pt x="-150548" y="-187199"/>
                  </a:cubicBezTo>
                  <a:close/>
                </a:path>
              </a:pathLst>
            </a:custGeom>
            <a:solidFill>
              <a:srgbClr val="96E54E"/>
            </a:solidFill>
            <a:ln w="6600" cap="rnd">
              <a:solidFill>
                <a:srgbClr val="96E54E"/>
              </a:solidFill>
              <a:round/>
            </a:ln>
          </p:spPr>
        </p:sp>
        <p:sp>
          <p:nvSpPr>
            <p:cNvPr id="104" name="MainTopic"/>
            <p:cNvSpPr/>
            <p:nvPr/>
          </p:nvSpPr>
          <p:spPr>
            <a:xfrm>
              <a:off x="11720" y="7456"/>
              <a:ext cx="2111" cy="1081"/>
            </a:xfrm>
            <a:custGeom>
              <a:avLst/>
              <a:gdLst>
                <a:gd name="rtl" fmla="*/ 117480 w 1108800"/>
                <a:gd name="rtt" fmla="*/ 62040 h 363000"/>
                <a:gd name="rtr" fmla="*/ 988680 w 1108800"/>
                <a:gd name="rtb" fmla="*/ 312840 h 363000"/>
              </a:gdLst>
              <a:ahLst/>
              <a:cxnLst/>
              <a:rect l="rtl" t="rtt" r="rtr" b="rtb"/>
              <a:pathLst>
                <a:path w="1108800" h="363000">
                  <a:moveTo>
                    <a:pt x="26400" y="0"/>
                  </a:moveTo>
                  <a:lnTo>
                    <a:pt x="1082400" y="0"/>
                  </a:lnTo>
                  <a:cubicBezTo>
                    <a:pt x="1096973" y="0"/>
                    <a:pt x="1108800" y="11827"/>
                    <a:pt x="1108800" y="26400"/>
                  </a:cubicBezTo>
                  <a:lnTo>
                    <a:pt x="1108800" y="336600"/>
                  </a:lnTo>
                  <a:cubicBezTo>
                    <a:pt x="1108800" y="351173"/>
                    <a:pt x="1096973" y="363000"/>
                    <a:pt x="10824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光的色散</a:t>
              </a:r>
              <a:endParaRPr sz="2400">
                <a:solidFill>
                  <a:srgbClr val="303030"/>
                </a:solidFill>
                <a:latin typeface="宋体" panose="02010600030101010101" pitchFamily="2" charset="-122"/>
              </a:endParaRPr>
            </a:p>
          </p:txBody>
        </p:sp>
      </p:grpSp>
      <p:grpSp>
        <p:nvGrpSpPr>
          <p:cNvPr id="9" name="组合 8"/>
          <p:cNvGrpSpPr/>
          <p:nvPr/>
        </p:nvGrpSpPr>
        <p:grpSpPr>
          <a:xfrm>
            <a:off x="3216593" y="4578985"/>
            <a:ext cx="3006725" cy="1943735"/>
            <a:chOff x="5066" y="7084"/>
            <a:chExt cx="4735" cy="3061"/>
          </a:xfrm>
        </p:grpSpPr>
        <p:sp>
          <p:nvSpPr>
            <p:cNvPr id="111" name="MMConnector"/>
            <p:cNvSpPr/>
            <p:nvPr/>
          </p:nvSpPr>
          <p:spPr>
            <a:xfrm>
              <a:off x="8237" y="7084"/>
              <a:ext cx="1564" cy="3061"/>
            </a:xfrm>
            <a:custGeom>
              <a:avLst/>
              <a:gdLst/>
              <a:ahLst/>
              <a:cxnLst/>
              <a:pathLst>
                <a:path w="821925" h="835577">
                  <a:moveTo>
                    <a:pt x="230067" y="-297614"/>
                  </a:moveTo>
                  <a:cubicBezTo>
                    <a:pt x="240539" y="-310535"/>
                    <a:pt x="239376" y="-325717"/>
                    <a:pt x="229486" y="-333693"/>
                  </a:cubicBezTo>
                  <a:cubicBezTo>
                    <a:pt x="219596" y="-341668"/>
                    <a:pt x="204154" y="-339867"/>
                    <a:pt x="194103" y="-326616"/>
                  </a:cubicBezTo>
                  <a:cubicBezTo>
                    <a:pt x="184584" y="-314064"/>
                    <a:pt x="175064" y="-301513"/>
                    <a:pt x="165908" y="-288755"/>
                  </a:cubicBezTo>
                  <a:cubicBezTo>
                    <a:pt x="156751" y="-275998"/>
                    <a:pt x="147959" y="-263034"/>
                    <a:pt x="139370" y="-249972"/>
                  </a:cubicBezTo>
                  <a:cubicBezTo>
                    <a:pt x="130780" y="-236910"/>
                    <a:pt x="122393" y="-223750"/>
                    <a:pt x="114194" y="-210505"/>
                  </a:cubicBezTo>
                  <a:cubicBezTo>
                    <a:pt x="105994" y="-197260"/>
                    <a:pt x="97982" y="-183930"/>
                    <a:pt x="90107" y="-170545"/>
                  </a:cubicBezTo>
                  <a:cubicBezTo>
                    <a:pt x="82231" y="-157160"/>
                    <a:pt x="74494" y="-143719"/>
                    <a:pt x="66856" y="-130244"/>
                  </a:cubicBezTo>
                  <a:cubicBezTo>
                    <a:pt x="59219" y="-116769"/>
                    <a:pt x="51683" y="-103258"/>
                    <a:pt x="44210" y="-89731"/>
                  </a:cubicBezTo>
                  <a:cubicBezTo>
                    <a:pt x="36738" y="-76205"/>
                    <a:pt x="29330" y="-62662"/>
                    <a:pt x="21951" y="-49119"/>
                  </a:cubicBezTo>
                  <a:cubicBezTo>
                    <a:pt x="14573" y="-35577"/>
                    <a:pt x="7224" y="-22035"/>
                    <a:pt x="-127" y="-8510"/>
                  </a:cubicBezTo>
                  <a:cubicBezTo>
                    <a:pt x="-7479" y="5014"/>
                    <a:pt x="-14834" y="18522"/>
                    <a:pt x="-22225" y="31996"/>
                  </a:cubicBezTo>
                  <a:cubicBezTo>
                    <a:pt x="-29615" y="45470"/>
                    <a:pt x="-37042" y="58910"/>
                    <a:pt x="-44538" y="72298"/>
                  </a:cubicBezTo>
                  <a:cubicBezTo>
                    <a:pt x="-52033" y="85687"/>
                    <a:pt x="-59597" y="99024"/>
                    <a:pt x="-67264" y="112289"/>
                  </a:cubicBezTo>
                  <a:cubicBezTo>
                    <a:pt x="-74930" y="125553"/>
                    <a:pt x="-82698" y="138747"/>
                    <a:pt x="-90604" y="151845"/>
                  </a:cubicBezTo>
                  <a:cubicBezTo>
                    <a:pt x="-98509" y="164943"/>
                    <a:pt x="-106551" y="177947"/>
                    <a:pt x="-114766" y="190828"/>
                  </a:cubicBezTo>
                  <a:cubicBezTo>
                    <a:pt x="-122981" y="203709"/>
                    <a:pt x="-131369" y="216468"/>
                    <a:pt x="-139967" y="229071"/>
                  </a:cubicBezTo>
                  <a:cubicBezTo>
                    <a:pt x="-148564" y="241675"/>
                    <a:pt x="-157372" y="254123"/>
                    <a:pt x="-166429" y="266375"/>
                  </a:cubicBezTo>
                  <a:cubicBezTo>
                    <a:pt x="-175486" y="278628"/>
                    <a:pt x="-184791" y="290685"/>
                    <a:pt x="-194383" y="302498"/>
                  </a:cubicBezTo>
                  <a:cubicBezTo>
                    <a:pt x="-203975" y="314311"/>
                    <a:pt x="-213853" y="325880"/>
                    <a:pt x="-224055" y="337147"/>
                  </a:cubicBezTo>
                  <a:cubicBezTo>
                    <a:pt x="-234256" y="348413"/>
                    <a:pt x="-244780" y="359378"/>
                    <a:pt x="-255657" y="369972"/>
                  </a:cubicBezTo>
                  <a:cubicBezTo>
                    <a:pt x="-266534" y="380566"/>
                    <a:pt x="-277764" y="390789"/>
                    <a:pt x="-289366" y="400567"/>
                  </a:cubicBezTo>
                  <a:cubicBezTo>
                    <a:pt x="-300969" y="410345"/>
                    <a:pt x="-312944" y="419676"/>
                    <a:pt x="-325294" y="428483"/>
                  </a:cubicBezTo>
                  <a:cubicBezTo>
                    <a:pt x="-337643" y="437289"/>
                    <a:pt x="-350367" y="445571"/>
                    <a:pt x="-363455" y="453253"/>
                  </a:cubicBezTo>
                  <a:cubicBezTo>
                    <a:pt x="-376542" y="460936"/>
                    <a:pt x="-389994" y="468019"/>
                    <a:pt x="-403740" y="474445"/>
                  </a:cubicBezTo>
                  <a:cubicBezTo>
                    <a:pt x="-417487" y="480871"/>
                    <a:pt x="-431530" y="486638"/>
                    <a:pt x="-445913" y="491717"/>
                  </a:cubicBezTo>
                  <a:cubicBezTo>
                    <a:pt x="-460296" y="496797"/>
                    <a:pt x="-475021" y="501189"/>
                    <a:pt x="-489625" y="504876"/>
                  </a:cubicBezTo>
                  <a:cubicBezTo>
                    <a:pt x="-504229" y="508562"/>
                    <a:pt x="-518711" y="511542"/>
                    <a:pt x="-534467" y="513896"/>
                  </a:cubicBezTo>
                  <a:cubicBezTo>
                    <a:pt x="-550224" y="516251"/>
                    <a:pt x="-567254" y="517980"/>
                    <a:pt x="-580028" y="518920"/>
                  </a:cubicBezTo>
                  <a:cubicBezTo>
                    <a:pt x="-592803" y="519860"/>
                    <a:pt x="-601321" y="520011"/>
                    <a:pt x="-609840" y="520163"/>
                  </a:cubicBezTo>
                  <a:cubicBezTo>
                    <a:pt x="-612216" y="520205"/>
                    <a:pt x="-613800" y="521647"/>
                    <a:pt x="-613800" y="523463"/>
                  </a:cubicBezTo>
                  <a:cubicBezTo>
                    <a:pt x="-613800" y="525278"/>
                    <a:pt x="-612216" y="526728"/>
                    <a:pt x="-609840" y="526763"/>
                  </a:cubicBezTo>
                  <a:cubicBezTo>
                    <a:pt x="-601226" y="526887"/>
                    <a:pt x="-592613" y="527012"/>
                    <a:pt x="-579639" y="526475"/>
                  </a:cubicBezTo>
                  <a:cubicBezTo>
                    <a:pt x="-566664" y="525939"/>
                    <a:pt x="-549330" y="524742"/>
                    <a:pt x="-533232" y="522863"/>
                  </a:cubicBezTo>
                  <a:cubicBezTo>
                    <a:pt x="-517134" y="520984"/>
                    <a:pt x="-502273" y="518423"/>
                    <a:pt x="-487237" y="515139"/>
                  </a:cubicBezTo>
                  <a:cubicBezTo>
                    <a:pt x="-472202" y="511855"/>
                    <a:pt x="-456992" y="507847"/>
                    <a:pt x="-442084" y="503115"/>
                  </a:cubicBezTo>
                  <a:cubicBezTo>
                    <a:pt x="-427175" y="498383"/>
                    <a:pt x="-412567" y="492927"/>
                    <a:pt x="-398224" y="486777"/>
                  </a:cubicBezTo>
                  <a:cubicBezTo>
                    <a:pt x="-383882" y="480627"/>
                    <a:pt x="-369804" y="473783"/>
                    <a:pt x="-356074" y="466306"/>
                  </a:cubicBezTo>
                  <a:cubicBezTo>
                    <a:pt x="-342344" y="458830"/>
                    <a:pt x="-328960" y="450720"/>
                    <a:pt x="-315946" y="442056"/>
                  </a:cubicBezTo>
                  <a:cubicBezTo>
                    <a:pt x="-302931" y="433393"/>
                    <a:pt x="-290284" y="424177"/>
                    <a:pt x="-278014" y="414493"/>
                  </a:cubicBezTo>
                  <a:cubicBezTo>
                    <a:pt x="-265743" y="404810"/>
                    <a:pt x="-253848" y="394660"/>
                    <a:pt x="-242313" y="384127"/>
                  </a:cubicBezTo>
                  <a:cubicBezTo>
                    <a:pt x="-230779" y="373593"/>
                    <a:pt x="-219605" y="362677"/>
                    <a:pt x="-208764" y="351452"/>
                  </a:cubicBezTo>
                  <a:cubicBezTo>
                    <a:pt x="-197923" y="340227"/>
                    <a:pt x="-187416" y="328693"/>
                    <a:pt x="-177206" y="316915"/>
                  </a:cubicBezTo>
                  <a:cubicBezTo>
                    <a:pt x="-166997" y="305137"/>
                    <a:pt x="-157086" y="293114"/>
                    <a:pt x="-147434" y="280899"/>
                  </a:cubicBezTo>
                  <a:cubicBezTo>
                    <a:pt x="-137783" y="268684"/>
                    <a:pt x="-128392" y="256277"/>
                    <a:pt x="-119222" y="243722"/>
                  </a:cubicBezTo>
                  <a:cubicBezTo>
                    <a:pt x="-110052" y="231167"/>
                    <a:pt x="-101103" y="218464"/>
                    <a:pt x="-92338" y="205648"/>
                  </a:cubicBezTo>
                  <a:cubicBezTo>
                    <a:pt x="-83573" y="192833"/>
                    <a:pt x="-74991" y="179905"/>
                    <a:pt x="-66556" y="166895"/>
                  </a:cubicBezTo>
                  <a:cubicBezTo>
                    <a:pt x="-58122" y="153885"/>
                    <a:pt x="-49835" y="140792"/>
                    <a:pt x="-41660" y="127643"/>
                  </a:cubicBezTo>
                  <a:cubicBezTo>
                    <a:pt x="-33486" y="114494"/>
                    <a:pt x="-25424" y="101288"/>
                    <a:pt x="-17442" y="88048"/>
                  </a:cubicBezTo>
                  <a:cubicBezTo>
                    <a:pt x="-9459" y="74808"/>
                    <a:pt x="-1557" y="61533"/>
                    <a:pt x="6298" y="48245"/>
                  </a:cubicBezTo>
                  <a:cubicBezTo>
                    <a:pt x="14153" y="34957"/>
                    <a:pt x="21961" y="21655"/>
                    <a:pt x="29752" y="8359"/>
                  </a:cubicBezTo>
                  <a:cubicBezTo>
                    <a:pt x="37543" y="-4936"/>
                    <a:pt x="45318" y="-18226"/>
                    <a:pt x="53108" y="-31490"/>
                  </a:cubicBezTo>
                  <a:cubicBezTo>
                    <a:pt x="60897" y="-44753"/>
                    <a:pt x="68702" y="-57991"/>
                    <a:pt x="76553" y="-71182"/>
                  </a:cubicBezTo>
                  <a:cubicBezTo>
                    <a:pt x="84404" y="-84373"/>
                    <a:pt x="92301" y="-97517"/>
                    <a:pt x="100277" y="-110591"/>
                  </a:cubicBezTo>
                  <a:cubicBezTo>
                    <a:pt x="108252" y="-123665"/>
                    <a:pt x="116307" y="-136669"/>
                    <a:pt x="124472" y="-149578"/>
                  </a:cubicBezTo>
                  <a:cubicBezTo>
                    <a:pt x="132637" y="-162487"/>
                    <a:pt x="140912" y="-175301"/>
                    <a:pt x="149338" y="-187982"/>
                  </a:cubicBezTo>
                  <a:cubicBezTo>
                    <a:pt x="157764" y="-200663"/>
                    <a:pt x="166341" y="-213212"/>
                    <a:pt x="175082" y="-225615"/>
                  </a:cubicBezTo>
                  <a:cubicBezTo>
                    <a:pt x="183823" y="-238018"/>
                    <a:pt x="192728" y="-250275"/>
                    <a:pt x="201919" y="-262250"/>
                  </a:cubicBezTo>
                  <a:cubicBezTo>
                    <a:pt x="211110" y="-274226"/>
                    <a:pt x="220588" y="-285920"/>
                    <a:pt x="230067" y="-297614"/>
                  </a:cubicBezTo>
                  <a:close/>
                </a:path>
              </a:pathLst>
            </a:custGeom>
            <a:solidFill>
              <a:srgbClr val="96E54E"/>
            </a:solidFill>
            <a:ln w="6600" cap="rnd">
              <a:solidFill>
                <a:srgbClr val="96E54E"/>
              </a:solidFill>
              <a:round/>
            </a:ln>
          </p:spPr>
        </p:sp>
        <p:sp>
          <p:nvSpPr>
            <p:cNvPr id="110" name="MainTopic"/>
            <p:cNvSpPr/>
            <p:nvPr/>
          </p:nvSpPr>
          <p:spPr>
            <a:xfrm>
              <a:off x="5066" y="8490"/>
              <a:ext cx="2011" cy="1081"/>
            </a:xfrm>
            <a:custGeom>
              <a:avLst/>
              <a:gdLst>
                <a:gd name="rtl" fmla="*/ 117480 w 1953600"/>
                <a:gd name="rtt" fmla="*/ 62040 h 363000"/>
                <a:gd name="rtr" fmla="*/ 1833480 w 1953600"/>
                <a:gd name="rtb" fmla="*/ 312840 h 363000"/>
              </a:gdLst>
              <a:ahLst/>
              <a:cxnLst/>
              <a:rect l="rtl" t="rtt" r="rtr" b="rtb"/>
              <a:pathLst>
                <a:path w="1953600" h="363000">
                  <a:moveTo>
                    <a:pt x="26400" y="0"/>
                  </a:moveTo>
                  <a:lnTo>
                    <a:pt x="1927200" y="0"/>
                  </a:lnTo>
                  <a:cubicBezTo>
                    <a:pt x="1941773" y="0"/>
                    <a:pt x="1953600" y="11827"/>
                    <a:pt x="1953600" y="26400"/>
                  </a:cubicBezTo>
                  <a:lnTo>
                    <a:pt x="1953600" y="336600"/>
                  </a:lnTo>
                  <a:cubicBezTo>
                    <a:pt x="1953600" y="351173"/>
                    <a:pt x="1941773" y="363000"/>
                    <a:pt x="19272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hlinkClick r:id="rId2" action="ppaction://hlinksldjump"/>
                </a:rPr>
                <a:t>光的折射</a:t>
              </a:r>
              <a:endParaRPr lang="zh-CN" sz="2400">
                <a:solidFill>
                  <a:srgbClr val="303030"/>
                </a:solidFill>
                <a:latin typeface="宋体" panose="02010600030101010101" pitchFamily="2" charset="-122"/>
              </a:endParaRPr>
            </a:p>
          </p:txBody>
        </p:sp>
      </p:grpSp>
      <p:grpSp>
        <p:nvGrpSpPr>
          <p:cNvPr id="8" name="组合 7"/>
          <p:cNvGrpSpPr/>
          <p:nvPr/>
        </p:nvGrpSpPr>
        <p:grpSpPr>
          <a:xfrm>
            <a:off x="3217228" y="3630930"/>
            <a:ext cx="2717165" cy="697230"/>
            <a:chOff x="5065" y="6961"/>
            <a:chExt cx="4279" cy="1098"/>
          </a:xfrm>
        </p:grpSpPr>
        <p:sp>
          <p:nvSpPr>
            <p:cNvPr id="113" name="MMConnector"/>
            <p:cNvSpPr/>
            <p:nvPr/>
          </p:nvSpPr>
          <p:spPr>
            <a:xfrm>
              <a:off x="8097" y="6961"/>
              <a:ext cx="1247" cy="907"/>
            </a:xfrm>
            <a:custGeom>
              <a:avLst/>
              <a:gdLst/>
              <a:ahLst/>
              <a:cxnLst/>
              <a:pathLst>
                <a:path w="750107" h="384196">
                  <a:moveTo>
                    <a:pt x="153178" y="-95679"/>
                  </a:moveTo>
                  <a:cubicBezTo>
                    <a:pt x="167099" y="-104780"/>
                    <a:pt x="170354" y="-119792"/>
                    <a:pt x="163253" y="-130327"/>
                  </a:cubicBezTo>
                  <a:cubicBezTo>
                    <a:pt x="156152" y="-140863"/>
                    <a:pt x="140843" y="-143721"/>
                    <a:pt x="127356" y="-133989"/>
                  </a:cubicBezTo>
                  <a:cubicBezTo>
                    <a:pt x="114678" y="-124841"/>
                    <a:pt x="102001" y="-115694"/>
                    <a:pt x="89512" y="-106358"/>
                  </a:cubicBezTo>
                  <a:cubicBezTo>
                    <a:pt x="77024" y="-97022"/>
                    <a:pt x="64725" y="-87498"/>
                    <a:pt x="52522" y="-77895"/>
                  </a:cubicBezTo>
                  <a:cubicBezTo>
                    <a:pt x="40319" y="-68293"/>
                    <a:pt x="28212" y="-58613"/>
                    <a:pt x="16181" y="-48882"/>
                  </a:cubicBezTo>
                  <a:cubicBezTo>
                    <a:pt x="4149" y="-39150"/>
                    <a:pt x="-7807" y="-29369"/>
                    <a:pt x="-19729" y="-19584"/>
                  </a:cubicBezTo>
                  <a:cubicBezTo>
                    <a:pt x="-31652" y="-9799"/>
                    <a:pt x="-43541" y="-12"/>
                    <a:pt x="-55434" y="9737"/>
                  </a:cubicBezTo>
                  <a:cubicBezTo>
                    <a:pt x="-67328" y="19486"/>
                    <a:pt x="-79225" y="29195"/>
                    <a:pt x="-91165" y="38821"/>
                  </a:cubicBezTo>
                  <a:cubicBezTo>
                    <a:pt x="-103105" y="48448"/>
                    <a:pt x="-115088" y="57990"/>
                    <a:pt x="-127150" y="67404"/>
                  </a:cubicBezTo>
                  <a:cubicBezTo>
                    <a:pt x="-139213" y="76817"/>
                    <a:pt x="-151355" y="86102"/>
                    <a:pt x="-163612" y="95208"/>
                  </a:cubicBezTo>
                  <a:cubicBezTo>
                    <a:pt x="-175868" y="104314"/>
                    <a:pt x="-188239" y="113243"/>
                    <a:pt x="-200757" y="121942"/>
                  </a:cubicBezTo>
                  <a:cubicBezTo>
                    <a:pt x="-213274" y="130641"/>
                    <a:pt x="-225937" y="139110"/>
                    <a:pt x="-238772" y="147296"/>
                  </a:cubicBezTo>
                  <a:cubicBezTo>
                    <a:pt x="-251607" y="155481"/>
                    <a:pt x="-264613" y="163383"/>
                    <a:pt x="-277810" y="170945"/>
                  </a:cubicBezTo>
                  <a:cubicBezTo>
                    <a:pt x="-291007" y="178507"/>
                    <a:pt x="-304394" y="185730"/>
                    <a:pt x="-317978" y="192559"/>
                  </a:cubicBezTo>
                  <a:cubicBezTo>
                    <a:pt x="-331561" y="199388"/>
                    <a:pt x="-345341" y="205823"/>
                    <a:pt x="-359322" y="211815"/>
                  </a:cubicBezTo>
                  <a:cubicBezTo>
                    <a:pt x="-373303" y="217807"/>
                    <a:pt x="-387485" y="223356"/>
                    <a:pt x="-401823" y="228421"/>
                  </a:cubicBezTo>
                  <a:cubicBezTo>
                    <a:pt x="-416161" y="233485"/>
                    <a:pt x="-430655" y="238065"/>
                    <a:pt x="-445389" y="242137"/>
                  </a:cubicBezTo>
                  <a:cubicBezTo>
                    <a:pt x="-460123" y="246209"/>
                    <a:pt x="-475097" y="249774"/>
                    <a:pt x="-489866" y="252804"/>
                  </a:cubicBezTo>
                  <a:cubicBezTo>
                    <a:pt x="-504635" y="255833"/>
                    <a:pt x="-519200" y="258327"/>
                    <a:pt x="-535057" y="260351"/>
                  </a:cubicBezTo>
                  <a:cubicBezTo>
                    <a:pt x="-550914" y="262374"/>
                    <a:pt x="-568063" y="263927"/>
                    <a:pt x="-580742" y="264801"/>
                  </a:cubicBezTo>
                  <a:cubicBezTo>
                    <a:pt x="-593421" y="265675"/>
                    <a:pt x="-601631" y="265869"/>
                    <a:pt x="-609840" y="266063"/>
                  </a:cubicBezTo>
                  <a:cubicBezTo>
                    <a:pt x="-612215" y="266119"/>
                    <a:pt x="-613800" y="267548"/>
                    <a:pt x="-613800" y="269363"/>
                  </a:cubicBezTo>
                  <a:cubicBezTo>
                    <a:pt x="-613800" y="271178"/>
                    <a:pt x="-612215" y="272609"/>
                    <a:pt x="-609840" y="272663"/>
                  </a:cubicBezTo>
                  <a:cubicBezTo>
                    <a:pt x="-601556" y="272848"/>
                    <a:pt x="-593272" y="273034"/>
                    <a:pt x="-580419" y="272741"/>
                  </a:cubicBezTo>
                  <a:cubicBezTo>
                    <a:pt x="-567566" y="272448"/>
                    <a:pt x="-550143" y="271676"/>
                    <a:pt x="-533974" y="270364"/>
                  </a:cubicBezTo>
                  <a:cubicBezTo>
                    <a:pt x="-517805" y="269052"/>
                    <a:pt x="-502890" y="267200"/>
                    <a:pt x="-487717" y="264810"/>
                  </a:cubicBezTo>
                  <a:cubicBezTo>
                    <a:pt x="-472545" y="262419"/>
                    <a:pt x="-457116" y="259488"/>
                    <a:pt x="-441885" y="256024"/>
                  </a:cubicBezTo>
                  <a:cubicBezTo>
                    <a:pt x="-426654" y="252559"/>
                    <a:pt x="-411622" y="248560"/>
                    <a:pt x="-396712" y="244053"/>
                  </a:cubicBezTo>
                  <a:cubicBezTo>
                    <a:pt x="-381802" y="239547"/>
                    <a:pt x="-367014" y="234532"/>
                    <a:pt x="-352404" y="229051"/>
                  </a:cubicBezTo>
                  <a:cubicBezTo>
                    <a:pt x="-337794" y="223570"/>
                    <a:pt x="-323363" y="217623"/>
                    <a:pt x="-309115" y="211263"/>
                  </a:cubicBezTo>
                  <a:cubicBezTo>
                    <a:pt x="-294867" y="204903"/>
                    <a:pt x="-280803" y="198131"/>
                    <a:pt x="-266927" y="191006"/>
                  </a:cubicBezTo>
                  <a:cubicBezTo>
                    <a:pt x="-253051" y="183881"/>
                    <a:pt x="-239362" y="176404"/>
                    <a:pt x="-225850" y="168636"/>
                  </a:cubicBezTo>
                  <a:cubicBezTo>
                    <a:pt x="-212339" y="160869"/>
                    <a:pt x="-199004" y="152812"/>
                    <a:pt x="-185827" y="144526"/>
                  </a:cubicBezTo>
                  <a:cubicBezTo>
                    <a:pt x="-172651" y="136241"/>
                    <a:pt x="-159632" y="127727"/>
                    <a:pt x="-146746" y="119043"/>
                  </a:cubicBezTo>
                  <a:cubicBezTo>
                    <a:pt x="-133861" y="110359"/>
                    <a:pt x="-121107" y="101506"/>
                    <a:pt x="-108456" y="92537"/>
                  </a:cubicBezTo>
                  <a:cubicBezTo>
                    <a:pt x="-95805" y="83569"/>
                    <a:pt x="-83257" y="74486"/>
                    <a:pt x="-70779" y="65339"/>
                  </a:cubicBezTo>
                  <a:cubicBezTo>
                    <a:pt x="-58301" y="56193"/>
                    <a:pt x="-45893" y="46984"/>
                    <a:pt x="-33523" y="37762"/>
                  </a:cubicBezTo>
                  <a:cubicBezTo>
                    <a:pt x="-21152" y="28539"/>
                    <a:pt x="-8818" y="19303"/>
                    <a:pt x="3510" y="10101"/>
                  </a:cubicBezTo>
                  <a:cubicBezTo>
                    <a:pt x="15839" y="898"/>
                    <a:pt x="28162" y="-8272"/>
                    <a:pt x="40515" y="-17357"/>
                  </a:cubicBezTo>
                  <a:cubicBezTo>
                    <a:pt x="52868" y="-26442"/>
                    <a:pt x="65250" y="-35441"/>
                    <a:pt x="77681" y="-44328"/>
                  </a:cubicBezTo>
                  <a:cubicBezTo>
                    <a:pt x="90112" y="-53215"/>
                    <a:pt x="102592" y="-61991"/>
                    <a:pt x="115183" y="-70531"/>
                  </a:cubicBezTo>
                  <a:cubicBezTo>
                    <a:pt x="127775" y="-79070"/>
                    <a:pt x="140476" y="-87375"/>
                    <a:pt x="153178" y="-95679"/>
                  </a:cubicBezTo>
                  <a:close/>
                </a:path>
              </a:pathLst>
            </a:custGeom>
            <a:solidFill>
              <a:srgbClr val="96E54E"/>
            </a:solidFill>
            <a:ln w="6600" cap="rnd">
              <a:solidFill>
                <a:srgbClr val="96E54E"/>
              </a:solidFill>
              <a:round/>
            </a:ln>
          </p:spPr>
        </p:sp>
        <p:sp>
          <p:nvSpPr>
            <p:cNvPr id="112" name="MainTopic"/>
            <p:cNvSpPr/>
            <p:nvPr/>
          </p:nvSpPr>
          <p:spPr>
            <a:xfrm>
              <a:off x="5065" y="6978"/>
              <a:ext cx="2011" cy="1081"/>
            </a:xfrm>
            <a:custGeom>
              <a:avLst/>
              <a:gdLst>
                <a:gd name="rtl" fmla="*/ 117480 w 2164800"/>
                <a:gd name="rtt" fmla="*/ 62040 h 363000"/>
                <a:gd name="rtr" fmla="*/ 2044680 w 2164800"/>
                <a:gd name="rtb" fmla="*/ 312840 h 363000"/>
              </a:gdLst>
              <a:ahLst/>
              <a:cxnLst/>
              <a:rect l="rtl" t="rtt" r="rtr" b="rtb"/>
              <a:pathLst>
                <a:path w="2164800" h="363000">
                  <a:moveTo>
                    <a:pt x="26400" y="0"/>
                  </a:moveTo>
                  <a:lnTo>
                    <a:pt x="2138400" y="0"/>
                  </a:lnTo>
                  <a:cubicBezTo>
                    <a:pt x="2152973" y="0"/>
                    <a:pt x="2164800" y="11827"/>
                    <a:pt x="2164800" y="26400"/>
                  </a:cubicBezTo>
                  <a:lnTo>
                    <a:pt x="2164800" y="336600"/>
                  </a:lnTo>
                  <a:cubicBezTo>
                    <a:pt x="2164800" y="351173"/>
                    <a:pt x="2152973" y="363000"/>
                    <a:pt x="21384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光的反射</a:t>
              </a:r>
              <a:endParaRPr sz="2400">
                <a:solidFill>
                  <a:srgbClr val="303030"/>
                </a:solidFill>
                <a:latin typeface="宋体" panose="02010600030101010101" pitchFamily="2" charset="-122"/>
              </a:endParaRPr>
            </a:p>
          </p:txBody>
        </p:sp>
      </p:grpSp>
      <p:grpSp>
        <p:nvGrpSpPr>
          <p:cNvPr id="3" name="组合 2"/>
          <p:cNvGrpSpPr/>
          <p:nvPr/>
        </p:nvGrpSpPr>
        <p:grpSpPr>
          <a:xfrm>
            <a:off x="945833" y="1327150"/>
            <a:ext cx="5234305" cy="2526030"/>
            <a:chOff x="1488" y="3107"/>
            <a:chExt cx="8243" cy="3978"/>
          </a:xfrm>
        </p:grpSpPr>
        <p:sp>
          <p:nvSpPr>
            <p:cNvPr id="116" name="MainTopic"/>
            <p:cNvSpPr/>
            <p:nvPr/>
          </p:nvSpPr>
          <p:spPr>
            <a:xfrm>
              <a:off x="1488" y="3107"/>
              <a:ext cx="5587" cy="1081"/>
            </a:xfrm>
            <a:custGeom>
              <a:avLst/>
              <a:gdLst>
                <a:gd name="rtl" fmla="*/ 117480 w 1531200"/>
                <a:gd name="rtt" fmla="*/ 62040 h 363000"/>
                <a:gd name="rtr" fmla="*/ 1411080 w 1531200"/>
                <a:gd name="rtb" fmla="*/ 312840 h 363000"/>
              </a:gdLst>
              <a:ahLst/>
              <a:cxnLst/>
              <a:rect l="rtl" t="rtt" r="rtr" b="rtb"/>
              <a:pathLst>
                <a:path w="1531200" h="363000">
                  <a:moveTo>
                    <a:pt x="26400" y="0"/>
                  </a:moveTo>
                  <a:lnTo>
                    <a:pt x="1504800" y="0"/>
                  </a:lnTo>
                  <a:cubicBezTo>
                    <a:pt x="1519373" y="0"/>
                    <a:pt x="1531200" y="11827"/>
                    <a:pt x="1531200" y="26400"/>
                  </a:cubicBezTo>
                  <a:lnTo>
                    <a:pt x="1531200" y="336600"/>
                  </a:lnTo>
                  <a:cubicBezTo>
                    <a:pt x="1531200" y="351173"/>
                    <a:pt x="1519373" y="363000"/>
                    <a:pt x="15048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4" action="ppaction://hlinksldjump"/>
                </a:rPr>
                <a:t>光</a:t>
              </a:r>
              <a:r>
                <a:rPr lang="zh-CN" sz="2400">
                  <a:solidFill>
                    <a:srgbClr val="303030"/>
                  </a:solidFill>
                  <a:latin typeface="宋体" panose="02010600030101010101" pitchFamily="2" charset="-122"/>
                  <a:hlinkClick r:id="rId4" action="ppaction://hlinksldjump"/>
                </a:rPr>
                <a:t>源、光线、传播速度</a:t>
              </a:r>
              <a:endParaRPr lang="zh-CN" sz="2400">
                <a:solidFill>
                  <a:srgbClr val="303030"/>
                </a:solidFill>
                <a:latin typeface="宋体" panose="02010600030101010101" pitchFamily="2" charset="-122"/>
              </a:endParaRPr>
            </a:p>
          </p:txBody>
        </p:sp>
        <p:sp>
          <p:nvSpPr>
            <p:cNvPr id="117" name="MMConnector"/>
            <p:cNvSpPr/>
            <p:nvPr/>
          </p:nvSpPr>
          <p:spPr>
            <a:xfrm>
              <a:off x="8237" y="4987"/>
              <a:ext cx="1494" cy="2098"/>
            </a:xfrm>
            <a:custGeom>
              <a:avLst/>
              <a:gdLst/>
              <a:ahLst/>
              <a:cxnLst/>
              <a:pathLst>
                <a:path w="784928" h="574578">
                  <a:moveTo>
                    <a:pt x="159253" y="210247"/>
                  </a:moveTo>
                  <a:cubicBezTo>
                    <a:pt x="171001" y="222021"/>
                    <a:pt x="186562" y="221680"/>
                    <a:pt x="195271" y="212430"/>
                  </a:cubicBezTo>
                  <a:cubicBezTo>
                    <a:pt x="203980" y="203179"/>
                    <a:pt x="203123" y="187912"/>
                    <a:pt x="190922" y="176609"/>
                  </a:cubicBezTo>
                  <a:cubicBezTo>
                    <a:pt x="179840" y="166343"/>
                    <a:pt x="168759" y="156078"/>
                    <a:pt x="157879" y="145537"/>
                  </a:cubicBezTo>
                  <a:cubicBezTo>
                    <a:pt x="146999" y="134997"/>
                    <a:pt x="136321" y="124182"/>
                    <a:pt x="125750" y="113228"/>
                  </a:cubicBezTo>
                  <a:cubicBezTo>
                    <a:pt x="115180" y="102274"/>
                    <a:pt x="104716" y="91180"/>
                    <a:pt x="94341" y="79966"/>
                  </a:cubicBezTo>
                  <a:cubicBezTo>
                    <a:pt x="83967" y="68752"/>
                    <a:pt x="73681" y="57417"/>
                    <a:pt x="63444" y="46007"/>
                  </a:cubicBezTo>
                  <a:cubicBezTo>
                    <a:pt x="53208" y="34597"/>
                    <a:pt x="43019" y="23112"/>
                    <a:pt x="32844" y="11587"/>
                  </a:cubicBezTo>
                  <a:cubicBezTo>
                    <a:pt x="22669" y="62"/>
                    <a:pt x="12508" y="-11504"/>
                    <a:pt x="2321" y="-23074"/>
                  </a:cubicBezTo>
                  <a:cubicBezTo>
                    <a:pt x="-7865" y="-34644"/>
                    <a:pt x="-18076" y="-46218"/>
                    <a:pt x="-28349" y="-57761"/>
                  </a:cubicBezTo>
                  <a:cubicBezTo>
                    <a:pt x="-38622" y="-69304"/>
                    <a:pt x="-48957" y="-80815"/>
                    <a:pt x="-59393" y="-92256"/>
                  </a:cubicBezTo>
                  <a:cubicBezTo>
                    <a:pt x="-69829" y="-103698"/>
                    <a:pt x="-80366" y="-115070"/>
                    <a:pt x="-91042" y="-126331"/>
                  </a:cubicBezTo>
                  <a:cubicBezTo>
                    <a:pt x="-101718" y="-137591"/>
                    <a:pt x="-112533" y="-148741"/>
                    <a:pt x="-123526" y="-159733"/>
                  </a:cubicBezTo>
                  <a:cubicBezTo>
                    <a:pt x="-134519" y="-170725"/>
                    <a:pt x="-145689" y="-181560"/>
                    <a:pt x="-157074" y="-192184"/>
                  </a:cubicBezTo>
                  <a:cubicBezTo>
                    <a:pt x="-168458" y="-202808"/>
                    <a:pt x="-180057" y="-213222"/>
                    <a:pt x="-191902" y="-223364"/>
                  </a:cubicBezTo>
                  <a:cubicBezTo>
                    <a:pt x="-203747" y="-233507"/>
                    <a:pt x="-215839" y="-243378"/>
                    <a:pt x="-228203" y="-252912"/>
                  </a:cubicBezTo>
                  <a:cubicBezTo>
                    <a:pt x="-240567" y="-262445"/>
                    <a:pt x="-253203" y="-271639"/>
                    <a:pt x="-266127" y="-280422"/>
                  </a:cubicBezTo>
                  <a:cubicBezTo>
                    <a:pt x="-279050" y="-289205"/>
                    <a:pt x="-292261" y="-297575"/>
                    <a:pt x="-305757" y="-305460"/>
                  </a:cubicBezTo>
                  <a:cubicBezTo>
                    <a:pt x="-319253" y="-313344"/>
                    <a:pt x="-333035" y="-320742"/>
                    <a:pt x="-347087" y="-327584"/>
                  </a:cubicBezTo>
                  <a:cubicBezTo>
                    <a:pt x="-361139" y="-334427"/>
                    <a:pt x="-375462" y="-340714"/>
                    <a:pt x="-390002" y="-346390"/>
                  </a:cubicBezTo>
                  <a:cubicBezTo>
                    <a:pt x="-404542" y="-352067"/>
                    <a:pt x="-419300" y="-357132"/>
                    <a:pt x="-434280" y="-361557"/>
                  </a:cubicBezTo>
                  <a:cubicBezTo>
                    <a:pt x="-449260" y="-365982"/>
                    <a:pt x="-464462" y="-369766"/>
                    <a:pt x="-479615" y="-372894"/>
                  </a:cubicBezTo>
                  <a:cubicBezTo>
                    <a:pt x="-494767" y="-376023"/>
                    <a:pt x="-509870" y="-378497"/>
                    <a:pt x="-525657" y="-380362"/>
                  </a:cubicBezTo>
                  <a:cubicBezTo>
                    <a:pt x="-541444" y="-382228"/>
                    <a:pt x="-557916" y="-383485"/>
                    <a:pt x="-572061" y="-384065"/>
                  </a:cubicBezTo>
                  <a:cubicBezTo>
                    <a:pt x="-586206" y="-384645"/>
                    <a:pt x="-598023" y="-384548"/>
                    <a:pt x="-609840" y="-384450"/>
                  </a:cubicBezTo>
                  <a:cubicBezTo>
                    <a:pt x="-612216" y="-384430"/>
                    <a:pt x="-613800" y="-382965"/>
                    <a:pt x="-613800" y="-381150"/>
                  </a:cubicBezTo>
                  <a:cubicBezTo>
                    <a:pt x="-613800" y="-379335"/>
                    <a:pt x="-612215" y="-377924"/>
                    <a:pt x="-609840" y="-377850"/>
                  </a:cubicBezTo>
                  <a:cubicBezTo>
                    <a:pt x="-598155" y="-377487"/>
                    <a:pt x="-586470" y="-377124"/>
                    <a:pt x="-572546" y="-376004"/>
                  </a:cubicBezTo>
                  <a:cubicBezTo>
                    <a:pt x="-558622" y="-374884"/>
                    <a:pt x="-542460" y="-373008"/>
                    <a:pt x="-527027" y="-370566"/>
                  </a:cubicBezTo>
                  <a:cubicBezTo>
                    <a:pt x="-511595" y="-368125"/>
                    <a:pt x="-496892" y="-365118"/>
                    <a:pt x="-482192" y="-361475"/>
                  </a:cubicBezTo>
                  <a:cubicBezTo>
                    <a:pt x="-467493" y="-357832"/>
                    <a:pt x="-452797" y="-353554"/>
                    <a:pt x="-438367" y="-348667"/>
                  </a:cubicBezTo>
                  <a:cubicBezTo>
                    <a:pt x="-423936" y="-343781"/>
                    <a:pt x="-409770" y="-338286"/>
                    <a:pt x="-395853" y="-332213"/>
                  </a:cubicBezTo>
                  <a:cubicBezTo>
                    <a:pt x="-381937" y="-326139"/>
                    <a:pt x="-368271" y="-319488"/>
                    <a:pt x="-354894" y="-312311"/>
                  </a:cubicBezTo>
                  <a:cubicBezTo>
                    <a:pt x="-341518" y="-305134"/>
                    <a:pt x="-328432" y="-297433"/>
                    <a:pt x="-315640" y="-289269"/>
                  </a:cubicBezTo>
                  <a:cubicBezTo>
                    <a:pt x="-302849" y="-281106"/>
                    <a:pt x="-290351" y="-272481"/>
                    <a:pt x="-278140" y="-263461"/>
                  </a:cubicBezTo>
                  <a:cubicBezTo>
                    <a:pt x="-265929" y="-254442"/>
                    <a:pt x="-254005" y="-245028"/>
                    <a:pt x="-242347" y="-235285"/>
                  </a:cubicBezTo>
                  <a:cubicBezTo>
                    <a:pt x="-230688" y="-225542"/>
                    <a:pt x="-219296" y="-215471"/>
                    <a:pt x="-208138" y="-205131"/>
                  </a:cubicBezTo>
                  <a:cubicBezTo>
                    <a:pt x="-196981" y="-194790"/>
                    <a:pt x="-186060" y="-184182"/>
                    <a:pt x="-175339" y="-173358"/>
                  </a:cubicBezTo>
                  <a:cubicBezTo>
                    <a:pt x="-164618" y="-162535"/>
                    <a:pt x="-154098" y="-151497"/>
                    <a:pt x="-143739" y="-140291"/>
                  </a:cubicBezTo>
                  <a:cubicBezTo>
                    <a:pt x="-133380" y="-129085"/>
                    <a:pt x="-123183" y="-117712"/>
                    <a:pt x="-113108" y="-106212"/>
                  </a:cubicBezTo>
                  <a:cubicBezTo>
                    <a:pt x="-103033" y="-94713"/>
                    <a:pt x="-93080" y="-83087"/>
                    <a:pt x="-83209" y="-71371"/>
                  </a:cubicBezTo>
                  <a:cubicBezTo>
                    <a:pt x="-73338" y="-59655"/>
                    <a:pt x="-63548" y="-47850"/>
                    <a:pt x="-53798" y="-35989"/>
                  </a:cubicBezTo>
                  <a:cubicBezTo>
                    <a:pt x="-44049" y="-24128"/>
                    <a:pt x="-34341" y="-12210"/>
                    <a:pt x="-24632" y="-268"/>
                  </a:cubicBezTo>
                  <a:cubicBezTo>
                    <a:pt x="-14923" y="11675"/>
                    <a:pt x="-5214" y="23642"/>
                    <a:pt x="4536" y="35603"/>
                  </a:cubicBezTo>
                  <a:cubicBezTo>
                    <a:pt x="14287" y="47564"/>
                    <a:pt x="24080" y="59518"/>
                    <a:pt x="33955" y="71435"/>
                  </a:cubicBezTo>
                  <a:cubicBezTo>
                    <a:pt x="43831" y="83353"/>
                    <a:pt x="53788" y="95233"/>
                    <a:pt x="63878" y="107037"/>
                  </a:cubicBezTo>
                  <a:cubicBezTo>
                    <a:pt x="73967" y="118841"/>
                    <a:pt x="84188" y="130568"/>
                    <a:pt x="94561" y="142200"/>
                  </a:cubicBezTo>
                  <a:cubicBezTo>
                    <a:pt x="104934" y="153831"/>
                    <a:pt x="115458" y="165367"/>
                    <a:pt x="126266" y="176692"/>
                  </a:cubicBezTo>
                  <a:cubicBezTo>
                    <a:pt x="137073" y="188017"/>
                    <a:pt x="148163" y="199132"/>
                    <a:pt x="159253" y="210247"/>
                  </a:cubicBezTo>
                  <a:close/>
                </a:path>
              </a:pathLst>
            </a:custGeom>
            <a:solidFill>
              <a:srgbClr val="96E54E"/>
            </a:solidFill>
            <a:ln w="6600" cap="rnd">
              <a:solidFill>
                <a:srgbClr val="96E54E"/>
              </a:solidFill>
              <a:round/>
            </a:ln>
          </p:spPr>
        </p:sp>
      </p:grpSp>
      <p:grpSp>
        <p:nvGrpSpPr>
          <p:cNvPr id="12" name="组合 11"/>
          <p:cNvGrpSpPr/>
          <p:nvPr/>
        </p:nvGrpSpPr>
        <p:grpSpPr>
          <a:xfrm>
            <a:off x="9170353" y="1193800"/>
            <a:ext cx="2316480" cy="1504315"/>
            <a:chOff x="14440" y="2445"/>
            <a:chExt cx="3648" cy="2369"/>
          </a:xfrm>
        </p:grpSpPr>
        <p:sp>
          <p:nvSpPr>
            <p:cNvPr id="121" name="MMConnector"/>
            <p:cNvSpPr/>
            <p:nvPr/>
          </p:nvSpPr>
          <p:spPr>
            <a:xfrm>
              <a:off x="14440" y="3808"/>
              <a:ext cx="415" cy="1007"/>
            </a:xfrm>
            <a:custGeom>
              <a:avLst/>
              <a:gdLst/>
              <a:ahLst/>
              <a:cxnLst/>
              <a:pathLst>
                <a:path w="217800" h="338250" fill="none">
                  <a:moveTo>
                    <a:pt x="-108900" y="169125"/>
                  </a:moveTo>
                  <a:cubicBezTo>
                    <a:pt x="15644" y="169125"/>
                    <a:pt x="-43764" y="-169125"/>
                    <a:pt x="108900" y="-169125"/>
                  </a:cubicBezTo>
                </a:path>
              </a:pathLst>
            </a:custGeom>
            <a:noFill/>
            <a:ln w="13200" cap="rnd">
              <a:solidFill>
                <a:srgbClr val="96E54E"/>
              </a:solidFill>
              <a:round/>
            </a:ln>
          </p:spPr>
        </p:sp>
        <p:sp>
          <p:nvSpPr>
            <p:cNvPr id="120" name="SubTopic"/>
            <p:cNvSpPr/>
            <p:nvPr/>
          </p:nvSpPr>
          <p:spPr>
            <a:xfrm>
              <a:off x="14646" y="2445"/>
              <a:ext cx="3443" cy="860"/>
            </a:xfrm>
            <a:custGeom>
              <a:avLst/>
              <a:gdLst>
                <a:gd name="rtl" fmla="*/ 47025 w 1808400"/>
                <a:gd name="rtt" fmla="*/ 22605 h 288750"/>
                <a:gd name="rtr" fmla="*/ 1763025 w 1808400"/>
                <a:gd name="rtb" fmla="*/ 273405 h 288750"/>
              </a:gdLst>
              <a:ahLst/>
              <a:cxnLst/>
              <a:rect l="rtl" t="rtt" r="rtr" b="rtb"/>
              <a:pathLst>
                <a:path w="1808400" h="288750" stroke="0">
                  <a:moveTo>
                    <a:pt x="0" y="0"/>
                  </a:moveTo>
                  <a:lnTo>
                    <a:pt x="1808400" y="0"/>
                  </a:lnTo>
                  <a:lnTo>
                    <a:pt x="1808400" y="288750"/>
                  </a:lnTo>
                  <a:lnTo>
                    <a:pt x="0" y="288750"/>
                  </a:lnTo>
                  <a:lnTo>
                    <a:pt x="0" y="0"/>
                  </a:lnTo>
                  <a:close/>
                </a:path>
                <a:path w="1808400" h="288750" fill="none">
                  <a:moveTo>
                    <a:pt x="0" y="288750"/>
                  </a:moveTo>
                  <a:lnTo>
                    <a:pt x="1808400" y="288750"/>
                  </a:lnTo>
                </a:path>
              </a:pathLst>
            </a:custGeom>
            <a:noFill/>
            <a:ln w="13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平面镜成像的特点</a:t>
              </a:r>
              <a:endParaRPr sz="2400">
                <a:solidFill>
                  <a:srgbClr val="303030"/>
                </a:solidFill>
                <a:latin typeface="宋体" panose="02010600030101010101" pitchFamily="2" charset="-122"/>
              </a:endParaRPr>
            </a:p>
          </p:txBody>
        </p:sp>
      </p:grpSp>
      <p:grpSp>
        <p:nvGrpSpPr>
          <p:cNvPr id="15" name="组合 14"/>
          <p:cNvGrpSpPr/>
          <p:nvPr/>
        </p:nvGrpSpPr>
        <p:grpSpPr>
          <a:xfrm>
            <a:off x="9170353" y="1802130"/>
            <a:ext cx="1550670" cy="591820"/>
            <a:chOff x="14440" y="3403"/>
            <a:chExt cx="2442" cy="932"/>
          </a:xfrm>
        </p:grpSpPr>
        <p:sp>
          <p:nvSpPr>
            <p:cNvPr id="123" name="MMConnector"/>
            <p:cNvSpPr/>
            <p:nvPr/>
          </p:nvSpPr>
          <p:spPr>
            <a:xfrm>
              <a:off x="14440" y="4287"/>
              <a:ext cx="415" cy="49"/>
            </a:xfrm>
            <a:custGeom>
              <a:avLst/>
              <a:gdLst/>
              <a:ahLst/>
              <a:cxnLst/>
              <a:pathLst>
                <a:path w="217800" h="16500" fill="none">
                  <a:moveTo>
                    <a:pt x="-108900" y="8250"/>
                  </a:moveTo>
                  <a:cubicBezTo>
                    <a:pt x="-21780" y="8250"/>
                    <a:pt x="43560" y="-8250"/>
                    <a:pt x="108900" y="-8250"/>
                  </a:cubicBezTo>
                </a:path>
              </a:pathLst>
            </a:custGeom>
            <a:noFill/>
            <a:ln w="13200" cap="rnd">
              <a:solidFill>
                <a:srgbClr val="96E54E"/>
              </a:solidFill>
              <a:round/>
            </a:ln>
          </p:spPr>
        </p:sp>
        <p:sp>
          <p:nvSpPr>
            <p:cNvPr id="122" name="SubTopic"/>
            <p:cNvSpPr/>
            <p:nvPr/>
          </p:nvSpPr>
          <p:spPr>
            <a:xfrm>
              <a:off x="14646" y="3403"/>
              <a:ext cx="2236" cy="860"/>
            </a:xfrm>
            <a:custGeom>
              <a:avLst/>
              <a:gdLst>
                <a:gd name="rtl" fmla="*/ 47025 w 1174800"/>
                <a:gd name="rtt" fmla="*/ 22605 h 288750"/>
                <a:gd name="rtr" fmla="*/ 1129425 w 1174800"/>
                <a:gd name="rtb" fmla="*/ 273405 h 288750"/>
              </a:gdLst>
              <a:ahLst/>
              <a:cxnLst/>
              <a:rect l="rtl" t="rtt" r="rtr" b="rtb"/>
              <a:pathLst>
                <a:path w="1174800" h="288750" stroke="0">
                  <a:moveTo>
                    <a:pt x="0" y="0"/>
                  </a:moveTo>
                  <a:lnTo>
                    <a:pt x="1174800" y="0"/>
                  </a:lnTo>
                  <a:lnTo>
                    <a:pt x="1174800" y="288750"/>
                  </a:lnTo>
                  <a:lnTo>
                    <a:pt x="0" y="288750"/>
                  </a:lnTo>
                  <a:lnTo>
                    <a:pt x="0" y="0"/>
                  </a:lnTo>
                  <a:close/>
                </a:path>
                <a:path w="1174800" h="288750" fill="none">
                  <a:moveTo>
                    <a:pt x="0" y="288750"/>
                  </a:moveTo>
                  <a:lnTo>
                    <a:pt x="1174800" y="288750"/>
                  </a:lnTo>
                </a:path>
              </a:pathLst>
            </a:custGeom>
            <a:noFill/>
            <a:ln w="13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虚像与实像</a:t>
              </a:r>
              <a:endParaRPr sz="2400">
                <a:solidFill>
                  <a:srgbClr val="303030"/>
                </a:solidFill>
                <a:latin typeface="宋体" panose="02010600030101010101" pitchFamily="2" charset="-122"/>
              </a:endParaRPr>
            </a:p>
          </p:txBody>
        </p:sp>
      </p:grpSp>
      <p:grpSp>
        <p:nvGrpSpPr>
          <p:cNvPr id="20" name="组合 19"/>
          <p:cNvGrpSpPr/>
          <p:nvPr/>
        </p:nvGrpSpPr>
        <p:grpSpPr>
          <a:xfrm>
            <a:off x="8914448" y="3838575"/>
            <a:ext cx="786130" cy="1046480"/>
            <a:chOff x="14037" y="6610"/>
            <a:chExt cx="1238" cy="1648"/>
          </a:xfrm>
        </p:grpSpPr>
        <p:sp>
          <p:nvSpPr>
            <p:cNvPr id="177" name="MMConnector"/>
            <p:cNvSpPr/>
            <p:nvPr/>
          </p:nvSpPr>
          <p:spPr>
            <a:xfrm>
              <a:off x="14037" y="7732"/>
              <a:ext cx="415" cy="527"/>
            </a:xfrm>
            <a:custGeom>
              <a:avLst/>
              <a:gdLst/>
              <a:ahLst/>
              <a:cxnLst/>
              <a:pathLst>
                <a:path w="217800" h="177375" fill="none">
                  <a:moveTo>
                    <a:pt x="-108900" y="88688"/>
                  </a:moveTo>
                  <a:cubicBezTo>
                    <a:pt x="-1238" y="88688"/>
                    <a:pt x="-4372" y="-88687"/>
                    <a:pt x="108900" y="-88687"/>
                  </a:cubicBezTo>
                </a:path>
              </a:pathLst>
            </a:custGeom>
            <a:noFill/>
            <a:ln w="13200" cap="rnd">
              <a:solidFill>
                <a:srgbClr val="96E54E"/>
              </a:solidFill>
              <a:round/>
            </a:ln>
          </p:spPr>
        </p:sp>
        <p:sp>
          <p:nvSpPr>
            <p:cNvPr id="156" name="SubTopic"/>
            <p:cNvSpPr/>
            <p:nvPr/>
          </p:nvSpPr>
          <p:spPr>
            <a:xfrm>
              <a:off x="14245" y="6610"/>
              <a:ext cx="1030"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21" name="组合 20"/>
          <p:cNvGrpSpPr/>
          <p:nvPr/>
        </p:nvGrpSpPr>
        <p:grpSpPr>
          <a:xfrm>
            <a:off x="8914448" y="4446905"/>
            <a:ext cx="1551940" cy="680720"/>
            <a:chOff x="14037" y="7568"/>
            <a:chExt cx="2444" cy="1072"/>
          </a:xfrm>
        </p:grpSpPr>
        <p:sp>
          <p:nvSpPr>
            <p:cNvPr id="178" name="MMConnector"/>
            <p:cNvSpPr/>
            <p:nvPr/>
          </p:nvSpPr>
          <p:spPr>
            <a:xfrm>
              <a:off x="14037" y="8212"/>
              <a:ext cx="415" cy="429"/>
            </a:xfrm>
            <a:custGeom>
              <a:avLst/>
              <a:gdLst/>
              <a:ahLst/>
              <a:cxnLst/>
              <a:pathLst>
                <a:path w="217800" h="144375" fill="none">
                  <a:moveTo>
                    <a:pt x="-108900" y="-72187"/>
                  </a:moveTo>
                  <a:cubicBezTo>
                    <a:pt x="-4963" y="-72187"/>
                    <a:pt x="4320" y="72188"/>
                    <a:pt x="108900" y="72188"/>
                  </a:cubicBezTo>
                </a:path>
              </a:pathLst>
            </a:custGeom>
            <a:noFill/>
            <a:ln w="13200" cap="rnd">
              <a:solidFill>
                <a:srgbClr val="96E54E"/>
              </a:solidFill>
              <a:round/>
            </a:ln>
          </p:spPr>
        </p:sp>
        <p:sp>
          <p:nvSpPr>
            <p:cNvPr id="164" name="SubTopic"/>
            <p:cNvSpPr/>
            <p:nvPr/>
          </p:nvSpPr>
          <p:spPr>
            <a:xfrm>
              <a:off x="14245" y="7568"/>
              <a:ext cx="2236" cy="860"/>
            </a:xfrm>
            <a:custGeom>
              <a:avLst/>
              <a:gdLst>
                <a:gd name="rtl" fmla="*/ 47025 w 1174800"/>
                <a:gd name="rtt" fmla="*/ 22605 h 288750"/>
                <a:gd name="rtr" fmla="*/ 1129425 w 1174800"/>
                <a:gd name="rtb" fmla="*/ 273405 h 288750"/>
              </a:gdLst>
              <a:ahLst/>
              <a:cxnLst/>
              <a:rect l="rtl" t="rtt" r="rtr" b="rtb"/>
              <a:pathLst>
                <a:path w="1174800" h="288750" stroke="0">
                  <a:moveTo>
                    <a:pt x="0" y="0"/>
                  </a:moveTo>
                  <a:lnTo>
                    <a:pt x="1174800" y="0"/>
                  </a:lnTo>
                  <a:lnTo>
                    <a:pt x="1174800" y="288750"/>
                  </a:lnTo>
                  <a:lnTo>
                    <a:pt x="0" y="288750"/>
                  </a:lnTo>
                  <a:lnTo>
                    <a:pt x="0" y="0"/>
                  </a:lnTo>
                  <a:close/>
                </a:path>
                <a:path w="1174800" h="288750" fill="none">
                  <a:moveTo>
                    <a:pt x="0" y="288750"/>
                  </a:moveTo>
                  <a:lnTo>
                    <a:pt x="1174800" y="288750"/>
                  </a:lnTo>
                </a:path>
              </a:pathLst>
            </a:custGeom>
            <a:noFill/>
            <a:ln w="13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光的三原色</a:t>
              </a:r>
              <a:endParaRPr sz="2400">
                <a:solidFill>
                  <a:srgbClr val="303030"/>
                </a:solidFill>
                <a:latin typeface="宋体" panose="02010600030101010101" pitchFamily="2" charset="-122"/>
              </a:endParaRPr>
            </a:p>
          </p:txBody>
        </p:sp>
      </p:grpSp>
      <p:grpSp>
        <p:nvGrpSpPr>
          <p:cNvPr id="23" name="组合 22"/>
          <p:cNvGrpSpPr/>
          <p:nvPr/>
        </p:nvGrpSpPr>
        <p:grpSpPr>
          <a:xfrm>
            <a:off x="9170353" y="2410460"/>
            <a:ext cx="1805940" cy="833755"/>
            <a:chOff x="14440" y="4361"/>
            <a:chExt cx="2844" cy="1313"/>
          </a:xfrm>
        </p:grpSpPr>
        <p:sp>
          <p:nvSpPr>
            <p:cNvPr id="392" name="MMConnector"/>
            <p:cNvSpPr/>
            <p:nvPr/>
          </p:nvSpPr>
          <p:spPr>
            <a:xfrm>
              <a:off x="14440" y="4766"/>
              <a:ext cx="415" cy="909"/>
            </a:xfrm>
            <a:custGeom>
              <a:avLst/>
              <a:gdLst/>
              <a:ahLst/>
              <a:cxnLst/>
              <a:pathLst>
                <a:path w="217800" h="305250" fill="none">
                  <a:moveTo>
                    <a:pt x="-108900" y="-152625"/>
                  </a:moveTo>
                  <a:cubicBezTo>
                    <a:pt x="12393" y="-152625"/>
                    <a:pt x="-36177" y="152625"/>
                    <a:pt x="108900" y="152625"/>
                  </a:cubicBezTo>
                </a:path>
              </a:pathLst>
            </a:custGeom>
            <a:noFill/>
            <a:ln w="13200" cap="rnd">
              <a:solidFill>
                <a:srgbClr val="96E54E"/>
              </a:solidFill>
              <a:round/>
            </a:ln>
          </p:spPr>
        </p:sp>
        <p:sp>
          <p:nvSpPr>
            <p:cNvPr id="391" name="SubTopic"/>
            <p:cNvSpPr/>
            <p:nvPr/>
          </p:nvSpPr>
          <p:spPr>
            <a:xfrm>
              <a:off x="14646" y="4361"/>
              <a:ext cx="2639" cy="860"/>
            </a:xfrm>
            <a:custGeom>
              <a:avLst/>
              <a:gdLst>
                <a:gd name="rtl" fmla="*/ 47025 w 1386000"/>
                <a:gd name="rtt" fmla="*/ 22605 h 288750"/>
                <a:gd name="rtr" fmla="*/ 1340625 w 1386000"/>
                <a:gd name="rtb" fmla="*/ 273405 h 288750"/>
              </a:gdLst>
              <a:ahLst/>
              <a:cxnLst/>
              <a:rect l="rtl" t="rtt" r="rtr" b="rtb"/>
              <a:pathLst>
                <a:path w="1386000" h="288750" stroke="0">
                  <a:moveTo>
                    <a:pt x="0" y="0"/>
                  </a:moveTo>
                  <a:lnTo>
                    <a:pt x="1386000" y="0"/>
                  </a:lnTo>
                  <a:lnTo>
                    <a:pt x="1386000" y="288750"/>
                  </a:lnTo>
                  <a:lnTo>
                    <a:pt x="0" y="288750"/>
                  </a:lnTo>
                  <a:lnTo>
                    <a:pt x="0" y="0"/>
                  </a:lnTo>
                  <a:close/>
                </a:path>
                <a:path w="1386000" h="288750" fill="none">
                  <a:moveTo>
                    <a:pt x="0" y="288750"/>
                  </a:moveTo>
                  <a:lnTo>
                    <a:pt x="1386000" y="288750"/>
                  </a:lnTo>
                </a:path>
              </a:pathLst>
            </a:custGeom>
            <a:noFill/>
            <a:ln w="13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平面镜的应用</a:t>
              </a:r>
              <a:endParaRPr sz="2400">
                <a:solidFill>
                  <a:srgbClr val="303030"/>
                </a:solidFill>
                <a:latin typeface="宋体" panose="02010600030101010101" pitchFamily="2" charset="-122"/>
              </a:endParaRPr>
            </a:p>
          </p:txBody>
        </p:sp>
      </p:grpSp>
      <p:grpSp>
        <p:nvGrpSpPr>
          <p:cNvPr id="18" name="组合 17"/>
          <p:cNvGrpSpPr/>
          <p:nvPr/>
        </p:nvGrpSpPr>
        <p:grpSpPr>
          <a:xfrm>
            <a:off x="9170353" y="2971800"/>
            <a:ext cx="1040130" cy="1183640"/>
            <a:chOff x="14440" y="5245"/>
            <a:chExt cx="1638" cy="1864"/>
          </a:xfrm>
        </p:grpSpPr>
        <p:sp>
          <p:nvSpPr>
            <p:cNvPr id="394" name="MMConnector"/>
            <p:cNvSpPr/>
            <p:nvPr/>
          </p:nvSpPr>
          <p:spPr>
            <a:xfrm>
              <a:off x="14440" y="5245"/>
              <a:ext cx="415" cy="1865"/>
            </a:xfrm>
            <a:custGeom>
              <a:avLst/>
              <a:gdLst/>
              <a:ahLst/>
              <a:cxnLst/>
              <a:pathLst>
                <a:path w="217800" h="627000" fill="none">
                  <a:moveTo>
                    <a:pt x="-108900" y="-313500"/>
                  </a:moveTo>
                  <a:cubicBezTo>
                    <a:pt x="37328" y="-313500"/>
                    <a:pt x="-94359" y="313500"/>
                    <a:pt x="108900" y="313500"/>
                  </a:cubicBezTo>
                </a:path>
              </a:pathLst>
            </a:custGeom>
            <a:noFill/>
            <a:ln w="13200" cap="rnd">
              <a:solidFill>
                <a:srgbClr val="96E54E"/>
              </a:solidFill>
              <a:round/>
            </a:ln>
          </p:spPr>
        </p:sp>
        <p:sp>
          <p:nvSpPr>
            <p:cNvPr id="393" name="SubTopic"/>
            <p:cNvSpPr/>
            <p:nvPr/>
          </p:nvSpPr>
          <p:spPr>
            <a:xfrm>
              <a:off x="14646" y="5319"/>
              <a:ext cx="1432" cy="860"/>
            </a:xfrm>
            <a:custGeom>
              <a:avLst/>
              <a:gdLst>
                <a:gd name="rtl" fmla="*/ 47025 w 752400"/>
                <a:gd name="rtt" fmla="*/ 22605 h 288750"/>
                <a:gd name="rtr" fmla="*/ 707025 w 752400"/>
                <a:gd name="rtb" fmla="*/ 273405 h 288750"/>
              </a:gdLst>
              <a:ahLst/>
              <a:cxnLst/>
              <a:rect l="rtl" t="rtt" r="rtr" b="rtb"/>
              <a:pathLst>
                <a:path w="752400" h="288750" stroke="0">
                  <a:moveTo>
                    <a:pt x="0" y="0"/>
                  </a:moveTo>
                  <a:lnTo>
                    <a:pt x="752400" y="0"/>
                  </a:lnTo>
                  <a:lnTo>
                    <a:pt x="752400" y="288750"/>
                  </a:lnTo>
                  <a:lnTo>
                    <a:pt x="0" y="288750"/>
                  </a:lnTo>
                  <a:lnTo>
                    <a:pt x="0" y="0"/>
                  </a:lnTo>
                  <a:close/>
                </a:path>
                <a:path w="752400" h="288750" fill="none">
                  <a:moveTo>
                    <a:pt x="0" y="288750"/>
                  </a:moveTo>
                  <a:lnTo>
                    <a:pt x="752400" y="288750"/>
                  </a:lnTo>
                </a:path>
              </a:pathLst>
            </a:custGeom>
            <a:noFill/>
            <a:ln w="13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球面镜</a:t>
              </a:r>
              <a:endParaRPr sz="2400">
                <a:solidFill>
                  <a:srgbClr val="303030"/>
                </a:solidFill>
                <a:latin typeface="宋体" panose="02010600030101010101" pitchFamily="2" charset="-122"/>
              </a:endParaRPr>
            </a:p>
          </p:txBody>
        </p:sp>
      </p:grpSp>
      <p:grpSp>
        <p:nvGrpSpPr>
          <p:cNvPr id="22" name="组合 21"/>
          <p:cNvGrpSpPr/>
          <p:nvPr/>
        </p:nvGrpSpPr>
        <p:grpSpPr>
          <a:xfrm>
            <a:off x="8914448" y="5053965"/>
            <a:ext cx="1551940" cy="985520"/>
            <a:chOff x="14037" y="8524"/>
            <a:chExt cx="2444" cy="1552"/>
          </a:xfrm>
        </p:grpSpPr>
        <p:sp>
          <p:nvSpPr>
            <p:cNvPr id="396" name="MMConnector"/>
            <p:cNvSpPr/>
            <p:nvPr/>
          </p:nvSpPr>
          <p:spPr>
            <a:xfrm>
              <a:off x="14037" y="8690"/>
              <a:ext cx="415" cy="1387"/>
            </a:xfrm>
            <a:custGeom>
              <a:avLst/>
              <a:gdLst/>
              <a:ahLst/>
              <a:cxnLst/>
              <a:pathLst>
                <a:path w="217800" h="466125" fill="none">
                  <a:moveTo>
                    <a:pt x="-108900" y="-233062"/>
                  </a:moveTo>
                  <a:cubicBezTo>
                    <a:pt x="26894" y="-233062"/>
                    <a:pt x="-70013" y="233063"/>
                    <a:pt x="108900" y="233063"/>
                  </a:cubicBezTo>
                </a:path>
              </a:pathLst>
            </a:custGeom>
            <a:noFill/>
            <a:ln w="13200" cap="rnd">
              <a:solidFill>
                <a:srgbClr val="96E54E"/>
              </a:solidFill>
              <a:round/>
            </a:ln>
          </p:spPr>
        </p:sp>
        <p:sp>
          <p:nvSpPr>
            <p:cNvPr id="395" name="SubTopic"/>
            <p:cNvSpPr/>
            <p:nvPr/>
          </p:nvSpPr>
          <p:spPr>
            <a:xfrm>
              <a:off x="14245" y="8524"/>
              <a:ext cx="2236" cy="860"/>
            </a:xfrm>
            <a:custGeom>
              <a:avLst/>
              <a:gdLst>
                <a:gd name="rtl" fmla="*/ 47025 w 1174800"/>
                <a:gd name="rtt" fmla="*/ 22605 h 288750"/>
                <a:gd name="rtr" fmla="*/ 1129425 w 1174800"/>
                <a:gd name="rtb" fmla="*/ 273405 h 288750"/>
              </a:gdLst>
              <a:ahLst/>
              <a:cxnLst/>
              <a:rect l="rtl" t="rtt" r="rtr" b="rtb"/>
              <a:pathLst>
                <a:path w="1174800" h="288750" stroke="0">
                  <a:moveTo>
                    <a:pt x="0" y="0"/>
                  </a:moveTo>
                  <a:lnTo>
                    <a:pt x="1174800" y="0"/>
                  </a:lnTo>
                  <a:lnTo>
                    <a:pt x="1174800" y="288750"/>
                  </a:lnTo>
                  <a:lnTo>
                    <a:pt x="0" y="288750"/>
                  </a:lnTo>
                  <a:lnTo>
                    <a:pt x="0" y="0"/>
                  </a:lnTo>
                  <a:close/>
                </a:path>
                <a:path w="1174800" h="288750" fill="none">
                  <a:moveTo>
                    <a:pt x="0" y="288750"/>
                  </a:moveTo>
                  <a:lnTo>
                    <a:pt x="1174800" y="288750"/>
                  </a:lnTo>
                </a:path>
              </a:pathLst>
            </a:custGeom>
            <a:noFill/>
            <a:ln w="13200" cap="flat">
              <a:solidFill>
                <a:srgbClr val="96E54E"/>
              </a:solidFill>
              <a:round/>
            </a:ln>
          </p:spPr>
          <p:txBody>
            <a:bodyPr wrap="none" lIns="0" tIns="0" rIns="0" bIns="22500" rtlCol="0" anchor="ctr"/>
            <a:p>
              <a:pPr algn="ctr"/>
              <a:r>
                <a:rPr sz="2400">
                  <a:solidFill>
                    <a:srgbClr val="303030"/>
                  </a:solidFill>
                  <a:latin typeface="宋体" panose="02010600030101010101" pitchFamily="2" charset="-122"/>
                </a:rPr>
                <a:t>看不见的光</a:t>
              </a:r>
              <a:endParaRPr sz="2400">
                <a:solidFill>
                  <a:srgbClr val="303030"/>
                </a:solidFill>
                <a:latin typeface="宋体" panose="02010600030101010101" pitchFamily="2" charset="-122"/>
              </a:endParaRPr>
            </a:p>
          </p:txBody>
        </p:sp>
      </p:grpSp>
      <p:grpSp>
        <p:nvGrpSpPr>
          <p:cNvPr id="10" name="组合 9"/>
          <p:cNvGrpSpPr/>
          <p:nvPr/>
        </p:nvGrpSpPr>
        <p:grpSpPr>
          <a:xfrm>
            <a:off x="6712903" y="2035810"/>
            <a:ext cx="2333625" cy="1556385"/>
            <a:chOff x="10558" y="3772"/>
            <a:chExt cx="3675" cy="2451"/>
          </a:xfrm>
        </p:grpSpPr>
        <p:sp>
          <p:nvSpPr>
            <p:cNvPr id="103" name="MMConnector"/>
            <p:cNvSpPr/>
            <p:nvPr/>
          </p:nvSpPr>
          <p:spPr>
            <a:xfrm>
              <a:off x="10558" y="5089"/>
              <a:ext cx="1428" cy="1134"/>
            </a:xfrm>
            <a:custGeom>
              <a:avLst/>
              <a:gdLst/>
              <a:ahLst/>
              <a:cxnLst/>
              <a:pathLst>
                <a:path w="750107" h="384196">
                  <a:moveTo>
                    <a:pt x="-153178" y="95679"/>
                  </a:moveTo>
                  <a:cubicBezTo>
                    <a:pt x="-167099" y="104780"/>
                    <a:pt x="-170354" y="119792"/>
                    <a:pt x="-163253" y="130327"/>
                  </a:cubicBezTo>
                  <a:cubicBezTo>
                    <a:pt x="-156152" y="140863"/>
                    <a:pt x="-140843" y="143721"/>
                    <a:pt x="-127356" y="133989"/>
                  </a:cubicBezTo>
                  <a:cubicBezTo>
                    <a:pt x="-114678" y="124841"/>
                    <a:pt x="-102001" y="115694"/>
                    <a:pt x="-89512" y="106358"/>
                  </a:cubicBezTo>
                  <a:cubicBezTo>
                    <a:pt x="-77024" y="97022"/>
                    <a:pt x="-64725" y="87498"/>
                    <a:pt x="-52522" y="77895"/>
                  </a:cubicBezTo>
                  <a:cubicBezTo>
                    <a:pt x="-40319" y="68293"/>
                    <a:pt x="-28212" y="58613"/>
                    <a:pt x="-16181" y="48882"/>
                  </a:cubicBezTo>
                  <a:cubicBezTo>
                    <a:pt x="-4149" y="39150"/>
                    <a:pt x="7807" y="29369"/>
                    <a:pt x="19729" y="19584"/>
                  </a:cubicBezTo>
                  <a:cubicBezTo>
                    <a:pt x="31652" y="9799"/>
                    <a:pt x="43541" y="12"/>
                    <a:pt x="55434" y="-9737"/>
                  </a:cubicBezTo>
                  <a:cubicBezTo>
                    <a:pt x="67328" y="-19486"/>
                    <a:pt x="79225" y="-29195"/>
                    <a:pt x="91165" y="-38821"/>
                  </a:cubicBezTo>
                  <a:cubicBezTo>
                    <a:pt x="103105" y="-48448"/>
                    <a:pt x="115088" y="-57990"/>
                    <a:pt x="127150" y="-67404"/>
                  </a:cubicBezTo>
                  <a:cubicBezTo>
                    <a:pt x="139213" y="-76817"/>
                    <a:pt x="151355" y="-86102"/>
                    <a:pt x="163612" y="-95208"/>
                  </a:cubicBezTo>
                  <a:cubicBezTo>
                    <a:pt x="175868" y="-104314"/>
                    <a:pt x="188239" y="-113243"/>
                    <a:pt x="200757" y="-121942"/>
                  </a:cubicBezTo>
                  <a:cubicBezTo>
                    <a:pt x="213274" y="-130641"/>
                    <a:pt x="225937" y="-139110"/>
                    <a:pt x="238772" y="-147296"/>
                  </a:cubicBezTo>
                  <a:cubicBezTo>
                    <a:pt x="251607" y="-155481"/>
                    <a:pt x="264613" y="-163383"/>
                    <a:pt x="277810" y="-170945"/>
                  </a:cubicBezTo>
                  <a:cubicBezTo>
                    <a:pt x="291007" y="-178507"/>
                    <a:pt x="304394" y="-185730"/>
                    <a:pt x="317978" y="-192559"/>
                  </a:cubicBezTo>
                  <a:cubicBezTo>
                    <a:pt x="331561" y="-199388"/>
                    <a:pt x="345341" y="-205823"/>
                    <a:pt x="359322" y="-211815"/>
                  </a:cubicBezTo>
                  <a:cubicBezTo>
                    <a:pt x="373303" y="-217807"/>
                    <a:pt x="387485" y="-223356"/>
                    <a:pt x="401823" y="-228421"/>
                  </a:cubicBezTo>
                  <a:cubicBezTo>
                    <a:pt x="416161" y="-233485"/>
                    <a:pt x="430655" y="-238065"/>
                    <a:pt x="445389" y="-242137"/>
                  </a:cubicBezTo>
                  <a:cubicBezTo>
                    <a:pt x="460123" y="-246209"/>
                    <a:pt x="475097" y="-249774"/>
                    <a:pt x="489866" y="-252804"/>
                  </a:cubicBezTo>
                  <a:cubicBezTo>
                    <a:pt x="504635" y="-255833"/>
                    <a:pt x="519200" y="-258327"/>
                    <a:pt x="535057" y="-260351"/>
                  </a:cubicBezTo>
                  <a:cubicBezTo>
                    <a:pt x="550914" y="-262374"/>
                    <a:pt x="568063" y="-263927"/>
                    <a:pt x="580742" y="-264801"/>
                  </a:cubicBezTo>
                  <a:cubicBezTo>
                    <a:pt x="593421" y="-265675"/>
                    <a:pt x="601631" y="-265869"/>
                    <a:pt x="609840" y="-266062"/>
                  </a:cubicBezTo>
                  <a:cubicBezTo>
                    <a:pt x="612215" y="-266119"/>
                    <a:pt x="613800" y="-267547"/>
                    <a:pt x="613800" y="-269362"/>
                  </a:cubicBezTo>
                  <a:cubicBezTo>
                    <a:pt x="613800" y="-271177"/>
                    <a:pt x="612215" y="-272609"/>
                    <a:pt x="609840" y="-272662"/>
                  </a:cubicBezTo>
                  <a:cubicBezTo>
                    <a:pt x="601556" y="-272848"/>
                    <a:pt x="593272" y="-273034"/>
                    <a:pt x="580419" y="-272741"/>
                  </a:cubicBezTo>
                  <a:cubicBezTo>
                    <a:pt x="567566" y="-272448"/>
                    <a:pt x="550143" y="-271676"/>
                    <a:pt x="533974" y="-270364"/>
                  </a:cubicBezTo>
                  <a:cubicBezTo>
                    <a:pt x="517805" y="-269052"/>
                    <a:pt x="502890" y="-267200"/>
                    <a:pt x="487717" y="-264810"/>
                  </a:cubicBezTo>
                  <a:cubicBezTo>
                    <a:pt x="472545" y="-262419"/>
                    <a:pt x="457116" y="-259488"/>
                    <a:pt x="441885" y="-256024"/>
                  </a:cubicBezTo>
                  <a:cubicBezTo>
                    <a:pt x="426654" y="-252559"/>
                    <a:pt x="411622" y="-248560"/>
                    <a:pt x="396712" y="-244053"/>
                  </a:cubicBezTo>
                  <a:cubicBezTo>
                    <a:pt x="381802" y="-239547"/>
                    <a:pt x="367014" y="-234532"/>
                    <a:pt x="352404" y="-229051"/>
                  </a:cubicBezTo>
                  <a:cubicBezTo>
                    <a:pt x="337794" y="-223570"/>
                    <a:pt x="323363" y="-217623"/>
                    <a:pt x="309115" y="-211263"/>
                  </a:cubicBezTo>
                  <a:cubicBezTo>
                    <a:pt x="294867" y="-204903"/>
                    <a:pt x="280803" y="-198131"/>
                    <a:pt x="266927" y="-191006"/>
                  </a:cubicBezTo>
                  <a:cubicBezTo>
                    <a:pt x="253051" y="-183881"/>
                    <a:pt x="239362" y="-176404"/>
                    <a:pt x="225850" y="-168636"/>
                  </a:cubicBezTo>
                  <a:cubicBezTo>
                    <a:pt x="212339" y="-160869"/>
                    <a:pt x="199004" y="-152812"/>
                    <a:pt x="185827" y="-144526"/>
                  </a:cubicBezTo>
                  <a:cubicBezTo>
                    <a:pt x="172651" y="-136241"/>
                    <a:pt x="159632" y="-127727"/>
                    <a:pt x="146746" y="-119043"/>
                  </a:cubicBezTo>
                  <a:cubicBezTo>
                    <a:pt x="133861" y="-110359"/>
                    <a:pt x="121107" y="-101506"/>
                    <a:pt x="108456" y="-92537"/>
                  </a:cubicBezTo>
                  <a:cubicBezTo>
                    <a:pt x="95805" y="-83569"/>
                    <a:pt x="83257" y="-74486"/>
                    <a:pt x="70779" y="-65339"/>
                  </a:cubicBezTo>
                  <a:cubicBezTo>
                    <a:pt x="58301" y="-56193"/>
                    <a:pt x="45893" y="-46984"/>
                    <a:pt x="33523" y="-37762"/>
                  </a:cubicBezTo>
                  <a:cubicBezTo>
                    <a:pt x="21152" y="-28539"/>
                    <a:pt x="8818" y="-19303"/>
                    <a:pt x="-3510" y="-10101"/>
                  </a:cubicBezTo>
                  <a:cubicBezTo>
                    <a:pt x="-15839" y="-898"/>
                    <a:pt x="-28162" y="8272"/>
                    <a:pt x="-40515" y="17357"/>
                  </a:cubicBezTo>
                  <a:cubicBezTo>
                    <a:pt x="-52868" y="26442"/>
                    <a:pt x="-65250" y="35441"/>
                    <a:pt x="-77681" y="44328"/>
                  </a:cubicBezTo>
                  <a:cubicBezTo>
                    <a:pt x="-90112" y="53215"/>
                    <a:pt x="-102592" y="61991"/>
                    <a:pt x="-115183" y="70531"/>
                  </a:cubicBezTo>
                  <a:cubicBezTo>
                    <a:pt x="-127775" y="79070"/>
                    <a:pt x="-140476" y="87375"/>
                    <a:pt x="-153178" y="95679"/>
                  </a:cubicBezTo>
                  <a:close/>
                </a:path>
              </a:pathLst>
            </a:custGeom>
            <a:solidFill>
              <a:srgbClr val="96E54E"/>
            </a:solidFill>
            <a:ln w="6600" cap="rnd">
              <a:solidFill>
                <a:srgbClr val="96E54E"/>
              </a:solidFill>
              <a:round/>
            </a:ln>
          </p:spPr>
        </p:sp>
        <p:sp>
          <p:nvSpPr>
            <p:cNvPr id="102" name="MainTopic"/>
            <p:cNvSpPr/>
            <p:nvPr/>
          </p:nvSpPr>
          <p:spPr>
            <a:xfrm>
              <a:off x="11720" y="3772"/>
              <a:ext cx="2513" cy="1081"/>
            </a:xfrm>
            <a:custGeom>
              <a:avLst/>
              <a:gdLst>
                <a:gd name="rtl" fmla="*/ 117480 w 1320000"/>
                <a:gd name="rtt" fmla="*/ 62040 h 363000"/>
                <a:gd name="rtr" fmla="*/ 1199880 w 1320000"/>
                <a:gd name="rtb" fmla="*/ 312840 h 363000"/>
              </a:gdLst>
              <a:ahLst/>
              <a:cxnLst/>
              <a:rect l="rtl" t="rtt" r="rtr" b="rtb"/>
              <a:pathLst>
                <a:path w="1320000" h="363000">
                  <a:moveTo>
                    <a:pt x="26400" y="0"/>
                  </a:moveTo>
                  <a:lnTo>
                    <a:pt x="1293600" y="0"/>
                  </a:lnTo>
                  <a:cubicBezTo>
                    <a:pt x="1308173" y="0"/>
                    <a:pt x="1320000" y="11827"/>
                    <a:pt x="1320000" y="26400"/>
                  </a:cubicBezTo>
                  <a:lnTo>
                    <a:pt x="1320000" y="336600"/>
                  </a:lnTo>
                  <a:cubicBezTo>
                    <a:pt x="1320000" y="351173"/>
                    <a:pt x="1308173" y="363000"/>
                    <a:pt x="12936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5" action="ppaction://hlinksldjump"/>
                </a:rPr>
                <a:t>平面镜成像</a:t>
              </a:r>
              <a:endParaRPr sz="2400">
                <a:solidFill>
                  <a:srgbClr val="303030"/>
                </a:solidFill>
                <a:latin typeface="宋体" panose="02010600030101010101" pitchFamily="2" charset="-122"/>
              </a:endParaRPr>
            </a:p>
          </p:txBody>
        </p:sp>
      </p:grpSp>
      <p:grpSp>
        <p:nvGrpSpPr>
          <p:cNvPr id="2" name="组合 1"/>
          <p:cNvGrpSpPr/>
          <p:nvPr/>
        </p:nvGrpSpPr>
        <p:grpSpPr>
          <a:xfrm>
            <a:off x="2194878" y="3140710"/>
            <a:ext cx="1137285" cy="1047115"/>
            <a:chOff x="2577" y="2260"/>
            <a:chExt cx="1791" cy="1649"/>
          </a:xfrm>
        </p:grpSpPr>
        <p:sp>
          <p:nvSpPr>
            <p:cNvPr id="11" name="SubTopic"/>
            <p:cNvSpPr/>
            <p:nvPr/>
          </p:nvSpPr>
          <p:spPr>
            <a:xfrm>
              <a:off x="2577" y="2260"/>
              <a:ext cx="1170"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规律</a:t>
              </a:r>
              <a:endParaRPr lang="zh-CN" sz="2400">
                <a:solidFill>
                  <a:srgbClr val="303030"/>
                </a:solidFill>
                <a:latin typeface="宋体" panose="02010600030101010101" pitchFamily="2" charset="-122"/>
              </a:endParaRPr>
            </a:p>
          </p:txBody>
        </p:sp>
        <p:sp>
          <p:nvSpPr>
            <p:cNvPr id="13" name="MMConnector"/>
            <p:cNvSpPr/>
            <p:nvPr/>
          </p:nvSpPr>
          <p:spPr>
            <a:xfrm>
              <a:off x="3953" y="3382"/>
              <a:ext cx="415" cy="527"/>
            </a:xfrm>
            <a:custGeom>
              <a:avLst/>
              <a:gdLst/>
              <a:ahLst/>
              <a:cxnLst/>
              <a:pathLst>
                <a:path w="217800" h="177375" fill="none">
                  <a:moveTo>
                    <a:pt x="108900" y="88688"/>
                  </a:moveTo>
                  <a:cubicBezTo>
                    <a:pt x="1238" y="88688"/>
                    <a:pt x="4372" y="-88687"/>
                    <a:pt x="-108900" y="-88687"/>
                  </a:cubicBezTo>
                </a:path>
              </a:pathLst>
            </a:custGeom>
            <a:noFill/>
            <a:ln w="13200" cap="rnd">
              <a:solidFill>
                <a:srgbClr val="96E54E"/>
              </a:solidFill>
              <a:round/>
            </a:ln>
          </p:spPr>
        </p:sp>
      </p:grpSp>
      <p:grpSp>
        <p:nvGrpSpPr>
          <p:cNvPr id="14" name="组合 13"/>
          <p:cNvGrpSpPr/>
          <p:nvPr/>
        </p:nvGrpSpPr>
        <p:grpSpPr>
          <a:xfrm>
            <a:off x="2074863" y="3747770"/>
            <a:ext cx="1257300" cy="681355"/>
            <a:chOff x="2388" y="3216"/>
            <a:chExt cx="1980" cy="1073"/>
          </a:xfrm>
        </p:grpSpPr>
        <p:sp>
          <p:nvSpPr>
            <p:cNvPr id="16" name="MMConnector"/>
            <p:cNvSpPr/>
            <p:nvPr/>
          </p:nvSpPr>
          <p:spPr>
            <a:xfrm>
              <a:off x="3953" y="3860"/>
              <a:ext cx="415" cy="429"/>
            </a:xfrm>
            <a:custGeom>
              <a:avLst/>
              <a:gdLst/>
              <a:ahLst/>
              <a:cxnLst/>
              <a:pathLst>
                <a:path w="217800" h="144375" fill="none">
                  <a:moveTo>
                    <a:pt x="108900" y="-72187"/>
                  </a:moveTo>
                  <a:cubicBezTo>
                    <a:pt x="4963" y="-72187"/>
                    <a:pt x="-4320" y="72188"/>
                    <a:pt x="-108900" y="72188"/>
                  </a:cubicBezTo>
                </a:path>
              </a:pathLst>
            </a:custGeom>
            <a:noFill/>
            <a:ln w="13200" cap="rnd">
              <a:solidFill>
                <a:srgbClr val="96E54E"/>
              </a:solidFill>
              <a:round/>
            </a:ln>
          </p:spPr>
        </p:sp>
        <p:sp>
          <p:nvSpPr>
            <p:cNvPr id="17" name="SubTopic"/>
            <p:cNvSpPr/>
            <p:nvPr/>
          </p:nvSpPr>
          <p:spPr>
            <a:xfrm>
              <a:off x="2388" y="3216"/>
              <a:ext cx="1359"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p>
              <a:pPr algn="ctr"/>
              <a:r>
                <a:rPr lang="zh-CN" sz="2400">
                  <a:solidFill>
                    <a:srgbClr val="303030"/>
                  </a:solidFill>
                  <a:latin typeface="宋体" panose="02010600030101010101" pitchFamily="2" charset="-122"/>
                </a:rPr>
                <a:t>现象</a:t>
              </a:r>
              <a:endParaRPr lang="zh-CN" sz="2400">
                <a:solidFill>
                  <a:srgbClr val="303030"/>
                </a:solidFill>
                <a:latin typeface="宋体" panose="02010600030101010101" pitchFamily="2" charset="-122"/>
              </a:endParaRPr>
            </a:p>
          </p:txBody>
        </p:sp>
      </p:grpSp>
      <p:grpSp>
        <p:nvGrpSpPr>
          <p:cNvPr id="24" name="组合 23"/>
          <p:cNvGrpSpPr/>
          <p:nvPr/>
        </p:nvGrpSpPr>
        <p:grpSpPr>
          <a:xfrm>
            <a:off x="1980883" y="4989830"/>
            <a:ext cx="1334770" cy="1047115"/>
            <a:chOff x="2266" y="2260"/>
            <a:chExt cx="2102" cy="1649"/>
          </a:xfrm>
        </p:grpSpPr>
        <p:sp>
          <p:nvSpPr>
            <p:cNvPr id="25" name="SubTopic"/>
            <p:cNvSpPr/>
            <p:nvPr/>
          </p:nvSpPr>
          <p:spPr>
            <a:xfrm>
              <a:off x="2266" y="2260"/>
              <a:ext cx="1481"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规律</a:t>
              </a:r>
              <a:endParaRPr lang="zh-CN" sz="2400">
                <a:solidFill>
                  <a:srgbClr val="303030"/>
                </a:solidFill>
                <a:latin typeface="宋体" panose="02010600030101010101" pitchFamily="2" charset="-122"/>
              </a:endParaRPr>
            </a:p>
          </p:txBody>
        </p:sp>
        <p:sp>
          <p:nvSpPr>
            <p:cNvPr id="26" name="MMConnector"/>
            <p:cNvSpPr/>
            <p:nvPr/>
          </p:nvSpPr>
          <p:spPr>
            <a:xfrm>
              <a:off x="3953" y="3382"/>
              <a:ext cx="415" cy="527"/>
            </a:xfrm>
            <a:custGeom>
              <a:avLst/>
              <a:gdLst/>
              <a:ahLst/>
              <a:cxnLst/>
              <a:pathLst>
                <a:path w="217800" h="177375" fill="none">
                  <a:moveTo>
                    <a:pt x="108900" y="88688"/>
                  </a:moveTo>
                  <a:cubicBezTo>
                    <a:pt x="1238" y="88688"/>
                    <a:pt x="4372" y="-88687"/>
                    <a:pt x="-108900" y="-88687"/>
                  </a:cubicBezTo>
                </a:path>
              </a:pathLst>
            </a:custGeom>
            <a:noFill/>
            <a:ln w="13200" cap="rnd">
              <a:solidFill>
                <a:srgbClr val="96E54E"/>
              </a:solidFill>
              <a:round/>
            </a:ln>
          </p:spPr>
        </p:sp>
      </p:grpSp>
      <p:grpSp>
        <p:nvGrpSpPr>
          <p:cNvPr id="27" name="组合 26"/>
          <p:cNvGrpSpPr/>
          <p:nvPr/>
        </p:nvGrpSpPr>
        <p:grpSpPr>
          <a:xfrm>
            <a:off x="1836738" y="5596890"/>
            <a:ext cx="1478915" cy="681355"/>
            <a:chOff x="2039" y="3216"/>
            <a:chExt cx="2329" cy="1073"/>
          </a:xfrm>
        </p:grpSpPr>
        <p:sp>
          <p:nvSpPr>
            <p:cNvPr id="28" name="MMConnector"/>
            <p:cNvSpPr/>
            <p:nvPr/>
          </p:nvSpPr>
          <p:spPr>
            <a:xfrm>
              <a:off x="3953" y="3860"/>
              <a:ext cx="415" cy="429"/>
            </a:xfrm>
            <a:custGeom>
              <a:avLst/>
              <a:gdLst/>
              <a:ahLst/>
              <a:cxnLst/>
              <a:pathLst>
                <a:path w="217800" h="144375" fill="none">
                  <a:moveTo>
                    <a:pt x="108900" y="-72187"/>
                  </a:moveTo>
                  <a:cubicBezTo>
                    <a:pt x="4963" y="-72187"/>
                    <a:pt x="-4320" y="72188"/>
                    <a:pt x="-108900" y="72188"/>
                  </a:cubicBezTo>
                </a:path>
              </a:pathLst>
            </a:custGeom>
            <a:noFill/>
            <a:ln w="13200" cap="rnd">
              <a:solidFill>
                <a:srgbClr val="96E54E"/>
              </a:solidFill>
              <a:round/>
            </a:ln>
          </p:spPr>
        </p:sp>
        <p:sp>
          <p:nvSpPr>
            <p:cNvPr id="29" name="SubTopic"/>
            <p:cNvSpPr/>
            <p:nvPr/>
          </p:nvSpPr>
          <p:spPr>
            <a:xfrm>
              <a:off x="2039" y="3216"/>
              <a:ext cx="1708"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96E54E"/>
              </a:solidFill>
              <a:round/>
            </a:ln>
          </p:spPr>
          <p:txBody>
            <a:bodyPr wrap="none" lIns="0" tIns="0" rIns="0" bIns="22500" rtlCol="0" anchor="ctr"/>
            <a:p>
              <a:pPr algn="ctr"/>
              <a:r>
                <a:rPr lang="zh-CN" sz="2400">
                  <a:solidFill>
                    <a:srgbClr val="303030"/>
                  </a:solidFill>
                  <a:latin typeface="宋体" panose="02010600030101010101" pitchFamily="2" charset="-122"/>
                </a:rPr>
                <a:t>现象</a:t>
              </a:r>
              <a:endParaRPr lang="zh-CN" sz="2400">
                <a:solidFill>
                  <a:srgbClr val="303030"/>
                </a:solidFill>
                <a:latin typeface="宋体" panose="02010600030101010101" pitchFamily="2" charset="-122"/>
              </a:endParaRPr>
            </a:p>
          </p:txBody>
        </p:sp>
      </p:grpSp>
      <p:grpSp>
        <p:nvGrpSpPr>
          <p:cNvPr id="31" name="组合 30"/>
          <p:cNvGrpSpPr/>
          <p:nvPr/>
        </p:nvGrpSpPr>
        <p:grpSpPr>
          <a:xfrm>
            <a:off x="1837373" y="2178685"/>
            <a:ext cx="4247515" cy="1489075"/>
            <a:chOff x="2892" y="4674"/>
            <a:chExt cx="6689" cy="2345"/>
          </a:xfrm>
        </p:grpSpPr>
        <p:sp>
          <p:nvSpPr>
            <p:cNvPr id="114" name="MainTopic"/>
            <p:cNvSpPr/>
            <p:nvPr/>
          </p:nvSpPr>
          <p:spPr>
            <a:xfrm>
              <a:off x="2892" y="4674"/>
              <a:ext cx="3959" cy="1081"/>
            </a:xfrm>
            <a:custGeom>
              <a:avLst/>
              <a:gdLst>
                <a:gd name="rtl" fmla="*/ 117480 w 1953600"/>
                <a:gd name="rtt" fmla="*/ 62040 h 363000"/>
                <a:gd name="rtr" fmla="*/ 1833480 w 1953600"/>
                <a:gd name="rtb" fmla="*/ 312840 h 363000"/>
              </a:gdLst>
              <a:ahLst/>
              <a:cxnLst/>
              <a:rect l="rtl" t="rtt" r="rtr" b="rtb"/>
              <a:pathLst>
                <a:path w="1953600" h="363000">
                  <a:moveTo>
                    <a:pt x="26400" y="0"/>
                  </a:moveTo>
                  <a:lnTo>
                    <a:pt x="1927200" y="0"/>
                  </a:lnTo>
                  <a:cubicBezTo>
                    <a:pt x="1941773" y="0"/>
                    <a:pt x="1953600" y="11827"/>
                    <a:pt x="1953600" y="26400"/>
                  </a:cubicBezTo>
                  <a:lnTo>
                    <a:pt x="1953600" y="336600"/>
                  </a:lnTo>
                  <a:cubicBezTo>
                    <a:pt x="1953600" y="351173"/>
                    <a:pt x="1941773" y="363000"/>
                    <a:pt x="1927200" y="363000"/>
                  </a:cubicBezTo>
                  <a:lnTo>
                    <a:pt x="26400" y="363000"/>
                  </a:lnTo>
                  <a:cubicBezTo>
                    <a:pt x="11827" y="363000"/>
                    <a:pt x="0" y="351173"/>
                    <a:pt x="0" y="336600"/>
                  </a:cubicBezTo>
                  <a:lnTo>
                    <a:pt x="0" y="26400"/>
                  </a:lnTo>
                  <a:cubicBezTo>
                    <a:pt x="0" y="11827"/>
                    <a:pt x="11827" y="0"/>
                    <a:pt x="26400" y="0"/>
                  </a:cubicBezTo>
                  <a:close/>
                </a:path>
              </a:pathLst>
            </a:custGeom>
            <a:noFill/>
            <a:ln w="13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6" action="ppaction://hlinksldjump"/>
                </a:rPr>
                <a:t>光现象的辨识</a:t>
              </a:r>
              <a:endParaRPr sz="2400">
                <a:solidFill>
                  <a:srgbClr val="303030"/>
                </a:solidFill>
                <a:latin typeface="宋体" panose="02010600030101010101" pitchFamily="2" charset="-122"/>
              </a:endParaRPr>
            </a:p>
          </p:txBody>
        </p:sp>
        <p:sp>
          <p:nvSpPr>
            <p:cNvPr id="30" name="MMConnector"/>
            <p:cNvSpPr/>
            <p:nvPr/>
          </p:nvSpPr>
          <p:spPr>
            <a:xfrm>
              <a:off x="8050" y="5885"/>
              <a:ext cx="1531" cy="1134"/>
            </a:xfrm>
            <a:custGeom>
              <a:avLst/>
              <a:gdLst/>
              <a:ahLst/>
              <a:cxnLst/>
              <a:pathLst>
                <a:path w="784928" h="574578">
                  <a:moveTo>
                    <a:pt x="159253" y="210247"/>
                  </a:moveTo>
                  <a:cubicBezTo>
                    <a:pt x="171001" y="222021"/>
                    <a:pt x="186562" y="221680"/>
                    <a:pt x="195271" y="212430"/>
                  </a:cubicBezTo>
                  <a:cubicBezTo>
                    <a:pt x="203980" y="203179"/>
                    <a:pt x="203123" y="187912"/>
                    <a:pt x="190922" y="176609"/>
                  </a:cubicBezTo>
                  <a:cubicBezTo>
                    <a:pt x="179840" y="166343"/>
                    <a:pt x="168759" y="156078"/>
                    <a:pt x="157879" y="145537"/>
                  </a:cubicBezTo>
                  <a:cubicBezTo>
                    <a:pt x="146999" y="134997"/>
                    <a:pt x="136321" y="124182"/>
                    <a:pt x="125750" y="113228"/>
                  </a:cubicBezTo>
                  <a:cubicBezTo>
                    <a:pt x="115180" y="102274"/>
                    <a:pt x="104716" y="91180"/>
                    <a:pt x="94341" y="79966"/>
                  </a:cubicBezTo>
                  <a:cubicBezTo>
                    <a:pt x="83967" y="68752"/>
                    <a:pt x="73681" y="57417"/>
                    <a:pt x="63444" y="46007"/>
                  </a:cubicBezTo>
                  <a:cubicBezTo>
                    <a:pt x="53208" y="34597"/>
                    <a:pt x="43019" y="23112"/>
                    <a:pt x="32844" y="11587"/>
                  </a:cubicBezTo>
                  <a:cubicBezTo>
                    <a:pt x="22669" y="62"/>
                    <a:pt x="12508" y="-11504"/>
                    <a:pt x="2321" y="-23074"/>
                  </a:cubicBezTo>
                  <a:cubicBezTo>
                    <a:pt x="-7865" y="-34644"/>
                    <a:pt x="-18076" y="-46218"/>
                    <a:pt x="-28349" y="-57761"/>
                  </a:cubicBezTo>
                  <a:cubicBezTo>
                    <a:pt x="-38622" y="-69304"/>
                    <a:pt x="-48957" y="-80815"/>
                    <a:pt x="-59393" y="-92256"/>
                  </a:cubicBezTo>
                  <a:cubicBezTo>
                    <a:pt x="-69829" y="-103698"/>
                    <a:pt x="-80366" y="-115070"/>
                    <a:pt x="-91042" y="-126331"/>
                  </a:cubicBezTo>
                  <a:cubicBezTo>
                    <a:pt x="-101718" y="-137591"/>
                    <a:pt x="-112533" y="-148741"/>
                    <a:pt x="-123526" y="-159733"/>
                  </a:cubicBezTo>
                  <a:cubicBezTo>
                    <a:pt x="-134519" y="-170725"/>
                    <a:pt x="-145689" y="-181560"/>
                    <a:pt x="-157074" y="-192184"/>
                  </a:cubicBezTo>
                  <a:cubicBezTo>
                    <a:pt x="-168458" y="-202808"/>
                    <a:pt x="-180057" y="-213222"/>
                    <a:pt x="-191902" y="-223364"/>
                  </a:cubicBezTo>
                  <a:cubicBezTo>
                    <a:pt x="-203747" y="-233507"/>
                    <a:pt x="-215839" y="-243378"/>
                    <a:pt x="-228203" y="-252912"/>
                  </a:cubicBezTo>
                  <a:cubicBezTo>
                    <a:pt x="-240567" y="-262445"/>
                    <a:pt x="-253203" y="-271639"/>
                    <a:pt x="-266127" y="-280422"/>
                  </a:cubicBezTo>
                  <a:cubicBezTo>
                    <a:pt x="-279050" y="-289205"/>
                    <a:pt x="-292261" y="-297575"/>
                    <a:pt x="-305757" y="-305460"/>
                  </a:cubicBezTo>
                  <a:cubicBezTo>
                    <a:pt x="-319253" y="-313344"/>
                    <a:pt x="-333035" y="-320742"/>
                    <a:pt x="-347087" y="-327584"/>
                  </a:cubicBezTo>
                  <a:cubicBezTo>
                    <a:pt x="-361139" y="-334427"/>
                    <a:pt x="-375462" y="-340714"/>
                    <a:pt x="-390002" y="-346390"/>
                  </a:cubicBezTo>
                  <a:cubicBezTo>
                    <a:pt x="-404542" y="-352067"/>
                    <a:pt x="-419300" y="-357132"/>
                    <a:pt x="-434280" y="-361557"/>
                  </a:cubicBezTo>
                  <a:cubicBezTo>
                    <a:pt x="-449260" y="-365982"/>
                    <a:pt x="-464462" y="-369766"/>
                    <a:pt x="-479615" y="-372894"/>
                  </a:cubicBezTo>
                  <a:cubicBezTo>
                    <a:pt x="-494767" y="-376023"/>
                    <a:pt x="-509870" y="-378497"/>
                    <a:pt x="-525657" y="-380362"/>
                  </a:cubicBezTo>
                  <a:cubicBezTo>
                    <a:pt x="-541444" y="-382228"/>
                    <a:pt x="-557916" y="-383485"/>
                    <a:pt x="-572061" y="-384065"/>
                  </a:cubicBezTo>
                  <a:cubicBezTo>
                    <a:pt x="-586206" y="-384645"/>
                    <a:pt x="-598023" y="-384548"/>
                    <a:pt x="-609840" y="-384450"/>
                  </a:cubicBezTo>
                  <a:cubicBezTo>
                    <a:pt x="-612216" y="-384430"/>
                    <a:pt x="-613800" y="-382965"/>
                    <a:pt x="-613800" y="-381150"/>
                  </a:cubicBezTo>
                  <a:cubicBezTo>
                    <a:pt x="-613800" y="-379335"/>
                    <a:pt x="-612215" y="-377924"/>
                    <a:pt x="-609840" y="-377850"/>
                  </a:cubicBezTo>
                  <a:cubicBezTo>
                    <a:pt x="-598155" y="-377487"/>
                    <a:pt x="-586470" y="-377124"/>
                    <a:pt x="-572546" y="-376004"/>
                  </a:cubicBezTo>
                  <a:cubicBezTo>
                    <a:pt x="-558622" y="-374884"/>
                    <a:pt x="-542460" y="-373008"/>
                    <a:pt x="-527027" y="-370566"/>
                  </a:cubicBezTo>
                  <a:cubicBezTo>
                    <a:pt x="-511595" y="-368125"/>
                    <a:pt x="-496892" y="-365118"/>
                    <a:pt x="-482192" y="-361475"/>
                  </a:cubicBezTo>
                  <a:cubicBezTo>
                    <a:pt x="-467493" y="-357832"/>
                    <a:pt x="-452797" y="-353554"/>
                    <a:pt x="-438367" y="-348667"/>
                  </a:cubicBezTo>
                  <a:cubicBezTo>
                    <a:pt x="-423936" y="-343781"/>
                    <a:pt x="-409770" y="-338286"/>
                    <a:pt x="-395853" y="-332213"/>
                  </a:cubicBezTo>
                  <a:cubicBezTo>
                    <a:pt x="-381937" y="-326139"/>
                    <a:pt x="-368271" y="-319488"/>
                    <a:pt x="-354894" y="-312311"/>
                  </a:cubicBezTo>
                  <a:cubicBezTo>
                    <a:pt x="-341518" y="-305134"/>
                    <a:pt x="-328432" y="-297433"/>
                    <a:pt x="-315640" y="-289269"/>
                  </a:cubicBezTo>
                  <a:cubicBezTo>
                    <a:pt x="-302849" y="-281106"/>
                    <a:pt x="-290351" y="-272481"/>
                    <a:pt x="-278140" y="-263461"/>
                  </a:cubicBezTo>
                  <a:cubicBezTo>
                    <a:pt x="-265929" y="-254442"/>
                    <a:pt x="-254005" y="-245028"/>
                    <a:pt x="-242347" y="-235285"/>
                  </a:cubicBezTo>
                  <a:cubicBezTo>
                    <a:pt x="-230688" y="-225542"/>
                    <a:pt x="-219296" y="-215471"/>
                    <a:pt x="-208138" y="-205131"/>
                  </a:cubicBezTo>
                  <a:cubicBezTo>
                    <a:pt x="-196981" y="-194790"/>
                    <a:pt x="-186060" y="-184182"/>
                    <a:pt x="-175339" y="-173358"/>
                  </a:cubicBezTo>
                  <a:cubicBezTo>
                    <a:pt x="-164618" y="-162535"/>
                    <a:pt x="-154098" y="-151497"/>
                    <a:pt x="-143739" y="-140291"/>
                  </a:cubicBezTo>
                  <a:cubicBezTo>
                    <a:pt x="-133380" y="-129085"/>
                    <a:pt x="-123183" y="-117712"/>
                    <a:pt x="-113108" y="-106212"/>
                  </a:cubicBezTo>
                  <a:cubicBezTo>
                    <a:pt x="-103033" y="-94713"/>
                    <a:pt x="-93080" y="-83087"/>
                    <a:pt x="-83209" y="-71371"/>
                  </a:cubicBezTo>
                  <a:cubicBezTo>
                    <a:pt x="-73338" y="-59655"/>
                    <a:pt x="-63548" y="-47850"/>
                    <a:pt x="-53798" y="-35989"/>
                  </a:cubicBezTo>
                  <a:cubicBezTo>
                    <a:pt x="-44049" y="-24128"/>
                    <a:pt x="-34341" y="-12210"/>
                    <a:pt x="-24632" y="-268"/>
                  </a:cubicBezTo>
                  <a:cubicBezTo>
                    <a:pt x="-14923" y="11675"/>
                    <a:pt x="-5214" y="23642"/>
                    <a:pt x="4536" y="35603"/>
                  </a:cubicBezTo>
                  <a:cubicBezTo>
                    <a:pt x="14287" y="47564"/>
                    <a:pt x="24080" y="59518"/>
                    <a:pt x="33955" y="71435"/>
                  </a:cubicBezTo>
                  <a:cubicBezTo>
                    <a:pt x="43831" y="83353"/>
                    <a:pt x="53788" y="95233"/>
                    <a:pt x="63878" y="107037"/>
                  </a:cubicBezTo>
                  <a:cubicBezTo>
                    <a:pt x="73967" y="118841"/>
                    <a:pt x="84188" y="130568"/>
                    <a:pt x="94561" y="142200"/>
                  </a:cubicBezTo>
                  <a:cubicBezTo>
                    <a:pt x="104934" y="153831"/>
                    <a:pt x="115458" y="165367"/>
                    <a:pt x="126266" y="176692"/>
                  </a:cubicBezTo>
                  <a:cubicBezTo>
                    <a:pt x="137073" y="188017"/>
                    <a:pt x="148163" y="199132"/>
                    <a:pt x="159253" y="210247"/>
                  </a:cubicBezTo>
                  <a:close/>
                </a:path>
              </a:pathLst>
            </a:custGeom>
            <a:solidFill>
              <a:srgbClr val="96E54E"/>
            </a:solidFill>
            <a:ln w="6600" cap="rnd">
              <a:solidFill>
                <a:srgbClr val="96E54E"/>
              </a:solidFill>
              <a:round/>
            </a:ln>
          </p:spPr>
        </p:sp>
      </p:grpSp>
      <p:grpSp>
        <p:nvGrpSpPr>
          <p:cNvPr id="32" name="组合 31"/>
          <p:cNvGrpSpPr/>
          <p:nvPr/>
        </p:nvGrpSpPr>
        <p:grpSpPr>
          <a:xfrm>
            <a:off x="583883" y="4356100"/>
            <a:ext cx="2748280" cy="986155"/>
            <a:chOff x="40" y="4174"/>
            <a:chExt cx="4328" cy="1553"/>
          </a:xfrm>
        </p:grpSpPr>
        <p:sp>
          <p:nvSpPr>
            <p:cNvPr id="33" name="MMConnector"/>
            <p:cNvSpPr/>
            <p:nvPr/>
          </p:nvSpPr>
          <p:spPr>
            <a:xfrm>
              <a:off x="3953" y="4340"/>
              <a:ext cx="415" cy="1387"/>
            </a:xfrm>
            <a:custGeom>
              <a:avLst/>
              <a:gdLst/>
              <a:ahLst/>
              <a:cxnLst/>
              <a:pathLst>
                <a:path w="217800" h="466125" fill="none">
                  <a:moveTo>
                    <a:pt x="108900" y="-233062"/>
                  </a:moveTo>
                  <a:cubicBezTo>
                    <a:pt x="-26894" y="-233062"/>
                    <a:pt x="70013" y="233063"/>
                    <a:pt x="-108900" y="233063"/>
                  </a:cubicBezTo>
                </a:path>
              </a:pathLst>
            </a:custGeom>
            <a:noFill/>
            <a:ln w="13200" cap="rnd">
              <a:solidFill>
                <a:srgbClr val="96E54E"/>
              </a:solidFill>
              <a:round/>
            </a:ln>
          </p:spPr>
        </p:sp>
        <p:sp>
          <p:nvSpPr>
            <p:cNvPr id="34" name="SubTopic"/>
            <p:cNvSpPr/>
            <p:nvPr/>
          </p:nvSpPr>
          <p:spPr>
            <a:xfrm>
              <a:off x="40" y="4174"/>
              <a:ext cx="3707" cy="860"/>
            </a:xfrm>
            <a:custGeom>
              <a:avLst/>
              <a:gdLst>
                <a:gd name="rtl" fmla="*/ 47025 w 1386000"/>
                <a:gd name="rtt" fmla="*/ 22605 h 288750"/>
                <a:gd name="rtr" fmla="*/ 1340625 w 1386000"/>
                <a:gd name="rtb" fmla="*/ 273405 h 288750"/>
              </a:gdLst>
              <a:ahLst/>
              <a:cxnLst/>
              <a:rect l="rtl" t="rtt" r="rtr" b="rtb"/>
              <a:pathLst>
                <a:path w="1386000" h="288750" stroke="0">
                  <a:moveTo>
                    <a:pt x="0" y="0"/>
                  </a:moveTo>
                  <a:lnTo>
                    <a:pt x="1386000" y="0"/>
                  </a:lnTo>
                  <a:lnTo>
                    <a:pt x="1386000" y="288750"/>
                  </a:lnTo>
                  <a:lnTo>
                    <a:pt x="0" y="288750"/>
                  </a:lnTo>
                  <a:lnTo>
                    <a:pt x="0" y="0"/>
                  </a:lnTo>
                  <a:close/>
                </a:path>
                <a:path w="1386000" h="288750" fill="none">
                  <a:moveTo>
                    <a:pt x="0" y="288750"/>
                  </a:moveTo>
                  <a:lnTo>
                    <a:pt x="1386000" y="288750"/>
                  </a:lnTo>
                </a:path>
              </a:pathLst>
            </a:custGeom>
            <a:noFill/>
            <a:ln w="13200" cap="flat">
              <a:solidFill>
                <a:srgbClr val="96E54E"/>
              </a:solidFill>
              <a:round/>
            </a:ln>
          </p:spPr>
          <p:txBody>
            <a:bodyPr wrap="none" lIns="0" tIns="0" rIns="0" bIns="22500" rtlCol="0" anchor="ctr"/>
            <a:p>
              <a:pPr algn="ctr"/>
              <a:r>
                <a:rPr lang="zh-CN" sz="2400">
                  <a:solidFill>
                    <a:srgbClr val="303030"/>
                  </a:solidFill>
                  <a:latin typeface="宋体" panose="02010600030101010101" pitchFamily="2" charset="-122"/>
                </a:rPr>
                <a:t>镜面反射和漫反射</a:t>
              </a:r>
              <a:endParaRPr lang="zh-CN" sz="2400">
                <a:solidFill>
                  <a:srgbClr val="303030"/>
                </a:solidFill>
                <a:latin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linds(horizontal)">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linds(horizontal)">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blinds(horizontal)">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blinds(horizontal)">
                                      <p:cBhvr>
                                        <p:cTn id="72" dur="500"/>
                                        <p:tgtEl>
                                          <p:spTgt spid="2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blinds(horizontal)">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blinds(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linds(horizontal)">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blinds(horizontal)">
                                      <p:cBhvr>
                                        <p:cTn id="92" dur="500"/>
                                        <p:tgtEl>
                                          <p:spTgt spid="2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blinds(horizontal)">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tags/tag1.xml><?xml version="1.0" encoding="utf-8"?>
<p:tagLst xmlns:p="http://schemas.openxmlformats.org/presentationml/2006/main">
  <p:tag name="KSO_WM_BEAUTIFY_FLAG" val="#wm#"/>
  <p:tag name="KSO_WM_TEMPLATE_CATEGORY" val="diagram"/>
  <p:tag name="KSO_WM_TEMPLATE_INDEX" val="30178323"/>
</p:tagLst>
</file>

<file path=ppt/tags/tag10.xml><?xml version="1.0" encoding="utf-8"?>
<p:tagLst xmlns:p="http://schemas.openxmlformats.org/presentationml/2006/main">
  <p:tag name="KSO_WM_UNIT_TABLE_BEAUTIFY" val="smartTable{5f966921-1ed2-4a9f-85e9-3e1cb2ddf0bc}"/>
</p:tagLst>
</file>

<file path=ppt/tags/tag11.xml><?xml version="1.0" encoding="utf-8"?>
<p:tagLst xmlns:p="http://schemas.openxmlformats.org/presentationml/2006/main">
  <p:tag name="KSO_WM_UNIT_TABLE_BEAUTIFY" val="smartTable{5f966921-1ed2-4a9f-85e9-3e1cb2ddf0bc}"/>
</p:tagLst>
</file>

<file path=ppt/tags/tag12.xml><?xml version="1.0" encoding="utf-8"?>
<p:tagLst xmlns:p="http://schemas.openxmlformats.org/presentationml/2006/main">
  <p:tag name="KSO_WM_UNIT_TABLE_BEAUTIFY" val="smartTable{5f966921-1ed2-4a9f-85e9-3e1cb2ddf0bc}"/>
</p:tagLst>
</file>

<file path=ppt/tags/tag13.xml><?xml version="1.0" encoding="utf-8"?>
<p:tagLst xmlns:p="http://schemas.openxmlformats.org/presentationml/2006/main">
  <p:tag name="KSO_WM_UNIT_TABLE_BEAUTIFY" val="smartTable{5f966921-1ed2-4a9f-85e9-3e1cb2ddf0bc}"/>
</p:tagLst>
</file>

<file path=ppt/tags/tag14.xml><?xml version="1.0" encoding="utf-8"?>
<p:tagLst xmlns:p="http://schemas.openxmlformats.org/presentationml/2006/main">
  <p:tag name="KSO_WM_UNIT_TABLE_BEAUTIFY" val="smartTable{13087edf-144e-4773-8e67-a7f2724bd6d2}"/>
</p:tagLst>
</file>

<file path=ppt/tags/tag15.xml><?xml version="1.0" encoding="utf-8"?>
<p:tagLst xmlns:p="http://schemas.openxmlformats.org/presentationml/2006/main">
  <p:tag name="KSO_WM_UNIT_TABLE_BEAUTIFY" val="smartTable{bf2e7f39-17de-4f5a-ba1b-7295aa2e482a}"/>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8.xml><?xml version="1.0" encoding="utf-8"?>
<p:tagLst xmlns:p="http://schemas.openxmlformats.org/presentationml/2006/main">
  <p:tag name="KSO_WM_BEAUTIFY_FLAG" val="#wm#"/>
  <p:tag name="KSO_WM_TEMPLATE_CATEGORY" val="preset"/>
  <p:tag name="KSO_WM_TEMPLATE_INDEX" val="1"/>
</p:tagLst>
</file>

<file path=ppt/tags/tag9.xml><?xml version="1.0" encoding="utf-8"?>
<p:tagLst xmlns:p="http://schemas.openxmlformats.org/presentationml/2006/main">
  <p:tag name="KSO_WM_UNIT_TABLE_BEAUTIFY" val="smartTable{d2a816ab-a3d5-430c-a394-10dc7160776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8367</Words>
  <Application>WPS 演示</Application>
  <PresentationFormat>宽屏</PresentationFormat>
  <Paragraphs>824</Paragraphs>
  <Slides>50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50</vt:i4>
      </vt:variant>
    </vt:vector>
  </HeadingPairs>
  <TitlesOfParts>
    <vt:vector size="59" baseType="lpstr">
      <vt:lpstr>Arial</vt:lpstr>
      <vt:lpstr>宋体</vt:lpstr>
      <vt:lpstr>Wingdings</vt:lpstr>
      <vt:lpstr>Tahoma</vt:lpstr>
      <vt:lpstr>黑体</vt:lpstr>
      <vt:lpstr>Times New Roman</vt:lpstr>
      <vt:lpstr>微软雅黑</vt:lpstr>
      <vt:lpstr>方正粗黑宋简体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2020-01-12T11:24:41Z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