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8" r:id="rId2"/>
    <p:sldId id="284" r:id="rId3"/>
    <p:sldId id="295" r:id="rId4"/>
    <p:sldId id="260" r:id="rId5"/>
    <p:sldId id="311" r:id="rId6"/>
    <p:sldId id="312" r:id="rId7"/>
    <p:sldId id="302" r:id="rId8"/>
    <p:sldId id="279" r:id="rId9"/>
    <p:sldId id="313" r:id="rId10"/>
    <p:sldId id="275" r:id="rId11"/>
    <p:sldId id="287" r:id="rId12"/>
    <p:sldId id="290" r:id="rId13"/>
    <p:sldId id="303" r:id="rId14"/>
    <p:sldId id="308" r:id="rId15"/>
    <p:sldId id="288" r:id="rId16"/>
    <p:sldId id="305" r:id="rId17"/>
    <p:sldId id="289" r:id="rId18"/>
    <p:sldId id="304" r:id="rId19"/>
    <p:sldId id="306" r:id="rId20"/>
    <p:sldId id="310" r:id="rId21"/>
    <p:sldId id="307" r:id="rId22"/>
    <p:sldId id="293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5" autoAdjust="0"/>
    <p:restoredTop sz="94745" autoAdjust="0"/>
  </p:normalViewPr>
  <p:slideViewPr>
    <p:cSldViewPr>
      <p:cViewPr>
        <p:scale>
          <a:sx n="75" d="100"/>
          <a:sy n="75" d="100"/>
        </p:scale>
        <p:origin x="-1836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2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D9295-32A6-4BDF-9B77-41761B7FD6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9F5FF-19F9-439B-9FF4-AA8BB20EA1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53AFB-3809-4E99-A620-52D273C20F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52E5C-35B5-460C-A7FD-473FFADC1B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A5A60-3E45-4203-8008-2424FF57EA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91398-3CA0-4503-9700-6C7DD4E223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58AA1-E829-4427-A03C-2328137CE2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A3308-EEB0-412A-B915-86A244C16E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7F56-084F-498D-AF8E-BAC50E5A78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B3C9F-0CBD-4BA3-B382-ED84A39A38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7B98F-92F8-4B9E-9622-EDB2B866E1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447C4-A52C-4C11-AC60-DE41E7A1B8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AF479-A944-4D95-8F15-C86C7858CF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828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829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05A3DD0-7C1D-4890-A738-7F2A5F4740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26" Type="http://schemas.openxmlformats.org/officeDocument/2006/relationships/tags" Target="../tags/tag101.xml"/><Relationship Id="rId3" Type="http://schemas.openxmlformats.org/officeDocument/2006/relationships/tags" Target="../tags/tag78.xml"/><Relationship Id="rId21" Type="http://schemas.openxmlformats.org/officeDocument/2006/relationships/tags" Target="../tags/tag96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5" Type="http://schemas.openxmlformats.org/officeDocument/2006/relationships/tags" Target="../tags/tag100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tags" Target="../tags/tag95.xml"/><Relationship Id="rId29" Type="http://schemas.openxmlformats.org/officeDocument/2006/relationships/image" Target="../media/image1.png"/><Relationship Id="rId1" Type="http://schemas.openxmlformats.org/officeDocument/2006/relationships/audio" Target="\ppt\slides\NULL" TargetMode="Externa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24" Type="http://schemas.openxmlformats.org/officeDocument/2006/relationships/tags" Target="../tags/tag99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23" Type="http://schemas.openxmlformats.org/officeDocument/2006/relationships/tags" Target="../tags/tag98.xml"/><Relationship Id="rId28" Type="http://schemas.openxmlformats.org/officeDocument/2006/relationships/slideLayout" Target="../slideLayouts/slideLayout4.xml"/><Relationship Id="rId10" Type="http://schemas.openxmlformats.org/officeDocument/2006/relationships/tags" Target="../tags/tag85.xml"/><Relationship Id="rId19" Type="http://schemas.openxmlformats.org/officeDocument/2006/relationships/tags" Target="../tags/tag94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tags" Target="../tags/tag97.xml"/><Relationship Id="rId27" Type="http://schemas.openxmlformats.org/officeDocument/2006/relationships/tags" Target="../tags/tag10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09.xml"/><Relationship Id="rId5" Type="http://schemas.openxmlformats.org/officeDocument/2006/relationships/video" Target="file:///G:\&#32508;&#21512;&#39064;&#24211;\2020&#31179;&#29289;&#29702;&#20843;&#19978;&#35838;&#20214;&#38598;&#65288;&#23398;&#31185;&#32593;&#65289;\2020&#31179;&#29289;&#29702;&#20843;&#19978;&#35838;&#20214;02-04&#22122;&#22768;&#30340;&#21361;&#23475;&#19982;&#25511;&#21046;\&#35266;&#23519;&#27604;&#36739;&#20048;&#38899;&#21644;&#22122;&#22768;&#27874;&#24418;.wmv" TargetMode="External"/><Relationship Id="rId4" Type="http://schemas.openxmlformats.org/officeDocument/2006/relationships/tags" Target="../tags/tag10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8.pn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image" Target="../media/image7.pn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image" Target="../media/image6.png"/><Relationship Id="rId5" Type="http://schemas.openxmlformats.org/officeDocument/2006/relationships/tags" Target="../tags/tag119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0" name="第2课时 钢琴曲 秋日私语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custDataLst>
              <p:tags r:id="rId2"/>
            </p:custDataLst>
            <p:extLst/>
          </p:nvPr>
        </p:nvPicPr>
        <p:blipFill>
          <a:blip r:embed="rId29"/>
          <a:stretch>
            <a:fillRect/>
          </a:stretch>
        </p:blipFill>
        <p:spPr bwMode="auto">
          <a:xfrm>
            <a:off x="1979613" y="430213"/>
            <a:ext cx="469900" cy="469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61" name="噪声 鞭炮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custDataLst>
              <p:tags r:id="rId3"/>
            </p:custDataLst>
            <p:extLst/>
          </p:nvPr>
        </p:nvPicPr>
        <p:blipFill>
          <a:blip r:embed="rId29"/>
          <a:stretch>
            <a:fillRect/>
          </a:stretch>
        </p:blipFill>
        <p:spPr bwMode="auto">
          <a:xfrm>
            <a:off x="1979613" y="1181100"/>
            <a:ext cx="469900" cy="469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62" name="噪声 飞机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custDataLst>
              <p:tags r:id="rId4"/>
            </p:custDataLst>
            <p:extLst/>
          </p:nvPr>
        </p:nvPicPr>
        <p:blipFill>
          <a:blip r:embed="rId29"/>
          <a:stretch>
            <a:fillRect/>
          </a:stretch>
        </p:blipFill>
        <p:spPr bwMode="auto">
          <a:xfrm>
            <a:off x="1979613" y="1919288"/>
            <a:ext cx="469900" cy="469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63" name="噪声 交通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custDataLst>
              <p:tags r:id="rId5"/>
            </p:custDataLst>
            <p:extLst/>
          </p:nvPr>
        </p:nvPicPr>
        <p:blipFill>
          <a:blip r:embed="rId29"/>
          <a:stretch>
            <a:fillRect/>
          </a:stretch>
        </p:blipFill>
        <p:spPr bwMode="auto">
          <a:xfrm>
            <a:off x="1979613" y="2659063"/>
            <a:ext cx="469900" cy="4699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165" name="AutoShape 21">
            <a:hlinkClick r:id="" action="ppaction://noaction" highlightClick="1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66975" y="379413"/>
            <a:ext cx="1220788" cy="5556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6166" name="AutoShape 22">
            <a:hlinkClick r:id="" action="ppaction://noaction" highlightClick="1"/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35400" y="379413"/>
            <a:ext cx="1220788" cy="5556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6167" name="AutoShape 23">
            <a:hlinkClick r:id="" action="ppaction://noaction" highlightClick="1"/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76850" y="379413"/>
            <a:ext cx="1220788" cy="5556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sp>
        <p:nvSpPr>
          <p:cNvPr id="6168" name="AutoShape 24">
            <a:hlinkClick r:id="" action="ppaction://noaction" highlightClick="1"/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62213" y="1120775"/>
            <a:ext cx="1220787" cy="555625"/>
          </a:xfrm>
          <a:prstGeom prst="actionButtonBlank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6169" name="AutoShape 25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30638" y="1120775"/>
            <a:ext cx="1220787" cy="555625"/>
          </a:xfrm>
          <a:prstGeom prst="actionButtonBlank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6170" name="AutoShape 26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272088" y="1120775"/>
            <a:ext cx="1220787" cy="555625"/>
          </a:xfrm>
          <a:prstGeom prst="actionButtonBlank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sp>
        <p:nvSpPr>
          <p:cNvPr id="6171" name="AutoShape 27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484438" y="1865313"/>
            <a:ext cx="1220787" cy="555625"/>
          </a:xfrm>
          <a:prstGeom prst="actionButtonBlank">
            <a:avLst/>
          </a:prstGeom>
          <a:solidFill>
            <a:srgbClr val="99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6172" name="AutoShape 28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852863" y="1865313"/>
            <a:ext cx="1220787" cy="555625"/>
          </a:xfrm>
          <a:prstGeom prst="actionButtonBlank">
            <a:avLst/>
          </a:prstGeom>
          <a:solidFill>
            <a:srgbClr val="99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6173" name="AutoShape 29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294313" y="1865313"/>
            <a:ext cx="1220787" cy="555625"/>
          </a:xfrm>
          <a:prstGeom prst="actionButtonBlank">
            <a:avLst/>
          </a:prstGeom>
          <a:solidFill>
            <a:srgbClr val="99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sp>
        <p:nvSpPr>
          <p:cNvPr id="6174" name="AutoShape 30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484438" y="2586038"/>
            <a:ext cx="1220787" cy="555625"/>
          </a:xfrm>
          <a:prstGeom prst="actionButtonBlank">
            <a:avLst/>
          </a:prstGeom>
          <a:solidFill>
            <a:srgbClr val="FF66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6175" name="AutoShape 31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852863" y="2586038"/>
            <a:ext cx="1220787" cy="555625"/>
          </a:xfrm>
          <a:prstGeom prst="actionButtonBlank">
            <a:avLst/>
          </a:prstGeom>
          <a:solidFill>
            <a:srgbClr val="FF66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6176" name="AutoShape 32">
            <a:hlinkClick r:id="" action="ppaction://noaction" highlightClick="1"/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294313" y="2586038"/>
            <a:ext cx="1222375" cy="555625"/>
          </a:xfrm>
          <a:prstGeom prst="actionButtonBlank">
            <a:avLst/>
          </a:prstGeom>
          <a:solidFill>
            <a:srgbClr val="FF66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sp>
        <p:nvSpPr>
          <p:cNvPr id="6177" name="Rectangle 3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65188" y="387350"/>
            <a:ext cx="1268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</p:txBody>
      </p:sp>
      <p:sp>
        <p:nvSpPr>
          <p:cNvPr id="6178" name="Rectangle 3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65188" y="1143000"/>
            <a:ext cx="1268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</p:txBody>
      </p:sp>
      <p:sp>
        <p:nvSpPr>
          <p:cNvPr id="6179" name="Rectangle 35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65188" y="1885950"/>
            <a:ext cx="1268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</p:txBody>
      </p:sp>
      <p:sp>
        <p:nvSpPr>
          <p:cNvPr id="6180" name="Rectangle 3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65188" y="2632075"/>
            <a:ext cx="1268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</p:txBody>
      </p:sp>
      <p:sp>
        <p:nvSpPr>
          <p:cNvPr id="6183" name="Rectangle 3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68313" y="4508500"/>
            <a:ext cx="18065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四大污染</a:t>
            </a:r>
          </a:p>
        </p:txBody>
      </p:sp>
      <p:sp>
        <p:nvSpPr>
          <p:cNvPr id="6184" name="Rectangle 4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700338" y="3500438"/>
            <a:ext cx="22018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水污染</a:t>
            </a:r>
          </a:p>
        </p:txBody>
      </p:sp>
      <p:sp>
        <p:nvSpPr>
          <p:cNvPr id="6185" name="Rectangle 4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700338" y="4219575"/>
            <a:ext cx="28416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大气污染</a:t>
            </a:r>
          </a:p>
        </p:txBody>
      </p:sp>
      <p:sp>
        <p:nvSpPr>
          <p:cNvPr id="6186" name="Rectangle 42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2627313" y="4868863"/>
            <a:ext cx="37449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固体废弃物污染</a:t>
            </a:r>
          </a:p>
        </p:txBody>
      </p:sp>
      <p:sp>
        <p:nvSpPr>
          <p:cNvPr id="6187" name="Rectangle 43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700338" y="5588000"/>
            <a:ext cx="29733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噪声污染</a:t>
            </a:r>
          </a:p>
        </p:txBody>
      </p:sp>
      <p:sp>
        <p:nvSpPr>
          <p:cNvPr id="6188" name="AutoShape 44"/>
          <p:cNvSpPr/>
          <p:nvPr>
            <p:custDataLst>
              <p:tags r:id="rId27"/>
            </p:custDataLst>
          </p:nvPr>
        </p:nvSpPr>
        <p:spPr bwMode="auto">
          <a:xfrm>
            <a:off x="2268538" y="3716338"/>
            <a:ext cx="387350" cy="2087562"/>
          </a:xfrm>
          <a:prstGeom prst="leftBrace">
            <a:avLst>
              <a:gd name="adj1" fmla="val 44911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0987" fill="hold"/>
                                        <p:tgtEl>
                                          <p:spTgt spid="6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0"/>
                  </p:tgtEl>
                </p:cond>
              </p:nextCondLst>
            </p:seq>
            <p:audio>
              <p:cMediaNode>
                <p:cTn id="10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0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3824" fill="hold"/>
                                        <p:tgtEl>
                                          <p:spTgt spid="6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1"/>
                  </p:tgtEl>
                </p:cond>
              </p:nextCondLst>
            </p:seq>
            <p:audio>
              <p:cMediaNode>
                <p:cTn id="10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1"/>
                </p:tgtEl>
              </p:cMediaNode>
            </p:audio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0485" fill="hold"/>
                                        <p:tgtEl>
                                          <p:spTgt spid="6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2"/>
                  </p:tgtEl>
                </p:cond>
              </p:nextCondLst>
            </p:seq>
            <p:audio>
              <p:cMediaNode>
                <p:cTn id="1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2"/>
                </p:tgtEl>
              </p:cMediaNode>
            </p:audio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10094" fill="hold"/>
                                        <p:tgtEl>
                                          <p:spTgt spid="6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3"/>
                  </p:tgtEl>
                </p:cond>
              </p:nextCondLst>
            </p:seq>
            <p:audio>
              <p:cMediaNode>
                <p:cTn id="1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3"/>
                </p:tgtEl>
              </p:cMediaNode>
            </p:audio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20987" fill="hold"/>
                                        <p:tgtEl>
                                          <p:spTgt spid="6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5"/>
                  </p:tgtEl>
                </p:cond>
              </p:nextCondLst>
            </p:seq>
            <p:audio>
              <p:cMediaNode>
                <p:cTn id="1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0"/>
                </p:tgtEl>
              </p:cMediaNode>
            </p:audio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1" dur="1" fill="hold"/>
                                        <p:tgtEl>
                                          <p:spTgt spid="6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6"/>
                  </p:tgtEl>
                </p:cond>
              </p:nextCondLst>
            </p:seq>
            <p:audio>
              <p:cMediaNode>
                <p:cTn id="1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0"/>
                </p:tgtEl>
              </p:cMediaNode>
            </p:audio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7" dur="1" fill="hold"/>
                                        <p:tgtEl>
                                          <p:spTgt spid="6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7"/>
                  </p:tgtEl>
                </p:cond>
              </p:nextCondLst>
            </p:seq>
            <p:audio>
              <p:cMediaNode>
                <p:cTn id="1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0"/>
                </p:tgtEl>
              </p:cMediaNode>
            </p:audio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6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3824" fill="hold"/>
                                        <p:tgtEl>
                                          <p:spTgt spid="6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8"/>
                  </p:tgtEl>
                </p:cond>
              </p:nextCondLst>
            </p:seq>
            <p:audio>
              <p:cMediaNode>
                <p:cTn id="14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1"/>
                </p:tgtEl>
              </p:cMediaNode>
            </p:audio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6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9" dur="1" fill="hold"/>
                                        <p:tgtEl>
                                          <p:spTgt spid="6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9"/>
                  </p:tgtEl>
                </p:cond>
              </p:nextCondLst>
            </p:seq>
            <p:audio>
              <p:cMediaNode>
                <p:cTn id="1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1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5" dur="1" fill="hold"/>
                                        <p:tgtEl>
                                          <p:spTgt spid="6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0"/>
                  </p:tgtEl>
                </p:cond>
              </p:nextCondLst>
            </p:seq>
            <p:audio>
              <p:cMediaNode>
                <p:cTn id="1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1"/>
                </p:tgtEl>
              </p:cMediaNode>
            </p:audio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10485" fill="hold"/>
                                        <p:tgtEl>
                                          <p:spTgt spid="6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1"/>
                  </p:tgtEl>
                </p:cond>
              </p:nextCondLst>
            </p:seq>
            <p:audio>
              <p:cMediaNode>
                <p:cTn id="16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2"/>
                </p:tgtEl>
              </p:cMediaNode>
            </p:audio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6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7" dur="1" fill="hold"/>
                                        <p:tgtEl>
                                          <p:spTgt spid="6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2"/>
                  </p:tgtEl>
                </p:cond>
              </p:nextCondLst>
            </p:seq>
            <p:audio>
              <p:cMediaNode>
                <p:cTn id="16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2"/>
                </p:tgtEl>
              </p:cMediaNode>
            </p:audio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6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3" dur="1" fill="hold"/>
                                        <p:tgtEl>
                                          <p:spTgt spid="6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3"/>
                  </p:tgtEl>
                </p:cond>
              </p:nextCondLst>
            </p:seq>
            <p:audio>
              <p:cMediaNode>
                <p:cTn id="17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2"/>
                </p:tgtEl>
              </p:cMediaNode>
            </p:audio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6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9" dur="10094" fill="hold"/>
                                        <p:tgtEl>
                                          <p:spTgt spid="6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4"/>
                  </p:tgtEl>
                </p:cond>
              </p:nextCondLst>
            </p:seq>
            <p:audio>
              <p:cMediaNode>
                <p:cTn id="18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3"/>
                </p:tgtEl>
              </p:cMediaNode>
            </p:audio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6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5" dur="1" fill="hold"/>
                                        <p:tgtEl>
                                          <p:spTgt spid="6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5"/>
                  </p:tgtEl>
                </p:cond>
              </p:nextCondLst>
            </p:seq>
            <p:audio>
              <p:cMediaNode>
                <p:cTn id="18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3"/>
                </p:tgtEl>
              </p:cMediaNode>
            </p:audio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91" dur="1" fill="hold"/>
                                        <p:tgtEl>
                                          <p:spTgt spid="6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76"/>
                  </p:tgtEl>
                </p:cond>
              </p:nextCondLst>
            </p:seq>
            <p:audio>
              <p:cMediaNode>
                <p:cTn id="19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3"/>
                </p:tgtEl>
              </p:cMediaNode>
            </p:audio>
            <p:audio>
              <p:cMediaNode>
                <p:cTn id="1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0"/>
                </p:tgtEl>
              </p:cMediaNode>
            </p:audio>
            <p:audio>
              <p:cMediaNode>
                <p:cTn id="19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1"/>
                </p:tgtEl>
              </p:cMediaNode>
            </p:audio>
            <p:audio>
              <p:cMediaNode>
                <p:cTn id="19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2"/>
                </p:tgtEl>
              </p:cMediaNode>
            </p:audio>
            <p:audio>
              <p:cMediaNode>
                <p:cTn id="19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63"/>
                </p:tgtEl>
              </p:cMediaNode>
            </p:audio>
          </p:childTnLst>
        </p:cTn>
      </p:par>
    </p:tnLst>
    <p:bldLst>
      <p:bldP spid="6165" grpId="0" animBg="1"/>
      <p:bldP spid="6166" grpId="0" animBg="1"/>
      <p:bldP spid="6167" grpId="0" animBg="1"/>
      <p:bldP spid="6168" grpId="0" animBg="1"/>
      <p:bldP spid="6169" grpId="0" animBg="1"/>
      <p:bldP spid="6170" grpId="0" animBg="1"/>
      <p:bldP spid="6171" grpId="0" animBg="1"/>
      <p:bldP spid="6172" grpId="0" animBg="1"/>
      <p:bldP spid="6173" grpId="0" animBg="1"/>
      <p:bldP spid="6174" grpId="0" animBg="1"/>
      <p:bldP spid="6175" grpId="0" animBg="1"/>
      <p:bldP spid="6176" grpId="0" animBg="1"/>
      <p:bldP spid="6177" grpId="0"/>
      <p:bldP spid="6178" grpId="0"/>
      <p:bldP spid="6179" grpId="0"/>
      <p:bldP spid="6180" grpId="0"/>
      <p:bldP spid="6183" grpId="0"/>
      <p:bldP spid="6184" grpId="0"/>
      <p:bldP spid="6185" grpId="0"/>
      <p:bldP spid="6186" grpId="0"/>
      <p:bldP spid="6187" grpId="0"/>
      <p:bldP spid="61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4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07950" y="836613"/>
            <a:ext cx="8893175" cy="31686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5437" name="AutoShape 2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1188" y="4508500"/>
            <a:ext cx="1943100" cy="1944688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349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声源振动</a:t>
            </a:r>
          </a:p>
          <a:p>
            <a:pPr algn="ctr"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产生声音</a:t>
            </a:r>
          </a:p>
        </p:txBody>
      </p:sp>
      <p:sp>
        <p:nvSpPr>
          <p:cNvPr id="145438" name="AutoShape 3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43213" y="4508500"/>
            <a:ext cx="1944687" cy="1944688"/>
          </a:xfrm>
          <a:prstGeom prst="homePlate">
            <a:avLst>
              <a:gd name="adj" fmla="val 25000"/>
            </a:avLst>
          </a:prstGeom>
          <a:solidFill>
            <a:srgbClr val="FF9900"/>
          </a:solidFill>
          <a:ln w="349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空气等介质</a:t>
            </a:r>
          </a:p>
          <a:p>
            <a:pPr algn="ctr"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传播声音</a:t>
            </a:r>
          </a:p>
        </p:txBody>
      </p:sp>
      <p:sp>
        <p:nvSpPr>
          <p:cNvPr id="145441" name="AutoShape 3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95963" y="4508500"/>
            <a:ext cx="1944687" cy="1873250"/>
          </a:xfrm>
          <a:prstGeom prst="homePlate">
            <a:avLst>
              <a:gd name="adj" fmla="val 25953"/>
            </a:avLst>
          </a:prstGeom>
          <a:solidFill>
            <a:srgbClr val="99CC00"/>
          </a:solidFill>
          <a:ln w="349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鼓膜振动</a:t>
            </a:r>
          </a:p>
          <a:p>
            <a:pPr algn="ctr"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引起听觉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37" grpId="0" animBg="1"/>
      <p:bldP spid="145438" grpId="0" animBg="1"/>
      <p:bldP spid="1454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95288" y="188913"/>
            <a:ext cx="6767512" cy="850900"/>
          </a:xfrm>
        </p:spPr>
        <p:txBody>
          <a:bodyPr/>
          <a:lstStyle/>
          <a:p>
            <a:pPr algn="l" eaLnBrk="1" hangingPunct="1"/>
            <a:r>
              <a:rPr lang="zh-CN" altLang="en-US" sz="4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三、控制噪声</a:t>
            </a:r>
            <a:endParaRPr lang="zh-CN" altLang="en-US" sz="3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84213" y="1844675"/>
            <a:ext cx="7705725" cy="46085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1015" name="Rectangle 7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95288" y="1125538"/>
            <a:ext cx="8229600" cy="749300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、防止噪声产生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声源处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1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468313" y="488950"/>
            <a:ext cx="8207375" cy="5461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755650" y="692150"/>
            <a:ext cx="7920038" cy="54006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禁止鸣笛标志01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331913" y="549275"/>
            <a:ext cx="5329237" cy="53292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11188" y="44450"/>
            <a:ext cx="7667625" cy="8509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、阻断噪声传播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在传播过程中</a:t>
            </a:r>
          </a:p>
        </p:txBody>
      </p:sp>
      <p:pic>
        <p:nvPicPr>
          <p:cNvPr id="16387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215900" y="860425"/>
            <a:ext cx="8820150" cy="58086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468313" y="188913"/>
            <a:ext cx="8280400" cy="62071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7088" y="549275"/>
            <a:ext cx="7345362" cy="55102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900113" y="476250"/>
            <a:ext cx="7559675" cy="56721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U_6695~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79388" y="188913"/>
            <a:ext cx="8785225" cy="63182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0825" y="908050"/>
            <a:ext cx="8281988" cy="129698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第二章  声现象</a:t>
            </a:r>
            <a:br>
              <a:rPr lang="zh-CN" altLang="en-US" sz="3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4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4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4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噪声的危害和控制</a:t>
            </a:r>
          </a:p>
        </p:txBody>
      </p:sp>
      <p:sp>
        <p:nvSpPr>
          <p:cNvPr id="3076" name="Text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1925" y="376238"/>
            <a:ext cx="70691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11111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义务教育教科书  物理  八年级  上册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真空玻璃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258888" y="44450"/>
            <a:ext cx="5465762" cy="66246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39750" y="1265238"/>
            <a:ext cx="7777163" cy="51990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2531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l" eaLnBrk="1" hangingPunct="1"/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、防止噪声进入耳朵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在人耳处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79388" y="404813"/>
            <a:ext cx="8640762" cy="60975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3555" name="New picture" hidden="1"/>
          <p:cNvPicPr/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509500" y="12077700"/>
            <a:ext cx="482600" cy="4445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44450"/>
            <a:ext cx="7138988" cy="561975"/>
          </a:xfrm>
        </p:spPr>
        <p:txBody>
          <a:bodyPr/>
          <a:lstStyle/>
          <a:p>
            <a:pPr eaLnBrk="1" hangingPunct="1"/>
            <a:r>
              <a:rPr lang="zh-CN" altLang="en-US" sz="30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演示：观察波形区别噪声和乐音</a:t>
            </a:r>
          </a:p>
        </p:txBody>
      </p:sp>
      <p:sp>
        <p:nvSpPr>
          <p:cNvPr id="184330" name="AutoShape 10">
            <a:hlinkClick r:id="" action="ppaction://noaction" highlightClick="1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64163" y="6310313"/>
            <a:ext cx="100806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1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184331" name="AutoShape 11">
            <a:hlinkClick r:id="" action="ppaction://noaction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80175" y="6310313"/>
            <a:ext cx="1008063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1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184332" name="AutoShape 12">
            <a:hlinkClick r:id="" action="ppaction://noaction" highlightClick="1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96188" y="6310313"/>
            <a:ext cx="100806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1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pic>
        <p:nvPicPr>
          <p:cNvPr id="8" name="观察比较乐音和噪声波形.wmv">
            <a:hlinkClick r:id="" action="ppaction://media"/>
          </p:cNvPr>
          <p:cNvPicPr>
            <a:picLocks noRot="1" noChangeAspect="1"/>
          </p:cNvPicPr>
          <p:nvPr>
            <a:videoFile r:link="rId5"/>
            <p:custDataLst>
              <p:tags r:id="rId6"/>
            </p:custDataLst>
            <p:extLst/>
          </p:nvPr>
        </p:nvPicPr>
        <p:blipFill>
          <a:blip r:embed="rId8"/>
          <a:stretch>
            <a:fillRect/>
          </a:stretch>
        </p:blipFill>
        <p:spPr>
          <a:xfrm>
            <a:off x="142844" y="642918"/>
            <a:ext cx="8858312" cy="5549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1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4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32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0825" y="188913"/>
            <a:ext cx="4043363" cy="777875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一、噪声的来源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179388" y="836613"/>
            <a:ext cx="8208962" cy="4530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</a:t>
            </a:r>
          </a:p>
          <a:p>
            <a:pPr eaLnBrk="1" hangingPunct="1"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）物理角度：</a:t>
            </a:r>
          </a:p>
          <a:p>
            <a:pPr lvl="1" eaLnBrk="1" hangingPunct="1">
              <a:buClr>
                <a:schemeClr val="bg1"/>
              </a:buClr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发声体做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无规则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振动时发出的声音。</a:t>
            </a:r>
          </a:p>
        </p:txBody>
      </p:sp>
      <p:pic>
        <p:nvPicPr>
          <p:cNvPr id="5124" name="Picture 7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692275" y="2997200"/>
            <a:ext cx="6337300" cy="26400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39750" y="260350"/>
            <a:ext cx="6840538" cy="46323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147" name="Rectangle 4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5013325"/>
            <a:ext cx="8229600" cy="1584325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）环保角度：</a:t>
            </a:r>
          </a:p>
          <a:p>
            <a:pPr eaLnBrk="1" hangingPunct="1">
              <a:buClr>
                <a:schemeClr val="bg1"/>
              </a:buClr>
              <a:buFont typeface="Wingdings" pitchFamily="2" charset="2"/>
              <a:buChar char="p"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凡是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妨碍人们正常休息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，学习和工作的声音，以及对人们要听到声音产生干扰的声音。</a:t>
            </a:r>
          </a:p>
          <a:p>
            <a:pPr eaLnBrk="1" hangingPunct="1"/>
            <a:endParaRPr lang="en-US" altLang="zh-CN" sz="280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4643438" y="0"/>
            <a:ext cx="4500562" cy="37290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1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0" y="0"/>
            <a:ext cx="4643438" cy="37655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2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0" y="3692525"/>
            <a:ext cx="4572000" cy="31654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73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4572000" y="3716338"/>
            <a:ext cx="4572000" cy="31337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174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．噪声的来源：</a:t>
            </a:r>
            <a:endParaRPr lang="zh-CN" altLang="en-US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75" name="矩形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5750" y="3071813"/>
            <a:ext cx="3929063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）自然界</a:t>
            </a:r>
          </a:p>
        </p:txBody>
      </p:sp>
      <p:sp>
        <p:nvSpPr>
          <p:cNvPr id="7176" name="矩形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86313" y="3071813"/>
            <a:ext cx="3929062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）生活</a:t>
            </a:r>
          </a:p>
        </p:txBody>
      </p:sp>
      <p:sp>
        <p:nvSpPr>
          <p:cNvPr id="7177" name="矩形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8625" y="6267450"/>
            <a:ext cx="3929063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）交通运输</a:t>
            </a:r>
          </a:p>
        </p:txBody>
      </p:sp>
      <p:sp>
        <p:nvSpPr>
          <p:cNvPr id="7178" name="矩形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57750" y="6143625"/>
            <a:ext cx="3929063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）工业生产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l" eaLnBrk="1" hangingPunct="1"/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二、噪声强弱的等级及噪声的危害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95288" y="1196975"/>
            <a:ext cx="8064500" cy="1295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．等级：用分贝作单位表示声音强弱的等级，符号是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dB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/>
            <a:endParaRPr lang="en-US" altLang="zh-CN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9661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3419475" y="2349500"/>
            <a:ext cx="5329238" cy="42576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．噪声的危害：</a:t>
            </a:r>
          </a:p>
        </p:txBody>
      </p:sp>
      <p:graphicFrame>
        <p:nvGraphicFramePr>
          <p:cNvPr id="156846" name="Group 174"/>
          <p:cNvGraphicFramePr>
            <a:graphicFrameLocks noGrp="1"/>
          </p:cNvGraphicFramePr>
          <p:nvPr>
            <p:ph sz="half" idx="2"/>
            <p:custDataLst>
              <p:tags r:id="rId2"/>
            </p:custDataLst>
          </p:nvPr>
        </p:nvGraphicFramePr>
        <p:xfrm>
          <a:off x="827088" y="981075"/>
          <a:ext cx="7848600" cy="4965700"/>
        </p:xfrm>
        <a:graphic>
          <a:graphicData uri="http://schemas.openxmlformats.org/drawingml/2006/table">
            <a:tbl>
              <a:tblPr/>
              <a:tblGrid>
                <a:gridCol w="2738437"/>
                <a:gridCol w="5110163"/>
              </a:tblGrid>
              <a:tr h="7302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声音的等级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/dB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人的感觉与危害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人刚能听到的最微弱的声音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30~40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较为理想的安静环境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超过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影响睡眠和休息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超过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70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干扰谈话、影响工作效率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44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超过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90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Char char="•"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听力受到严重影响，并引起多种疾病，甚至死亡。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练习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为了保护听力，不超过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___dB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</a:p>
          <a:p>
            <a:pPr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为了保证工作和学习，不超过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 dB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</a:p>
          <a:p>
            <a:pPr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为了保证休息和睡眠，不超过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 dB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sz="36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理想的安静环境在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 dB</a:t>
            </a:r>
          </a:p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人听到最微弱声音约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 dB</a:t>
            </a:r>
          </a:p>
          <a:p>
            <a:pPr eaLnBrk="1" hangingPunct="1"/>
            <a:endParaRPr lang="en-US" altLang="zh-CN" sz="3600" b="1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/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90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70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50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30~40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</a:t>
            </a:r>
            <a:endParaRPr lang="zh-CN" altLang="en-US" sz="3600" b="1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/>
            <a:endParaRPr lang="zh-CN" altLang="en-US" sz="36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</TotalTime>
  <Words>322</Words>
  <Application>Microsoft Office PowerPoint</Application>
  <PresentationFormat>全屏显示(4:3)</PresentationFormat>
  <Paragraphs>71</Paragraphs>
  <Slides>22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PowerPoint 演示文稿</vt:lpstr>
      <vt:lpstr>第二章  声现象 第4节 噪声的危害和控制</vt:lpstr>
      <vt:lpstr>演示：观察波形区别噪声和乐音</vt:lpstr>
      <vt:lpstr>一、噪声的来源</vt:lpstr>
      <vt:lpstr>PowerPoint 演示文稿</vt:lpstr>
      <vt:lpstr>2．噪声的来源：</vt:lpstr>
      <vt:lpstr>二、噪声强弱的等级及噪声的危害</vt:lpstr>
      <vt:lpstr>2．噪声的危害：</vt:lpstr>
      <vt:lpstr>练习</vt:lpstr>
      <vt:lpstr>PowerPoint 演示文稿</vt:lpstr>
      <vt:lpstr>三、控制噪声</vt:lpstr>
      <vt:lpstr>PowerPoint 演示文稿</vt:lpstr>
      <vt:lpstr>PowerPoint 演示文稿</vt:lpstr>
      <vt:lpstr>PowerPoint 演示文稿</vt:lpstr>
      <vt:lpstr>2、阻断噪声传播——在传播过程中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3、防止噪声进入耳朵——在人耳处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1</cp:revision>
  <dcterms:created xsi:type="dcterms:W3CDTF">2012-06-20T06:14:42Z</dcterms:created>
  <dcterms:modified xsi:type="dcterms:W3CDTF">2020-11-11T02:31:57Z</dcterms:modified>
</cp:coreProperties>
</file>