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38"/>
  </p:notesMasterIdLst>
  <p:sldIdLst>
    <p:sldId id="396" r:id="rId3"/>
    <p:sldId id="293" r:id="rId4"/>
    <p:sldId id="445" r:id="rId5"/>
    <p:sldId id="423" r:id="rId6"/>
    <p:sldId id="446" r:id="rId7"/>
    <p:sldId id="447" r:id="rId8"/>
    <p:sldId id="444" r:id="rId9"/>
    <p:sldId id="448" r:id="rId10"/>
    <p:sldId id="450" r:id="rId11"/>
    <p:sldId id="451" r:id="rId12"/>
    <p:sldId id="424" r:id="rId13"/>
    <p:sldId id="425" r:id="rId14"/>
    <p:sldId id="426" r:id="rId15"/>
    <p:sldId id="436" r:id="rId16"/>
    <p:sldId id="449" r:id="rId17"/>
    <p:sldId id="437" r:id="rId18"/>
    <p:sldId id="452" r:id="rId19"/>
    <p:sldId id="427" r:id="rId20"/>
    <p:sldId id="428" r:id="rId21"/>
    <p:sldId id="438" r:id="rId22"/>
    <p:sldId id="441" r:id="rId23"/>
    <p:sldId id="453" r:id="rId24"/>
    <p:sldId id="429" r:id="rId25"/>
    <p:sldId id="430" r:id="rId26"/>
    <p:sldId id="439" r:id="rId27"/>
    <p:sldId id="440" r:id="rId28"/>
    <p:sldId id="454" r:id="rId29"/>
    <p:sldId id="455" r:id="rId30"/>
    <p:sldId id="456" r:id="rId31"/>
    <p:sldId id="457" r:id="rId32"/>
    <p:sldId id="458" r:id="rId33"/>
    <p:sldId id="459" r:id="rId34"/>
    <p:sldId id="460" r:id="rId35"/>
    <p:sldId id="432" r:id="rId36"/>
    <p:sldId id="434" r:id="rId37"/>
  </p:sldIdLst>
  <p:sldSz cx="9145588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1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708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-1842" y="-84"/>
      </p:cViewPr>
      <p:guideLst>
        <p:guide orient="horz" pos="2176"/>
        <p:guide pos="287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2020/4/18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314" y="1143000"/>
            <a:ext cx="4115372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42479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199" y="1122363"/>
            <a:ext cx="6859191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199" y="3602038"/>
            <a:ext cx="6859191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FCF4-B810-4D0B-BB23-CFD5C497DD78}" type="datetimeFigureOut">
              <a:rPr lang="zh-CN" altLang="en-US" smtClean="0"/>
              <a:t>2020/4/18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0D88-4ED7-4C12-AD2F-AB21A450758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0">
        <p14:vortex dir="r"/>
      </p:transition>
    </mc:Choice>
    <mc:Fallback xmlns="">
      <p:transition spd="slow" advClick="0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FCF4-B810-4D0B-BB23-CFD5C497DD78}" type="datetimeFigureOut">
              <a:rPr lang="zh-CN" altLang="en-US" smtClean="0"/>
              <a:t>2020/4/18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0D88-4ED7-4C12-AD2F-AB21A450758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0">
        <p14:vortex dir="r"/>
      </p:transition>
    </mc:Choice>
    <mc:Fallback xmlns="">
      <p:transition spd="slow" advClick="0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4812" y="365125"/>
            <a:ext cx="1972018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759" y="365125"/>
            <a:ext cx="5801732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FCF4-B810-4D0B-BB23-CFD5C497DD78}" type="datetimeFigureOut">
              <a:rPr lang="zh-CN" altLang="en-US" smtClean="0"/>
              <a:t>2020/4/18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0D88-4ED7-4C12-AD2F-AB21A450758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0">
        <p14:vortex dir="r"/>
      </p:transition>
    </mc:Choice>
    <mc:Fallback xmlns="">
      <p:transition spd="slow" advClick="0" advTm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159" y="1122363"/>
            <a:ext cx="6858953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159" y="3602038"/>
            <a:ext cx="6858953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935" indent="0" algn="ctr">
              <a:buNone/>
              <a:defRPr sz="1200"/>
            </a:lvl8pPr>
            <a:lvl9pPr marL="2743835" indent="0" algn="ctr">
              <a:buNone/>
              <a:defRPr sz="1200"/>
            </a:lvl9pPr>
          </a:lstStyle>
          <a:p>
            <a:pPr fontAlgn="auto"/>
            <a:r>
              <a:rPr lang="zh-CN" altLang="en-US" strike="noStrike" noProof="1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2020/4/18</a:t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auto"/>
            <a:r>
              <a:rPr lang="zh-CN" altLang="en-US" strike="noStrike" noProof="1"/>
              <a:t>单击此处编辑母版文本样式</a:t>
            </a:r>
          </a:p>
          <a:p>
            <a:pPr lvl="1" fontAlgn="auto"/>
            <a:r>
              <a:rPr lang="zh-CN" altLang="en-US" strike="noStrike" noProof="1"/>
              <a:t>第二级</a:t>
            </a:r>
          </a:p>
          <a:p>
            <a:pPr lvl="2" fontAlgn="auto"/>
            <a:r>
              <a:rPr lang="zh-CN" altLang="en-US" strike="noStrike" noProof="1"/>
              <a:t>第三级</a:t>
            </a:r>
          </a:p>
          <a:p>
            <a:pPr lvl="3" fontAlgn="auto"/>
            <a:r>
              <a:rPr lang="zh-CN" altLang="en-US" strike="noStrike" noProof="1"/>
              <a:t>第四级</a:t>
            </a:r>
          </a:p>
          <a:p>
            <a:pPr lvl="4" fontAlgn="auto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2020/4/18</a:t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974" y="1709738"/>
            <a:ext cx="7887795" cy="2852737"/>
          </a:xfrm>
        </p:spPr>
        <p:txBody>
          <a:bodyPr anchor="b"/>
          <a:lstStyle>
            <a:lvl1pPr>
              <a:defRPr sz="4500"/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974" y="4589463"/>
            <a:ext cx="7887795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93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83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2020/4/18</a:t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737" y="1825625"/>
            <a:ext cx="3886740" cy="4351338"/>
          </a:xfrm>
        </p:spPr>
        <p:txBody>
          <a:bodyPr/>
          <a:lstStyle/>
          <a:p>
            <a:pPr lvl="0" fontAlgn="auto"/>
            <a:r>
              <a:rPr lang="zh-CN" altLang="en-US" strike="noStrike" noProof="1"/>
              <a:t>单击此处编辑母版文本样式</a:t>
            </a:r>
          </a:p>
          <a:p>
            <a:pPr lvl="1" fontAlgn="auto"/>
            <a:r>
              <a:rPr lang="zh-CN" altLang="en-US" strike="noStrike" noProof="1"/>
              <a:t>第二级</a:t>
            </a:r>
          </a:p>
          <a:p>
            <a:pPr lvl="2" fontAlgn="auto"/>
            <a:r>
              <a:rPr lang="zh-CN" altLang="en-US" strike="noStrike" noProof="1"/>
              <a:t>第三级</a:t>
            </a:r>
          </a:p>
          <a:p>
            <a:pPr lvl="3" fontAlgn="auto"/>
            <a:r>
              <a:rPr lang="zh-CN" altLang="en-US" strike="noStrike" noProof="1"/>
              <a:t>第四级</a:t>
            </a:r>
          </a:p>
          <a:p>
            <a:pPr lvl="4" fontAlgn="auto"/>
            <a:r>
              <a:rPr lang="zh-CN" altLang="en-US" strike="noStrike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793" y="1825625"/>
            <a:ext cx="3886740" cy="4351338"/>
          </a:xfrm>
        </p:spPr>
        <p:txBody>
          <a:bodyPr/>
          <a:lstStyle/>
          <a:p>
            <a:pPr lvl="0" fontAlgn="auto"/>
            <a:r>
              <a:rPr lang="zh-CN" altLang="en-US" strike="noStrike" noProof="1"/>
              <a:t>单击此处编辑母版文本样式</a:t>
            </a:r>
          </a:p>
          <a:p>
            <a:pPr lvl="1" fontAlgn="auto"/>
            <a:r>
              <a:rPr lang="zh-CN" altLang="en-US" strike="noStrike" noProof="1"/>
              <a:t>第二级</a:t>
            </a:r>
          </a:p>
          <a:p>
            <a:pPr lvl="2" fontAlgn="auto"/>
            <a:r>
              <a:rPr lang="zh-CN" altLang="en-US" strike="noStrike" noProof="1"/>
              <a:t>第三级</a:t>
            </a:r>
          </a:p>
          <a:p>
            <a:pPr lvl="3" fontAlgn="auto"/>
            <a:r>
              <a:rPr lang="zh-CN" altLang="en-US" strike="noStrike" noProof="1"/>
              <a:t>第四级</a:t>
            </a:r>
          </a:p>
          <a:p>
            <a:pPr lvl="4" fontAlgn="auto"/>
            <a:r>
              <a:rPr lang="zh-CN" altLang="en-US" strike="noStrike" noProof="1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2020/4/18</a:t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928" y="365125"/>
            <a:ext cx="7887795" cy="1325563"/>
          </a:xfrm>
        </p:spPr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928" y="1681163"/>
            <a:ext cx="386887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935" indent="0">
              <a:buNone/>
              <a:defRPr sz="1200" b="1"/>
            </a:lvl8pPr>
            <a:lvl9pPr marL="2743835" indent="0">
              <a:buNone/>
              <a:defRPr sz="1200" b="1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928" y="2505075"/>
            <a:ext cx="3868878" cy="3684588"/>
          </a:xfrm>
        </p:spPr>
        <p:txBody>
          <a:bodyPr/>
          <a:lstStyle/>
          <a:p>
            <a:pPr lvl="0" fontAlgn="auto"/>
            <a:r>
              <a:rPr lang="zh-CN" altLang="en-US" strike="noStrike" noProof="1"/>
              <a:t>单击此处编辑母版文本样式</a:t>
            </a:r>
          </a:p>
          <a:p>
            <a:pPr lvl="1" fontAlgn="auto"/>
            <a:r>
              <a:rPr lang="zh-CN" altLang="en-US" strike="noStrike" noProof="1"/>
              <a:t>第二级</a:t>
            </a:r>
          </a:p>
          <a:p>
            <a:pPr lvl="2" fontAlgn="auto"/>
            <a:r>
              <a:rPr lang="zh-CN" altLang="en-US" strike="noStrike" noProof="1"/>
              <a:t>第三级</a:t>
            </a:r>
          </a:p>
          <a:p>
            <a:pPr lvl="3" fontAlgn="auto"/>
            <a:r>
              <a:rPr lang="zh-CN" altLang="en-US" strike="noStrike" noProof="1"/>
              <a:t>第四级</a:t>
            </a:r>
          </a:p>
          <a:p>
            <a:pPr lvl="4" fontAlgn="auto"/>
            <a:r>
              <a:rPr lang="zh-CN" altLang="en-US" strike="noStrike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793" y="1681163"/>
            <a:ext cx="388793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935" indent="0">
              <a:buNone/>
              <a:defRPr sz="1200" b="1"/>
            </a:lvl8pPr>
            <a:lvl9pPr marL="2743835" indent="0">
              <a:buNone/>
              <a:defRPr sz="1200" b="1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793" y="2505075"/>
            <a:ext cx="3887931" cy="3684588"/>
          </a:xfrm>
        </p:spPr>
        <p:txBody>
          <a:bodyPr/>
          <a:lstStyle/>
          <a:p>
            <a:pPr lvl="0" fontAlgn="auto"/>
            <a:r>
              <a:rPr lang="zh-CN" altLang="en-US" strike="noStrike" noProof="1"/>
              <a:t>单击此处编辑母版文本样式</a:t>
            </a:r>
          </a:p>
          <a:p>
            <a:pPr lvl="1" fontAlgn="auto"/>
            <a:r>
              <a:rPr lang="zh-CN" altLang="en-US" strike="noStrike" noProof="1"/>
              <a:t>第二级</a:t>
            </a:r>
          </a:p>
          <a:p>
            <a:pPr lvl="2" fontAlgn="auto"/>
            <a:r>
              <a:rPr lang="zh-CN" altLang="en-US" strike="noStrike" noProof="1"/>
              <a:t>第三级</a:t>
            </a:r>
          </a:p>
          <a:p>
            <a:pPr lvl="3" fontAlgn="auto"/>
            <a:r>
              <a:rPr lang="zh-CN" altLang="en-US" strike="noStrike" noProof="1"/>
              <a:t>第四级</a:t>
            </a:r>
          </a:p>
          <a:p>
            <a:pPr lvl="4" fontAlgn="auto"/>
            <a:r>
              <a:rPr lang="zh-CN" altLang="en-US" strike="noStrike" noProof="1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2020/4/18</a:t>
            </a:fld>
            <a:endParaRPr lang="zh-CN" altLang="en-US" strike="noStrike" noProof="1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2020/4/18</a:t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2020/4/18</a:t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2020/4/18</a:t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FCF4-B810-4D0B-BB23-CFD5C497DD78}" type="datetimeFigureOut">
              <a:rPr lang="zh-CN" altLang="en-US" smtClean="0"/>
              <a:t>2020/4/18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0D88-4ED7-4C12-AD2F-AB21A450758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0">
        <p14:vortex dir="r"/>
      </p:transition>
    </mc:Choice>
    <mc:Fallback xmlns="">
      <p:transition spd="slow" advClick="0" advTm="0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2020/4/18</a:t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2020/4/18</a:t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2020/4/18</a:t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996" y="1709738"/>
            <a:ext cx="7888069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996" y="4589466"/>
            <a:ext cx="7888069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FCF4-B810-4D0B-BB23-CFD5C497DD78}" type="datetimeFigureOut">
              <a:rPr lang="zh-CN" altLang="en-US" smtClean="0"/>
              <a:t>2020/4/18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0D88-4ED7-4C12-AD2F-AB21A450758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0">
        <p14:vortex dir="r"/>
      </p:transition>
    </mc:Choice>
    <mc:Fallback xmlns="">
      <p:transition spd="slow" advClick="0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760" y="1825625"/>
            <a:ext cx="3886875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954" y="1825625"/>
            <a:ext cx="3886875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FCF4-B810-4D0B-BB23-CFD5C497DD78}" type="datetimeFigureOut">
              <a:rPr lang="zh-CN" altLang="en-US" smtClean="0"/>
              <a:t>2020/4/18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0D88-4ED7-4C12-AD2F-AB21A450758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0">
        <p14:vortex dir="r"/>
      </p:transition>
    </mc:Choice>
    <mc:Fallback xmlns="">
      <p:transition spd="slow" advClick="0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951" y="365126"/>
            <a:ext cx="7888069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951" y="1681163"/>
            <a:ext cx="386901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951" y="2505075"/>
            <a:ext cx="3869012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954" y="1681163"/>
            <a:ext cx="388806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954" y="2505075"/>
            <a:ext cx="3888066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FCF4-B810-4D0B-BB23-CFD5C497DD78}" type="datetimeFigureOut">
              <a:rPr lang="zh-CN" altLang="en-US" smtClean="0"/>
              <a:t>2020/4/18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0D88-4ED7-4C12-AD2F-AB21A450758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0">
        <p14:vortex dir="r"/>
      </p:transition>
    </mc:Choice>
    <mc:Fallback xmlns="">
      <p:transition spd="slow" advClick="0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FCF4-B810-4D0B-BB23-CFD5C497DD78}" type="datetimeFigureOut">
              <a:rPr lang="zh-CN" altLang="en-US" smtClean="0"/>
              <a:t>2020/4/18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0D88-4ED7-4C12-AD2F-AB21A450758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0">
        <p14:vortex dir="r"/>
      </p:transition>
    </mc:Choice>
    <mc:Fallback xmlns="">
      <p:transition spd="slow" advClick="0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FCF4-B810-4D0B-BB23-CFD5C497DD78}" type="datetimeFigureOut">
              <a:rPr lang="zh-CN" altLang="en-US" smtClean="0"/>
              <a:t>2020/4/18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0D88-4ED7-4C12-AD2F-AB21A450758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0">
        <p14:vortex dir="r"/>
      </p:transition>
    </mc:Choice>
    <mc:Fallback xmlns="">
      <p:transition spd="slow" advClick="0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矩形 58"/>
          <p:cNvSpPr/>
          <p:nvPr userDrawn="1"/>
        </p:nvSpPr>
        <p:spPr>
          <a:xfrm>
            <a:off x="0" y="0"/>
            <a:ext cx="9145588" cy="11315700"/>
          </a:xfrm>
          <a:prstGeom prst="rect">
            <a:avLst/>
          </a:prstGeom>
          <a:blipFill dpi="0" rotWithShape="1">
            <a:blip r:embed="rId2">
              <a:alphaModFix amt="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0" name="直接连接符 9"/>
          <p:cNvCxnSpPr/>
          <p:nvPr userDrawn="1"/>
        </p:nvCxnSpPr>
        <p:spPr>
          <a:xfrm>
            <a:off x="562830" y="833614"/>
            <a:ext cx="8291798" cy="0"/>
          </a:xfrm>
          <a:prstGeom prst="line">
            <a:avLst/>
          </a:prstGeom>
          <a:ln w="12700">
            <a:solidFill>
              <a:srgbClr val="0051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8433172" y="240967"/>
            <a:ext cx="421456" cy="592649"/>
            <a:chOff x="4197350" y="2182813"/>
            <a:chExt cx="608013" cy="641350"/>
          </a:xfrm>
          <a:solidFill>
            <a:srgbClr val="005188"/>
          </a:solidFill>
        </p:grpSpPr>
        <p:sp>
          <p:nvSpPr>
            <p:cNvPr id="13" name="Freeform 166"/>
            <p:cNvSpPr/>
            <p:nvPr/>
          </p:nvSpPr>
          <p:spPr bwMode="auto">
            <a:xfrm>
              <a:off x="4229100" y="2211388"/>
              <a:ext cx="39688" cy="157163"/>
            </a:xfrm>
            <a:custGeom>
              <a:avLst/>
              <a:gdLst/>
              <a:ahLst/>
              <a:cxnLst>
                <a:cxn ang="0">
                  <a:pos x="63" y="2"/>
                </a:cxn>
                <a:cxn ang="0">
                  <a:pos x="63" y="2"/>
                </a:cxn>
                <a:cxn ang="0">
                  <a:pos x="58" y="14"/>
                </a:cxn>
                <a:cxn ang="0">
                  <a:pos x="54" y="25"/>
                </a:cxn>
                <a:cxn ang="0">
                  <a:pos x="47" y="49"/>
                </a:cxn>
                <a:cxn ang="0">
                  <a:pos x="34" y="96"/>
                </a:cxn>
                <a:cxn ang="0">
                  <a:pos x="34" y="96"/>
                </a:cxn>
                <a:cxn ang="0">
                  <a:pos x="27" y="122"/>
                </a:cxn>
                <a:cxn ang="0">
                  <a:pos x="21" y="149"/>
                </a:cxn>
                <a:cxn ang="0">
                  <a:pos x="10" y="203"/>
                </a:cxn>
                <a:cxn ang="0">
                  <a:pos x="10" y="203"/>
                </a:cxn>
                <a:cxn ang="0">
                  <a:pos x="6" y="222"/>
                </a:cxn>
                <a:cxn ang="0">
                  <a:pos x="3" y="243"/>
                </a:cxn>
                <a:cxn ang="0">
                  <a:pos x="1" y="263"/>
                </a:cxn>
                <a:cxn ang="0">
                  <a:pos x="0" y="283"/>
                </a:cxn>
                <a:cxn ang="0">
                  <a:pos x="0" y="283"/>
                </a:cxn>
                <a:cxn ang="0">
                  <a:pos x="1" y="290"/>
                </a:cxn>
                <a:cxn ang="0">
                  <a:pos x="2" y="292"/>
                </a:cxn>
                <a:cxn ang="0">
                  <a:pos x="3" y="294"/>
                </a:cxn>
                <a:cxn ang="0">
                  <a:pos x="6" y="296"/>
                </a:cxn>
                <a:cxn ang="0">
                  <a:pos x="8" y="296"/>
                </a:cxn>
                <a:cxn ang="0">
                  <a:pos x="11" y="296"/>
                </a:cxn>
                <a:cxn ang="0">
                  <a:pos x="14" y="294"/>
                </a:cxn>
                <a:cxn ang="0">
                  <a:pos x="14" y="294"/>
                </a:cxn>
                <a:cxn ang="0">
                  <a:pos x="15" y="293"/>
                </a:cxn>
                <a:cxn ang="0">
                  <a:pos x="16" y="291"/>
                </a:cxn>
                <a:cxn ang="0">
                  <a:pos x="15" y="287"/>
                </a:cxn>
                <a:cxn ang="0">
                  <a:pos x="14" y="285"/>
                </a:cxn>
                <a:cxn ang="0">
                  <a:pos x="12" y="285"/>
                </a:cxn>
                <a:cxn ang="0">
                  <a:pos x="11" y="284"/>
                </a:cxn>
                <a:cxn ang="0">
                  <a:pos x="9" y="285"/>
                </a:cxn>
                <a:cxn ang="0">
                  <a:pos x="9" y="285"/>
                </a:cxn>
                <a:cxn ang="0">
                  <a:pos x="11" y="282"/>
                </a:cxn>
                <a:cxn ang="0">
                  <a:pos x="12" y="276"/>
                </a:cxn>
                <a:cxn ang="0">
                  <a:pos x="14" y="259"/>
                </a:cxn>
                <a:cxn ang="0">
                  <a:pos x="14" y="232"/>
                </a:cxn>
                <a:cxn ang="0">
                  <a:pos x="14" y="232"/>
                </a:cxn>
                <a:cxn ang="0">
                  <a:pos x="17" y="212"/>
                </a:cxn>
                <a:cxn ang="0">
                  <a:pos x="21" y="193"/>
                </a:cxn>
                <a:cxn ang="0">
                  <a:pos x="29" y="155"/>
                </a:cxn>
                <a:cxn ang="0">
                  <a:pos x="29" y="155"/>
                </a:cxn>
                <a:cxn ang="0">
                  <a:pos x="38" y="119"/>
                </a:cxn>
                <a:cxn ang="0">
                  <a:pos x="48" y="83"/>
                </a:cxn>
                <a:cxn ang="0">
                  <a:pos x="48" y="83"/>
                </a:cxn>
                <a:cxn ang="0">
                  <a:pos x="58" y="45"/>
                </a:cxn>
                <a:cxn ang="0">
                  <a:pos x="64" y="25"/>
                </a:cxn>
                <a:cxn ang="0">
                  <a:pos x="68" y="16"/>
                </a:cxn>
                <a:cxn ang="0">
                  <a:pos x="72" y="8"/>
                </a:cxn>
                <a:cxn ang="0">
                  <a:pos x="72" y="8"/>
                </a:cxn>
                <a:cxn ang="0">
                  <a:pos x="73" y="5"/>
                </a:cxn>
                <a:cxn ang="0">
                  <a:pos x="73" y="3"/>
                </a:cxn>
                <a:cxn ang="0">
                  <a:pos x="72" y="2"/>
                </a:cxn>
                <a:cxn ang="0">
                  <a:pos x="71" y="1"/>
                </a:cxn>
                <a:cxn ang="0">
                  <a:pos x="69" y="0"/>
                </a:cxn>
                <a:cxn ang="0">
                  <a:pos x="67" y="0"/>
                </a:cxn>
                <a:cxn ang="0">
                  <a:pos x="65" y="1"/>
                </a:cxn>
                <a:cxn ang="0">
                  <a:pos x="63" y="2"/>
                </a:cxn>
                <a:cxn ang="0">
                  <a:pos x="63" y="2"/>
                </a:cxn>
              </a:cxnLst>
              <a:rect l="0" t="0" r="r" b="b"/>
              <a:pathLst>
                <a:path w="73" h="296">
                  <a:moveTo>
                    <a:pt x="63" y="2"/>
                  </a:moveTo>
                  <a:lnTo>
                    <a:pt x="63" y="2"/>
                  </a:lnTo>
                  <a:lnTo>
                    <a:pt x="58" y="14"/>
                  </a:lnTo>
                  <a:lnTo>
                    <a:pt x="54" y="25"/>
                  </a:lnTo>
                  <a:lnTo>
                    <a:pt x="47" y="49"/>
                  </a:lnTo>
                  <a:lnTo>
                    <a:pt x="34" y="96"/>
                  </a:lnTo>
                  <a:lnTo>
                    <a:pt x="34" y="96"/>
                  </a:lnTo>
                  <a:lnTo>
                    <a:pt x="27" y="122"/>
                  </a:lnTo>
                  <a:lnTo>
                    <a:pt x="21" y="149"/>
                  </a:lnTo>
                  <a:lnTo>
                    <a:pt x="10" y="203"/>
                  </a:lnTo>
                  <a:lnTo>
                    <a:pt x="10" y="203"/>
                  </a:lnTo>
                  <a:lnTo>
                    <a:pt x="6" y="222"/>
                  </a:lnTo>
                  <a:lnTo>
                    <a:pt x="3" y="243"/>
                  </a:lnTo>
                  <a:lnTo>
                    <a:pt x="1" y="263"/>
                  </a:lnTo>
                  <a:lnTo>
                    <a:pt x="0" y="283"/>
                  </a:lnTo>
                  <a:lnTo>
                    <a:pt x="0" y="283"/>
                  </a:lnTo>
                  <a:lnTo>
                    <a:pt x="1" y="290"/>
                  </a:lnTo>
                  <a:lnTo>
                    <a:pt x="2" y="292"/>
                  </a:lnTo>
                  <a:lnTo>
                    <a:pt x="3" y="294"/>
                  </a:lnTo>
                  <a:lnTo>
                    <a:pt x="6" y="296"/>
                  </a:lnTo>
                  <a:lnTo>
                    <a:pt x="8" y="296"/>
                  </a:lnTo>
                  <a:lnTo>
                    <a:pt x="11" y="296"/>
                  </a:lnTo>
                  <a:lnTo>
                    <a:pt x="14" y="294"/>
                  </a:lnTo>
                  <a:lnTo>
                    <a:pt x="14" y="294"/>
                  </a:lnTo>
                  <a:lnTo>
                    <a:pt x="15" y="293"/>
                  </a:lnTo>
                  <a:lnTo>
                    <a:pt x="16" y="291"/>
                  </a:lnTo>
                  <a:lnTo>
                    <a:pt x="15" y="287"/>
                  </a:lnTo>
                  <a:lnTo>
                    <a:pt x="14" y="285"/>
                  </a:lnTo>
                  <a:lnTo>
                    <a:pt x="12" y="285"/>
                  </a:lnTo>
                  <a:lnTo>
                    <a:pt x="11" y="284"/>
                  </a:lnTo>
                  <a:lnTo>
                    <a:pt x="9" y="285"/>
                  </a:lnTo>
                  <a:lnTo>
                    <a:pt x="9" y="285"/>
                  </a:lnTo>
                  <a:lnTo>
                    <a:pt x="11" y="282"/>
                  </a:lnTo>
                  <a:lnTo>
                    <a:pt x="12" y="276"/>
                  </a:lnTo>
                  <a:lnTo>
                    <a:pt x="14" y="259"/>
                  </a:lnTo>
                  <a:lnTo>
                    <a:pt x="14" y="232"/>
                  </a:lnTo>
                  <a:lnTo>
                    <a:pt x="14" y="232"/>
                  </a:lnTo>
                  <a:lnTo>
                    <a:pt x="17" y="212"/>
                  </a:lnTo>
                  <a:lnTo>
                    <a:pt x="21" y="193"/>
                  </a:lnTo>
                  <a:lnTo>
                    <a:pt x="29" y="155"/>
                  </a:lnTo>
                  <a:lnTo>
                    <a:pt x="29" y="155"/>
                  </a:lnTo>
                  <a:lnTo>
                    <a:pt x="38" y="119"/>
                  </a:lnTo>
                  <a:lnTo>
                    <a:pt x="48" y="83"/>
                  </a:lnTo>
                  <a:lnTo>
                    <a:pt x="48" y="83"/>
                  </a:lnTo>
                  <a:lnTo>
                    <a:pt x="58" y="45"/>
                  </a:lnTo>
                  <a:lnTo>
                    <a:pt x="64" y="25"/>
                  </a:lnTo>
                  <a:lnTo>
                    <a:pt x="68" y="16"/>
                  </a:lnTo>
                  <a:lnTo>
                    <a:pt x="72" y="8"/>
                  </a:lnTo>
                  <a:lnTo>
                    <a:pt x="72" y="8"/>
                  </a:lnTo>
                  <a:lnTo>
                    <a:pt x="73" y="5"/>
                  </a:lnTo>
                  <a:lnTo>
                    <a:pt x="73" y="3"/>
                  </a:lnTo>
                  <a:lnTo>
                    <a:pt x="72" y="2"/>
                  </a:lnTo>
                  <a:lnTo>
                    <a:pt x="71" y="1"/>
                  </a:lnTo>
                  <a:lnTo>
                    <a:pt x="69" y="0"/>
                  </a:lnTo>
                  <a:lnTo>
                    <a:pt x="67" y="0"/>
                  </a:lnTo>
                  <a:lnTo>
                    <a:pt x="65" y="1"/>
                  </a:lnTo>
                  <a:lnTo>
                    <a:pt x="63" y="2"/>
                  </a:lnTo>
                  <a:lnTo>
                    <a:pt x="63" y="2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14" name="Freeform 167"/>
            <p:cNvSpPr/>
            <p:nvPr/>
          </p:nvSpPr>
          <p:spPr bwMode="auto">
            <a:xfrm>
              <a:off x="4251325" y="2206625"/>
              <a:ext cx="39688" cy="177800"/>
            </a:xfrm>
            <a:custGeom>
              <a:avLst/>
              <a:gdLst/>
              <a:ahLst/>
              <a:cxnLst>
                <a:cxn ang="0">
                  <a:pos x="66" y="3"/>
                </a:cxn>
                <a:cxn ang="0">
                  <a:pos x="66" y="3"/>
                </a:cxn>
                <a:cxn ang="0">
                  <a:pos x="51" y="40"/>
                </a:cxn>
                <a:cxn ang="0">
                  <a:pos x="44" y="59"/>
                </a:cxn>
                <a:cxn ang="0">
                  <a:pos x="38" y="78"/>
                </a:cxn>
                <a:cxn ang="0">
                  <a:pos x="38" y="78"/>
                </a:cxn>
                <a:cxn ang="0">
                  <a:pos x="33" y="101"/>
                </a:cxn>
                <a:cxn ang="0">
                  <a:pos x="29" y="124"/>
                </a:cxn>
                <a:cxn ang="0">
                  <a:pos x="20" y="170"/>
                </a:cxn>
                <a:cxn ang="0">
                  <a:pos x="20" y="170"/>
                </a:cxn>
                <a:cxn ang="0">
                  <a:pos x="5" y="249"/>
                </a:cxn>
                <a:cxn ang="0">
                  <a:pos x="5" y="249"/>
                </a:cxn>
                <a:cxn ang="0">
                  <a:pos x="2" y="270"/>
                </a:cxn>
                <a:cxn ang="0">
                  <a:pos x="1" y="290"/>
                </a:cxn>
                <a:cxn ang="0">
                  <a:pos x="0" y="311"/>
                </a:cxn>
                <a:cxn ang="0">
                  <a:pos x="0" y="332"/>
                </a:cxn>
                <a:cxn ang="0">
                  <a:pos x="0" y="332"/>
                </a:cxn>
                <a:cxn ang="0">
                  <a:pos x="0" y="334"/>
                </a:cxn>
                <a:cxn ang="0">
                  <a:pos x="1" y="336"/>
                </a:cxn>
                <a:cxn ang="0">
                  <a:pos x="3" y="336"/>
                </a:cxn>
                <a:cxn ang="0">
                  <a:pos x="5" y="337"/>
                </a:cxn>
                <a:cxn ang="0">
                  <a:pos x="6" y="336"/>
                </a:cxn>
                <a:cxn ang="0">
                  <a:pos x="8" y="336"/>
                </a:cxn>
                <a:cxn ang="0">
                  <a:pos x="9" y="334"/>
                </a:cxn>
                <a:cxn ang="0">
                  <a:pos x="9" y="332"/>
                </a:cxn>
                <a:cxn ang="0">
                  <a:pos x="9" y="332"/>
                </a:cxn>
                <a:cxn ang="0">
                  <a:pos x="9" y="310"/>
                </a:cxn>
                <a:cxn ang="0">
                  <a:pos x="10" y="288"/>
                </a:cxn>
                <a:cxn ang="0">
                  <a:pos x="12" y="265"/>
                </a:cxn>
                <a:cxn ang="0">
                  <a:pos x="16" y="244"/>
                </a:cxn>
                <a:cxn ang="0">
                  <a:pos x="16" y="244"/>
                </a:cxn>
                <a:cxn ang="0">
                  <a:pos x="32" y="164"/>
                </a:cxn>
                <a:cxn ang="0">
                  <a:pos x="32" y="164"/>
                </a:cxn>
                <a:cxn ang="0">
                  <a:pos x="39" y="122"/>
                </a:cxn>
                <a:cxn ang="0">
                  <a:pos x="47" y="81"/>
                </a:cxn>
                <a:cxn ang="0">
                  <a:pos x="47" y="81"/>
                </a:cxn>
                <a:cxn ang="0">
                  <a:pos x="52" y="61"/>
                </a:cxn>
                <a:cxn ang="0">
                  <a:pos x="60" y="43"/>
                </a:cxn>
                <a:cxn ang="0">
                  <a:pos x="75" y="6"/>
                </a:cxn>
                <a:cxn ang="0">
                  <a:pos x="75" y="6"/>
                </a:cxn>
                <a:cxn ang="0">
                  <a:pos x="76" y="4"/>
                </a:cxn>
                <a:cxn ang="0">
                  <a:pos x="75" y="2"/>
                </a:cxn>
                <a:cxn ang="0">
                  <a:pos x="74" y="1"/>
                </a:cxn>
                <a:cxn ang="0">
                  <a:pos x="72" y="0"/>
                </a:cxn>
                <a:cxn ang="0">
                  <a:pos x="69" y="1"/>
                </a:cxn>
                <a:cxn ang="0">
                  <a:pos x="67" y="2"/>
                </a:cxn>
                <a:cxn ang="0">
                  <a:pos x="66" y="3"/>
                </a:cxn>
                <a:cxn ang="0">
                  <a:pos x="66" y="3"/>
                </a:cxn>
              </a:cxnLst>
              <a:rect l="0" t="0" r="r" b="b"/>
              <a:pathLst>
                <a:path w="76" h="337">
                  <a:moveTo>
                    <a:pt x="66" y="3"/>
                  </a:moveTo>
                  <a:lnTo>
                    <a:pt x="66" y="3"/>
                  </a:lnTo>
                  <a:lnTo>
                    <a:pt x="51" y="40"/>
                  </a:lnTo>
                  <a:lnTo>
                    <a:pt x="44" y="59"/>
                  </a:lnTo>
                  <a:lnTo>
                    <a:pt x="38" y="78"/>
                  </a:lnTo>
                  <a:lnTo>
                    <a:pt x="38" y="78"/>
                  </a:lnTo>
                  <a:lnTo>
                    <a:pt x="33" y="101"/>
                  </a:lnTo>
                  <a:lnTo>
                    <a:pt x="29" y="124"/>
                  </a:lnTo>
                  <a:lnTo>
                    <a:pt x="20" y="170"/>
                  </a:lnTo>
                  <a:lnTo>
                    <a:pt x="20" y="170"/>
                  </a:lnTo>
                  <a:lnTo>
                    <a:pt x="5" y="249"/>
                  </a:lnTo>
                  <a:lnTo>
                    <a:pt x="5" y="249"/>
                  </a:lnTo>
                  <a:lnTo>
                    <a:pt x="2" y="270"/>
                  </a:lnTo>
                  <a:lnTo>
                    <a:pt x="1" y="290"/>
                  </a:lnTo>
                  <a:lnTo>
                    <a:pt x="0" y="311"/>
                  </a:lnTo>
                  <a:lnTo>
                    <a:pt x="0" y="332"/>
                  </a:lnTo>
                  <a:lnTo>
                    <a:pt x="0" y="332"/>
                  </a:lnTo>
                  <a:lnTo>
                    <a:pt x="0" y="334"/>
                  </a:lnTo>
                  <a:lnTo>
                    <a:pt x="1" y="336"/>
                  </a:lnTo>
                  <a:lnTo>
                    <a:pt x="3" y="336"/>
                  </a:lnTo>
                  <a:lnTo>
                    <a:pt x="5" y="337"/>
                  </a:lnTo>
                  <a:lnTo>
                    <a:pt x="6" y="336"/>
                  </a:lnTo>
                  <a:lnTo>
                    <a:pt x="8" y="336"/>
                  </a:lnTo>
                  <a:lnTo>
                    <a:pt x="9" y="334"/>
                  </a:lnTo>
                  <a:lnTo>
                    <a:pt x="9" y="332"/>
                  </a:lnTo>
                  <a:lnTo>
                    <a:pt x="9" y="332"/>
                  </a:lnTo>
                  <a:lnTo>
                    <a:pt x="9" y="310"/>
                  </a:lnTo>
                  <a:lnTo>
                    <a:pt x="10" y="288"/>
                  </a:lnTo>
                  <a:lnTo>
                    <a:pt x="12" y="265"/>
                  </a:lnTo>
                  <a:lnTo>
                    <a:pt x="16" y="244"/>
                  </a:lnTo>
                  <a:lnTo>
                    <a:pt x="16" y="244"/>
                  </a:lnTo>
                  <a:lnTo>
                    <a:pt x="32" y="164"/>
                  </a:lnTo>
                  <a:lnTo>
                    <a:pt x="32" y="164"/>
                  </a:lnTo>
                  <a:lnTo>
                    <a:pt x="39" y="122"/>
                  </a:lnTo>
                  <a:lnTo>
                    <a:pt x="47" y="81"/>
                  </a:lnTo>
                  <a:lnTo>
                    <a:pt x="47" y="81"/>
                  </a:lnTo>
                  <a:lnTo>
                    <a:pt x="52" y="61"/>
                  </a:lnTo>
                  <a:lnTo>
                    <a:pt x="60" y="43"/>
                  </a:lnTo>
                  <a:lnTo>
                    <a:pt x="75" y="6"/>
                  </a:lnTo>
                  <a:lnTo>
                    <a:pt x="75" y="6"/>
                  </a:lnTo>
                  <a:lnTo>
                    <a:pt x="76" y="4"/>
                  </a:lnTo>
                  <a:lnTo>
                    <a:pt x="75" y="2"/>
                  </a:lnTo>
                  <a:lnTo>
                    <a:pt x="74" y="1"/>
                  </a:lnTo>
                  <a:lnTo>
                    <a:pt x="72" y="0"/>
                  </a:lnTo>
                  <a:lnTo>
                    <a:pt x="69" y="1"/>
                  </a:lnTo>
                  <a:lnTo>
                    <a:pt x="67" y="2"/>
                  </a:lnTo>
                  <a:lnTo>
                    <a:pt x="66" y="3"/>
                  </a:lnTo>
                  <a:lnTo>
                    <a:pt x="66" y="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15" name="Freeform 168"/>
            <p:cNvSpPr/>
            <p:nvPr/>
          </p:nvSpPr>
          <p:spPr bwMode="auto">
            <a:xfrm>
              <a:off x="4271963" y="2197100"/>
              <a:ext cx="55563" cy="195263"/>
            </a:xfrm>
            <a:custGeom>
              <a:avLst/>
              <a:gdLst/>
              <a:ahLst/>
              <a:cxnLst>
                <a:cxn ang="0">
                  <a:pos x="98" y="2"/>
                </a:cxn>
                <a:cxn ang="0">
                  <a:pos x="98" y="2"/>
                </a:cxn>
                <a:cxn ang="0">
                  <a:pos x="84" y="26"/>
                </a:cxn>
                <a:cxn ang="0">
                  <a:pos x="71" y="51"/>
                </a:cxn>
                <a:cxn ang="0">
                  <a:pos x="61" y="77"/>
                </a:cxn>
                <a:cxn ang="0">
                  <a:pos x="51" y="103"/>
                </a:cxn>
                <a:cxn ang="0">
                  <a:pos x="42" y="128"/>
                </a:cxn>
                <a:cxn ang="0">
                  <a:pos x="34" y="155"/>
                </a:cxn>
                <a:cxn ang="0">
                  <a:pos x="27" y="182"/>
                </a:cxn>
                <a:cxn ang="0">
                  <a:pos x="21" y="209"/>
                </a:cxn>
                <a:cxn ang="0">
                  <a:pos x="21" y="209"/>
                </a:cxn>
                <a:cxn ang="0">
                  <a:pos x="14" y="234"/>
                </a:cxn>
                <a:cxn ang="0">
                  <a:pos x="9" y="259"/>
                </a:cxn>
                <a:cxn ang="0">
                  <a:pos x="6" y="283"/>
                </a:cxn>
                <a:cxn ang="0">
                  <a:pos x="3" y="308"/>
                </a:cxn>
                <a:cxn ang="0">
                  <a:pos x="3" y="308"/>
                </a:cxn>
                <a:cxn ang="0">
                  <a:pos x="1" y="323"/>
                </a:cxn>
                <a:cxn ang="0">
                  <a:pos x="0" y="340"/>
                </a:cxn>
                <a:cxn ang="0">
                  <a:pos x="0" y="349"/>
                </a:cxn>
                <a:cxn ang="0">
                  <a:pos x="1" y="356"/>
                </a:cxn>
                <a:cxn ang="0">
                  <a:pos x="4" y="363"/>
                </a:cxn>
                <a:cxn ang="0">
                  <a:pos x="6" y="366"/>
                </a:cxn>
                <a:cxn ang="0">
                  <a:pos x="8" y="368"/>
                </a:cxn>
                <a:cxn ang="0">
                  <a:pos x="8" y="368"/>
                </a:cxn>
                <a:cxn ang="0">
                  <a:pos x="11" y="370"/>
                </a:cxn>
                <a:cxn ang="0">
                  <a:pos x="13" y="369"/>
                </a:cxn>
                <a:cxn ang="0">
                  <a:pos x="15" y="368"/>
                </a:cxn>
                <a:cxn ang="0">
                  <a:pos x="16" y="365"/>
                </a:cxn>
                <a:cxn ang="0">
                  <a:pos x="16" y="361"/>
                </a:cxn>
                <a:cxn ang="0">
                  <a:pos x="16" y="361"/>
                </a:cxn>
                <a:cxn ang="0">
                  <a:pos x="16" y="359"/>
                </a:cxn>
                <a:cxn ang="0">
                  <a:pos x="15" y="357"/>
                </a:cxn>
                <a:cxn ang="0">
                  <a:pos x="13" y="356"/>
                </a:cxn>
                <a:cxn ang="0">
                  <a:pos x="11" y="356"/>
                </a:cxn>
                <a:cxn ang="0">
                  <a:pos x="11" y="356"/>
                </a:cxn>
                <a:cxn ang="0">
                  <a:pos x="10" y="349"/>
                </a:cxn>
                <a:cxn ang="0">
                  <a:pos x="10" y="339"/>
                </a:cxn>
                <a:cxn ang="0">
                  <a:pos x="11" y="324"/>
                </a:cxn>
                <a:cxn ang="0">
                  <a:pos x="11" y="324"/>
                </a:cxn>
                <a:cxn ang="0">
                  <a:pos x="12" y="304"/>
                </a:cxn>
                <a:cxn ang="0">
                  <a:pos x="14" y="283"/>
                </a:cxn>
                <a:cxn ang="0">
                  <a:pos x="14" y="283"/>
                </a:cxn>
                <a:cxn ang="0">
                  <a:pos x="19" y="259"/>
                </a:cxn>
                <a:cxn ang="0">
                  <a:pos x="24" y="235"/>
                </a:cxn>
                <a:cxn ang="0">
                  <a:pos x="35" y="185"/>
                </a:cxn>
                <a:cxn ang="0">
                  <a:pos x="35" y="185"/>
                </a:cxn>
                <a:cxn ang="0">
                  <a:pos x="47" y="143"/>
                </a:cxn>
                <a:cxn ang="0">
                  <a:pos x="61" y="102"/>
                </a:cxn>
                <a:cxn ang="0">
                  <a:pos x="61" y="102"/>
                </a:cxn>
                <a:cxn ang="0">
                  <a:pos x="70" y="77"/>
                </a:cxn>
                <a:cxn ang="0">
                  <a:pos x="80" y="53"/>
                </a:cxn>
                <a:cxn ang="0">
                  <a:pos x="93" y="30"/>
                </a:cxn>
                <a:cxn ang="0">
                  <a:pos x="106" y="8"/>
                </a:cxn>
                <a:cxn ang="0">
                  <a:pos x="106" y="8"/>
                </a:cxn>
                <a:cxn ang="0">
                  <a:pos x="106" y="6"/>
                </a:cxn>
                <a:cxn ang="0">
                  <a:pos x="106" y="3"/>
                </a:cxn>
                <a:cxn ang="0">
                  <a:pos x="105" y="2"/>
                </a:cxn>
                <a:cxn ang="0">
                  <a:pos x="104" y="0"/>
                </a:cxn>
                <a:cxn ang="0">
                  <a:pos x="102" y="0"/>
                </a:cxn>
                <a:cxn ang="0">
                  <a:pos x="101" y="0"/>
                </a:cxn>
                <a:cxn ang="0">
                  <a:pos x="99" y="0"/>
                </a:cxn>
                <a:cxn ang="0">
                  <a:pos x="98" y="2"/>
                </a:cxn>
                <a:cxn ang="0">
                  <a:pos x="98" y="2"/>
                </a:cxn>
              </a:cxnLst>
              <a:rect l="0" t="0" r="r" b="b"/>
              <a:pathLst>
                <a:path w="106" h="370">
                  <a:moveTo>
                    <a:pt x="98" y="2"/>
                  </a:moveTo>
                  <a:lnTo>
                    <a:pt x="98" y="2"/>
                  </a:lnTo>
                  <a:lnTo>
                    <a:pt x="84" y="26"/>
                  </a:lnTo>
                  <a:lnTo>
                    <a:pt x="71" y="51"/>
                  </a:lnTo>
                  <a:lnTo>
                    <a:pt x="61" y="77"/>
                  </a:lnTo>
                  <a:lnTo>
                    <a:pt x="51" y="103"/>
                  </a:lnTo>
                  <a:lnTo>
                    <a:pt x="42" y="128"/>
                  </a:lnTo>
                  <a:lnTo>
                    <a:pt x="34" y="155"/>
                  </a:lnTo>
                  <a:lnTo>
                    <a:pt x="27" y="182"/>
                  </a:lnTo>
                  <a:lnTo>
                    <a:pt x="21" y="209"/>
                  </a:lnTo>
                  <a:lnTo>
                    <a:pt x="21" y="209"/>
                  </a:lnTo>
                  <a:lnTo>
                    <a:pt x="14" y="234"/>
                  </a:lnTo>
                  <a:lnTo>
                    <a:pt x="9" y="259"/>
                  </a:lnTo>
                  <a:lnTo>
                    <a:pt x="6" y="283"/>
                  </a:lnTo>
                  <a:lnTo>
                    <a:pt x="3" y="308"/>
                  </a:lnTo>
                  <a:lnTo>
                    <a:pt x="3" y="308"/>
                  </a:lnTo>
                  <a:lnTo>
                    <a:pt x="1" y="323"/>
                  </a:lnTo>
                  <a:lnTo>
                    <a:pt x="0" y="340"/>
                  </a:lnTo>
                  <a:lnTo>
                    <a:pt x="0" y="349"/>
                  </a:lnTo>
                  <a:lnTo>
                    <a:pt x="1" y="356"/>
                  </a:lnTo>
                  <a:lnTo>
                    <a:pt x="4" y="363"/>
                  </a:lnTo>
                  <a:lnTo>
                    <a:pt x="6" y="366"/>
                  </a:lnTo>
                  <a:lnTo>
                    <a:pt x="8" y="368"/>
                  </a:lnTo>
                  <a:lnTo>
                    <a:pt x="8" y="368"/>
                  </a:lnTo>
                  <a:lnTo>
                    <a:pt x="11" y="370"/>
                  </a:lnTo>
                  <a:lnTo>
                    <a:pt x="13" y="369"/>
                  </a:lnTo>
                  <a:lnTo>
                    <a:pt x="15" y="368"/>
                  </a:lnTo>
                  <a:lnTo>
                    <a:pt x="16" y="365"/>
                  </a:lnTo>
                  <a:lnTo>
                    <a:pt x="16" y="361"/>
                  </a:lnTo>
                  <a:lnTo>
                    <a:pt x="16" y="361"/>
                  </a:lnTo>
                  <a:lnTo>
                    <a:pt x="16" y="359"/>
                  </a:lnTo>
                  <a:lnTo>
                    <a:pt x="15" y="357"/>
                  </a:lnTo>
                  <a:lnTo>
                    <a:pt x="13" y="356"/>
                  </a:lnTo>
                  <a:lnTo>
                    <a:pt x="11" y="356"/>
                  </a:lnTo>
                  <a:lnTo>
                    <a:pt x="11" y="356"/>
                  </a:lnTo>
                  <a:lnTo>
                    <a:pt x="10" y="349"/>
                  </a:lnTo>
                  <a:lnTo>
                    <a:pt x="10" y="339"/>
                  </a:lnTo>
                  <a:lnTo>
                    <a:pt x="11" y="324"/>
                  </a:lnTo>
                  <a:lnTo>
                    <a:pt x="11" y="324"/>
                  </a:lnTo>
                  <a:lnTo>
                    <a:pt x="12" y="304"/>
                  </a:lnTo>
                  <a:lnTo>
                    <a:pt x="14" y="283"/>
                  </a:lnTo>
                  <a:lnTo>
                    <a:pt x="14" y="283"/>
                  </a:lnTo>
                  <a:lnTo>
                    <a:pt x="19" y="259"/>
                  </a:lnTo>
                  <a:lnTo>
                    <a:pt x="24" y="235"/>
                  </a:lnTo>
                  <a:lnTo>
                    <a:pt x="35" y="185"/>
                  </a:lnTo>
                  <a:lnTo>
                    <a:pt x="35" y="185"/>
                  </a:lnTo>
                  <a:lnTo>
                    <a:pt x="47" y="143"/>
                  </a:lnTo>
                  <a:lnTo>
                    <a:pt x="61" y="102"/>
                  </a:lnTo>
                  <a:lnTo>
                    <a:pt x="61" y="102"/>
                  </a:lnTo>
                  <a:lnTo>
                    <a:pt x="70" y="77"/>
                  </a:lnTo>
                  <a:lnTo>
                    <a:pt x="80" y="53"/>
                  </a:lnTo>
                  <a:lnTo>
                    <a:pt x="93" y="30"/>
                  </a:lnTo>
                  <a:lnTo>
                    <a:pt x="106" y="8"/>
                  </a:lnTo>
                  <a:lnTo>
                    <a:pt x="106" y="8"/>
                  </a:lnTo>
                  <a:lnTo>
                    <a:pt x="106" y="6"/>
                  </a:lnTo>
                  <a:lnTo>
                    <a:pt x="106" y="3"/>
                  </a:lnTo>
                  <a:lnTo>
                    <a:pt x="105" y="2"/>
                  </a:lnTo>
                  <a:lnTo>
                    <a:pt x="104" y="0"/>
                  </a:lnTo>
                  <a:lnTo>
                    <a:pt x="102" y="0"/>
                  </a:lnTo>
                  <a:lnTo>
                    <a:pt x="101" y="0"/>
                  </a:lnTo>
                  <a:lnTo>
                    <a:pt x="99" y="0"/>
                  </a:lnTo>
                  <a:lnTo>
                    <a:pt x="98" y="2"/>
                  </a:lnTo>
                  <a:lnTo>
                    <a:pt x="98" y="2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16" name="Freeform 169"/>
            <p:cNvSpPr/>
            <p:nvPr/>
          </p:nvSpPr>
          <p:spPr bwMode="auto">
            <a:xfrm>
              <a:off x="4305300" y="2198688"/>
              <a:ext cx="39688" cy="146050"/>
            </a:xfrm>
            <a:custGeom>
              <a:avLst/>
              <a:gdLst/>
              <a:ahLst/>
              <a:cxnLst>
                <a:cxn ang="0">
                  <a:pos x="68" y="2"/>
                </a:cxn>
                <a:cxn ang="0">
                  <a:pos x="68" y="2"/>
                </a:cxn>
                <a:cxn ang="0">
                  <a:pos x="62" y="10"/>
                </a:cxn>
                <a:cxn ang="0">
                  <a:pos x="57" y="20"/>
                </a:cxn>
                <a:cxn ang="0">
                  <a:pos x="54" y="31"/>
                </a:cxn>
                <a:cxn ang="0">
                  <a:pos x="53" y="41"/>
                </a:cxn>
                <a:cxn ang="0">
                  <a:pos x="53" y="41"/>
                </a:cxn>
                <a:cxn ang="0">
                  <a:pos x="51" y="51"/>
                </a:cxn>
                <a:cxn ang="0">
                  <a:pos x="49" y="60"/>
                </a:cxn>
                <a:cxn ang="0">
                  <a:pos x="42" y="80"/>
                </a:cxn>
                <a:cxn ang="0">
                  <a:pos x="37" y="101"/>
                </a:cxn>
                <a:cxn ang="0">
                  <a:pos x="32" y="120"/>
                </a:cxn>
                <a:cxn ang="0">
                  <a:pos x="32" y="120"/>
                </a:cxn>
                <a:cxn ang="0">
                  <a:pos x="14" y="191"/>
                </a:cxn>
                <a:cxn ang="0">
                  <a:pos x="7" y="227"/>
                </a:cxn>
                <a:cxn ang="0">
                  <a:pos x="3" y="244"/>
                </a:cxn>
                <a:cxn ang="0">
                  <a:pos x="1" y="263"/>
                </a:cxn>
                <a:cxn ang="0">
                  <a:pos x="1" y="263"/>
                </a:cxn>
                <a:cxn ang="0">
                  <a:pos x="0" y="265"/>
                </a:cxn>
                <a:cxn ang="0">
                  <a:pos x="0" y="270"/>
                </a:cxn>
                <a:cxn ang="0">
                  <a:pos x="0" y="270"/>
                </a:cxn>
                <a:cxn ang="0">
                  <a:pos x="0" y="272"/>
                </a:cxn>
                <a:cxn ang="0">
                  <a:pos x="1" y="273"/>
                </a:cxn>
                <a:cxn ang="0">
                  <a:pos x="3" y="274"/>
                </a:cxn>
                <a:cxn ang="0">
                  <a:pos x="4" y="274"/>
                </a:cxn>
                <a:cxn ang="0">
                  <a:pos x="7" y="273"/>
                </a:cxn>
                <a:cxn ang="0">
                  <a:pos x="8" y="272"/>
                </a:cxn>
                <a:cxn ang="0">
                  <a:pos x="9" y="270"/>
                </a:cxn>
                <a:cxn ang="0">
                  <a:pos x="9" y="270"/>
                </a:cxn>
                <a:cxn ang="0">
                  <a:pos x="11" y="254"/>
                </a:cxn>
                <a:cxn ang="0">
                  <a:pos x="14" y="237"/>
                </a:cxn>
                <a:cxn ang="0">
                  <a:pos x="22" y="204"/>
                </a:cxn>
                <a:cxn ang="0">
                  <a:pos x="37" y="139"/>
                </a:cxn>
                <a:cxn ang="0">
                  <a:pos x="37" y="139"/>
                </a:cxn>
                <a:cxn ang="0">
                  <a:pos x="45" y="106"/>
                </a:cxn>
                <a:cxn ang="0">
                  <a:pos x="54" y="73"/>
                </a:cxn>
                <a:cxn ang="0">
                  <a:pos x="54" y="73"/>
                </a:cxn>
                <a:cxn ang="0">
                  <a:pos x="58" y="56"/>
                </a:cxn>
                <a:cxn ang="0">
                  <a:pos x="61" y="39"/>
                </a:cxn>
                <a:cxn ang="0">
                  <a:pos x="64" y="31"/>
                </a:cxn>
                <a:cxn ang="0">
                  <a:pos x="66" y="22"/>
                </a:cxn>
                <a:cxn ang="0">
                  <a:pos x="70" y="14"/>
                </a:cxn>
                <a:cxn ang="0">
                  <a:pos x="74" y="8"/>
                </a:cxn>
                <a:cxn ang="0">
                  <a:pos x="74" y="8"/>
                </a:cxn>
                <a:cxn ang="0">
                  <a:pos x="75" y="6"/>
                </a:cxn>
                <a:cxn ang="0">
                  <a:pos x="75" y="5"/>
                </a:cxn>
                <a:cxn ang="0">
                  <a:pos x="74" y="1"/>
                </a:cxn>
                <a:cxn ang="0">
                  <a:pos x="72" y="0"/>
                </a:cxn>
                <a:cxn ang="0">
                  <a:pos x="71" y="0"/>
                </a:cxn>
                <a:cxn ang="0">
                  <a:pos x="69" y="0"/>
                </a:cxn>
                <a:cxn ang="0">
                  <a:pos x="68" y="2"/>
                </a:cxn>
                <a:cxn ang="0">
                  <a:pos x="68" y="2"/>
                </a:cxn>
              </a:cxnLst>
              <a:rect l="0" t="0" r="r" b="b"/>
              <a:pathLst>
                <a:path w="75" h="274">
                  <a:moveTo>
                    <a:pt x="68" y="2"/>
                  </a:moveTo>
                  <a:lnTo>
                    <a:pt x="68" y="2"/>
                  </a:lnTo>
                  <a:lnTo>
                    <a:pt x="62" y="10"/>
                  </a:lnTo>
                  <a:lnTo>
                    <a:pt x="57" y="20"/>
                  </a:lnTo>
                  <a:lnTo>
                    <a:pt x="54" y="31"/>
                  </a:lnTo>
                  <a:lnTo>
                    <a:pt x="53" y="41"/>
                  </a:lnTo>
                  <a:lnTo>
                    <a:pt x="53" y="41"/>
                  </a:lnTo>
                  <a:lnTo>
                    <a:pt x="51" y="51"/>
                  </a:lnTo>
                  <a:lnTo>
                    <a:pt x="49" y="60"/>
                  </a:lnTo>
                  <a:lnTo>
                    <a:pt x="42" y="80"/>
                  </a:lnTo>
                  <a:lnTo>
                    <a:pt x="37" y="101"/>
                  </a:lnTo>
                  <a:lnTo>
                    <a:pt x="32" y="120"/>
                  </a:lnTo>
                  <a:lnTo>
                    <a:pt x="32" y="120"/>
                  </a:lnTo>
                  <a:lnTo>
                    <a:pt x="14" y="191"/>
                  </a:lnTo>
                  <a:lnTo>
                    <a:pt x="7" y="227"/>
                  </a:lnTo>
                  <a:lnTo>
                    <a:pt x="3" y="244"/>
                  </a:lnTo>
                  <a:lnTo>
                    <a:pt x="1" y="263"/>
                  </a:lnTo>
                  <a:lnTo>
                    <a:pt x="1" y="263"/>
                  </a:lnTo>
                  <a:lnTo>
                    <a:pt x="0" y="265"/>
                  </a:lnTo>
                  <a:lnTo>
                    <a:pt x="0" y="270"/>
                  </a:lnTo>
                  <a:lnTo>
                    <a:pt x="0" y="270"/>
                  </a:lnTo>
                  <a:lnTo>
                    <a:pt x="0" y="272"/>
                  </a:lnTo>
                  <a:lnTo>
                    <a:pt x="1" y="273"/>
                  </a:lnTo>
                  <a:lnTo>
                    <a:pt x="3" y="274"/>
                  </a:lnTo>
                  <a:lnTo>
                    <a:pt x="4" y="274"/>
                  </a:lnTo>
                  <a:lnTo>
                    <a:pt x="7" y="273"/>
                  </a:lnTo>
                  <a:lnTo>
                    <a:pt x="8" y="272"/>
                  </a:lnTo>
                  <a:lnTo>
                    <a:pt x="9" y="270"/>
                  </a:lnTo>
                  <a:lnTo>
                    <a:pt x="9" y="270"/>
                  </a:lnTo>
                  <a:lnTo>
                    <a:pt x="11" y="254"/>
                  </a:lnTo>
                  <a:lnTo>
                    <a:pt x="14" y="237"/>
                  </a:lnTo>
                  <a:lnTo>
                    <a:pt x="22" y="204"/>
                  </a:lnTo>
                  <a:lnTo>
                    <a:pt x="37" y="139"/>
                  </a:lnTo>
                  <a:lnTo>
                    <a:pt x="37" y="139"/>
                  </a:lnTo>
                  <a:lnTo>
                    <a:pt x="45" y="106"/>
                  </a:lnTo>
                  <a:lnTo>
                    <a:pt x="54" y="73"/>
                  </a:lnTo>
                  <a:lnTo>
                    <a:pt x="54" y="73"/>
                  </a:lnTo>
                  <a:lnTo>
                    <a:pt x="58" y="56"/>
                  </a:lnTo>
                  <a:lnTo>
                    <a:pt x="61" y="39"/>
                  </a:lnTo>
                  <a:lnTo>
                    <a:pt x="64" y="31"/>
                  </a:lnTo>
                  <a:lnTo>
                    <a:pt x="66" y="22"/>
                  </a:lnTo>
                  <a:lnTo>
                    <a:pt x="70" y="14"/>
                  </a:lnTo>
                  <a:lnTo>
                    <a:pt x="74" y="8"/>
                  </a:lnTo>
                  <a:lnTo>
                    <a:pt x="74" y="8"/>
                  </a:lnTo>
                  <a:lnTo>
                    <a:pt x="75" y="6"/>
                  </a:lnTo>
                  <a:lnTo>
                    <a:pt x="75" y="5"/>
                  </a:lnTo>
                  <a:lnTo>
                    <a:pt x="74" y="1"/>
                  </a:lnTo>
                  <a:lnTo>
                    <a:pt x="72" y="0"/>
                  </a:lnTo>
                  <a:lnTo>
                    <a:pt x="71" y="0"/>
                  </a:lnTo>
                  <a:lnTo>
                    <a:pt x="69" y="0"/>
                  </a:lnTo>
                  <a:lnTo>
                    <a:pt x="68" y="2"/>
                  </a:lnTo>
                  <a:lnTo>
                    <a:pt x="68" y="2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17" name="Freeform 170"/>
            <p:cNvSpPr/>
            <p:nvPr/>
          </p:nvSpPr>
          <p:spPr bwMode="auto">
            <a:xfrm>
              <a:off x="4338638" y="2201863"/>
              <a:ext cx="31750" cy="112713"/>
            </a:xfrm>
            <a:custGeom>
              <a:avLst/>
              <a:gdLst/>
              <a:ahLst/>
              <a:cxnLst>
                <a:cxn ang="0">
                  <a:pos x="52" y="4"/>
                </a:cxn>
                <a:cxn ang="0">
                  <a:pos x="52" y="4"/>
                </a:cxn>
                <a:cxn ang="0">
                  <a:pos x="51" y="10"/>
                </a:cxn>
                <a:cxn ang="0">
                  <a:pos x="48" y="16"/>
                </a:cxn>
                <a:cxn ang="0">
                  <a:pos x="43" y="29"/>
                </a:cxn>
                <a:cxn ang="0">
                  <a:pos x="38" y="41"/>
                </a:cxn>
                <a:cxn ang="0">
                  <a:pos x="36" y="47"/>
                </a:cxn>
                <a:cxn ang="0">
                  <a:pos x="34" y="54"/>
                </a:cxn>
                <a:cxn ang="0">
                  <a:pos x="34" y="54"/>
                </a:cxn>
                <a:cxn ang="0">
                  <a:pos x="25" y="103"/>
                </a:cxn>
                <a:cxn ang="0">
                  <a:pos x="25" y="103"/>
                </a:cxn>
                <a:cxn ang="0">
                  <a:pos x="23" y="116"/>
                </a:cxn>
                <a:cxn ang="0">
                  <a:pos x="19" y="129"/>
                </a:cxn>
                <a:cxn ang="0">
                  <a:pos x="10" y="156"/>
                </a:cxn>
                <a:cxn ang="0">
                  <a:pos x="3" y="181"/>
                </a:cxn>
                <a:cxn ang="0">
                  <a:pos x="1" y="195"/>
                </a:cxn>
                <a:cxn ang="0">
                  <a:pos x="0" y="208"/>
                </a:cxn>
                <a:cxn ang="0">
                  <a:pos x="0" y="208"/>
                </a:cxn>
                <a:cxn ang="0">
                  <a:pos x="0" y="210"/>
                </a:cxn>
                <a:cxn ang="0">
                  <a:pos x="1" y="211"/>
                </a:cxn>
                <a:cxn ang="0">
                  <a:pos x="2" y="212"/>
                </a:cxn>
                <a:cxn ang="0">
                  <a:pos x="4" y="212"/>
                </a:cxn>
                <a:cxn ang="0">
                  <a:pos x="6" y="212"/>
                </a:cxn>
                <a:cxn ang="0">
                  <a:pos x="7" y="211"/>
                </a:cxn>
                <a:cxn ang="0">
                  <a:pos x="8" y="210"/>
                </a:cxn>
                <a:cxn ang="0">
                  <a:pos x="9" y="208"/>
                </a:cxn>
                <a:cxn ang="0">
                  <a:pos x="9" y="208"/>
                </a:cxn>
                <a:cxn ang="0">
                  <a:pos x="10" y="200"/>
                </a:cxn>
                <a:cxn ang="0">
                  <a:pos x="11" y="192"/>
                </a:cxn>
                <a:cxn ang="0">
                  <a:pos x="15" y="176"/>
                </a:cxn>
                <a:cxn ang="0">
                  <a:pos x="26" y="144"/>
                </a:cxn>
                <a:cxn ang="0">
                  <a:pos x="26" y="144"/>
                </a:cxn>
                <a:cxn ang="0">
                  <a:pos x="29" y="131"/>
                </a:cxn>
                <a:cxn ang="0">
                  <a:pos x="32" y="117"/>
                </a:cxn>
                <a:cxn ang="0">
                  <a:pos x="37" y="91"/>
                </a:cxn>
                <a:cxn ang="0">
                  <a:pos x="37" y="91"/>
                </a:cxn>
                <a:cxn ang="0">
                  <a:pos x="41" y="67"/>
                </a:cxn>
                <a:cxn ang="0">
                  <a:pos x="46" y="42"/>
                </a:cxn>
                <a:cxn ang="0">
                  <a:pos x="46" y="42"/>
                </a:cxn>
                <a:cxn ang="0">
                  <a:pos x="50" y="33"/>
                </a:cxn>
                <a:cxn ang="0">
                  <a:pos x="55" y="23"/>
                </a:cxn>
                <a:cxn ang="0">
                  <a:pos x="59" y="14"/>
                </a:cxn>
                <a:cxn ang="0">
                  <a:pos x="60" y="9"/>
                </a:cxn>
                <a:cxn ang="0">
                  <a:pos x="61" y="4"/>
                </a:cxn>
                <a:cxn ang="0">
                  <a:pos x="61" y="4"/>
                </a:cxn>
                <a:cxn ang="0">
                  <a:pos x="61" y="3"/>
                </a:cxn>
                <a:cxn ang="0">
                  <a:pos x="60" y="1"/>
                </a:cxn>
                <a:cxn ang="0">
                  <a:pos x="59" y="0"/>
                </a:cxn>
                <a:cxn ang="0">
                  <a:pos x="57" y="0"/>
                </a:cxn>
                <a:cxn ang="0">
                  <a:pos x="54" y="1"/>
                </a:cxn>
                <a:cxn ang="0">
                  <a:pos x="53" y="3"/>
                </a:cxn>
                <a:cxn ang="0">
                  <a:pos x="52" y="4"/>
                </a:cxn>
                <a:cxn ang="0">
                  <a:pos x="52" y="4"/>
                </a:cxn>
              </a:cxnLst>
              <a:rect l="0" t="0" r="r" b="b"/>
              <a:pathLst>
                <a:path w="61" h="212">
                  <a:moveTo>
                    <a:pt x="52" y="4"/>
                  </a:moveTo>
                  <a:lnTo>
                    <a:pt x="52" y="4"/>
                  </a:lnTo>
                  <a:lnTo>
                    <a:pt x="51" y="10"/>
                  </a:lnTo>
                  <a:lnTo>
                    <a:pt x="48" y="16"/>
                  </a:lnTo>
                  <a:lnTo>
                    <a:pt x="43" y="29"/>
                  </a:lnTo>
                  <a:lnTo>
                    <a:pt x="38" y="41"/>
                  </a:lnTo>
                  <a:lnTo>
                    <a:pt x="36" y="47"/>
                  </a:lnTo>
                  <a:lnTo>
                    <a:pt x="34" y="54"/>
                  </a:lnTo>
                  <a:lnTo>
                    <a:pt x="34" y="54"/>
                  </a:lnTo>
                  <a:lnTo>
                    <a:pt x="25" y="103"/>
                  </a:lnTo>
                  <a:lnTo>
                    <a:pt x="25" y="103"/>
                  </a:lnTo>
                  <a:lnTo>
                    <a:pt x="23" y="116"/>
                  </a:lnTo>
                  <a:lnTo>
                    <a:pt x="19" y="129"/>
                  </a:lnTo>
                  <a:lnTo>
                    <a:pt x="10" y="156"/>
                  </a:lnTo>
                  <a:lnTo>
                    <a:pt x="3" y="181"/>
                  </a:lnTo>
                  <a:lnTo>
                    <a:pt x="1" y="195"/>
                  </a:lnTo>
                  <a:lnTo>
                    <a:pt x="0" y="208"/>
                  </a:lnTo>
                  <a:lnTo>
                    <a:pt x="0" y="208"/>
                  </a:lnTo>
                  <a:lnTo>
                    <a:pt x="0" y="210"/>
                  </a:lnTo>
                  <a:lnTo>
                    <a:pt x="1" y="211"/>
                  </a:lnTo>
                  <a:lnTo>
                    <a:pt x="2" y="212"/>
                  </a:lnTo>
                  <a:lnTo>
                    <a:pt x="4" y="212"/>
                  </a:lnTo>
                  <a:lnTo>
                    <a:pt x="6" y="212"/>
                  </a:lnTo>
                  <a:lnTo>
                    <a:pt x="7" y="211"/>
                  </a:lnTo>
                  <a:lnTo>
                    <a:pt x="8" y="210"/>
                  </a:lnTo>
                  <a:lnTo>
                    <a:pt x="9" y="208"/>
                  </a:lnTo>
                  <a:lnTo>
                    <a:pt x="9" y="208"/>
                  </a:lnTo>
                  <a:lnTo>
                    <a:pt x="10" y="200"/>
                  </a:lnTo>
                  <a:lnTo>
                    <a:pt x="11" y="192"/>
                  </a:lnTo>
                  <a:lnTo>
                    <a:pt x="15" y="176"/>
                  </a:lnTo>
                  <a:lnTo>
                    <a:pt x="26" y="144"/>
                  </a:lnTo>
                  <a:lnTo>
                    <a:pt x="26" y="144"/>
                  </a:lnTo>
                  <a:lnTo>
                    <a:pt x="29" y="131"/>
                  </a:lnTo>
                  <a:lnTo>
                    <a:pt x="32" y="117"/>
                  </a:lnTo>
                  <a:lnTo>
                    <a:pt x="37" y="91"/>
                  </a:lnTo>
                  <a:lnTo>
                    <a:pt x="37" y="91"/>
                  </a:lnTo>
                  <a:lnTo>
                    <a:pt x="41" y="67"/>
                  </a:lnTo>
                  <a:lnTo>
                    <a:pt x="46" y="42"/>
                  </a:lnTo>
                  <a:lnTo>
                    <a:pt x="46" y="42"/>
                  </a:lnTo>
                  <a:lnTo>
                    <a:pt x="50" y="33"/>
                  </a:lnTo>
                  <a:lnTo>
                    <a:pt x="55" y="23"/>
                  </a:lnTo>
                  <a:lnTo>
                    <a:pt x="59" y="14"/>
                  </a:lnTo>
                  <a:lnTo>
                    <a:pt x="60" y="9"/>
                  </a:lnTo>
                  <a:lnTo>
                    <a:pt x="61" y="4"/>
                  </a:lnTo>
                  <a:lnTo>
                    <a:pt x="61" y="4"/>
                  </a:lnTo>
                  <a:lnTo>
                    <a:pt x="61" y="3"/>
                  </a:lnTo>
                  <a:lnTo>
                    <a:pt x="60" y="1"/>
                  </a:lnTo>
                  <a:lnTo>
                    <a:pt x="59" y="0"/>
                  </a:lnTo>
                  <a:lnTo>
                    <a:pt x="57" y="0"/>
                  </a:lnTo>
                  <a:lnTo>
                    <a:pt x="54" y="1"/>
                  </a:lnTo>
                  <a:lnTo>
                    <a:pt x="53" y="3"/>
                  </a:lnTo>
                  <a:lnTo>
                    <a:pt x="52" y="4"/>
                  </a:lnTo>
                  <a:lnTo>
                    <a:pt x="52" y="4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18" name="Freeform 171"/>
            <p:cNvSpPr/>
            <p:nvPr/>
          </p:nvSpPr>
          <p:spPr bwMode="auto">
            <a:xfrm>
              <a:off x="4357688" y="2209800"/>
              <a:ext cx="36513" cy="90488"/>
            </a:xfrm>
            <a:custGeom>
              <a:avLst/>
              <a:gdLst/>
              <a:ahLst/>
              <a:cxnLst>
                <a:cxn ang="0">
                  <a:pos x="60" y="1"/>
                </a:cxn>
                <a:cxn ang="0">
                  <a:pos x="60" y="1"/>
                </a:cxn>
                <a:cxn ang="0">
                  <a:pos x="51" y="10"/>
                </a:cxn>
                <a:cxn ang="0">
                  <a:pos x="43" y="22"/>
                </a:cxn>
                <a:cxn ang="0">
                  <a:pos x="37" y="34"/>
                </a:cxn>
                <a:cxn ang="0">
                  <a:pos x="33" y="48"/>
                </a:cxn>
                <a:cxn ang="0">
                  <a:pos x="29" y="61"/>
                </a:cxn>
                <a:cxn ang="0">
                  <a:pos x="25" y="75"/>
                </a:cxn>
                <a:cxn ang="0">
                  <a:pos x="20" y="100"/>
                </a:cxn>
                <a:cxn ang="0">
                  <a:pos x="20" y="100"/>
                </a:cxn>
                <a:cxn ang="0">
                  <a:pos x="15" y="115"/>
                </a:cxn>
                <a:cxn ang="0">
                  <a:pos x="6" y="135"/>
                </a:cxn>
                <a:cxn ang="0">
                  <a:pos x="3" y="147"/>
                </a:cxn>
                <a:cxn ang="0">
                  <a:pos x="0" y="156"/>
                </a:cxn>
                <a:cxn ang="0">
                  <a:pos x="0" y="164"/>
                </a:cxn>
                <a:cxn ang="0">
                  <a:pos x="1" y="166"/>
                </a:cxn>
                <a:cxn ang="0">
                  <a:pos x="3" y="170"/>
                </a:cxn>
                <a:cxn ang="0">
                  <a:pos x="3" y="170"/>
                </a:cxn>
                <a:cxn ang="0">
                  <a:pos x="4" y="170"/>
                </a:cxn>
                <a:cxn ang="0">
                  <a:pos x="6" y="171"/>
                </a:cxn>
                <a:cxn ang="0">
                  <a:pos x="9" y="169"/>
                </a:cxn>
                <a:cxn ang="0">
                  <a:pos x="10" y="167"/>
                </a:cxn>
                <a:cxn ang="0">
                  <a:pos x="11" y="165"/>
                </a:cxn>
                <a:cxn ang="0">
                  <a:pos x="10" y="164"/>
                </a:cxn>
                <a:cxn ang="0">
                  <a:pos x="9" y="162"/>
                </a:cxn>
                <a:cxn ang="0">
                  <a:pos x="9" y="162"/>
                </a:cxn>
                <a:cxn ang="0">
                  <a:pos x="10" y="159"/>
                </a:cxn>
                <a:cxn ang="0">
                  <a:pos x="14" y="152"/>
                </a:cxn>
                <a:cxn ang="0">
                  <a:pos x="18" y="138"/>
                </a:cxn>
                <a:cxn ang="0">
                  <a:pos x="18" y="138"/>
                </a:cxn>
                <a:cxn ang="0">
                  <a:pos x="24" y="119"/>
                </a:cxn>
                <a:cxn ang="0">
                  <a:pos x="29" y="100"/>
                </a:cxn>
                <a:cxn ang="0">
                  <a:pos x="29" y="100"/>
                </a:cxn>
                <a:cxn ang="0">
                  <a:pos x="34" y="76"/>
                </a:cxn>
                <a:cxn ang="0">
                  <a:pos x="38" y="63"/>
                </a:cxn>
                <a:cxn ang="0">
                  <a:pos x="41" y="51"/>
                </a:cxn>
                <a:cxn ang="0">
                  <a:pos x="47" y="38"/>
                </a:cxn>
                <a:cxn ang="0">
                  <a:pos x="52" y="27"/>
                </a:cxn>
                <a:cxn ang="0">
                  <a:pos x="58" y="17"/>
                </a:cxn>
                <a:cxn ang="0">
                  <a:pos x="66" y="7"/>
                </a:cxn>
                <a:cxn ang="0">
                  <a:pos x="66" y="7"/>
                </a:cxn>
                <a:cxn ang="0">
                  <a:pos x="67" y="6"/>
                </a:cxn>
                <a:cxn ang="0">
                  <a:pos x="68" y="4"/>
                </a:cxn>
                <a:cxn ang="0">
                  <a:pos x="67" y="3"/>
                </a:cxn>
                <a:cxn ang="0">
                  <a:pos x="66" y="1"/>
                </a:cxn>
                <a:cxn ang="0">
                  <a:pos x="65" y="0"/>
                </a:cxn>
                <a:cxn ang="0">
                  <a:pos x="63" y="0"/>
                </a:cxn>
                <a:cxn ang="0">
                  <a:pos x="61" y="0"/>
                </a:cxn>
                <a:cxn ang="0">
                  <a:pos x="60" y="1"/>
                </a:cxn>
                <a:cxn ang="0">
                  <a:pos x="60" y="1"/>
                </a:cxn>
              </a:cxnLst>
              <a:rect l="0" t="0" r="r" b="b"/>
              <a:pathLst>
                <a:path w="68" h="171">
                  <a:moveTo>
                    <a:pt x="60" y="1"/>
                  </a:moveTo>
                  <a:lnTo>
                    <a:pt x="60" y="1"/>
                  </a:lnTo>
                  <a:lnTo>
                    <a:pt x="51" y="10"/>
                  </a:lnTo>
                  <a:lnTo>
                    <a:pt x="43" y="22"/>
                  </a:lnTo>
                  <a:lnTo>
                    <a:pt x="37" y="34"/>
                  </a:lnTo>
                  <a:lnTo>
                    <a:pt x="33" y="48"/>
                  </a:lnTo>
                  <a:lnTo>
                    <a:pt x="29" y="61"/>
                  </a:lnTo>
                  <a:lnTo>
                    <a:pt x="25" y="75"/>
                  </a:lnTo>
                  <a:lnTo>
                    <a:pt x="20" y="100"/>
                  </a:lnTo>
                  <a:lnTo>
                    <a:pt x="20" y="100"/>
                  </a:lnTo>
                  <a:lnTo>
                    <a:pt x="15" y="115"/>
                  </a:lnTo>
                  <a:lnTo>
                    <a:pt x="6" y="135"/>
                  </a:lnTo>
                  <a:lnTo>
                    <a:pt x="3" y="147"/>
                  </a:lnTo>
                  <a:lnTo>
                    <a:pt x="0" y="156"/>
                  </a:lnTo>
                  <a:lnTo>
                    <a:pt x="0" y="164"/>
                  </a:lnTo>
                  <a:lnTo>
                    <a:pt x="1" y="166"/>
                  </a:lnTo>
                  <a:lnTo>
                    <a:pt x="3" y="170"/>
                  </a:lnTo>
                  <a:lnTo>
                    <a:pt x="3" y="170"/>
                  </a:lnTo>
                  <a:lnTo>
                    <a:pt x="4" y="170"/>
                  </a:lnTo>
                  <a:lnTo>
                    <a:pt x="6" y="171"/>
                  </a:lnTo>
                  <a:lnTo>
                    <a:pt x="9" y="169"/>
                  </a:lnTo>
                  <a:lnTo>
                    <a:pt x="10" y="167"/>
                  </a:lnTo>
                  <a:lnTo>
                    <a:pt x="11" y="165"/>
                  </a:lnTo>
                  <a:lnTo>
                    <a:pt x="10" y="164"/>
                  </a:lnTo>
                  <a:lnTo>
                    <a:pt x="9" y="162"/>
                  </a:lnTo>
                  <a:lnTo>
                    <a:pt x="9" y="162"/>
                  </a:lnTo>
                  <a:lnTo>
                    <a:pt x="10" y="159"/>
                  </a:lnTo>
                  <a:lnTo>
                    <a:pt x="14" y="152"/>
                  </a:lnTo>
                  <a:lnTo>
                    <a:pt x="18" y="138"/>
                  </a:lnTo>
                  <a:lnTo>
                    <a:pt x="18" y="138"/>
                  </a:lnTo>
                  <a:lnTo>
                    <a:pt x="24" y="119"/>
                  </a:lnTo>
                  <a:lnTo>
                    <a:pt x="29" y="100"/>
                  </a:lnTo>
                  <a:lnTo>
                    <a:pt x="29" y="100"/>
                  </a:lnTo>
                  <a:lnTo>
                    <a:pt x="34" y="76"/>
                  </a:lnTo>
                  <a:lnTo>
                    <a:pt x="38" y="63"/>
                  </a:lnTo>
                  <a:lnTo>
                    <a:pt x="41" y="51"/>
                  </a:lnTo>
                  <a:lnTo>
                    <a:pt x="47" y="38"/>
                  </a:lnTo>
                  <a:lnTo>
                    <a:pt x="52" y="27"/>
                  </a:lnTo>
                  <a:lnTo>
                    <a:pt x="58" y="17"/>
                  </a:lnTo>
                  <a:lnTo>
                    <a:pt x="66" y="7"/>
                  </a:lnTo>
                  <a:lnTo>
                    <a:pt x="66" y="7"/>
                  </a:lnTo>
                  <a:lnTo>
                    <a:pt x="67" y="6"/>
                  </a:lnTo>
                  <a:lnTo>
                    <a:pt x="68" y="4"/>
                  </a:lnTo>
                  <a:lnTo>
                    <a:pt x="67" y="3"/>
                  </a:lnTo>
                  <a:lnTo>
                    <a:pt x="66" y="1"/>
                  </a:lnTo>
                  <a:lnTo>
                    <a:pt x="65" y="0"/>
                  </a:lnTo>
                  <a:lnTo>
                    <a:pt x="63" y="0"/>
                  </a:lnTo>
                  <a:lnTo>
                    <a:pt x="61" y="0"/>
                  </a:lnTo>
                  <a:lnTo>
                    <a:pt x="60" y="1"/>
                  </a:lnTo>
                  <a:lnTo>
                    <a:pt x="60" y="1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19" name="Freeform 172"/>
            <p:cNvSpPr/>
            <p:nvPr/>
          </p:nvSpPr>
          <p:spPr bwMode="auto">
            <a:xfrm>
              <a:off x="4383088" y="2219325"/>
              <a:ext cx="33338" cy="63500"/>
            </a:xfrm>
            <a:custGeom>
              <a:avLst/>
              <a:gdLst/>
              <a:ahLst/>
              <a:cxnLst>
                <a:cxn ang="0">
                  <a:pos x="55" y="0"/>
                </a:cxn>
                <a:cxn ang="0">
                  <a:pos x="55" y="0"/>
                </a:cxn>
                <a:cxn ang="0">
                  <a:pos x="50" y="2"/>
                </a:cxn>
                <a:cxn ang="0">
                  <a:pos x="46" y="5"/>
                </a:cxn>
                <a:cxn ang="0">
                  <a:pos x="42" y="8"/>
                </a:cxn>
                <a:cxn ang="0">
                  <a:pos x="39" y="11"/>
                </a:cxn>
                <a:cxn ang="0">
                  <a:pos x="33" y="19"/>
                </a:cxn>
                <a:cxn ang="0">
                  <a:pos x="29" y="30"/>
                </a:cxn>
                <a:cxn ang="0">
                  <a:pos x="29" y="30"/>
                </a:cxn>
                <a:cxn ang="0">
                  <a:pos x="13" y="70"/>
                </a:cxn>
                <a:cxn ang="0">
                  <a:pos x="6" y="91"/>
                </a:cxn>
                <a:cxn ang="0">
                  <a:pos x="0" y="112"/>
                </a:cxn>
                <a:cxn ang="0">
                  <a:pos x="0" y="112"/>
                </a:cxn>
                <a:cxn ang="0">
                  <a:pos x="0" y="114"/>
                </a:cxn>
                <a:cxn ang="0">
                  <a:pos x="1" y="116"/>
                </a:cxn>
                <a:cxn ang="0">
                  <a:pos x="2" y="118"/>
                </a:cxn>
                <a:cxn ang="0">
                  <a:pos x="4" y="118"/>
                </a:cxn>
                <a:cxn ang="0">
                  <a:pos x="6" y="119"/>
                </a:cxn>
                <a:cxn ang="0">
                  <a:pos x="7" y="118"/>
                </a:cxn>
                <a:cxn ang="0">
                  <a:pos x="8" y="116"/>
                </a:cxn>
                <a:cxn ang="0">
                  <a:pos x="9" y="114"/>
                </a:cxn>
                <a:cxn ang="0">
                  <a:pos x="9" y="114"/>
                </a:cxn>
                <a:cxn ang="0">
                  <a:pos x="13" y="100"/>
                </a:cxn>
                <a:cxn ang="0">
                  <a:pos x="17" y="84"/>
                </a:cxn>
                <a:cxn ang="0">
                  <a:pos x="23" y="70"/>
                </a:cxn>
                <a:cxn ang="0">
                  <a:pos x="30" y="56"/>
                </a:cxn>
                <a:cxn ang="0">
                  <a:pos x="30" y="56"/>
                </a:cxn>
                <a:cxn ang="0">
                  <a:pos x="34" y="42"/>
                </a:cxn>
                <a:cxn ang="0">
                  <a:pos x="39" y="29"/>
                </a:cxn>
                <a:cxn ang="0">
                  <a:pos x="42" y="22"/>
                </a:cxn>
                <a:cxn ang="0">
                  <a:pos x="46" y="17"/>
                </a:cxn>
                <a:cxn ang="0">
                  <a:pos x="51" y="12"/>
                </a:cxn>
                <a:cxn ang="0">
                  <a:pos x="57" y="9"/>
                </a:cxn>
                <a:cxn ang="0">
                  <a:pos x="57" y="9"/>
                </a:cxn>
                <a:cxn ang="0">
                  <a:pos x="60" y="8"/>
                </a:cxn>
                <a:cxn ang="0">
                  <a:pos x="61" y="7"/>
                </a:cxn>
                <a:cxn ang="0">
                  <a:pos x="62" y="5"/>
                </a:cxn>
                <a:cxn ang="0">
                  <a:pos x="61" y="3"/>
                </a:cxn>
                <a:cxn ang="0">
                  <a:pos x="61" y="2"/>
                </a:cxn>
                <a:cxn ang="0">
                  <a:pos x="60" y="0"/>
                </a:cxn>
                <a:cxn ang="0">
                  <a:pos x="57" y="0"/>
                </a:cxn>
                <a:cxn ang="0">
                  <a:pos x="55" y="0"/>
                </a:cxn>
                <a:cxn ang="0">
                  <a:pos x="55" y="0"/>
                </a:cxn>
              </a:cxnLst>
              <a:rect l="0" t="0" r="r" b="b"/>
              <a:pathLst>
                <a:path w="62" h="119">
                  <a:moveTo>
                    <a:pt x="55" y="0"/>
                  </a:moveTo>
                  <a:lnTo>
                    <a:pt x="55" y="0"/>
                  </a:lnTo>
                  <a:lnTo>
                    <a:pt x="50" y="2"/>
                  </a:lnTo>
                  <a:lnTo>
                    <a:pt x="46" y="5"/>
                  </a:lnTo>
                  <a:lnTo>
                    <a:pt x="42" y="8"/>
                  </a:lnTo>
                  <a:lnTo>
                    <a:pt x="39" y="11"/>
                  </a:lnTo>
                  <a:lnTo>
                    <a:pt x="33" y="19"/>
                  </a:lnTo>
                  <a:lnTo>
                    <a:pt x="29" y="30"/>
                  </a:lnTo>
                  <a:lnTo>
                    <a:pt x="29" y="30"/>
                  </a:lnTo>
                  <a:lnTo>
                    <a:pt x="13" y="70"/>
                  </a:lnTo>
                  <a:lnTo>
                    <a:pt x="6" y="91"/>
                  </a:lnTo>
                  <a:lnTo>
                    <a:pt x="0" y="112"/>
                  </a:lnTo>
                  <a:lnTo>
                    <a:pt x="0" y="112"/>
                  </a:lnTo>
                  <a:lnTo>
                    <a:pt x="0" y="114"/>
                  </a:lnTo>
                  <a:lnTo>
                    <a:pt x="1" y="116"/>
                  </a:lnTo>
                  <a:lnTo>
                    <a:pt x="2" y="118"/>
                  </a:lnTo>
                  <a:lnTo>
                    <a:pt x="4" y="118"/>
                  </a:lnTo>
                  <a:lnTo>
                    <a:pt x="6" y="119"/>
                  </a:lnTo>
                  <a:lnTo>
                    <a:pt x="7" y="118"/>
                  </a:lnTo>
                  <a:lnTo>
                    <a:pt x="8" y="116"/>
                  </a:lnTo>
                  <a:lnTo>
                    <a:pt x="9" y="114"/>
                  </a:lnTo>
                  <a:lnTo>
                    <a:pt x="9" y="114"/>
                  </a:lnTo>
                  <a:lnTo>
                    <a:pt x="13" y="100"/>
                  </a:lnTo>
                  <a:lnTo>
                    <a:pt x="17" y="84"/>
                  </a:lnTo>
                  <a:lnTo>
                    <a:pt x="23" y="70"/>
                  </a:lnTo>
                  <a:lnTo>
                    <a:pt x="30" y="56"/>
                  </a:lnTo>
                  <a:lnTo>
                    <a:pt x="30" y="56"/>
                  </a:lnTo>
                  <a:lnTo>
                    <a:pt x="34" y="42"/>
                  </a:lnTo>
                  <a:lnTo>
                    <a:pt x="39" y="29"/>
                  </a:lnTo>
                  <a:lnTo>
                    <a:pt x="42" y="22"/>
                  </a:lnTo>
                  <a:lnTo>
                    <a:pt x="46" y="17"/>
                  </a:lnTo>
                  <a:lnTo>
                    <a:pt x="51" y="12"/>
                  </a:lnTo>
                  <a:lnTo>
                    <a:pt x="57" y="9"/>
                  </a:lnTo>
                  <a:lnTo>
                    <a:pt x="57" y="9"/>
                  </a:lnTo>
                  <a:lnTo>
                    <a:pt x="60" y="8"/>
                  </a:lnTo>
                  <a:lnTo>
                    <a:pt x="61" y="7"/>
                  </a:lnTo>
                  <a:lnTo>
                    <a:pt x="62" y="5"/>
                  </a:lnTo>
                  <a:lnTo>
                    <a:pt x="61" y="3"/>
                  </a:lnTo>
                  <a:lnTo>
                    <a:pt x="61" y="2"/>
                  </a:lnTo>
                  <a:lnTo>
                    <a:pt x="60" y="0"/>
                  </a:lnTo>
                  <a:lnTo>
                    <a:pt x="57" y="0"/>
                  </a:lnTo>
                  <a:lnTo>
                    <a:pt x="55" y="0"/>
                  </a:lnTo>
                  <a:lnTo>
                    <a:pt x="55" y="0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20" name="Freeform 173"/>
            <p:cNvSpPr/>
            <p:nvPr/>
          </p:nvSpPr>
          <p:spPr bwMode="auto">
            <a:xfrm>
              <a:off x="4403725" y="2228850"/>
              <a:ext cx="17463" cy="52388"/>
            </a:xfrm>
            <a:custGeom>
              <a:avLst/>
              <a:gdLst/>
              <a:ahLst/>
              <a:cxnLst>
                <a:cxn ang="0">
                  <a:pos x="27" y="1"/>
                </a:cxn>
                <a:cxn ang="0">
                  <a:pos x="27" y="1"/>
                </a:cxn>
                <a:cxn ang="0">
                  <a:pos x="24" y="2"/>
                </a:cxn>
                <a:cxn ang="0">
                  <a:pos x="22" y="6"/>
                </a:cxn>
                <a:cxn ang="0">
                  <a:pos x="17" y="12"/>
                </a:cxn>
                <a:cxn ang="0">
                  <a:pos x="15" y="20"/>
                </a:cxn>
                <a:cxn ang="0">
                  <a:pos x="14" y="27"/>
                </a:cxn>
                <a:cxn ang="0">
                  <a:pos x="14" y="27"/>
                </a:cxn>
                <a:cxn ang="0">
                  <a:pos x="12" y="45"/>
                </a:cxn>
                <a:cxn ang="0">
                  <a:pos x="10" y="61"/>
                </a:cxn>
                <a:cxn ang="0">
                  <a:pos x="6" y="78"/>
                </a:cxn>
                <a:cxn ang="0">
                  <a:pos x="0" y="94"/>
                </a:cxn>
                <a:cxn ang="0">
                  <a:pos x="0" y="94"/>
                </a:cxn>
                <a:cxn ang="0">
                  <a:pos x="0" y="96"/>
                </a:cxn>
                <a:cxn ang="0">
                  <a:pos x="0" y="97"/>
                </a:cxn>
                <a:cxn ang="0">
                  <a:pos x="1" y="100"/>
                </a:cxn>
                <a:cxn ang="0">
                  <a:pos x="3" y="100"/>
                </a:cxn>
                <a:cxn ang="0">
                  <a:pos x="6" y="100"/>
                </a:cxn>
                <a:cxn ang="0">
                  <a:pos x="8" y="98"/>
                </a:cxn>
                <a:cxn ang="0">
                  <a:pos x="9" y="96"/>
                </a:cxn>
                <a:cxn ang="0">
                  <a:pos x="9" y="96"/>
                </a:cxn>
                <a:cxn ang="0">
                  <a:pos x="13" y="85"/>
                </a:cxn>
                <a:cxn ang="0">
                  <a:pos x="15" y="80"/>
                </a:cxn>
                <a:cxn ang="0">
                  <a:pos x="18" y="75"/>
                </a:cxn>
                <a:cxn ang="0">
                  <a:pos x="18" y="75"/>
                </a:cxn>
                <a:cxn ang="0">
                  <a:pos x="19" y="72"/>
                </a:cxn>
                <a:cxn ang="0">
                  <a:pos x="21" y="69"/>
                </a:cxn>
                <a:cxn ang="0">
                  <a:pos x="21" y="62"/>
                </a:cxn>
                <a:cxn ang="0">
                  <a:pos x="22" y="49"/>
                </a:cxn>
                <a:cxn ang="0">
                  <a:pos x="22" y="49"/>
                </a:cxn>
                <a:cxn ang="0">
                  <a:pos x="23" y="28"/>
                </a:cxn>
                <a:cxn ang="0">
                  <a:pos x="24" y="22"/>
                </a:cxn>
                <a:cxn ang="0">
                  <a:pos x="25" y="17"/>
                </a:cxn>
                <a:cxn ang="0">
                  <a:pos x="27" y="13"/>
                </a:cxn>
                <a:cxn ang="0">
                  <a:pos x="30" y="10"/>
                </a:cxn>
                <a:cxn ang="0">
                  <a:pos x="30" y="10"/>
                </a:cxn>
                <a:cxn ang="0">
                  <a:pos x="31" y="9"/>
                </a:cxn>
                <a:cxn ang="0">
                  <a:pos x="32" y="8"/>
                </a:cxn>
                <a:cxn ang="0">
                  <a:pos x="33" y="3"/>
                </a:cxn>
                <a:cxn ang="0">
                  <a:pos x="32" y="2"/>
                </a:cxn>
                <a:cxn ang="0">
                  <a:pos x="31" y="1"/>
                </a:cxn>
                <a:cxn ang="0">
                  <a:pos x="29" y="0"/>
                </a:cxn>
                <a:cxn ang="0">
                  <a:pos x="27" y="1"/>
                </a:cxn>
                <a:cxn ang="0">
                  <a:pos x="27" y="1"/>
                </a:cxn>
              </a:cxnLst>
              <a:rect l="0" t="0" r="r" b="b"/>
              <a:pathLst>
                <a:path w="33" h="100">
                  <a:moveTo>
                    <a:pt x="27" y="1"/>
                  </a:moveTo>
                  <a:lnTo>
                    <a:pt x="27" y="1"/>
                  </a:lnTo>
                  <a:lnTo>
                    <a:pt x="24" y="2"/>
                  </a:lnTo>
                  <a:lnTo>
                    <a:pt x="22" y="6"/>
                  </a:lnTo>
                  <a:lnTo>
                    <a:pt x="17" y="12"/>
                  </a:lnTo>
                  <a:lnTo>
                    <a:pt x="15" y="20"/>
                  </a:lnTo>
                  <a:lnTo>
                    <a:pt x="14" y="27"/>
                  </a:lnTo>
                  <a:lnTo>
                    <a:pt x="14" y="27"/>
                  </a:lnTo>
                  <a:lnTo>
                    <a:pt x="12" y="45"/>
                  </a:lnTo>
                  <a:lnTo>
                    <a:pt x="10" y="61"/>
                  </a:lnTo>
                  <a:lnTo>
                    <a:pt x="6" y="78"/>
                  </a:lnTo>
                  <a:lnTo>
                    <a:pt x="0" y="94"/>
                  </a:lnTo>
                  <a:lnTo>
                    <a:pt x="0" y="94"/>
                  </a:lnTo>
                  <a:lnTo>
                    <a:pt x="0" y="96"/>
                  </a:lnTo>
                  <a:lnTo>
                    <a:pt x="0" y="97"/>
                  </a:lnTo>
                  <a:lnTo>
                    <a:pt x="1" y="100"/>
                  </a:lnTo>
                  <a:lnTo>
                    <a:pt x="3" y="100"/>
                  </a:lnTo>
                  <a:lnTo>
                    <a:pt x="6" y="100"/>
                  </a:lnTo>
                  <a:lnTo>
                    <a:pt x="8" y="98"/>
                  </a:lnTo>
                  <a:lnTo>
                    <a:pt x="9" y="96"/>
                  </a:lnTo>
                  <a:lnTo>
                    <a:pt x="9" y="96"/>
                  </a:lnTo>
                  <a:lnTo>
                    <a:pt x="13" y="85"/>
                  </a:lnTo>
                  <a:lnTo>
                    <a:pt x="15" y="80"/>
                  </a:lnTo>
                  <a:lnTo>
                    <a:pt x="18" y="75"/>
                  </a:lnTo>
                  <a:lnTo>
                    <a:pt x="18" y="75"/>
                  </a:lnTo>
                  <a:lnTo>
                    <a:pt x="19" y="72"/>
                  </a:lnTo>
                  <a:lnTo>
                    <a:pt x="21" y="69"/>
                  </a:lnTo>
                  <a:lnTo>
                    <a:pt x="21" y="62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3" y="28"/>
                  </a:lnTo>
                  <a:lnTo>
                    <a:pt x="24" y="22"/>
                  </a:lnTo>
                  <a:lnTo>
                    <a:pt x="25" y="17"/>
                  </a:lnTo>
                  <a:lnTo>
                    <a:pt x="27" y="13"/>
                  </a:lnTo>
                  <a:lnTo>
                    <a:pt x="30" y="10"/>
                  </a:lnTo>
                  <a:lnTo>
                    <a:pt x="30" y="10"/>
                  </a:lnTo>
                  <a:lnTo>
                    <a:pt x="31" y="9"/>
                  </a:lnTo>
                  <a:lnTo>
                    <a:pt x="32" y="8"/>
                  </a:lnTo>
                  <a:lnTo>
                    <a:pt x="33" y="3"/>
                  </a:lnTo>
                  <a:lnTo>
                    <a:pt x="32" y="2"/>
                  </a:lnTo>
                  <a:lnTo>
                    <a:pt x="31" y="1"/>
                  </a:lnTo>
                  <a:lnTo>
                    <a:pt x="29" y="0"/>
                  </a:lnTo>
                  <a:lnTo>
                    <a:pt x="27" y="1"/>
                  </a:lnTo>
                  <a:lnTo>
                    <a:pt x="27" y="1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21" name="Freeform 174"/>
            <p:cNvSpPr/>
            <p:nvPr/>
          </p:nvSpPr>
          <p:spPr bwMode="auto">
            <a:xfrm>
              <a:off x="4340225" y="2436813"/>
              <a:ext cx="4763" cy="42863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76"/>
                </a:cxn>
                <a:cxn ang="0">
                  <a:pos x="0" y="76"/>
                </a:cxn>
                <a:cxn ang="0">
                  <a:pos x="1" y="78"/>
                </a:cxn>
                <a:cxn ang="0">
                  <a:pos x="2" y="79"/>
                </a:cxn>
                <a:cxn ang="0">
                  <a:pos x="3" y="80"/>
                </a:cxn>
                <a:cxn ang="0">
                  <a:pos x="5" y="80"/>
                </a:cxn>
                <a:cxn ang="0">
                  <a:pos x="6" y="80"/>
                </a:cxn>
                <a:cxn ang="0">
                  <a:pos x="8" y="79"/>
                </a:cxn>
                <a:cxn ang="0">
                  <a:pos x="9" y="78"/>
                </a:cxn>
                <a:cxn ang="0">
                  <a:pos x="9" y="76"/>
                </a:cxn>
                <a:cxn ang="0">
                  <a:pos x="9" y="5"/>
                </a:cxn>
                <a:cxn ang="0">
                  <a:pos x="9" y="5"/>
                </a:cxn>
                <a:cxn ang="0">
                  <a:pos x="9" y="3"/>
                </a:cxn>
                <a:cxn ang="0">
                  <a:pos x="8" y="2"/>
                </a:cxn>
                <a:cxn ang="0">
                  <a:pos x="6" y="1"/>
                </a:cxn>
                <a:cxn ang="0">
                  <a:pos x="5" y="0"/>
                </a:cxn>
                <a:cxn ang="0">
                  <a:pos x="3" y="1"/>
                </a:cxn>
                <a:cxn ang="0">
                  <a:pos x="2" y="2"/>
                </a:cxn>
                <a:cxn ang="0">
                  <a:pos x="1" y="3"/>
                </a:cxn>
                <a:cxn ang="0">
                  <a:pos x="0" y="5"/>
                </a:cxn>
                <a:cxn ang="0">
                  <a:pos x="0" y="5"/>
                </a:cxn>
              </a:cxnLst>
              <a:rect l="0" t="0" r="r" b="b"/>
              <a:pathLst>
                <a:path w="9" h="80">
                  <a:moveTo>
                    <a:pt x="0" y="5"/>
                  </a:moveTo>
                  <a:lnTo>
                    <a:pt x="0" y="76"/>
                  </a:lnTo>
                  <a:lnTo>
                    <a:pt x="0" y="76"/>
                  </a:lnTo>
                  <a:lnTo>
                    <a:pt x="1" y="78"/>
                  </a:lnTo>
                  <a:lnTo>
                    <a:pt x="2" y="79"/>
                  </a:lnTo>
                  <a:lnTo>
                    <a:pt x="3" y="80"/>
                  </a:lnTo>
                  <a:lnTo>
                    <a:pt x="5" y="80"/>
                  </a:lnTo>
                  <a:lnTo>
                    <a:pt x="6" y="80"/>
                  </a:lnTo>
                  <a:lnTo>
                    <a:pt x="8" y="79"/>
                  </a:lnTo>
                  <a:lnTo>
                    <a:pt x="9" y="78"/>
                  </a:lnTo>
                  <a:lnTo>
                    <a:pt x="9" y="76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3"/>
                  </a:lnTo>
                  <a:lnTo>
                    <a:pt x="8" y="2"/>
                  </a:lnTo>
                  <a:lnTo>
                    <a:pt x="6" y="1"/>
                  </a:lnTo>
                  <a:lnTo>
                    <a:pt x="5" y="0"/>
                  </a:lnTo>
                  <a:lnTo>
                    <a:pt x="3" y="1"/>
                  </a:lnTo>
                  <a:lnTo>
                    <a:pt x="2" y="2"/>
                  </a:lnTo>
                  <a:lnTo>
                    <a:pt x="1" y="3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22" name="Freeform 175"/>
            <p:cNvSpPr/>
            <p:nvPr/>
          </p:nvSpPr>
          <p:spPr bwMode="auto">
            <a:xfrm>
              <a:off x="4370388" y="2460625"/>
              <a:ext cx="11113" cy="65088"/>
            </a:xfrm>
            <a:custGeom>
              <a:avLst/>
              <a:gdLst/>
              <a:ahLst/>
              <a:cxnLst>
                <a:cxn ang="0">
                  <a:pos x="12" y="2"/>
                </a:cxn>
                <a:cxn ang="0">
                  <a:pos x="12" y="2"/>
                </a:cxn>
                <a:cxn ang="0">
                  <a:pos x="9" y="9"/>
                </a:cxn>
                <a:cxn ang="0">
                  <a:pos x="7" y="15"/>
                </a:cxn>
                <a:cxn ang="0">
                  <a:pos x="3" y="29"/>
                </a:cxn>
                <a:cxn ang="0">
                  <a:pos x="1" y="44"/>
                </a:cxn>
                <a:cxn ang="0">
                  <a:pos x="0" y="59"/>
                </a:cxn>
                <a:cxn ang="0">
                  <a:pos x="1" y="90"/>
                </a:cxn>
                <a:cxn ang="0">
                  <a:pos x="2" y="118"/>
                </a:cxn>
                <a:cxn ang="0">
                  <a:pos x="2" y="118"/>
                </a:cxn>
                <a:cxn ang="0">
                  <a:pos x="3" y="120"/>
                </a:cxn>
                <a:cxn ang="0">
                  <a:pos x="4" y="122"/>
                </a:cxn>
                <a:cxn ang="0">
                  <a:pos x="5" y="123"/>
                </a:cxn>
                <a:cxn ang="0">
                  <a:pos x="7" y="123"/>
                </a:cxn>
                <a:cxn ang="0">
                  <a:pos x="9" y="123"/>
                </a:cxn>
                <a:cxn ang="0">
                  <a:pos x="10" y="122"/>
                </a:cxn>
                <a:cxn ang="0">
                  <a:pos x="11" y="120"/>
                </a:cxn>
                <a:cxn ang="0">
                  <a:pos x="11" y="118"/>
                </a:cxn>
                <a:cxn ang="0">
                  <a:pos x="11" y="118"/>
                </a:cxn>
                <a:cxn ang="0">
                  <a:pos x="10" y="91"/>
                </a:cxn>
                <a:cxn ang="0">
                  <a:pos x="10" y="61"/>
                </a:cxn>
                <a:cxn ang="0">
                  <a:pos x="10" y="47"/>
                </a:cxn>
                <a:cxn ang="0">
                  <a:pos x="12" y="32"/>
                </a:cxn>
                <a:cxn ang="0">
                  <a:pos x="15" y="19"/>
                </a:cxn>
                <a:cxn ang="0">
                  <a:pos x="17" y="13"/>
                </a:cxn>
                <a:cxn ang="0">
                  <a:pos x="20" y="8"/>
                </a:cxn>
                <a:cxn ang="0">
                  <a:pos x="20" y="8"/>
                </a:cxn>
                <a:cxn ang="0">
                  <a:pos x="22" y="5"/>
                </a:cxn>
                <a:cxn ang="0">
                  <a:pos x="20" y="3"/>
                </a:cxn>
                <a:cxn ang="0">
                  <a:pos x="19" y="1"/>
                </a:cxn>
                <a:cxn ang="0">
                  <a:pos x="18" y="0"/>
                </a:cxn>
                <a:cxn ang="0">
                  <a:pos x="17" y="0"/>
                </a:cxn>
                <a:cxn ang="0">
                  <a:pos x="15" y="0"/>
                </a:cxn>
                <a:cxn ang="0">
                  <a:pos x="13" y="0"/>
                </a:cxn>
                <a:cxn ang="0">
                  <a:pos x="12" y="2"/>
                </a:cxn>
                <a:cxn ang="0">
                  <a:pos x="12" y="2"/>
                </a:cxn>
              </a:cxnLst>
              <a:rect l="0" t="0" r="r" b="b"/>
              <a:pathLst>
                <a:path w="22" h="123">
                  <a:moveTo>
                    <a:pt x="12" y="2"/>
                  </a:moveTo>
                  <a:lnTo>
                    <a:pt x="12" y="2"/>
                  </a:lnTo>
                  <a:lnTo>
                    <a:pt x="9" y="9"/>
                  </a:lnTo>
                  <a:lnTo>
                    <a:pt x="7" y="15"/>
                  </a:lnTo>
                  <a:lnTo>
                    <a:pt x="3" y="29"/>
                  </a:lnTo>
                  <a:lnTo>
                    <a:pt x="1" y="44"/>
                  </a:lnTo>
                  <a:lnTo>
                    <a:pt x="0" y="59"/>
                  </a:lnTo>
                  <a:lnTo>
                    <a:pt x="1" y="90"/>
                  </a:lnTo>
                  <a:lnTo>
                    <a:pt x="2" y="118"/>
                  </a:lnTo>
                  <a:lnTo>
                    <a:pt x="2" y="118"/>
                  </a:lnTo>
                  <a:lnTo>
                    <a:pt x="3" y="120"/>
                  </a:lnTo>
                  <a:lnTo>
                    <a:pt x="4" y="122"/>
                  </a:lnTo>
                  <a:lnTo>
                    <a:pt x="5" y="123"/>
                  </a:lnTo>
                  <a:lnTo>
                    <a:pt x="7" y="123"/>
                  </a:lnTo>
                  <a:lnTo>
                    <a:pt x="9" y="123"/>
                  </a:lnTo>
                  <a:lnTo>
                    <a:pt x="10" y="122"/>
                  </a:lnTo>
                  <a:lnTo>
                    <a:pt x="11" y="120"/>
                  </a:lnTo>
                  <a:lnTo>
                    <a:pt x="11" y="118"/>
                  </a:lnTo>
                  <a:lnTo>
                    <a:pt x="11" y="118"/>
                  </a:lnTo>
                  <a:lnTo>
                    <a:pt x="10" y="91"/>
                  </a:lnTo>
                  <a:lnTo>
                    <a:pt x="10" y="61"/>
                  </a:lnTo>
                  <a:lnTo>
                    <a:pt x="10" y="47"/>
                  </a:lnTo>
                  <a:lnTo>
                    <a:pt x="12" y="32"/>
                  </a:lnTo>
                  <a:lnTo>
                    <a:pt x="15" y="19"/>
                  </a:lnTo>
                  <a:lnTo>
                    <a:pt x="17" y="13"/>
                  </a:lnTo>
                  <a:lnTo>
                    <a:pt x="20" y="8"/>
                  </a:lnTo>
                  <a:lnTo>
                    <a:pt x="20" y="8"/>
                  </a:lnTo>
                  <a:lnTo>
                    <a:pt x="22" y="5"/>
                  </a:lnTo>
                  <a:lnTo>
                    <a:pt x="20" y="3"/>
                  </a:lnTo>
                  <a:lnTo>
                    <a:pt x="19" y="1"/>
                  </a:lnTo>
                  <a:lnTo>
                    <a:pt x="18" y="0"/>
                  </a:lnTo>
                  <a:lnTo>
                    <a:pt x="17" y="0"/>
                  </a:lnTo>
                  <a:lnTo>
                    <a:pt x="15" y="0"/>
                  </a:lnTo>
                  <a:lnTo>
                    <a:pt x="13" y="0"/>
                  </a:lnTo>
                  <a:lnTo>
                    <a:pt x="12" y="2"/>
                  </a:lnTo>
                  <a:lnTo>
                    <a:pt x="12" y="2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23" name="Freeform 176"/>
            <p:cNvSpPr/>
            <p:nvPr/>
          </p:nvSpPr>
          <p:spPr bwMode="auto">
            <a:xfrm>
              <a:off x="4395788" y="2492375"/>
              <a:ext cx="7938" cy="55563"/>
            </a:xfrm>
            <a:custGeom>
              <a:avLst/>
              <a:gdLst/>
              <a:ahLst/>
              <a:cxnLst>
                <a:cxn ang="0">
                  <a:pos x="6" y="5"/>
                </a:cxn>
                <a:cxn ang="0">
                  <a:pos x="6" y="5"/>
                </a:cxn>
                <a:cxn ang="0">
                  <a:pos x="5" y="29"/>
                </a:cxn>
                <a:cxn ang="0">
                  <a:pos x="2" y="53"/>
                </a:cxn>
                <a:cxn ang="0">
                  <a:pos x="1" y="77"/>
                </a:cxn>
                <a:cxn ang="0">
                  <a:pos x="0" y="100"/>
                </a:cxn>
                <a:cxn ang="0">
                  <a:pos x="0" y="100"/>
                </a:cxn>
                <a:cxn ang="0">
                  <a:pos x="1" y="102"/>
                </a:cxn>
                <a:cxn ang="0">
                  <a:pos x="2" y="104"/>
                </a:cxn>
                <a:cxn ang="0">
                  <a:pos x="4" y="105"/>
                </a:cxn>
                <a:cxn ang="0">
                  <a:pos x="6" y="105"/>
                </a:cxn>
                <a:cxn ang="0">
                  <a:pos x="7" y="105"/>
                </a:cxn>
                <a:cxn ang="0">
                  <a:pos x="9" y="104"/>
                </a:cxn>
                <a:cxn ang="0">
                  <a:pos x="10" y="102"/>
                </a:cxn>
                <a:cxn ang="0">
                  <a:pos x="10" y="100"/>
                </a:cxn>
                <a:cxn ang="0">
                  <a:pos x="10" y="100"/>
                </a:cxn>
                <a:cxn ang="0">
                  <a:pos x="11" y="77"/>
                </a:cxn>
                <a:cxn ang="0">
                  <a:pos x="13" y="53"/>
                </a:cxn>
                <a:cxn ang="0">
                  <a:pos x="14" y="29"/>
                </a:cxn>
                <a:cxn ang="0">
                  <a:pos x="15" y="5"/>
                </a:cxn>
                <a:cxn ang="0">
                  <a:pos x="15" y="5"/>
                </a:cxn>
                <a:cxn ang="0">
                  <a:pos x="15" y="3"/>
                </a:cxn>
                <a:cxn ang="0">
                  <a:pos x="14" y="2"/>
                </a:cxn>
                <a:cxn ang="0">
                  <a:pos x="12" y="1"/>
                </a:cxn>
                <a:cxn ang="0">
                  <a:pos x="10" y="0"/>
                </a:cxn>
                <a:cxn ang="0">
                  <a:pos x="9" y="1"/>
                </a:cxn>
                <a:cxn ang="0">
                  <a:pos x="7" y="2"/>
                </a:cxn>
                <a:cxn ang="0">
                  <a:pos x="6" y="3"/>
                </a:cxn>
                <a:cxn ang="0">
                  <a:pos x="6" y="5"/>
                </a:cxn>
                <a:cxn ang="0">
                  <a:pos x="6" y="5"/>
                </a:cxn>
              </a:cxnLst>
              <a:rect l="0" t="0" r="r" b="b"/>
              <a:pathLst>
                <a:path w="15" h="105">
                  <a:moveTo>
                    <a:pt x="6" y="5"/>
                  </a:moveTo>
                  <a:lnTo>
                    <a:pt x="6" y="5"/>
                  </a:lnTo>
                  <a:lnTo>
                    <a:pt x="5" y="29"/>
                  </a:lnTo>
                  <a:lnTo>
                    <a:pt x="2" y="53"/>
                  </a:lnTo>
                  <a:lnTo>
                    <a:pt x="1" y="77"/>
                  </a:lnTo>
                  <a:lnTo>
                    <a:pt x="0" y="100"/>
                  </a:lnTo>
                  <a:lnTo>
                    <a:pt x="0" y="100"/>
                  </a:lnTo>
                  <a:lnTo>
                    <a:pt x="1" y="102"/>
                  </a:lnTo>
                  <a:lnTo>
                    <a:pt x="2" y="104"/>
                  </a:lnTo>
                  <a:lnTo>
                    <a:pt x="4" y="105"/>
                  </a:lnTo>
                  <a:lnTo>
                    <a:pt x="6" y="105"/>
                  </a:lnTo>
                  <a:lnTo>
                    <a:pt x="7" y="105"/>
                  </a:lnTo>
                  <a:lnTo>
                    <a:pt x="9" y="104"/>
                  </a:lnTo>
                  <a:lnTo>
                    <a:pt x="10" y="102"/>
                  </a:lnTo>
                  <a:lnTo>
                    <a:pt x="10" y="100"/>
                  </a:lnTo>
                  <a:lnTo>
                    <a:pt x="10" y="100"/>
                  </a:lnTo>
                  <a:lnTo>
                    <a:pt x="11" y="77"/>
                  </a:lnTo>
                  <a:lnTo>
                    <a:pt x="13" y="53"/>
                  </a:lnTo>
                  <a:lnTo>
                    <a:pt x="14" y="29"/>
                  </a:lnTo>
                  <a:lnTo>
                    <a:pt x="15" y="5"/>
                  </a:lnTo>
                  <a:lnTo>
                    <a:pt x="15" y="5"/>
                  </a:lnTo>
                  <a:lnTo>
                    <a:pt x="15" y="3"/>
                  </a:lnTo>
                  <a:lnTo>
                    <a:pt x="14" y="2"/>
                  </a:lnTo>
                  <a:lnTo>
                    <a:pt x="12" y="1"/>
                  </a:lnTo>
                  <a:lnTo>
                    <a:pt x="10" y="0"/>
                  </a:lnTo>
                  <a:lnTo>
                    <a:pt x="9" y="1"/>
                  </a:lnTo>
                  <a:lnTo>
                    <a:pt x="7" y="2"/>
                  </a:lnTo>
                  <a:lnTo>
                    <a:pt x="6" y="3"/>
                  </a:lnTo>
                  <a:lnTo>
                    <a:pt x="6" y="5"/>
                  </a:lnTo>
                  <a:lnTo>
                    <a:pt x="6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24" name="Freeform 177"/>
            <p:cNvSpPr/>
            <p:nvPr/>
          </p:nvSpPr>
          <p:spPr bwMode="auto">
            <a:xfrm>
              <a:off x="4424363" y="2520950"/>
              <a:ext cx="4763" cy="71438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132"/>
                </a:cxn>
                <a:cxn ang="0">
                  <a:pos x="0" y="132"/>
                </a:cxn>
                <a:cxn ang="0">
                  <a:pos x="0" y="134"/>
                </a:cxn>
                <a:cxn ang="0">
                  <a:pos x="1" y="136"/>
                </a:cxn>
                <a:cxn ang="0">
                  <a:pos x="3" y="136"/>
                </a:cxn>
                <a:cxn ang="0">
                  <a:pos x="4" y="137"/>
                </a:cxn>
                <a:cxn ang="0">
                  <a:pos x="6" y="136"/>
                </a:cxn>
                <a:cxn ang="0">
                  <a:pos x="7" y="136"/>
                </a:cxn>
                <a:cxn ang="0">
                  <a:pos x="8" y="134"/>
                </a:cxn>
                <a:cxn ang="0">
                  <a:pos x="9" y="132"/>
                </a:cxn>
                <a:cxn ang="0">
                  <a:pos x="9" y="4"/>
                </a:cxn>
                <a:cxn ang="0">
                  <a:pos x="9" y="4"/>
                </a:cxn>
                <a:cxn ang="0">
                  <a:pos x="8" y="2"/>
                </a:cxn>
                <a:cxn ang="0">
                  <a:pos x="7" y="1"/>
                </a:cxn>
                <a:cxn ang="0">
                  <a:pos x="6" y="0"/>
                </a:cxn>
                <a:cxn ang="0">
                  <a:pos x="4" y="0"/>
                </a:cxn>
                <a:cxn ang="0">
                  <a:pos x="3" y="0"/>
                </a:cxn>
                <a:cxn ang="0">
                  <a:pos x="1" y="1"/>
                </a:cxn>
                <a:cxn ang="0">
                  <a:pos x="0" y="2"/>
                </a:cxn>
                <a:cxn ang="0">
                  <a:pos x="0" y="4"/>
                </a:cxn>
                <a:cxn ang="0">
                  <a:pos x="0" y="4"/>
                </a:cxn>
              </a:cxnLst>
              <a:rect l="0" t="0" r="r" b="b"/>
              <a:pathLst>
                <a:path w="9" h="137">
                  <a:moveTo>
                    <a:pt x="0" y="4"/>
                  </a:moveTo>
                  <a:lnTo>
                    <a:pt x="0" y="132"/>
                  </a:lnTo>
                  <a:lnTo>
                    <a:pt x="0" y="132"/>
                  </a:lnTo>
                  <a:lnTo>
                    <a:pt x="0" y="134"/>
                  </a:lnTo>
                  <a:lnTo>
                    <a:pt x="1" y="136"/>
                  </a:lnTo>
                  <a:lnTo>
                    <a:pt x="3" y="136"/>
                  </a:lnTo>
                  <a:lnTo>
                    <a:pt x="4" y="137"/>
                  </a:lnTo>
                  <a:lnTo>
                    <a:pt x="6" y="136"/>
                  </a:lnTo>
                  <a:lnTo>
                    <a:pt x="7" y="136"/>
                  </a:lnTo>
                  <a:lnTo>
                    <a:pt x="8" y="134"/>
                  </a:lnTo>
                  <a:lnTo>
                    <a:pt x="9" y="132"/>
                  </a:lnTo>
                  <a:lnTo>
                    <a:pt x="9" y="4"/>
                  </a:lnTo>
                  <a:lnTo>
                    <a:pt x="9" y="4"/>
                  </a:lnTo>
                  <a:lnTo>
                    <a:pt x="8" y="2"/>
                  </a:lnTo>
                  <a:lnTo>
                    <a:pt x="7" y="1"/>
                  </a:lnTo>
                  <a:lnTo>
                    <a:pt x="6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25" name="Freeform 178"/>
            <p:cNvSpPr/>
            <p:nvPr/>
          </p:nvSpPr>
          <p:spPr bwMode="auto">
            <a:xfrm>
              <a:off x="4451350" y="2547938"/>
              <a:ext cx="7938" cy="68263"/>
            </a:xfrm>
            <a:custGeom>
              <a:avLst/>
              <a:gdLst/>
              <a:ahLst/>
              <a:cxnLst>
                <a:cxn ang="0">
                  <a:pos x="5" y="5"/>
                </a:cxn>
                <a:cxn ang="0">
                  <a:pos x="5" y="5"/>
                </a:cxn>
                <a:cxn ang="0">
                  <a:pos x="2" y="33"/>
                </a:cxn>
                <a:cxn ang="0">
                  <a:pos x="1" y="47"/>
                </a:cxn>
                <a:cxn ang="0">
                  <a:pos x="0" y="62"/>
                </a:cxn>
                <a:cxn ang="0">
                  <a:pos x="0" y="124"/>
                </a:cxn>
                <a:cxn ang="0">
                  <a:pos x="0" y="124"/>
                </a:cxn>
                <a:cxn ang="0">
                  <a:pos x="1" y="126"/>
                </a:cxn>
                <a:cxn ang="0">
                  <a:pos x="2" y="127"/>
                </a:cxn>
                <a:cxn ang="0">
                  <a:pos x="3" y="128"/>
                </a:cxn>
                <a:cxn ang="0">
                  <a:pos x="5" y="128"/>
                </a:cxn>
                <a:cxn ang="0">
                  <a:pos x="6" y="128"/>
                </a:cxn>
                <a:cxn ang="0">
                  <a:pos x="8" y="127"/>
                </a:cxn>
                <a:cxn ang="0">
                  <a:pos x="9" y="126"/>
                </a:cxn>
                <a:cxn ang="0">
                  <a:pos x="9" y="124"/>
                </a:cxn>
                <a:cxn ang="0">
                  <a:pos x="9" y="69"/>
                </a:cxn>
                <a:cxn ang="0">
                  <a:pos x="9" y="69"/>
                </a:cxn>
                <a:cxn ang="0">
                  <a:pos x="10" y="52"/>
                </a:cxn>
                <a:cxn ang="0">
                  <a:pos x="11" y="37"/>
                </a:cxn>
                <a:cxn ang="0">
                  <a:pos x="14" y="5"/>
                </a:cxn>
                <a:cxn ang="0">
                  <a:pos x="14" y="5"/>
                </a:cxn>
                <a:cxn ang="0">
                  <a:pos x="14" y="3"/>
                </a:cxn>
                <a:cxn ang="0">
                  <a:pos x="13" y="2"/>
                </a:cxn>
                <a:cxn ang="0">
                  <a:pos x="11" y="1"/>
                </a:cxn>
                <a:cxn ang="0">
                  <a:pos x="10" y="0"/>
                </a:cxn>
                <a:cxn ang="0">
                  <a:pos x="6" y="2"/>
                </a:cxn>
                <a:cxn ang="0">
                  <a:pos x="5" y="3"/>
                </a:cxn>
                <a:cxn ang="0">
                  <a:pos x="5" y="5"/>
                </a:cxn>
                <a:cxn ang="0">
                  <a:pos x="5" y="5"/>
                </a:cxn>
              </a:cxnLst>
              <a:rect l="0" t="0" r="r" b="b"/>
              <a:pathLst>
                <a:path w="14" h="128">
                  <a:moveTo>
                    <a:pt x="5" y="5"/>
                  </a:moveTo>
                  <a:lnTo>
                    <a:pt x="5" y="5"/>
                  </a:lnTo>
                  <a:lnTo>
                    <a:pt x="2" y="33"/>
                  </a:lnTo>
                  <a:lnTo>
                    <a:pt x="1" y="47"/>
                  </a:lnTo>
                  <a:lnTo>
                    <a:pt x="0" y="62"/>
                  </a:lnTo>
                  <a:lnTo>
                    <a:pt x="0" y="124"/>
                  </a:lnTo>
                  <a:lnTo>
                    <a:pt x="0" y="124"/>
                  </a:lnTo>
                  <a:lnTo>
                    <a:pt x="1" y="126"/>
                  </a:lnTo>
                  <a:lnTo>
                    <a:pt x="2" y="127"/>
                  </a:lnTo>
                  <a:lnTo>
                    <a:pt x="3" y="128"/>
                  </a:lnTo>
                  <a:lnTo>
                    <a:pt x="5" y="128"/>
                  </a:lnTo>
                  <a:lnTo>
                    <a:pt x="6" y="128"/>
                  </a:lnTo>
                  <a:lnTo>
                    <a:pt x="8" y="127"/>
                  </a:lnTo>
                  <a:lnTo>
                    <a:pt x="9" y="126"/>
                  </a:lnTo>
                  <a:lnTo>
                    <a:pt x="9" y="124"/>
                  </a:lnTo>
                  <a:lnTo>
                    <a:pt x="9" y="69"/>
                  </a:lnTo>
                  <a:lnTo>
                    <a:pt x="9" y="69"/>
                  </a:lnTo>
                  <a:lnTo>
                    <a:pt x="10" y="52"/>
                  </a:lnTo>
                  <a:lnTo>
                    <a:pt x="11" y="37"/>
                  </a:lnTo>
                  <a:lnTo>
                    <a:pt x="14" y="5"/>
                  </a:lnTo>
                  <a:lnTo>
                    <a:pt x="14" y="5"/>
                  </a:lnTo>
                  <a:lnTo>
                    <a:pt x="14" y="3"/>
                  </a:lnTo>
                  <a:lnTo>
                    <a:pt x="13" y="2"/>
                  </a:lnTo>
                  <a:lnTo>
                    <a:pt x="11" y="1"/>
                  </a:lnTo>
                  <a:lnTo>
                    <a:pt x="10" y="0"/>
                  </a:lnTo>
                  <a:lnTo>
                    <a:pt x="6" y="2"/>
                  </a:lnTo>
                  <a:lnTo>
                    <a:pt x="5" y="3"/>
                  </a:lnTo>
                  <a:lnTo>
                    <a:pt x="5" y="5"/>
                  </a:lnTo>
                  <a:lnTo>
                    <a:pt x="5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26" name="Freeform 179"/>
            <p:cNvSpPr/>
            <p:nvPr/>
          </p:nvSpPr>
          <p:spPr bwMode="auto">
            <a:xfrm>
              <a:off x="4478338" y="2578100"/>
              <a:ext cx="6350" cy="55563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100"/>
                </a:cxn>
                <a:cxn ang="0">
                  <a:pos x="0" y="100"/>
                </a:cxn>
                <a:cxn ang="0">
                  <a:pos x="0" y="102"/>
                </a:cxn>
                <a:cxn ang="0">
                  <a:pos x="1" y="103"/>
                </a:cxn>
                <a:cxn ang="0">
                  <a:pos x="4" y="104"/>
                </a:cxn>
                <a:cxn ang="0">
                  <a:pos x="5" y="104"/>
                </a:cxn>
                <a:cxn ang="0">
                  <a:pos x="7" y="104"/>
                </a:cxn>
                <a:cxn ang="0">
                  <a:pos x="8" y="103"/>
                </a:cxn>
                <a:cxn ang="0">
                  <a:pos x="9" y="102"/>
                </a:cxn>
                <a:cxn ang="0">
                  <a:pos x="10" y="100"/>
                </a:cxn>
                <a:cxn ang="0">
                  <a:pos x="10" y="5"/>
                </a:cxn>
                <a:cxn ang="0">
                  <a:pos x="10" y="5"/>
                </a:cxn>
                <a:cxn ang="0">
                  <a:pos x="9" y="2"/>
                </a:cxn>
                <a:cxn ang="0">
                  <a:pos x="8" y="1"/>
                </a:cxn>
                <a:cxn ang="0">
                  <a:pos x="7" y="0"/>
                </a:cxn>
                <a:cxn ang="0">
                  <a:pos x="5" y="0"/>
                </a:cxn>
                <a:cxn ang="0">
                  <a:pos x="4" y="0"/>
                </a:cxn>
                <a:cxn ang="0">
                  <a:pos x="1" y="1"/>
                </a:cxn>
                <a:cxn ang="0">
                  <a:pos x="0" y="2"/>
                </a:cxn>
                <a:cxn ang="0">
                  <a:pos x="0" y="5"/>
                </a:cxn>
                <a:cxn ang="0">
                  <a:pos x="0" y="5"/>
                </a:cxn>
              </a:cxnLst>
              <a:rect l="0" t="0" r="r" b="b"/>
              <a:pathLst>
                <a:path w="10" h="104">
                  <a:moveTo>
                    <a:pt x="0" y="5"/>
                  </a:moveTo>
                  <a:lnTo>
                    <a:pt x="0" y="100"/>
                  </a:lnTo>
                  <a:lnTo>
                    <a:pt x="0" y="100"/>
                  </a:lnTo>
                  <a:lnTo>
                    <a:pt x="0" y="102"/>
                  </a:lnTo>
                  <a:lnTo>
                    <a:pt x="1" y="103"/>
                  </a:lnTo>
                  <a:lnTo>
                    <a:pt x="4" y="104"/>
                  </a:lnTo>
                  <a:lnTo>
                    <a:pt x="5" y="104"/>
                  </a:lnTo>
                  <a:lnTo>
                    <a:pt x="7" y="104"/>
                  </a:lnTo>
                  <a:lnTo>
                    <a:pt x="8" y="103"/>
                  </a:lnTo>
                  <a:lnTo>
                    <a:pt x="9" y="102"/>
                  </a:lnTo>
                  <a:lnTo>
                    <a:pt x="10" y="100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9" y="2"/>
                  </a:lnTo>
                  <a:lnTo>
                    <a:pt x="8" y="1"/>
                  </a:lnTo>
                  <a:lnTo>
                    <a:pt x="7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27" name="Freeform 180"/>
            <p:cNvSpPr/>
            <p:nvPr/>
          </p:nvSpPr>
          <p:spPr bwMode="auto">
            <a:xfrm>
              <a:off x="4500563" y="2608263"/>
              <a:ext cx="7938" cy="49213"/>
            </a:xfrm>
            <a:custGeom>
              <a:avLst/>
              <a:gdLst/>
              <a:ahLst/>
              <a:cxnLst>
                <a:cxn ang="0">
                  <a:pos x="15" y="88"/>
                </a:cxn>
                <a:cxn ang="0">
                  <a:pos x="15" y="88"/>
                </a:cxn>
                <a:cxn ang="0">
                  <a:pos x="12" y="79"/>
                </a:cxn>
                <a:cxn ang="0">
                  <a:pos x="10" y="68"/>
                </a:cxn>
                <a:cxn ang="0">
                  <a:pos x="9" y="57"/>
                </a:cxn>
                <a:cxn ang="0">
                  <a:pos x="9" y="47"/>
                </a:cxn>
                <a:cxn ang="0">
                  <a:pos x="9" y="25"/>
                </a:cxn>
                <a:cxn ang="0">
                  <a:pos x="10" y="4"/>
                </a:cxn>
                <a:cxn ang="0">
                  <a:pos x="10" y="4"/>
                </a:cxn>
                <a:cxn ang="0">
                  <a:pos x="10" y="2"/>
                </a:cxn>
                <a:cxn ang="0">
                  <a:pos x="9" y="1"/>
                </a:cxn>
                <a:cxn ang="0">
                  <a:pos x="7" y="0"/>
                </a:cxn>
                <a:cxn ang="0">
                  <a:pos x="6" y="0"/>
                </a:cxn>
                <a:cxn ang="0">
                  <a:pos x="4" y="0"/>
                </a:cxn>
                <a:cxn ang="0">
                  <a:pos x="2" y="1"/>
                </a:cxn>
                <a:cxn ang="0">
                  <a:pos x="1" y="2"/>
                </a:cxn>
                <a:cxn ang="0">
                  <a:pos x="1" y="4"/>
                </a:cxn>
                <a:cxn ang="0">
                  <a:pos x="1" y="4"/>
                </a:cxn>
                <a:cxn ang="0">
                  <a:pos x="0" y="26"/>
                </a:cxn>
                <a:cxn ang="0">
                  <a:pos x="0" y="48"/>
                </a:cxn>
                <a:cxn ang="0">
                  <a:pos x="0" y="59"/>
                </a:cxn>
                <a:cxn ang="0">
                  <a:pos x="1" y="69"/>
                </a:cxn>
                <a:cxn ang="0">
                  <a:pos x="3" y="81"/>
                </a:cxn>
                <a:cxn ang="0">
                  <a:pos x="6" y="91"/>
                </a:cxn>
                <a:cxn ang="0">
                  <a:pos x="6" y="91"/>
                </a:cxn>
                <a:cxn ang="0">
                  <a:pos x="7" y="93"/>
                </a:cxn>
                <a:cxn ang="0">
                  <a:pos x="8" y="94"/>
                </a:cxn>
                <a:cxn ang="0">
                  <a:pos x="10" y="94"/>
                </a:cxn>
                <a:cxn ang="0">
                  <a:pos x="12" y="94"/>
                </a:cxn>
                <a:cxn ang="0">
                  <a:pos x="13" y="93"/>
                </a:cxn>
                <a:cxn ang="0">
                  <a:pos x="14" y="92"/>
                </a:cxn>
                <a:cxn ang="0">
                  <a:pos x="15" y="90"/>
                </a:cxn>
                <a:cxn ang="0">
                  <a:pos x="15" y="88"/>
                </a:cxn>
                <a:cxn ang="0">
                  <a:pos x="15" y="88"/>
                </a:cxn>
              </a:cxnLst>
              <a:rect l="0" t="0" r="r" b="b"/>
              <a:pathLst>
                <a:path w="15" h="94">
                  <a:moveTo>
                    <a:pt x="15" y="88"/>
                  </a:moveTo>
                  <a:lnTo>
                    <a:pt x="15" y="88"/>
                  </a:lnTo>
                  <a:lnTo>
                    <a:pt x="12" y="79"/>
                  </a:lnTo>
                  <a:lnTo>
                    <a:pt x="10" y="68"/>
                  </a:lnTo>
                  <a:lnTo>
                    <a:pt x="9" y="57"/>
                  </a:lnTo>
                  <a:lnTo>
                    <a:pt x="9" y="47"/>
                  </a:lnTo>
                  <a:lnTo>
                    <a:pt x="9" y="25"/>
                  </a:lnTo>
                  <a:lnTo>
                    <a:pt x="10" y="4"/>
                  </a:lnTo>
                  <a:lnTo>
                    <a:pt x="10" y="4"/>
                  </a:lnTo>
                  <a:lnTo>
                    <a:pt x="10" y="2"/>
                  </a:lnTo>
                  <a:lnTo>
                    <a:pt x="9" y="1"/>
                  </a:lnTo>
                  <a:lnTo>
                    <a:pt x="7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2" y="1"/>
                  </a:lnTo>
                  <a:lnTo>
                    <a:pt x="1" y="2"/>
                  </a:lnTo>
                  <a:lnTo>
                    <a:pt x="1" y="4"/>
                  </a:lnTo>
                  <a:lnTo>
                    <a:pt x="1" y="4"/>
                  </a:lnTo>
                  <a:lnTo>
                    <a:pt x="0" y="26"/>
                  </a:lnTo>
                  <a:lnTo>
                    <a:pt x="0" y="48"/>
                  </a:lnTo>
                  <a:lnTo>
                    <a:pt x="0" y="59"/>
                  </a:lnTo>
                  <a:lnTo>
                    <a:pt x="1" y="69"/>
                  </a:lnTo>
                  <a:lnTo>
                    <a:pt x="3" y="81"/>
                  </a:lnTo>
                  <a:lnTo>
                    <a:pt x="6" y="91"/>
                  </a:lnTo>
                  <a:lnTo>
                    <a:pt x="6" y="91"/>
                  </a:lnTo>
                  <a:lnTo>
                    <a:pt x="7" y="93"/>
                  </a:lnTo>
                  <a:lnTo>
                    <a:pt x="8" y="94"/>
                  </a:lnTo>
                  <a:lnTo>
                    <a:pt x="10" y="94"/>
                  </a:lnTo>
                  <a:lnTo>
                    <a:pt x="12" y="94"/>
                  </a:lnTo>
                  <a:lnTo>
                    <a:pt x="13" y="93"/>
                  </a:lnTo>
                  <a:lnTo>
                    <a:pt x="14" y="92"/>
                  </a:lnTo>
                  <a:lnTo>
                    <a:pt x="15" y="90"/>
                  </a:lnTo>
                  <a:lnTo>
                    <a:pt x="15" y="88"/>
                  </a:lnTo>
                  <a:lnTo>
                    <a:pt x="15" y="88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28" name="Freeform 181"/>
            <p:cNvSpPr/>
            <p:nvPr/>
          </p:nvSpPr>
          <p:spPr bwMode="auto">
            <a:xfrm>
              <a:off x="4529138" y="2622550"/>
              <a:ext cx="7938" cy="63500"/>
            </a:xfrm>
            <a:custGeom>
              <a:avLst/>
              <a:gdLst/>
              <a:ahLst/>
              <a:cxnLst>
                <a:cxn ang="0">
                  <a:pos x="6" y="5"/>
                </a:cxn>
                <a:cxn ang="0">
                  <a:pos x="6" y="5"/>
                </a:cxn>
                <a:cxn ang="0">
                  <a:pos x="5" y="18"/>
                </a:cxn>
                <a:cxn ang="0">
                  <a:pos x="3" y="31"/>
                </a:cxn>
                <a:cxn ang="0">
                  <a:pos x="1" y="43"/>
                </a:cxn>
                <a:cxn ang="0">
                  <a:pos x="0" y="57"/>
                </a:cxn>
                <a:cxn ang="0">
                  <a:pos x="0" y="57"/>
                </a:cxn>
                <a:cxn ang="0">
                  <a:pos x="0" y="86"/>
                </a:cxn>
                <a:cxn ang="0">
                  <a:pos x="0" y="114"/>
                </a:cxn>
                <a:cxn ang="0">
                  <a:pos x="0" y="114"/>
                </a:cxn>
                <a:cxn ang="0">
                  <a:pos x="1" y="116"/>
                </a:cxn>
                <a:cxn ang="0">
                  <a:pos x="2" y="117"/>
                </a:cxn>
                <a:cxn ang="0">
                  <a:pos x="3" y="118"/>
                </a:cxn>
                <a:cxn ang="0">
                  <a:pos x="6" y="119"/>
                </a:cxn>
                <a:cxn ang="0">
                  <a:pos x="8" y="118"/>
                </a:cxn>
                <a:cxn ang="0">
                  <a:pos x="9" y="117"/>
                </a:cxn>
                <a:cxn ang="0">
                  <a:pos x="10" y="116"/>
                </a:cxn>
                <a:cxn ang="0">
                  <a:pos x="11" y="114"/>
                </a:cxn>
                <a:cxn ang="0">
                  <a:pos x="11" y="57"/>
                </a:cxn>
                <a:cxn ang="0">
                  <a:pos x="11" y="57"/>
                </a:cxn>
                <a:cxn ang="0">
                  <a:pos x="11" y="43"/>
                </a:cxn>
                <a:cxn ang="0">
                  <a:pos x="13" y="31"/>
                </a:cxn>
                <a:cxn ang="0">
                  <a:pos x="14" y="18"/>
                </a:cxn>
                <a:cxn ang="0">
                  <a:pos x="15" y="5"/>
                </a:cxn>
                <a:cxn ang="0">
                  <a:pos x="15" y="5"/>
                </a:cxn>
                <a:cxn ang="0">
                  <a:pos x="15" y="3"/>
                </a:cxn>
                <a:cxn ang="0">
                  <a:pos x="14" y="1"/>
                </a:cxn>
                <a:cxn ang="0">
                  <a:pos x="12" y="0"/>
                </a:cxn>
                <a:cxn ang="0">
                  <a:pos x="11" y="0"/>
                </a:cxn>
                <a:cxn ang="0">
                  <a:pos x="9" y="0"/>
                </a:cxn>
                <a:cxn ang="0">
                  <a:pos x="8" y="1"/>
                </a:cxn>
                <a:cxn ang="0">
                  <a:pos x="6" y="3"/>
                </a:cxn>
                <a:cxn ang="0">
                  <a:pos x="6" y="5"/>
                </a:cxn>
                <a:cxn ang="0">
                  <a:pos x="6" y="5"/>
                </a:cxn>
              </a:cxnLst>
              <a:rect l="0" t="0" r="r" b="b"/>
              <a:pathLst>
                <a:path w="15" h="119">
                  <a:moveTo>
                    <a:pt x="6" y="5"/>
                  </a:moveTo>
                  <a:lnTo>
                    <a:pt x="6" y="5"/>
                  </a:lnTo>
                  <a:lnTo>
                    <a:pt x="5" y="18"/>
                  </a:lnTo>
                  <a:lnTo>
                    <a:pt x="3" y="31"/>
                  </a:lnTo>
                  <a:lnTo>
                    <a:pt x="1" y="43"/>
                  </a:lnTo>
                  <a:lnTo>
                    <a:pt x="0" y="57"/>
                  </a:lnTo>
                  <a:lnTo>
                    <a:pt x="0" y="57"/>
                  </a:lnTo>
                  <a:lnTo>
                    <a:pt x="0" y="86"/>
                  </a:lnTo>
                  <a:lnTo>
                    <a:pt x="0" y="114"/>
                  </a:lnTo>
                  <a:lnTo>
                    <a:pt x="0" y="114"/>
                  </a:lnTo>
                  <a:lnTo>
                    <a:pt x="1" y="116"/>
                  </a:lnTo>
                  <a:lnTo>
                    <a:pt x="2" y="117"/>
                  </a:lnTo>
                  <a:lnTo>
                    <a:pt x="3" y="118"/>
                  </a:lnTo>
                  <a:lnTo>
                    <a:pt x="6" y="119"/>
                  </a:lnTo>
                  <a:lnTo>
                    <a:pt x="8" y="118"/>
                  </a:lnTo>
                  <a:lnTo>
                    <a:pt x="9" y="117"/>
                  </a:lnTo>
                  <a:lnTo>
                    <a:pt x="10" y="116"/>
                  </a:lnTo>
                  <a:lnTo>
                    <a:pt x="11" y="114"/>
                  </a:lnTo>
                  <a:lnTo>
                    <a:pt x="11" y="57"/>
                  </a:lnTo>
                  <a:lnTo>
                    <a:pt x="11" y="57"/>
                  </a:lnTo>
                  <a:lnTo>
                    <a:pt x="11" y="43"/>
                  </a:lnTo>
                  <a:lnTo>
                    <a:pt x="13" y="31"/>
                  </a:lnTo>
                  <a:lnTo>
                    <a:pt x="14" y="18"/>
                  </a:lnTo>
                  <a:lnTo>
                    <a:pt x="15" y="5"/>
                  </a:lnTo>
                  <a:lnTo>
                    <a:pt x="15" y="5"/>
                  </a:lnTo>
                  <a:lnTo>
                    <a:pt x="15" y="3"/>
                  </a:lnTo>
                  <a:lnTo>
                    <a:pt x="14" y="1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9" y="0"/>
                  </a:lnTo>
                  <a:lnTo>
                    <a:pt x="8" y="1"/>
                  </a:lnTo>
                  <a:lnTo>
                    <a:pt x="6" y="3"/>
                  </a:lnTo>
                  <a:lnTo>
                    <a:pt x="6" y="5"/>
                  </a:lnTo>
                  <a:lnTo>
                    <a:pt x="6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29" name="Freeform 182"/>
            <p:cNvSpPr/>
            <p:nvPr/>
          </p:nvSpPr>
          <p:spPr bwMode="auto">
            <a:xfrm>
              <a:off x="4551363" y="2652713"/>
              <a:ext cx="4763" cy="55563"/>
            </a:xfrm>
            <a:custGeom>
              <a:avLst/>
              <a:gdLst/>
              <a:ahLst/>
              <a:cxnLst>
                <a:cxn ang="0">
                  <a:pos x="11" y="5"/>
                </a:cxn>
                <a:cxn ang="0">
                  <a:pos x="11" y="5"/>
                </a:cxn>
                <a:cxn ang="0">
                  <a:pos x="11" y="3"/>
                </a:cxn>
                <a:cxn ang="0">
                  <a:pos x="10" y="1"/>
                </a:cxn>
                <a:cxn ang="0">
                  <a:pos x="8" y="0"/>
                </a:cxn>
                <a:cxn ang="0">
                  <a:pos x="6" y="0"/>
                </a:cxn>
                <a:cxn ang="0">
                  <a:pos x="5" y="0"/>
                </a:cxn>
                <a:cxn ang="0">
                  <a:pos x="3" y="1"/>
                </a:cxn>
                <a:cxn ang="0">
                  <a:pos x="2" y="3"/>
                </a:cxn>
                <a:cxn ang="0">
                  <a:pos x="2" y="5"/>
                </a:cxn>
                <a:cxn ang="0">
                  <a:pos x="2" y="5"/>
                </a:cxn>
                <a:cxn ang="0">
                  <a:pos x="0" y="53"/>
                </a:cxn>
                <a:cxn ang="0">
                  <a:pos x="0" y="75"/>
                </a:cxn>
                <a:cxn ang="0">
                  <a:pos x="2" y="99"/>
                </a:cxn>
                <a:cxn ang="0">
                  <a:pos x="2" y="99"/>
                </a:cxn>
                <a:cxn ang="0">
                  <a:pos x="2" y="101"/>
                </a:cxn>
                <a:cxn ang="0">
                  <a:pos x="4" y="103"/>
                </a:cxn>
                <a:cxn ang="0">
                  <a:pos x="7" y="104"/>
                </a:cxn>
                <a:cxn ang="0">
                  <a:pos x="9" y="104"/>
                </a:cxn>
                <a:cxn ang="0">
                  <a:pos x="10" y="103"/>
                </a:cxn>
                <a:cxn ang="0">
                  <a:pos x="11" y="101"/>
                </a:cxn>
                <a:cxn ang="0">
                  <a:pos x="11" y="99"/>
                </a:cxn>
                <a:cxn ang="0">
                  <a:pos x="11" y="99"/>
                </a:cxn>
                <a:cxn ang="0">
                  <a:pos x="9" y="75"/>
                </a:cxn>
                <a:cxn ang="0">
                  <a:pos x="9" y="53"/>
                </a:cxn>
                <a:cxn ang="0">
                  <a:pos x="11" y="5"/>
                </a:cxn>
                <a:cxn ang="0">
                  <a:pos x="11" y="5"/>
                </a:cxn>
              </a:cxnLst>
              <a:rect l="0" t="0" r="r" b="b"/>
              <a:pathLst>
                <a:path w="11" h="104">
                  <a:moveTo>
                    <a:pt x="11" y="5"/>
                  </a:moveTo>
                  <a:lnTo>
                    <a:pt x="11" y="5"/>
                  </a:lnTo>
                  <a:lnTo>
                    <a:pt x="11" y="3"/>
                  </a:lnTo>
                  <a:lnTo>
                    <a:pt x="10" y="1"/>
                  </a:lnTo>
                  <a:lnTo>
                    <a:pt x="8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3" y="1"/>
                  </a:lnTo>
                  <a:lnTo>
                    <a:pt x="2" y="3"/>
                  </a:lnTo>
                  <a:lnTo>
                    <a:pt x="2" y="5"/>
                  </a:lnTo>
                  <a:lnTo>
                    <a:pt x="2" y="5"/>
                  </a:lnTo>
                  <a:lnTo>
                    <a:pt x="0" y="53"/>
                  </a:lnTo>
                  <a:lnTo>
                    <a:pt x="0" y="75"/>
                  </a:lnTo>
                  <a:lnTo>
                    <a:pt x="2" y="99"/>
                  </a:lnTo>
                  <a:lnTo>
                    <a:pt x="2" y="99"/>
                  </a:lnTo>
                  <a:lnTo>
                    <a:pt x="2" y="101"/>
                  </a:lnTo>
                  <a:lnTo>
                    <a:pt x="4" y="103"/>
                  </a:lnTo>
                  <a:lnTo>
                    <a:pt x="7" y="104"/>
                  </a:lnTo>
                  <a:lnTo>
                    <a:pt x="9" y="104"/>
                  </a:lnTo>
                  <a:lnTo>
                    <a:pt x="10" y="103"/>
                  </a:lnTo>
                  <a:lnTo>
                    <a:pt x="11" y="101"/>
                  </a:lnTo>
                  <a:lnTo>
                    <a:pt x="11" y="99"/>
                  </a:lnTo>
                  <a:lnTo>
                    <a:pt x="11" y="99"/>
                  </a:lnTo>
                  <a:lnTo>
                    <a:pt x="9" y="75"/>
                  </a:lnTo>
                  <a:lnTo>
                    <a:pt x="9" y="53"/>
                  </a:lnTo>
                  <a:lnTo>
                    <a:pt x="11" y="5"/>
                  </a:lnTo>
                  <a:lnTo>
                    <a:pt x="11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30" name="Freeform 183"/>
            <p:cNvSpPr/>
            <p:nvPr/>
          </p:nvSpPr>
          <p:spPr bwMode="auto">
            <a:xfrm>
              <a:off x="4572000" y="2676525"/>
              <a:ext cx="6350" cy="58738"/>
            </a:xfrm>
            <a:custGeom>
              <a:avLst/>
              <a:gdLst/>
              <a:ahLst/>
              <a:cxnLst>
                <a:cxn ang="0">
                  <a:pos x="10" y="4"/>
                </a:cxn>
                <a:cxn ang="0">
                  <a:pos x="10" y="4"/>
                </a:cxn>
                <a:cxn ang="0">
                  <a:pos x="9" y="2"/>
                </a:cxn>
                <a:cxn ang="0">
                  <a:pos x="8" y="1"/>
                </a:cxn>
                <a:cxn ang="0">
                  <a:pos x="7" y="0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2" y="1"/>
                </a:cxn>
                <a:cxn ang="0">
                  <a:pos x="1" y="2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1" y="57"/>
                </a:cxn>
                <a:cxn ang="0">
                  <a:pos x="2" y="83"/>
                </a:cxn>
                <a:cxn ang="0">
                  <a:pos x="5" y="109"/>
                </a:cxn>
                <a:cxn ang="0">
                  <a:pos x="5" y="109"/>
                </a:cxn>
                <a:cxn ang="0">
                  <a:pos x="6" y="111"/>
                </a:cxn>
                <a:cxn ang="0">
                  <a:pos x="7" y="112"/>
                </a:cxn>
                <a:cxn ang="0">
                  <a:pos x="10" y="113"/>
                </a:cxn>
                <a:cxn ang="0">
                  <a:pos x="12" y="113"/>
                </a:cxn>
                <a:cxn ang="0">
                  <a:pos x="13" y="112"/>
                </a:cxn>
                <a:cxn ang="0">
                  <a:pos x="14" y="111"/>
                </a:cxn>
                <a:cxn ang="0">
                  <a:pos x="14" y="109"/>
                </a:cxn>
                <a:cxn ang="0">
                  <a:pos x="14" y="109"/>
                </a:cxn>
                <a:cxn ang="0">
                  <a:pos x="12" y="83"/>
                </a:cxn>
                <a:cxn ang="0">
                  <a:pos x="10" y="57"/>
                </a:cxn>
                <a:cxn ang="0">
                  <a:pos x="10" y="4"/>
                </a:cxn>
                <a:cxn ang="0">
                  <a:pos x="10" y="4"/>
                </a:cxn>
              </a:cxnLst>
              <a:rect l="0" t="0" r="r" b="b"/>
              <a:pathLst>
                <a:path w="14" h="113">
                  <a:moveTo>
                    <a:pt x="10" y="4"/>
                  </a:moveTo>
                  <a:lnTo>
                    <a:pt x="10" y="4"/>
                  </a:lnTo>
                  <a:lnTo>
                    <a:pt x="9" y="2"/>
                  </a:lnTo>
                  <a:lnTo>
                    <a:pt x="8" y="1"/>
                  </a:lnTo>
                  <a:lnTo>
                    <a:pt x="7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1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57"/>
                  </a:lnTo>
                  <a:lnTo>
                    <a:pt x="2" y="83"/>
                  </a:lnTo>
                  <a:lnTo>
                    <a:pt x="5" y="109"/>
                  </a:lnTo>
                  <a:lnTo>
                    <a:pt x="5" y="109"/>
                  </a:lnTo>
                  <a:lnTo>
                    <a:pt x="6" y="111"/>
                  </a:lnTo>
                  <a:lnTo>
                    <a:pt x="7" y="112"/>
                  </a:lnTo>
                  <a:lnTo>
                    <a:pt x="10" y="113"/>
                  </a:lnTo>
                  <a:lnTo>
                    <a:pt x="12" y="113"/>
                  </a:lnTo>
                  <a:lnTo>
                    <a:pt x="13" y="112"/>
                  </a:lnTo>
                  <a:lnTo>
                    <a:pt x="14" y="111"/>
                  </a:lnTo>
                  <a:lnTo>
                    <a:pt x="14" y="109"/>
                  </a:lnTo>
                  <a:lnTo>
                    <a:pt x="14" y="109"/>
                  </a:lnTo>
                  <a:lnTo>
                    <a:pt x="12" y="83"/>
                  </a:lnTo>
                  <a:lnTo>
                    <a:pt x="10" y="57"/>
                  </a:lnTo>
                  <a:lnTo>
                    <a:pt x="10" y="4"/>
                  </a:lnTo>
                  <a:lnTo>
                    <a:pt x="10" y="4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31" name="Freeform 184"/>
            <p:cNvSpPr/>
            <p:nvPr/>
          </p:nvSpPr>
          <p:spPr bwMode="auto">
            <a:xfrm>
              <a:off x="4481513" y="2305050"/>
              <a:ext cx="12700" cy="61913"/>
            </a:xfrm>
            <a:custGeom>
              <a:avLst/>
              <a:gdLst/>
              <a:ahLst/>
              <a:cxnLst>
                <a:cxn ang="0">
                  <a:pos x="21" y="109"/>
                </a:cxn>
                <a:cxn ang="0">
                  <a:pos x="21" y="109"/>
                </a:cxn>
                <a:cxn ang="0">
                  <a:pos x="16" y="105"/>
                </a:cxn>
                <a:cxn ang="0">
                  <a:pos x="13" y="101"/>
                </a:cxn>
                <a:cxn ang="0">
                  <a:pos x="11" y="95"/>
                </a:cxn>
                <a:cxn ang="0">
                  <a:pos x="9" y="89"/>
                </a:cxn>
                <a:cxn ang="0">
                  <a:pos x="9" y="76"/>
                </a:cxn>
                <a:cxn ang="0">
                  <a:pos x="9" y="64"/>
                </a:cxn>
                <a:cxn ang="0">
                  <a:pos x="9" y="64"/>
                </a:cxn>
                <a:cxn ang="0">
                  <a:pos x="10" y="34"/>
                </a:cxn>
                <a:cxn ang="0">
                  <a:pos x="9" y="5"/>
                </a:cxn>
                <a:cxn ang="0">
                  <a:pos x="9" y="5"/>
                </a:cxn>
                <a:cxn ang="0">
                  <a:pos x="9" y="3"/>
                </a:cxn>
                <a:cxn ang="0">
                  <a:pos x="8" y="1"/>
                </a:cxn>
                <a:cxn ang="0">
                  <a:pos x="6" y="0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2" y="1"/>
                </a:cxn>
                <a:cxn ang="0">
                  <a:pos x="1" y="3"/>
                </a:cxn>
                <a:cxn ang="0">
                  <a:pos x="0" y="5"/>
                </a:cxn>
                <a:cxn ang="0">
                  <a:pos x="0" y="5"/>
                </a:cxn>
                <a:cxn ang="0">
                  <a:pos x="0" y="77"/>
                </a:cxn>
                <a:cxn ang="0">
                  <a:pos x="0" y="77"/>
                </a:cxn>
                <a:cxn ang="0">
                  <a:pos x="0" y="89"/>
                </a:cxn>
                <a:cxn ang="0">
                  <a:pos x="1" y="95"/>
                </a:cxn>
                <a:cxn ang="0">
                  <a:pos x="3" y="100"/>
                </a:cxn>
                <a:cxn ang="0">
                  <a:pos x="5" y="105"/>
                </a:cxn>
                <a:cxn ang="0">
                  <a:pos x="8" y="110"/>
                </a:cxn>
                <a:cxn ang="0">
                  <a:pos x="12" y="115"/>
                </a:cxn>
                <a:cxn ang="0">
                  <a:pos x="16" y="118"/>
                </a:cxn>
                <a:cxn ang="0">
                  <a:pos x="16" y="118"/>
                </a:cxn>
                <a:cxn ang="0">
                  <a:pos x="18" y="119"/>
                </a:cxn>
                <a:cxn ang="0">
                  <a:pos x="20" y="119"/>
                </a:cxn>
                <a:cxn ang="0">
                  <a:pos x="21" y="118"/>
                </a:cxn>
                <a:cxn ang="0">
                  <a:pos x="22" y="117"/>
                </a:cxn>
                <a:cxn ang="0">
                  <a:pos x="23" y="115"/>
                </a:cxn>
                <a:cxn ang="0">
                  <a:pos x="23" y="112"/>
                </a:cxn>
                <a:cxn ang="0">
                  <a:pos x="22" y="111"/>
                </a:cxn>
                <a:cxn ang="0">
                  <a:pos x="21" y="109"/>
                </a:cxn>
                <a:cxn ang="0">
                  <a:pos x="21" y="109"/>
                </a:cxn>
              </a:cxnLst>
              <a:rect l="0" t="0" r="r" b="b"/>
              <a:pathLst>
                <a:path w="23" h="119">
                  <a:moveTo>
                    <a:pt x="21" y="109"/>
                  </a:moveTo>
                  <a:lnTo>
                    <a:pt x="21" y="109"/>
                  </a:lnTo>
                  <a:lnTo>
                    <a:pt x="16" y="105"/>
                  </a:lnTo>
                  <a:lnTo>
                    <a:pt x="13" y="101"/>
                  </a:lnTo>
                  <a:lnTo>
                    <a:pt x="11" y="95"/>
                  </a:lnTo>
                  <a:lnTo>
                    <a:pt x="9" y="89"/>
                  </a:lnTo>
                  <a:lnTo>
                    <a:pt x="9" y="76"/>
                  </a:lnTo>
                  <a:lnTo>
                    <a:pt x="9" y="64"/>
                  </a:lnTo>
                  <a:lnTo>
                    <a:pt x="9" y="64"/>
                  </a:lnTo>
                  <a:lnTo>
                    <a:pt x="10" y="34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3"/>
                  </a:lnTo>
                  <a:lnTo>
                    <a:pt x="8" y="1"/>
                  </a:lnTo>
                  <a:lnTo>
                    <a:pt x="6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1" y="3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77"/>
                  </a:lnTo>
                  <a:lnTo>
                    <a:pt x="0" y="77"/>
                  </a:lnTo>
                  <a:lnTo>
                    <a:pt x="0" y="89"/>
                  </a:lnTo>
                  <a:lnTo>
                    <a:pt x="1" y="95"/>
                  </a:lnTo>
                  <a:lnTo>
                    <a:pt x="3" y="100"/>
                  </a:lnTo>
                  <a:lnTo>
                    <a:pt x="5" y="105"/>
                  </a:lnTo>
                  <a:lnTo>
                    <a:pt x="8" y="110"/>
                  </a:lnTo>
                  <a:lnTo>
                    <a:pt x="12" y="115"/>
                  </a:lnTo>
                  <a:lnTo>
                    <a:pt x="16" y="118"/>
                  </a:lnTo>
                  <a:lnTo>
                    <a:pt x="16" y="118"/>
                  </a:lnTo>
                  <a:lnTo>
                    <a:pt x="18" y="119"/>
                  </a:lnTo>
                  <a:lnTo>
                    <a:pt x="20" y="119"/>
                  </a:lnTo>
                  <a:lnTo>
                    <a:pt x="21" y="118"/>
                  </a:lnTo>
                  <a:lnTo>
                    <a:pt x="22" y="117"/>
                  </a:lnTo>
                  <a:lnTo>
                    <a:pt x="23" y="115"/>
                  </a:lnTo>
                  <a:lnTo>
                    <a:pt x="23" y="112"/>
                  </a:lnTo>
                  <a:lnTo>
                    <a:pt x="22" y="111"/>
                  </a:lnTo>
                  <a:lnTo>
                    <a:pt x="21" y="109"/>
                  </a:lnTo>
                  <a:lnTo>
                    <a:pt x="21" y="109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32" name="Freeform 185"/>
            <p:cNvSpPr/>
            <p:nvPr/>
          </p:nvSpPr>
          <p:spPr bwMode="auto">
            <a:xfrm>
              <a:off x="4519613" y="2336800"/>
              <a:ext cx="9525" cy="55563"/>
            </a:xfrm>
            <a:custGeom>
              <a:avLst/>
              <a:gdLst/>
              <a:ahLst/>
              <a:cxnLst>
                <a:cxn ang="0">
                  <a:pos x="9" y="3"/>
                </a:cxn>
                <a:cxn ang="0">
                  <a:pos x="9" y="3"/>
                </a:cxn>
                <a:cxn ang="0">
                  <a:pos x="7" y="15"/>
                </a:cxn>
                <a:cxn ang="0">
                  <a:pos x="4" y="27"/>
                </a:cxn>
                <a:cxn ang="0">
                  <a:pos x="2" y="50"/>
                </a:cxn>
                <a:cxn ang="0">
                  <a:pos x="0" y="75"/>
                </a:cxn>
                <a:cxn ang="0">
                  <a:pos x="0" y="99"/>
                </a:cxn>
                <a:cxn ang="0">
                  <a:pos x="0" y="99"/>
                </a:cxn>
                <a:cxn ang="0">
                  <a:pos x="0" y="101"/>
                </a:cxn>
                <a:cxn ang="0">
                  <a:pos x="1" y="102"/>
                </a:cxn>
                <a:cxn ang="0">
                  <a:pos x="3" y="103"/>
                </a:cxn>
                <a:cxn ang="0">
                  <a:pos x="5" y="104"/>
                </a:cxn>
                <a:cxn ang="0">
                  <a:pos x="6" y="103"/>
                </a:cxn>
                <a:cxn ang="0">
                  <a:pos x="8" y="102"/>
                </a:cxn>
                <a:cxn ang="0">
                  <a:pos x="9" y="101"/>
                </a:cxn>
                <a:cxn ang="0">
                  <a:pos x="9" y="99"/>
                </a:cxn>
                <a:cxn ang="0">
                  <a:pos x="9" y="99"/>
                </a:cxn>
                <a:cxn ang="0">
                  <a:pos x="10" y="75"/>
                </a:cxn>
                <a:cxn ang="0">
                  <a:pos x="11" y="52"/>
                </a:cxn>
                <a:cxn ang="0">
                  <a:pos x="13" y="29"/>
                </a:cxn>
                <a:cxn ang="0">
                  <a:pos x="16" y="17"/>
                </a:cxn>
                <a:cxn ang="0">
                  <a:pos x="18" y="6"/>
                </a:cxn>
                <a:cxn ang="0">
                  <a:pos x="18" y="6"/>
                </a:cxn>
                <a:cxn ang="0">
                  <a:pos x="18" y="4"/>
                </a:cxn>
                <a:cxn ang="0">
                  <a:pos x="18" y="2"/>
                </a:cxn>
                <a:cxn ang="0">
                  <a:pos x="17" y="1"/>
                </a:cxn>
                <a:cxn ang="0">
                  <a:pos x="15" y="0"/>
                </a:cxn>
                <a:cxn ang="0">
                  <a:pos x="13" y="0"/>
                </a:cxn>
                <a:cxn ang="0">
                  <a:pos x="12" y="0"/>
                </a:cxn>
                <a:cxn ang="0">
                  <a:pos x="10" y="1"/>
                </a:cxn>
                <a:cxn ang="0">
                  <a:pos x="9" y="3"/>
                </a:cxn>
                <a:cxn ang="0">
                  <a:pos x="9" y="3"/>
                </a:cxn>
              </a:cxnLst>
              <a:rect l="0" t="0" r="r" b="b"/>
              <a:pathLst>
                <a:path w="18" h="104">
                  <a:moveTo>
                    <a:pt x="9" y="3"/>
                  </a:moveTo>
                  <a:lnTo>
                    <a:pt x="9" y="3"/>
                  </a:lnTo>
                  <a:lnTo>
                    <a:pt x="7" y="15"/>
                  </a:lnTo>
                  <a:lnTo>
                    <a:pt x="4" y="27"/>
                  </a:lnTo>
                  <a:lnTo>
                    <a:pt x="2" y="50"/>
                  </a:lnTo>
                  <a:lnTo>
                    <a:pt x="0" y="75"/>
                  </a:lnTo>
                  <a:lnTo>
                    <a:pt x="0" y="99"/>
                  </a:lnTo>
                  <a:lnTo>
                    <a:pt x="0" y="99"/>
                  </a:lnTo>
                  <a:lnTo>
                    <a:pt x="0" y="101"/>
                  </a:lnTo>
                  <a:lnTo>
                    <a:pt x="1" y="102"/>
                  </a:lnTo>
                  <a:lnTo>
                    <a:pt x="3" y="103"/>
                  </a:lnTo>
                  <a:lnTo>
                    <a:pt x="5" y="104"/>
                  </a:lnTo>
                  <a:lnTo>
                    <a:pt x="6" y="103"/>
                  </a:lnTo>
                  <a:lnTo>
                    <a:pt x="8" y="102"/>
                  </a:lnTo>
                  <a:lnTo>
                    <a:pt x="9" y="101"/>
                  </a:lnTo>
                  <a:lnTo>
                    <a:pt x="9" y="99"/>
                  </a:lnTo>
                  <a:lnTo>
                    <a:pt x="9" y="99"/>
                  </a:lnTo>
                  <a:lnTo>
                    <a:pt x="10" y="75"/>
                  </a:lnTo>
                  <a:lnTo>
                    <a:pt x="11" y="52"/>
                  </a:lnTo>
                  <a:lnTo>
                    <a:pt x="13" y="29"/>
                  </a:lnTo>
                  <a:lnTo>
                    <a:pt x="16" y="17"/>
                  </a:lnTo>
                  <a:lnTo>
                    <a:pt x="18" y="6"/>
                  </a:lnTo>
                  <a:lnTo>
                    <a:pt x="18" y="6"/>
                  </a:lnTo>
                  <a:lnTo>
                    <a:pt x="18" y="4"/>
                  </a:lnTo>
                  <a:lnTo>
                    <a:pt x="18" y="2"/>
                  </a:lnTo>
                  <a:lnTo>
                    <a:pt x="17" y="1"/>
                  </a:lnTo>
                  <a:lnTo>
                    <a:pt x="15" y="0"/>
                  </a:lnTo>
                  <a:lnTo>
                    <a:pt x="13" y="0"/>
                  </a:lnTo>
                  <a:lnTo>
                    <a:pt x="12" y="0"/>
                  </a:lnTo>
                  <a:lnTo>
                    <a:pt x="10" y="1"/>
                  </a:lnTo>
                  <a:lnTo>
                    <a:pt x="9" y="3"/>
                  </a:lnTo>
                  <a:lnTo>
                    <a:pt x="9" y="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33" name="Freeform 186"/>
            <p:cNvSpPr/>
            <p:nvPr/>
          </p:nvSpPr>
          <p:spPr bwMode="auto">
            <a:xfrm>
              <a:off x="4543425" y="2370138"/>
              <a:ext cx="7938" cy="71438"/>
            </a:xfrm>
            <a:custGeom>
              <a:avLst/>
              <a:gdLst/>
              <a:ahLst/>
              <a:cxnLst>
                <a:cxn ang="0">
                  <a:pos x="5" y="4"/>
                </a:cxn>
                <a:cxn ang="0">
                  <a:pos x="5" y="4"/>
                </a:cxn>
                <a:cxn ang="0">
                  <a:pos x="4" y="36"/>
                </a:cxn>
                <a:cxn ang="0">
                  <a:pos x="3" y="68"/>
                </a:cxn>
                <a:cxn ang="0">
                  <a:pos x="1" y="100"/>
                </a:cxn>
                <a:cxn ang="0">
                  <a:pos x="0" y="132"/>
                </a:cxn>
                <a:cxn ang="0">
                  <a:pos x="0" y="132"/>
                </a:cxn>
                <a:cxn ang="0">
                  <a:pos x="0" y="134"/>
                </a:cxn>
                <a:cxn ang="0">
                  <a:pos x="1" y="135"/>
                </a:cxn>
                <a:cxn ang="0">
                  <a:pos x="3" y="136"/>
                </a:cxn>
                <a:cxn ang="0">
                  <a:pos x="4" y="136"/>
                </a:cxn>
                <a:cxn ang="0">
                  <a:pos x="7" y="136"/>
                </a:cxn>
                <a:cxn ang="0">
                  <a:pos x="9" y="135"/>
                </a:cxn>
                <a:cxn ang="0">
                  <a:pos x="10" y="134"/>
                </a:cxn>
                <a:cxn ang="0">
                  <a:pos x="10" y="132"/>
                </a:cxn>
                <a:cxn ang="0">
                  <a:pos x="10" y="132"/>
                </a:cxn>
                <a:cxn ang="0">
                  <a:pos x="11" y="100"/>
                </a:cxn>
                <a:cxn ang="0">
                  <a:pos x="13" y="68"/>
                </a:cxn>
                <a:cxn ang="0">
                  <a:pos x="14" y="36"/>
                </a:cxn>
                <a:cxn ang="0">
                  <a:pos x="15" y="4"/>
                </a:cxn>
                <a:cxn ang="0">
                  <a:pos x="15" y="4"/>
                </a:cxn>
                <a:cxn ang="0">
                  <a:pos x="14" y="2"/>
                </a:cxn>
                <a:cxn ang="0">
                  <a:pos x="13" y="1"/>
                </a:cxn>
                <a:cxn ang="0">
                  <a:pos x="12" y="0"/>
                </a:cxn>
                <a:cxn ang="0">
                  <a:pos x="10" y="0"/>
                </a:cxn>
                <a:cxn ang="0">
                  <a:pos x="8" y="0"/>
                </a:cxn>
                <a:cxn ang="0">
                  <a:pos x="7" y="1"/>
                </a:cxn>
                <a:cxn ang="0">
                  <a:pos x="5" y="2"/>
                </a:cxn>
                <a:cxn ang="0">
                  <a:pos x="5" y="4"/>
                </a:cxn>
                <a:cxn ang="0">
                  <a:pos x="5" y="4"/>
                </a:cxn>
              </a:cxnLst>
              <a:rect l="0" t="0" r="r" b="b"/>
              <a:pathLst>
                <a:path w="15" h="136">
                  <a:moveTo>
                    <a:pt x="5" y="4"/>
                  </a:moveTo>
                  <a:lnTo>
                    <a:pt x="5" y="4"/>
                  </a:lnTo>
                  <a:lnTo>
                    <a:pt x="4" y="36"/>
                  </a:lnTo>
                  <a:lnTo>
                    <a:pt x="3" y="68"/>
                  </a:lnTo>
                  <a:lnTo>
                    <a:pt x="1" y="100"/>
                  </a:lnTo>
                  <a:lnTo>
                    <a:pt x="0" y="132"/>
                  </a:lnTo>
                  <a:lnTo>
                    <a:pt x="0" y="132"/>
                  </a:lnTo>
                  <a:lnTo>
                    <a:pt x="0" y="134"/>
                  </a:lnTo>
                  <a:lnTo>
                    <a:pt x="1" y="135"/>
                  </a:lnTo>
                  <a:lnTo>
                    <a:pt x="3" y="136"/>
                  </a:lnTo>
                  <a:lnTo>
                    <a:pt x="4" y="136"/>
                  </a:lnTo>
                  <a:lnTo>
                    <a:pt x="7" y="136"/>
                  </a:lnTo>
                  <a:lnTo>
                    <a:pt x="9" y="135"/>
                  </a:lnTo>
                  <a:lnTo>
                    <a:pt x="10" y="134"/>
                  </a:lnTo>
                  <a:lnTo>
                    <a:pt x="10" y="132"/>
                  </a:lnTo>
                  <a:lnTo>
                    <a:pt x="10" y="132"/>
                  </a:lnTo>
                  <a:lnTo>
                    <a:pt x="11" y="100"/>
                  </a:lnTo>
                  <a:lnTo>
                    <a:pt x="13" y="68"/>
                  </a:lnTo>
                  <a:lnTo>
                    <a:pt x="14" y="36"/>
                  </a:lnTo>
                  <a:lnTo>
                    <a:pt x="15" y="4"/>
                  </a:lnTo>
                  <a:lnTo>
                    <a:pt x="15" y="4"/>
                  </a:lnTo>
                  <a:lnTo>
                    <a:pt x="14" y="2"/>
                  </a:lnTo>
                  <a:lnTo>
                    <a:pt x="13" y="1"/>
                  </a:lnTo>
                  <a:lnTo>
                    <a:pt x="12" y="0"/>
                  </a:lnTo>
                  <a:lnTo>
                    <a:pt x="10" y="0"/>
                  </a:lnTo>
                  <a:lnTo>
                    <a:pt x="8" y="0"/>
                  </a:lnTo>
                  <a:lnTo>
                    <a:pt x="7" y="1"/>
                  </a:lnTo>
                  <a:lnTo>
                    <a:pt x="5" y="2"/>
                  </a:lnTo>
                  <a:lnTo>
                    <a:pt x="5" y="4"/>
                  </a:lnTo>
                  <a:lnTo>
                    <a:pt x="5" y="4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34" name="Freeform 187"/>
            <p:cNvSpPr/>
            <p:nvPr/>
          </p:nvSpPr>
          <p:spPr bwMode="auto">
            <a:xfrm>
              <a:off x="4573588" y="2406650"/>
              <a:ext cx="4763" cy="71438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128"/>
                </a:cxn>
                <a:cxn ang="0">
                  <a:pos x="0" y="128"/>
                </a:cxn>
                <a:cxn ang="0">
                  <a:pos x="0" y="130"/>
                </a:cxn>
                <a:cxn ang="0">
                  <a:pos x="1" y="131"/>
                </a:cxn>
                <a:cxn ang="0">
                  <a:pos x="3" y="132"/>
                </a:cxn>
                <a:cxn ang="0">
                  <a:pos x="5" y="133"/>
                </a:cxn>
                <a:cxn ang="0">
                  <a:pos x="6" y="132"/>
                </a:cxn>
                <a:cxn ang="0">
                  <a:pos x="8" y="131"/>
                </a:cxn>
                <a:cxn ang="0">
                  <a:pos x="9" y="130"/>
                </a:cxn>
                <a:cxn ang="0">
                  <a:pos x="9" y="128"/>
                </a:cxn>
                <a:cxn ang="0">
                  <a:pos x="9" y="5"/>
                </a:cxn>
                <a:cxn ang="0">
                  <a:pos x="9" y="5"/>
                </a:cxn>
                <a:cxn ang="0">
                  <a:pos x="9" y="3"/>
                </a:cxn>
                <a:cxn ang="0">
                  <a:pos x="8" y="1"/>
                </a:cxn>
                <a:cxn ang="0">
                  <a:pos x="6" y="1"/>
                </a:cxn>
                <a:cxn ang="0">
                  <a:pos x="5" y="0"/>
                </a:cxn>
                <a:cxn ang="0">
                  <a:pos x="3" y="1"/>
                </a:cxn>
                <a:cxn ang="0">
                  <a:pos x="1" y="1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0" y="5"/>
                </a:cxn>
              </a:cxnLst>
              <a:rect l="0" t="0" r="r" b="b"/>
              <a:pathLst>
                <a:path w="9" h="133">
                  <a:moveTo>
                    <a:pt x="0" y="5"/>
                  </a:moveTo>
                  <a:lnTo>
                    <a:pt x="0" y="128"/>
                  </a:lnTo>
                  <a:lnTo>
                    <a:pt x="0" y="128"/>
                  </a:lnTo>
                  <a:lnTo>
                    <a:pt x="0" y="130"/>
                  </a:lnTo>
                  <a:lnTo>
                    <a:pt x="1" y="131"/>
                  </a:lnTo>
                  <a:lnTo>
                    <a:pt x="3" y="132"/>
                  </a:lnTo>
                  <a:lnTo>
                    <a:pt x="5" y="133"/>
                  </a:lnTo>
                  <a:lnTo>
                    <a:pt x="6" y="132"/>
                  </a:lnTo>
                  <a:lnTo>
                    <a:pt x="8" y="131"/>
                  </a:lnTo>
                  <a:lnTo>
                    <a:pt x="9" y="130"/>
                  </a:lnTo>
                  <a:lnTo>
                    <a:pt x="9" y="128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3"/>
                  </a:lnTo>
                  <a:lnTo>
                    <a:pt x="8" y="1"/>
                  </a:lnTo>
                  <a:lnTo>
                    <a:pt x="6" y="1"/>
                  </a:lnTo>
                  <a:lnTo>
                    <a:pt x="5" y="0"/>
                  </a:lnTo>
                  <a:lnTo>
                    <a:pt x="3" y="1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35" name="Freeform 188"/>
            <p:cNvSpPr/>
            <p:nvPr/>
          </p:nvSpPr>
          <p:spPr bwMode="auto">
            <a:xfrm>
              <a:off x="4602163" y="2432050"/>
              <a:ext cx="4763" cy="65088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118"/>
                </a:cxn>
                <a:cxn ang="0">
                  <a:pos x="0" y="118"/>
                </a:cxn>
                <a:cxn ang="0">
                  <a:pos x="0" y="120"/>
                </a:cxn>
                <a:cxn ang="0">
                  <a:pos x="1" y="121"/>
                </a:cxn>
                <a:cxn ang="0">
                  <a:pos x="2" y="123"/>
                </a:cxn>
                <a:cxn ang="0">
                  <a:pos x="4" y="123"/>
                </a:cxn>
                <a:cxn ang="0">
                  <a:pos x="6" y="123"/>
                </a:cxn>
                <a:cxn ang="0">
                  <a:pos x="7" y="121"/>
                </a:cxn>
                <a:cxn ang="0">
                  <a:pos x="8" y="120"/>
                </a:cxn>
                <a:cxn ang="0">
                  <a:pos x="9" y="118"/>
                </a:cxn>
                <a:cxn ang="0">
                  <a:pos x="9" y="5"/>
                </a:cxn>
                <a:cxn ang="0">
                  <a:pos x="9" y="5"/>
                </a:cxn>
                <a:cxn ang="0">
                  <a:pos x="8" y="3"/>
                </a:cxn>
                <a:cxn ang="0">
                  <a:pos x="7" y="1"/>
                </a:cxn>
                <a:cxn ang="0">
                  <a:pos x="6" y="1"/>
                </a:cxn>
                <a:cxn ang="0">
                  <a:pos x="4" y="0"/>
                </a:cxn>
                <a:cxn ang="0">
                  <a:pos x="2" y="1"/>
                </a:cxn>
                <a:cxn ang="0">
                  <a:pos x="1" y="1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0" y="5"/>
                </a:cxn>
              </a:cxnLst>
              <a:rect l="0" t="0" r="r" b="b"/>
              <a:pathLst>
                <a:path w="9" h="123">
                  <a:moveTo>
                    <a:pt x="0" y="5"/>
                  </a:moveTo>
                  <a:lnTo>
                    <a:pt x="0" y="118"/>
                  </a:lnTo>
                  <a:lnTo>
                    <a:pt x="0" y="118"/>
                  </a:lnTo>
                  <a:lnTo>
                    <a:pt x="0" y="120"/>
                  </a:lnTo>
                  <a:lnTo>
                    <a:pt x="1" y="121"/>
                  </a:lnTo>
                  <a:lnTo>
                    <a:pt x="2" y="123"/>
                  </a:lnTo>
                  <a:lnTo>
                    <a:pt x="4" y="123"/>
                  </a:lnTo>
                  <a:lnTo>
                    <a:pt x="6" y="123"/>
                  </a:lnTo>
                  <a:lnTo>
                    <a:pt x="7" y="121"/>
                  </a:lnTo>
                  <a:lnTo>
                    <a:pt x="8" y="120"/>
                  </a:lnTo>
                  <a:lnTo>
                    <a:pt x="9" y="118"/>
                  </a:lnTo>
                  <a:lnTo>
                    <a:pt x="9" y="5"/>
                  </a:lnTo>
                  <a:lnTo>
                    <a:pt x="9" y="5"/>
                  </a:lnTo>
                  <a:lnTo>
                    <a:pt x="8" y="3"/>
                  </a:lnTo>
                  <a:lnTo>
                    <a:pt x="7" y="1"/>
                  </a:lnTo>
                  <a:lnTo>
                    <a:pt x="6" y="1"/>
                  </a:lnTo>
                  <a:lnTo>
                    <a:pt x="4" y="0"/>
                  </a:lnTo>
                  <a:lnTo>
                    <a:pt x="2" y="1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36" name="Freeform 189"/>
            <p:cNvSpPr/>
            <p:nvPr/>
          </p:nvSpPr>
          <p:spPr bwMode="auto">
            <a:xfrm>
              <a:off x="4624388" y="2457450"/>
              <a:ext cx="4763" cy="65088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119"/>
                </a:cxn>
                <a:cxn ang="0">
                  <a:pos x="0" y="119"/>
                </a:cxn>
                <a:cxn ang="0">
                  <a:pos x="0" y="121"/>
                </a:cxn>
                <a:cxn ang="0">
                  <a:pos x="1" y="122"/>
                </a:cxn>
                <a:cxn ang="0">
                  <a:pos x="3" y="123"/>
                </a:cxn>
                <a:cxn ang="0">
                  <a:pos x="4" y="123"/>
                </a:cxn>
                <a:cxn ang="0">
                  <a:pos x="6" y="123"/>
                </a:cxn>
                <a:cxn ang="0">
                  <a:pos x="8" y="122"/>
                </a:cxn>
                <a:cxn ang="0">
                  <a:pos x="9" y="121"/>
                </a:cxn>
                <a:cxn ang="0">
                  <a:pos x="9" y="119"/>
                </a:cxn>
                <a:cxn ang="0">
                  <a:pos x="9" y="5"/>
                </a:cxn>
                <a:cxn ang="0">
                  <a:pos x="9" y="5"/>
                </a:cxn>
                <a:cxn ang="0">
                  <a:pos x="9" y="3"/>
                </a:cxn>
                <a:cxn ang="0">
                  <a:pos x="8" y="1"/>
                </a:cxn>
                <a:cxn ang="0">
                  <a:pos x="6" y="0"/>
                </a:cxn>
                <a:cxn ang="0">
                  <a:pos x="4" y="0"/>
                </a:cxn>
                <a:cxn ang="0">
                  <a:pos x="3" y="0"/>
                </a:cxn>
                <a:cxn ang="0">
                  <a:pos x="1" y="1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0" y="5"/>
                </a:cxn>
              </a:cxnLst>
              <a:rect l="0" t="0" r="r" b="b"/>
              <a:pathLst>
                <a:path w="9" h="123">
                  <a:moveTo>
                    <a:pt x="0" y="5"/>
                  </a:moveTo>
                  <a:lnTo>
                    <a:pt x="0" y="119"/>
                  </a:lnTo>
                  <a:lnTo>
                    <a:pt x="0" y="119"/>
                  </a:lnTo>
                  <a:lnTo>
                    <a:pt x="0" y="121"/>
                  </a:lnTo>
                  <a:lnTo>
                    <a:pt x="1" y="122"/>
                  </a:lnTo>
                  <a:lnTo>
                    <a:pt x="3" y="123"/>
                  </a:lnTo>
                  <a:lnTo>
                    <a:pt x="4" y="123"/>
                  </a:lnTo>
                  <a:lnTo>
                    <a:pt x="6" y="123"/>
                  </a:lnTo>
                  <a:lnTo>
                    <a:pt x="8" y="122"/>
                  </a:lnTo>
                  <a:lnTo>
                    <a:pt x="9" y="121"/>
                  </a:lnTo>
                  <a:lnTo>
                    <a:pt x="9" y="119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3"/>
                  </a:lnTo>
                  <a:lnTo>
                    <a:pt x="8" y="1"/>
                  </a:lnTo>
                  <a:lnTo>
                    <a:pt x="6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37" name="Freeform 190"/>
            <p:cNvSpPr/>
            <p:nvPr/>
          </p:nvSpPr>
          <p:spPr bwMode="auto">
            <a:xfrm>
              <a:off x="4651375" y="2482850"/>
              <a:ext cx="7938" cy="73025"/>
            </a:xfrm>
            <a:custGeom>
              <a:avLst/>
              <a:gdLst/>
              <a:ahLst/>
              <a:cxnLst>
                <a:cxn ang="0">
                  <a:pos x="5" y="5"/>
                </a:cxn>
                <a:cxn ang="0">
                  <a:pos x="5" y="5"/>
                </a:cxn>
                <a:cxn ang="0">
                  <a:pos x="2" y="30"/>
                </a:cxn>
                <a:cxn ang="0">
                  <a:pos x="1" y="42"/>
                </a:cxn>
                <a:cxn ang="0">
                  <a:pos x="0" y="55"/>
                </a:cxn>
                <a:cxn ang="0">
                  <a:pos x="0" y="132"/>
                </a:cxn>
                <a:cxn ang="0">
                  <a:pos x="0" y="132"/>
                </a:cxn>
                <a:cxn ang="0">
                  <a:pos x="1" y="134"/>
                </a:cxn>
                <a:cxn ang="0">
                  <a:pos x="2" y="136"/>
                </a:cxn>
                <a:cxn ang="0">
                  <a:pos x="3" y="137"/>
                </a:cxn>
                <a:cxn ang="0">
                  <a:pos x="5" y="137"/>
                </a:cxn>
                <a:cxn ang="0">
                  <a:pos x="7" y="137"/>
                </a:cxn>
                <a:cxn ang="0">
                  <a:pos x="8" y="136"/>
                </a:cxn>
                <a:cxn ang="0">
                  <a:pos x="9" y="134"/>
                </a:cxn>
                <a:cxn ang="0">
                  <a:pos x="10" y="132"/>
                </a:cxn>
                <a:cxn ang="0">
                  <a:pos x="10" y="62"/>
                </a:cxn>
                <a:cxn ang="0">
                  <a:pos x="10" y="62"/>
                </a:cxn>
                <a:cxn ang="0">
                  <a:pos x="10" y="47"/>
                </a:cxn>
                <a:cxn ang="0">
                  <a:pos x="11" y="33"/>
                </a:cxn>
                <a:cxn ang="0">
                  <a:pos x="14" y="5"/>
                </a:cxn>
                <a:cxn ang="0">
                  <a:pos x="14" y="5"/>
                </a:cxn>
                <a:cxn ang="0">
                  <a:pos x="14" y="3"/>
                </a:cxn>
                <a:cxn ang="0">
                  <a:pos x="13" y="1"/>
                </a:cxn>
                <a:cxn ang="0">
                  <a:pos x="12" y="0"/>
                </a:cxn>
                <a:cxn ang="0">
                  <a:pos x="10" y="0"/>
                </a:cxn>
                <a:cxn ang="0">
                  <a:pos x="7" y="1"/>
                </a:cxn>
                <a:cxn ang="0">
                  <a:pos x="6" y="3"/>
                </a:cxn>
                <a:cxn ang="0">
                  <a:pos x="5" y="5"/>
                </a:cxn>
                <a:cxn ang="0">
                  <a:pos x="5" y="5"/>
                </a:cxn>
              </a:cxnLst>
              <a:rect l="0" t="0" r="r" b="b"/>
              <a:pathLst>
                <a:path w="14" h="137">
                  <a:moveTo>
                    <a:pt x="5" y="5"/>
                  </a:moveTo>
                  <a:lnTo>
                    <a:pt x="5" y="5"/>
                  </a:lnTo>
                  <a:lnTo>
                    <a:pt x="2" y="30"/>
                  </a:lnTo>
                  <a:lnTo>
                    <a:pt x="1" y="42"/>
                  </a:lnTo>
                  <a:lnTo>
                    <a:pt x="0" y="55"/>
                  </a:lnTo>
                  <a:lnTo>
                    <a:pt x="0" y="132"/>
                  </a:lnTo>
                  <a:lnTo>
                    <a:pt x="0" y="132"/>
                  </a:lnTo>
                  <a:lnTo>
                    <a:pt x="1" y="134"/>
                  </a:lnTo>
                  <a:lnTo>
                    <a:pt x="2" y="136"/>
                  </a:lnTo>
                  <a:lnTo>
                    <a:pt x="3" y="137"/>
                  </a:lnTo>
                  <a:lnTo>
                    <a:pt x="5" y="137"/>
                  </a:lnTo>
                  <a:lnTo>
                    <a:pt x="7" y="137"/>
                  </a:lnTo>
                  <a:lnTo>
                    <a:pt x="8" y="136"/>
                  </a:lnTo>
                  <a:lnTo>
                    <a:pt x="9" y="134"/>
                  </a:lnTo>
                  <a:lnTo>
                    <a:pt x="10" y="132"/>
                  </a:lnTo>
                  <a:lnTo>
                    <a:pt x="10" y="62"/>
                  </a:lnTo>
                  <a:lnTo>
                    <a:pt x="10" y="62"/>
                  </a:lnTo>
                  <a:lnTo>
                    <a:pt x="10" y="47"/>
                  </a:lnTo>
                  <a:lnTo>
                    <a:pt x="11" y="33"/>
                  </a:lnTo>
                  <a:lnTo>
                    <a:pt x="14" y="5"/>
                  </a:lnTo>
                  <a:lnTo>
                    <a:pt x="14" y="5"/>
                  </a:lnTo>
                  <a:lnTo>
                    <a:pt x="14" y="3"/>
                  </a:lnTo>
                  <a:lnTo>
                    <a:pt x="13" y="1"/>
                  </a:lnTo>
                  <a:lnTo>
                    <a:pt x="12" y="0"/>
                  </a:lnTo>
                  <a:lnTo>
                    <a:pt x="10" y="0"/>
                  </a:lnTo>
                  <a:lnTo>
                    <a:pt x="7" y="1"/>
                  </a:lnTo>
                  <a:lnTo>
                    <a:pt x="6" y="3"/>
                  </a:lnTo>
                  <a:lnTo>
                    <a:pt x="5" y="5"/>
                  </a:lnTo>
                  <a:lnTo>
                    <a:pt x="5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38" name="Freeform 191"/>
            <p:cNvSpPr/>
            <p:nvPr/>
          </p:nvSpPr>
          <p:spPr bwMode="auto">
            <a:xfrm>
              <a:off x="4684713" y="2500313"/>
              <a:ext cx="4763" cy="87313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161"/>
                </a:cxn>
                <a:cxn ang="0">
                  <a:pos x="0" y="161"/>
                </a:cxn>
                <a:cxn ang="0">
                  <a:pos x="0" y="163"/>
                </a:cxn>
                <a:cxn ang="0">
                  <a:pos x="1" y="164"/>
                </a:cxn>
                <a:cxn ang="0">
                  <a:pos x="3" y="165"/>
                </a:cxn>
                <a:cxn ang="0">
                  <a:pos x="5" y="166"/>
                </a:cxn>
                <a:cxn ang="0">
                  <a:pos x="6" y="165"/>
                </a:cxn>
                <a:cxn ang="0">
                  <a:pos x="8" y="164"/>
                </a:cxn>
                <a:cxn ang="0">
                  <a:pos x="9" y="163"/>
                </a:cxn>
                <a:cxn ang="0">
                  <a:pos x="9" y="161"/>
                </a:cxn>
                <a:cxn ang="0">
                  <a:pos x="9" y="5"/>
                </a:cxn>
                <a:cxn ang="0">
                  <a:pos x="9" y="5"/>
                </a:cxn>
                <a:cxn ang="0">
                  <a:pos x="9" y="3"/>
                </a:cxn>
                <a:cxn ang="0">
                  <a:pos x="8" y="1"/>
                </a:cxn>
                <a:cxn ang="0">
                  <a:pos x="6" y="0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1" y="1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0" y="5"/>
                </a:cxn>
              </a:cxnLst>
              <a:rect l="0" t="0" r="r" b="b"/>
              <a:pathLst>
                <a:path w="9" h="166">
                  <a:moveTo>
                    <a:pt x="0" y="5"/>
                  </a:moveTo>
                  <a:lnTo>
                    <a:pt x="0" y="161"/>
                  </a:lnTo>
                  <a:lnTo>
                    <a:pt x="0" y="161"/>
                  </a:lnTo>
                  <a:lnTo>
                    <a:pt x="0" y="163"/>
                  </a:lnTo>
                  <a:lnTo>
                    <a:pt x="1" y="164"/>
                  </a:lnTo>
                  <a:lnTo>
                    <a:pt x="3" y="165"/>
                  </a:lnTo>
                  <a:lnTo>
                    <a:pt x="5" y="166"/>
                  </a:lnTo>
                  <a:lnTo>
                    <a:pt x="6" y="165"/>
                  </a:lnTo>
                  <a:lnTo>
                    <a:pt x="8" y="164"/>
                  </a:lnTo>
                  <a:lnTo>
                    <a:pt x="9" y="163"/>
                  </a:lnTo>
                  <a:lnTo>
                    <a:pt x="9" y="161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3"/>
                  </a:lnTo>
                  <a:lnTo>
                    <a:pt x="8" y="1"/>
                  </a:lnTo>
                  <a:lnTo>
                    <a:pt x="6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39" name="Freeform 192"/>
            <p:cNvSpPr/>
            <p:nvPr/>
          </p:nvSpPr>
          <p:spPr bwMode="auto">
            <a:xfrm>
              <a:off x="4702175" y="2540000"/>
              <a:ext cx="7938" cy="69850"/>
            </a:xfrm>
            <a:custGeom>
              <a:avLst/>
              <a:gdLst/>
              <a:ahLst/>
              <a:cxnLst>
                <a:cxn ang="0">
                  <a:pos x="6" y="3"/>
                </a:cxn>
                <a:cxn ang="0">
                  <a:pos x="6" y="3"/>
                </a:cxn>
                <a:cxn ang="0">
                  <a:pos x="3" y="19"/>
                </a:cxn>
                <a:cxn ang="0">
                  <a:pos x="1" y="34"/>
                </a:cxn>
                <a:cxn ang="0">
                  <a:pos x="0" y="50"/>
                </a:cxn>
                <a:cxn ang="0">
                  <a:pos x="0" y="65"/>
                </a:cxn>
                <a:cxn ang="0">
                  <a:pos x="1" y="96"/>
                </a:cxn>
                <a:cxn ang="0">
                  <a:pos x="1" y="127"/>
                </a:cxn>
                <a:cxn ang="0">
                  <a:pos x="1" y="127"/>
                </a:cxn>
                <a:cxn ang="0">
                  <a:pos x="2" y="129"/>
                </a:cxn>
                <a:cxn ang="0">
                  <a:pos x="3" y="131"/>
                </a:cxn>
                <a:cxn ang="0">
                  <a:pos x="4" y="132"/>
                </a:cxn>
                <a:cxn ang="0">
                  <a:pos x="6" y="132"/>
                </a:cxn>
                <a:cxn ang="0">
                  <a:pos x="7" y="132"/>
                </a:cxn>
                <a:cxn ang="0">
                  <a:pos x="9" y="131"/>
                </a:cxn>
                <a:cxn ang="0">
                  <a:pos x="10" y="129"/>
                </a:cxn>
                <a:cxn ang="0">
                  <a:pos x="10" y="127"/>
                </a:cxn>
                <a:cxn ang="0">
                  <a:pos x="10" y="127"/>
                </a:cxn>
                <a:cxn ang="0">
                  <a:pos x="10" y="97"/>
                </a:cxn>
                <a:cxn ang="0">
                  <a:pos x="9" y="66"/>
                </a:cxn>
                <a:cxn ang="0">
                  <a:pos x="9" y="51"/>
                </a:cxn>
                <a:cxn ang="0">
                  <a:pos x="10" y="36"/>
                </a:cxn>
                <a:cxn ang="0">
                  <a:pos x="12" y="21"/>
                </a:cxn>
                <a:cxn ang="0">
                  <a:pos x="15" y="5"/>
                </a:cxn>
                <a:cxn ang="0">
                  <a:pos x="15" y="5"/>
                </a:cxn>
                <a:cxn ang="0">
                  <a:pos x="15" y="3"/>
                </a:cxn>
                <a:cxn ang="0">
                  <a:pos x="14" y="2"/>
                </a:cxn>
                <a:cxn ang="0">
                  <a:pos x="13" y="0"/>
                </a:cxn>
                <a:cxn ang="0">
                  <a:pos x="11" y="0"/>
                </a:cxn>
                <a:cxn ang="0">
                  <a:pos x="10" y="0"/>
                </a:cxn>
                <a:cxn ang="0">
                  <a:pos x="8" y="0"/>
                </a:cxn>
                <a:cxn ang="0">
                  <a:pos x="7" y="1"/>
                </a:cxn>
                <a:cxn ang="0">
                  <a:pos x="6" y="3"/>
                </a:cxn>
                <a:cxn ang="0">
                  <a:pos x="6" y="3"/>
                </a:cxn>
              </a:cxnLst>
              <a:rect l="0" t="0" r="r" b="b"/>
              <a:pathLst>
                <a:path w="15" h="132">
                  <a:moveTo>
                    <a:pt x="6" y="3"/>
                  </a:moveTo>
                  <a:lnTo>
                    <a:pt x="6" y="3"/>
                  </a:lnTo>
                  <a:lnTo>
                    <a:pt x="3" y="19"/>
                  </a:lnTo>
                  <a:lnTo>
                    <a:pt x="1" y="34"/>
                  </a:lnTo>
                  <a:lnTo>
                    <a:pt x="0" y="50"/>
                  </a:lnTo>
                  <a:lnTo>
                    <a:pt x="0" y="65"/>
                  </a:lnTo>
                  <a:lnTo>
                    <a:pt x="1" y="96"/>
                  </a:lnTo>
                  <a:lnTo>
                    <a:pt x="1" y="127"/>
                  </a:lnTo>
                  <a:lnTo>
                    <a:pt x="1" y="127"/>
                  </a:lnTo>
                  <a:lnTo>
                    <a:pt x="2" y="129"/>
                  </a:lnTo>
                  <a:lnTo>
                    <a:pt x="3" y="131"/>
                  </a:lnTo>
                  <a:lnTo>
                    <a:pt x="4" y="132"/>
                  </a:lnTo>
                  <a:lnTo>
                    <a:pt x="6" y="132"/>
                  </a:lnTo>
                  <a:lnTo>
                    <a:pt x="7" y="132"/>
                  </a:lnTo>
                  <a:lnTo>
                    <a:pt x="9" y="131"/>
                  </a:lnTo>
                  <a:lnTo>
                    <a:pt x="10" y="129"/>
                  </a:lnTo>
                  <a:lnTo>
                    <a:pt x="10" y="127"/>
                  </a:lnTo>
                  <a:lnTo>
                    <a:pt x="10" y="127"/>
                  </a:lnTo>
                  <a:lnTo>
                    <a:pt x="10" y="97"/>
                  </a:lnTo>
                  <a:lnTo>
                    <a:pt x="9" y="66"/>
                  </a:lnTo>
                  <a:lnTo>
                    <a:pt x="9" y="51"/>
                  </a:lnTo>
                  <a:lnTo>
                    <a:pt x="10" y="36"/>
                  </a:lnTo>
                  <a:lnTo>
                    <a:pt x="12" y="21"/>
                  </a:lnTo>
                  <a:lnTo>
                    <a:pt x="15" y="5"/>
                  </a:lnTo>
                  <a:lnTo>
                    <a:pt x="15" y="5"/>
                  </a:lnTo>
                  <a:lnTo>
                    <a:pt x="15" y="3"/>
                  </a:lnTo>
                  <a:lnTo>
                    <a:pt x="14" y="2"/>
                  </a:lnTo>
                  <a:lnTo>
                    <a:pt x="13" y="0"/>
                  </a:lnTo>
                  <a:lnTo>
                    <a:pt x="11" y="0"/>
                  </a:lnTo>
                  <a:lnTo>
                    <a:pt x="10" y="0"/>
                  </a:lnTo>
                  <a:lnTo>
                    <a:pt x="8" y="0"/>
                  </a:lnTo>
                  <a:lnTo>
                    <a:pt x="7" y="1"/>
                  </a:lnTo>
                  <a:lnTo>
                    <a:pt x="6" y="3"/>
                  </a:lnTo>
                  <a:lnTo>
                    <a:pt x="6" y="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40" name="Freeform 193"/>
            <p:cNvSpPr/>
            <p:nvPr/>
          </p:nvSpPr>
          <p:spPr bwMode="auto">
            <a:xfrm>
              <a:off x="4727575" y="2568575"/>
              <a:ext cx="9525" cy="52388"/>
            </a:xfrm>
            <a:custGeom>
              <a:avLst/>
              <a:gdLst/>
              <a:ahLst/>
              <a:cxnLst>
                <a:cxn ang="0">
                  <a:pos x="10" y="3"/>
                </a:cxn>
                <a:cxn ang="0">
                  <a:pos x="10" y="3"/>
                </a:cxn>
                <a:cxn ang="0">
                  <a:pos x="3" y="48"/>
                </a:cxn>
                <a:cxn ang="0">
                  <a:pos x="1" y="72"/>
                </a:cxn>
                <a:cxn ang="0">
                  <a:pos x="0" y="95"/>
                </a:cxn>
                <a:cxn ang="0">
                  <a:pos x="0" y="95"/>
                </a:cxn>
                <a:cxn ang="0">
                  <a:pos x="0" y="97"/>
                </a:cxn>
                <a:cxn ang="0">
                  <a:pos x="1" y="98"/>
                </a:cxn>
                <a:cxn ang="0">
                  <a:pos x="3" y="99"/>
                </a:cxn>
                <a:cxn ang="0">
                  <a:pos x="6" y="99"/>
                </a:cxn>
                <a:cxn ang="0">
                  <a:pos x="7" y="99"/>
                </a:cxn>
                <a:cxn ang="0">
                  <a:pos x="9" y="98"/>
                </a:cxn>
                <a:cxn ang="0">
                  <a:pos x="10" y="97"/>
                </a:cxn>
                <a:cxn ang="0">
                  <a:pos x="10" y="95"/>
                </a:cxn>
                <a:cxn ang="0">
                  <a:pos x="10" y="95"/>
                </a:cxn>
                <a:cxn ang="0">
                  <a:pos x="11" y="72"/>
                </a:cxn>
                <a:cxn ang="0">
                  <a:pos x="13" y="50"/>
                </a:cxn>
                <a:cxn ang="0">
                  <a:pos x="19" y="6"/>
                </a:cxn>
                <a:cxn ang="0">
                  <a:pos x="19" y="6"/>
                </a:cxn>
                <a:cxn ang="0">
                  <a:pos x="19" y="4"/>
                </a:cxn>
                <a:cxn ang="0">
                  <a:pos x="18" y="2"/>
                </a:cxn>
                <a:cxn ang="0">
                  <a:pos x="15" y="0"/>
                </a:cxn>
                <a:cxn ang="0">
                  <a:pos x="14" y="0"/>
                </a:cxn>
                <a:cxn ang="0">
                  <a:pos x="12" y="0"/>
                </a:cxn>
                <a:cxn ang="0">
                  <a:pos x="11" y="2"/>
                </a:cxn>
                <a:cxn ang="0">
                  <a:pos x="10" y="3"/>
                </a:cxn>
                <a:cxn ang="0">
                  <a:pos x="10" y="3"/>
                </a:cxn>
              </a:cxnLst>
              <a:rect l="0" t="0" r="r" b="b"/>
              <a:pathLst>
                <a:path w="19" h="99">
                  <a:moveTo>
                    <a:pt x="10" y="3"/>
                  </a:moveTo>
                  <a:lnTo>
                    <a:pt x="10" y="3"/>
                  </a:lnTo>
                  <a:lnTo>
                    <a:pt x="3" y="48"/>
                  </a:lnTo>
                  <a:lnTo>
                    <a:pt x="1" y="72"/>
                  </a:lnTo>
                  <a:lnTo>
                    <a:pt x="0" y="95"/>
                  </a:lnTo>
                  <a:lnTo>
                    <a:pt x="0" y="95"/>
                  </a:lnTo>
                  <a:lnTo>
                    <a:pt x="0" y="97"/>
                  </a:lnTo>
                  <a:lnTo>
                    <a:pt x="1" y="98"/>
                  </a:lnTo>
                  <a:lnTo>
                    <a:pt x="3" y="99"/>
                  </a:lnTo>
                  <a:lnTo>
                    <a:pt x="6" y="99"/>
                  </a:lnTo>
                  <a:lnTo>
                    <a:pt x="7" y="99"/>
                  </a:lnTo>
                  <a:lnTo>
                    <a:pt x="9" y="98"/>
                  </a:lnTo>
                  <a:lnTo>
                    <a:pt x="10" y="97"/>
                  </a:lnTo>
                  <a:lnTo>
                    <a:pt x="10" y="95"/>
                  </a:lnTo>
                  <a:lnTo>
                    <a:pt x="10" y="95"/>
                  </a:lnTo>
                  <a:lnTo>
                    <a:pt x="11" y="72"/>
                  </a:lnTo>
                  <a:lnTo>
                    <a:pt x="13" y="50"/>
                  </a:lnTo>
                  <a:lnTo>
                    <a:pt x="19" y="6"/>
                  </a:lnTo>
                  <a:lnTo>
                    <a:pt x="19" y="6"/>
                  </a:lnTo>
                  <a:lnTo>
                    <a:pt x="19" y="4"/>
                  </a:lnTo>
                  <a:lnTo>
                    <a:pt x="18" y="2"/>
                  </a:lnTo>
                  <a:lnTo>
                    <a:pt x="15" y="0"/>
                  </a:lnTo>
                  <a:lnTo>
                    <a:pt x="14" y="0"/>
                  </a:lnTo>
                  <a:lnTo>
                    <a:pt x="12" y="0"/>
                  </a:lnTo>
                  <a:lnTo>
                    <a:pt x="11" y="2"/>
                  </a:lnTo>
                  <a:lnTo>
                    <a:pt x="10" y="3"/>
                  </a:lnTo>
                  <a:lnTo>
                    <a:pt x="10" y="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41" name="Freeform 194"/>
            <p:cNvSpPr/>
            <p:nvPr/>
          </p:nvSpPr>
          <p:spPr bwMode="auto">
            <a:xfrm>
              <a:off x="4748213" y="2590800"/>
              <a:ext cx="4763" cy="57150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104"/>
                </a:cxn>
                <a:cxn ang="0">
                  <a:pos x="0" y="104"/>
                </a:cxn>
                <a:cxn ang="0">
                  <a:pos x="0" y="107"/>
                </a:cxn>
                <a:cxn ang="0">
                  <a:pos x="1" y="109"/>
                </a:cxn>
                <a:cxn ang="0">
                  <a:pos x="3" y="109"/>
                </a:cxn>
                <a:cxn ang="0">
                  <a:pos x="4" y="110"/>
                </a:cxn>
                <a:cxn ang="0">
                  <a:pos x="6" y="109"/>
                </a:cxn>
                <a:cxn ang="0">
                  <a:pos x="7" y="109"/>
                </a:cxn>
                <a:cxn ang="0">
                  <a:pos x="9" y="107"/>
                </a:cxn>
                <a:cxn ang="0">
                  <a:pos x="9" y="104"/>
                </a:cxn>
                <a:cxn ang="0">
                  <a:pos x="9" y="5"/>
                </a:cxn>
                <a:cxn ang="0">
                  <a:pos x="9" y="5"/>
                </a:cxn>
                <a:cxn ang="0">
                  <a:pos x="9" y="3"/>
                </a:cxn>
                <a:cxn ang="0">
                  <a:pos x="7" y="2"/>
                </a:cxn>
                <a:cxn ang="0">
                  <a:pos x="6" y="1"/>
                </a:cxn>
                <a:cxn ang="0">
                  <a:pos x="4" y="0"/>
                </a:cxn>
                <a:cxn ang="0">
                  <a:pos x="3" y="1"/>
                </a:cxn>
                <a:cxn ang="0">
                  <a:pos x="1" y="2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0" y="5"/>
                </a:cxn>
              </a:cxnLst>
              <a:rect l="0" t="0" r="r" b="b"/>
              <a:pathLst>
                <a:path w="9" h="110">
                  <a:moveTo>
                    <a:pt x="0" y="5"/>
                  </a:moveTo>
                  <a:lnTo>
                    <a:pt x="0" y="104"/>
                  </a:lnTo>
                  <a:lnTo>
                    <a:pt x="0" y="104"/>
                  </a:lnTo>
                  <a:lnTo>
                    <a:pt x="0" y="107"/>
                  </a:lnTo>
                  <a:lnTo>
                    <a:pt x="1" y="109"/>
                  </a:lnTo>
                  <a:lnTo>
                    <a:pt x="3" y="109"/>
                  </a:lnTo>
                  <a:lnTo>
                    <a:pt x="4" y="110"/>
                  </a:lnTo>
                  <a:lnTo>
                    <a:pt x="6" y="109"/>
                  </a:lnTo>
                  <a:lnTo>
                    <a:pt x="7" y="109"/>
                  </a:lnTo>
                  <a:lnTo>
                    <a:pt x="9" y="107"/>
                  </a:lnTo>
                  <a:lnTo>
                    <a:pt x="9" y="104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3"/>
                  </a:lnTo>
                  <a:lnTo>
                    <a:pt x="7" y="2"/>
                  </a:lnTo>
                  <a:lnTo>
                    <a:pt x="6" y="1"/>
                  </a:lnTo>
                  <a:lnTo>
                    <a:pt x="4" y="0"/>
                  </a:lnTo>
                  <a:lnTo>
                    <a:pt x="3" y="1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42" name="Freeform 195"/>
            <p:cNvSpPr/>
            <p:nvPr/>
          </p:nvSpPr>
          <p:spPr bwMode="auto">
            <a:xfrm>
              <a:off x="4641850" y="2751138"/>
              <a:ext cx="7938" cy="26988"/>
            </a:xfrm>
            <a:custGeom>
              <a:avLst/>
              <a:gdLst/>
              <a:ahLst/>
              <a:cxnLst>
                <a:cxn ang="0">
                  <a:pos x="15" y="46"/>
                </a:cxn>
                <a:cxn ang="0">
                  <a:pos x="15" y="46"/>
                </a:cxn>
                <a:cxn ang="0">
                  <a:pos x="12" y="36"/>
                </a:cxn>
                <a:cxn ang="0">
                  <a:pos x="11" y="26"/>
                </a:cxn>
                <a:cxn ang="0">
                  <a:pos x="10" y="5"/>
                </a:cxn>
                <a:cxn ang="0">
                  <a:pos x="10" y="5"/>
                </a:cxn>
                <a:cxn ang="0">
                  <a:pos x="10" y="3"/>
                </a:cxn>
                <a:cxn ang="0">
                  <a:pos x="8" y="1"/>
                </a:cxn>
                <a:cxn ang="0">
                  <a:pos x="6" y="1"/>
                </a:cxn>
                <a:cxn ang="0">
                  <a:pos x="5" y="0"/>
                </a:cxn>
                <a:cxn ang="0">
                  <a:pos x="3" y="1"/>
                </a:cxn>
                <a:cxn ang="0">
                  <a:pos x="1" y="1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0" y="5"/>
                </a:cxn>
                <a:cxn ang="0">
                  <a:pos x="1" y="27"/>
                </a:cxn>
                <a:cxn ang="0">
                  <a:pos x="2" y="38"/>
                </a:cxn>
                <a:cxn ang="0">
                  <a:pos x="5" y="48"/>
                </a:cxn>
                <a:cxn ang="0">
                  <a:pos x="5" y="48"/>
                </a:cxn>
                <a:cxn ang="0">
                  <a:pos x="6" y="50"/>
                </a:cxn>
                <a:cxn ang="0">
                  <a:pos x="7" y="51"/>
                </a:cxn>
                <a:cxn ang="0">
                  <a:pos x="10" y="51"/>
                </a:cxn>
                <a:cxn ang="0">
                  <a:pos x="11" y="51"/>
                </a:cxn>
                <a:cxn ang="0">
                  <a:pos x="13" y="51"/>
                </a:cxn>
                <a:cxn ang="0">
                  <a:pos x="14" y="49"/>
                </a:cxn>
                <a:cxn ang="0">
                  <a:pos x="15" y="48"/>
                </a:cxn>
                <a:cxn ang="0">
                  <a:pos x="15" y="46"/>
                </a:cxn>
                <a:cxn ang="0">
                  <a:pos x="15" y="46"/>
                </a:cxn>
              </a:cxnLst>
              <a:rect l="0" t="0" r="r" b="b"/>
              <a:pathLst>
                <a:path w="15" h="51">
                  <a:moveTo>
                    <a:pt x="15" y="46"/>
                  </a:moveTo>
                  <a:lnTo>
                    <a:pt x="15" y="46"/>
                  </a:lnTo>
                  <a:lnTo>
                    <a:pt x="12" y="36"/>
                  </a:lnTo>
                  <a:lnTo>
                    <a:pt x="11" y="26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3"/>
                  </a:lnTo>
                  <a:lnTo>
                    <a:pt x="8" y="1"/>
                  </a:lnTo>
                  <a:lnTo>
                    <a:pt x="6" y="1"/>
                  </a:lnTo>
                  <a:lnTo>
                    <a:pt x="5" y="0"/>
                  </a:lnTo>
                  <a:lnTo>
                    <a:pt x="3" y="1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lnTo>
                    <a:pt x="1" y="27"/>
                  </a:lnTo>
                  <a:lnTo>
                    <a:pt x="2" y="38"/>
                  </a:lnTo>
                  <a:lnTo>
                    <a:pt x="5" y="48"/>
                  </a:lnTo>
                  <a:lnTo>
                    <a:pt x="5" y="48"/>
                  </a:lnTo>
                  <a:lnTo>
                    <a:pt x="6" y="50"/>
                  </a:lnTo>
                  <a:lnTo>
                    <a:pt x="7" y="51"/>
                  </a:lnTo>
                  <a:lnTo>
                    <a:pt x="10" y="51"/>
                  </a:lnTo>
                  <a:lnTo>
                    <a:pt x="11" y="51"/>
                  </a:lnTo>
                  <a:lnTo>
                    <a:pt x="13" y="51"/>
                  </a:lnTo>
                  <a:lnTo>
                    <a:pt x="14" y="49"/>
                  </a:lnTo>
                  <a:lnTo>
                    <a:pt x="15" y="48"/>
                  </a:lnTo>
                  <a:lnTo>
                    <a:pt x="15" y="46"/>
                  </a:lnTo>
                  <a:lnTo>
                    <a:pt x="15" y="46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43" name="Freeform 196"/>
            <p:cNvSpPr/>
            <p:nvPr/>
          </p:nvSpPr>
          <p:spPr bwMode="auto">
            <a:xfrm>
              <a:off x="4675188" y="2751138"/>
              <a:ext cx="12700" cy="34925"/>
            </a:xfrm>
            <a:custGeom>
              <a:avLst/>
              <a:gdLst/>
              <a:ahLst/>
              <a:cxnLst>
                <a:cxn ang="0">
                  <a:pos x="18" y="39"/>
                </a:cxn>
                <a:cxn ang="0">
                  <a:pos x="18" y="39"/>
                </a:cxn>
                <a:cxn ang="0">
                  <a:pos x="14" y="31"/>
                </a:cxn>
                <a:cxn ang="0">
                  <a:pos x="12" y="23"/>
                </a:cxn>
                <a:cxn ang="0">
                  <a:pos x="9" y="13"/>
                </a:cxn>
                <a:cxn ang="0">
                  <a:pos x="9" y="5"/>
                </a:cxn>
                <a:cxn ang="0">
                  <a:pos x="9" y="5"/>
                </a:cxn>
                <a:cxn ang="0">
                  <a:pos x="8" y="3"/>
                </a:cxn>
                <a:cxn ang="0">
                  <a:pos x="7" y="1"/>
                </a:cxn>
                <a:cxn ang="0">
                  <a:pos x="6" y="1"/>
                </a:cxn>
                <a:cxn ang="0">
                  <a:pos x="4" y="0"/>
                </a:cxn>
                <a:cxn ang="0">
                  <a:pos x="3" y="1"/>
                </a:cxn>
                <a:cxn ang="0">
                  <a:pos x="1" y="1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0" y="5"/>
                </a:cxn>
                <a:cxn ang="0">
                  <a:pos x="0" y="17"/>
                </a:cxn>
                <a:cxn ang="0">
                  <a:pos x="1" y="24"/>
                </a:cxn>
                <a:cxn ang="0">
                  <a:pos x="3" y="30"/>
                </a:cxn>
                <a:cxn ang="0">
                  <a:pos x="3" y="30"/>
                </a:cxn>
                <a:cxn ang="0">
                  <a:pos x="6" y="38"/>
                </a:cxn>
                <a:cxn ang="0">
                  <a:pos x="9" y="45"/>
                </a:cxn>
                <a:cxn ang="0">
                  <a:pos x="13" y="54"/>
                </a:cxn>
                <a:cxn ang="0">
                  <a:pos x="14" y="62"/>
                </a:cxn>
                <a:cxn ang="0">
                  <a:pos x="14" y="62"/>
                </a:cxn>
                <a:cxn ang="0">
                  <a:pos x="15" y="64"/>
                </a:cxn>
                <a:cxn ang="0">
                  <a:pos x="16" y="65"/>
                </a:cxn>
                <a:cxn ang="0">
                  <a:pos x="18" y="66"/>
                </a:cxn>
                <a:cxn ang="0">
                  <a:pos x="19" y="66"/>
                </a:cxn>
                <a:cxn ang="0">
                  <a:pos x="21" y="66"/>
                </a:cxn>
                <a:cxn ang="0">
                  <a:pos x="22" y="65"/>
                </a:cxn>
                <a:cxn ang="0">
                  <a:pos x="23" y="64"/>
                </a:cxn>
                <a:cxn ang="0">
                  <a:pos x="24" y="62"/>
                </a:cxn>
                <a:cxn ang="0">
                  <a:pos x="24" y="62"/>
                </a:cxn>
                <a:cxn ang="0">
                  <a:pos x="23" y="56"/>
                </a:cxn>
                <a:cxn ang="0">
                  <a:pos x="22" y="49"/>
                </a:cxn>
                <a:cxn ang="0">
                  <a:pos x="18" y="39"/>
                </a:cxn>
                <a:cxn ang="0">
                  <a:pos x="18" y="39"/>
                </a:cxn>
              </a:cxnLst>
              <a:rect l="0" t="0" r="r" b="b"/>
              <a:pathLst>
                <a:path w="24" h="66">
                  <a:moveTo>
                    <a:pt x="18" y="39"/>
                  </a:moveTo>
                  <a:lnTo>
                    <a:pt x="18" y="39"/>
                  </a:lnTo>
                  <a:lnTo>
                    <a:pt x="14" y="31"/>
                  </a:lnTo>
                  <a:lnTo>
                    <a:pt x="12" y="23"/>
                  </a:lnTo>
                  <a:lnTo>
                    <a:pt x="9" y="13"/>
                  </a:lnTo>
                  <a:lnTo>
                    <a:pt x="9" y="5"/>
                  </a:lnTo>
                  <a:lnTo>
                    <a:pt x="9" y="5"/>
                  </a:lnTo>
                  <a:lnTo>
                    <a:pt x="8" y="3"/>
                  </a:lnTo>
                  <a:lnTo>
                    <a:pt x="7" y="1"/>
                  </a:lnTo>
                  <a:lnTo>
                    <a:pt x="6" y="1"/>
                  </a:lnTo>
                  <a:lnTo>
                    <a:pt x="4" y="0"/>
                  </a:lnTo>
                  <a:lnTo>
                    <a:pt x="3" y="1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17"/>
                  </a:lnTo>
                  <a:lnTo>
                    <a:pt x="1" y="24"/>
                  </a:lnTo>
                  <a:lnTo>
                    <a:pt x="3" y="30"/>
                  </a:lnTo>
                  <a:lnTo>
                    <a:pt x="3" y="30"/>
                  </a:lnTo>
                  <a:lnTo>
                    <a:pt x="6" y="38"/>
                  </a:lnTo>
                  <a:lnTo>
                    <a:pt x="9" y="45"/>
                  </a:lnTo>
                  <a:lnTo>
                    <a:pt x="13" y="54"/>
                  </a:lnTo>
                  <a:lnTo>
                    <a:pt x="14" y="62"/>
                  </a:lnTo>
                  <a:lnTo>
                    <a:pt x="14" y="62"/>
                  </a:lnTo>
                  <a:lnTo>
                    <a:pt x="15" y="64"/>
                  </a:lnTo>
                  <a:lnTo>
                    <a:pt x="16" y="65"/>
                  </a:lnTo>
                  <a:lnTo>
                    <a:pt x="18" y="66"/>
                  </a:lnTo>
                  <a:lnTo>
                    <a:pt x="19" y="66"/>
                  </a:lnTo>
                  <a:lnTo>
                    <a:pt x="21" y="66"/>
                  </a:lnTo>
                  <a:lnTo>
                    <a:pt x="22" y="65"/>
                  </a:lnTo>
                  <a:lnTo>
                    <a:pt x="23" y="64"/>
                  </a:lnTo>
                  <a:lnTo>
                    <a:pt x="24" y="62"/>
                  </a:lnTo>
                  <a:lnTo>
                    <a:pt x="24" y="62"/>
                  </a:lnTo>
                  <a:lnTo>
                    <a:pt x="23" y="56"/>
                  </a:lnTo>
                  <a:lnTo>
                    <a:pt x="22" y="49"/>
                  </a:lnTo>
                  <a:lnTo>
                    <a:pt x="18" y="39"/>
                  </a:lnTo>
                  <a:lnTo>
                    <a:pt x="18" y="39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44" name="Freeform 197"/>
            <p:cNvSpPr/>
            <p:nvPr/>
          </p:nvSpPr>
          <p:spPr bwMode="auto">
            <a:xfrm>
              <a:off x="4710113" y="2759075"/>
              <a:ext cx="9525" cy="44450"/>
            </a:xfrm>
            <a:custGeom>
              <a:avLst/>
              <a:gdLst/>
              <a:ahLst/>
              <a:cxnLst>
                <a:cxn ang="0">
                  <a:pos x="10" y="4"/>
                </a:cxn>
                <a:cxn ang="0">
                  <a:pos x="10" y="4"/>
                </a:cxn>
                <a:cxn ang="0">
                  <a:pos x="10" y="2"/>
                </a:cxn>
                <a:cxn ang="0">
                  <a:pos x="9" y="1"/>
                </a:cxn>
                <a:cxn ang="0">
                  <a:pos x="6" y="0"/>
                </a:cxn>
                <a:cxn ang="0">
                  <a:pos x="4" y="0"/>
                </a:cxn>
                <a:cxn ang="0">
                  <a:pos x="3" y="0"/>
                </a:cxn>
                <a:cxn ang="0">
                  <a:pos x="1" y="1"/>
                </a:cxn>
                <a:cxn ang="0">
                  <a:pos x="0" y="2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1" y="24"/>
                </a:cxn>
                <a:cxn ang="0">
                  <a:pos x="3" y="44"/>
                </a:cxn>
                <a:cxn ang="0">
                  <a:pos x="6" y="63"/>
                </a:cxn>
                <a:cxn ang="0">
                  <a:pos x="10" y="82"/>
                </a:cxn>
                <a:cxn ang="0">
                  <a:pos x="10" y="82"/>
                </a:cxn>
                <a:cxn ang="0">
                  <a:pos x="11" y="84"/>
                </a:cxn>
                <a:cxn ang="0">
                  <a:pos x="12" y="85"/>
                </a:cxn>
                <a:cxn ang="0">
                  <a:pos x="14" y="85"/>
                </a:cxn>
                <a:cxn ang="0">
                  <a:pos x="16" y="85"/>
                </a:cxn>
                <a:cxn ang="0">
                  <a:pos x="17" y="84"/>
                </a:cxn>
                <a:cxn ang="0">
                  <a:pos x="18" y="83"/>
                </a:cxn>
                <a:cxn ang="0">
                  <a:pos x="19" y="82"/>
                </a:cxn>
                <a:cxn ang="0">
                  <a:pos x="19" y="80"/>
                </a:cxn>
                <a:cxn ang="0">
                  <a:pos x="19" y="80"/>
                </a:cxn>
                <a:cxn ang="0">
                  <a:pos x="16" y="61"/>
                </a:cxn>
                <a:cxn ang="0">
                  <a:pos x="13" y="43"/>
                </a:cxn>
                <a:cxn ang="0">
                  <a:pos x="11" y="24"/>
                </a:cxn>
                <a:cxn ang="0">
                  <a:pos x="10" y="4"/>
                </a:cxn>
                <a:cxn ang="0">
                  <a:pos x="10" y="4"/>
                </a:cxn>
              </a:cxnLst>
              <a:rect l="0" t="0" r="r" b="b"/>
              <a:pathLst>
                <a:path w="19" h="85">
                  <a:moveTo>
                    <a:pt x="10" y="4"/>
                  </a:moveTo>
                  <a:lnTo>
                    <a:pt x="10" y="4"/>
                  </a:lnTo>
                  <a:lnTo>
                    <a:pt x="10" y="2"/>
                  </a:lnTo>
                  <a:lnTo>
                    <a:pt x="9" y="1"/>
                  </a:lnTo>
                  <a:lnTo>
                    <a:pt x="6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24"/>
                  </a:lnTo>
                  <a:lnTo>
                    <a:pt x="3" y="44"/>
                  </a:lnTo>
                  <a:lnTo>
                    <a:pt x="6" y="63"/>
                  </a:lnTo>
                  <a:lnTo>
                    <a:pt x="10" y="82"/>
                  </a:lnTo>
                  <a:lnTo>
                    <a:pt x="10" y="82"/>
                  </a:lnTo>
                  <a:lnTo>
                    <a:pt x="11" y="84"/>
                  </a:lnTo>
                  <a:lnTo>
                    <a:pt x="12" y="85"/>
                  </a:lnTo>
                  <a:lnTo>
                    <a:pt x="14" y="85"/>
                  </a:lnTo>
                  <a:lnTo>
                    <a:pt x="16" y="85"/>
                  </a:lnTo>
                  <a:lnTo>
                    <a:pt x="17" y="84"/>
                  </a:lnTo>
                  <a:lnTo>
                    <a:pt x="18" y="83"/>
                  </a:lnTo>
                  <a:lnTo>
                    <a:pt x="19" y="82"/>
                  </a:lnTo>
                  <a:lnTo>
                    <a:pt x="19" y="80"/>
                  </a:lnTo>
                  <a:lnTo>
                    <a:pt x="19" y="80"/>
                  </a:lnTo>
                  <a:lnTo>
                    <a:pt x="16" y="61"/>
                  </a:lnTo>
                  <a:lnTo>
                    <a:pt x="13" y="43"/>
                  </a:lnTo>
                  <a:lnTo>
                    <a:pt x="11" y="24"/>
                  </a:lnTo>
                  <a:lnTo>
                    <a:pt x="10" y="4"/>
                  </a:lnTo>
                  <a:lnTo>
                    <a:pt x="10" y="4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45" name="Freeform 198"/>
            <p:cNvSpPr/>
            <p:nvPr/>
          </p:nvSpPr>
          <p:spPr bwMode="auto">
            <a:xfrm>
              <a:off x="4416425" y="2370138"/>
              <a:ext cx="15875" cy="106363"/>
            </a:xfrm>
            <a:custGeom>
              <a:avLst/>
              <a:gdLst/>
              <a:ahLst/>
              <a:cxnLst>
                <a:cxn ang="0">
                  <a:pos x="19" y="3"/>
                </a:cxn>
                <a:cxn ang="0">
                  <a:pos x="19" y="3"/>
                </a:cxn>
                <a:cxn ang="0">
                  <a:pos x="14" y="24"/>
                </a:cxn>
                <a:cxn ang="0">
                  <a:pos x="13" y="34"/>
                </a:cxn>
                <a:cxn ang="0">
                  <a:pos x="13" y="45"/>
                </a:cxn>
                <a:cxn ang="0">
                  <a:pos x="13" y="98"/>
                </a:cxn>
                <a:cxn ang="0">
                  <a:pos x="13" y="98"/>
                </a:cxn>
                <a:cxn ang="0">
                  <a:pos x="13" y="124"/>
                </a:cxn>
                <a:cxn ang="0">
                  <a:pos x="12" y="136"/>
                </a:cxn>
                <a:cxn ang="0">
                  <a:pos x="10" y="149"/>
                </a:cxn>
                <a:cxn ang="0">
                  <a:pos x="10" y="149"/>
                </a:cxn>
                <a:cxn ang="0">
                  <a:pos x="4" y="171"/>
                </a:cxn>
                <a:cxn ang="0">
                  <a:pos x="2" y="183"/>
                </a:cxn>
                <a:cxn ang="0">
                  <a:pos x="0" y="194"/>
                </a:cxn>
                <a:cxn ang="0">
                  <a:pos x="0" y="194"/>
                </a:cxn>
                <a:cxn ang="0">
                  <a:pos x="1" y="196"/>
                </a:cxn>
                <a:cxn ang="0">
                  <a:pos x="2" y="197"/>
                </a:cxn>
                <a:cxn ang="0">
                  <a:pos x="3" y="198"/>
                </a:cxn>
                <a:cxn ang="0">
                  <a:pos x="5" y="199"/>
                </a:cxn>
                <a:cxn ang="0">
                  <a:pos x="6" y="198"/>
                </a:cxn>
                <a:cxn ang="0">
                  <a:pos x="8" y="197"/>
                </a:cxn>
                <a:cxn ang="0">
                  <a:pos x="9" y="196"/>
                </a:cxn>
                <a:cxn ang="0">
                  <a:pos x="10" y="194"/>
                </a:cxn>
                <a:cxn ang="0">
                  <a:pos x="10" y="194"/>
                </a:cxn>
                <a:cxn ang="0">
                  <a:pos x="11" y="182"/>
                </a:cxn>
                <a:cxn ang="0">
                  <a:pos x="14" y="169"/>
                </a:cxn>
                <a:cxn ang="0">
                  <a:pos x="20" y="144"/>
                </a:cxn>
                <a:cxn ang="0">
                  <a:pos x="20" y="144"/>
                </a:cxn>
                <a:cxn ang="0">
                  <a:pos x="22" y="135"/>
                </a:cxn>
                <a:cxn ang="0">
                  <a:pos x="22" y="125"/>
                </a:cxn>
                <a:cxn ang="0">
                  <a:pos x="22" y="105"/>
                </a:cxn>
                <a:cxn ang="0">
                  <a:pos x="22" y="105"/>
                </a:cxn>
                <a:cxn ang="0">
                  <a:pos x="22" y="80"/>
                </a:cxn>
                <a:cxn ang="0">
                  <a:pos x="22" y="55"/>
                </a:cxn>
                <a:cxn ang="0">
                  <a:pos x="23" y="31"/>
                </a:cxn>
                <a:cxn ang="0">
                  <a:pos x="25" y="18"/>
                </a:cxn>
                <a:cxn ang="0">
                  <a:pos x="29" y="6"/>
                </a:cxn>
                <a:cxn ang="0">
                  <a:pos x="29" y="6"/>
                </a:cxn>
                <a:cxn ang="0">
                  <a:pos x="29" y="4"/>
                </a:cxn>
                <a:cxn ang="0">
                  <a:pos x="28" y="2"/>
                </a:cxn>
                <a:cxn ang="0">
                  <a:pos x="27" y="1"/>
                </a:cxn>
                <a:cxn ang="0">
                  <a:pos x="24" y="0"/>
                </a:cxn>
                <a:cxn ang="0">
                  <a:pos x="23" y="0"/>
                </a:cxn>
                <a:cxn ang="0">
                  <a:pos x="21" y="0"/>
                </a:cxn>
                <a:cxn ang="0">
                  <a:pos x="20" y="2"/>
                </a:cxn>
                <a:cxn ang="0">
                  <a:pos x="19" y="3"/>
                </a:cxn>
                <a:cxn ang="0">
                  <a:pos x="19" y="3"/>
                </a:cxn>
              </a:cxnLst>
              <a:rect l="0" t="0" r="r" b="b"/>
              <a:pathLst>
                <a:path w="29" h="199">
                  <a:moveTo>
                    <a:pt x="19" y="3"/>
                  </a:moveTo>
                  <a:lnTo>
                    <a:pt x="19" y="3"/>
                  </a:lnTo>
                  <a:lnTo>
                    <a:pt x="14" y="24"/>
                  </a:lnTo>
                  <a:lnTo>
                    <a:pt x="13" y="34"/>
                  </a:lnTo>
                  <a:lnTo>
                    <a:pt x="13" y="45"/>
                  </a:lnTo>
                  <a:lnTo>
                    <a:pt x="13" y="98"/>
                  </a:lnTo>
                  <a:lnTo>
                    <a:pt x="13" y="98"/>
                  </a:lnTo>
                  <a:lnTo>
                    <a:pt x="13" y="124"/>
                  </a:lnTo>
                  <a:lnTo>
                    <a:pt x="12" y="136"/>
                  </a:lnTo>
                  <a:lnTo>
                    <a:pt x="10" y="149"/>
                  </a:lnTo>
                  <a:lnTo>
                    <a:pt x="10" y="149"/>
                  </a:lnTo>
                  <a:lnTo>
                    <a:pt x="4" y="171"/>
                  </a:lnTo>
                  <a:lnTo>
                    <a:pt x="2" y="183"/>
                  </a:lnTo>
                  <a:lnTo>
                    <a:pt x="0" y="194"/>
                  </a:lnTo>
                  <a:lnTo>
                    <a:pt x="0" y="194"/>
                  </a:lnTo>
                  <a:lnTo>
                    <a:pt x="1" y="196"/>
                  </a:lnTo>
                  <a:lnTo>
                    <a:pt x="2" y="197"/>
                  </a:lnTo>
                  <a:lnTo>
                    <a:pt x="3" y="198"/>
                  </a:lnTo>
                  <a:lnTo>
                    <a:pt x="5" y="199"/>
                  </a:lnTo>
                  <a:lnTo>
                    <a:pt x="6" y="198"/>
                  </a:lnTo>
                  <a:lnTo>
                    <a:pt x="8" y="197"/>
                  </a:lnTo>
                  <a:lnTo>
                    <a:pt x="9" y="196"/>
                  </a:lnTo>
                  <a:lnTo>
                    <a:pt x="10" y="194"/>
                  </a:lnTo>
                  <a:lnTo>
                    <a:pt x="10" y="194"/>
                  </a:lnTo>
                  <a:lnTo>
                    <a:pt x="11" y="182"/>
                  </a:lnTo>
                  <a:lnTo>
                    <a:pt x="14" y="169"/>
                  </a:lnTo>
                  <a:lnTo>
                    <a:pt x="20" y="144"/>
                  </a:lnTo>
                  <a:lnTo>
                    <a:pt x="20" y="144"/>
                  </a:lnTo>
                  <a:lnTo>
                    <a:pt x="22" y="135"/>
                  </a:lnTo>
                  <a:lnTo>
                    <a:pt x="22" y="125"/>
                  </a:lnTo>
                  <a:lnTo>
                    <a:pt x="22" y="105"/>
                  </a:lnTo>
                  <a:lnTo>
                    <a:pt x="22" y="105"/>
                  </a:lnTo>
                  <a:lnTo>
                    <a:pt x="22" y="80"/>
                  </a:lnTo>
                  <a:lnTo>
                    <a:pt x="22" y="55"/>
                  </a:lnTo>
                  <a:lnTo>
                    <a:pt x="23" y="31"/>
                  </a:lnTo>
                  <a:lnTo>
                    <a:pt x="25" y="18"/>
                  </a:lnTo>
                  <a:lnTo>
                    <a:pt x="29" y="6"/>
                  </a:lnTo>
                  <a:lnTo>
                    <a:pt x="29" y="6"/>
                  </a:lnTo>
                  <a:lnTo>
                    <a:pt x="29" y="4"/>
                  </a:lnTo>
                  <a:lnTo>
                    <a:pt x="28" y="2"/>
                  </a:lnTo>
                  <a:lnTo>
                    <a:pt x="27" y="1"/>
                  </a:lnTo>
                  <a:lnTo>
                    <a:pt x="24" y="0"/>
                  </a:lnTo>
                  <a:lnTo>
                    <a:pt x="23" y="0"/>
                  </a:lnTo>
                  <a:lnTo>
                    <a:pt x="21" y="0"/>
                  </a:lnTo>
                  <a:lnTo>
                    <a:pt x="20" y="2"/>
                  </a:lnTo>
                  <a:lnTo>
                    <a:pt x="19" y="3"/>
                  </a:lnTo>
                  <a:lnTo>
                    <a:pt x="19" y="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46" name="Freeform 199"/>
            <p:cNvSpPr/>
            <p:nvPr/>
          </p:nvSpPr>
          <p:spPr bwMode="auto">
            <a:xfrm>
              <a:off x="4464050" y="2424113"/>
              <a:ext cx="19050" cy="88900"/>
            </a:xfrm>
            <a:custGeom>
              <a:avLst/>
              <a:gdLst/>
              <a:ahLst/>
              <a:cxnLst>
                <a:cxn ang="0">
                  <a:pos x="26" y="3"/>
                </a:cxn>
                <a:cxn ang="0">
                  <a:pos x="26" y="3"/>
                </a:cxn>
                <a:cxn ang="0">
                  <a:pos x="18" y="42"/>
                </a:cxn>
                <a:cxn ang="0">
                  <a:pos x="11" y="83"/>
                </a:cxn>
                <a:cxn ang="0">
                  <a:pos x="6" y="123"/>
                </a:cxn>
                <a:cxn ang="0">
                  <a:pos x="0" y="162"/>
                </a:cxn>
                <a:cxn ang="0">
                  <a:pos x="0" y="162"/>
                </a:cxn>
                <a:cxn ang="0">
                  <a:pos x="0" y="164"/>
                </a:cxn>
                <a:cxn ang="0">
                  <a:pos x="2" y="166"/>
                </a:cxn>
                <a:cxn ang="0">
                  <a:pos x="3" y="167"/>
                </a:cxn>
                <a:cxn ang="0">
                  <a:pos x="5" y="167"/>
                </a:cxn>
                <a:cxn ang="0">
                  <a:pos x="8" y="166"/>
                </a:cxn>
                <a:cxn ang="0">
                  <a:pos x="10" y="164"/>
                </a:cxn>
                <a:cxn ang="0">
                  <a:pos x="10" y="162"/>
                </a:cxn>
                <a:cxn ang="0">
                  <a:pos x="10" y="162"/>
                </a:cxn>
                <a:cxn ang="0">
                  <a:pos x="15" y="123"/>
                </a:cxn>
                <a:cxn ang="0">
                  <a:pos x="20" y="84"/>
                </a:cxn>
                <a:cxn ang="0">
                  <a:pos x="26" y="45"/>
                </a:cxn>
                <a:cxn ang="0">
                  <a:pos x="36" y="6"/>
                </a:cxn>
                <a:cxn ang="0">
                  <a:pos x="36" y="6"/>
                </a:cxn>
                <a:cxn ang="0">
                  <a:pos x="36" y="4"/>
                </a:cxn>
                <a:cxn ang="0">
                  <a:pos x="35" y="2"/>
                </a:cxn>
                <a:cxn ang="0">
                  <a:pos x="34" y="1"/>
                </a:cxn>
                <a:cxn ang="0">
                  <a:pos x="31" y="0"/>
                </a:cxn>
                <a:cxn ang="0">
                  <a:pos x="29" y="0"/>
                </a:cxn>
                <a:cxn ang="0">
                  <a:pos x="28" y="0"/>
                </a:cxn>
                <a:cxn ang="0">
                  <a:pos x="26" y="1"/>
                </a:cxn>
                <a:cxn ang="0">
                  <a:pos x="26" y="3"/>
                </a:cxn>
                <a:cxn ang="0">
                  <a:pos x="26" y="3"/>
                </a:cxn>
              </a:cxnLst>
              <a:rect l="0" t="0" r="r" b="b"/>
              <a:pathLst>
                <a:path w="36" h="167">
                  <a:moveTo>
                    <a:pt x="26" y="3"/>
                  </a:moveTo>
                  <a:lnTo>
                    <a:pt x="26" y="3"/>
                  </a:lnTo>
                  <a:lnTo>
                    <a:pt x="18" y="42"/>
                  </a:lnTo>
                  <a:lnTo>
                    <a:pt x="11" y="83"/>
                  </a:lnTo>
                  <a:lnTo>
                    <a:pt x="6" y="123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0" y="164"/>
                  </a:lnTo>
                  <a:lnTo>
                    <a:pt x="2" y="166"/>
                  </a:lnTo>
                  <a:lnTo>
                    <a:pt x="3" y="167"/>
                  </a:lnTo>
                  <a:lnTo>
                    <a:pt x="5" y="167"/>
                  </a:lnTo>
                  <a:lnTo>
                    <a:pt x="8" y="166"/>
                  </a:lnTo>
                  <a:lnTo>
                    <a:pt x="10" y="164"/>
                  </a:lnTo>
                  <a:lnTo>
                    <a:pt x="10" y="162"/>
                  </a:lnTo>
                  <a:lnTo>
                    <a:pt x="10" y="162"/>
                  </a:lnTo>
                  <a:lnTo>
                    <a:pt x="15" y="123"/>
                  </a:lnTo>
                  <a:lnTo>
                    <a:pt x="20" y="84"/>
                  </a:lnTo>
                  <a:lnTo>
                    <a:pt x="26" y="45"/>
                  </a:lnTo>
                  <a:lnTo>
                    <a:pt x="36" y="6"/>
                  </a:lnTo>
                  <a:lnTo>
                    <a:pt x="36" y="6"/>
                  </a:lnTo>
                  <a:lnTo>
                    <a:pt x="36" y="4"/>
                  </a:lnTo>
                  <a:lnTo>
                    <a:pt x="35" y="2"/>
                  </a:lnTo>
                  <a:lnTo>
                    <a:pt x="34" y="1"/>
                  </a:lnTo>
                  <a:lnTo>
                    <a:pt x="31" y="0"/>
                  </a:lnTo>
                  <a:lnTo>
                    <a:pt x="29" y="0"/>
                  </a:lnTo>
                  <a:lnTo>
                    <a:pt x="28" y="0"/>
                  </a:lnTo>
                  <a:lnTo>
                    <a:pt x="26" y="1"/>
                  </a:lnTo>
                  <a:lnTo>
                    <a:pt x="26" y="3"/>
                  </a:lnTo>
                  <a:lnTo>
                    <a:pt x="26" y="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47" name="Freeform 200"/>
            <p:cNvSpPr/>
            <p:nvPr/>
          </p:nvSpPr>
          <p:spPr bwMode="auto">
            <a:xfrm>
              <a:off x="4521200" y="2484438"/>
              <a:ext cx="17463" cy="95250"/>
            </a:xfrm>
            <a:custGeom>
              <a:avLst/>
              <a:gdLst/>
              <a:ahLst/>
              <a:cxnLst>
                <a:cxn ang="0">
                  <a:pos x="26" y="5"/>
                </a:cxn>
                <a:cxn ang="0">
                  <a:pos x="26" y="5"/>
                </a:cxn>
                <a:cxn ang="0">
                  <a:pos x="25" y="26"/>
                </a:cxn>
                <a:cxn ang="0">
                  <a:pos x="23" y="46"/>
                </a:cxn>
                <a:cxn ang="0">
                  <a:pos x="20" y="67"/>
                </a:cxn>
                <a:cxn ang="0">
                  <a:pos x="14" y="88"/>
                </a:cxn>
                <a:cxn ang="0">
                  <a:pos x="14" y="88"/>
                </a:cxn>
                <a:cxn ang="0">
                  <a:pos x="11" y="98"/>
                </a:cxn>
                <a:cxn ang="0">
                  <a:pos x="9" y="109"/>
                </a:cxn>
                <a:cxn ang="0">
                  <a:pos x="6" y="131"/>
                </a:cxn>
                <a:cxn ang="0">
                  <a:pos x="3" y="153"/>
                </a:cxn>
                <a:cxn ang="0">
                  <a:pos x="0" y="174"/>
                </a:cxn>
                <a:cxn ang="0">
                  <a:pos x="0" y="174"/>
                </a:cxn>
                <a:cxn ang="0">
                  <a:pos x="0" y="176"/>
                </a:cxn>
                <a:cxn ang="0">
                  <a:pos x="1" y="177"/>
                </a:cxn>
                <a:cxn ang="0">
                  <a:pos x="4" y="179"/>
                </a:cxn>
                <a:cxn ang="0">
                  <a:pos x="6" y="179"/>
                </a:cxn>
                <a:cxn ang="0">
                  <a:pos x="7" y="179"/>
                </a:cxn>
                <a:cxn ang="0">
                  <a:pos x="8" y="178"/>
                </a:cxn>
                <a:cxn ang="0">
                  <a:pos x="9" y="176"/>
                </a:cxn>
                <a:cxn ang="0">
                  <a:pos x="9" y="176"/>
                </a:cxn>
                <a:cxn ang="0">
                  <a:pos x="12" y="155"/>
                </a:cxn>
                <a:cxn ang="0">
                  <a:pos x="15" y="133"/>
                </a:cxn>
                <a:cxn ang="0">
                  <a:pos x="18" y="111"/>
                </a:cxn>
                <a:cxn ang="0">
                  <a:pos x="24" y="91"/>
                </a:cxn>
                <a:cxn ang="0">
                  <a:pos x="24" y="91"/>
                </a:cxn>
                <a:cxn ang="0">
                  <a:pos x="28" y="69"/>
                </a:cxn>
                <a:cxn ang="0">
                  <a:pos x="32" y="48"/>
                </a:cxn>
                <a:cxn ang="0">
                  <a:pos x="34" y="27"/>
                </a:cxn>
                <a:cxn ang="0">
                  <a:pos x="35" y="5"/>
                </a:cxn>
                <a:cxn ang="0">
                  <a:pos x="35" y="5"/>
                </a:cxn>
                <a:cxn ang="0">
                  <a:pos x="34" y="3"/>
                </a:cxn>
                <a:cxn ang="0">
                  <a:pos x="33" y="1"/>
                </a:cxn>
                <a:cxn ang="0">
                  <a:pos x="32" y="0"/>
                </a:cxn>
                <a:cxn ang="0">
                  <a:pos x="30" y="0"/>
                </a:cxn>
                <a:cxn ang="0">
                  <a:pos x="28" y="0"/>
                </a:cxn>
                <a:cxn ang="0">
                  <a:pos x="27" y="1"/>
                </a:cxn>
                <a:cxn ang="0">
                  <a:pos x="26" y="3"/>
                </a:cxn>
                <a:cxn ang="0">
                  <a:pos x="26" y="5"/>
                </a:cxn>
                <a:cxn ang="0">
                  <a:pos x="26" y="5"/>
                </a:cxn>
              </a:cxnLst>
              <a:rect l="0" t="0" r="r" b="b"/>
              <a:pathLst>
                <a:path w="35" h="179">
                  <a:moveTo>
                    <a:pt x="26" y="5"/>
                  </a:moveTo>
                  <a:lnTo>
                    <a:pt x="26" y="5"/>
                  </a:lnTo>
                  <a:lnTo>
                    <a:pt x="25" y="26"/>
                  </a:lnTo>
                  <a:lnTo>
                    <a:pt x="23" y="46"/>
                  </a:lnTo>
                  <a:lnTo>
                    <a:pt x="20" y="67"/>
                  </a:lnTo>
                  <a:lnTo>
                    <a:pt x="14" y="88"/>
                  </a:lnTo>
                  <a:lnTo>
                    <a:pt x="14" y="88"/>
                  </a:lnTo>
                  <a:lnTo>
                    <a:pt x="11" y="98"/>
                  </a:lnTo>
                  <a:lnTo>
                    <a:pt x="9" y="109"/>
                  </a:lnTo>
                  <a:lnTo>
                    <a:pt x="6" y="131"/>
                  </a:lnTo>
                  <a:lnTo>
                    <a:pt x="3" y="153"/>
                  </a:lnTo>
                  <a:lnTo>
                    <a:pt x="0" y="174"/>
                  </a:lnTo>
                  <a:lnTo>
                    <a:pt x="0" y="174"/>
                  </a:lnTo>
                  <a:lnTo>
                    <a:pt x="0" y="176"/>
                  </a:lnTo>
                  <a:lnTo>
                    <a:pt x="1" y="177"/>
                  </a:lnTo>
                  <a:lnTo>
                    <a:pt x="4" y="179"/>
                  </a:lnTo>
                  <a:lnTo>
                    <a:pt x="6" y="179"/>
                  </a:lnTo>
                  <a:lnTo>
                    <a:pt x="7" y="179"/>
                  </a:lnTo>
                  <a:lnTo>
                    <a:pt x="8" y="178"/>
                  </a:lnTo>
                  <a:lnTo>
                    <a:pt x="9" y="176"/>
                  </a:lnTo>
                  <a:lnTo>
                    <a:pt x="9" y="176"/>
                  </a:lnTo>
                  <a:lnTo>
                    <a:pt x="12" y="155"/>
                  </a:lnTo>
                  <a:lnTo>
                    <a:pt x="15" y="133"/>
                  </a:lnTo>
                  <a:lnTo>
                    <a:pt x="18" y="111"/>
                  </a:lnTo>
                  <a:lnTo>
                    <a:pt x="24" y="91"/>
                  </a:lnTo>
                  <a:lnTo>
                    <a:pt x="24" y="91"/>
                  </a:lnTo>
                  <a:lnTo>
                    <a:pt x="28" y="69"/>
                  </a:lnTo>
                  <a:lnTo>
                    <a:pt x="32" y="48"/>
                  </a:lnTo>
                  <a:lnTo>
                    <a:pt x="34" y="27"/>
                  </a:lnTo>
                  <a:lnTo>
                    <a:pt x="35" y="5"/>
                  </a:lnTo>
                  <a:lnTo>
                    <a:pt x="35" y="5"/>
                  </a:lnTo>
                  <a:lnTo>
                    <a:pt x="34" y="3"/>
                  </a:lnTo>
                  <a:lnTo>
                    <a:pt x="33" y="1"/>
                  </a:lnTo>
                  <a:lnTo>
                    <a:pt x="32" y="0"/>
                  </a:lnTo>
                  <a:lnTo>
                    <a:pt x="30" y="0"/>
                  </a:lnTo>
                  <a:lnTo>
                    <a:pt x="28" y="0"/>
                  </a:lnTo>
                  <a:lnTo>
                    <a:pt x="27" y="1"/>
                  </a:lnTo>
                  <a:lnTo>
                    <a:pt x="26" y="3"/>
                  </a:lnTo>
                  <a:lnTo>
                    <a:pt x="26" y="5"/>
                  </a:lnTo>
                  <a:lnTo>
                    <a:pt x="26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48" name="Freeform 201"/>
            <p:cNvSpPr/>
            <p:nvPr/>
          </p:nvSpPr>
          <p:spPr bwMode="auto">
            <a:xfrm>
              <a:off x="4570413" y="2508250"/>
              <a:ext cx="12700" cy="41275"/>
            </a:xfrm>
            <a:custGeom>
              <a:avLst/>
              <a:gdLst/>
              <a:ahLst/>
              <a:cxnLst>
                <a:cxn ang="0">
                  <a:pos x="12" y="3"/>
                </a:cxn>
                <a:cxn ang="0">
                  <a:pos x="12" y="3"/>
                </a:cxn>
                <a:cxn ang="0">
                  <a:pos x="8" y="21"/>
                </a:cxn>
                <a:cxn ang="0">
                  <a:pos x="6" y="38"/>
                </a:cxn>
                <a:cxn ang="0">
                  <a:pos x="3" y="56"/>
                </a:cxn>
                <a:cxn ang="0">
                  <a:pos x="0" y="73"/>
                </a:cxn>
                <a:cxn ang="0">
                  <a:pos x="0" y="73"/>
                </a:cxn>
                <a:cxn ang="0">
                  <a:pos x="0" y="76"/>
                </a:cxn>
                <a:cxn ang="0">
                  <a:pos x="1" y="77"/>
                </a:cxn>
                <a:cxn ang="0">
                  <a:pos x="2" y="78"/>
                </a:cxn>
                <a:cxn ang="0">
                  <a:pos x="3" y="79"/>
                </a:cxn>
                <a:cxn ang="0">
                  <a:pos x="5" y="79"/>
                </a:cxn>
                <a:cxn ang="0">
                  <a:pos x="7" y="79"/>
                </a:cxn>
                <a:cxn ang="0">
                  <a:pos x="8" y="78"/>
                </a:cxn>
                <a:cxn ang="0">
                  <a:pos x="9" y="76"/>
                </a:cxn>
                <a:cxn ang="0">
                  <a:pos x="9" y="76"/>
                </a:cxn>
                <a:cxn ang="0">
                  <a:pos x="12" y="58"/>
                </a:cxn>
                <a:cxn ang="0">
                  <a:pos x="14" y="40"/>
                </a:cxn>
                <a:cxn ang="0">
                  <a:pos x="17" y="23"/>
                </a:cxn>
                <a:cxn ang="0">
                  <a:pos x="22" y="6"/>
                </a:cxn>
                <a:cxn ang="0">
                  <a:pos x="22" y="6"/>
                </a:cxn>
                <a:cxn ang="0">
                  <a:pos x="22" y="4"/>
                </a:cxn>
                <a:cxn ang="0">
                  <a:pos x="22" y="2"/>
                </a:cxn>
                <a:cxn ang="0">
                  <a:pos x="21" y="1"/>
                </a:cxn>
                <a:cxn ang="0">
                  <a:pos x="19" y="0"/>
                </a:cxn>
                <a:cxn ang="0">
                  <a:pos x="16" y="0"/>
                </a:cxn>
                <a:cxn ang="0">
                  <a:pos x="15" y="0"/>
                </a:cxn>
                <a:cxn ang="0">
                  <a:pos x="13" y="1"/>
                </a:cxn>
                <a:cxn ang="0">
                  <a:pos x="12" y="3"/>
                </a:cxn>
                <a:cxn ang="0">
                  <a:pos x="12" y="3"/>
                </a:cxn>
              </a:cxnLst>
              <a:rect l="0" t="0" r="r" b="b"/>
              <a:pathLst>
                <a:path w="22" h="79">
                  <a:moveTo>
                    <a:pt x="12" y="3"/>
                  </a:moveTo>
                  <a:lnTo>
                    <a:pt x="12" y="3"/>
                  </a:lnTo>
                  <a:lnTo>
                    <a:pt x="8" y="21"/>
                  </a:lnTo>
                  <a:lnTo>
                    <a:pt x="6" y="38"/>
                  </a:lnTo>
                  <a:lnTo>
                    <a:pt x="3" y="56"/>
                  </a:lnTo>
                  <a:lnTo>
                    <a:pt x="0" y="73"/>
                  </a:lnTo>
                  <a:lnTo>
                    <a:pt x="0" y="73"/>
                  </a:lnTo>
                  <a:lnTo>
                    <a:pt x="0" y="76"/>
                  </a:lnTo>
                  <a:lnTo>
                    <a:pt x="1" y="77"/>
                  </a:lnTo>
                  <a:lnTo>
                    <a:pt x="2" y="78"/>
                  </a:lnTo>
                  <a:lnTo>
                    <a:pt x="3" y="79"/>
                  </a:lnTo>
                  <a:lnTo>
                    <a:pt x="5" y="79"/>
                  </a:lnTo>
                  <a:lnTo>
                    <a:pt x="7" y="79"/>
                  </a:lnTo>
                  <a:lnTo>
                    <a:pt x="8" y="78"/>
                  </a:lnTo>
                  <a:lnTo>
                    <a:pt x="9" y="76"/>
                  </a:lnTo>
                  <a:lnTo>
                    <a:pt x="9" y="76"/>
                  </a:lnTo>
                  <a:lnTo>
                    <a:pt x="12" y="58"/>
                  </a:lnTo>
                  <a:lnTo>
                    <a:pt x="14" y="40"/>
                  </a:lnTo>
                  <a:lnTo>
                    <a:pt x="17" y="23"/>
                  </a:lnTo>
                  <a:lnTo>
                    <a:pt x="22" y="6"/>
                  </a:lnTo>
                  <a:lnTo>
                    <a:pt x="22" y="6"/>
                  </a:lnTo>
                  <a:lnTo>
                    <a:pt x="22" y="4"/>
                  </a:lnTo>
                  <a:lnTo>
                    <a:pt x="22" y="2"/>
                  </a:lnTo>
                  <a:lnTo>
                    <a:pt x="21" y="1"/>
                  </a:lnTo>
                  <a:lnTo>
                    <a:pt x="19" y="0"/>
                  </a:lnTo>
                  <a:lnTo>
                    <a:pt x="16" y="0"/>
                  </a:lnTo>
                  <a:lnTo>
                    <a:pt x="15" y="0"/>
                  </a:lnTo>
                  <a:lnTo>
                    <a:pt x="13" y="1"/>
                  </a:lnTo>
                  <a:lnTo>
                    <a:pt x="12" y="3"/>
                  </a:lnTo>
                  <a:lnTo>
                    <a:pt x="12" y="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49" name="Freeform 202"/>
            <p:cNvSpPr/>
            <p:nvPr/>
          </p:nvSpPr>
          <p:spPr bwMode="auto">
            <a:xfrm>
              <a:off x="4603750" y="2557463"/>
              <a:ext cx="15875" cy="46038"/>
            </a:xfrm>
            <a:custGeom>
              <a:avLst/>
              <a:gdLst/>
              <a:ahLst/>
              <a:cxnLst>
                <a:cxn ang="0">
                  <a:pos x="20" y="3"/>
                </a:cxn>
                <a:cxn ang="0">
                  <a:pos x="20" y="3"/>
                </a:cxn>
                <a:cxn ang="0">
                  <a:pos x="0" y="79"/>
                </a:cxn>
                <a:cxn ang="0">
                  <a:pos x="0" y="79"/>
                </a:cxn>
                <a:cxn ang="0">
                  <a:pos x="0" y="81"/>
                </a:cxn>
                <a:cxn ang="0">
                  <a:pos x="1" y="83"/>
                </a:cxn>
                <a:cxn ang="0">
                  <a:pos x="2" y="84"/>
                </a:cxn>
                <a:cxn ang="0">
                  <a:pos x="4" y="85"/>
                </a:cxn>
                <a:cxn ang="0">
                  <a:pos x="5" y="85"/>
                </a:cxn>
                <a:cxn ang="0">
                  <a:pos x="7" y="85"/>
                </a:cxn>
                <a:cxn ang="0">
                  <a:pos x="8" y="84"/>
                </a:cxn>
                <a:cxn ang="0">
                  <a:pos x="9" y="82"/>
                </a:cxn>
                <a:cxn ang="0">
                  <a:pos x="9" y="82"/>
                </a:cxn>
                <a:cxn ang="0">
                  <a:pos x="28" y="5"/>
                </a:cxn>
                <a:cxn ang="0">
                  <a:pos x="28" y="5"/>
                </a:cxn>
                <a:cxn ang="0">
                  <a:pos x="29" y="3"/>
                </a:cxn>
                <a:cxn ang="0">
                  <a:pos x="28" y="2"/>
                </a:cxn>
                <a:cxn ang="0">
                  <a:pos x="27" y="1"/>
                </a:cxn>
                <a:cxn ang="0">
                  <a:pos x="25" y="0"/>
                </a:cxn>
                <a:cxn ang="0">
                  <a:pos x="23" y="0"/>
                </a:cxn>
                <a:cxn ang="0">
                  <a:pos x="22" y="0"/>
                </a:cxn>
                <a:cxn ang="0">
                  <a:pos x="20" y="1"/>
                </a:cxn>
                <a:cxn ang="0">
                  <a:pos x="20" y="3"/>
                </a:cxn>
                <a:cxn ang="0">
                  <a:pos x="20" y="3"/>
                </a:cxn>
              </a:cxnLst>
              <a:rect l="0" t="0" r="r" b="b"/>
              <a:pathLst>
                <a:path w="29" h="85">
                  <a:moveTo>
                    <a:pt x="20" y="3"/>
                  </a:moveTo>
                  <a:lnTo>
                    <a:pt x="20" y="3"/>
                  </a:lnTo>
                  <a:lnTo>
                    <a:pt x="0" y="79"/>
                  </a:lnTo>
                  <a:lnTo>
                    <a:pt x="0" y="79"/>
                  </a:lnTo>
                  <a:lnTo>
                    <a:pt x="0" y="81"/>
                  </a:lnTo>
                  <a:lnTo>
                    <a:pt x="1" y="83"/>
                  </a:lnTo>
                  <a:lnTo>
                    <a:pt x="2" y="84"/>
                  </a:lnTo>
                  <a:lnTo>
                    <a:pt x="4" y="85"/>
                  </a:lnTo>
                  <a:lnTo>
                    <a:pt x="5" y="85"/>
                  </a:lnTo>
                  <a:lnTo>
                    <a:pt x="7" y="85"/>
                  </a:lnTo>
                  <a:lnTo>
                    <a:pt x="8" y="84"/>
                  </a:lnTo>
                  <a:lnTo>
                    <a:pt x="9" y="82"/>
                  </a:lnTo>
                  <a:lnTo>
                    <a:pt x="9" y="82"/>
                  </a:lnTo>
                  <a:lnTo>
                    <a:pt x="28" y="5"/>
                  </a:lnTo>
                  <a:lnTo>
                    <a:pt x="28" y="5"/>
                  </a:lnTo>
                  <a:lnTo>
                    <a:pt x="29" y="3"/>
                  </a:lnTo>
                  <a:lnTo>
                    <a:pt x="28" y="2"/>
                  </a:lnTo>
                  <a:lnTo>
                    <a:pt x="27" y="1"/>
                  </a:lnTo>
                  <a:lnTo>
                    <a:pt x="25" y="0"/>
                  </a:lnTo>
                  <a:lnTo>
                    <a:pt x="23" y="0"/>
                  </a:lnTo>
                  <a:lnTo>
                    <a:pt x="22" y="0"/>
                  </a:lnTo>
                  <a:lnTo>
                    <a:pt x="20" y="1"/>
                  </a:lnTo>
                  <a:lnTo>
                    <a:pt x="20" y="3"/>
                  </a:lnTo>
                  <a:lnTo>
                    <a:pt x="20" y="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50" name="Freeform 203"/>
            <p:cNvSpPr/>
            <p:nvPr/>
          </p:nvSpPr>
          <p:spPr bwMode="auto">
            <a:xfrm>
              <a:off x="4687888" y="2668588"/>
              <a:ext cx="15875" cy="61913"/>
            </a:xfrm>
            <a:custGeom>
              <a:avLst/>
              <a:gdLst/>
              <a:ahLst/>
              <a:cxnLst>
                <a:cxn ang="0">
                  <a:pos x="19" y="4"/>
                </a:cxn>
                <a:cxn ang="0">
                  <a:pos x="19" y="4"/>
                </a:cxn>
                <a:cxn ang="0">
                  <a:pos x="19" y="12"/>
                </a:cxn>
                <a:cxn ang="0">
                  <a:pos x="17" y="19"/>
                </a:cxn>
                <a:cxn ang="0">
                  <a:pos x="12" y="35"/>
                </a:cxn>
                <a:cxn ang="0">
                  <a:pos x="8" y="50"/>
                </a:cxn>
                <a:cxn ang="0">
                  <a:pos x="7" y="58"/>
                </a:cxn>
                <a:cxn ang="0">
                  <a:pos x="6" y="65"/>
                </a:cxn>
                <a:cxn ang="0">
                  <a:pos x="6" y="65"/>
                </a:cxn>
                <a:cxn ang="0">
                  <a:pos x="6" y="76"/>
                </a:cxn>
                <a:cxn ang="0">
                  <a:pos x="5" y="89"/>
                </a:cxn>
                <a:cxn ang="0">
                  <a:pos x="4" y="99"/>
                </a:cxn>
                <a:cxn ang="0">
                  <a:pos x="0" y="110"/>
                </a:cxn>
                <a:cxn ang="0">
                  <a:pos x="0" y="110"/>
                </a:cxn>
                <a:cxn ang="0">
                  <a:pos x="0" y="112"/>
                </a:cxn>
                <a:cxn ang="0">
                  <a:pos x="0" y="113"/>
                </a:cxn>
                <a:cxn ang="0">
                  <a:pos x="1" y="116"/>
                </a:cxn>
                <a:cxn ang="0">
                  <a:pos x="3" y="116"/>
                </a:cxn>
                <a:cxn ang="0">
                  <a:pos x="6" y="116"/>
                </a:cxn>
                <a:cxn ang="0">
                  <a:pos x="8" y="114"/>
                </a:cxn>
                <a:cxn ang="0">
                  <a:pos x="9" y="112"/>
                </a:cxn>
                <a:cxn ang="0">
                  <a:pos x="9" y="112"/>
                </a:cxn>
                <a:cxn ang="0">
                  <a:pos x="12" y="102"/>
                </a:cxn>
                <a:cxn ang="0">
                  <a:pos x="14" y="92"/>
                </a:cxn>
                <a:cxn ang="0">
                  <a:pos x="15" y="80"/>
                </a:cxn>
                <a:cxn ang="0">
                  <a:pos x="15" y="70"/>
                </a:cxn>
                <a:cxn ang="0">
                  <a:pos x="15" y="70"/>
                </a:cxn>
                <a:cxn ang="0">
                  <a:pos x="17" y="62"/>
                </a:cxn>
                <a:cxn ang="0">
                  <a:pos x="18" y="54"/>
                </a:cxn>
                <a:cxn ang="0">
                  <a:pos x="22" y="37"/>
                </a:cxn>
                <a:cxn ang="0">
                  <a:pos x="26" y="20"/>
                </a:cxn>
                <a:cxn ang="0">
                  <a:pos x="28" y="12"/>
                </a:cxn>
                <a:cxn ang="0">
                  <a:pos x="29" y="4"/>
                </a:cxn>
                <a:cxn ang="0">
                  <a:pos x="29" y="4"/>
                </a:cxn>
                <a:cxn ang="0">
                  <a:pos x="28" y="2"/>
                </a:cxn>
                <a:cxn ang="0">
                  <a:pos x="27" y="1"/>
                </a:cxn>
                <a:cxn ang="0">
                  <a:pos x="26" y="0"/>
                </a:cxn>
                <a:cxn ang="0">
                  <a:pos x="24" y="0"/>
                </a:cxn>
                <a:cxn ang="0">
                  <a:pos x="22" y="0"/>
                </a:cxn>
                <a:cxn ang="0">
                  <a:pos x="21" y="1"/>
                </a:cxn>
                <a:cxn ang="0">
                  <a:pos x="20" y="2"/>
                </a:cxn>
                <a:cxn ang="0">
                  <a:pos x="19" y="4"/>
                </a:cxn>
                <a:cxn ang="0">
                  <a:pos x="19" y="4"/>
                </a:cxn>
              </a:cxnLst>
              <a:rect l="0" t="0" r="r" b="b"/>
              <a:pathLst>
                <a:path w="29" h="116">
                  <a:moveTo>
                    <a:pt x="19" y="4"/>
                  </a:moveTo>
                  <a:lnTo>
                    <a:pt x="19" y="4"/>
                  </a:lnTo>
                  <a:lnTo>
                    <a:pt x="19" y="12"/>
                  </a:lnTo>
                  <a:lnTo>
                    <a:pt x="17" y="19"/>
                  </a:lnTo>
                  <a:lnTo>
                    <a:pt x="12" y="35"/>
                  </a:lnTo>
                  <a:lnTo>
                    <a:pt x="8" y="50"/>
                  </a:lnTo>
                  <a:lnTo>
                    <a:pt x="7" y="58"/>
                  </a:lnTo>
                  <a:lnTo>
                    <a:pt x="6" y="65"/>
                  </a:lnTo>
                  <a:lnTo>
                    <a:pt x="6" y="65"/>
                  </a:lnTo>
                  <a:lnTo>
                    <a:pt x="6" y="76"/>
                  </a:lnTo>
                  <a:lnTo>
                    <a:pt x="5" y="89"/>
                  </a:lnTo>
                  <a:lnTo>
                    <a:pt x="4" y="99"/>
                  </a:lnTo>
                  <a:lnTo>
                    <a:pt x="0" y="110"/>
                  </a:lnTo>
                  <a:lnTo>
                    <a:pt x="0" y="110"/>
                  </a:lnTo>
                  <a:lnTo>
                    <a:pt x="0" y="112"/>
                  </a:lnTo>
                  <a:lnTo>
                    <a:pt x="0" y="113"/>
                  </a:lnTo>
                  <a:lnTo>
                    <a:pt x="1" y="116"/>
                  </a:lnTo>
                  <a:lnTo>
                    <a:pt x="3" y="116"/>
                  </a:lnTo>
                  <a:lnTo>
                    <a:pt x="6" y="116"/>
                  </a:lnTo>
                  <a:lnTo>
                    <a:pt x="8" y="114"/>
                  </a:lnTo>
                  <a:lnTo>
                    <a:pt x="9" y="112"/>
                  </a:lnTo>
                  <a:lnTo>
                    <a:pt x="9" y="112"/>
                  </a:lnTo>
                  <a:lnTo>
                    <a:pt x="12" y="102"/>
                  </a:lnTo>
                  <a:lnTo>
                    <a:pt x="14" y="92"/>
                  </a:lnTo>
                  <a:lnTo>
                    <a:pt x="15" y="80"/>
                  </a:lnTo>
                  <a:lnTo>
                    <a:pt x="15" y="70"/>
                  </a:lnTo>
                  <a:lnTo>
                    <a:pt x="15" y="70"/>
                  </a:lnTo>
                  <a:lnTo>
                    <a:pt x="17" y="62"/>
                  </a:lnTo>
                  <a:lnTo>
                    <a:pt x="18" y="54"/>
                  </a:lnTo>
                  <a:lnTo>
                    <a:pt x="22" y="37"/>
                  </a:lnTo>
                  <a:lnTo>
                    <a:pt x="26" y="20"/>
                  </a:lnTo>
                  <a:lnTo>
                    <a:pt x="28" y="12"/>
                  </a:lnTo>
                  <a:lnTo>
                    <a:pt x="29" y="4"/>
                  </a:lnTo>
                  <a:lnTo>
                    <a:pt x="29" y="4"/>
                  </a:lnTo>
                  <a:lnTo>
                    <a:pt x="28" y="2"/>
                  </a:lnTo>
                  <a:lnTo>
                    <a:pt x="27" y="1"/>
                  </a:lnTo>
                  <a:lnTo>
                    <a:pt x="26" y="0"/>
                  </a:lnTo>
                  <a:lnTo>
                    <a:pt x="24" y="0"/>
                  </a:lnTo>
                  <a:lnTo>
                    <a:pt x="22" y="0"/>
                  </a:lnTo>
                  <a:lnTo>
                    <a:pt x="21" y="1"/>
                  </a:lnTo>
                  <a:lnTo>
                    <a:pt x="20" y="2"/>
                  </a:lnTo>
                  <a:lnTo>
                    <a:pt x="19" y="4"/>
                  </a:lnTo>
                  <a:lnTo>
                    <a:pt x="19" y="4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51" name="Freeform 204"/>
            <p:cNvSpPr/>
            <p:nvPr/>
          </p:nvSpPr>
          <p:spPr bwMode="auto">
            <a:xfrm>
              <a:off x="4714875" y="2657475"/>
              <a:ext cx="11113" cy="61913"/>
            </a:xfrm>
            <a:custGeom>
              <a:avLst/>
              <a:gdLst/>
              <a:ahLst/>
              <a:cxnLst>
                <a:cxn ang="0">
                  <a:pos x="12" y="5"/>
                </a:cxn>
                <a:cxn ang="0">
                  <a:pos x="12" y="5"/>
                </a:cxn>
                <a:cxn ang="0">
                  <a:pos x="10" y="32"/>
                </a:cxn>
                <a:cxn ang="0">
                  <a:pos x="6" y="59"/>
                </a:cxn>
                <a:cxn ang="0">
                  <a:pos x="2" y="86"/>
                </a:cxn>
                <a:cxn ang="0">
                  <a:pos x="0" y="113"/>
                </a:cxn>
                <a:cxn ang="0">
                  <a:pos x="0" y="113"/>
                </a:cxn>
                <a:cxn ang="0">
                  <a:pos x="0" y="115"/>
                </a:cxn>
                <a:cxn ang="0">
                  <a:pos x="1" y="116"/>
                </a:cxn>
                <a:cxn ang="0">
                  <a:pos x="3" y="117"/>
                </a:cxn>
                <a:cxn ang="0">
                  <a:pos x="4" y="117"/>
                </a:cxn>
                <a:cxn ang="0">
                  <a:pos x="6" y="117"/>
                </a:cxn>
                <a:cxn ang="0">
                  <a:pos x="8" y="116"/>
                </a:cxn>
                <a:cxn ang="0">
                  <a:pos x="9" y="115"/>
                </a:cxn>
                <a:cxn ang="0">
                  <a:pos x="9" y="113"/>
                </a:cxn>
                <a:cxn ang="0">
                  <a:pos x="9" y="113"/>
                </a:cxn>
                <a:cxn ang="0">
                  <a:pos x="11" y="86"/>
                </a:cxn>
                <a:cxn ang="0">
                  <a:pos x="15" y="59"/>
                </a:cxn>
                <a:cxn ang="0">
                  <a:pos x="19" y="32"/>
                </a:cxn>
                <a:cxn ang="0">
                  <a:pos x="21" y="5"/>
                </a:cxn>
                <a:cxn ang="0">
                  <a:pos x="21" y="5"/>
                </a:cxn>
                <a:cxn ang="0">
                  <a:pos x="21" y="3"/>
                </a:cxn>
                <a:cxn ang="0">
                  <a:pos x="20" y="2"/>
                </a:cxn>
                <a:cxn ang="0">
                  <a:pos x="19" y="1"/>
                </a:cxn>
                <a:cxn ang="0">
                  <a:pos x="17" y="0"/>
                </a:cxn>
                <a:cxn ang="0">
                  <a:pos x="15" y="1"/>
                </a:cxn>
                <a:cxn ang="0">
                  <a:pos x="14" y="2"/>
                </a:cxn>
                <a:cxn ang="0">
                  <a:pos x="13" y="3"/>
                </a:cxn>
                <a:cxn ang="0">
                  <a:pos x="12" y="5"/>
                </a:cxn>
                <a:cxn ang="0">
                  <a:pos x="12" y="5"/>
                </a:cxn>
              </a:cxnLst>
              <a:rect l="0" t="0" r="r" b="b"/>
              <a:pathLst>
                <a:path w="21" h="117">
                  <a:moveTo>
                    <a:pt x="12" y="5"/>
                  </a:moveTo>
                  <a:lnTo>
                    <a:pt x="12" y="5"/>
                  </a:lnTo>
                  <a:lnTo>
                    <a:pt x="10" y="32"/>
                  </a:lnTo>
                  <a:lnTo>
                    <a:pt x="6" y="59"/>
                  </a:lnTo>
                  <a:lnTo>
                    <a:pt x="2" y="86"/>
                  </a:lnTo>
                  <a:lnTo>
                    <a:pt x="0" y="113"/>
                  </a:lnTo>
                  <a:lnTo>
                    <a:pt x="0" y="113"/>
                  </a:lnTo>
                  <a:lnTo>
                    <a:pt x="0" y="115"/>
                  </a:lnTo>
                  <a:lnTo>
                    <a:pt x="1" y="116"/>
                  </a:lnTo>
                  <a:lnTo>
                    <a:pt x="3" y="117"/>
                  </a:lnTo>
                  <a:lnTo>
                    <a:pt x="4" y="117"/>
                  </a:lnTo>
                  <a:lnTo>
                    <a:pt x="6" y="117"/>
                  </a:lnTo>
                  <a:lnTo>
                    <a:pt x="8" y="116"/>
                  </a:lnTo>
                  <a:lnTo>
                    <a:pt x="9" y="115"/>
                  </a:lnTo>
                  <a:lnTo>
                    <a:pt x="9" y="113"/>
                  </a:lnTo>
                  <a:lnTo>
                    <a:pt x="9" y="113"/>
                  </a:lnTo>
                  <a:lnTo>
                    <a:pt x="11" y="86"/>
                  </a:lnTo>
                  <a:lnTo>
                    <a:pt x="15" y="59"/>
                  </a:lnTo>
                  <a:lnTo>
                    <a:pt x="19" y="32"/>
                  </a:lnTo>
                  <a:lnTo>
                    <a:pt x="21" y="5"/>
                  </a:lnTo>
                  <a:lnTo>
                    <a:pt x="21" y="5"/>
                  </a:lnTo>
                  <a:lnTo>
                    <a:pt x="21" y="3"/>
                  </a:lnTo>
                  <a:lnTo>
                    <a:pt x="20" y="2"/>
                  </a:lnTo>
                  <a:lnTo>
                    <a:pt x="19" y="1"/>
                  </a:lnTo>
                  <a:lnTo>
                    <a:pt x="17" y="0"/>
                  </a:lnTo>
                  <a:lnTo>
                    <a:pt x="15" y="1"/>
                  </a:lnTo>
                  <a:lnTo>
                    <a:pt x="14" y="2"/>
                  </a:lnTo>
                  <a:lnTo>
                    <a:pt x="13" y="3"/>
                  </a:lnTo>
                  <a:lnTo>
                    <a:pt x="12" y="5"/>
                  </a:lnTo>
                  <a:lnTo>
                    <a:pt x="12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52" name="Freeform 206"/>
            <p:cNvSpPr>
              <a:spLocks noEditPoints="1"/>
            </p:cNvSpPr>
            <p:nvPr/>
          </p:nvSpPr>
          <p:spPr bwMode="auto">
            <a:xfrm>
              <a:off x="4249738" y="2249488"/>
              <a:ext cx="555625" cy="574675"/>
            </a:xfrm>
            <a:custGeom>
              <a:avLst/>
              <a:gdLst/>
              <a:ahLst/>
              <a:cxnLst>
                <a:cxn ang="0">
                  <a:pos x="817" y="1056"/>
                </a:cxn>
                <a:cxn ang="0">
                  <a:pos x="716" y="1035"/>
                </a:cxn>
                <a:cxn ang="0">
                  <a:pos x="659" y="1016"/>
                </a:cxn>
                <a:cxn ang="0">
                  <a:pos x="645" y="1010"/>
                </a:cxn>
                <a:cxn ang="0">
                  <a:pos x="623" y="986"/>
                </a:cxn>
                <a:cxn ang="0">
                  <a:pos x="608" y="970"/>
                </a:cxn>
                <a:cxn ang="0">
                  <a:pos x="577" y="929"/>
                </a:cxn>
                <a:cxn ang="0">
                  <a:pos x="513" y="864"/>
                </a:cxn>
                <a:cxn ang="0">
                  <a:pos x="403" y="767"/>
                </a:cxn>
                <a:cxn ang="0">
                  <a:pos x="307" y="683"/>
                </a:cxn>
                <a:cxn ang="0">
                  <a:pos x="222" y="574"/>
                </a:cxn>
                <a:cxn ang="0">
                  <a:pos x="139" y="472"/>
                </a:cxn>
                <a:cxn ang="0">
                  <a:pos x="97" y="439"/>
                </a:cxn>
                <a:cxn ang="0">
                  <a:pos x="31" y="360"/>
                </a:cxn>
                <a:cxn ang="0">
                  <a:pos x="27" y="300"/>
                </a:cxn>
                <a:cxn ang="0">
                  <a:pos x="84" y="371"/>
                </a:cxn>
                <a:cxn ang="0">
                  <a:pos x="141" y="426"/>
                </a:cxn>
                <a:cxn ang="0">
                  <a:pos x="208" y="491"/>
                </a:cxn>
                <a:cxn ang="0">
                  <a:pos x="305" y="624"/>
                </a:cxn>
                <a:cxn ang="0">
                  <a:pos x="398" y="714"/>
                </a:cxn>
                <a:cxn ang="0">
                  <a:pos x="481" y="790"/>
                </a:cxn>
                <a:cxn ang="0">
                  <a:pos x="571" y="872"/>
                </a:cxn>
                <a:cxn ang="0">
                  <a:pos x="646" y="943"/>
                </a:cxn>
                <a:cxn ang="0">
                  <a:pos x="724" y="871"/>
                </a:cxn>
                <a:cxn ang="0">
                  <a:pos x="843" y="787"/>
                </a:cxn>
                <a:cxn ang="0">
                  <a:pos x="981" y="693"/>
                </a:cxn>
                <a:cxn ang="0">
                  <a:pos x="917" y="620"/>
                </a:cxn>
                <a:cxn ang="0">
                  <a:pos x="751" y="446"/>
                </a:cxn>
                <a:cxn ang="0">
                  <a:pos x="583" y="291"/>
                </a:cxn>
                <a:cxn ang="0">
                  <a:pos x="501" y="195"/>
                </a:cxn>
                <a:cxn ang="0">
                  <a:pos x="431" y="116"/>
                </a:cxn>
                <a:cxn ang="0">
                  <a:pos x="378" y="54"/>
                </a:cxn>
                <a:cxn ang="0">
                  <a:pos x="377" y="0"/>
                </a:cxn>
                <a:cxn ang="0">
                  <a:pos x="496" y="134"/>
                </a:cxn>
                <a:cxn ang="0">
                  <a:pos x="631" y="290"/>
                </a:cxn>
                <a:cxn ang="0">
                  <a:pos x="729" y="380"/>
                </a:cxn>
                <a:cxn ang="0">
                  <a:pos x="900" y="546"/>
                </a:cxn>
                <a:cxn ang="0">
                  <a:pos x="980" y="641"/>
                </a:cxn>
                <a:cxn ang="0">
                  <a:pos x="1020" y="678"/>
                </a:cxn>
                <a:cxn ang="0">
                  <a:pos x="1032" y="689"/>
                </a:cxn>
                <a:cxn ang="0">
                  <a:pos x="1037" y="700"/>
                </a:cxn>
                <a:cxn ang="0">
                  <a:pos x="1051" y="800"/>
                </a:cxn>
                <a:cxn ang="0">
                  <a:pos x="1037" y="911"/>
                </a:cxn>
                <a:cxn ang="0">
                  <a:pos x="1029" y="991"/>
                </a:cxn>
                <a:cxn ang="0">
                  <a:pos x="1023" y="1039"/>
                </a:cxn>
                <a:cxn ang="0">
                  <a:pos x="1016" y="1079"/>
                </a:cxn>
                <a:cxn ang="0">
                  <a:pos x="1002" y="1088"/>
                </a:cxn>
                <a:cxn ang="0">
                  <a:pos x="996" y="1087"/>
                </a:cxn>
                <a:cxn ang="0">
                  <a:pos x="954" y="761"/>
                </a:cxn>
                <a:cxn ang="0">
                  <a:pos x="842" y="830"/>
                </a:cxn>
                <a:cxn ang="0">
                  <a:pos x="729" y="917"/>
                </a:cxn>
                <a:cxn ang="0">
                  <a:pos x="672" y="967"/>
                </a:cxn>
                <a:cxn ang="0">
                  <a:pos x="699" y="991"/>
                </a:cxn>
                <a:cxn ang="0">
                  <a:pos x="772" y="1010"/>
                </a:cxn>
                <a:cxn ang="0">
                  <a:pos x="941" y="1046"/>
                </a:cxn>
                <a:cxn ang="0">
                  <a:pos x="989" y="1039"/>
                </a:cxn>
                <a:cxn ang="0">
                  <a:pos x="990" y="1018"/>
                </a:cxn>
                <a:cxn ang="0">
                  <a:pos x="995" y="957"/>
                </a:cxn>
                <a:cxn ang="0">
                  <a:pos x="1010" y="856"/>
                </a:cxn>
                <a:cxn ang="0">
                  <a:pos x="1010" y="734"/>
                </a:cxn>
              </a:cxnLst>
              <a:rect l="0" t="0" r="r" b="b"/>
              <a:pathLst>
                <a:path w="1051" h="1088">
                  <a:moveTo>
                    <a:pt x="991" y="1088"/>
                  </a:moveTo>
                  <a:lnTo>
                    <a:pt x="991" y="1088"/>
                  </a:lnTo>
                  <a:lnTo>
                    <a:pt x="952" y="1084"/>
                  </a:lnTo>
                  <a:lnTo>
                    <a:pt x="911" y="1078"/>
                  </a:lnTo>
                  <a:lnTo>
                    <a:pt x="866" y="1069"/>
                  </a:lnTo>
                  <a:lnTo>
                    <a:pt x="817" y="1056"/>
                  </a:lnTo>
                  <a:lnTo>
                    <a:pt x="817" y="1056"/>
                  </a:lnTo>
                  <a:lnTo>
                    <a:pt x="773" y="1046"/>
                  </a:lnTo>
                  <a:lnTo>
                    <a:pt x="751" y="1041"/>
                  </a:lnTo>
                  <a:lnTo>
                    <a:pt x="728" y="1037"/>
                  </a:lnTo>
                  <a:lnTo>
                    <a:pt x="728" y="1037"/>
                  </a:lnTo>
                  <a:lnTo>
                    <a:pt x="716" y="1035"/>
                  </a:lnTo>
                  <a:lnTo>
                    <a:pt x="706" y="1031"/>
                  </a:lnTo>
                  <a:lnTo>
                    <a:pt x="686" y="1025"/>
                  </a:lnTo>
                  <a:lnTo>
                    <a:pt x="686" y="1025"/>
                  </a:lnTo>
                  <a:lnTo>
                    <a:pt x="673" y="1020"/>
                  </a:lnTo>
                  <a:lnTo>
                    <a:pt x="659" y="1016"/>
                  </a:lnTo>
                  <a:lnTo>
                    <a:pt x="659" y="1016"/>
                  </a:lnTo>
                  <a:lnTo>
                    <a:pt x="654" y="1015"/>
                  </a:lnTo>
                  <a:lnTo>
                    <a:pt x="651" y="1013"/>
                  </a:lnTo>
                  <a:lnTo>
                    <a:pt x="650" y="1012"/>
                  </a:lnTo>
                  <a:lnTo>
                    <a:pt x="649" y="1011"/>
                  </a:lnTo>
                  <a:lnTo>
                    <a:pt x="649" y="1011"/>
                  </a:lnTo>
                  <a:lnTo>
                    <a:pt x="645" y="1010"/>
                  </a:lnTo>
                  <a:lnTo>
                    <a:pt x="645" y="1010"/>
                  </a:lnTo>
                  <a:lnTo>
                    <a:pt x="640" y="1006"/>
                  </a:lnTo>
                  <a:lnTo>
                    <a:pt x="635" y="1001"/>
                  </a:lnTo>
                  <a:lnTo>
                    <a:pt x="628" y="991"/>
                  </a:lnTo>
                  <a:lnTo>
                    <a:pt x="623" y="986"/>
                  </a:lnTo>
                  <a:lnTo>
                    <a:pt x="623" y="986"/>
                  </a:lnTo>
                  <a:lnTo>
                    <a:pt x="620" y="983"/>
                  </a:lnTo>
                  <a:lnTo>
                    <a:pt x="619" y="982"/>
                  </a:lnTo>
                  <a:lnTo>
                    <a:pt x="619" y="982"/>
                  </a:lnTo>
                  <a:lnTo>
                    <a:pt x="614" y="979"/>
                  </a:lnTo>
                  <a:lnTo>
                    <a:pt x="611" y="976"/>
                  </a:lnTo>
                  <a:lnTo>
                    <a:pt x="608" y="970"/>
                  </a:lnTo>
                  <a:lnTo>
                    <a:pt x="608" y="965"/>
                  </a:lnTo>
                  <a:lnTo>
                    <a:pt x="608" y="963"/>
                  </a:lnTo>
                  <a:lnTo>
                    <a:pt x="606" y="961"/>
                  </a:lnTo>
                  <a:lnTo>
                    <a:pt x="606" y="961"/>
                  </a:lnTo>
                  <a:lnTo>
                    <a:pt x="591" y="946"/>
                  </a:lnTo>
                  <a:lnTo>
                    <a:pt x="577" y="929"/>
                  </a:lnTo>
                  <a:lnTo>
                    <a:pt x="577" y="929"/>
                  </a:lnTo>
                  <a:lnTo>
                    <a:pt x="561" y="912"/>
                  </a:lnTo>
                  <a:lnTo>
                    <a:pt x="546" y="895"/>
                  </a:lnTo>
                  <a:lnTo>
                    <a:pt x="529" y="879"/>
                  </a:lnTo>
                  <a:lnTo>
                    <a:pt x="513" y="864"/>
                  </a:lnTo>
                  <a:lnTo>
                    <a:pt x="513" y="864"/>
                  </a:lnTo>
                  <a:lnTo>
                    <a:pt x="490" y="846"/>
                  </a:lnTo>
                  <a:lnTo>
                    <a:pt x="469" y="827"/>
                  </a:lnTo>
                  <a:lnTo>
                    <a:pt x="428" y="789"/>
                  </a:lnTo>
                  <a:lnTo>
                    <a:pt x="428" y="789"/>
                  </a:lnTo>
                  <a:lnTo>
                    <a:pt x="416" y="777"/>
                  </a:lnTo>
                  <a:lnTo>
                    <a:pt x="403" y="767"/>
                  </a:lnTo>
                  <a:lnTo>
                    <a:pt x="378" y="745"/>
                  </a:lnTo>
                  <a:lnTo>
                    <a:pt x="378" y="745"/>
                  </a:lnTo>
                  <a:lnTo>
                    <a:pt x="356" y="729"/>
                  </a:lnTo>
                  <a:lnTo>
                    <a:pt x="336" y="711"/>
                  </a:lnTo>
                  <a:lnTo>
                    <a:pt x="317" y="693"/>
                  </a:lnTo>
                  <a:lnTo>
                    <a:pt x="307" y="683"/>
                  </a:lnTo>
                  <a:lnTo>
                    <a:pt x="299" y="673"/>
                  </a:lnTo>
                  <a:lnTo>
                    <a:pt x="299" y="673"/>
                  </a:lnTo>
                  <a:lnTo>
                    <a:pt x="271" y="638"/>
                  </a:lnTo>
                  <a:lnTo>
                    <a:pt x="271" y="638"/>
                  </a:lnTo>
                  <a:lnTo>
                    <a:pt x="238" y="596"/>
                  </a:lnTo>
                  <a:lnTo>
                    <a:pt x="222" y="574"/>
                  </a:lnTo>
                  <a:lnTo>
                    <a:pt x="207" y="552"/>
                  </a:lnTo>
                  <a:lnTo>
                    <a:pt x="207" y="552"/>
                  </a:lnTo>
                  <a:lnTo>
                    <a:pt x="194" y="534"/>
                  </a:lnTo>
                  <a:lnTo>
                    <a:pt x="178" y="514"/>
                  </a:lnTo>
                  <a:lnTo>
                    <a:pt x="160" y="493"/>
                  </a:lnTo>
                  <a:lnTo>
                    <a:pt x="139" y="472"/>
                  </a:lnTo>
                  <a:lnTo>
                    <a:pt x="139" y="472"/>
                  </a:lnTo>
                  <a:lnTo>
                    <a:pt x="128" y="461"/>
                  </a:lnTo>
                  <a:lnTo>
                    <a:pt x="115" y="453"/>
                  </a:lnTo>
                  <a:lnTo>
                    <a:pt x="115" y="453"/>
                  </a:lnTo>
                  <a:lnTo>
                    <a:pt x="103" y="444"/>
                  </a:lnTo>
                  <a:lnTo>
                    <a:pt x="97" y="439"/>
                  </a:lnTo>
                  <a:lnTo>
                    <a:pt x="92" y="433"/>
                  </a:lnTo>
                  <a:lnTo>
                    <a:pt x="92" y="433"/>
                  </a:lnTo>
                  <a:lnTo>
                    <a:pt x="74" y="414"/>
                  </a:lnTo>
                  <a:lnTo>
                    <a:pt x="57" y="393"/>
                  </a:lnTo>
                  <a:lnTo>
                    <a:pt x="57" y="393"/>
                  </a:lnTo>
                  <a:lnTo>
                    <a:pt x="31" y="360"/>
                  </a:lnTo>
                  <a:lnTo>
                    <a:pt x="16" y="345"/>
                  </a:lnTo>
                  <a:lnTo>
                    <a:pt x="2" y="329"/>
                  </a:lnTo>
                  <a:lnTo>
                    <a:pt x="2" y="329"/>
                  </a:lnTo>
                  <a:lnTo>
                    <a:pt x="0" y="327"/>
                  </a:lnTo>
                  <a:lnTo>
                    <a:pt x="0" y="327"/>
                  </a:lnTo>
                  <a:lnTo>
                    <a:pt x="27" y="300"/>
                  </a:lnTo>
                  <a:lnTo>
                    <a:pt x="27" y="300"/>
                  </a:lnTo>
                  <a:lnTo>
                    <a:pt x="45" y="322"/>
                  </a:lnTo>
                  <a:lnTo>
                    <a:pt x="45" y="322"/>
                  </a:lnTo>
                  <a:lnTo>
                    <a:pt x="68" y="351"/>
                  </a:lnTo>
                  <a:lnTo>
                    <a:pt x="68" y="351"/>
                  </a:lnTo>
                  <a:lnTo>
                    <a:pt x="84" y="371"/>
                  </a:lnTo>
                  <a:lnTo>
                    <a:pt x="102" y="392"/>
                  </a:lnTo>
                  <a:lnTo>
                    <a:pt x="111" y="401"/>
                  </a:lnTo>
                  <a:lnTo>
                    <a:pt x="120" y="411"/>
                  </a:lnTo>
                  <a:lnTo>
                    <a:pt x="131" y="419"/>
                  </a:lnTo>
                  <a:lnTo>
                    <a:pt x="141" y="426"/>
                  </a:lnTo>
                  <a:lnTo>
                    <a:pt x="141" y="426"/>
                  </a:lnTo>
                  <a:lnTo>
                    <a:pt x="151" y="434"/>
                  </a:lnTo>
                  <a:lnTo>
                    <a:pt x="163" y="444"/>
                  </a:lnTo>
                  <a:lnTo>
                    <a:pt x="174" y="454"/>
                  </a:lnTo>
                  <a:lnTo>
                    <a:pt x="186" y="465"/>
                  </a:lnTo>
                  <a:lnTo>
                    <a:pt x="197" y="478"/>
                  </a:lnTo>
                  <a:lnTo>
                    <a:pt x="208" y="491"/>
                  </a:lnTo>
                  <a:lnTo>
                    <a:pt x="219" y="506"/>
                  </a:lnTo>
                  <a:lnTo>
                    <a:pt x="229" y="521"/>
                  </a:lnTo>
                  <a:lnTo>
                    <a:pt x="229" y="521"/>
                  </a:lnTo>
                  <a:lnTo>
                    <a:pt x="261" y="567"/>
                  </a:lnTo>
                  <a:lnTo>
                    <a:pt x="291" y="607"/>
                  </a:lnTo>
                  <a:lnTo>
                    <a:pt x="305" y="624"/>
                  </a:lnTo>
                  <a:lnTo>
                    <a:pt x="319" y="640"/>
                  </a:lnTo>
                  <a:lnTo>
                    <a:pt x="332" y="654"/>
                  </a:lnTo>
                  <a:lnTo>
                    <a:pt x="346" y="668"/>
                  </a:lnTo>
                  <a:lnTo>
                    <a:pt x="346" y="668"/>
                  </a:lnTo>
                  <a:lnTo>
                    <a:pt x="371" y="692"/>
                  </a:lnTo>
                  <a:lnTo>
                    <a:pt x="398" y="714"/>
                  </a:lnTo>
                  <a:lnTo>
                    <a:pt x="398" y="714"/>
                  </a:lnTo>
                  <a:lnTo>
                    <a:pt x="429" y="741"/>
                  </a:lnTo>
                  <a:lnTo>
                    <a:pt x="445" y="755"/>
                  </a:lnTo>
                  <a:lnTo>
                    <a:pt x="459" y="769"/>
                  </a:lnTo>
                  <a:lnTo>
                    <a:pt x="459" y="769"/>
                  </a:lnTo>
                  <a:lnTo>
                    <a:pt x="481" y="790"/>
                  </a:lnTo>
                  <a:lnTo>
                    <a:pt x="504" y="809"/>
                  </a:lnTo>
                  <a:lnTo>
                    <a:pt x="504" y="809"/>
                  </a:lnTo>
                  <a:lnTo>
                    <a:pt x="526" y="828"/>
                  </a:lnTo>
                  <a:lnTo>
                    <a:pt x="548" y="849"/>
                  </a:lnTo>
                  <a:lnTo>
                    <a:pt x="548" y="849"/>
                  </a:lnTo>
                  <a:lnTo>
                    <a:pt x="571" y="872"/>
                  </a:lnTo>
                  <a:lnTo>
                    <a:pt x="594" y="896"/>
                  </a:lnTo>
                  <a:lnTo>
                    <a:pt x="594" y="896"/>
                  </a:lnTo>
                  <a:lnTo>
                    <a:pt x="615" y="920"/>
                  </a:lnTo>
                  <a:lnTo>
                    <a:pt x="638" y="943"/>
                  </a:lnTo>
                  <a:lnTo>
                    <a:pt x="643" y="948"/>
                  </a:lnTo>
                  <a:lnTo>
                    <a:pt x="646" y="943"/>
                  </a:lnTo>
                  <a:lnTo>
                    <a:pt x="646" y="943"/>
                  </a:lnTo>
                  <a:lnTo>
                    <a:pt x="658" y="929"/>
                  </a:lnTo>
                  <a:lnTo>
                    <a:pt x="669" y="917"/>
                  </a:lnTo>
                  <a:lnTo>
                    <a:pt x="682" y="904"/>
                  </a:lnTo>
                  <a:lnTo>
                    <a:pt x="696" y="893"/>
                  </a:lnTo>
                  <a:lnTo>
                    <a:pt x="724" y="871"/>
                  </a:lnTo>
                  <a:lnTo>
                    <a:pt x="753" y="851"/>
                  </a:lnTo>
                  <a:lnTo>
                    <a:pt x="753" y="851"/>
                  </a:lnTo>
                  <a:lnTo>
                    <a:pt x="784" y="829"/>
                  </a:lnTo>
                  <a:lnTo>
                    <a:pt x="784" y="829"/>
                  </a:lnTo>
                  <a:lnTo>
                    <a:pt x="812" y="807"/>
                  </a:lnTo>
                  <a:lnTo>
                    <a:pt x="843" y="787"/>
                  </a:lnTo>
                  <a:lnTo>
                    <a:pt x="906" y="748"/>
                  </a:lnTo>
                  <a:lnTo>
                    <a:pt x="906" y="748"/>
                  </a:lnTo>
                  <a:lnTo>
                    <a:pt x="944" y="725"/>
                  </a:lnTo>
                  <a:lnTo>
                    <a:pt x="980" y="702"/>
                  </a:lnTo>
                  <a:lnTo>
                    <a:pt x="986" y="698"/>
                  </a:lnTo>
                  <a:lnTo>
                    <a:pt x="981" y="693"/>
                  </a:lnTo>
                  <a:lnTo>
                    <a:pt x="981" y="693"/>
                  </a:lnTo>
                  <a:lnTo>
                    <a:pt x="964" y="676"/>
                  </a:lnTo>
                  <a:lnTo>
                    <a:pt x="949" y="660"/>
                  </a:lnTo>
                  <a:lnTo>
                    <a:pt x="920" y="624"/>
                  </a:lnTo>
                  <a:lnTo>
                    <a:pt x="917" y="620"/>
                  </a:lnTo>
                  <a:lnTo>
                    <a:pt x="917" y="620"/>
                  </a:lnTo>
                  <a:lnTo>
                    <a:pt x="882" y="579"/>
                  </a:lnTo>
                  <a:lnTo>
                    <a:pt x="850" y="543"/>
                  </a:lnTo>
                  <a:lnTo>
                    <a:pt x="819" y="510"/>
                  </a:lnTo>
                  <a:lnTo>
                    <a:pt x="789" y="480"/>
                  </a:lnTo>
                  <a:lnTo>
                    <a:pt x="789" y="480"/>
                  </a:lnTo>
                  <a:lnTo>
                    <a:pt x="751" y="446"/>
                  </a:lnTo>
                  <a:lnTo>
                    <a:pt x="712" y="412"/>
                  </a:lnTo>
                  <a:lnTo>
                    <a:pt x="712" y="412"/>
                  </a:lnTo>
                  <a:lnTo>
                    <a:pt x="668" y="372"/>
                  </a:lnTo>
                  <a:lnTo>
                    <a:pt x="624" y="332"/>
                  </a:lnTo>
                  <a:lnTo>
                    <a:pt x="604" y="313"/>
                  </a:lnTo>
                  <a:lnTo>
                    <a:pt x="583" y="291"/>
                  </a:lnTo>
                  <a:lnTo>
                    <a:pt x="564" y="269"/>
                  </a:lnTo>
                  <a:lnTo>
                    <a:pt x="544" y="246"/>
                  </a:lnTo>
                  <a:lnTo>
                    <a:pt x="544" y="246"/>
                  </a:lnTo>
                  <a:lnTo>
                    <a:pt x="522" y="221"/>
                  </a:lnTo>
                  <a:lnTo>
                    <a:pt x="501" y="195"/>
                  </a:lnTo>
                  <a:lnTo>
                    <a:pt x="501" y="195"/>
                  </a:lnTo>
                  <a:lnTo>
                    <a:pt x="475" y="165"/>
                  </a:lnTo>
                  <a:lnTo>
                    <a:pt x="450" y="135"/>
                  </a:lnTo>
                  <a:lnTo>
                    <a:pt x="450" y="135"/>
                  </a:lnTo>
                  <a:lnTo>
                    <a:pt x="441" y="125"/>
                  </a:lnTo>
                  <a:lnTo>
                    <a:pt x="431" y="116"/>
                  </a:lnTo>
                  <a:lnTo>
                    <a:pt x="431" y="116"/>
                  </a:lnTo>
                  <a:lnTo>
                    <a:pt x="422" y="107"/>
                  </a:lnTo>
                  <a:lnTo>
                    <a:pt x="413" y="98"/>
                  </a:lnTo>
                  <a:lnTo>
                    <a:pt x="413" y="98"/>
                  </a:lnTo>
                  <a:lnTo>
                    <a:pt x="400" y="81"/>
                  </a:lnTo>
                  <a:lnTo>
                    <a:pt x="389" y="67"/>
                  </a:lnTo>
                  <a:lnTo>
                    <a:pt x="378" y="54"/>
                  </a:lnTo>
                  <a:lnTo>
                    <a:pt x="366" y="44"/>
                  </a:lnTo>
                  <a:lnTo>
                    <a:pt x="366" y="44"/>
                  </a:lnTo>
                  <a:lnTo>
                    <a:pt x="355" y="33"/>
                  </a:lnTo>
                  <a:lnTo>
                    <a:pt x="346" y="21"/>
                  </a:lnTo>
                  <a:lnTo>
                    <a:pt x="346" y="21"/>
                  </a:lnTo>
                  <a:lnTo>
                    <a:pt x="377" y="0"/>
                  </a:lnTo>
                  <a:lnTo>
                    <a:pt x="377" y="0"/>
                  </a:lnTo>
                  <a:lnTo>
                    <a:pt x="382" y="6"/>
                  </a:lnTo>
                  <a:lnTo>
                    <a:pt x="382" y="6"/>
                  </a:lnTo>
                  <a:lnTo>
                    <a:pt x="433" y="64"/>
                  </a:lnTo>
                  <a:lnTo>
                    <a:pt x="433" y="64"/>
                  </a:lnTo>
                  <a:lnTo>
                    <a:pt x="496" y="134"/>
                  </a:lnTo>
                  <a:lnTo>
                    <a:pt x="527" y="170"/>
                  </a:lnTo>
                  <a:lnTo>
                    <a:pt x="558" y="207"/>
                  </a:lnTo>
                  <a:lnTo>
                    <a:pt x="558" y="207"/>
                  </a:lnTo>
                  <a:lnTo>
                    <a:pt x="585" y="239"/>
                  </a:lnTo>
                  <a:lnTo>
                    <a:pt x="614" y="273"/>
                  </a:lnTo>
                  <a:lnTo>
                    <a:pt x="631" y="290"/>
                  </a:lnTo>
                  <a:lnTo>
                    <a:pt x="647" y="307"/>
                  </a:lnTo>
                  <a:lnTo>
                    <a:pt x="665" y="324"/>
                  </a:lnTo>
                  <a:lnTo>
                    <a:pt x="683" y="341"/>
                  </a:lnTo>
                  <a:lnTo>
                    <a:pt x="683" y="341"/>
                  </a:lnTo>
                  <a:lnTo>
                    <a:pt x="729" y="380"/>
                  </a:lnTo>
                  <a:lnTo>
                    <a:pt x="729" y="380"/>
                  </a:lnTo>
                  <a:lnTo>
                    <a:pt x="765" y="411"/>
                  </a:lnTo>
                  <a:lnTo>
                    <a:pt x="801" y="444"/>
                  </a:lnTo>
                  <a:lnTo>
                    <a:pt x="801" y="444"/>
                  </a:lnTo>
                  <a:lnTo>
                    <a:pt x="836" y="477"/>
                  </a:lnTo>
                  <a:lnTo>
                    <a:pt x="869" y="511"/>
                  </a:lnTo>
                  <a:lnTo>
                    <a:pt x="900" y="546"/>
                  </a:lnTo>
                  <a:lnTo>
                    <a:pt x="930" y="581"/>
                  </a:lnTo>
                  <a:lnTo>
                    <a:pt x="930" y="581"/>
                  </a:lnTo>
                  <a:lnTo>
                    <a:pt x="946" y="600"/>
                  </a:lnTo>
                  <a:lnTo>
                    <a:pt x="946" y="600"/>
                  </a:lnTo>
                  <a:lnTo>
                    <a:pt x="962" y="620"/>
                  </a:lnTo>
                  <a:lnTo>
                    <a:pt x="980" y="641"/>
                  </a:lnTo>
                  <a:lnTo>
                    <a:pt x="998" y="661"/>
                  </a:lnTo>
                  <a:lnTo>
                    <a:pt x="1008" y="669"/>
                  </a:lnTo>
                  <a:lnTo>
                    <a:pt x="1018" y="677"/>
                  </a:lnTo>
                  <a:lnTo>
                    <a:pt x="1019" y="678"/>
                  </a:lnTo>
                  <a:lnTo>
                    <a:pt x="1020" y="678"/>
                  </a:lnTo>
                  <a:lnTo>
                    <a:pt x="1020" y="678"/>
                  </a:lnTo>
                  <a:lnTo>
                    <a:pt x="1025" y="680"/>
                  </a:lnTo>
                  <a:lnTo>
                    <a:pt x="1029" y="684"/>
                  </a:lnTo>
                  <a:lnTo>
                    <a:pt x="1029" y="685"/>
                  </a:lnTo>
                  <a:lnTo>
                    <a:pt x="1030" y="686"/>
                  </a:lnTo>
                  <a:lnTo>
                    <a:pt x="1030" y="686"/>
                  </a:lnTo>
                  <a:lnTo>
                    <a:pt x="1032" y="689"/>
                  </a:lnTo>
                  <a:lnTo>
                    <a:pt x="1035" y="692"/>
                  </a:lnTo>
                  <a:lnTo>
                    <a:pt x="1036" y="695"/>
                  </a:lnTo>
                  <a:lnTo>
                    <a:pt x="1037" y="698"/>
                  </a:lnTo>
                  <a:lnTo>
                    <a:pt x="1037" y="699"/>
                  </a:lnTo>
                  <a:lnTo>
                    <a:pt x="1037" y="700"/>
                  </a:lnTo>
                  <a:lnTo>
                    <a:pt x="1037" y="700"/>
                  </a:lnTo>
                  <a:lnTo>
                    <a:pt x="1041" y="711"/>
                  </a:lnTo>
                  <a:lnTo>
                    <a:pt x="1045" y="723"/>
                  </a:lnTo>
                  <a:lnTo>
                    <a:pt x="1047" y="735"/>
                  </a:lnTo>
                  <a:lnTo>
                    <a:pt x="1049" y="748"/>
                  </a:lnTo>
                  <a:lnTo>
                    <a:pt x="1051" y="774"/>
                  </a:lnTo>
                  <a:lnTo>
                    <a:pt x="1051" y="800"/>
                  </a:lnTo>
                  <a:lnTo>
                    <a:pt x="1050" y="826"/>
                  </a:lnTo>
                  <a:lnTo>
                    <a:pt x="1047" y="851"/>
                  </a:lnTo>
                  <a:lnTo>
                    <a:pt x="1044" y="872"/>
                  </a:lnTo>
                  <a:lnTo>
                    <a:pt x="1040" y="892"/>
                  </a:lnTo>
                  <a:lnTo>
                    <a:pt x="1040" y="892"/>
                  </a:lnTo>
                  <a:lnTo>
                    <a:pt x="1037" y="911"/>
                  </a:lnTo>
                  <a:lnTo>
                    <a:pt x="1035" y="929"/>
                  </a:lnTo>
                  <a:lnTo>
                    <a:pt x="1030" y="967"/>
                  </a:lnTo>
                  <a:lnTo>
                    <a:pt x="1030" y="973"/>
                  </a:lnTo>
                  <a:lnTo>
                    <a:pt x="1030" y="973"/>
                  </a:lnTo>
                  <a:lnTo>
                    <a:pt x="1029" y="991"/>
                  </a:lnTo>
                  <a:lnTo>
                    <a:pt x="1029" y="991"/>
                  </a:lnTo>
                  <a:lnTo>
                    <a:pt x="1029" y="1009"/>
                  </a:lnTo>
                  <a:lnTo>
                    <a:pt x="1028" y="1017"/>
                  </a:lnTo>
                  <a:lnTo>
                    <a:pt x="1026" y="1024"/>
                  </a:lnTo>
                  <a:lnTo>
                    <a:pt x="1026" y="1024"/>
                  </a:lnTo>
                  <a:lnTo>
                    <a:pt x="1024" y="1031"/>
                  </a:lnTo>
                  <a:lnTo>
                    <a:pt x="1023" y="1039"/>
                  </a:lnTo>
                  <a:lnTo>
                    <a:pt x="1023" y="1051"/>
                  </a:lnTo>
                  <a:lnTo>
                    <a:pt x="1023" y="1051"/>
                  </a:lnTo>
                  <a:lnTo>
                    <a:pt x="1023" y="1059"/>
                  </a:lnTo>
                  <a:lnTo>
                    <a:pt x="1021" y="1068"/>
                  </a:lnTo>
                  <a:lnTo>
                    <a:pt x="1019" y="1075"/>
                  </a:lnTo>
                  <a:lnTo>
                    <a:pt x="1016" y="1079"/>
                  </a:lnTo>
                  <a:lnTo>
                    <a:pt x="1013" y="1083"/>
                  </a:lnTo>
                  <a:lnTo>
                    <a:pt x="1013" y="1083"/>
                  </a:lnTo>
                  <a:lnTo>
                    <a:pt x="1010" y="1085"/>
                  </a:lnTo>
                  <a:lnTo>
                    <a:pt x="1008" y="1086"/>
                  </a:lnTo>
                  <a:lnTo>
                    <a:pt x="1005" y="1087"/>
                  </a:lnTo>
                  <a:lnTo>
                    <a:pt x="1002" y="1088"/>
                  </a:lnTo>
                  <a:lnTo>
                    <a:pt x="1002" y="1088"/>
                  </a:lnTo>
                  <a:lnTo>
                    <a:pt x="1002" y="1088"/>
                  </a:lnTo>
                  <a:lnTo>
                    <a:pt x="998" y="1087"/>
                  </a:lnTo>
                  <a:lnTo>
                    <a:pt x="997" y="1087"/>
                  </a:lnTo>
                  <a:lnTo>
                    <a:pt x="996" y="1087"/>
                  </a:lnTo>
                  <a:lnTo>
                    <a:pt x="996" y="1087"/>
                  </a:lnTo>
                  <a:lnTo>
                    <a:pt x="992" y="1088"/>
                  </a:lnTo>
                  <a:lnTo>
                    <a:pt x="991" y="1088"/>
                  </a:lnTo>
                  <a:close/>
                  <a:moveTo>
                    <a:pt x="1002" y="731"/>
                  </a:moveTo>
                  <a:lnTo>
                    <a:pt x="1002" y="731"/>
                  </a:lnTo>
                  <a:lnTo>
                    <a:pt x="954" y="761"/>
                  </a:lnTo>
                  <a:lnTo>
                    <a:pt x="954" y="761"/>
                  </a:lnTo>
                  <a:lnTo>
                    <a:pt x="918" y="784"/>
                  </a:lnTo>
                  <a:lnTo>
                    <a:pt x="918" y="784"/>
                  </a:lnTo>
                  <a:lnTo>
                    <a:pt x="885" y="803"/>
                  </a:lnTo>
                  <a:lnTo>
                    <a:pt x="885" y="803"/>
                  </a:lnTo>
                  <a:lnTo>
                    <a:pt x="856" y="821"/>
                  </a:lnTo>
                  <a:lnTo>
                    <a:pt x="842" y="830"/>
                  </a:lnTo>
                  <a:lnTo>
                    <a:pt x="829" y="839"/>
                  </a:lnTo>
                  <a:lnTo>
                    <a:pt x="819" y="847"/>
                  </a:lnTo>
                  <a:lnTo>
                    <a:pt x="819" y="847"/>
                  </a:lnTo>
                  <a:lnTo>
                    <a:pt x="773" y="881"/>
                  </a:lnTo>
                  <a:lnTo>
                    <a:pt x="729" y="917"/>
                  </a:lnTo>
                  <a:lnTo>
                    <a:pt x="729" y="917"/>
                  </a:lnTo>
                  <a:lnTo>
                    <a:pt x="717" y="925"/>
                  </a:lnTo>
                  <a:lnTo>
                    <a:pt x="717" y="925"/>
                  </a:lnTo>
                  <a:lnTo>
                    <a:pt x="704" y="936"/>
                  </a:lnTo>
                  <a:lnTo>
                    <a:pt x="691" y="948"/>
                  </a:lnTo>
                  <a:lnTo>
                    <a:pt x="678" y="960"/>
                  </a:lnTo>
                  <a:lnTo>
                    <a:pt x="672" y="967"/>
                  </a:lnTo>
                  <a:lnTo>
                    <a:pt x="668" y="974"/>
                  </a:lnTo>
                  <a:lnTo>
                    <a:pt x="664" y="980"/>
                  </a:lnTo>
                  <a:lnTo>
                    <a:pt x="671" y="982"/>
                  </a:lnTo>
                  <a:lnTo>
                    <a:pt x="671" y="982"/>
                  </a:lnTo>
                  <a:lnTo>
                    <a:pt x="699" y="991"/>
                  </a:lnTo>
                  <a:lnTo>
                    <a:pt x="699" y="991"/>
                  </a:lnTo>
                  <a:lnTo>
                    <a:pt x="718" y="996"/>
                  </a:lnTo>
                  <a:lnTo>
                    <a:pt x="738" y="1003"/>
                  </a:lnTo>
                  <a:lnTo>
                    <a:pt x="738" y="1003"/>
                  </a:lnTo>
                  <a:lnTo>
                    <a:pt x="756" y="1007"/>
                  </a:lnTo>
                  <a:lnTo>
                    <a:pt x="772" y="1010"/>
                  </a:lnTo>
                  <a:lnTo>
                    <a:pt x="772" y="1010"/>
                  </a:lnTo>
                  <a:lnTo>
                    <a:pt x="792" y="1014"/>
                  </a:lnTo>
                  <a:lnTo>
                    <a:pt x="811" y="1018"/>
                  </a:lnTo>
                  <a:lnTo>
                    <a:pt x="811" y="1018"/>
                  </a:lnTo>
                  <a:lnTo>
                    <a:pt x="854" y="1028"/>
                  </a:lnTo>
                  <a:lnTo>
                    <a:pt x="897" y="1039"/>
                  </a:lnTo>
                  <a:lnTo>
                    <a:pt x="941" y="1046"/>
                  </a:lnTo>
                  <a:lnTo>
                    <a:pt x="962" y="1049"/>
                  </a:lnTo>
                  <a:lnTo>
                    <a:pt x="984" y="1051"/>
                  </a:lnTo>
                  <a:lnTo>
                    <a:pt x="991" y="1052"/>
                  </a:lnTo>
                  <a:lnTo>
                    <a:pt x="990" y="1045"/>
                  </a:lnTo>
                  <a:lnTo>
                    <a:pt x="990" y="1045"/>
                  </a:lnTo>
                  <a:lnTo>
                    <a:pt x="989" y="1039"/>
                  </a:lnTo>
                  <a:lnTo>
                    <a:pt x="989" y="1039"/>
                  </a:lnTo>
                  <a:lnTo>
                    <a:pt x="987" y="1032"/>
                  </a:lnTo>
                  <a:lnTo>
                    <a:pt x="987" y="1029"/>
                  </a:lnTo>
                  <a:lnTo>
                    <a:pt x="987" y="1027"/>
                  </a:lnTo>
                  <a:lnTo>
                    <a:pt x="987" y="1027"/>
                  </a:lnTo>
                  <a:lnTo>
                    <a:pt x="990" y="1018"/>
                  </a:lnTo>
                  <a:lnTo>
                    <a:pt x="992" y="1008"/>
                  </a:lnTo>
                  <a:lnTo>
                    <a:pt x="993" y="988"/>
                  </a:lnTo>
                  <a:lnTo>
                    <a:pt x="993" y="988"/>
                  </a:lnTo>
                  <a:lnTo>
                    <a:pt x="994" y="974"/>
                  </a:lnTo>
                  <a:lnTo>
                    <a:pt x="994" y="974"/>
                  </a:lnTo>
                  <a:lnTo>
                    <a:pt x="995" y="957"/>
                  </a:lnTo>
                  <a:lnTo>
                    <a:pt x="995" y="957"/>
                  </a:lnTo>
                  <a:lnTo>
                    <a:pt x="998" y="925"/>
                  </a:lnTo>
                  <a:lnTo>
                    <a:pt x="1000" y="910"/>
                  </a:lnTo>
                  <a:lnTo>
                    <a:pt x="1004" y="893"/>
                  </a:lnTo>
                  <a:lnTo>
                    <a:pt x="1004" y="893"/>
                  </a:lnTo>
                  <a:lnTo>
                    <a:pt x="1010" y="856"/>
                  </a:lnTo>
                  <a:lnTo>
                    <a:pt x="1013" y="835"/>
                  </a:lnTo>
                  <a:lnTo>
                    <a:pt x="1015" y="813"/>
                  </a:lnTo>
                  <a:lnTo>
                    <a:pt x="1016" y="793"/>
                  </a:lnTo>
                  <a:lnTo>
                    <a:pt x="1015" y="772"/>
                  </a:lnTo>
                  <a:lnTo>
                    <a:pt x="1014" y="753"/>
                  </a:lnTo>
                  <a:lnTo>
                    <a:pt x="1010" y="734"/>
                  </a:lnTo>
                  <a:lnTo>
                    <a:pt x="1008" y="726"/>
                  </a:lnTo>
                  <a:lnTo>
                    <a:pt x="1002" y="731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53" name="Freeform 207"/>
            <p:cNvSpPr/>
            <p:nvPr/>
          </p:nvSpPr>
          <p:spPr bwMode="auto">
            <a:xfrm>
              <a:off x="4251325" y="2251075"/>
              <a:ext cx="195263" cy="161925"/>
            </a:xfrm>
            <a:custGeom>
              <a:avLst/>
              <a:gdLst/>
              <a:ahLst/>
              <a:cxnLst>
                <a:cxn ang="0">
                  <a:pos x="15" y="307"/>
                </a:cxn>
                <a:cxn ang="0">
                  <a:pos x="9" y="306"/>
                </a:cxn>
                <a:cxn ang="0">
                  <a:pos x="2" y="298"/>
                </a:cxn>
                <a:cxn ang="0">
                  <a:pos x="0" y="293"/>
                </a:cxn>
                <a:cxn ang="0">
                  <a:pos x="2" y="281"/>
                </a:cxn>
                <a:cxn ang="0">
                  <a:pos x="6" y="275"/>
                </a:cxn>
                <a:cxn ang="0">
                  <a:pos x="12" y="272"/>
                </a:cxn>
                <a:cxn ang="0">
                  <a:pos x="18" y="269"/>
                </a:cxn>
                <a:cxn ang="0">
                  <a:pos x="30" y="259"/>
                </a:cxn>
                <a:cxn ang="0">
                  <a:pos x="48" y="238"/>
                </a:cxn>
                <a:cxn ang="0">
                  <a:pos x="59" y="222"/>
                </a:cxn>
                <a:cxn ang="0">
                  <a:pos x="75" y="201"/>
                </a:cxn>
                <a:cxn ang="0">
                  <a:pos x="94" y="180"/>
                </a:cxn>
                <a:cxn ang="0">
                  <a:pos x="136" y="143"/>
                </a:cxn>
                <a:cxn ang="0">
                  <a:pos x="160" y="124"/>
                </a:cxn>
                <a:cxn ang="0">
                  <a:pos x="174" y="112"/>
                </a:cxn>
                <a:cxn ang="0">
                  <a:pos x="224" y="83"/>
                </a:cxn>
                <a:cxn ang="0">
                  <a:pos x="241" y="73"/>
                </a:cxn>
                <a:cxn ang="0">
                  <a:pos x="259" y="63"/>
                </a:cxn>
                <a:cxn ang="0">
                  <a:pos x="305" y="32"/>
                </a:cxn>
                <a:cxn ang="0">
                  <a:pos x="345" y="3"/>
                </a:cxn>
                <a:cxn ang="0">
                  <a:pos x="354" y="0"/>
                </a:cxn>
                <a:cxn ang="0">
                  <a:pos x="359" y="1"/>
                </a:cxn>
                <a:cxn ang="0">
                  <a:pos x="366" y="8"/>
                </a:cxn>
                <a:cxn ang="0">
                  <a:pos x="368" y="12"/>
                </a:cxn>
                <a:cxn ang="0">
                  <a:pos x="369" y="22"/>
                </a:cxn>
                <a:cxn ang="0">
                  <a:pos x="367" y="29"/>
                </a:cxn>
                <a:cxn ang="0">
                  <a:pos x="362" y="35"/>
                </a:cxn>
                <a:cxn ang="0">
                  <a:pos x="339" y="51"/>
                </a:cxn>
                <a:cxn ang="0">
                  <a:pos x="270" y="96"/>
                </a:cxn>
                <a:cxn ang="0">
                  <a:pos x="240" y="115"/>
                </a:cxn>
                <a:cxn ang="0">
                  <a:pos x="180" y="157"/>
                </a:cxn>
                <a:cxn ang="0">
                  <a:pos x="151" y="179"/>
                </a:cxn>
                <a:cxn ang="0">
                  <a:pos x="109" y="218"/>
                </a:cxn>
                <a:cxn ang="0">
                  <a:pos x="78" y="252"/>
                </a:cxn>
                <a:cxn ang="0">
                  <a:pos x="69" y="264"/>
                </a:cxn>
                <a:cxn ang="0">
                  <a:pos x="47" y="290"/>
                </a:cxn>
                <a:cxn ang="0">
                  <a:pos x="35" y="300"/>
                </a:cxn>
                <a:cxn ang="0">
                  <a:pos x="21" y="306"/>
                </a:cxn>
                <a:cxn ang="0">
                  <a:pos x="15" y="307"/>
                </a:cxn>
              </a:cxnLst>
              <a:rect l="0" t="0" r="r" b="b"/>
              <a:pathLst>
                <a:path w="369" h="307">
                  <a:moveTo>
                    <a:pt x="15" y="307"/>
                  </a:moveTo>
                  <a:lnTo>
                    <a:pt x="15" y="307"/>
                  </a:lnTo>
                  <a:lnTo>
                    <a:pt x="12" y="307"/>
                  </a:lnTo>
                  <a:lnTo>
                    <a:pt x="9" y="306"/>
                  </a:lnTo>
                  <a:lnTo>
                    <a:pt x="5" y="303"/>
                  </a:lnTo>
                  <a:lnTo>
                    <a:pt x="2" y="298"/>
                  </a:lnTo>
                  <a:lnTo>
                    <a:pt x="0" y="293"/>
                  </a:lnTo>
                  <a:lnTo>
                    <a:pt x="0" y="293"/>
                  </a:lnTo>
                  <a:lnTo>
                    <a:pt x="0" y="287"/>
                  </a:lnTo>
                  <a:lnTo>
                    <a:pt x="2" y="281"/>
                  </a:lnTo>
                  <a:lnTo>
                    <a:pt x="4" y="277"/>
                  </a:lnTo>
                  <a:lnTo>
                    <a:pt x="6" y="275"/>
                  </a:lnTo>
                  <a:lnTo>
                    <a:pt x="9" y="273"/>
                  </a:lnTo>
                  <a:lnTo>
                    <a:pt x="12" y="272"/>
                  </a:lnTo>
                  <a:lnTo>
                    <a:pt x="12" y="272"/>
                  </a:lnTo>
                  <a:lnTo>
                    <a:pt x="18" y="269"/>
                  </a:lnTo>
                  <a:lnTo>
                    <a:pt x="24" y="265"/>
                  </a:lnTo>
                  <a:lnTo>
                    <a:pt x="30" y="259"/>
                  </a:lnTo>
                  <a:lnTo>
                    <a:pt x="36" y="253"/>
                  </a:lnTo>
                  <a:lnTo>
                    <a:pt x="48" y="238"/>
                  </a:lnTo>
                  <a:lnTo>
                    <a:pt x="59" y="222"/>
                  </a:lnTo>
                  <a:lnTo>
                    <a:pt x="59" y="222"/>
                  </a:lnTo>
                  <a:lnTo>
                    <a:pt x="68" y="210"/>
                  </a:lnTo>
                  <a:lnTo>
                    <a:pt x="75" y="201"/>
                  </a:lnTo>
                  <a:lnTo>
                    <a:pt x="75" y="201"/>
                  </a:lnTo>
                  <a:lnTo>
                    <a:pt x="94" y="180"/>
                  </a:lnTo>
                  <a:lnTo>
                    <a:pt x="114" y="162"/>
                  </a:lnTo>
                  <a:lnTo>
                    <a:pt x="136" y="143"/>
                  </a:lnTo>
                  <a:lnTo>
                    <a:pt x="157" y="126"/>
                  </a:lnTo>
                  <a:lnTo>
                    <a:pt x="160" y="124"/>
                  </a:lnTo>
                  <a:lnTo>
                    <a:pt x="160" y="124"/>
                  </a:lnTo>
                  <a:lnTo>
                    <a:pt x="174" y="112"/>
                  </a:lnTo>
                  <a:lnTo>
                    <a:pt x="190" y="102"/>
                  </a:lnTo>
                  <a:lnTo>
                    <a:pt x="224" y="83"/>
                  </a:lnTo>
                  <a:lnTo>
                    <a:pt x="224" y="83"/>
                  </a:lnTo>
                  <a:lnTo>
                    <a:pt x="241" y="73"/>
                  </a:lnTo>
                  <a:lnTo>
                    <a:pt x="259" y="63"/>
                  </a:lnTo>
                  <a:lnTo>
                    <a:pt x="259" y="63"/>
                  </a:lnTo>
                  <a:lnTo>
                    <a:pt x="283" y="47"/>
                  </a:lnTo>
                  <a:lnTo>
                    <a:pt x="305" y="32"/>
                  </a:lnTo>
                  <a:lnTo>
                    <a:pt x="345" y="3"/>
                  </a:lnTo>
                  <a:lnTo>
                    <a:pt x="345" y="3"/>
                  </a:lnTo>
                  <a:lnTo>
                    <a:pt x="350" y="1"/>
                  </a:lnTo>
                  <a:lnTo>
                    <a:pt x="354" y="0"/>
                  </a:lnTo>
                  <a:lnTo>
                    <a:pt x="354" y="0"/>
                  </a:lnTo>
                  <a:lnTo>
                    <a:pt x="359" y="1"/>
                  </a:lnTo>
                  <a:lnTo>
                    <a:pt x="363" y="4"/>
                  </a:lnTo>
                  <a:lnTo>
                    <a:pt x="366" y="8"/>
                  </a:lnTo>
                  <a:lnTo>
                    <a:pt x="368" y="12"/>
                  </a:lnTo>
                  <a:lnTo>
                    <a:pt x="368" y="12"/>
                  </a:lnTo>
                  <a:lnTo>
                    <a:pt x="369" y="16"/>
                  </a:lnTo>
                  <a:lnTo>
                    <a:pt x="369" y="22"/>
                  </a:lnTo>
                  <a:lnTo>
                    <a:pt x="369" y="25"/>
                  </a:lnTo>
                  <a:lnTo>
                    <a:pt x="367" y="29"/>
                  </a:lnTo>
                  <a:lnTo>
                    <a:pt x="365" y="32"/>
                  </a:lnTo>
                  <a:lnTo>
                    <a:pt x="362" y="35"/>
                  </a:lnTo>
                  <a:lnTo>
                    <a:pt x="362" y="35"/>
                  </a:lnTo>
                  <a:lnTo>
                    <a:pt x="339" y="51"/>
                  </a:lnTo>
                  <a:lnTo>
                    <a:pt x="317" y="67"/>
                  </a:lnTo>
                  <a:lnTo>
                    <a:pt x="270" y="96"/>
                  </a:lnTo>
                  <a:lnTo>
                    <a:pt x="270" y="96"/>
                  </a:lnTo>
                  <a:lnTo>
                    <a:pt x="240" y="115"/>
                  </a:lnTo>
                  <a:lnTo>
                    <a:pt x="210" y="135"/>
                  </a:lnTo>
                  <a:lnTo>
                    <a:pt x="180" y="157"/>
                  </a:lnTo>
                  <a:lnTo>
                    <a:pt x="151" y="179"/>
                  </a:lnTo>
                  <a:lnTo>
                    <a:pt x="151" y="179"/>
                  </a:lnTo>
                  <a:lnTo>
                    <a:pt x="131" y="198"/>
                  </a:lnTo>
                  <a:lnTo>
                    <a:pt x="109" y="218"/>
                  </a:lnTo>
                  <a:lnTo>
                    <a:pt x="88" y="239"/>
                  </a:lnTo>
                  <a:lnTo>
                    <a:pt x="78" y="252"/>
                  </a:lnTo>
                  <a:lnTo>
                    <a:pt x="69" y="264"/>
                  </a:lnTo>
                  <a:lnTo>
                    <a:pt x="69" y="264"/>
                  </a:lnTo>
                  <a:lnTo>
                    <a:pt x="59" y="277"/>
                  </a:lnTo>
                  <a:lnTo>
                    <a:pt x="47" y="290"/>
                  </a:lnTo>
                  <a:lnTo>
                    <a:pt x="42" y="295"/>
                  </a:lnTo>
                  <a:lnTo>
                    <a:pt x="35" y="300"/>
                  </a:lnTo>
                  <a:lnTo>
                    <a:pt x="29" y="304"/>
                  </a:lnTo>
                  <a:lnTo>
                    <a:pt x="21" y="306"/>
                  </a:lnTo>
                  <a:lnTo>
                    <a:pt x="21" y="306"/>
                  </a:lnTo>
                  <a:lnTo>
                    <a:pt x="15" y="307"/>
                  </a:lnTo>
                  <a:lnTo>
                    <a:pt x="15" y="307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54" name="Freeform 208"/>
            <p:cNvSpPr/>
            <p:nvPr/>
          </p:nvSpPr>
          <p:spPr bwMode="auto">
            <a:xfrm>
              <a:off x="4284663" y="2282825"/>
              <a:ext cx="195263" cy="171450"/>
            </a:xfrm>
            <a:custGeom>
              <a:avLst/>
              <a:gdLst/>
              <a:ahLst/>
              <a:cxnLst>
                <a:cxn ang="0">
                  <a:pos x="15" y="323"/>
                </a:cxn>
                <a:cxn ang="0">
                  <a:pos x="6" y="319"/>
                </a:cxn>
                <a:cxn ang="0">
                  <a:pos x="1" y="309"/>
                </a:cxn>
                <a:cxn ang="0">
                  <a:pos x="0" y="306"/>
                </a:cxn>
                <a:cxn ang="0">
                  <a:pos x="0" y="297"/>
                </a:cxn>
                <a:cxn ang="0">
                  <a:pos x="4" y="290"/>
                </a:cxn>
                <a:cxn ang="0">
                  <a:pos x="7" y="287"/>
                </a:cxn>
                <a:cxn ang="0">
                  <a:pos x="15" y="277"/>
                </a:cxn>
                <a:cxn ang="0">
                  <a:pos x="20" y="266"/>
                </a:cxn>
                <a:cxn ang="0">
                  <a:pos x="29" y="253"/>
                </a:cxn>
                <a:cxn ang="0">
                  <a:pos x="48" y="230"/>
                </a:cxn>
                <a:cxn ang="0">
                  <a:pos x="68" y="211"/>
                </a:cxn>
                <a:cxn ang="0">
                  <a:pos x="94" y="190"/>
                </a:cxn>
                <a:cxn ang="0">
                  <a:pos x="126" y="162"/>
                </a:cxn>
                <a:cxn ang="0">
                  <a:pos x="159" y="135"/>
                </a:cxn>
                <a:cxn ang="0">
                  <a:pos x="187" y="111"/>
                </a:cxn>
                <a:cxn ang="0">
                  <a:pos x="236" y="73"/>
                </a:cxn>
                <a:cxn ang="0">
                  <a:pos x="254" y="61"/>
                </a:cxn>
                <a:cxn ang="0">
                  <a:pos x="311" y="23"/>
                </a:cxn>
                <a:cxn ang="0">
                  <a:pos x="344" y="3"/>
                </a:cxn>
                <a:cxn ang="0">
                  <a:pos x="348" y="1"/>
                </a:cxn>
                <a:cxn ang="0">
                  <a:pos x="352" y="0"/>
                </a:cxn>
                <a:cxn ang="0">
                  <a:pos x="358" y="2"/>
                </a:cxn>
                <a:cxn ang="0">
                  <a:pos x="366" y="9"/>
                </a:cxn>
                <a:cxn ang="0">
                  <a:pos x="368" y="14"/>
                </a:cxn>
                <a:cxn ang="0">
                  <a:pos x="369" y="22"/>
                </a:cxn>
                <a:cxn ang="0">
                  <a:pos x="366" y="29"/>
                </a:cxn>
                <a:cxn ang="0">
                  <a:pos x="361" y="35"/>
                </a:cxn>
                <a:cxn ang="0">
                  <a:pos x="325" y="57"/>
                </a:cxn>
                <a:cxn ang="0">
                  <a:pos x="271" y="92"/>
                </a:cxn>
                <a:cxn ang="0">
                  <a:pos x="250" y="107"/>
                </a:cxn>
                <a:cxn ang="0">
                  <a:pos x="190" y="157"/>
                </a:cxn>
                <a:cxn ang="0">
                  <a:pos x="164" y="179"/>
                </a:cxn>
                <a:cxn ang="0">
                  <a:pos x="134" y="203"/>
                </a:cxn>
                <a:cxn ang="0">
                  <a:pos x="102" y="229"/>
                </a:cxn>
                <a:cxn ang="0">
                  <a:pos x="72" y="258"/>
                </a:cxn>
                <a:cxn ang="0">
                  <a:pos x="66" y="264"/>
                </a:cxn>
                <a:cxn ang="0">
                  <a:pos x="51" y="286"/>
                </a:cxn>
                <a:cxn ang="0">
                  <a:pos x="46" y="295"/>
                </a:cxn>
                <a:cxn ang="0">
                  <a:pos x="33" y="312"/>
                </a:cxn>
                <a:cxn ang="0">
                  <a:pos x="24" y="319"/>
                </a:cxn>
                <a:cxn ang="0">
                  <a:pos x="15" y="323"/>
                </a:cxn>
              </a:cxnLst>
              <a:rect l="0" t="0" r="r" b="b"/>
              <a:pathLst>
                <a:path w="369" h="323">
                  <a:moveTo>
                    <a:pt x="15" y="323"/>
                  </a:moveTo>
                  <a:lnTo>
                    <a:pt x="15" y="323"/>
                  </a:lnTo>
                  <a:lnTo>
                    <a:pt x="10" y="322"/>
                  </a:lnTo>
                  <a:lnTo>
                    <a:pt x="6" y="319"/>
                  </a:lnTo>
                  <a:lnTo>
                    <a:pt x="3" y="315"/>
                  </a:lnTo>
                  <a:lnTo>
                    <a:pt x="1" y="309"/>
                  </a:lnTo>
                  <a:lnTo>
                    <a:pt x="1" y="309"/>
                  </a:lnTo>
                  <a:lnTo>
                    <a:pt x="0" y="306"/>
                  </a:lnTo>
                  <a:lnTo>
                    <a:pt x="0" y="300"/>
                  </a:lnTo>
                  <a:lnTo>
                    <a:pt x="0" y="297"/>
                  </a:lnTo>
                  <a:lnTo>
                    <a:pt x="2" y="294"/>
                  </a:lnTo>
                  <a:lnTo>
                    <a:pt x="4" y="290"/>
                  </a:lnTo>
                  <a:lnTo>
                    <a:pt x="7" y="287"/>
                  </a:lnTo>
                  <a:lnTo>
                    <a:pt x="7" y="287"/>
                  </a:lnTo>
                  <a:lnTo>
                    <a:pt x="11" y="283"/>
                  </a:lnTo>
                  <a:lnTo>
                    <a:pt x="15" y="277"/>
                  </a:lnTo>
                  <a:lnTo>
                    <a:pt x="20" y="266"/>
                  </a:lnTo>
                  <a:lnTo>
                    <a:pt x="20" y="266"/>
                  </a:lnTo>
                  <a:lnTo>
                    <a:pt x="24" y="259"/>
                  </a:lnTo>
                  <a:lnTo>
                    <a:pt x="29" y="253"/>
                  </a:lnTo>
                  <a:lnTo>
                    <a:pt x="29" y="253"/>
                  </a:lnTo>
                  <a:lnTo>
                    <a:pt x="48" y="230"/>
                  </a:lnTo>
                  <a:lnTo>
                    <a:pt x="59" y="221"/>
                  </a:lnTo>
                  <a:lnTo>
                    <a:pt x="68" y="211"/>
                  </a:lnTo>
                  <a:lnTo>
                    <a:pt x="68" y="211"/>
                  </a:lnTo>
                  <a:lnTo>
                    <a:pt x="94" y="190"/>
                  </a:lnTo>
                  <a:lnTo>
                    <a:pt x="94" y="190"/>
                  </a:lnTo>
                  <a:lnTo>
                    <a:pt x="126" y="162"/>
                  </a:lnTo>
                  <a:lnTo>
                    <a:pt x="159" y="135"/>
                  </a:lnTo>
                  <a:lnTo>
                    <a:pt x="159" y="135"/>
                  </a:lnTo>
                  <a:lnTo>
                    <a:pt x="187" y="111"/>
                  </a:lnTo>
                  <a:lnTo>
                    <a:pt x="187" y="111"/>
                  </a:lnTo>
                  <a:lnTo>
                    <a:pt x="220" y="85"/>
                  </a:lnTo>
                  <a:lnTo>
                    <a:pt x="236" y="73"/>
                  </a:lnTo>
                  <a:lnTo>
                    <a:pt x="254" y="61"/>
                  </a:lnTo>
                  <a:lnTo>
                    <a:pt x="254" y="61"/>
                  </a:lnTo>
                  <a:lnTo>
                    <a:pt x="282" y="41"/>
                  </a:lnTo>
                  <a:lnTo>
                    <a:pt x="311" y="23"/>
                  </a:lnTo>
                  <a:lnTo>
                    <a:pt x="311" y="23"/>
                  </a:lnTo>
                  <a:lnTo>
                    <a:pt x="344" y="3"/>
                  </a:lnTo>
                  <a:lnTo>
                    <a:pt x="344" y="3"/>
                  </a:lnTo>
                  <a:lnTo>
                    <a:pt x="348" y="1"/>
                  </a:lnTo>
                  <a:lnTo>
                    <a:pt x="352" y="0"/>
                  </a:lnTo>
                  <a:lnTo>
                    <a:pt x="352" y="0"/>
                  </a:lnTo>
                  <a:lnTo>
                    <a:pt x="355" y="1"/>
                  </a:lnTo>
                  <a:lnTo>
                    <a:pt x="358" y="2"/>
                  </a:lnTo>
                  <a:lnTo>
                    <a:pt x="363" y="5"/>
                  </a:lnTo>
                  <a:lnTo>
                    <a:pt x="366" y="9"/>
                  </a:lnTo>
                  <a:lnTo>
                    <a:pt x="368" y="14"/>
                  </a:lnTo>
                  <a:lnTo>
                    <a:pt x="368" y="14"/>
                  </a:lnTo>
                  <a:lnTo>
                    <a:pt x="369" y="17"/>
                  </a:lnTo>
                  <a:lnTo>
                    <a:pt x="369" y="22"/>
                  </a:lnTo>
                  <a:lnTo>
                    <a:pt x="368" y="25"/>
                  </a:lnTo>
                  <a:lnTo>
                    <a:pt x="366" y="29"/>
                  </a:lnTo>
                  <a:lnTo>
                    <a:pt x="364" y="32"/>
                  </a:lnTo>
                  <a:lnTo>
                    <a:pt x="361" y="35"/>
                  </a:lnTo>
                  <a:lnTo>
                    <a:pt x="361" y="35"/>
                  </a:lnTo>
                  <a:lnTo>
                    <a:pt x="325" y="57"/>
                  </a:lnTo>
                  <a:lnTo>
                    <a:pt x="325" y="57"/>
                  </a:lnTo>
                  <a:lnTo>
                    <a:pt x="271" y="92"/>
                  </a:lnTo>
                  <a:lnTo>
                    <a:pt x="271" y="92"/>
                  </a:lnTo>
                  <a:lnTo>
                    <a:pt x="250" y="107"/>
                  </a:lnTo>
                  <a:lnTo>
                    <a:pt x="229" y="123"/>
                  </a:lnTo>
                  <a:lnTo>
                    <a:pt x="190" y="157"/>
                  </a:lnTo>
                  <a:lnTo>
                    <a:pt x="190" y="157"/>
                  </a:lnTo>
                  <a:lnTo>
                    <a:pt x="164" y="179"/>
                  </a:lnTo>
                  <a:lnTo>
                    <a:pt x="164" y="179"/>
                  </a:lnTo>
                  <a:lnTo>
                    <a:pt x="134" y="203"/>
                  </a:lnTo>
                  <a:lnTo>
                    <a:pt x="134" y="203"/>
                  </a:lnTo>
                  <a:lnTo>
                    <a:pt x="102" y="229"/>
                  </a:lnTo>
                  <a:lnTo>
                    <a:pt x="86" y="242"/>
                  </a:lnTo>
                  <a:lnTo>
                    <a:pt x="72" y="258"/>
                  </a:lnTo>
                  <a:lnTo>
                    <a:pt x="72" y="258"/>
                  </a:lnTo>
                  <a:lnTo>
                    <a:pt x="66" y="264"/>
                  </a:lnTo>
                  <a:lnTo>
                    <a:pt x="61" y="271"/>
                  </a:lnTo>
                  <a:lnTo>
                    <a:pt x="51" y="286"/>
                  </a:lnTo>
                  <a:lnTo>
                    <a:pt x="51" y="286"/>
                  </a:lnTo>
                  <a:lnTo>
                    <a:pt x="46" y="295"/>
                  </a:lnTo>
                  <a:lnTo>
                    <a:pt x="40" y="303"/>
                  </a:lnTo>
                  <a:lnTo>
                    <a:pt x="33" y="312"/>
                  </a:lnTo>
                  <a:lnTo>
                    <a:pt x="24" y="319"/>
                  </a:lnTo>
                  <a:lnTo>
                    <a:pt x="24" y="319"/>
                  </a:lnTo>
                  <a:lnTo>
                    <a:pt x="19" y="322"/>
                  </a:lnTo>
                  <a:lnTo>
                    <a:pt x="15" y="323"/>
                  </a:lnTo>
                  <a:lnTo>
                    <a:pt x="15" y="32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55" name="Freeform 209"/>
            <p:cNvSpPr/>
            <p:nvPr/>
          </p:nvSpPr>
          <p:spPr bwMode="auto">
            <a:xfrm>
              <a:off x="4446588" y="2346325"/>
              <a:ext cx="285750" cy="307975"/>
            </a:xfrm>
            <a:custGeom>
              <a:avLst/>
              <a:gdLst/>
              <a:ahLst/>
              <a:cxnLst>
                <a:cxn ang="0">
                  <a:pos x="524" y="583"/>
                </a:cxn>
                <a:cxn ang="0">
                  <a:pos x="515" y="580"/>
                </a:cxn>
                <a:cxn ang="0">
                  <a:pos x="501" y="571"/>
                </a:cxn>
                <a:cxn ang="0">
                  <a:pos x="476" y="549"/>
                </a:cxn>
                <a:cxn ang="0">
                  <a:pos x="437" y="513"/>
                </a:cxn>
                <a:cxn ang="0">
                  <a:pos x="414" y="488"/>
                </a:cxn>
                <a:cxn ang="0">
                  <a:pos x="388" y="460"/>
                </a:cxn>
                <a:cxn ang="0">
                  <a:pos x="339" y="409"/>
                </a:cxn>
                <a:cxn ang="0">
                  <a:pos x="300" y="361"/>
                </a:cxn>
                <a:cxn ang="0">
                  <a:pos x="288" y="344"/>
                </a:cxn>
                <a:cxn ang="0">
                  <a:pos x="246" y="293"/>
                </a:cxn>
                <a:cxn ang="0">
                  <a:pos x="202" y="245"/>
                </a:cxn>
                <a:cxn ang="0">
                  <a:pos x="167" y="208"/>
                </a:cxn>
                <a:cxn ang="0">
                  <a:pos x="134" y="170"/>
                </a:cxn>
                <a:cxn ang="0">
                  <a:pos x="121" y="153"/>
                </a:cxn>
                <a:cxn ang="0">
                  <a:pos x="95" y="121"/>
                </a:cxn>
                <a:cxn ang="0">
                  <a:pos x="54" y="76"/>
                </a:cxn>
                <a:cxn ang="0">
                  <a:pos x="24" y="48"/>
                </a:cxn>
                <a:cxn ang="0">
                  <a:pos x="8" y="36"/>
                </a:cxn>
                <a:cxn ang="0">
                  <a:pos x="3" y="29"/>
                </a:cxn>
                <a:cxn ang="0">
                  <a:pos x="0" y="22"/>
                </a:cxn>
                <a:cxn ang="0">
                  <a:pos x="1" y="13"/>
                </a:cxn>
                <a:cxn ang="0">
                  <a:pos x="4" y="8"/>
                </a:cxn>
                <a:cxn ang="0">
                  <a:pos x="12" y="1"/>
                </a:cxn>
                <a:cxn ang="0">
                  <a:pos x="16" y="0"/>
                </a:cxn>
                <a:cxn ang="0">
                  <a:pos x="25" y="3"/>
                </a:cxn>
                <a:cxn ang="0">
                  <a:pos x="41" y="15"/>
                </a:cxn>
                <a:cxn ang="0">
                  <a:pos x="70" y="41"/>
                </a:cxn>
                <a:cxn ang="0">
                  <a:pos x="110" y="84"/>
                </a:cxn>
                <a:cxn ang="0">
                  <a:pos x="136" y="115"/>
                </a:cxn>
                <a:cxn ang="0">
                  <a:pos x="206" y="198"/>
                </a:cxn>
                <a:cxn ang="0">
                  <a:pos x="290" y="291"/>
                </a:cxn>
                <a:cxn ang="0">
                  <a:pos x="303" y="306"/>
                </a:cxn>
                <a:cxn ang="0">
                  <a:pos x="341" y="353"/>
                </a:cxn>
                <a:cxn ang="0">
                  <a:pos x="371" y="390"/>
                </a:cxn>
                <a:cxn ang="0">
                  <a:pos x="403" y="425"/>
                </a:cxn>
                <a:cxn ang="0">
                  <a:pos x="433" y="457"/>
                </a:cxn>
                <a:cxn ang="0">
                  <a:pos x="457" y="482"/>
                </a:cxn>
                <a:cxn ang="0">
                  <a:pos x="493" y="518"/>
                </a:cxn>
                <a:cxn ang="0">
                  <a:pos x="519" y="540"/>
                </a:cxn>
                <a:cxn ang="0">
                  <a:pos x="532" y="549"/>
                </a:cxn>
                <a:cxn ang="0">
                  <a:pos x="539" y="554"/>
                </a:cxn>
                <a:cxn ang="0">
                  <a:pos x="541" y="560"/>
                </a:cxn>
                <a:cxn ang="0">
                  <a:pos x="541" y="570"/>
                </a:cxn>
                <a:cxn ang="0">
                  <a:pos x="539" y="575"/>
                </a:cxn>
                <a:cxn ang="0">
                  <a:pos x="530" y="582"/>
                </a:cxn>
                <a:cxn ang="0">
                  <a:pos x="524" y="583"/>
                </a:cxn>
              </a:cxnLst>
              <a:rect l="0" t="0" r="r" b="b"/>
              <a:pathLst>
                <a:path w="541" h="583">
                  <a:moveTo>
                    <a:pt x="524" y="583"/>
                  </a:moveTo>
                  <a:lnTo>
                    <a:pt x="524" y="583"/>
                  </a:lnTo>
                  <a:lnTo>
                    <a:pt x="520" y="582"/>
                  </a:lnTo>
                  <a:lnTo>
                    <a:pt x="515" y="580"/>
                  </a:lnTo>
                  <a:lnTo>
                    <a:pt x="515" y="580"/>
                  </a:lnTo>
                  <a:lnTo>
                    <a:pt x="501" y="571"/>
                  </a:lnTo>
                  <a:lnTo>
                    <a:pt x="488" y="560"/>
                  </a:lnTo>
                  <a:lnTo>
                    <a:pt x="476" y="549"/>
                  </a:lnTo>
                  <a:lnTo>
                    <a:pt x="462" y="538"/>
                  </a:lnTo>
                  <a:lnTo>
                    <a:pt x="437" y="513"/>
                  </a:lnTo>
                  <a:lnTo>
                    <a:pt x="414" y="488"/>
                  </a:lnTo>
                  <a:lnTo>
                    <a:pt x="414" y="488"/>
                  </a:lnTo>
                  <a:lnTo>
                    <a:pt x="388" y="460"/>
                  </a:lnTo>
                  <a:lnTo>
                    <a:pt x="388" y="460"/>
                  </a:lnTo>
                  <a:lnTo>
                    <a:pt x="365" y="437"/>
                  </a:lnTo>
                  <a:lnTo>
                    <a:pt x="339" y="409"/>
                  </a:lnTo>
                  <a:lnTo>
                    <a:pt x="313" y="377"/>
                  </a:lnTo>
                  <a:lnTo>
                    <a:pt x="300" y="361"/>
                  </a:lnTo>
                  <a:lnTo>
                    <a:pt x="288" y="344"/>
                  </a:lnTo>
                  <a:lnTo>
                    <a:pt x="288" y="344"/>
                  </a:lnTo>
                  <a:lnTo>
                    <a:pt x="268" y="319"/>
                  </a:lnTo>
                  <a:lnTo>
                    <a:pt x="246" y="293"/>
                  </a:lnTo>
                  <a:lnTo>
                    <a:pt x="224" y="269"/>
                  </a:lnTo>
                  <a:lnTo>
                    <a:pt x="202" y="245"/>
                  </a:lnTo>
                  <a:lnTo>
                    <a:pt x="202" y="245"/>
                  </a:lnTo>
                  <a:lnTo>
                    <a:pt x="167" y="208"/>
                  </a:lnTo>
                  <a:lnTo>
                    <a:pt x="150" y="189"/>
                  </a:lnTo>
                  <a:lnTo>
                    <a:pt x="134" y="170"/>
                  </a:lnTo>
                  <a:lnTo>
                    <a:pt x="134" y="170"/>
                  </a:lnTo>
                  <a:lnTo>
                    <a:pt x="121" y="153"/>
                  </a:lnTo>
                  <a:lnTo>
                    <a:pt x="121" y="153"/>
                  </a:lnTo>
                  <a:lnTo>
                    <a:pt x="95" y="121"/>
                  </a:lnTo>
                  <a:lnTo>
                    <a:pt x="69" y="90"/>
                  </a:lnTo>
                  <a:lnTo>
                    <a:pt x="54" y="76"/>
                  </a:lnTo>
                  <a:lnTo>
                    <a:pt x="40" y="61"/>
                  </a:lnTo>
                  <a:lnTo>
                    <a:pt x="24" y="48"/>
                  </a:lnTo>
                  <a:lnTo>
                    <a:pt x="8" y="36"/>
                  </a:lnTo>
                  <a:lnTo>
                    <a:pt x="8" y="36"/>
                  </a:lnTo>
                  <a:lnTo>
                    <a:pt x="5" y="32"/>
                  </a:lnTo>
                  <a:lnTo>
                    <a:pt x="3" y="29"/>
                  </a:lnTo>
                  <a:lnTo>
                    <a:pt x="0" y="25"/>
                  </a:lnTo>
                  <a:lnTo>
                    <a:pt x="0" y="22"/>
                  </a:lnTo>
                  <a:lnTo>
                    <a:pt x="0" y="17"/>
                  </a:lnTo>
                  <a:lnTo>
                    <a:pt x="1" y="13"/>
                  </a:lnTo>
                  <a:lnTo>
                    <a:pt x="1" y="13"/>
                  </a:lnTo>
                  <a:lnTo>
                    <a:pt x="4" y="8"/>
                  </a:lnTo>
                  <a:lnTo>
                    <a:pt x="7" y="3"/>
                  </a:lnTo>
                  <a:lnTo>
                    <a:pt x="12" y="1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21" y="0"/>
                  </a:lnTo>
                  <a:lnTo>
                    <a:pt x="25" y="3"/>
                  </a:lnTo>
                  <a:lnTo>
                    <a:pt x="25" y="3"/>
                  </a:lnTo>
                  <a:lnTo>
                    <a:pt x="41" y="15"/>
                  </a:lnTo>
                  <a:lnTo>
                    <a:pt x="55" y="28"/>
                  </a:lnTo>
                  <a:lnTo>
                    <a:pt x="70" y="41"/>
                  </a:lnTo>
                  <a:lnTo>
                    <a:pt x="83" y="55"/>
                  </a:lnTo>
                  <a:lnTo>
                    <a:pt x="110" y="84"/>
                  </a:lnTo>
                  <a:lnTo>
                    <a:pt x="136" y="115"/>
                  </a:lnTo>
                  <a:lnTo>
                    <a:pt x="136" y="115"/>
                  </a:lnTo>
                  <a:lnTo>
                    <a:pt x="170" y="156"/>
                  </a:lnTo>
                  <a:lnTo>
                    <a:pt x="206" y="198"/>
                  </a:lnTo>
                  <a:lnTo>
                    <a:pt x="246" y="242"/>
                  </a:lnTo>
                  <a:lnTo>
                    <a:pt x="290" y="291"/>
                  </a:lnTo>
                  <a:lnTo>
                    <a:pt x="290" y="291"/>
                  </a:lnTo>
                  <a:lnTo>
                    <a:pt x="303" y="306"/>
                  </a:lnTo>
                  <a:lnTo>
                    <a:pt x="317" y="322"/>
                  </a:lnTo>
                  <a:lnTo>
                    <a:pt x="341" y="353"/>
                  </a:lnTo>
                  <a:lnTo>
                    <a:pt x="341" y="353"/>
                  </a:lnTo>
                  <a:lnTo>
                    <a:pt x="371" y="390"/>
                  </a:lnTo>
                  <a:lnTo>
                    <a:pt x="387" y="407"/>
                  </a:lnTo>
                  <a:lnTo>
                    <a:pt x="403" y="425"/>
                  </a:lnTo>
                  <a:lnTo>
                    <a:pt x="403" y="425"/>
                  </a:lnTo>
                  <a:lnTo>
                    <a:pt x="433" y="457"/>
                  </a:lnTo>
                  <a:lnTo>
                    <a:pt x="433" y="457"/>
                  </a:lnTo>
                  <a:lnTo>
                    <a:pt x="457" y="482"/>
                  </a:lnTo>
                  <a:lnTo>
                    <a:pt x="481" y="507"/>
                  </a:lnTo>
                  <a:lnTo>
                    <a:pt x="493" y="518"/>
                  </a:lnTo>
                  <a:lnTo>
                    <a:pt x="507" y="529"/>
                  </a:lnTo>
                  <a:lnTo>
                    <a:pt x="519" y="540"/>
                  </a:lnTo>
                  <a:lnTo>
                    <a:pt x="532" y="549"/>
                  </a:lnTo>
                  <a:lnTo>
                    <a:pt x="532" y="549"/>
                  </a:lnTo>
                  <a:lnTo>
                    <a:pt x="537" y="552"/>
                  </a:lnTo>
                  <a:lnTo>
                    <a:pt x="539" y="554"/>
                  </a:lnTo>
                  <a:lnTo>
                    <a:pt x="540" y="557"/>
                  </a:lnTo>
                  <a:lnTo>
                    <a:pt x="541" y="560"/>
                  </a:lnTo>
                  <a:lnTo>
                    <a:pt x="541" y="565"/>
                  </a:lnTo>
                  <a:lnTo>
                    <a:pt x="541" y="570"/>
                  </a:lnTo>
                  <a:lnTo>
                    <a:pt x="541" y="570"/>
                  </a:lnTo>
                  <a:lnTo>
                    <a:pt x="539" y="575"/>
                  </a:lnTo>
                  <a:lnTo>
                    <a:pt x="534" y="579"/>
                  </a:lnTo>
                  <a:lnTo>
                    <a:pt x="530" y="582"/>
                  </a:lnTo>
                  <a:lnTo>
                    <a:pt x="527" y="583"/>
                  </a:lnTo>
                  <a:lnTo>
                    <a:pt x="524" y="583"/>
                  </a:lnTo>
                  <a:lnTo>
                    <a:pt x="524" y="58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56" name="Freeform 210"/>
            <p:cNvSpPr/>
            <p:nvPr/>
          </p:nvSpPr>
          <p:spPr bwMode="auto">
            <a:xfrm>
              <a:off x="4349750" y="2435225"/>
              <a:ext cx="273050" cy="288925"/>
            </a:xfrm>
            <a:custGeom>
              <a:avLst/>
              <a:gdLst/>
              <a:ahLst/>
              <a:cxnLst>
                <a:cxn ang="0">
                  <a:pos x="493" y="546"/>
                </a:cxn>
                <a:cxn ang="0">
                  <a:pos x="481" y="537"/>
                </a:cxn>
                <a:cxn ang="0">
                  <a:pos x="475" y="524"/>
                </a:cxn>
                <a:cxn ang="0">
                  <a:pos x="457" y="505"/>
                </a:cxn>
                <a:cxn ang="0">
                  <a:pos x="444" y="490"/>
                </a:cxn>
                <a:cxn ang="0">
                  <a:pos x="436" y="479"/>
                </a:cxn>
                <a:cxn ang="0">
                  <a:pos x="411" y="452"/>
                </a:cxn>
                <a:cxn ang="0">
                  <a:pos x="402" y="443"/>
                </a:cxn>
                <a:cxn ang="0">
                  <a:pos x="387" y="420"/>
                </a:cxn>
                <a:cxn ang="0">
                  <a:pos x="376" y="410"/>
                </a:cxn>
                <a:cxn ang="0">
                  <a:pos x="345" y="378"/>
                </a:cxn>
                <a:cxn ang="0">
                  <a:pos x="321" y="352"/>
                </a:cxn>
                <a:cxn ang="0">
                  <a:pos x="280" y="313"/>
                </a:cxn>
                <a:cxn ang="0">
                  <a:pos x="252" y="285"/>
                </a:cxn>
                <a:cxn ang="0">
                  <a:pos x="151" y="183"/>
                </a:cxn>
                <a:cxn ang="0">
                  <a:pos x="106" y="136"/>
                </a:cxn>
                <a:cxn ang="0">
                  <a:pos x="64" y="92"/>
                </a:cxn>
                <a:cxn ang="0">
                  <a:pos x="33" y="58"/>
                </a:cxn>
                <a:cxn ang="0">
                  <a:pos x="13" y="39"/>
                </a:cxn>
                <a:cxn ang="0">
                  <a:pos x="3" y="26"/>
                </a:cxn>
                <a:cxn ang="0">
                  <a:pos x="0" y="14"/>
                </a:cxn>
                <a:cxn ang="0">
                  <a:pos x="5" y="6"/>
                </a:cxn>
                <a:cxn ang="0">
                  <a:pos x="19" y="0"/>
                </a:cxn>
                <a:cxn ang="0">
                  <a:pos x="26" y="2"/>
                </a:cxn>
                <a:cxn ang="0">
                  <a:pos x="34" y="8"/>
                </a:cxn>
                <a:cxn ang="0">
                  <a:pos x="72" y="47"/>
                </a:cxn>
                <a:cxn ang="0">
                  <a:pos x="94" y="67"/>
                </a:cxn>
                <a:cxn ang="0">
                  <a:pos x="151" y="133"/>
                </a:cxn>
                <a:cxn ang="0">
                  <a:pos x="191" y="176"/>
                </a:cxn>
                <a:cxn ang="0">
                  <a:pos x="275" y="260"/>
                </a:cxn>
                <a:cxn ang="0">
                  <a:pos x="311" y="293"/>
                </a:cxn>
                <a:cxn ang="0">
                  <a:pos x="364" y="343"/>
                </a:cxn>
                <a:cxn ang="0">
                  <a:pos x="407" y="387"/>
                </a:cxn>
                <a:cxn ang="0">
                  <a:pos x="423" y="411"/>
                </a:cxn>
                <a:cxn ang="0">
                  <a:pos x="440" y="429"/>
                </a:cxn>
                <a:cxn ang="0">
                  <a:pos x="452" y="440"/>
                </a:cxn>
                <a:cxn ang="0">
                  <a:pos x="460" y="452"/>
                </a:cxn>
                <a:cxn ang="0">
                  <a:pos x="481" y="478"/>
                </a:cxn>
                <a:cxn ang="0">
                  <a:pos x="496" y="493"/>
                </a:cxn>
                <a:cxn ang="0">
                  <a:pos x="508" y="510"/>
                </a:cxn>
                <a:cxn ang="0">
                  <a:pos x="512" y="513"/>
                </a:cxn>
                <a:cxn ang="0">
                  <a:pos x="515" y="524"/>
                </a:cxn>
                <a:cxn ang="0">
                  <a:pos x="515" y="533"/>
                </a:cxn>
                <a:cxn ang="0">
                  <a:pos x="510" y="542"/>
                </a:cxn>
                <a:cxn ang="0">
                  <a:pos x="499" y="546"/>
                </a:cxn>
              </a:cxnLst>
              <a:rect l="0" t="0" r="r" b="b"/>
              <a:pathLst>
                <a:path w="515" h="546">
                  <a:moveTo>
                    <a:pt x="499" y="546"/>
                  </a:moveTo>
                  <a:lnTo>
                    <a:pt x="499" y="546"/>
                  </a:lnTo>
                  <a:lnTo>
                    <a:pt x="493" y="546"/>
                  </a:lnTo>
                  <a:lnTo>
                    <a:pt x="488" y="543"/>
                  </a:lnTo>
                  <a:lnTo>
                    <a:pt x="483" y="540"/>
                  </a:lnTo>
                  <a:lnTo>
                    <a:pt x="481" y="537"/>
                  </a:lnTo>
                  <a:lnTo>
                    <a:pt x="480" y="534"/>
                  </a:lnTo>
                  <a:lnTo>
                    <a:pt x="480" y="534"/>
                  </a:lnTo>
                  <a:lnTo>
                    <a:pt x="475" y="524"/>
                  </a:lnTo>
                  <a:lnTo>
                    <a:pt x="470" y="517"/>
                  </a:lnTo>
                  <a:lnTo>
                    <a:pt x="463" y="511"/>
                  </a:lnTo>
                  <a:lnTo>
                    <a:pt x="457" y="505"/>
                  </a:lnTo>
                  <a:lnTo>
                    <a:pt x="457" y="505"/>
                  </a:lnTo>
                  <a:lnTo>
                    <a:pt x="450" y="498"/>
                  </a:lnTo>
                  <a:lnTo>
                    <a:pt x="444" y="490"/>
                  </a:lnTo>
                  <a:lnTo>
                    <a:pt x="444" y="490"/>
                  </a:lnTo>
                  <a:lnTo>
                    <a:pt x="436" y="479"/>
                  </a:lnTo>
                  <a:lnTo>
                    <a:pt x="436" y="479"/>
                  </a:lnTo>
                  <a:lnTo>
                    <a:pt x="425" y="466"/>
                  </a:lnTo>
                  <a:lnTo>
                    <a:pt x="419" y="458"/>
                  </a:lnTo>
                  <a:lnTo>
                    <a:pt x="411" y="452"/>
                  </a:lnTo>
                  <a:lnTo>
                    <a:pt x="411" y="452"/>
                  </a:lnTo>
                  <a:lnTo>
                    <a:pt x="407" y="448"/>
                  </a:lnTo>
                  <a:lnTo>
                    <a:pt x="402" y="443"/>
                  </a:lnTo>
                  <a:lnTo>
                    <a:pt x="395" y="433"/>
                  </a:lnTo>
                  <a:lnTo>
                    <a:pt x="395" y="433"/>
                  </a:lnTo>
                  <a:lnTo>
                    <a:pt x="387" y="420"/>
                  </a:lnTo>
                  <a:lnTo>
                    <a:pt x="382" y="415"/>
                  </a:lnTo>
                  <a:lnTo>
                    <a:pt x="376" y="410"/>
                  </a:lnTo>
                  <a:lnTo>
                    <a:pt x="376" y="410"/>
                  </a:lnTo>
                  <a:lnTo>
                    <a:pt x="367" y="404"/>
                  </a:lnTo>
                  <a:lnTo>
                    <a:pt x="360" y="395"/>
                  </a:lnTo>
                  <a:lnTo>
                    <a:pt x="345" y="378"/>
                  </a:lnTo>
                  <a:lnTo>
                    <a:pt x="345" y="378"/>
                  </a:lnTo>
                  <a:lnTo>
                    <a:pt x="333" y="364"/>
                  </a:lnTo>
                  <a:lnTo>
                    <a:pt x="321" y="352"/>
                  </a:lnTo>
                  <a:lnTo>
                    <a:pt x="321" y="352"/>
                  </a:lnTo>
                  <a:lnTo>
                    <a:pt x="299" y="332"/>
                  </a:lnTo>
                  <a:lnTo>
                    <a:pt x="280" y="313"/>
                  </a:lnTo>
                  <a:lnTo>
                    <a:pt x="280" y="313"/>
                  </a:lnTo>
                  <a:lnTo>
                    <a:pt x="252" y="285"/>
                  </a:lnTo>
                  <a:lnTo>
                    <a:pt x="252" y="285"/>
                  </a:lnTo>
                  <a:lnTo>
                    <a:pt x="225" y="260"/>
                  </a:lnTo>
                  <a:lnTo>
                    <a:pt x="200" y="234"/>
                  </a:lnTo>
                  <a:lnTo>
                    <a:pt x="151" y="183"/>
                  </a:lnTo>
                  <a:lnTo>
                    <a:pt x="151" y="183"/>
                  </a:lnTo>
                  <a:lnTo>
                    <a:pt x="106" y="136"/>
                  </a:lnTo>
                  <a:lnTo>
                    <a:pt x="106" y="136"/>
                  </a:lnTo>
                  <a:lnTo>
                    <a:pt x="87" y="116"/>
                  </a:lnTo>
                  <a:lnTo>
                    <a:pt x="87" y="116"/>
                  </a:lnTo>
                  <a:lnTo>
                    <a:pt x="64" y="92"/>
                  </a:lnTo>
                  <a:lnTo>
                    <a:pt x="40" y="66"/>
                  </a:lnTo>
                  <a:lnTo>
                    <a:pt x="40" y="66"/>
                  </a:lnTo>
                  <a:lnTo>
                    <a:pt x="33" y="58"/>
                  </a:lnTo>
                  <a:lnTo>
                    <a:pt x="24" y="50"/>
                  </a:lnTo>
                  <a:lnTo>
                    <a:pt x="24" y="50"/>
                  </a:lnTo>
                  <a:lnTo>
                    <a:pt x="13" y="39"/>
                  </a:lnTo>
                  <a:lnTo>
                    <a:pt x="8" y="33"/>
                  </a:lnTo>
                  <a:lnTo>
                    <a:pt x="3" y="26"/>
                  </a:lnTo>
                  <a:lnTo>
                    <a:pt x="3" y="26"/>
                  </a:lnTo>
                  <a:lnTo>
                    <a:pt x="1" y="22"/>
                  </a:lnTo>
                  <a:lnTo>
                    <a:pt x="0" y="18"/>
                  </a:lnTo>
                  <a:lnTo>
                    <a:pt x="0" y="14"/>
                  </a:lnTo>
                  <a:lnTo>
                    <a:pt x="2" y="10"/>
                  </a:lnTo>
                  <a:lnTo>
                    <a:pt x="2" y="10"/>
                  </a:lnTo>
                  <a:lnTo>
                    <a:pt x="5" y="6"/>
                  </a:lnTo>
                  <a:lnTo>
                    <a:pt x="9" y="3"/>
                  </a:lnTo>
                  <a:lnTo>
                    <a:pt x="14" y="1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22" y="1"/>
                  </a:lnTo>
                  <a:lnTo>
                    <a:pt x="26" y="2"/>
                  </a:lnTo>
                  <a:lnTo>
                    <a:pt x="31" y="4"/>
                  </a:lnTo>
                  <a:lnTo>
                    <a:pt x="34" y="8"/>
                  </a:lnTo>
                  <a:lnTo>
                    <a:pt x="34" y="8"/>
                  </a:lnTo>
                  <a:lnTo>
                    <a:pt x="42" y="18"/>
                  </a:lnTo>
                  <a:lnTo>
                    <a:pt x="51" y="29"/>
                  </a:lnTo>
                  <a:lnTo>
                    <a:pt x="72" y="47"/>
                  </a:lnTo>
                  <a:lnTo>
                    <a:pt x="72" y="47"/>
                  </a:lnTo>
                  <a:lnTo>
                    <a:pt x="83" y="57"/>
                  </a:lnTo>
                  <a:lnTo>
                    <a:pt x="94" y="67"/>
                  </a:lnTo>
                  <a:lnTo>
                    <a:pt x="94" y="67"/>
                  </a:lnTo>
                  <a:lnTo>
                    <a:pt x="124" y="100"/>
                  </a:lnTo>
                  <a:lnTo>
                    <a:pt x="151" y="133"/>
                  </a:lnTo>
                  <a:lnTo>
                    <a:pt x="164" y="146"/>
                  </a:lnTo>
                  <a:lnTo>
                    <a:pt x="164" y="146"/>
                  </a:lnTo>
                  <a:lnTo>
                    <a:pt x="191" y="176"/>
                  </a:lnTo>
                  <a:lnTo>
                    <a:pt x="219" y="205"/>
                  </a:lnTo>
                  <a:lnTo>
                    <a:pt x="247" y="232"/>
                  </a:lnTo>
                  <a:lnTo>
                    <a:pt x="275" y="260"/>
                  </a:lnTo>
                  <a:lnTo>
                    <a:pt x="275" y="260"/>
                  </a:lnTo>
                  <a:lnTo>
                    <a:pt x="311" y="293"/>
                  </a:lnTo>
                  <a:lnTo>
                    <a:pt x="311" y="293"/>
                  </a:lnTo>
                  <a:lnTo>
                    <a:pt x="342" y="321"/>
                  </a:lnTo>
                  <a:lnTo>
                    <a:pt x="342" y="321"/>
                  </a:lnTo>
                  <a:lnTo>
                    <a:pt x="364" y="343"/>
                  </a:lnTo>
                  <a:lnTo>
                    <a:pt x="386" y="363"/>
                  </a:lnTo>
                  <a:lnTo>
                    <a:pt x="396" y="375"/>
                  </a:lnTo>
                  <a:lnTo>
                    <a:pt x="407" y="387"/>
                  </a:lnTo>
                  <a:lnTo>
                    <a:pt x="415" y="398"/>
                  </a:lnTo>
                  <a:lnTo>
                    <a:pt x="423" y="411"/>
                  </a:lnTo>
                  <a:lnTo>
                    <a:pt x="423" y="411"/>
                  </a:lnTo>
                  <a:lnTo>
                    <a:pt x="426" y="416"/>
                  </a:lnTo>
                  <a:lnTo>
                    <a:pt x="430" y="421"/>
                  </a:lnTo>
                  <a:lnTo>
                    <a:pt x="440" y="429"/>
                  </a:lnTo>
                  <a:lnTo>
                    <a:pt x="440" y="429"/>
                  </a:lnTo>
                  <a:lnTo>
                    <a:pt x="446" y="435"/>
                  </a:lnTo>
                  <a:lnTo>
                    <a:pt x="452" y="440"/>
                  </a:lnTo>
                  <a:lnTo>
                    <a:pt x="452" y="440"/>
                  </a:lnTo>
                  <a:lnTo>
                    <a:pt x="460" y="452"/>
                  </a:lnTo>
                  <a:lnTo>
                    <a:pt x="460" y="452"/>
                  </a:lnTo>
                  <a:lnTo>
                    <a:pt x="470" y="466"/>
                  </a:lnTo>
                  <a:lnTo>
                    <a:pt x="475" y="472"/>
                  </a:lnTo>
                  <a:lnTo>
                    <a:pt x="481" y="478"/>
                  </a:lnTo>
                  <a:lnTo>
                    <a:pt x="481" y="478"/>
                  </a:lnTo>
                  <a:lnTo>
                    <a:pt x="489" y="486"/>
                  </a:lnTo>
                  <a:lnTo>
                    <a:pt x="496" y="493"/>
                  </a:lnTo>
                  <a:lnTo>
                    <a:pt x="502" y="501"/>
                  </a:lnTo>
                  <a:lnTo>
                    <a:pt x="507" y="509"/>
                  </a:lnTo>
                  <a:lnTo>
                    <a:pt x="508" y="510"/>
                  </a:lnTo>
                  <a:lnTo>
                    <a:pt x="509" y="511"/>
                  </a:lnTo>
                  <a:lnTo>
                    <a:pt x="509" y="511"/>
                  </a:lnTo>
                  <a:lnTo>
                    <a:pt x="512" y="513"/>
                  </a:lnTo>
                  <a:lnTo>
                    <a:pt x="514" y="516"/>
                  </a:lnTo>
                  <a:lnTo>
                    <a:pt x="515" y="520"/>
                  </a:lnTo>
                  <a:lnTo>
                    <a:pt x="515" y="524"/>
                  </a:lnTo>
                  <a:lnTo>
                    <a:pt x="515" y="530"/>
                  </a:lnTo>
                  <a:lnTo>
                    <a:pt x="515" y="530"/>
                  </a:lnTo>
                  <a:lnTo>
                    <a:pt x="515" y="533"/>
                  </a:lnTo>
                  <a:lnTo>
                    <a:pt x="514" y="537"/>
                  </a:lnTo>
                  <a:lnTo>
                    <a:pt x="513" y="540"/>
                  </a:lnTo>
                  <a:lnTo>
                    <a:pt x="510" y="542"/>
                  </a:lnTo>
                  <a:lnTo>
                    <a:pt x="510" y="542"/>
                  </a:lnTo>
                  <a:lnTo>
                    <a:pt x="506" y="545"/>
                  </a:lnTo>
                  <a:lnTo>
                    <a:pt x="499" y="546"/>
                  </a:lnTo>
                  <a:lnTo>
                    <a:pt x="499" y="546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57" name="Freeform 211"/>
            <p:cNvSpPr/>
            <p:nvPr/>
          </p:nvSpPr>
          <p:spPr bwMode="auto">
            <a:xfrm>
              <a:off x="4708525" y="2740025"/>
              <a:ext cx="77788" cy="74613"/>
            </a:xfrm>
            <a:custGeom>
              <a:avLst/>
              <a:gdLst/>
              <a:ahLst/>
              <a:cxnLst>
                <a:cxn ang="0">
                  <a:pos x="116" y="142"/>
                </a:cxn>
                <a:cxn ang="0">
                  <a:pos x="111" y="142"/>
                </a:cxn>
                <a:cxn ang="0">
                  <a:pos x="101" y="140"/>
                </a:cxn>
                <a:cxn ang="0">
                  <a:pos x="90" y="136"/>
                </a:cxn>
                <a:cxn ang="0">
                  <a:pos x="88" y="139"/>
                </a:cxn>
                <a:cxn ang="0">
                  <a:pos x="79" y="141"/>
                </a:cxn>
                <a:cxn ang="0">
                  <a:pos x="77" y="141"/>
                </a:cxn>
                <a:cxn ang="0">
                  <a:pos x="63" y="139"/>
                </a:cxn>
                <a:cxn ang="0">
                  <a:pos x="49" y="136"/>
                </a:cxn>
                <a:cxn ang="0">
                  <a:pos x="42" y="134"/>
                </a:cxn>
                <a:cxn ang="0">
                  <a:pos x="33" y="127"/>
                </a:cxn>
                <a:cxn ang="0">
                  <a:pos x="30" y="129"/>
                </a:cxn>
                <a:cxn ang="0">
                  <a:pos x="21" y="131"/>
                </a:cxn>
                <a:cxn ang="0">
                  <a:pos x="18" y="130"/>
                </a:cxn>
                <a:cxn ang="0">
                  <a:pos x="12" y="127"/>
                </a:cxn>
                <a:cxn ang="0">
                  <a:pos x="7" y="122"/>
                </a:cxn>
                <a:cxn ang="0">
                  <a:pos x="6" y="117"/>
                </a:cxn>
                <a:cxn ang="0">
                  <a:pos x="5" y="115"/>
                </a:cxn>
                <a:cxn ang="0">
                  <a:pos x="1" y="108"/>
                </a:cxn>
                <a:cxn ang="0">
                  <a:pos x="1" y="101"/>
                </a:cxn>
                <a:cxn ang="0">
                  <a:pos x="3" y="95"/>
                </a:cxn>
                <a:cxn ang="0">
                  <a:pos x="13" y="83"/>
                </a:cxn>
                <a:cxn ang="0">
                  <a:pos x="31" y="62"/>
                </a:cxn>
                <a:cxn ang="0">
                  <a:pos x="63" y="34"/>
                </a:cxn>
                <a:cxn ang="0">
                  <a:pos x="92" y="13"/>
                </a:cxn>
                <a:cxn ang="0">
                  <a:pos x="98" y="8"/>
                </a:cxn>
                <a:cxn ang="0">
                  <a:pos x="113" y="1"/>
                </a:cxn>
                <a:cxn ang="0">
                  <a:pos x="121" y="0"/>
                </a:cxn>
                <a:cxn ang="0">
                  <a:pos x="131" y="2"/>
                </a:cxn>
                <a:cxn ang="0">
                  <a:pos x="137" y="5"/>
                </a:cxn>
                <a:cxn ang="0">
                  <a:pos x="143" y="15"/>
                </a:cxn>
                <a:cxn ang="0">
                  <a:pos x="147" y="29"/>
                </a:cxn>
                <a:cxn ang="0">
                  <a:pos x="148" y="35"/>
                </a:cxn>
                <a:cxn ang="0">
                  <a:pos x="147" y="53"/>
                </a:cxn>
                <a:cxn ang="0">
                  <a:pos x="148" y="84"/>
                </a:cxn>
                <a:cxn ang="0">
                  <a:pos x="148" y="100"/>
                </a:cxn>
                <a:cxn ang="0">
                  <a:pos x="146" y="116"/>
                </a:cxn>
                <a:cxn ang="0">
                  <a:pos x="145" y="125"/>
                </a:cxn>
                <a:cxn ang="0">
                  <a:pos x="141" y="132"/>
                </a:cxn>
                <a:cxn ang="0">
                  <a:pos x="136" y="136"/>
                </a:cxn>
                <a:cxn ang="0">
                  <a:pos x="128" y="141"/>
                </a:cxn>
                <a:cxn ang="0">
                  <a:pos x="126" y="141"/>
                </a:cxn>
                <a:cxn ang="0">
                  <a:pos x="121" y="142"/>
                </a:cxn>
                <a:cxn ang="0">
                  <a:pos x="116" y="142"/>
                </a:cxn>
              </a:cxnLst>
              <a:rect l="0" t="0" r="r" b="b"/>
              <a:pathLst>
                <a:path w="148" h="142">
                  <a:moveTo>
                    <a:pt x="116" y="142"/>
                  </a:moveTo>
                  <a:lnTo>
                    <a:pt x="116" y="142"/>
                  </a:lnTo>
                  <a:lnTo>
                    <a:pt x="111" y="142"/>
                  </a:lnTo>
                  <a:lnTo>
                    <a:pt x="111" y="142"/>
                  </a:lnTo>
                  <a:lnTo>
                    <a:pt x="101" y="140"/>
                  </a:lnTo>
                  <a:lnTo>
                    <a:pt x="101" y="140"/>
                  </a:lnTo>
                  <a:lnTo>
                    <a:pt x="93" y="136"/>
                  </a:lnTo>
                  <a:lnTo>
                    <a:pt x="90" y="136"/>
                  </a:lnTo>
                  <a:lnTo>
                    <a:pt x="88" y="139"/>
                  </a:lnTo>
                  <a:lnTo>
                    <a:pt x="88" y="139"/>
                  </a:lnTo>
                  <a:lnTo>
                    <a:pt x="84" y="141"/>
                  </a:lnTo>
                  <a:lnTo>
                    <a:pt x="79" y="141"/>
                  </a:lnTo>
                  <a:lnTo>
                    <a:pt x="79" y="141"/>
                  </a:lnTo>
                  <a:lnTo>
                    <a:pt x="77" y="141"/>
                  </a:lnTo>
                  <a:lnTo>
                    <a:pt x="77" y="141"/>
                  </a:lnTo>
                  <a:lnTo>
                    <a:pt x="63" y="139"/>
                  </a:lnTo>
                  <a:lnTo>
                    <a:pt x="63" y="139"/>
                  </a:lnTo>
                  <a:lnTo>
                    <a:pt x="49" y="136"/>
                  </a:lnTo>
                  <a:lnTo>
                    <a:pt x="49" y="136"/>
                  </a:lnTo>
                  <a:lnTo>
                    <a:pt x="42" y="134"/>
                  </a:lnTo>
                  <a:lnTo>
                    <a:pt x="36" y="130"/>
                  </a:lnTo>
                  <a:lnTo>
                    <a:pt x="33" y="127"/>
                  </a:lnTo>
                  <a:lnTo>
                    <a:pt x="30" y="129"/>
                  </a:lnTo>
                  <a:lnTo>
                    <a:pt x="30" y="129"/>
                  </a:lnTo>
                  <a:lnTo>
                    <a:pt x="25" y="130"/>
                  </a:lnTo>
                  <a:lnTo>
                    <a:pt x="21" y="131"/>
                  </a:lnTo>
                  <a:lnTo>
                    <a:pt x="21" y="131"/>
                  </a:lnTo>
                  <a:lnTo>
                    <a:pt x="18" y="130"/>
                  </a:lnTo>
                  <a:lnTo>
                    <a:pt x="13" y="129"/>
                  </a:lnTo>
                  <a:lnTo>
                    <a:pt x="12" y="127"/>
                  </a:lnTo>
                  <a:lnTo>
                    <a:pt x="10" y="125"/>
                  </a:lnTo>
                  <a:lnTo>
                    <a:pt x="7" y="122"/>
                  </a:lnTo>
                  <a:lnTo>
                    <a:pt x="6" y="119"/>
                  </a:lnTo>
                  <a:lnTo>
                    <a:pt x="6" y="117"/>
                  </a:lnTo>
                  <a:lnTo>
                    <a:pt x="5" y="115"/>
                  </a:lnTo>
                  <a:lnTo>
                    <a:pt x="5" y="115"/>
                  </a:lnTo>
                  <a:lnTo>
                    <a:pt x="2" y="112"/>
                  </a:lnTo>
                  <a:lnTo>
                    <a:pt x="1" y="108"/>
                  </a:lnTo>
                  <a:lnTo>
                    <a:pt x="0" y="104"/>
                  </a:lnTo>
                  <a:lnTo>
                    <a:pt x="1" y="101"/>
                  </a:lnTo>
                  <a:lnTo>
                    <a:pt x="2" y="98"/>
                  </a:lnTo>
                  <a:lnTo>
                    <a:pt x="3" y="95"/>
                  </a:lnTo>
                  <a:lnTo>
                    <a:pt x="3" y="95"/>
                  </a:lnTo>
                  <a:lnTo>
                    <a:pt x="13" y="83"/>
                  </a:lnTo>
                  <a:lnTo>
                    <a:pt x="22" y="72"/>
                  </a:lnTo>
                  <a:lnTo>
                    <a:pt x="31" y="62"/>
                  </a:lnTo>
                  <a:lnTo>
                    <a:pt x="42" y="52"/>
                  </a:lnTo>
                  <a:lnTo>
                    <a:pt x="63" y="34"/>
                  </a:lnTo>
                  <a:lnTo>
                    <a:pt x="87" y="17"/>
                  </a:lnTo>
                  <a:lnTo>
                    <a:pt x="92" y="13"/>
                  </a:lnTo>
                  <a:lnTo>
                    <a:pt x="92" y="13"/>
                  </a:lnTo>
                  <a:lnTo>
                    <a:pt x="98" y="8"/>
                  </a:lnTo>
                  <a:lnTo>
                    <a:pt x="105" y="4"/>
                  </a:lnTo>
                  <a:lnTo>
                    <a:pt x="113" y="1"/>
                  </a:lnTo>
                  <a:lnTo>
                    <a:pt x="121" y="0"/>
                  </a:lnTo>
                  <a:lnTo>
                    <a:pt x="121" y="0"/>
                  </a:lnTo>
                  <a:lnTo>
                    <a:pt x="126" y="1"/>
                  </a:lnTo>
                  <a:lnTo>
                    <a:pt x="131" y="2"/>
                  </a:lnTo>
                  <a:lnTo>
                    <a:pt x="131" y="2"/>
                  </a:lnTo>
                  <a:lnTo>
                    <a:pt x="137" y="5"/>
                  </a:lnTo>
                  <a:lnTo>
                    <a:pt x="141" y="9"/>
                  </a:lnTo>
                  <a:lnTo>
                    <a:pt x="143" y="15"/>
                  </a:lnTo>
                  <a:lnTo>
                    <a:pt x="145" y="20"/>
                  </a:lnTo>
                  <a:lnTo>
                    <a:pt x="147" y="29"/>
                  </a:lnTo>
                  <a:lnTo>
                    <a:pt x="148" y="35"/>
                  </a:lnTo>
                  <a:lnTo>
                    <a:pt x="148" y="35"/>
                  </a:lnTo>
                  <a:lnTo>
                    <a:pt x="147" y="53"/>
                  </a:lnTo>
                  <a:lnTo>
                    <a:pt x="147" y="53"/>
                  </a:lnTo>
                  <a:lnTo>
                    <a:pt x="147" y="81"/>
                  </a:lnTo>
                  <a:lnTo>
                    <a:pt x="148" y="84"/>
                  </a:lnTo>
                  <a:lnTo>
                    <a:pt x="148" y="84"/>
                  </a:lnTo>
                  <a:lnTo>
                    <a:pt x="148" y="100"/>
                  </a:lnTo>
                  <a:lnTo>
                    <a:pt x="147" y="108"/>
                  </a:lnTo>
                  <a:lnTo>
                    <a:pt x="146" y="116"/>
                  </a:lnTo>
                  <a:lnTo>
                    <a:pt x="146" y="116"/>
                  </a:lnTo>
                  <a:lnTo>
                    <a:pt x="145" y="125"/>
                  </a:lnTo>
                  <a:lnTo>
                    <a:pt x="143" y="128"/>
                  </a:lnTo>
                  <a:lnTo>
                    <a:pt x="141" y="132"/>
                  </a:lnTo>
                  <a:lnTo>
                    <a:pt x="139" y="134"/>
                  </a:lnTo>
                  <a:lnTo>
                    <a:pt x="136" y="136"/>
                  </a:lnTo>
                  <a:lnTo>
                    <a:pt x="128" y="141"/>
                  </a:lnTo>
                  <a:lnTo>
                    <a:pt x="128" y="141"/>
                  </a:lnTo>
                  <a:lnTo>
                    <a:pt x="127" y="141"/>
                  </a:lnTo>
                  <a:lnTo>
                    <a:pt x="126" y="141"/>
                  </a:lnTo>
                  <a:lnTo>
                    <a:pt x="126" y="141"/>
                  </a:lnTo>
                  <a:lnTo>
                    <a:pt x="121" y="142"/>
                  </a:lnTo>
                  <a:lnTo>
                    <a:pt x="116" y="142"/>
                  </a:lnTo>
                  <a:lnTo>
                    <a:pt x="116" y="142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58" name="Freeform 212"/>
            <p:cNvSpPr/>
            <p:nvPr/>
          </p:nvSpPr>
          <p:spPr bwMode="auto">
            <a:xfrm>
              <a:off x="4197350" y="2182813"/>
              <a:ext cx="260350" cy="244475"/>
            </a:xfrm>
            <a:custGeom>
              <a:avLst/>
              <a:gdLst/>
              <a:ahLst/>
              <a:cxnLst>
                <a:cxn ang="0">
                  <a:pos x="106" y="462"/>
                </a:cxn>
                <a:cxn ang="0">
                  <a:pos x="96" y="455"/>
                </a:cxn>
                <a:cxn ang="0">
                  <a:pos x="94" y="452"/>
                </a:cxn>
                <a:cxn ang="0">
                  <a:pos x="85" y="442"/>
                </a:cxn>
                <a:cxn ang="0">
                  <a:pos x="76" y="430"/>
                </a:cxn>
                <a:cxn ang="0">
                  <a:pos x="53" y="411"/>
                </a:cxn>
                <a:cxn ang="0">
                  <a:pos x="35" y="386"/>
                </a:cxn>
                <a:cxn ang="0">
                  <a:pos x="15" y="339"/>
                </a:cxn>
                <a:cxn ang="0">
                  <a:pos x="5" y="299"/>
                </a:cxn>
                <a:cxn ang="0">
                  <a:pos x="0" y="253"/>
                </a:cxn>
                <a:cxn ang="0">
                  <a:pos x="3" y="202"/>
                </a:cxn>
                <a:cxn ang="0">
                  <a:pos x="8" y="172"/>
                </a:cxn>
                <a:cxn ang="0">
                  <a:pos x="24" y="124"/>
                </a:cxn>
                <a:cxn ang="0">
                  <a:pos x="48" y="85"/>
                </a:cxn>
                <a:cxn ang="0">
                  <a:pos x="68" y="64"/>
                </a:cxn>
                <a:cxn ang="0">
                  <a:pos x="124" y="25"/>
                </a:cxn>
                <a:cxn ang="0">
                  <a:pos x="193" y="4"/>
                </a:cxn>
                <a:cxn ang="0">
                  <a:pos x="241" y="0"/>
                </a:cxn>
                <a:cxn ang="0">
                  <a:pos x="298" y="5"/>
                </a:cxn>
                <a:cxn ang="0">
                  <a:pos x="352" y="20"/>
                </a:cxn>
                <a:cxn ang="0">
                  <a:pos x="401" y="44"/>
                </a:cxn>
                <a:cxn ang="0">
                  <a:pos x="445" y="76"/>
                </a:cxn>
                <a:cxn ang="0">
                  <a:pos x="480" y="115"/>
                </a:cxn>
                <a:cxn ang="0">
                  <a:pos x="492" y="135"/>
                </a:cxn>
                <a:cxn ang="0">
                  <a:pos x="491" y="146"/>
                </a:cxn>
                <a:cxn ang="0">
                  <a:pos x="483" y="153"/>
                </a:cxn>
                <a:cxn ang="0">
                  <a:pos x="473" y="157"/>
                </a:cxn>
                <a:cxn ang="0">
                  <a:pos x="465" y="154"/>
                </a:cxn>
                <a:cxn ang="0">
                  <a:pos x="458" y="147"/>
                </a:cxn>
                <a:cxn ang="0">
                  <a:pos x="429" y="112"/>
                </a:cxn>
                <a:cxn ang="0">
                  <a:pos x="395" y="85"/>
                </a:cxn>
                <a:cxn ang="0">
                  <a:pos x="356" y="65"/>
                </a:cxn>
                <a:cxn ang="0">
                  <a:pos x="289" y="42"/>
                </a:cxn>
                <a:cxn ang="0">
                  <a:pos x="247" y="34"/>
                </a:cxn>
                <a:cxn ang="0">
                  <a:pos x="219" y="34"/>
                </a:cxn>
                <a:cxn ang="0">
                  <a:pos x="182" y="40"/>
                </a:cxn>
                <a:cxn ang="0">
                  <a:pos x="144" y="53"/>
                </a:cxn>
                <a:cxn ang="0">
                  <a:pos x="109" y="74"/>
                </a:cxn>
                <a:cxn ang="0">
                  <a:pos x="80" y="100"/>
                </a:cxn>
                <a:cxn ang="0">
                  <a:pos x="59" y="133"/>
                </a:cxn>
                <a:cxn ang="0">
                  <a:pos x="48" y="163"/>
                </a:cxn>
                <a:cxn ang="0">
                  <a:pos x="39" y="210"/>
                </a:cxn>
                <a:cxn ang="0">
                  <a:pos x="38" y="259"/>
                </a:cxn>
                <a:cxn ang="0">
                  <a:pos x="45" y="304"/>
                </a:cxn>
                <a:cxn ang="0">
                  <a:pos x="60" y="348"/>
                </a:cxn>
                <a:cxn ang="0">
                  <a:pos x="76" y="373"/>
                </a:cxn>
                <a:cxn ang="0">
                  <a:pos x="101" y="402"/>
                </a:cxn>
                <a:cxn ang="0">
                  <a:pos x="122" y="429"/>
                </a:cxn>
                <a:cxn ang="0">
                  <a:pos x="125" y="431"/>
                </a:cxn>
                <a:cxn ang="0">
                  <a:pos x="131" y="446"/>
                </a:cxn>
                <a:cxn ang="0">
                  <a:pos x="129" y="455"/>
                </a:cxn>
                <a:cxn ang="0">
                  <a:pos x="121" y="462"/>
                </a:cxn>
                <a:cxn ang="0">
                  <a:pos x="110" y="463"/>
                </a:cxn>
              </a:cxnLst>
              <a:rect l="0" t="0" r="r" b="b"/>
              <a:pathLst>
                <a:path w="492" h="463">
                  <a:moveTo>
                    <a:pt x="110" y="463"/>
                  </a:moveTo>
                  <a:lnTo>
                    <a:pt x="110" y="463"/>
                  </a:lnTo>
                  <a:lnTo>
                    <a:pt x="106" y="462"/>
                  </a:lnTo>
                  <a:lnTo>
                    <a:pt x="102" y="461"/>
                  </a:lnTo>
                  <a:lnTo>
                    <a:pt x="98" y="458"/>
                  </a:lnTo>
                  <a:lnTo>
                    <a:pt x="96" y="455"/>
                  </a:lnTo>
                  <a:lnTo>
                    <a:pt x="96" y="455"/>
                  </a:lnTo>
                  <a:lnTo>
                    <a:pt x="94" y="453"/>
                  </a:lnTo>
                  <a:lnTo>
                    <a:pt x="94" y="452"/>
                  </a:lnTo>
                  <a:lnTo>
                    <a:pt x="91" y="450"/>
                  </a:lnTo>
                  <a:lnTo>
                    <a:pt x="91" y="450"/>
                  </a:lnTo>
                  <a:lnTo>
                    <a:pt x="85" y="442"/>
                  </a:lnTo>
                  <a:lnTo>
                    <a:pt x="85" y="442"/>
                  </a:lnTo>
                  <a:lnTo>
                    <a:pt x="80" y="435"/>
                  </a:lnTo>
                  <a:lnTo>
                    <a:pt x="76" y="430"/>
                  </a:lnTo>
                  <a:lnTo>
                    <a:pt x="65" y="421"/>
                  </a:lnTo>
                  <a:lnTo>
                    <a:pt x="65" y="421"/>
                  </a:lnTo>
                  <a:lnTo>
                    <a:pt x="53" y="411"/>
                  </a:lnTo>
                  <a:lnTo>
                    <a:pt x="53" y="411"/>
                  </a:lnTo>
                  <a:lnTo>
                    <a:pt x="44" y="399"/>
                  </a:lnTo>
                  <a:lnTo>
                    <a:pt x="35" y="386"/>
                  </a:lnTo>
                  <a:lnTo>
                    <a:pt x="27" y="370"/>
                  </a:lnTo>
                  <a:lnTo>
                    <a:pt x="21" y="355"/>
                  </a:lnTo>
                  <a:lnTo>
                    <a:pt x="15" y="339"/>
                  </a:lnTo>
                  <a:lnTo>
                    <a:pt x="11" y="325"/>
                  </a:lnTo>
                  <a:lnTo>
                    <a:pt x="5" y="299"/>
                  </a:lnTo>
                  <a:lnTo>
                    <a:pt x="5" y="299"/>
                  </a:lnTo>
                  <a:lnTo>
                    <a:pt x="3" y="285"/>
                  </a:lnTo>
                  <a:lnTo>
                    <a:pt x="0" y="269"/>
                  </a:lnTo>
                  <a:lnTo>
                    <a:pt x="0" y="253"/>
                  </a:lnTo>
                  <a:lnTo>
                    <a:pt x="0" y="235"/>
                  </a:lnTo>
                  <a:lnTo>
                    <a:pt x="0" y="218"/>
                  </a:lnTo>
                  <a:lnTo>
                    <a:pt x="3" y="202"/>
                  </a:lnTo>
                  <a:lnTo>
                    <a:pt x="5" y="186"/>
                  </a:lnTo>
                  <a:lnTo>
                    <a:pt x="8" y="172"/>
                  </a:lnTo>
                  <a:lnTo>
                    <a:pt x="8" y="172"/>
                  </a:lnTo>
                  <a:lnTo>
                    <a:pt x="13" y="154"/>
                  </a:lnTo>
                  <a:lnTo>
                    <a:pt x="18" y="139"/>
                  </a:lnTo>
                  <a:lnTo>
                    <a:pt x="24" y="124"/>
                  </a:lnTo>
                  <a:lnTo>
                    <a:pt x="31" y="110"/>
                  </a:lnTo>
                  <a:lnTo>
                    <a:pt x="39" y="98"/>
                  </a:lnTo>
                  <a:lnTo>
                    <a:pt x="48" y="85"/>
                  </a:lnTo>
                  <a:lnTo>
                    <a:pt x="57" y="74"/>
                  </a:lnTo>
                  <a:lnTo>
                    <a:pt x="68" y="64"/>
                  </a:lnTo>
                  <a:lnTo>
                    <a:pt x="68" y="64"/>
                  </a:lnTo>
                  <a:lnTo>
                    <a:pt x="85" y="49"/>
                  </a:lnTo>
                  <a:lnTo>
                    <a:pt x="105" y="36"/>
                  </a:lnTo>
                  <a:lnTo>
                    <a:pt x="124" y="25"/>
                  </a:lnTo>
                  <a:lnTo>
                    <a:pt x="146" y="16"/>
                  </a:lnTo>
                  <a:lnTo>
                    <a:pt x="169" y="9"/>
                  </a:lnTo>
                  <a:lnTo>
                    <a:pt x="193" y="4"/>
                  </a:lnTo>
                  <a:lnTo>
                    <a:pt x="216" y="1"/>
                  </a:lnTo>
                  <a:lnTo>
                    <a:pt x="241" y="0"/>
                  </a:lnTo>
                  <a:lnTo>
                    <a:pt x="241" y="0"/>
                  </a:lnTo>
                  <a:lnTo>
                    <a:pt x="260" y="1"/>
                  </a:lnTo>
                  <a:lnTo>
                    <a:pt x="279" y="2"/>
                  </a:lnTo>
                  <a:lnTo>
                    <a:pt x="298" y="5"/>
                  </a:lnTo>
                  <a:lnTo>
                    <a:pt x="316" y="9"/>
                  </a:lnTo>
                  <a:lnTo>
                    <a:pt x="334" y="14"/>
                  </a:lnTo>
                  <a:lnTo>
                    <a:pt x="352" y="20"/>
                  </a:lnTo>
                  <a:lnTo>
                    <a:pt x="368" y="27"/>
                  </a:lnTo>
                  <a:lnTo>
                    <a:pt x="385" y="35"/>
                  </a:lnTo>
                  <a:lnTo>
                    <a:pt x="401" y="44"/>
                  </a:lnTo>
                  <a:lnTo>
                    <a:pt x="416" y="54"/>
                  </a:lnTo>
                  <a:lnTo>
                    <a:pt x="430" y="65"/>
                  </a:lnTo>
                  <a:lnTo>
                    <a:pt x="445" y="76"/>
                  </a:lnTo>
                  <a:lnTo>
                    <a:pt x="457" y="88"/>
                  </a:lnTo>
                  <a:lnTo>
                    <a:pt x="469" y="102"/>
                  </a:lnTo>
                  <a:lnTo>
                    <a:pt x="480" y="115"/>
                  </a:lnTo>
                  <a:lnTo>
                    <a:pt x="490" y="130"/>
                  </a:lnTo>
                  <a:lnTo>
                    <a:pt x="490" y="130"/>
                  </a:lnTo>
                  <a:lnTo>
                    <a:pt x="492" y="135"/>
                  </a:lnTo>
                  <a:lnTo>
                    <a:pt x="492" y="139"/>
                  </a:lnTo>
                  <a:lnTo>
                    <a:pt x="492" y="143"/>
                  </a:lnTo>
                  <a:lnTo>
                    <a:pt x="491" y="146"/>
                  </a:lnTo>
                  <a:lnTo>
                    <a:pt x="491" y="146"/>
                  </a:lnTo>
                  <a:lnTo>
                    <a:pt x="487" y="150"/>
                  </a:lnTo>
                  <a:lnTo>
                    <a:pt x="483" y="153"/>
                  </a:lnTo>
                  <a:lnTo>
                    <a:pt x="478" y="155"/>
                  </a:lnTo>
                  <a:lnTo>
                    <a:pt x="473" y="157"/>
                  </a:lnTo>
                  <a:lnTo>
                    <a:pt x="473" y="157"/>
                  </a:lnTo>
                  <a:lnTo>
                    <a:pt x="473" y="157"/>
                  </a:lnTo>
                  <a:lnTo>
                    <a:pt x="469" y="155"/>
                  </a:lnTo>
                  <a:lnTo>
                    <a:pt x="465" y="154"/>
                  </a:lnTo>
                  <a:lnTo>
                    <a:pt x="462" y="151"/>
                  </a:lnTo>
                  <a:lnTo>
                    <a:pt x="458" y="147"/>
                  </a:lnTo>
                  <a:lnTo>
                    <a:pt x="458" y="147"/>
                  </a:lnTo>
                  <a:lnTo>
                    <a:pt x="450" y="135"/>
                  </a:lnTo>
                  <a:lnTo>
                    <a:pt x="439" y="123"/>
                  </a:lnTo>
                  <a:lnTo>
                    <a:pt x="429" y="112"/>
                  </a:lnTo>
                  <a:lnTo>
                    <a:pt x="419" y="102"/>
                  </a:lnTo>
                  <a:lnTo>
                    <a:pt x="407" y="94"/>
                  </a:lnTo>
                  <a:lnTo>
                    <a:pt x="395" y="85"/>
                  </a:lnTo>
                  <a:lnTo>
                    <a:pt x="383" y="77"/>
                  </a:lnTo>
                  <a:lnTo>
                    <a:pt x="369" y="71"/>
                  </a:lnTo>
                  <a:lnTo>
                    <a:pt x="356" y="65"/>
                  </a:lnTo>
                  <a:lnTo>
                    <a:pt x="342" y="59"/>
                  </a:lnTo>
                  <a:lnTo>
                    <a:pt x="316" y="50"/>
                  </a:lnTo>
                  <a:lnTo>
                    <a:pt x="289" y="42"/>
                  </a:lnTo>
                  <a:lnTo>
                    <a:pt x="263" y="36"/>
                  </a:lnTo>
                  <a:lnTo>
                    <a:pt x="263" y="36"/>
                  </a:lnTo>
                  <a:lnTo>
                    <a:pt x="247" y="34"/>
                  </a:lnTo>
                  <a:lnTo>
                    <a:pt x="232" y="33"/>
                  </a:lnTo>
                  <a:lnTo>
                    <a:pt x="232" y="33"/>
                  </a:lnTo>
                  <a:lnTo>
                    <a:pt x="219" y="34"/>
                  </a:lnTo>
                  <a:lnTo>
                    <a:pt x="207" y="35"/>
                  </a:lnTo>
                  <a:lnTo>
                    <a:pt x="195" y="37"/>
                  </a:lnTo>
                  <a:lnTo>
                    <a:pt x="182" y="40"/>
                  </a:lnTo>
                  <a:lnTo>
                    <a:pt x="169" y="44"/>
                  </a:lnTo>
                  <a:lnTo>
                    <a:pt x="156" y="48"/>
                  </a:lnTo>
                  <a:lnTo>
                    <a:pt x="144" y="53"/>
                  </a:lnTo>
                  <a:lnTo>
                    <a:pt x="133" y="59"/>
                  </a:lnTo>
                  <a:lnTo>
                    <a:pt x="120" y="66"/>
                  </a:lnTo>
                  <a:lnTo>
                    <a:pt x="109" y="74"/>
                  </a:lnTo>
                  <a:lnTo>
                    <a:pt x="99" y="82"/>
                  </a:lnTo>
                  <a:lnTo>
                    <a:pt x="89" y="90"/>
                  </a:lnTo>
                  <a:lnTo>
                    <a:pt x="80" y="100"/>
                  </a:lnTo>
                  <a:lnTo>
                    <a:pt x="72" y="110"/>
                  </a:lnTo>
                  <a:lnTo>
                    <a:pt x="66" y="121"/>
                  </a:lnTo>
                  <a:lnTo>
                    <a:pt x="59" y="133"/>
                  </a:lnTo>
                  <a:lnTo>
                    <a:pt x="59" y="133"/>
                  </a:lnTo>
                  <a:lnTo>
                    <a:pt x="53" y="147"/>
                  </a:lnTo>
                  <a:lnTo>
                    <a:pt x="48" y="163"/>
                  </a:lnTo>
                  <a:lnTo>
                    <a:pt x="44" y="178"/>
                  </a:lnTo>
                  <a:lnTo>
                    <a:pt x="41" y="195"/>
                  </a:lnTo>
                  <a:lnTo>
                    <a:pt x="39" y="210"/>
                  </a:lnTo>
                  <a:lnTo>
                    <a:pt x="38" y="227"/>
                  </a:lnTo>
                  <a:lnTo>
                    <a:pt x="37" y="242"/>
                  </a:lnTo>
                  <a:lnTo>
                    <a:pt x="38" y="259"/>
                  </a:lnTo>
                  <a:lnTo>
                    <a:pt x="39" y="274"/>
                  </a:lnTo>
                  <a:lnTo>
                    <a:pt x="42" y="290"/>
                  </a:lnTo>
                  <a:lnTo>
                    <a:pt x="45" y="304"/>
                  </a:lnTo>
                  <a:lnTo>
                    <a:pt x="49" y="320"/>
                  </a:lnTo>
                  <a:lnTo>
                    <a:pt x="54" y="334"/>
                  </a:lnTo>
                  <a:lnTo>
                    <a:pt x="60" y="348"/>
                  </a:lnTo>
                  <a:lnTo>
                    <a:pt x="68" y="361"/>
                  </a:lnTo>
                  <a:lnTo>
                    <a:pt x="76" y="373"/>
                  </a:lnTo>
                  <a:lnTo>
                    <a:pt x="76" y="373"/>
                  </a:lnTo>
                  <a:lnTo>
                    <a:pt x="87" y="389"/>
                  </a:lnTo>
                  <a:lnTo>
                    <a:pt x="101" y="402"/>
                  </a:lnTo>
                  <a:lnTo>
                    <a:pt x="101" y="402"/>
                  </a:lnTo>
                  <a:lnTo>
                    <a:pt x="112" y="416"/>
                  </a:lnTo>
                  <a:lnTo>
                    <a:pt x="121" y="428"/>
                  </a:lnTo>
                  <a:lnTo>
                    <a:pt x="122" y="429"/>
                  </a:lnTo>
                  <a:lnTo>
                    <a:pt x="123" y="430"/>
                  </a:lnTo>
                  <a:lnTo>
                    <a:pt x="123" y="430"/>
                  </a:lnTo>
                  <a:lnTo>
                    <a:pt x="125" y="431"/>
                  </a:lnTo>
                  <a:lnTo>
                    <a:pt x="128" y="434"/>
                  </a:lnTo>
                  <a:lnTo>
                    <a:pt x="130" y="440"/>
                  </a:lnTo>
                  <a:lnTo>
                    <a:pt x="131" y="446"/>
                  </a:lnTo>
                  <a:lnTo>
                    <a:pt x="130" y="451"/>
                  </a:lnTo>
                  <a:lnTo>
                    <a:pt x="130" y="451"/>
                  </a:lnTo>
                  <a:lnTo>
                    <a:pt x="129" y="455"/>
                  </a:lnTo>
                  <a:lnTo>
                    <a:pt x="125" y="458"/>
                  </a:lnTo>
                  <a:lnTo>
                    <a:pt x="123" y="460"/>
                  </a:lnTo>
                  <a:lnTo>
                    <a:pt x="121" y="462"/>
                  </a:lnTo>
                  <a:lnTo>
                    <a:pt x="117" y="463"/>
                  </a:lnTo>
                  <a:lnTo>
                    <a:pt x="114" y="463"/>
                  </a:lnTo>
                  <a:lnTo>
                    <a:pt x="110" y="46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0">
        <p14:vortex dir="r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path" presetSubtype="0" accel="50600" decel="493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7.40741E-7 L -0.90768 -0.00162 " pathEditMode="relative" rAng="0" ptsTypes="AA">
                                      <p:cBhvr>
                                        <p:cTn id="1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391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951" y="457200"/>
            <a:ext cx="294969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8067" y="987426"/>
            <a:ext cx="4629954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951" y="2057400"/>
            <a:ext cx="294969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FCF4-B810-4D0B-BB23-CFD5C497DD78}" type="datetimeFigureOut">
              <a:rPr lang="zh-CN" altLang="en-US" smtClean="0"/>
              <a:t>2020/4/18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0D88-4ED7-4C12-AD2F-AB21A450758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0">
        <p14:vortex dir="r"/>
      </p:transition>
    </mc:Choice>
    <mc:Fallback xmlns="">
      <p:transition spd="slow" advClick="0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760" y="365126"/>
            <a:ext cx="788806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760" y="1825625"/>
            <a:ext cx="7888069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760" y="6356353"/>
            <a:ext cx="20577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3AFCF4-B810-4D0B-BB23-CFD5C497DD78}" type="datetimeFigureOut">
              <a:rPr lang="zh-CN" altLang="en-US" smtClean="0"/>
              <a:t>2020/4/18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9476" y="6356353"/>
            <a:ext cx="30866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9072" y="6356353"/>
            <a:ext cx="20577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DB0D88-4ED7-4C12-AD2F-AB21A450758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4000" advClick="0" advTm="0">
        <p14:vortex dir="r"/>
      </p:transition>
    </mc:Choice>
    <mc:Fallback xmlns="">
      <p:transition spd="slow" advClick="0" advTm="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>
          <a:xfrm>
            <a:off x="628737" y="365125"/>
            <a:ext cx="7887795" cy="1325563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ctr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/>
          </p:nvPr>
        </p:nvSpPr>
        <p:spPr>
          <a:xfrm>
            <a:off x="628737" y="1825625"/>
            <a:ext cx="7887795" cy="4351338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 indent="-228600"/>
            <a:r>
              <a:rPr lang="zh-CN" altLang="en-US"/>
              <a:t>第二级</a:t>
            </a:r>
          </a:p>
          <a:p>
            <a:pPr lvl="2" indent="-228600"/>
            <a:r>
              <a:rPr lang="zh-CN" altLang="en-US"/>
              <a:t>第三级</a:t>
            </a:r>
          </a:p>
          <a:p>
            <a:pPr lvl="3" indent="-228600"/>
            <a:r>
              <a:rPr lang="zh-CN" altLang="en-US"/>
              <a:t>第四级</a:t>
            </a:r>
          </a:p>
          <a:p>
            <a:pPr lvl="4" indent="-228600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737" y="6356350"/>
            <a:ext cx="20576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2020/4/18</a:t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9371" y="6356350"/>
            <a:ext cx="30865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8847" y="6356350"/>
            <a:ext cx="20576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238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528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9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8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2.wmf"/><Relationship Id="rId4" Type="http://schemas.openxmlformats.org/officeDocument/2006/relationships/oleObject" Target="../embeddings/oleObject1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C:\Documents%20and%20Settings\Administrator\&#26700;&#38754;\pai\&#27491;&#25991;pai\2018XD-11.TIF" TargetMode="External"/><Relationship Id="rId5" Type="http://schemas.openxmlformats.org/officeDocument/2006/relationships/image" Target="../media/image18.png"/><Relationship Id="rId4" Type="http://schemas.openxmlformats.org/officeDocument/2006/relationships/image" Target="file:///C:\Documents%20and%20Settings\Administrator\&#26700;&#38754;\pai\&#27491;&#25991;pai\2018XD-10.TIF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C:\Documents%20and%20Settings\Administrator\&#26700;&#38754;\pai\&#27491;&#25991;pai\ZKYW-830.TIF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file:///C:\Documents%20and%20Settings\Administrator\&#26700;&#38754;\pai\&#27491;&#25991;pai\2018XD-1.TIF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file:///C:\Documents%20and%20Settings\Administrator\&#26700;&#38754;\pai\&#27491;&#25991;pai\2018XD-2.TIF" TargetMode="Externa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C:\Documents%20and%20Settings\Administrator\&#26700;&#38754;\pai\&#27491;&#25991;pai\2018XD-2.TIF" TargetMode="External"/><Relationship Id="rId5" Type="http://schemas.openxmlformats.org/officeDocument/2006/relationships/image" Target="../media/image5.png"/><Relationship Id="rId4" Type="http://schemas.openxmlformats.org/officeDocument/2006/relationships/image" Target="file:///C:\Documents%20and%20Settings\Administrator\&#26700;&#38754;\pai\&#27491;&#25991;pai\2018XD-1.TIF" TargetMode="Externa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C:\Documents%20and%20Settings\Administrator\&#26700;&#38754;\pai\&#27491;&#25991;pai\2018XD-5.TIF" TargetMode="External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C:\Documents%20and%20Settings\Administrator\&#26700;&#38754;\pai\&#27491;&#25991;pai\2018XD-4.TIF" TargetMode="External"/><Relationship Id="rId5" Type="http://schemas.openxmlformats.org/officeDocument/2006/relationships/image" Target="../media/image7.png"/><Relationship Id="rId4" Type="http://schemas.openxmlformats.org/officeDocument/2006/relationships/image" Target="file:///C:\Documents%20and%20Settings\Administrator\&#26700;&#38754;\pai\&#27491;&#25991;pai\2018XD-3.TIF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file:///C:\Documents%20and%20Settings\Administrator\&#26700;&#38754;\pai\&#27491;&#25991;pai\2018XD-5.TIF" TargetMode="External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C:\Documents%20and%20Settings\Administrator\&#26700;&#38754;\pai\&#27491;&#25991;pai\2018XD-4.TIF" TargetMode="External"/><Relationship Id="rId5" Type="http://schemas.openxmlformats.org/officeDocument/2006/relationships/image" Target="../media/image7.png"/><Relationship Id="rId4" Type="http://schemas.openxmlformats.org/officeDocument/2006/relationships/image" Target="file:///C:\Documents%20and%20Settings\Administrator\&#26700;&#38754;\pai\&#27491;&#25991;pai\2018XD-3.TIF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2602137"/>
            <a:ext cx="4215398" cy="1474198"/>
          </a:xfrm>
          <a:prstGeom prst="rect">
            <a:avLst/>
          </a:prstGeom>
          <a:solidFill>
            <a:srgbClr val="4B64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z="1350" strike="noStrike" noProof="1"/>
          </a:p>
        </p:txBody>
      </p:sp>
      <p:sp>
        <p:nvSpPr>
          <p:cNvPr id="7170" name="文本框 2"/>
          <p:cNvSpPr txBox="1"/>
          <p:nvPr/>
        </p:nvSpPr>
        <p:spPr>
          <a:xfrm>
            <a:off x="244475" y="600075"/>
            <a:ext cx="6504940" cy="101473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>
              <a:lnSpc>
                <a:spcPct val="150000"/>
              </a:lnSpc>
            </a:pPr>
            <a:r>
              <a:rPr lang="zh-CN" altLang="en-US" sz="40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</a:rPr>
              <a:t>第一轮 基础过关 瞄准考点</a:t>
            </a:r>
          </a:p>
        </p:txBody>
      </p:sp>
      <p:sp>
        <p:nvSpPr>
          <p:cNvPr id="7171" name="文本框 4"/>
          <p:cNvSpPr txBox="1"/>
          <p:nvPr/>
        </p:nvSpPr>
        <p:spPr>
          <a:xfrm>
            <a:off x="4321345" y="2624872"/>
            <a:ext cx="4282082" cy="15684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>
              <a:lnSpc>
                <a:spcPct val="150000"/>
              </a:lnSpc>
            </a:pPr>
            <a:r>
              <a:rPr lang="zh-CN" altLang="en-US" sz="3200" b="1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</a:rPr>
              <a:t>第一部分  声 光 热</a:t>
            </a:r>
          </a:p>
          <a:p>
            <a:pPr algn="ctr">
              <a:lnSpc>
                <a:spcPct val="150000"/>
              </a:lnSpc>
            </a:pPr>
            <a:r>
              <a:rPr lang="zh-CN" altLang="en-US" sz="3200" b="1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</a:rPr>
              <a:t>      第1讲  声现象</a:t>
            </a:r>
          </a:p>
        </p:txBody>
      </p:sp>
      <p:grpSp>
        <p:nvGrpSpPr>
          <p:cNvPr id="7172" name="组合 5"/>
          <p:cNvGrpSpPr/>
          <p:nvPr/>
        </p:nvGrpSpPr>
        <p:grpSpPr>
          <a:xfrm>
            <a:off x="1138952" y="2371124"/>
            <a:ext cx="1936225" cy="1937416"/>
            <a:chOff x="1131485" y="2234042"/>
            <a:chExt cx="1607262" cy="1607262"/>
          </a:xfrm>
        </p:grpSpPr>
        <p:sp>
          <p:nvSpPr>
            <p:cNvPr id="7" name="椭圆 6"/>
            <p:cNvSpPr/>
            <p:nvPr/>
          </p:nvSpPr>
          <p:spPr>
            <a:xfrm>
              <a:off x="1131485" y="2234042"/>
              <a:ext cx="1607262" cy="1607262"/>
            </a:xfrm>
            <a:prstGeom prst="ellipse">
              <a:avLst/>
            </a:prstGeom>
            <a:solidFill>
              <a:srgbClr val="4B649F"/>
            </a:solidFill>
            <a:ln w="19050">
              <a:solidFill>
                <a:srgbClr val="4B649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z="1350" strike="noStrike" noProof="1"/>
            </a:p>
          </p:txBody>
        </p:sp>
        <p:sp>
          <p:nvSpPr>
            <p:cNvPr id="8" name="椭圆 7"/>
            <p:cNvSpPr/>
            <p:nvPr/>
          </p:nvSpPr>
          <p:spPr>
            <a:xfrm>
              <a:off x="1241020" y="2343577"/>
              <a:ext cx="1388192" cy="1388192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4B649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z="1350" strike="noStrike" noProof="1"/>
            </a:p>
          </p:txBody>
        </p:sp>
        <p:sp>
          <p:nvSpPr>
            <p:cNvPr id="7175" name="KSO_Shape"/>
            <p:cNvSpPr/>
            <p:nvPr/>
          </p:nvSpPr>
          <p:spPr>
            <a:xfrm>
              <a:off x="1480150" y="2597150"/>
              <a:ext cx="909932" cy="881046"/>
            </a:xfrm>
            <a:custGeom>
              <a:avLst/>
              <a:gdLst/>
              <a:ahLst/>
              <a:cxnLst>
                <a:cxn ang="0">
                  <a:pos x="168510" y="73510"/>
                </a:cxn>
                <a:cxn ang="0">
                  <a:pos x="173332" y="73510"/>
                </a:cxn>
                <a:cxn ang="0">
                  <a:pos x="181294" y="88599"/>
                </a:cxn>
                <a:cxn ang="0">
                  <a:pos x="141947" y="147885"/>
                </a:cxn>
                <a:cxn ang="0">
                  <a:pos x="132685" y="152480"/>
                </a:cxn>
                <a:cxn ang="0">
                  <a:pos x="109567" y="152480"/>
                </a:cxn>
                <a:cxn ang="0">
                  <a:pos x="109567" y="171170"/>
                </a:cxn>
                <a:cxn ang="0">
                  <a:pos x="106505" y="176225"/>
                </a:cxn>
                <a:cxn ang="0">
                  <a:pos x="103673" y="176915"/>
                </a:cxn>
                <a:cxn ang="0">
                  <a:pos x="100075" y="175842"/>
                </a:cxn>
                <a:cxn ang="0">
                  <a:pos x="82086" y="163664"/>
                </a:cxn>
                <a:cxn ang="0">
                  <a:pos x="64479" y="175842"/>
                </a:cxn>
                <a:cxn ang="0">
                  <a:pos x="58049" y="176225"/>
                </a:cxn>
                <a:cxn ang="0">
                  <a:pos x="54758" y="171170"/>
                </a:cxn>
                <a:cxn ang="0">
                  <a:pos x="54758" y="124446"/>
                </a:cxn>
                <a:cxn ang="0">
                  <a:pos x="64632" y="104685"/>
                </a:cxn>
                <a:cxn ang="0">
                  <a:pos x="67771" y="103842"/>
                </a:cxn>
                <a:cxn ang="0">
                  <a:pos x="115997" y="103842"/>
                </a:cxn>
                <a:cxn ang="0">
                  <a:pos x="109414" y="128123"/>
                </a:cxn>
                <a:cxn ang="0">
                  <a:pos x="126944" y="128123"/>
                </a:cxn>
                <a:cxn ang="0">
                  <a:pos x="168510" y="73510"/>
                </a:cxn>
                <a:cxn ang="0">
                  <a:pos x="124539" y="2"/>
                </a:cxn>
                <a:cxn ang="0">
                  <a:pos x="167119" y="2806"/>
                </a:cxn>
                <a:cxn ang="0">
                  <a:pos x="174850" y="18047"/>
                </a:cxn>
                <a:cxn ang="0">
                  <a:pos x="126551" y="81080"/>
                </a:cxn>
                <a:cxn ang="0">
                  <a:pos x="117825" y="85215"/>
                </a:cxn>
                <a:cxn ang="0">
                  <a:pos x="45032" y="85215"/>
                </a:cxn>
                <a:cxn ang="0">
                  <a:pos x="23447" y="111715"/>
                </a:cxn>
                <a:cxn ang="0">
                  <a:pos x="36689" y="126956"/>
                </a:cxn>
                <a:cxn ang="0">
                  <a:pos x="42506" y="128105"/>
                </a:cxn>
                <a:cxn ang="0">
                  <a:pos x="42506" y="152460"/>
                </a:cxn>
                <a:cxn ang="0">
                  <a:pos x="1096" y="116693"/>
                </a:cxn>
                <a:cxn ang="0">
                  <a:pos x="1326" y="96474"/>
                </a:cxn>
                <a:cxn ang="0">
                  <a:pos x="55366" y="13682"/>
                </a:cxn>
                <a:cxn ang="0">
                  <a:pos x="71669" y="4645"/>
                </a:cxn>
                <a:cxn ang="0">
                  <a:pos x="124539" y="2"/>
                </a:cxn>
              </a:cxnLst>
              <a:rect l="0" t="0" r="0" b="0"/>
              <a:pathLst>
                <a:path w="8965002" h="8673857">
                  <a:moveTo>
                    <a:pt x="8267042" y="3603669"/>
                  </a:moveTo>
                  <a:cubicBezTo>
                    <a:pt x="8267042" y="3603669"/>
                    <a:pt x="8267042" y="3603669"/>
                    <a:pt x="8503636" y="3603669"/>
                  </a:cubicBezTo>
                  <a:cubicBezTo>
                    <a:pt x="8770275" y="3603669"/>
                    <a:pt x="9115779" y="3885289"/>
                    <a:pt x="8894206" y="4343392"/>
                  </a:cubicBezTo>
                  <a:cubicBezTo>
                    <a:pt x="8894206" y="4343392"/>
                    <a:pt x="8894206" y="4343392"/>
                    <a:pt x="6963891" y="7249712"/>
                  </a:cubicBezTo>
                  <a:cubicBezTo>
                    <a:pt x="6817428" y="7463743"/>
                    <a:pt x="6610877" y="7475008"/>
                    <a:pt x="6509479" y="7475008"/>
                  </a:cubicBezTo>
                  <a:cubicBezTo>
                    <a:pt x="6509479" y="7475008"/>
                    <a:pt x="6509479" y="7475008"/>
                    <a:pt x="5375325" y="7475008"/>
                  </a:cubicBezTo>
                  <a:cubicBezTo>
                    <a:pt x="5375325" y="7475008"/>
                    <a:pt x="5375325" y="7475008"/>
                    <a:pt x="5375325" y="8391212"/>
                  </a:cubicBezTo>
                  <a:cubicBezTo>
                    <a:pt x="5375325" y="8503860"/>
                    <a:pt x="5326504" y="8586469"/>
                    <a:pt x="5225106" y="8639038"/>
                  </a:cubicBezTo>
                  <a:cubicBezTo>
                    <a:pt x="5180040" y="8661567"/>
                    <a:pt x="5131219" y="8672833"/>
                    <a:pt x="5086153" y="8672833"/>
                  </a:cubicBezTo>
                  <a:cubicBezTo>
                    <a:pt x="5026066" y="8672833"/>
                    <a:pt x="4962223" y="8654057"/>
                    <a:pt x="4909646" y="8620263"/>
                  </a:cubicBezTo>
                  <a:cubicBezTo>
                    <a:pt x="4909646" y="8620263"/>
                    <a:pt x="4909646" y="8620263"/>
                    <a:pt x="4027109" y="8023229"/>
                  </a:cubicBezTo>
                  <a:cubicBezTo>
                    <a:pt x="4027109" y="8023229"/>
                    <a:pt x="4027109" y="8023229"/>
                    <a:pt x="3163349" y="8620263"/>
                  </a:cubicBezTo>
                  <a:cubicBezTo>
                    <a:pt x="3069463" y="8684097"/>
                    <a:pt x="2949287" y="8691607"/>
                    <a:pt x="2847889" y="8639038"/>
                  </a:cubicBezTo>
                  <a:cubicBezTo>
                    <a:pt x="2750247" y="8586469"/>
                    <a:pt x="2686404" y="8503860"/>
                    <a:pt x="2686404" y="8391212"/>
                  </a:cubicBezTo>
                  <a:cubicBezTo>
                    <a:pt x="2686404" y="8391212"/>
                    <a:pt x="2686404" y="8391212"/>
                    <a:pt x="2686404" y="6100701"/>
                  </a:cubicBezTo>
                  <a:cubicBezTo>
                    <a:pt x="2686404" y="5559991"/>
                    <a:pt x="2990598" y="5237066"/>
                    <a:pt x="3170860" y="5131928"/>
                  </a:cubicBezTo>
                  <a:cubicBezTo>
                    <a:pt x="3215926" y="5105644"/>
                    <a:pt x="3268503" y="5090624"/>
                    <a:pt x="3324835" y="5090624"/>
                  </a:cubicBezTo>
                  <a:cubicBezTo>
                    <a:pt x="3324835" y="5090624"/>
                    <a:pt x="3324835" y="5090624"/>
                    <a:pt x="5690785" y="5090624"/>
                  </a:cubicBezTo>
                  <a:cubicBezTo>
                    <a:pt x="5371570" y="5406038"/>
                    <a:pt x="5367814" y="5980543"/>
                    <a:pt x="5367814" y="6280938"/>
                  </a:cubicBezTo>
                  <a:cubicBezTo>
                    <a:pt x="5367814" y="6280938"/>
                    <a:pt x="5367814" y="6280938"/>
                    <a:pt x="6227818" y="6280938"/>
                  </a:cubicBezTo>
                  <a:cubicBezTo>
                    <a:pt x="6227818" y="6280938"/>
                    <a:pt x="6227818" y="6280938"/>
                    <a:pt x="8267042" y="3603669"/>
                  </a:cubicBezTo>
                  <a:close/>
                  <a:moveTo>
                    <a:pt x="6109875" y="128"/>
                  </a:moveTo>
                  <a:cubicBezTo>
                    <a:pt x="6829153" y="-2490"/>
                    <a:pt x="7579192" y="34821"/>
                    <a:pt x="8198796" y="137601"/>
                  </a:cubicBezTo>
                  <a:cubicBezTo>
                    <a:pt x="8705745" y="220201"/>
                    <a:pt x="8739542" y="678257"/>
                    <a:pt x="8578069" y="884757"/>
                  </a:cubicBezTo>
                  <a:cubicBezTo>
                    <a:pt x="8578069" y="884757"/>
                    <a:pt x="6234838" y="3955980"/>
                    <a:pt x="6208552" y="3974753"/>
                  </a:cubicBezTo>
                  <a:cubicBezTo>
                    <a:pt x="6107162" y="4098653"/>
                    <a:pt x="5953199" y="4177498"/>
                    <a:pt x="5780461" y="4177498"/>
                  </a:cubicBezTo>
                  <a:cubicBezTo>
                    <a:pt x="5780461" y="4177498"/>
                    <a:pt x="5780461" y="4177498"/>
                    <a:pt x="2209285" y="4177498"/>
                  </a:cubicBezTo>
                  <a:cubicBezTo>
                    <a:pt x="1818747" y="4177498"/>
                    <a:pt x="970076" y="4545444"/>
                    <a:pt x="1150325" y="5476573"/>
                  </a:cubicBezTo>
                  <a:cubicBezTo>
                    <a:pt x="1217918" y="5825746"/>
                    <a:pt x="1465760" y="6103583"/>
                    <a:pt x="1799971" y="6223729"/>
                  </a:cubicBezTo>
                  <a:cubicBezTo>
                    <a:pt x="1875075" y="6253765"/>
                    <a:pt x="2002751" y="6268783"/>
                    <a:pt x="2085365" y="6280047"/>
                  </a:cubicBezTo>
                  <a:cubicBezTo>
                    <a:pt x="2085365" y="6280047"/>
                    <a:pt x="2085365" y="6280047"/>
                    <a:pt x="2085365" y="7473994"/>
                  </a:cubicBezTo>
                  <a:cubicBezTo>
                    <a:pt x="1582171" y="7440203"/>
                    <a:pt x="335451" y="7004675"/>
                    <a:pt x="53813" y="5720619"/>
                  </a:cubicBezTo>
                  <a:cubicBezTo>
                    <a:pt x="-25046" y="5397728"/>
                    <a:pt x="-13780" y="5056063"/>
                    <a:pt x="65078" y="4729417"/>
                  </a:cubicBezTo>
                  <a:cubicBezTo>
                    <a:pt x="282879" y="3283915"/>
                    <a:pt x="2351982" y="944830"/>
                    <a:pt x="2716235" y="670748"/>
                  </a:cubicBezTo>
                  <a:cubicBezTo>
                    <a:pt x="2960321" y="471756"/>
                    <a:pt x="3234449" y="310311"/>
                    <a:pt x="3516088" y="227711"/>
                  </a:cubicBezTo>
                  <a:cubicBezTo>
                    <a:pt x="3797726" y="119767"/>
                    <a:pt x="4911078" y="4491"/>
                    <a:pt x="6109875" y="128"/>
                  </a:cubicBezTo>
                  <a:close/>
                </a:path>
              </a:pathLst>
            </a:custGeom>
            <a:solidFill>
              <a:srgbClr val="4B649F"/>
            </a:solidFill>
            <a:ln w="9525">
              <a:noFill/>
            </a:ln>
          </p:spPr>
          <p:txBody>
            <a:bodyPr/>
            <a:lstStyle/>
            <a:p>
              <a:endParaRPr lang="zh-CN" altLang="en-US" sz="1350"/>
            </a:p>
          </p:txBody>
        </p:sp>
      </p:grpSp>
      <p:pic>
        <p:nvPicPr>
          <p:cNvPr id="7176" name="图片 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45300" y="5611362"/>
            <a:ext cx="4399970" cy="124318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 cstate="screen">
            <a:duotone>
              <a:prstClr val="black"/>
              <a:srgbClr val="005188">
                <a:tint val="45000"/>
                <a:satMod val="400000"/>
              </a:srgbClr>
            </a:duotone>
          </a:blip>
          <a:srcRect l="34511" b="16111"/>
          <a:stretch>
            <a:fillRect/>
          </a:stretch>
        </p:blipFill>
        <p:spPr>
          <a:xfrm flipV="1">
            <a:off x="6153925" y="4456241"/>
            <a:ext cx="2991664" cy="24162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bldLvl="0" animBg="1"/>
      <p:bldP spid="7170" grpId="0"/>
      <p:bldP spid="717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9" descr="https://timgsa.baidu.com/timg?image&amp;quality=80&amp;size=b9999_10000&amp;sec=1543050428763&amp;di=96e9a22cdfcd2b71565e06c8a91967bb&amp;imgtype=0&amp;src=http%3A%2F%2Fwww.51pptmoban.com%2Fd%2Ffile%2F2015%2F10%2F13%2F04180d602697c3b975ec7f81ddea00a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>
            <a:fillRect/>
          </a:stretch>
        </p:blipFill>
        <p:spPr bwMode="auto">
          <a:xfrm>
            <a:off x="6269038" y="2259013"/>
            <a:ext cx="2513012" cy="450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横卷形 12"/>
          <p:cNvSpPr/>
          <p:nvPr/>
        </p:nvSpPr>
        <p:spPr>
          <a:xfrm>
            <a:off x="612775" y="1514475"/>
            <a:ext cx="5724525" cy="3043238"/>
          </a:xfrm>
          <a:prstGeom prst="horizontalScroll">
            <a:avLst/>
          </a:prstGeom>
          <a:noFill/>
          <a:ln w="76200">
            <a:solidFill>
              <a:srgbClr val="005188"/>
            </a:solidFill>
            <a:prstDash val="sysDash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3200" b="1" dirty="0" smtClean="0">
                <a:solidFill>
                  <a:schemeClr val="tx1"/>
                </a:solidFill>
                <a:latin typeface="+mn-ea"/>
              </a:rPr>
              <a:t>考点一</a:t>
            </a:r>
            <a:r>
              <a:rPr lang="en-US" altLang="zh-CN" sz="3200" b="1" dirty="0" smtClean="0">
                <a:solidFill>
                  <a:schemeClr val="tx1"/>
                </a:solidFill>
                <a:latin typeface="+mn-ea"/>
              </a:rPr>
              <a:t>  </a:t>
            </a:r>
            <a:endParaRPr lang="en-US" altLang="zh-CN" sz="3200" b="1" dirty="0">
              <a:solidFill>
                <a:schemeClr val="tx1"/>
              </a:solidFill>
              <a:latin typeface="+mn-ea"/>
            </a:endParaRPr>
          </a:p>
          <a:p>
            <a:pPr algn="ctr">
              <a:defRPr/>
            </a:pPr>
            <a:r>
              <a:rPr lang="zh-CN" altLang="en-US" sz="3200" b="1" dirty="0" smtClean="0">
                <a:solidFill>
                  <a:schemeClr val="tx1"/>
                </a:solidFill>
                <a:latin typeface="+mn-ea"/>
              </a:rPr>
              <a:t>声音的产生和传播的条件</a:t>
            </a:r>
            <a:endParaRPr lang="zh-CN" altLang="en-US" sz="3200" b="1" dirty="0">
              <a:solidFill>
                <a:schemeClr val="tx1"/>
              </a:solidFill>
              <a:latin typeface="+mn-ea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431463" y="178382"/>
            <a:ext cx="8274780" cy="768350"/>
            <a:chOff x="431463" y="178382"/>
            <a:chExt cx="8274780" cy="768350"/>
          </a:xfrm>
        </p:grpSpPr>
        <p:cxnSp>
          <p:nvCxnSpPr>
            <p:cNvPr id="19" name="直接连接符 18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0" name="组合 19"/>
            <p:cNvGrpSpPr/>
            <p:nvPr/>
          </p:nvGrpSpPr>
          <p:grpSpPr>
            <a:xfrm>
              <a:off x="457232" y="178382"/>
              <a:ext cx="5638768" cy="768350"/>
              <a:chOff x="457232" y="178382"/>
              <a:chExt cx="5638768" cy="768350"/>
            </a:xfrm>
          </p:grpSpPr>
          <p:sp>
            <p:nvSpPr>
              <p:cNvPr id="21" name="文本占位符 2"/>
              <p:cNvSpPr txBox="1"/>
              <p:nvPr/>
            </p:nvSpPr>
            <p:spPr>
              <a:xfrm>
                <a:off x="894514" y="292685"/>
                <a:ext cx="5201486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2" name="矩形 21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/>
        </p:nvGrpSpPr>
        <p:grpSpPr>
          <a:xfrm>
            <a:off x="431463" y="178382"/>
            <a:ext cx="8274780" cy="768350"/>
            <a:chOff x="431463" y="178382"/>
            <a:chExt cx="8274780" cy="768350"/>
          </a:xfrm>
        </p:grpSpPr>
        <p:cxnSp>
          <p:nvCxnSpPr>
            <p:cNvPr id="11" name="直接连接符 10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/>
          </p:nvGrpSpPr>
          <p:grpSpPr>
            <a:xfrm>
              <a:off x="457232" y="178382"/>
              <a:ext cx="5638768" cy="768350"/>
              <a:chOff x="457232" y="178382"/>
              <a:chExt cx="5638768" cy="768350"/>
            </a:xfrm>
          </p:grpSpPr>
          <p:sp>
            <p:nvSpPr>
              <p:cNvPr id="8" name="文本占位符 2"/>
              <p:cNvSpPr txBox="1"/>
              <p:nvPr/>
            </p:nvSpPr>
            <p:spPr>
              <a:xfrm>
                <a:off x="894514" y="292685"/>
                <a:ext cx="5201486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典型例题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3" name="矩形 12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sp>
        <p:nvSpPr>
          <p:cNvPr id="41" name="TextBox 40"/>
          <p:cNvSpPr txBox="1"/>
          <p:nvPr/>
        </p:nvSpPr>
        <p:spPr>
          <a:xfrm>
            <a:off x="414020" y="1083945"/>
            <a:ext cx="8395970" cy="358046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3360"/>
              </a:lnSpc>
            </a:pPr>
            <a:r>
              <a:rPr lang="zh-CN" altLang="en-US" sz="28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【</a:t>
            </a:r>
            <a:r>
              <a:rPr lang="zh-CN" altLang="en-US" sz="28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例1</a:t>
            </a:r>
            <a:r>
              <a:rPr lang="zh-CN" altLang="en-US" sz="28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】 </a:t>
            </a:r>
            <a:r>
              <a:rPr lang="zh-CN" altLang="en-US" sz="2800" dirty="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（</a:t>
            </a:r>
            <a:r>
              <a:rPr lang="en-US" altLang="zh-CN" sz="2800" dirty="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2019·</a:t>
            </a:r>
            <a:r>
              <a:rPr lang="zh-CN" altLang="en-US" sz="2800" dirty="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自贡市）学习</a:t>
            </a:r>
            <a:r>
              <a:rPr lang="zh-CN" altLang="en-US" sz="28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了声音的产生和</a:t>
            </a:r>
            <a:r>
              <a:rPr lang="zh-CN" altLang="en-US" sz="2800" dirty="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传播后</a:t>
            </a:r>
            <a:r>
              <a:rPr lang="zh-CN" altLang="en-US" sz="28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，小明同学做了 </a:t>
            </a:r>
            <a:r>
              <a:rPr lang="zh-CN" altLang="en-US" sz="2800" dirty="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以下</a:t>
            </a:r>
            <a:r>
              <a:rPr lang="zh-CN" altLang="en-US" sz="28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小结。请你在横线上为小明填上空缺。</a:t>
            </a:r>
          </a:p>
          <a:p>
            <a:pPr fontAlgn="auto">
              <a:lnSpc>
                <a:spcPts val="3360"/>
              </a:lnSpc>
            </a:pPr>
            <a:r>
              <a:rPr lang="zh-CN" sz="28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（</a:t>
            </a:r>
            <a:r>
              <a:rPr lang="en-US" altLang="zh-CN" sz="28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1</a:t>
            </a:r>
            <a:r>
              <a:rPr lang="zh-CN" sz="28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）</a:t>
            </a:r>
            <a:r>
              <a:rPr sz="28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悠扬的笛声是由空气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  <a:sym typeface="+mn-ea"/>
              </a:rPr>
              <a:t>______</a:t>
            </a:r>
            <a:r>
              <a:rPr sz="28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产生的。</a:t>
            </a:r>
          </a:p>
          <a:p>
            <a:pPr fontAlgn="auto">
              <a:lnSpc>
                <a:spcPts val="3360"/>
              </a:lnSpc>
            </a:pPr>
            <a:r>
              <a:rPr lang="zh-CN" sz="28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（</a:t>
            </a:r>
            <a:r>
              <a:rPr lang="en-US" altLang="zh-CN" sz="28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2</a:t>
            </a:r>
            <a:r>
              <a:rPr lang="zh-CN" sz="28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）</a:t>
            </a:r>
            <a:r>
              <a:rPr sz="28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声音水中的传播速度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  <a:sym typeface="+mn-ea"/>
              </a:rPr>
              <a:t>______</a:t>
            </a:r>
            <a:r>
              <a:rPr sz="28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(选填“大于”“小</a:t>
            </a:r>
          </a:p>
          <a:p>
            <a:pPr fontAlgn="auto">
              <a:lnSpc>
                <a:spcPts val="3360"/>
              </a:lnSpc>
            </a:pPr>
            <a:r>
              <a:rPr sz="28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于”或“等于”)在空气中的传播速度。</a:t>
            </a:r>
          </a:p>
          <a:p>
            <a:pPr fontAlgn="auto">
              <a:lnSpc>
                <a:spcPts val="3360"/>
              </a:lnSpc>
            </a:pPr>
            <a:r>
              <a:rPr lang="zh-CN" sz="28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（</a:t>
            </a:r>
            <a:r>
              <a:rPr lang="en-US" altLang="zh-CN" sz="28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3</a:t>
            </a:r>
            <a:r>
              <a:rPr lang="zh-CN" sz="28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）</a:t>
            </a:r>
            <a:r>
              <a:rPr sz="28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在月球上，声音不能</a:t>
            </a:r>
            <a:r>
              <a:rPr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  <a:sym typeface="+mn-ea"/>
              </a:rPr>
              <a:t>在</a:t>
            </a:r>
            <a:r>
              <a:rPr sz="28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传播的原因是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  <a:sym typeface="+mn-ea"/>
              </a:rPr>
              <a:t>_________</a:t>
            </a:r>
          </a:p>
          <a:p>
            <a:pPr fontAlgn="auto">
              <a:lnSpc>
                <a:spcPts val="3360"/>
              </a:lnSpc>
            </a:pPr>
            <a:r>
              <a:rPr sz="28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  <a:sym typeface="+mn-ea"/>
              </a:rPr>
              <a:t>__________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  <a:sym typeface="+mn-ea"/>
              </a:rPr>
              <a:t>。</a:t>
            </a:r>
            <a:endParaRPr lang="zh-CN" altLang="en-US" sz="28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  <a:sym typeface="+mn-ea"/>
            </a:endParaRPr>
          </a:p>
        </p:txBody>
      </p:sp>
      <p:sp>
        <p:nvSpPr>
          <p:cNvPr id="3" name="TextBox 16"/>
          <p:cNvSpPr txBox="1"/>
          <p:nvPr/>
        </p:nvSpPr>
        <p:spPr>
          <a:xfrm>
            <a:off x="4540049" y="2286635"/>
            <a:ext cx="10267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振动</a:t>
            </a:r>
          </a:p>
        </p:txBody>
      </p:sp>
      <p:sp>
        <p:nvSpPr>
          <p:cNvPr id="2" name="TextBox 16"/>
          <p:cNvSpPr txBox="1"/>
          <p:nvPr/>
        </p:nvSpPr>
        <p:spPr>
          <a:xfrm>
            <a:off x="4540049" y="2741930"/>
            <a:ext cx="10267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大于</a:t>
            </a:r>
          </a:p>
        </p:txBody>
      </p:sp>
      <p:sp>
        <p:nvSpPr>
          <p:cNvPr id="5" name="TextBox 16"/>
          <p:cNvSpPr txBox="1"/>
          <p:nvPr/>
        </p:nvSpPr>
        <p:spPr>
          <a:xfrm>
            <a:off x="6982894" y="3549650"/>
            <a:ext cx="17227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真空不能</a:t>
            </a:r>
          </a:p>
        </p:txBody>
      </p:sp>
      <p:sp>
        <p:nvSpPr>
          <p:cNvPr id="6" name="TextBox 16"/>
          <p:cNvSpPr txBox="1"/>
          <p:nvPr/>
        </p:nvSpPr>
        <p:spPr>
          <a:xfrm>
            <a:off x="894514" y="3984625"/>
            <a:ext cx="10267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传声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457232" y="4517390"/>
            <a:ext cx="835279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解析：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</a:rPr>
              <a:t>）声音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</a:rPr>
              <a:t>是由物体振动产生的，一切发声体都在振动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</a:rPr>
              <a:t>；（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</a:rPr>
              <a:t>）声音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</a:rPr>
              <a:t>的传播速度与介质有关，一般情况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</a:rPr>
              <a:t>下               ；（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</a:rPr>
              <a:t>3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</a:rPr>
              <a:t>）声音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</a:rPr>
              <a:t>的传播需要介质，月球表面是真空的，不能传播声音。</a:t>
            </a:r>
          </a:p>
        </p:txBody>
      </p:sp>
      <p:graphicFrame>
        <p:nvGraphicFramePr>
          <p:cNvPr id="21" name="对象 20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1697516" y="5255011"/>
          <a:ext cx="2501265" cy="6927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0" r:id="rId4" imgW="825500" imgH="228600" progId="Equation.KSEE3">
                  <p:embed/>
                </p:oleObj>
              </mc:Choice>
              <mc:Fallback>
                <p:oleObj r:id="rId4" imgW="825500" imgH="228600" progId="Equation.KSEE3">
                  <p:embed/>
                  <p:pic>
                    <p:nvPicPr>
                      <p:cNvPr id="0" name="Picture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7516" y="5255011"/>
                        <a:ext cx="2501265" cy="69278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文本框 15"/>
          <p:cNvSpPr txBox="1"/>
          <p:nvPr/>
        </p:nvSpPr>
        <p:spPr>
          <a:xfrm>
            <a:off x="457232" y="4585740"/>
            <a:ext cx="8352790" cy="203132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思维点拨：</a:t>
            </a:r>
            <a:r>
              <a:rPr lang="zh-CN" altLang="zh-CN" sz="2800" dirty="0" smtClean="0"/>
              <a:t>正在</a:t>
            </a:r>
            <a:r>
              <a:rPr lang="zh-CN" altLang="zh-CN" sz="2800" dirty="0"/>
              <a:t>发声的物体一定在振动，声音传播的条件是必须有传播的介质，真空不能传声，不同介质中声音的传播速度一般不同。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  <p:bldP spid="5" grpId="0"/>
      <p:bldP spid="6" grpId="0"/>
      <p:bldP spid="17" grpId="3"/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/>
        </p:nvGrpSpPr>
        <p:grpSpPr>
          <a:xfrm>
            <a:off x="431463" y="178382"/>
            <a:ext cx="8274780" cy="768350"/>
            <a:chOff x="431463" y="178382"/>
            <a:chExt cx="8274780" cy="768350"/>
          </a:xfrm>
        </p:grpSpPr>
        <p:cxnSp>
          <p:nvCxnSpPr>
            <p:cNvPr id="11" name="直接连接符 10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8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针对训练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3" name="矩形 12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sp>
        <p:nvSpPr>
          <p:cNvPr id="41" name="TextBox 40"/>
          <p:cNvSpPr txBox="1"/>
          <p:nvPr/>
        </p:nvSpPr>
        <p:spPr>
          <a:xfrm>
            <a:off x="377825" y="1285875"/>
            <a:ext cx="8504918" cy="293926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ts val="3660"/>
              </a:lnSpc>
            </a:pP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．</a:t>
            </a:r>
            <a:r>
              <a:rPr lang="en-US" altLang="zh-CN" sz="2800" dirty="0">
                <a:latin typeface="+mn-ea"/>
                <a:cs typeface="Times New Roman" panose="02020603050405020304" pitchFamily="18" charset="0"/>
              </a:rPr>
              <a:t>(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2019</a:t>
            </a:r>
            <a:r>
              <a:rPr lang="en-US" altLang="zh-CN" sz="2800" dirty="0">
                <a:latin typeface="+mn-ea"/>
                <a:cs typeface="Times New Roman" panose="02020603050405020304" pitchFamily="18" charset="0"/>
              </a:rPr>
              <a:t>·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南京市</a:t>
            </a:r>
            <a:r>
              <a:rPr lang="en-US" altLang="zh-CN" sz="2800" dirty="0">
                <a:latin typeface="+mn-ea"/>
                <a:cs typeface="Times New Roman" panose="02020603050405020304" pitchFamily="18" charset="0"/>
              </a:rPr>
              <a:t>)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如图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－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所示活动中，用来探究声音产生原因的是</a:t>
            </a:r>
            <a:r>
              <a:rPr lang="en-US" altLang="zh-CN" sz="2800" dirty="0">
                <a:latin typeface="+mn-ea"/>
                <a:cs typeface="Times New Roman" panose="02020603050405020304" pitchFamily="18" charset="0"/>
              </a:rPr>
              <a:t>(</a:t>
            </a:r>
            <a:r>
              <a:rPr lang="zh-CN" altLang="zh-CN" sz="2800" dirty="0">
                <a:latin typeface="+mn-ea"/>
                <a:cs typeface="Times New Roman" panose="02020603050405020304" pitchFamily="18" charset="0"/>
              </a:rPr>
              <a:t>　　</a:t>
            </a:r>
            <a:r>
              <a:rPr lang="en-US" altLang="zh-CN" sz="2800" dirty="0" smtClean="0">
                <a:latin typeface="+mn-ea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ts val="3660"/>
              </a:lnSpc>
            </a:pPr>
            <a:endParaRPr lang="en-US" altLang="zh-C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3660"/>
              </a:lnSpc>
            </a:pPr>
            <a:endParaRPr lang="en-US" altLang="zh-CN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3660"/>
              </a:lnSpc>
            </a:pPr>
            <a:endParaRPr lang="en-US" altLang="zh-C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3660"/>
              </a:lnSpc>
            </a:pPr>
            <a:endParaRPr lang="en-US" altLang="zh-CN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177277" y="1792504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A</a:t>
            </a:r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475" y="2372640"/>
            <a:ext cx="1991177" cy="246606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7510" y="2426853"/>
            <a:ext cx="1899534" cy="2391079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44903" y="2447620"/>
            <a:ext cx="2441067" cy="2382748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85970" y="2630909"/>
            <a:ext cx="2457729" cy="220779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377825" y="1285875"/>
            <a:ext cx="8328025" cy="388824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ts val="3660"/>
              </a:lnSpc>
            </a:pPr>
            <a:r>
              <a:rPr lang="en-US" altLang="zh-CN" sz="2800" dirty="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2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. 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(2018·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山西省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)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小亮同学利用课余时间，创作了一部科幻小小说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——《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太空漫游记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》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。小说中有这样的描写：小明和小亮驾驶“女娲号”飞船漫游在太空，突然听到空中传来“隆隆”的雷声，之后又看见闪电四射。哇！太空真美啊！请你从物理学的角度，指出这段文字中的一处科学性错误及判断依据。错误之处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：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  </a:t>
            </a:r>
            <a:r>
              <a:rPr lang="en-US" altLang="zh-CN" sz="2800" u="sng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_                  _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；</a:t>
            </a:r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判断依据：</a:t>
            </a:r>
            <a:r>
              <a:rPr lang="en-US" altLang="zh-CN" sz="2800" u="sng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                      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。</a:t>
            </a:r>
            <a:endParaRPr lang="zh-CN" altLang="en-US" sz="28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6" name="TextBox 16"/>
          <p:cNvSpPr txBox="1"/>
          <p:nvPr/>
        </p:nvSpPr>
        <p:spPr>
          <a:xfrm>
            <a:off x="-681673" y="4034790"/>
            <a:ext cx="56076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听到空中传来的雷声</a:t>
            </a:r>
          </a:p>
        </p:txBody>
      </p:sp>
      <p:sp>
        <p:nvSpPr>
          <p:cNvPr id="2" name="TextBox 16"/>
          <p:cNvSpPr txBox="1"/>
          <p:nvPr/>
        </p:nvSpPr>
        <p:spPr>
          <a:xfrm>
            <a:off x="1921331" y="4558010"/>
            <a:ext cx="50311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真空不能传声</a:t>
            </a:r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(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答案合理即可</a:t>
            </a:r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)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431463" y="178382"/>
            <a:ext cx="8274780" cy="768350"/>
            <a:chOff x="431463" y="178382"/>
            <a:chExt cx="8274780" cy="768350"/>
          </a:xfrm>
        </p:grpSpPr>
        <p:cxnSp>
          <p:nvCxnSpPr>
            <p:cNvPr id="12" name="直接连接符 11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组合 15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7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针对训练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8" name="矩形 17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/>
        </p:nvGrpSpPr>
        <p:grpSpPr>
          <a:xfrm>
            <a:off x="431463" y="178382"/>
            <a:ext cx="8274780" cy="768350"/>
            <a:chOff x="431463" y="178382"/>
            <a:chExt cx="8274780" cy="768350"/>
          </a:xfrm>
        </p:grpSpPr>
        <p:cxnSp>
          <p:nvCxnSpPr>
            <p:cNvPr id="11" name="直接连接符 10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/>
          </p:nvGrpSpPr>
          <p:grpSpPr>
            <a:xfrm>
              <a:off x="457232" y="178382"/>
              <a:ext cx="5519025" cy="768350"/>
              <a:chOff x="457232" y="178382"/>
              <a:chExt cx="5519025" cy="768350"/>
            </a:xfrm>
          </p:grpSpPr>
          <p:sp>
            <p:nvSpPr>
              <p:cNvPr id="8" name="文本占位符 2"/>
              <p:cNvSpPr txBox="1"/>
              <p:nvPr/>
            </p:nvSpPr>
            <p:spPr>
              <a:xfrm>
                <a:off x="894514" y="292685"/>
                <a:ext cx="5081743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3" name="矩形 12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sp>
        <p:nvSpPr>
          <p:cNvPr id="41" name="TextBox 40"/>
          <p:cNvSpPr txBox="1"/>
          <p:nvPr/>
        </p:nvSpPr>
        <p:spPr>
          <a:xfrm>
            <a:off x="377825" y="1285875"/>
            <a:ext cx="8416551" cy="151580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ts val="3660"/>
              </a:lnSpc>
            </a:pPr>
            <a:r>
              <a:rPr lang="en-US" altLang="zh-CN" sz="2800" dirty="0" smtClean="0">
                <a:latin typeface="+mn-ea"/>
                <a:cs typeface="方正静蕾简体" panose="03000509000000000000" pitchFamily="65" charset="-122"/>
              </a:rPr>
              <a:t>3.</a:t>
            </a:r>
            <a:r>
              <a:rPr lang="zh-CN" altLang="en-US" sz="2800" dirty="0" smtClean="0">
                <a:latin typeface="+mn-ea"/>
                <a:cs typeface="方正静蕾简体" panose="03000509000000000000" pitchFamily="65" charset="-122"/>
              </a:rPr>
              <a:t> 能</a:t>
            </a:r>
            <a:r>
              <a:rPr lang="zh-CN" altLang="en-US" sz="2800" dirty="0">
                <a:latin typeface="+mn-ea"/>
                <a:cs typeface="方正静蕾简体" panose="03000509000000000000" pitchFamily="65" charset="-122"/>
              </a:rPr>
              <a:t>影响声音传播速度的是</a:t>
            </a:r>
            <a:r>
              <a:rPr lang="zh-CN" altLang="en-US" sz="2800" dirty="0" smtClean="0">
                <a:latin typeface="+mn-ea"/>
                <a:cs typeface="方正静蕾简体" panose="03000509000000000000" pitchFamily="65" charset="-122"/>
              </a:rPr>
              <a:t>（ </a:t>
            </a:r>
            <a:r>
              <a:rPr lang="en-US" altLang="zh-CN" sz="2800" dirty="0" smtClean="0">
                <a:latin typeface="+mn-ea"/>
                <a:cs typeface="方正静蕾简体" panose="03000509000000000000" pitchFamily="65" charset="-122"/>
              </a:rPr>
              <a:t>  </a:t>
            </a:r>
            <a:r>
              <a:rPr lang="zh-CN" altLang="en-US" sz="2800" dirty="0">
                <a:latin typeface="+mn-ea"/>
                <a:cs typeface="方正静蕾简体" panose="03000509000000000000" pitchFamily="65" charset="-122"/>
              </a:rPr>
              <a:t>）</a:t>
            </a:r>
          </a:p>
          <a:p>
            <a:pPr>
              <a:lnSpc>
                <a:spcPts val="3660"/>
              </a:lnSpc>
            </a:pPr>
            <a:r>
              <a:rPr lang="en-US" altLang="zh-CN" sz="2800" dirty="0">
                <a:latin typeface="+mn-ea"/>
                <a:cs typeface="方正静蕾简体" panose="03000509000000000000" pitchFamily="65" charset="-122"/>
              </a:rPr>
              <a:t>  A.</a:t>
            </a:r>
            <a:r>
              <a:rPr lang="zh-CN" altLang="en-US" sz="2800" dirty="0">
                <a:latin typeface="+mn-ea"/>
                <a:cs typeface="方正静蕾简体" panose="03000509000000000000" pitchFamily="65" charset="-122"/>
              </a:rPr>
              <a:t>响度    </a:t>
            </a:r>
            <a:r>
              <a:rPr lang="en-US" altLang="zh-CN" sz="2800" dirty="0">
                <a:latin typeface="+mn-ea"/>
                <a:cs typeface="方正静蕾简体" panose="03000509000000000000" pitchFamily="65" charset="-122"/>
              </a:rPr>
              <a:t>B.</a:t>
            </a:r>
            <a:r>
              <a:rPr lang="zh-CN" altLang="en-US" sz="2800" dirty="0">
                <a:latin typeface="+mn-ea"/>
                <a:cs typeface="方正静蕾简体" panose="03000509000000000000" pitchFamily="65" charset="-122"/>
              </a:rPr>
              <a:t>音调    </a:t>
            </a:r>
            <a:r>
              <a:rPr lang="en-US" altLang="zh-CN" sz="2800" dirty="0">
                <a:latin typeface="+mn-ea"/>
                <a:cs typeface="方正静蕾简体" panose="03000509000000000000" pitchFamily="65" charset="-122"/>
              </a:rPr>
              <a:t>C.</a:t>
            </a:r>
            <a:r>
              <a:rPr lang="zh-CN" altLang="en-US" sz="2800" dirty="0">
                <a:latin typeface="+mn-ea"/>
                <a:cs typeface="方正静蕾简体" panose="03000509000000000000" pitchFamily="65" charset="-122"/>
              </a:rPr>
              <a:t>音色    </a:t>
            </a:r>
            <a:r>
              <a:rPr lang="en-US" altLang="zh-CN" sz="2800" dirty="0">
                <a:latin typeface="+mn-ea"/>
                <a:cs typeface="方正静蕾简体" panose="03000509000000000000" pitchFamily="65" charset="-122"/>
              </a:rPr>
              <a:t>D.</a:t>
            </a:r>
            <a:r>
              <a:rPr lang="zh-CN" altLang="en-US" sz="2800" dirty="0">
                <a:latin typeface="+mn-ea"/>
                <a:cs typeface="方正静蕾简体" panose="03000509000000000000" pitchFamily="65" charset="-122"/>
              </a:rPr>
              <a:t>介质</a:t>
            </a:r>
          </a:p>
          <a:p>
            <a:pPr>
              <a:lnSpc>
                <a:spcPts val="3660"/>
              </a:lnSpc>
            </a:pPr>
            <a:endParaRPr lang="en-US" altLang="zh-CN" sz="2800" dirty="0">
              <a:latin typeface="+mn-ea"/>
              <a:cs typeface="方正静蕾简体" panose="03000509000000000000" pitchFamily="65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5232006" y="1264525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D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821022" y="1061035"/>
            <a:ext cx="7885221" cy="526297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dirty="0" smtClean="0"/>
              <a:t>4</a:t>
            </a:r>
            <a:r>
              <a:rPr lang="zh-CN" altLang="zh-CN" sz="2800" dirty="0" smtClean="0"/>
              <a:t>．如</a:t>
            </a:r>
            <a:r>
              <a:rPr lang="zh-CN" altLang="zh-CN" sz="2800" dirty="0"/>
              <a:t>图</a:t>
            </a:r>
            <a:r>
              <a:rPr lang="en-US" altLang="zh-CN" sz="2800" dirty="0"/>
              <a:t>1</a:t>
            </a:r>
            <a:r>
              <a:rPr lang="zh-CN" altLang="zh-CN" sz="2800" dirty="0"/>
              <a:t>－</a:t>
            </a:r>
            <a:r>
              <a:rPr lang="en-US" altLang="zh-CN" sz="2800" dirty="0"/>
              <a:t>3</a:t>
            </a:r>
            <a:r>
              <a:rPr lang="zh-CN" altLang="zh-CN" sz="2800" dirty="0"/>
              <a:t>甲所示，蝙蝠靠</a:t>
            </a:r>
            <a:r>
              <a:rPr lang="zh-CN" altLang="zh-CN" sz="2800" dirty="0" smtClean="0"/>
              <a:t>发出</a:t>
            </a:r>
            <a:r>
              <a:rPr lang="en-US" altLang="zh-CN" sz="2800" u="sng" dirty="0" smtClean="0"/>
              <a:t>                  </a:t>
            </a:r>
            <a:r>
              <a:rPr lang="zh-CN" altLang="zh-CN" sz="2800" dirty="0" smtClean="0"/>
              <a:t>发现</a:t>
            </a:r>
            <a:r>
              <a:rPr lang="zh-CN" altLang="zh-CN" sz="2800" dirty="0"/>
              <a:t>昆虫。如图</a:t>
            </a:r>
            <a:r>
              <a:rPr lang="en-US" altLang="zh-CN" sz="2800" dirty="0"/>
              <a:t>1</a:t>
            </a:r>
            <a:r>
              <a:rPr lang="zh-CN" altLang="zh-CN" sz="2800" dirty="0"/>
              <a:t>－</a:t>
            </a:r>
            <a:r>
              <a:rPr lang="en-US" altLang="zh-CN" sz="2800" dirty="0"/>
              <a:t>3</a:t>
            </a:r>
            <a:r>
              <a:rPr lang="zh-CN" altLang="zh-CN" sz="2800" dirty="0"/>
              <a:t>乙所示，从玻璃罩里向外抽气的过程中铃声逐渐减小，此现象可推理</a:t>
            </a:r>
            <a:r>
              <a:rPr lang="zh-CN" altLang="zh-CN" sz="2800" dirty="0" smtClean="0"/>
              <a:t>得出</a:t>
            </a:r>
            <a:r>
              <a:rPr lang="zh-CN" altLang="en-US" sz="2800" u="sng" dirty="0" smtClean="0"/>
              <a:t>               </a:t>
            </a:r>
            <a:r>
              <a:rPr lang="zh-CN" altLang="zh-CN" sz="2800" dirty="0" smtClean="0"/>
              <a:t>不能</a:t>
            </a:r>
            <a:r>
              <a:rPr lang="zh-CN" altLang="zh-CN" sz="2800" dirty="0"/>
              <a:t>传声</a:t>
            </a:r>
            <a:r>
              <a:rPr lang="zh-CN" altLang="zh-CN" sz="2800" dirty="0" smtClean="0"/>
              <a:t>。</a:t>
            </a:r>
            <a:endParaRPr lang="en-US" altLang="zh-CN" sz="2800" dirty="0" smtClean="0"/>
          </a:p>
          <a:p>
            <a:endParaRPr lang="en-US" altLang="zh-CN" sz="2800" dirty="0"/>
          </a:p>
          <a:p>
            <a:endParaRPr lang="en-US" altLang="zh-CN" sz="2800" dirty="0" smtClean="0"/>
          </a:p>
          <a:p>
            <a:endParaRPr lang="en-US" altLang="zh-CN" sz="2800" dirty="0"/>
          </a:p>
          <a:p>
            <a:endParaRPr lang="en-US" altLang="zh-CN" sz="2800" dirty="0" smtClean="0"/>
          </a:p>
          <a:p>
            <a:r>
              <a:rPr lang="en-US" altLang="zh-CN" sz="2800" dirty="0"/>
              <a:t> </a:t>
            </a:r>
            <a:r>
              <a:rPr lang="en-US" altLang="zh-CN" sz="2800" dirty="0" smtClean="0"/>
              <a:t>          </a:t>
            </a:r>
            <a:r>
              <a:rPr lang="zh-CN" altLang="en-US" sz="2800" dirty="0" smtClean="0"/>
              <a:t>甲                                     乙                                  </a:t>
            </a:r>
            <a:endParaRPr lang="en-US" altLang="zh-CN" sz="2800" dirty="0" smtClean="0"/>
          </a:p>
          <a:p>
            <a:r>
              <a:rPr lang="en-US" altLang="zh-CN" sz="2800" dirty="0"/>
              <a:t> </a:t>
            </a:r>
            <a:r>
              <a:rPr lang="en-US" altLang="zh-CN" sz="2800" dirty="0" smtClean="0"/>
              <a:t>                          </a:t>
            </a:r>
            <a:r>
              <a:rPr lang="zh-CN" altLang="en-US" sz="2800" dirty="0" smtClean="0"/>
              <a:t>图</a:t>
            </a:r>
            <a:r>
              <a:rPr lang="en-US" altLang="zh-CN" sz="2800" dirty="0" smtClean="0"/>
              <a:t>1-3</a:t>
            </a:r>
            <a:endParaRPr lang="zh-CN" altLang="zh-CN" sz="2800" dirty="0"/>
          </a:p>
        </p:txBody>
      </p:sp>
      <p:sp>
        <p:nvSpPr>
          <p:cNvPr id="12" name="矩形 11"/>
          <p:cNvSpPr/>
          <p:nvPr/>
        </p:nvSpPr>
        <p:spPr>
          <a:xfrm>
            <a:off x="6028023" y="1108403"/>
            <a:ext cx="12666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超声波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9219" name="Picture 3" descr="C:\Documents and Settings\Administrator\桌面\pai\正文pai\2018XD-10.TIF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514" y="3814779"/>
            <a:ext cx="2271712" cy="1463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 descr="C:\Documents and Settings\Administrator\桌面\pai\正文pai\2018XD-11.TIF"/>
          <p:cNvPicPr>
            <a:picLocks noChangeAspect="1" noChangeArrowheads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4749" y="4077193"/>
            <a:ext cx="1795462" cy="1201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矩形 16"/>
          <p:cNvSpPr/>
          <p:nvPr/>
        </p:nvSpPr>
        <p:spPr>
          <a:xfrm>
            <a:off x="6661369" y="2331188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真空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22" name="组合 21"/>
          <p:cNvGrpSpPr/>
          <p:nvPr/>
        </p:nvGrpSpPr>
        <p:grpSpPr>
          <a:xfrm>
            <a:off x="431463" y="178382"/>
            <a:ext cx="8274780" cy="768350"/>
            <a:chOff x="431463" y="178382"/>
            <a:chExt cx="8274780" cy="768350"/>
          </a:xfrm>
        </p:grpSpPr>
        <p:cxnSp>
          <p:nvCxnSpPr>
            <p:cNvPr id="23" name="直接连接符 22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4" name="组合 23"/>
            <p:cNvGrpSpPr/>
            <p:nvPr/>
          </p:nvGrpSpPr>
          <p:grpSpPr>
            <a:xfrm>
              <a:off x="457232" y="178382"/>
              <a:ext cx="5519025" cy="768350"/>
              <a:chOff x="457232" y="178382"/>
              <a:chExt cx="5519025" cy="768350"/>
            </a:xfrm>
          </p:grpSpPr>
          <p:sp>
            <p:nvSpPr>
              <p:cNvPr id="25" name="文本占位符 2"/>
              <p:cNvSpPr txBox="1"/>
              <p:nvPr/>
            </p:nvSpPr>
            <p:spPr>
              <a:xfrm>
                <a:off x="894514" y="292685"/>
                <a:ext cx="5081743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6" name="矩形 25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377825" y="1285875"/>
            <a:ext cx="8416551" cy="531171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ts val="3660"/>
              </a:lnSpc>
            </a:pP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</a:rPr>
              <a:t>5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</a:rPr>
              <a:t>．如图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</a:rPr>
              <a:t>1-4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</a:rPr>
              <a:t>所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</a:rPr>
              <a:t>示，当敲响音叉乙时，观察到与音叉甲 </a:t>
            </a:r>
            <a:endParaRPr lang="en-US" altLang="zh-CN" sz="28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ts val="3660"/>
              </a:lnSpc>
            </a:pP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</a:rPr>
              <a:t>  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</a:rPr>
              <a:t>接触的乒乓球将会</a:t>
            </a:r>
            <a:r>
              <a:rPr lang="zh-CN" altLang="en-US" sz="2800" u="sng" dirty="0">
                <a:latin typeface="宋体" panose="02010600030101010101" pitchFamily="2" charset="-122"/>
                <a:ea typeface="宋体" panose="02010600030101010101" pitchFamily="2" charset="-122"/>
              </a:rPr>
              <a:t>         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</a:rPr>
              <a:t>；这一现象说明发声的</a:t>
            </a:r>
            <a:endParaRPr lang="en-US" altLang="zh-CN" sz="28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ts val="3660"/>
              </a:lnSpc>
            </a:pP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</a:rPr>
              <a:t>  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</a:rPr>
              <a:t>物体在</a:t>
            </a:r>
            <a:r>
              <a:rPr lang="zh-CN" altLang="en-US" sz="2800" u="sng" dirty="0"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zh-CN" altLang="en-US" sz="2800" u="sng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800" u="sng" dirty="0"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</a:rPr>
              <a:t>，也能说明声音可在空气中传播，还</a:t>
            </a:r>
            <a:endParaRPr lang="en-US" altLang="zh-CN" sz="28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ts val="3660"/>
              </a:lnSpc>
            </a:pP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</a:rPr>
              <a:t>  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</a:rPr>
              <a:t>能说明声波能传递</a:t>
            </a:r>
            <a:r>
              <a:rPr lang="zh-CN" altLang="en-US" sz="2800" u="sng" dirty="0">
                <a:latin typeface="宋体" panose="02010600030101010101" pitchFamily="2" charset="-122"/>
                <a:ea typeface="宋体" panose="02010600030101010101" pitchFamily="2" charset="-122"/>
              </a:rPr>
              <a:t>      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en-US" altLang="zh-CN" sz="2800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ts val="3660"/>
              </a:lnSpc>
            </a:pPr>
            <a:endParaRPr lang="en-US" altLang="zh-CN" sz="28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endParaRPr lang="en-US" altLang="zh-CN" sz="2800" dirty="0" smtClean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endParaRPr lang="en-US" altLang="zh-CN" sz="28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endParaRPr lang="en-US" altLang="zh-CN" sz="2800" dirty="0" smtClean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endParaRPr lang="en-US" altLang="zh-CN" sz="28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endParaRPr lang="en-US" altLang="zh-CN" sz="2800" dirty="0" smtClean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                   图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1-4</a:t>
            </a:r>
            <a:endParaRPr lang="zh-CN" altLang="en-US" sz="28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3673414" y="1757799"/>
            <a:ext cx="12765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被弹起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1840673" y="2228214"/>
            <a:ext cx="12765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振动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3673413" y="2653758"/>
            <a:ext cx="12765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能量</a:t>
            </a:r>
          </a:p>
        </p:txBody>
      </p:sp>
      <p:pic>
        <p:nvPicPr>
          <p:cNvPr id="10242" name="Picture 2" descr="C:\Documents and Settings\Administrator\桌面\pai\正文pai\ZKYW-830.TIF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7230" y="3393568"/>
            <a:ext cx="3587186" cy="2302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" name="组合 11"/>
          <p:cNvGrpSpPr/>
          <p:nvPr/>
        </p:nvGrpSpPr>
        <p:grpSpPr>
          <a:xfrm>
            <a:off x="431463" y="178382"/>
            <a:ext cx="8274780" cy="768350"/>
            <a:chOff x="431463" y="178382"/>
            <a:chExt cx="8274780" cy="768350"/>
          </a:xfrm>
        </p:grpSpPr>
        <p:cxnSp>
          <p:nvCxnSpPr>
            <p:cNvPr id="16" name="直接连接符 15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0" name="组合 19"/>
            <p:cNvGrpSpPr/>
            <p:nvPr/>
          </p:nvGrpSpPr>
          <p:grpSpPr>
            <a:xfrm>
              <a:off x="457232" y="178382"/>
              <a:ext cx="5519025" cy="768350"/>
              <a:chOff x="457232" y="178382"/>
              <a:chExt cx="5519025" cy="768350"/>
            </a:xfrm>
          </p:grpSpPr>
          <p:sp>
            <p:nvSpPr>
              <p:cNvPr id="21" name="文本占位符 2"/>
              <p:cNvSpPr txBox="1"/>
              <p:nvPr/>
            </p:nvSpPr>
            <p:spPr>
              <a:xfrm>
                <a:off x="894514" y="292685"/>
                <a:ext cx="5081743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2" name="矩形 21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9" descr="https://timgsa.baidu.com/timg?image&amp;quality=80&amp;size=b9999_10000&amp;sec=1543050428763&amp;di=96e9a22cdfcd2b71565e06c8a91967bb&amp;imgtype=0&amp;src=http%3A%2F%2Fwww.51pptmoban.com%2Fd%2Ffile%2F2015%2F10%2F13%2F04180d602697c3b975ec7f81ddea00a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>
            <a:fillRect/>
          </a:stretch>
        </p:blipFill>
        <p:spPr bwMode="auto">
          <a:xfrm>
            <a:off x="6269038" y="2259013"/>
            <a:ext cx="2513012" cy="450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横卷形 12"/>
          <p:cNvSpPr/>
          <p:nvPr/>
        </p:nvSpPr>
        <p:spPr>
          <a:xfrm>
            <a:off x="612775" y="1514475"/>
            <a:ext cx="5724525" cy="3043238"/>
          </a:xfrm>
          <a:prstGeom prst="horizontalScroll">
            <a:avLst/>
          </a:prstGeom>
          <a:noFill/>
          <a:ln w="76200">
            <a:solidFill>
              <a:srgbClr val="005188"/>
            </a:solidFill>
            <a:prstDash val="sysDash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3200" b="1" dirty="0" smtClean="0">
                <a:solidFill>
                  <a:schemeClr val="tx1"/>
                </a:solidFill>
                <a:latin typeface="+mn-ea"/>
              </a:rPr>
              <a:t>考点二</a:t>
            </a:r>
            <a:r>
              <a:rPr lang="en-US" altLang="zh-CN" sz="3200" b="1" dirty="0" smtClean="0">
                <a:solidFill>
                  <a:schemeClr val="tx1"/>
                </a:solidFill>
                <a:latin typeface="+mn-ea"/>
              </a:rPr>
              <a:t>  </a:t>
            </a:r>
            <a:endParaRPr lang="en-US" altLang="zh-CN" sz="3200" b="1" dirty="0">
              <a:solidFill>
                <a:schemeClr val="tx1"/>
              </a:solidFill>
              <a:latin typeface="+mn-ea"/>
            </a:endParaRPr>
          </a:p>
          <a:p>
            <a:pPr algn="ctr">
              <a:defRPr/>
            </a:pPr>
            <a:r>
              <a:rPr lang="zh-CN" altLang="en-US" sz="3200" b="1" dirty="0" smtClean="0">
                <a:solidFill>
                  <a:schemeClr val="tx1"/>
                </a:solidFill>
                <a:latin typeface="+mn-ea"/>
              </a:rPr>
              <a:t>乐音的特性</a:t>
            </a:r>
            <a:endParaRPr lang="zh-CN" altLang="en-US" sz="3200" b="1" dirty="0">
              <a:solidFill>
                <a:schemeClr val="tx1"/>
              </a:solidFill>
              <a:latin typeface="+mn-ea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431463" y="178382"/>
            <a:ext cx="8274780" cy="768350"/>
            <a:chOff x="431463" y="178382"/>
            <a:chExt cx="8274780" cy="768350"/>
          </a:xfrm>
        </p:grpSpPr>
        <p:cxnSp>
          <p:nvCxnSpPr>
            <p:cNvPr id="19" name="直接连接符 18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0" name="组合 19"/>
            <p:cNvGrpSpPr/>
            <p:nvPr/>
          </p:nvGrpSpPr>
          <p:grpSpPr>
            <a:xfrm>
              <a:off x="457232" y="178382"/>
              <a:ext cx="5638768" cy="768350"/>
              <a:chOff x="457232" y="178382"/>
              <a:chExt cx="5638768" cy="768350"/>
            </a:xfrm>
          </p:grpSpPr>
          <p:sp>
            <p:nvSpPr>
              <p:cNvPr id="21" name="文本占位符 2"/>
              <p:cNvSpPr txBox="1"/>
              <p:nvPr/>
            </p:nvSpPr>
            <p:spPr>
              <a:xfrm>
                <a:off x="894514" y="292685"/>
                <a:ext cx="5201486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2" name="矩形 21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14020" y="1270635"/>
            <a:ext cx="8292465" cy="181483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l" fontAlgn="auto">
              <a:lnSpc>
                <a:spcPts val="3360"/>
              </a:lnSpc>
            </a:pPr>
            <a:r>
              <a:rPr lang="zh-CN" altLang="en-US" sz="28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【</a:t>
            </a:r>
            <a:r>
              <a:rPr lang="zh-CN" altLang="en-US" sz="28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例</a:t>
            </a:r>
            <a:r>
              <a:rPr lang="en-US" altLang="zh-CN" sz="28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2</a:t>
            </a:r>
            <a:r>
              <a:rPr lang="zh-CN" altLang="en-US" sz="28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】水牛“哞哞”叫声和蚊子振翅的“嗡嗡”声</a:t>
            </a:r>
          </a:p>
          <a:p>
            <a:pPr algn="l" fontAlgn="auto">
              <a:lnSpc>
                <a:spcPts val="3360"/>
              </a:lnSpc>
            </a:pPr>
            <a:r>
              <a:rPr lang="zh-CN" altLang="en-US" sz="28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相比较，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  <a:sym typeface="+mn-ea"/>
              </a:rPr>
              <a:t>______</a:t>
            </a:r>
            <a:r>
              <a:rPr lang="zh-CN" altLang="en-US" sz="28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发出的声音音调高，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  <a:sym typeface="+mn-ea"/>
              </a:rPr>
              <a:t>______</a:t>
            </a:r>
            <a:r>
              <a:rPr lang="zh-CN" altLang="en-US" sz="28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发出的 </a:t>
            </a:r>
          </a:p>
          <a:p>
            <a:pPr algn="l" fontAlgn="auto">
              <a:lnSpc>
                <a:spcPts val="3360"/>
              </a:lnSpc>
            </a:pPr>
            <a:r>
              <a:rPr lang="zh-CN" altLang="en-US" sz="28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声音响度大。用小提琴和二胡同时演奏《二泉映</a:t>
            </a:r>
          </a:p>
          <a:p>
            <a:pPr algn="l" fontAlgn="auto">
              <a:lnSpc>
                <a:spcPts val="3360"/>
              </a:lnSpc>
            </a:pPr>
            <a:r>
              <a:rPr lang="zh-CN" altLang="en-US" sz="28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月》，能分辨出琴声，是因为二者的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  <a:sym typeface="+mn-ea"/>
              </a:rPr>
              <a:t>______</a:t>
            </a:r>
            <a:r>
              <a:rPr lang="zh-CN" altLang="en-US" sz="28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不同。</a:t>
            </a:r>
          </a:p>
        </p:txBody>
      </p:sp>
      <p:sp>
        <p:nvSpPr>
          <p:cNvPr id="6" name="TextBox 16"/>
          <p:cNvSpPr txBox="1"/>
          <p:nvPr/>
        </p:nvSpPr>
        <p:spPr>
          <a:xfrm>
            <a:off x="2019300" y="1663065"/>
            <a:ext cx="10267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蚊子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470535" y="4106545"/>
            <a:ext cx="8352790" cy="181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解析：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</a:rPr>
              <a:t>音调指声音的高低，俗称声音的粗细，由物体振动的快慢决定；响度指声音的强弱，俗称音量的大小，由物体振动的幅度及距声源的位置决定；音色指声音的特色，是区分发声体的依据。</a:t>
            </a:r>
          </a:p>
        </p:txBody>
      </p:sp>
      <p:sp>
        <p:nvSpPr>
          <p:cNvPr id="4" name="TextBox 16"/>
          <p:cNvSpPr txBox="1"/>
          <p:nvPr/>
        </p:nvSpPr>
        <p:spPr>
          <a:xfrm>
            <a:off x="6252845" y="1663065"/>
            <a:ext cx="10267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水牛</a:t>
            </a:r>
          </a:p>
        </p:txBody>
      </p:sp>
      <p:sp>
        <p:nvSpPr>
          <p:cNvPr id="7" name="TextBox 16"/>
          <p:cNvSpPr txBox="1"/>
          <p:nvPr/>
        </p:nvSpPr>
        <p:spPr>
          <a:xfrm>
            <a:off x="6252845" y="2510155"/>
            <a:ext cx="10267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音色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353453" y="3257460"/>
            <a:ext cx="8352790" cy="337380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思维点拨：</a:t>
            </a:r>
            <a:r>
              <a:rPr lang="zh-CN" altLang="zh-CN" sz="2800" dirty="0"/>
              <a:t>声音</a:t>
            </a:r>
            <a:r>
              <a:rPr lang="zh-CN" altLang="zh-CN" sz="2800" dirty="0">
                <a:latin typeface="+mn-ea"/>
              </a:rPr>
              <a:t>的</a:t>
            </a:r>
            <a:r>
              <a:rPr lang="en-US" altLang="zh-CN" sz="2800" dirty="0">
                <a:latin typeface="+mn-ea"/>
              </a:rPr>
              <a:t>“</a:t>
            </a:r>
            <a:r>
              <a:rPr lang="zh-CN" altLang="zh-CN" sz="2800" dirty="0">
                <a:latin typeface="+mn-ea"/>
              </a:rPr>
              <a:t>高</a:t>
            </a:r>
            <a:r>
              <a:rPr lang="en-US" altLang="zh-CN" sz="2800" dirty="0">
                <a:latin typeface="+mn-ea"/>
              </a:rPr>
              <a:t>”“</a:t>
            </a:r>
            <a:r>
              <a:rPr lang="zh-CN" altLang="zh-CN" sz="2800" dirty="0">
                <a:latin typeface="+mn-ea"/>
              </a:rPr>
              <a:t>低</a:t>
            </a:r>
            <a:r>
              <a:rPr lang="en-US" altLang="zh-CN" sz="2800" dirty="0">
                <a:latin typeface="+mn-ea"/>
              </a:rPr>
              <a:t>”</a:t>
            </a:r>
            <a:r>
              <a:rPr lang="zh-CN" altLang="zh-CN" sz="2800" dirty="0">
                <a:latin typeface="+mn-ea"/>
              </a:rPr>
              <a:t>通常用来描述音调，声音的</a:t>
            </a:r>
            <a:r>
              <a:rPr lang="en-US" altLang="zh-CN" sz="2800" dirty="0">
                <a:latin typeface="+mn-ea"/>
              </a:rPr>
              <a:t>“</a:t>
            </a:r>
            <a:r>
              <a:rPr lang="zh-CN" altLang="zh-CN" sz="2800" dirty="0">
                <a:latin typeface="+mn-ea"/>
              </a:rPr>
              <a:t>大</a:t>
            </a:r>
            <a:r>
              <a:rPr lang="en-US" altLang="zh-CN" sz="2800" dirty="0">
                <a:latin typeface="+mn-ea"/>
              </a:rPr>
              <a:t>”“</a:t>
            </a:r>
            <a:r>
              <a:rPr lang="zh-CN" altLang="zh-CN" sz="2800" dirty="0">
                <a:latin typeface="+mn-ea"/>
              </a:rPr>
              <a:t>小</a:t>
            </a:r>
            <a:r>
              <a:rPr lang="en-US" altLang="zh-CN" sz="2800" dirty="0">
                <a:latin typeface="+mn-ea"/>
              </a:rPr>
              <a:t>”</a:t>
            </a:r>
            <a:r>
              <a:rPr lang="zh-CN" altLang="zh-CN" sz="2800" dirty="0">
                <a:latin typeface="+mn-ea"/>
              </a:rPr>
              <a:t>则用来描述响度，要注意区分，但有时像</a:t>
            </a:r>
            <a:r>
              <a:rPr lang="en-US" altLang="zh-CN" sz="2800" dirty="0">
                <a:latin typeface="+mn-ea"/>
              </a:rPr>
              <a:t>“</a:t>
            </a:r>
            <a:r>
              <a:rPr lang="zh-CN" altLang="zh-CN" sz="2800" dirty="0">
                <a:latin typeface="+mn-ea"/>
              </a:rPr>
              <a:t>引吭高歌</a:t>
            </a:r>
            <a:r>
              <a:rPr lang="en-US" altLang="zh-CN" sz="2800" dirty="0">
                <a:latin typeface="+mn-ea"/>
              </a:rPr>
              <a:t>”“</a:t>
            </a:r>
            <a:r>
              <a:rPr lang="zh-CN" altLang="zh-CN" sz="2800" dirty="0">
                <a:latin typeface="+mn-ea"/>
              </a:rPr>
              <a:t>低声细语</a:t>
            </a:r>
            <a:r>
              <a:rPr lang="en-US" altLang="zh-CN" sz="2800" dirty="0">
                <a:latin typeface="+mn-ea"/>
              </a:rPr>
              <a:t>”</a:t>
            </a:r>
            <a:r>
              <a:rPr lang="zh-CN" altLang="zh-CN" sz="2800" dirty="0" smtClean="0">
                <a:latin typeface="+mn-ea"/>
              </a:rPr>
              <a:t>中</a:t>
            </a:r>
            <a:r>
              <a:rPr lang="zh-CN" altLang="en-US" sz="2800" dirty="0" smtClean="0">
                <a:latin typeface="+mn-ea"/>
              </a:rPr>
              <a:t>的</a:t>
            </a:r>
            <a:r>
              <a:rPr lang="en-US" altLang="zh-CN" sz="2800" dirty="0" smtClean="0">
                <a:latin typeface="+mn-ea"/>
              </a:rPr>
              <a:t>“</a:t>
            </a:r>
            <a:r>
              <a:rPr lang="zh-CN" altLang="zh-CN" sz="2800" dirty="0">
                <a:latin typeface="+mn-ea"/>
              </a:rPr>
              <a:t>高</a:t>
            </a:r>
            <a:r>
              <a:rPr lang="en-US" altLang="zh-CN" sz="2800" dirty="0" smtClean="0">
                <a:latin typeface="+mn-ea"/>
              </a:rPr>
              <a:t>”</a:t>
            </a:r>
          </a:p>
          <a:p>
            <a:pPr>
              <a:lnSpc>
                <a:spcPct val="130000"/>
              </a:lnSpc>
            </a:pPr>
            <a:r>
              <a:rPr lang="en-US" altLang="zh-CN" sz="2800" dirty="0" smtClean="0">
                <a:latin typeface="+mn-ea"/>
              </a:rPr>
              <a:t>“</a:t>
            </a:r>
            <a:r>
              <a:rPr lang="zh-CN" altLang="zh-CN" sz="2800" dirty="0">
                <a:latin typeface="+mn-ea"/>
              </a:rPr>
              <a:t>低</a:t>
            </a:r>
            <a:r>
              <a:rPr lang="en-US" altLang="zh-CN" sz="2800" dirty="0">
                <a:latin typeface="+mn-ea"/>
              </a:rPr>
              <a:t>”</a:t>
            </a:r>
            <a:r>
              <a:rPr lang="zh-CN" altLang="zh-CN" sz="2800" dirty="0">
                <a:latin typeface="+mn-ea"/>
              </a:rPr>
              <a:t>则是形容声音的大小，因而描述的是响度。不同发声体由于材料、结构不同，所发的声音音色也不同。</a:t>
            </a:r>
          </a:p>
        </p:txBody>
      </p:sp>
      <p:grpSp>
        <p:nvGrpSpPr>
          <p:cNvPr id="16" name="组合 15"/>
          <p:cNvGrpSpPr/>
          <p:nvPr/>
        </p:nvGrpSpPr>
        <p:grpSpPr>
          <a:xfrm>
            <a:off x="431463" y="178382"/>
            <a:ext cx="8274780" cy="768350"/>
            <a:chOff x="431463" y="178382"/>
            <a:chExt cx="8274780" cy="768350"/>
          </a:xfrm>
        </p:grpSpPr>
        <p:cxnSp>
          <p:nvCxnSpPr>
            <p:cNvPr id="18" name="直接连接符 17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9" name="组合 18"/>
            <p:cNvGrpSpPr/>
            <p:nvPr/>
          </p:nvGrpSpPr>
          <p:grpSpPr>
            <a:xfrm>
              <a:off x="457232" y="178382"/>
              <a:ext cx="5638768" cy="768350"/>
              <a:chOff x="457232" y="178382"/>
              <a:chExt cx="5638768" cy="768350"/>
            </a:xfrm>
          </p:grpSpPr>
          <p:sp>
            <p:nvSpPr>
              <p:cNvPr id="20" name="文本占位符 2"/>
              <p:cNvSpPr txBox="1"/>
              <p:nvPr/>
            </p:nvSpPr>
            <p:spPr>
              <a:xfrm>
                <a:off x="894514" y="292685"/>
                <a:ext cx="5201486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典型例题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1" name="矩形 20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7" grpId="3"/>
      <p:bldP spid="4" grpId="0"/>
      <p:bldP spid="7" grpId="0"/>
      <p:bldP spid="1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57232" y="1243783"/>
            <a:ext cx="8304258" cy="509370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800" dirty="0" smtClean="0">
                <a:latin typeface="+mn-ea"/>
              </a:rPr>
              <a:t>1</a:t>
            </a:r>
            <a:r>
              <a:rPr lang="zh-CN" altLang="zh-CN" sz="2800" dirty="0">
                <a:latin typeface="+mn-ea"/>
              </a:rPr>
              <a:t>．</a:t>
            </a:r>
            <a:r>
              <a:rPr lang="en-US" altLang="zh-CN" sz="2800" dirty="0">
                <a:latin typeface="+mn-ea"/>
              </a:rPr>
              <a:t>(2019·</a:t>
            </a:r>
            <a:r>
              <a:rPr lang="zh-CN" altLang="zh-CN" sz="2800" dirty="0">
                <a:latin typeface="+mn-ea"/>
              </a:rPr>
              <a:t>自贡市</a:t>
            </a:r>
            <a:r>
              <a:rPr lang="en-US" altLang="zh-CN" sz="2800" dirty="0">
                <a:latin typeface="+mn-ea"/>
              </a:rPr>
              <a:t>)</a:t>
            </a:r>
            <a:r>
              <a:rPr lang="zh-CN" altLang="zh-CN" sz="2800" dirty="0">
                <a:latin typeface="+mn-ea"/>
              </a:rPr>
              <a:t>用物理学的准确用语来</a:t>
            </a:r>
            <a:r>
              <a:rPr lang="en-US" altLang="zh-CN" sz="2800" dirty="0">
                <a:latin typeface="+mn-ea"/>
              </a:rPr>
              <a:t>“</a:t>
            </a:r>
            <a:r>
              <a:rPr lang="zh-CN" altLang="zh-CN" sz="2800" dirty="0">
                <a:latin typeface="+mn-ea"/>
              </a:rPr>
              <a:t>翻译</a:t>
            </a:r>
            <a:r>
              <a:rPr lang="en-US" altLang="zh-CN" sz="2800" dirty="0">
                <a:latin typeface="+mn-ea"/>
              </a:rPr>
              <a:t>”</a:t>
            </a:r>
            <a:r>
              <a:rPr lang="zh-CN" altLang="zh-CN" sz="2800" dirty="0">
                <a:latin typeface="+mn-ea"/>
              </a:rPr>
              <a:t>生活用语，这有利于我们把握事物的本质，“引吭高歌”和“低声细语”中的高与低指的是</a:t>
            </a:r>
            <a:r>
              <a:rPr lang="en-US" altLang="zh-CN" sz="2800" dirty="0">
                <a:latin typeface="+mn-ea"/>
              </a:rPr>
              <a:t>(</a:t>
            </a:r>
            <a:r>
              <a:rPr lang="zh-CN" altLang="zh-CN" sz="2800" dirty="0">
                <a:latin typeface="+mn-ea"/>
              </a:rPr>
              <a:t>　　</a:t>
            </a:r>
            <a:r>
              <a:rPr lang="en-US" altLang="zh-CN" sz="2800" dirty="0">
                <a:latin typeface="+mn-ea"/>
              </a:rPr>
              <a:t>)</a:t>
            </a:r>
            <a:endParaRPr lang="zh-CN" altLang="zh-CN" sz="2800" dirty="0">
              <a:latin typeface="+mn-ea"/>
            </a:endParaRPr>
          </a:p>
          <a:p>
            <a:r>
              <a:rPr lang="en-US" altLang="zh-CN" sz="2800" dirty="0">
                <a:latin typeface="+mn-ea"/>
              </a:rPr>
              <a:t>A</a:t>
            </a:r>
            <a:r>
              <a:rPr lang="zh-CN" altLang="zh-CN" sz="2800" dirty="0">
                <a:latin typeface="+mn-ea"/>
              </a:rPr>
              <a:t>．音调高低</a:t>
            </a:r>
            <a:r>
              <a:rPr lang="en-US" altLang="zh-CN" sz="2800" dirty="0">
                <a:latin typeface="+mn-ea"/>
              </a:rPr>
              <a:t>  </a:t>
            </a:r>
            <a:r>
              <a:rPr lang="en-US" altLang="zh-CN" sz="2800" dirty="0" smtClean="0">
                <a:latin typeface="+mn-ea"/>
              </a:rPr>
              <a:t>		B</a:t>
            </a:r>
            <a:r>
              <a:rPr lang="zh-CN" altLang="zh-CN" sz="2800" dirty="0">
                <a:latin typeface="+mn-ea"/>
              </a:rPr>
              <a:t>．音色好坏</a:t>
            </a:r>
            <a:r>
              <a:rPr lang="en-US" altLang="zh-CN" sz="2800" dirty="0">
                <a:latin typeface="+mn-ea"/>
              </a:rPr>
              <a:t>  </a:t>
            </a:r>
            <a:endParaRPr lang="en-US" altLang="zh-CN" sz="2800" dirty="0" smtClean="0">
              <a:latin typeface="+mn-ea"/>
            </a:endParaRPr>
          </a:p>
          <a:p>
            <a:r>
              <a:rPr lang="en-US" altLang="zh-CN" sz="2800" dirty="0" smtClean="0">
                <a:latin typeface="+mn-ea"/>
              </a:rPr>
              <a:t>C</a:t>
            </a:r>
            <a:r>
              <a:rPr lang="zh-CN" altLang="zh-CN" sz="2800" dirty="0">
                <a:latin typeface="+mn-ea"/>
              </a:rPr>
              <a:t>．响度大小</a:t>
            </a:r>
            <a:r>
              <a:rPr lang="en-US" altLang="zh-CN" sz="2800" dirty="0">
                <a:latin typeface="+mn-ea"/>
              </a:rPr>
              <a:t>  </a:t>
            </a:r>
            <a:r>
              <a:rPr lang="en-US" altLang="zh-CN" sz="2800" dirty="0" smtClean="0">
                <a:latin typeface="+mn-ea"/>
              </a:rPr>
              <a:t>		D</a:t>
            </a:r>
            <a:r>
              <a:rPr lang="zh-CN" altLang="zh-CN" sz="2800" dirty="0">
                <a:latin typeface="+mn-ea"/>
              </a:rPr>
              <a:t>．乐音三要素</a:t>
            </a:r>
          </a:p>
          <a:p>
            <a:pPr algn="l" fontAlgn="auto">
              <a:lnSpc>
                <a:spcPts val="3660"/>
              </a:lnSpc>
            </a:pPr>
            <a:endParaRPr lang="zh-CN" altLang="en-US" sz="2800" dirty="0">
              <a:solidFill>
                <a:schemeClr val="tx1"/>
              </a:solidFill>
              <a:latin typeface="+mn-ea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r>
              <a:rPr lang="zh-CN" altLang="en-US" sz="2800" dirty="0">
                <a:latin typeface="+mn-ea"/>
                <a:cs typeface="方正静蕾简体" panose="03000509000000000000" pitchFamily="65" charset="-122"/>
              </a:rPr>
              <a:t>2</a:t>
            </a:r>
            <a:r>
              <a:rPr lang="zh-CN" altLang="en-US" sz="2800" dirty="0" smtClean="0">
                <a:latin typeface="+mn-ea"/>
                <a:cs typeface="方正静蕾简体" panose="03000509000000000000" pitchFamily="65" charset="-122"/>
              </a:rPr>
              <a:t>.</a:t>
            </a:r>
            <a:r>
              <a:rPr lang="en-US" altLang="zh-CN" sz="2800" dirty="0" smtClean="0">
                <a:latin typeface="+mn-ea"/>
                <a:cs typeface="方正静蕾简体" panose="03000509000000000000" pitchFamily="65" charset="-122"/>
              </a:rPr>
              <a:t> </a:t>
            </a:r>
            <a:r>
              <a:rPr lang="zh-CN" altLang="en-US" sz="2800" dirty="0" smtClean="0">
                <a:latin typeface="+mn-ea"/>
                <a:cs typeface="方正静蕾简体" panose="03000509000000000000" pitchFamily="65" charset="-122"/>
              </a:rPr>
              <a:t>吉他</a:t>
            </a:r>
            <a:r>
              <a:rPr lang="zh-CN" altLang="en-US" sz="2800" dirty="0">
                <a:latin typeface="+mn-ea"/>
                <a:cs typeface="方正静蕾简体" panose="03000509000000000000" pitchFamily="65" charset="-122"/>
              </a:rPr>
              <a:t>上的弦绷紧时发声的音调比不紧时高，则绷紧的弦发声比它不紧</a:t>
            </a:r>
            <a:r>
              <a:rPr lang="zh-CN" altLang="en-US" sz="2800" dirty="0" smtClean="0">
                <a:latin typeface="+mn-ea"/>
                <a:cs typeface="方正静蕾简体" panose="03000509000000000000" pitchFamily="65" charset="-122"/>
              </a:rPr>
              <a:t>时</a:t>
            </a:r>
            <a:r>
              <a:rPr lang="en-US" altLang="zh-CN" sz="2800" dirty="0">
                <a:latin typeface="+mn-ea"/>
              </a:rPr>
              <a:t>(</a:t>
            </a:r>
            <a:r>
              <a:rPr lang="zh-CN" altLang="zh-CN" sz="2800" dirty="0">
                <a:latin typeface="+mn-ea"/>
              </a:rPr>
              <a:t>　　</a:t>
            </a:r>
            <a:r>
              <a:rPr lang="en-US" altLang="zh-CN" sz="2800" dirty="0">
                <a:latin typeface="+mn-ea"/>
              </a:rPr>
              <a:t>)</a:t>
            </a:r>
            <a:endParaRPr lang="en-US" altLang="zh-CN" sz="2800" dirty="0">
              <a:latin typeface="+mn-ea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r>
              <a:rPr lang="en-US" altLang="zh-CN" sz="2800" dirty="0">
                <a:latin typeface="+mn-ea"/>
                <a:cs typeface="方正静蕾简体" panose="03000509000000000000" pitchFamily="65" charset="-122"/>
              </a:rPr>
              <a:t>A</a:t>
            </a:r>
            <a:r>
              <a:rPr lang="zh-CN" altLang="en-US" sz="2800" dirty="0">
                <a:latin typeface="+mn-ea"/>
                <a:cs typeface="方正静蕾简体" panose="03000509000000000000" pitchFamily="65" charset="-122"/>
              </a:rPr>
              <a:t>．振幅一定更大  </a:t>
            </a:r>
            <a:r>
              <a:rPr lang="zh-CN" altLang="en-US" sz="2800" dirty="0" smtClean="0">
                <a:latin typeface="+mn-ea"/>
                <a:cs typeface="方正静蕾简体" panose="03000509000000000000" pitchFamily="65" charset="-122"/>
              </a:rPr>
              <a:t>     </a:t>
            </a:r>
            <a:r>
              <a:rPr lang="en-US" altLang="zh-CN" sz="2800" dirty="0" smtClean="0">
                <a:latin typeface="+mn-ea"/>
                <a:cs typeface="方正静蕾简体" panose="03000509000000000000" pitchFamily="65" charset="-122"/>
              </a:rPr>
              <a:t>B</a:t>
            </a:r>
            <a:r>
              <a:rPr lang="zh-CN" altLang="en-US" sz="2800" dirty="0">
                <a:latin typeface="+mn-ea"/>
                <a:cs typeface="方正静蕾简体" panose="03000509000000000000" pitchFamily="65" charset="-122"/>
              </a:rPr>
              <a:t>．振幅一定更小</a:t>
            </a:r>
          </a:p>
          <a:p>
            <a:pPr>
              <a:lnSpc>
                <a:spcPts val="3660"/>
              </a:lnSpc>
            </a:pPr>
            <a:r>
              <a:rPr lang="en-US" altLang="zh-CN" sz="2800" dirty="0">
                <a:latin typeface="+mn-ea"/>
                <a:cs typeface="方正静蕾简体" panose="03000509000000000000" pitchFamily="65" charset="-122"/>
              </a:rPr>
              <a:t>C</a:t>
            </a:r>
            <a:r>
              <a:rPr lang="zh-CN" altLang="en-US" sz="2800" dirty="0">
                <a:latin typeface="+mn-ea"/>
                <a:cs typeface="方正静蕾简体" panose="03000509000000000000" pitchFamily="65" charset="-122"/>
              </a:rPr>
              <a:t>．振动频率一定更低  </a:t>
            </a:r>
            <a:r>
              <a:rPr lang="zh-CN" altLang="en-US" sz="2800" dirty="0" smtClean="0">
                <a:latin typeface="+mn-ea"/>
                <a:cs typeface="方正静蕾简体" panose="03000509000000000000" pitchFamily="65" charset="-122"/>
              </a:rPr>
              <a:t> </a:t>
            </a:r>
            <a:endParaRPr lang="en-US" altLang="zh-CN" sz="2800" dirty="0" smtClean="0">
              <a:latin typeface="+mn-ea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r>
              <a:rPr lang="en-US" altLang="zh-CN" sz="2800" dirty="0" smtClean="0">
                <a:latin typeface="+mn-ea"/>
                <a:cs typeface="方正静蕾简体" panose="03000509000000000000" pitchFamily="65" charset="-122"/>
              </a:rPr>
              <a:t>D</a:t>
            </a:r>
            <a:r>
              <a:rPr lang="zh-CN" altLang="en-US" sz="2800" dirty="0">
                <a:latin typeface="+mn-ea"/>
                <a:cs typeface="方正静蕾简体" panose="03000509000000000000" pitchFamily="65" charset="-122"/>
              </a:rPr>
              <a:t>．每秒内振动次数一定更多</a:t>
            </a:r>
            <a:endParaRPr lang="zh-CN" altLang="en-US" sz="2800" dirty="0">
              <a:solidFill>
                <a:schemeClr val="tx1"/>
              </a:solidFill>
              <a:latin typeface="+mn-ea"/>
              <a:cs typeface="方正静蕾简体" panose="03000509000000000000" pitchFamily="65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6816265" y="2125527"/>
            <a:ext cx="43942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C</a:t>
            </a:r>
            <a:endParaRPr lang="zh-CN" altLang="en-US" dirty="0"/>
          </a:p>
        </p:txBody>
      </p:sp>
      <p:sp>
        <p:nvSpPr>
          <p:cNvPr id="2" name="矩形 1"/>
          <p:cNvSpPr/>
          <p:nvPr/>
        </p:nvSpPr>
        <p:spPr>
          <a:xfrm>
            <a:off x="4346677" y="4332816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/>
              </a:rPr>
              <a:t>D</a:t>
            </a:r>
            <a:endParaRPr lang="zh-CN" altLang="en-US" dirty="0"/>
          </a:p>
        </p:txBody>
      </p:sp>
      <p:grpSp>
        <p:nvGrpSpPr>
          <p:cNvPr id="10" name="组合 9"/>
          <p:cNvGrpSpPr/>
          <p:nvPr/>
        </p:nvGrpSpPr>
        <p:grpSpPr>
          <a:xfrm>
            <a:off x="431463" y="178382"/>
            <a:ext cx="8274780" cy="768350"/>
            <a:chOff x="431463" y="178382"/>
            <a:chExt cx="8274780" cy="768350"/>
          </a:xfrm>
        </p:grpSpPr>
        <p:cxnSp>
          <p:nvCxnSpPr>
            <p:cNvPr id="12" name="直接连接符 11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组合 15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7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针对训练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8" name="矩形 17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/>
      <p:bldP spid="2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/>
        </p:nvGrpSpPr>
        <p:grpSpPr>
          <a:xfrm>
            <a:off x="431463" y="178382"/>
            <a:ext cx="8274780" cy="768350"/>
            <a:chOff x="431463" y="178382"/>
            <a:chExt cx="8274780" cy="768350"/>
          </a:xfrm>
        </p:grpSpPr>
        <p:cxnSp>
          <p:nvCxnSpPr>
            <p:cNvPr id="11" name="直接连接符 10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/>
          </p:nvGrpSpPr>
          <p:grpSpPr>
            <a:xfrm>
              <a:off x="457232" y="178382"/>
              <a:ext cx="2490917" cy="768350"/>
              <a:chOff x="457232" y="178382"/>
              <a:chExt cx="2490917" cy="768350"/>
            </a:xfrm>
          </p:grpSpPr>
          <p:sp>
            <p:nvSpPr>
              <p:cNvPr id="8" name="文本占位符 2"/>
              <p:cNvSpPr txBox="1"/>
              <p:nvPr/>
            </p:nvSpPr>
            <p:spPr>
              <a:xfrm>
                <a:off x="894514" y="292685"/>
                <a:ext cx="205363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必备知识</a:t>
                </a:r>
              </a:p>
            </p:txBody>
          </p:sp>
          <p:sp>
            <p:nvSpPr>
              <p:cNvPr id="13" name="矩形 12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sp>
        <p:nvSpPr>
          <p:cNvPr id="41" name="TextBox 40"/>
          <p:cNvSpPr txBox="1"/>
          <p:nvPr/>
        </p:nvSpPr>
        <p:spPr>
          <a:xfrm>
            <a:off x="431164" y="1026151"/>
            <a:ext cx="8159750" cy="52835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3360"/>
              </a:lnSpc>
            </a:pPr>
            <a:r>
              <a:rPr lang="en-US" altLang="zh-CN" sz="28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1.</a:t>
            </a:r>
            <a:r>
              <a:rPr lang="zh-CN" altLang="en-US" sz="28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声音的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产生和传播</a:t>
            </a:r>
            <a:endParaRPr lang="zh-CN" altLang="en-US" sz="28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graphicFrame>
        <p:nvGraphicFramePr>
          <p:cNvPr id="7" name="表格 6"/>
          <p:cNvGraphicFramePr>
            <a:graphicFrameLocks noGrp="1"/>
          </p:cNvGraphicFramePr>
          <p:nvPr/>
        </p:nvGraphicFramePr>
        <p:xfrm>
          <a:off x="483869" y="1734767"/>
          <a:ext cx="8202931" cy="426598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32353"/>
                <a:gridCol w="2408203"/>
                <a:gridCol w="3762375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zh-CN" sz="2400" kern="1200" dirty="0" smtClean="0"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+mn-cs"/>
                        </a:rPr>
                        <a:t>探究课题</a:t>
                      </a:r>
                      <a:endParaRPr lang="zh-CN" altLang="en-US" sz="2400" dirty="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zh-CN" sz="240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声音的产生</a:t>
                      </a:r>
                      <a:endParaRPr lang="zh-CN" altLang="en-US" sz="24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zh-CN" sz="240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声音的传播</a:t>
                      </a:r>
                      <a:endParaRPr lang="zh-CN" altLang="en-US" sz="2400" dirty="0">
                        <a:latin typeface="+mn-ea"/>
                        <a:ea typeface="+mn-ea"/>
                      </a:endParaRPr>
                    </a:p>
                  </a:txBody>
                  <a:tcPr/>
                </a:tc>
              </a:tr>
              <a:tr h="197998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4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实验示意图</a:t>
                      </a:r>
                      <a:endParaRPr lang="zh-CN" sz="24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24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2400" kern="100" dirty="0">
                        <a:effectLst/>
                        <a:latin typeface="+mn-ea"/>
                        <a:ea typeface="+mn-ea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4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过程及现象</a:t>
                      </a:r>
                      <a:endParaRPr lang="zh-CN" sz="24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sz="24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把正在发出声音的音叉放入水中</a:t>
                      </a:r>
                      <a:r>
                        <a:rPr lang="zh-CN" sz="2400" kern="100" dirty="0">
                          <a:effectLst/>
                          <a:latin typeface="+mn-ea"/>
                          <a:ea typeface="+mn-ea"/>
                          <a:cs typeface="宋体" panose="02010600030101010101" pitchFamily="2" charset="-122"/>
                        </a:rPr>
                        <a:t>，</a:t>
                      </a:r>
                      <a:r>
                        <a:rPr lang="zh-CN" sz="24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能观察到音叉周围溅起许多水花</a:t>
                      </a:r>
                      <a:endParaRPr lang="zh-CN" sz="2400" kern="100" dirty="0">
                        <a:effectLst/>
                        <a:latin typeface="+mn-ea"/>
                        <a:ea typeface="+mn-ea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sz="24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把正在响铃的闹钟放在玻璃罩内</a:t>
                      </a:r>
                      <a:r>
                        <a:rPr lang="zh-CN" sz="2400" kern="100" dirty="0">
                          <a:effectLst/>
                          <a:latin typeface="+mn-ea"/>
                          <a:ea typeface="+mn-ea"/>
                          <a:cs typeface="宋体" panose="02010600030101010101" pitchFamily="2" charset="-122"/>
                        </a:rPr>
                        <a:t>，</a:t>
                      </a:r>
                      <a:r>
                        <a:rPr lang="zh-CN" sz="24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逐渐抽出其中的空气</a:t>
                      </a:r>
                      <a:r>
                        <a:rPr lang="zh-CN" sz="2400" kern="100" dirty="0">
                          <a:effectLst/>
                          <a:latin typeface="+mn-ea"/>
                          <a:ea typeface="+mn-ea"/>
                          <a:cs typeface="宋体" panose="02010600030101010101" pitchFamily="2" charset="-122"/>
                        </a:rPr>
                        <a:t>，</a:t>
                      </a:r>
                      <a:r>
                        <a:rPr lang="zh-CN" sz="24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听到声音逐渐变小；再让空气逐渐进入罩内</a:t>
                      </a:r>
                      <a:r>
                        <a:rPr lang="zh-CN" sz="2400" kern="100" dirty="0">
                          <a:effectLst/>
                          <a:latin typeface="+mn-ea"/>
                          <a:ea typeface="+mn-ea"/>
                          <a:cs typeface="宋体" panose="02010600030101010101" pitchFamily="2" charset="-122"/>
                        </a:rPr>
                        <a:t>，</a:t>
                      </a:r>
                      <a:r>
                        <a:rPr lang="zh-CN" sz="24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听到声音又逐渐变大</a:t>
                      </a:r>
                      <a:endParaRPr lang="zh-CN" sz="2400" kern="100" dirty="0">
                        <a:effectLst/>
                        <a:latin typeface="+mn-ea"/>
                        <a:ea typeface="+mn-ea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pic>
        <p:nvPicPr>
          <p:cNvPr id="2050" name="Picture 2" descr="C:\Documents and Settings\Administrator\桌面\pai\正文pai\2018XD-1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1950" y="2205038"/>
            <a:ext cx="1562890" cy="1928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 descr="C:\Documents and Settings\Administrator\桌面\pai\正文pai\2018XD-2.TIF"/>
          <p:cNvPicPr>
            <a:picLocks noChangeAspect="1" noChangeArrowheads="1"/>
          </p:cNvPicPr>
          <p:nvPr/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1699" y="2205038"/>
            <a:ext cx="1580919" cy="1950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377825" y="1285875"/>
            <a:ext cx="8416551" cy="526297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dirty="0" smtClean="0">
                <a:latin typeface="+mj-ea"/>
                <a:ea typeface="+mj-ea"/>
                <a:cs typeface="方正静蕾简体" panose="03000509000000000000" pitchFamily="65" charset="-122"/>
              </a:rPr>
              <a:t>3</a:t>
            </a:r>
            <a:r>
              <a:rPr lang="zh-CN" altLang="en-US" sz="2800" dirty="0" smtClean="0">
                <a:latin typeface="+mj-ea"/>
                <a:ea typeface="+mj-ea"/>
                <a:cs typeface="方正静蕾简体" panose="03000509000000000000" pitchFamily="65" charset="-122"/>
              </a:rPr>
              <a:t>．小关</a:t>
            </a:r>
            <a:r>
              <a:rPr lang="zh-CN" altLang="en-US" sz="2800" dirty="0">
                <a:latin typeface="+mj-ea"/>
                <a:ea typeface="+mj-ea"/>
                <a:cs typeface="方正静蕾简体" panose="03000509000000000000" pitchFamily="65" charset="-122"/>
              </a:rPr>
              <a:t>，上学去啦！”。正在看书的小关听到声音就知道是好朋友小超在叫他，小关判断的主要依据是声音</a:t>
            </a:r>
            <a:r>
              <a:rPr lang="zh-CN" altLang="en-US" sz="2800" dirty="0" smtClean="0">
                <a:latin typeface="+mj-ea"/>
                <a:ea typeface="+mj-ea"/>
                <a:cs typeface="方正静蕾简体" panose="03000509000000000000" pitchFamily="65" charset="-122"/>
              </a:rPr>
              <a:t>的</a:t>
            </a:r>
            <a:r>
              <a:rPr lang="en-US" altLang="zh-CN" sz="2800" dirty="0">
                <a:latin typeface="+mn-ea"/>
              </a:rPr>
              <a:t>(</a:t>
            </a:r>
            <a:r>
              <a:rPr lang="zh-CN" altLang="zh-CN" sz="2800" dirty="0">
                <a:latin typeface="+mn-ea"/>
              </a:rPr>
              <a:t>　　</a:t>
            </a:r>
            <a:r>
              <a:rPr lang="en-US" altLang="zh-CN" sz="2800" dirty="0">
                <a:latin typeface="+mn-ea"/>
              </a:rPr>
              <a:t>)</a:t>
            </a:r>
            <a:endParaRPr lang="en-US" altLang="zh-CN" sz="2800" dirty="0">
              <a:latin typeface="+mj-ea"/>
              <a:ea typeface="+mj-ea"/>
              <a:cs typeface="方正静蕾简体" panose="03000509000000000000" pitchFamily="65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 dirty="0">
                <a:latin typeface="+mj-ea"/>
                <a:ea typeface="+mj-ea"/>
                <a:cs typeface="方正静蕾简体" panose="03000509000000000000" pitchFamily="65" charset="-122"/>
              </a:rPr>
              <a:t>A</a:t>
            </a:r>
            <a:r>
              <a:rPr lang="zh-CN" altLang="en-US" sz="2800" dirty="0">
                <a:latin typeface="+mj-ea"/>
                <a:ea typeface="+mj-ea"/>
                <a:cs typeface="方正静蕾简体" panose="03000509000000000000" pitchFamily="65" charset="-122"/>
              </a:rPr>
              <a:t>．音调 </a:t>
            </a:r>
            <a:r>
              <a:rPr lang="zh-CN" altLang="en-US" sz="2800" dirty="0" smtClean="0">
                <a:latin typeface="+mj-ea"/>
                <a:ea typeface="+mj-ea"/>
                <a:cs typeface="方正静蕾简体" panose="03000509000000000000" pitchFamily="65" charset="-122"/>
              </a:rPr>
              <a:t>    </a:t>
            </a:r>
            <a:r>
              <a:rPr lang="en-US" altLang="zh-CN" sz="2800" dirty="0">
                <a:latin typeface="+mj-ea"/>
                <a:ea typeface="+mj-ea"/>
                <a:cs typeface="方正静蕾简体" panose="03000509000000000000" pitchFamily="65" charset="-122"/>
              </a:rPr>
              <a:t>B</a:t>
            </a:r>
            <a:r>
              <a:rPr lang="zh-CN" altLang="en-US" sz="2800" dirty="0">
                <a:latin typeface="+mj-ea"/>
                <a:ea typeface="+mj-ea"/>
                <a:cs typeface="方正静蕾简体" panose="03000509000000000000" pitchFamily="65" charset="-122"/>
              </a:rPr>
              <a:t>．响度 </a:t>
            </a:r>
            <a:r>
              <a:rPr lang="zh-CN" altLang="en-US" sz="2800" dirty="0" smtClean="0">
                <a:latin typeface="+mj-ea"/>
                <a:ea typeface="+mj-ea"/>
                <a:cs typeface="方正静蕾简体" panose="03000509000000000000" pitchFamily="65" charset="-122"/>
              </a:rPr>
              <a:t>     </a:t>
            </a:r>
            <a:r>
              <a:rPr lang="en-US" altLang="zh-CN" sz="2800" dirty="0">
                <a:latin typeface="+mj-ea"/>
                <a:ea typeface="+mj-ea"/>
                <a:cs typeface="方正静蕾简体" panose="03000509000000000000" pitchFamily="65" charset="-122"/>
              </a:rPr>
              <a:t>C</a:t>
            </a:r>
            <a:r>
              <a:rPr lang="zh-CN" altLang="en-US" sz="2800" dirty="0">
                <a:latin typeface="+mj-ea"/>
                <a:ea typeface="+mj-ea"/>
                <a:cs typeface="方正静蕾简体" panose="03000509000000000000" pitchFamily="65" charset="-122"/>
              </a:rPr>
              <a:t>．</a:t>
            </a:r>
            <a:r>
              <a:rPr lang="zh-CN" altLang="en-US" sz="2800" dirty="0" smtClean="0">
                <a:latin typeface="+mj-ea"/>
                <a:ea typeface="+mj-ea"/>
                <a:cs typeface="方正静蕾简体" panose="03000509000000000000" pitchFamily="65" charset="-122"/>
              </a:rPr>
              <a:t>音色      </a:t>
            </a:r>
            <a:r>
              <a:rPr lang="en-US" altLang="zh-CN" sz="2800" dirty="0">
                <a:latin typeface="+mj-ea"/>
                <a:ea typeface="+mj-ea"/>
                <a:cs typeface="方正静蕾简体" panose="03000509000000000000" pitchFamily="65" charset="-122"/>
              </a:rPr>
              <a:t>D</a:t>
            </a:r>
            <a:r>
              <a:rPr lang="zh-CN" altLang="en-US" sz="2800" dirty="0">
                <a:latin typeface="+mj-ea"/>
                <a:ea typeface="+mj-ea"/>
                <a:cs typeface="方正静蕾简体" panose="03000509000000000000" pitchFamily="65" charset="-122"/>
              </a:rPr>
              <a:t>．频率</a:t>
            </a:r>
          </a:p>
          <a:p>
            <a:pPr>
              <a:lnSpc>
                <a:spcPct val="150000"/>
              </a:lnSpc>
            </a:pPr>
            <a:endParaRPr lang="en-US" altLang="zh-CN" sz="2800" dirty="0">
              <a:latin typeface="+mn-ea"/>
              <a:cs typeface="方正静蕾简体" panose="03000509000000000000" pitchFamily="65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 dirty="0">
                <a:latin typeface="+mn-ea"/>
              </a:rPr>
              <a:t>4</a:t>
            </a:r>
            <a:r>
              <a:rPr lang="zh-CN" altLang="zh-CN" sz="2800" dirty="0">
                <a:latin typeface="+mn-ea"/>
              </a:rPr>
              <a:t>．</a:t>
            </a:r>
            <a:r>
              <a:rPr lang="en-US" altLang="zh-CN" sz="2800" dirty="0">
                <a:latin typeface="+mn-ea"/>
              </a:rPr>
              <a:t>(2019·</a:t>
            </a:r>
            <a:r>
              <a:rPr lang="zh-CN" altLang="zh-CN" sz="2800" dirty="0">
                <a:latin typeface="+mn-ea"/>
              </a:rPr>
              <a:t>天津市</a:t>
            </a:r>
            <a:r>
              <a:rPr lang="en-US" altLang="zh-CN" sz="2800" dirty="0">
                <a:latin typeface="+mn-ea"/>
              </a:rPr>
              <a:t>)</a:t>
            </a:r>
            <a:r>
              <a:rPr lang="zh-CN" altLang="zh-CN" sz="2800" dirty="0">
                <a:latin typeface="+mn-ea"/>
              </a:rPr>
              <a:t>演员弹奏钢琴使用相同的力量弹不同的键，这主要是为了改变乐音的</a:t>
            </a:r>
            <a:r>
              <a:rPr lang="en-US" altLang="zh-CN" sz="2800" dirty="0">
                <a:latin typeface="+mn-ea"/>
              </a:rPr>
              <a:t>(</a:t>
            </a:r>
            <a:r>
              <a:rPr lang="zh-CN" altLang="zh-CN" sz="2800" dirty="0">
                <a:latin typeface="+mn-ea"/>
              </a:rPr>
              <a:t>　　</a:t>
            </a:r>
            <a:r>
              <a:rPr lang="en-US" altLang="zh-CN" sz="2800" dirty="0">
                <a:latin typeface="+mn-ea"/>
              </a:rPr>
              <a:t>)</a:t>
            </a:r>
            <a:endParaRPr lang="zh-CN" altLang="zh-CN" sz="2800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800" dirty="0">
                <a:latin typeface="+mn-ea"/>
              </a:rPr>
              <a:t>A</a:t>
            </a:r>
            <a:r>
              <a:rPr lang="zh-CN" altLang="zh-CN" sz="2800" dirty="0">
                <a:latin typeface="+mn-ea"/>
              </a:rPr>
              <a:t>．音色</a:t>
            </a:r>
            <a:r>
              <a:rPr lang="en-US" altLang="zh-CN" sz="2800" dirty="0">
                <a:latin typeface="+mn-ea"/>
              </a:rPr>
              <a:t>  </a:t>
            </a:r>
            <a:r>
              <a:rPr lang="en-US" altLang="zh-CN" sz="2800" dirty="0" smtClean="0">
                <a:latin typeface="+mn-ea"/>
              </a:rPr>
              <a:t>   B</a:t>
            </a:r>
            <a:r>
              <a:rPr lang="zh-CN" altLang="zh-CN" sz="2800" dirty="0">
                <a:latin typeface="+mn-ea"/>
              </a:rPr>
              <a:t>．响度</a:t>
            </a:r>
            <a:r>
              <a:rPr lang="en-US" altLang="zh-CN" sz="2800" dirty="0">
                <a:latin typeface="+mn-ea"/>
              </a:rPr>
              <a:t>  </a:t>
            </a:r>
            <a:r>
              <a:rPr lang="en-US" altLang="zh-CN" sz="2800" dirty="0" smtClean="0">
                <a:latin typeface="+mn-ea"/>
              </a:rPr>
              <a:t>    C</a:t>
            </a:r>
            <a:r>
              <a:rPr lang="zh-CN" altLang="zh-CN" sz="2800" dirty="0">
                <a:latin typeface="+mn-ea"/>
              </a:rPr>
              <a:t>．音调</a:t>
            </a:r>
            <a:r>
              <a:rPr lang="en-US" altLang="zh-CN" sz="2800" dirty="0">
                <a:latin typeface="+mn-ea"/>
              </a:rPr>
              <a:t>  </a:t>
            </a:r>
            <a:r>
              <a:rPr lang="en-US" altLang="zh-CN" sz="2800" dirty="0" smtClean="0">
                <a:latin typeface="+mn-ea"/>
              </a:rPr>
              <a:t>    D</a:t>
            </a:r>
            <a:r>
              <a:rPr lang="zh-CN" altLang="zh-CN" sz="2800" dirty="0">
                <a:latin typeface="+mn-ea"/>
              </a:rPr>
              <a:t>．振幅</a:t>
            </a:r>
          </a:p>
        </p:txBody>
      </p:sp>
      <p:sp>
        <p:nvSpPr>
          <p:cNvPr id="17" name="矩形 16"/>
          <p:cNvSpPr/>
          <p:nvPr/>
        </p:nvSpPr>
        <p:spPr>
          <a:xfrm>
            <a:off x="1381300" y="2706777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/>
              </a:rPr>
              <a:t>C</a:t>
            </a:r>
            <a:endParaRPr lang="zh-CN" altLang="en-US" sz="2800" b="1" dirty="0">
              <a:solidFill>
                <a:srgbClr val="FF0000"/>
              </a:solidFill>
              <a:latin typeface="Times New Roman" panose="02020603050405020304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5976257" y="5271386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/>
              </a:rPr>
              <a:t>C</a:t>
            </a:r>
            <a:endParaRPr lang="zh-CN" altLang="en-US" sz="2800" b="1" dirty="0">
              <a:solidFill>
                <a:srgbClr val="FF0000"/>
              </a:solidFill>
              <a:latin typeface="Times New Roman" panose="02020603050405020304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431463" y="178382"/>
            <a:ext cx="8274780" cy="768350"/>
            <a:chOff x="431463" y="178382"/>
            <a:chExt cx="8274780" cy="768350"/>
          </a:xfrm>
        </p:grpSpPr>
        <p:cxnSp>
          <p:nvCxnSpPr>
            <p:cNvPr id="16" name="直接连接符 15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9" name="组合 18"/>
            <p:cNvGrpSpPr/>
            <p:nvPr/>
          </p:nvGrpSpPr>
          <p:grpSpPr>
            <a:xfrm>
              <a:off x="457232" y="178382"/>
              <a:ext cx="5519025" cy="768350"/>
              <a:chOff x="457232" y="178382"/>
              <a:chExt cx="5519025" cy="768350"/>
            </a:xfrm>
          </p:grpSpPr>
          <p:sp>
            <p:nvSpPr>
              <p:cNvPr id="20" name="文本占位符 2"/>
              <p:cNvSpPr txBox="1"/>
              <p:nvPr/>
            </p:nvSpPr>
            <p:spPr>
              <a:xfrm>
                <a:off x="894514" y="292685"/>
                <a:ext cx="5081743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1" name="矩形 20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377825" y="1285875"/>
            <a:ext cx="8416551" cy="3970318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</a:rPr>
              <a:t>5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</a:rPr>
              <a:t>．</a:t>
            </a:r>
            <a:r>
              <a:rPr lang="zh-CN" altLang="en-US" sz="2800" dirty="0" smtClean="0">
                <a:latin typeface="宋体" panose="02010600030101010101" pitchFamily="2" charset="-122"/>
              </a:rPr>
              <a:t>如</a:t>
            </a:r>
            <a:r>
              <a:rPr lang="zh-CN" altLang="en-US" sz="2800" dirty="0">
                <a:latin typeface="宋体" panose="02010600030101010101" pitchFamily="2" charset="-122"/>
              </a:rPr>
              <a:t>图</a:t>
            </a:r>
            <a:r>
              <a:rPr lang="en-US" altLang="zh-CN" sz="2800" dirty="0">
                <a:latin typeface="宋体" panose="02010600030101010101" pitchFamily="2" charset="-122"/>
              </a:rPr>
              <a:t>1</a:t>
            </a:r>
            <a:r>
              <a:rPr lang="zh-CN" altLang="en-US" sz="2800" dirty="0">
                <a:latin typeface="宋体" panose="02010600030101010101" pitchFamily="2" charset="-122"/>
              </a:rPr>
              <a:t>－</a:t>
            </a:r>
            <a:r>
              <a:rPr lang="en-US" altLang="zh-CN" sz="2800" dirty="0">
                <a:latin typeface="宋体" panose="02010600030101010101" pitchFamily="2" charset="-122"/>
              </a:rPr>
              <a:t>6</a:t>
            </a:r>
            <a:r>
              <a:rPr lang="zh-CN" altLang="en-US" sz="2800" dirty="0">
                <a:latin typeface="宋体" panose="02010600030101010101" pitchFamily="2" charset="-122"/>
              </a:rPr>
              <a:t>所示，小秦改变了尺子伸出桌面的长度</a:t>
            </a:r>
            <a:r>
              <a:rPr lang="zh-CN" altLang="en-US" sz="2800" dirty="0" smtClean="0">
                <a:latin typeface="宋体" panose="02010600030101010101" pitchFamily="2" charset="-122"/>
              </a:rPr>
              <a:t>，</a:t>
            </a:r>
            <a:endParaRPr lang="en-US" altLang="zh-CN" sz="2800" dirty="0" smtClean="0">
              <a:latin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 dirty="0">
                <a:latin typeface="宋体" panose="02010600030101010101" pitchFamily="2" charset="-122"/>
              </a:rPr>
              <a:t> </a:t>
            </a:r>
            <a:r>
              <a:rPr lang="en-US" altLang="zh-CN" sz="2800" dirty="0" smtClean="0">
                <a:latin typeface="宋体" panose="02010600030101010101" pitchFamily="2" charset="-122"/>
              </a:rPr>
              <a:t> </a:t>
            </a:r>
            <a:r>
              <a:rPr lang="zh-CN" altLang="en-US" sz="2800" dirty="0" smtClean="0">
                <a:latin typeface="宋体" panose="02010600030101010101" pitchFamily="2" charset="-122"/>
              </a:rPr>
              <a:t>用</a:t>
            </a:r>
            <a:r>
              <a:rPr lang="zh-CN" altLang="en-US" sz="2800" dirty="0">
                <a:latin typeface="宋体" panose="02010600030101010101" pitchFamily="2" charset="-122"/>
              </a:rPr>
              <a:t>大小相同的力拨动尺子，尺子振动的</a:t>
            </a:r>
            <a:r>
              <a:rPr lang="en-US" altLang="zh-CN" sz="2800" dirty="0">
                <a:latin typeface="宋体" panose="02010600030101010101" pitchFamily="2" charset="-122"/>
              </a:rPr>
              <a:t>( </a:t>
            </a:r>
            <a:r>
              <a:rPr lang="en-US" altLang="zh-CN" sz="2800" dirty="0" smtClean="0">
                <a:latin typeface="宋体" panose="02010600030101010101" pitchFamily="2" charset="-122"/>
              </a:rPr>
              <a:t>  </a:t>
            </a:r>
            <a:r>
              <a:rPr lang="en-US" altLang="zh-CN" sz="2800" dirty="0">
                <a:latin typeface="宋体" panose="02010600030101010101" pitchFamily="2" charset="-122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zh-CN" sz="2800" dirty="0" smtClean="0">
                <a:latin typeface="宋体" panose="02010600030101010101" pitchFamily="2" charset="-122"/>
              </a:rPr>
              <a:t>A</a:t>
            </a:r>
            <a:r>
              <a:rPr lang="zh-CN" altLang="en-US" sz="2800" dirty="0">
                <a:latin typeface="宋体" panose="02010600030101010101" pitchFamily="2" charset="-122"/>
              </a:rPr>
              <a:t>．音调与声源振动的频率有关</a:t>
            </a:r>
          </a:p>
          <a:p>
            <a:pPr>
              <a:lnSpc>
                <a:spcPct val="150000"/>
              </a:lnSpc>
            </a:pPr>
            <a:r>
              <a:rPr lang="en-US" altLang="zh-CN" sz="2800" dirty="0">
                <a:latin typeface="宋体" panose="02010600030101010101" pitchFamily="2" charset="-122"/>
              </a:rPr>
              <a:t>B</a:t>
            </a:r>
            <a:r>
              <a:rPr lang="zh-CN" altLang="en-US" sz="2800" dirty="0">
                <a:latin typeface="宋体" panose="02010600030101010101" pitchFamily="2" charset="-122"/>
              </a:rPr>
              <a:t>．音色与声源振动的幅度有关</a:t>
            </a:r>
          </a:p>
          <a:p>
            <a:pPr>
              <a:lnSpc>
                <a:spcPct val="150000"/>
              </a:lnSpc>
            </a:pPr>
            <a:r>
              <a:rPr lang="en-US" altLang="zh-CN" sz="2800" dirty="0">
                <a:latin typeface="宋体" panose="02010600030101010101" pitchFamily="2" charset="-122"/>
              </a:rPr>
              <a:t>C</a:t>
            </a:r>
            <a:r>
              <a:rPr lang="zh-CN" altLang="en-US" sz="2800" dirty="0">
                <a:latin typeface="宋体" panose="02010600030101010101" pitchFamily="2" charset="-122"/>
              </a:rPr>
              <a:t>．响度跟人与声源的距离无关</a:t>
            </a:r>
          </a:p>
          <a:p>
            <a:pPr>
              <a:lnSpc>
                <a:spcPct val="150000"/>
              </a:lnSpc>
            </a:pPr>
            <a:r>
              <a:rPr lang="en-US" altLang="zh-CN" sz="2800" dirty="0">
                <a:latin typeface="宋体" panose="02010600030101010101" pitchFamily="2" charset="-122"/>
              </a:rPr>
              <a:t>D</a:t>
            </a:r>
            <a:r>
              <a:rPr lang="zh-CN" altLang="en-US" sz="2800" dirty="0">
                <a:latin typeface="宋体" panose="02010600030101010101" pitchFamily="2" charset="-122"/>
              </a:rPr>
              <a:t>．声音只能在空气中传播</a:t>
            </a:r>
          </a:p>
        </p:txBody>
      </p:sp>
      <p:sp>
        <p:nvSpPr>
          <p:cNvPr id="12" name="矩形 11"/>
          <p:cNvSpPr/>
          <p:nvPr/>
        </p:nvSpPr>
        <p:spPr>
          <a:xfrm>
            <a:off x="6994812" y="2108830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A</a:t>
            </a:r>
            <a:endParaRPr lang="zh-CN" altLang="en-US" sz="2800" b="1" dirty="0">
              <a:solidFill>
                <a:srgbClr val="FF0000"/>
              </a:solidFill>
              <a:latin typeface="Times New Roman" panose="02020603050405020304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7734" y="3080029"/>
            <a:ext cx="2978509" cy="1967944"/>
          </a:xfrm>
          <a:prstGeom prst="rect">
            <a:avLst/>
          </a:prstGeom>
        </p:spPr>
      </p:pic>
      <p:grpSp>
        <p:nvGrpSpPr>
          <p:cNvPr id="10" name="组合 9"/>
          <p:cNvGrpSpPr/>
          <p:nvPr/>
        </p:nvGrpSpPr>
        <p:grpSpPr>
          <a:xfrm>
            <a:off x="431463" y="178382"/>
            <a:ext cx="8274780" cy="768350"/>
            <a:chOff x="431463" y="178382"/>
            <a:chExt cx="8274780" cy="768350"/>
          </a:xfrm>
        </p:grpSpPr>
        <p:cxnSp>
          <p:nvCxnSpPr>
            <p:cNvPr id="16" name="直接连接符 15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组合 16"/>
            <p:cNvGrpSpPr/>
            <p:nvPr/>
          </p:nvGrpSpPr>
          <p:grpSpPr>
            <a:xfrm>
              <a:off x="457232" y="178382"/>
              <a:ext cx="5519025" cy="768350"/>
              <a:chOff x="457232" y="178382"/>
              <a:chExt cx="5519025" cy="768350"/>
            </a:xfrm>
          </p:grpSpPr>
          <p:sp>
            <p:nvSpPr>
              <p:cNvPr id="18" name="文本占位符 2"/>
              <p:cNvSpPr txBox="1"/>
              <p:nvPr/>
            </p:nvSpPr>
            <p:spPr>
              <a:xfrm>
                <a:off x="894514" y="292685"/>
                <a:ext cx="5081743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9" name="矩形 18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9" descr="https://timgsa.baidu.com/timg?image&amp;quality=80&amp;size=b9999_10000&amp;sec=1543050428763&amp;di=96e9a22cdfcd2b71565e06c8a91967bb&amp;imgtype=0&amp;src=http%3A%2F%2Fwww.51pptmoban.com%2Fd%2Ffile%2F2015%2F10%2F13%2F04180d602697c3b975ec7f81ddea00a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>
            <a:fillRect/>
          </a:stretch>
        </p:blipFill>
        <p:spPr bwMode="auto">
          <a:xfrm>
            <a:off x="6269038" y="2259013"/>
            <a:ext cx="2513012" cy="450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横卷形 12"/>
          <p:cNvSpPr/>
          <p:nvPr/>
        </p:nvSpPr>
        <p:spPr>
          <a:xfrm>
            <a:off x="612775" y="1514475"/>
            <a:ext cx="5724525" cy="3043238"/>
          </a:xfrm>
          <a:prstGeom prst="horizontalScroll">
            <a:avLst/>
          </a:prstGeom>
          <a:noFill/>
          <a:ln w="76200">
            <a:solidFill>
              <a:srgbClr val="005188"/>
            </a:solidFill>
            <a:prstDash val="sysDash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3200" b="1" dirty="0" smtClean="0">
                <a:solidFill>
                  <a:schemeClr val="tx1"/>
                </a:solidFill>
                <a:latin typeface="+mn-ea"/>
              </a:rPr>
              <a:t>考点三</a:t>
            </a:r>
            <a:r>
              <a:rPr lang="en-US" altLang="zh-CN" sz="3200" b="1" dirty="0" smtClean="0">
                <a:solidFill>
                  <a:schemeClr val="tx1"/>
                </a:solidFill>
                <a:latin typeface="+mn-ea"/>
              </a:rPr>
              <a:t>  </a:t>
            </a:r>
            <a:endParaRPr lang="en-US" altLang="zh-CN" sz="3200" b="1" dirty="0">
              <a:solidFill>
                <a:schemeClr val="tx1"/>
              </a:solidFill>
              <a:latin typeface="+mn-ea"/>
            </a:endParaRPr>
          </a:p>
          <a:p>
            <a:pPr algn="ctr">
              <a:defRPr/>
            </a:pPr>
            <a:r>
              <a:rPr lang="zh-CN" altLang="zh-CN" sz="3200" b="1" dirty="0" smtClean="0">
                <a:solidFill>
                  <a:schemeClr val="tx1"/>
                </a:solidFill>
              </a:rPr>
              <a:t>现代</a:t>
            </a:r>
            <a:r>
              <a:rPr lang="zh-CN" altLang="zh-CN" sz="3200" b="1" dirty="0">
                <a:solidFill>
                  <a:schemeClr val="tx1"/>
                </a:solidFill>
              </a:rPr>
              <a:t>技术中与声有关</a:t>
            </a:r>
            <a:r>
              <a:rPr lang="zh-CN" altLang="zh-CN" sz="3200" b="1" dirty="0" smtClean="0">
                <a:solidFill>
                  <a:schemeClr val="tx1"/>
                </a:solidFill>
              </a:rPr>
              <a:t>的</a:t>
            </a:r>
            <a:endParaRPr lang="en-US" altLang="zh-CN" sz="3200" b="1" dirty="0" smtClean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zh-CN" altLang="zh-CN" sz="3200" b="1" dirty="0" smtClean="0">
                <a:solidFill>
                  <a:schemeClr val="tx1"/>
                </a:solidFill>
              </a:rPr>
              <a:t>应用</a:t>
            </a:r>
            <a:r>
              <a:rPr lang="zh-CN" altLang="zh-CN" sz="3200" b="1" dirty="0">
                <a:solidFill>
                  <a:schemeClr val="tx1"/>
                </a:solidFill>
              </a:rPr>
              <a:t>；噪声的防治途径</a:t>
            </a:r>
            <a:endParaRPr lang="zh-CN" altLang="en-US" sz="3200" b="1" dirty="0">
              <a:solidFill>
                <a:schemeClr val="tx1"/>
              </a:solidFill>
              <a:latin typeface="+mn-ea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431463" y="178382"/>
            <a:ext cx="8274780" cy="768350"/>
            <a:chOff x="431463" y="178382"/>
            <a:chExt cx="8274780" cy="768350"/>
          </a:xfrm>
        </p:grpSpPr>
        <p:cxnSp>
          <p:nvCxnSpPr>
            <p:cNvPr id="19" name="直接连接符 18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0" name="组合 19"/>
            <p:cNvGrpSpPr/>
            <p:nvPr/>
          </p:nvGrpSpPr>
          <p:grpSpPr>
            <a:xfrm>
              <a:off x="457232" y="178382"/>
              <a:ext cx="5638768" cy="768350"/>
              <a:chOff x="457232" y="178382"/>
              <a:chExt cx="5638768" cy="768350"/>
            </a:xfrm>
          </p:grpSpPr>
          <p:sp>
            <p:nvSpPr>
              <p:cNvPr id="21" name="文本占位符 2"/>
              <p:cNvSpPr txBox="1"/>
              <p:nvPr/>
            </p:nvSpPr>
            <p:spPr>
              <a:xfrm>
                <a:off x="894514" y="292685"/>
                <a:ext cx="5201486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2" name="矩形 21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13778" y="1061035"/>
            <a:ext cx="8292465" cy="335572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ts val="3660"/>
              </a:lnSpc>
            </a:pPr>
            <a:r>
              <a:rPr lang="zh-CN" altLang="en-US" sz="2800" dirty="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【</a:t>
            </a:r>
            <a:r>
              <a:rPr lang="zh-CN" altLang="en-US" sz="2800" b="1" dirty="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例</a:t>
            </a:r>
            <a:r>
              <a:rPr lang="en-US" altLang="zh-CN" sz="2800" b="1" dirty="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3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】城市建设和管理越来越注重“以人为本，和谐发展”的理念。如城市道路两旁植树；穿城而过的高铁两旁建有隔音板；在高噪声环境下工人需戴耳罩；跳广场舞的大妈要把音量调小一些，这些措施的共同目的是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( 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　 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)</a:t>
            </a:r>
          </a:p>
          <a:p>
            <a:pPr>
              <a:lnSpc>
                <a:spcPts val="366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A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．减小噪声污染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  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B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．减小大气污染  </a:t>
            </a:r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C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．绿化美化环境 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 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D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．减小水污染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316343" y="4416762"/>
            <a:ext cx="8656208" cy="2464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ts val="3660"/>
              </a:lnSpc>
            </a:pP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解析</a:t>
            </a:r>
            <a:r>
              <a:rPr lang="zh-CN" altLang="en-US" sz="28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：</a:t>
            </a:r>
            <a:r>
              <a:rPr lang="zh-CN" altLang="en-US" sz="2800" dirty="0">
                <a:latin typeface="宋体" panose="02010600030101010101" pitchFamily="2" charset="-122"/>
              </a:rPr>
              <a:t>城市道路两旁植树、穿城而过的高铁两旁建有隔音板能阻断噪声的传播，在高噪声环境下工人需戴耳罩是在人耳处减弱噪声，跳广场舞的大妈要把音量调小一些是从声源处减弱噪声，所以这些措施都是为了减小噪声污染。</a:t>
            </a:r>
            <a:endParaRPr lang="zh-CN" altLang="en-US" sz="28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806922" y="2903672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/>
              </a:rPr>
              <a:t>A</a:t>
            </a:r>
            <a:endParaRPr lang="zh-CN" altLang="en-US" dirty="0"/>
          </a:p>
        </p:txBody>
      </p:sp>
      <p:grpSp>
        <p:nvGrpSpPr>
          <p:cNvPr id="10" name="组合 9"/>
          <p:cNvGrpSpPr/>
          <p:nvPr/>
        </p:nvGrpSpPr>
        <p:grpSpPr>
          <a:xfrm>
            <a:off x="431463" y="178382"/>
            <a:ext cx="8274780" cy="768350"/>
            <a:chOff x="431463" y="178382"/>
            <a:chExt cx="8274780" cy="768350"/>
          </a:xfrm>
        </p:grpSpPr>
        <p:cxnSp>
          <p:nvCxnSpPr>
            <p:cNvPr id="12" name="直接连接符 11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组合 15"/>
            <p:cNvGrpSpPr/>
            <p:nvPr/>
          </p:nvGrpSpPr>
          <p:grpSpPr>
            <a:xfrm>
              <a:off x="457232" y="178382"/>
              <a:ext cx="5638768" cy="768350"/>
              <a:chOff x="457232" y="178382"/>
              <a:chExt cx="5638768" cy="768350"/>
            </a:xfrm>
          </p:grpSpPr>
          <p:sp>
            <p:nvSpPr>
              <p:cNvPr id="18" name="文本占位符 2"/>
              <p:cNvSpPr txBox="1"/>
              <p:nvPr/>
            </p:nvSpPr>
            <p:spPr>
              <a:xfrm>
                <a:off x="894514" y="292685"/>
                <a:ext cx="5201486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典型例题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9" name="矩形 18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sp>
        <p:nvSpPr>
          <p:cNvPr id="20" name="文本框 19"/>
          <p:cNvSpPr txBox="1"/>
          <p:nvPr/>
        </p:nvSpPr>
        <p:spPr>
          <a:xfrm>
            <a:off x="316343" y="4663209"/>
            <a:ext cx="8352790" cy="121264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思维点拨：</a:t>
            </a:r>
            <a:r>
              <a:rPr lang="zh-CN" altLang="zh-CN" sz="2800" dirty="0"/>
              <a:t>减弱噪声的途径有三种：一是在声源处减弱，二是在传播过程中减弱，三是在人耳处减弱</a:t>
            </a:r>
            <a:endParaRPr lang="zh-CN" altLang="zh-CN" sz="2800" dirty="0">
              <a:latin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xit" presetSubtype="4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3"/>
      <p:bldP spid="17" grpId="4"/>
      <p:bldP spid="2" grpId="1"/>
      <p:bldP spid="2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273685" y="1322705"/>
            <a:ext cx="8663940" cy="57861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l" fontAlgn="auto">
              <a:lnSpc>
                <a:spcPts val="3660"/>
              </a:lnSpc>
            </a:pPr>
            <a:r>
              <a:rPr lang="zh-CN" altLang="en-US" sz="2800" dirty="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1．下列</a:t>
            </a:r>
            <a:r>
              <a:rPr lang="zh-CN" altLang="en-US" sz="28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事例中利用声传递能量的</a:t>
            </a:r>
            <a:r>
              <a:rPr lang="zh-CN" altLang="en-US" sz="2800" dirty="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是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  <a:sym typeface="+mn-ea"/>
              </a:rPr>
              <a:t>（   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  <a:sym typeface="+mn-ea"/>
              </a:rPr>
              <a:t>）</a:t>
            </a:r>
            <a:endParaRPr lang="zh-CN" altLang="en-US" sz="28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 algn="l" fontAlgn="auto">
              <a:lnSpc>
                <a:spcPts val="3660"/>
              </a:lnSpc>
            </a:pPr>
            <a:r>
              <a:rPr lang="zh-CN" altLang="en-US" sz="28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 A．通过声学仪器接收到的次声波判断地震的方位</a:t>
            </a:r>
          </a:p>
          <a:p>
            <a:pPr algn="l" fontAlgn="auto">
              <a:lnSpc>
                <a:spcPts val="3660"/>
              </a:lnSpc>
            </a:pPr>
            <a:r>
              <a:rPr lang="zh-CN" altLang="en-US" sz="28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 B．利用超声导盲仪探测前进道路上的障碍物</a:t>
            </a:r>
          </a:p>
          <a:p>
            <a:pPr algn="l" fontAlgn="auto">
              <a:lnSpc>
                <a:spcPts val="3660"/>
              </a:lnSpc>
            </a:pPr>
            <a:r>
              <a:rPr lang="zh-CN" altLang="en-US" sz="28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 C．利用超声波排除人体内的结石</a:t>
            </a:r>
          </a:p>
          <a:p>
            <a:pPr algn="l" fontAlgn="auto">
              <a:lnSpc>
                <a:spcPts val="3660"/>
              </a:lnSpc>
            </a:pPr>
            <a:r>
              <a:rPr lang="zh-CN" altLang="en-US" sz="28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 D．利用超声波给金属工件探伤</a:t>
            </a:r>
          </a:p>
          <a:p>
            <a:pPr>
              <a:lnSpc>
                <a:spcPts val="366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2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. 噪声是严重影响我们生活的污染之一。下列措施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中</a:t>
            </a:r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属于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在产生环节控制噪声的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是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  <a:sym typeface="+mn-ea"/>
              </a:rPr>
              <a:t>（   ）</a:t>
            </a:r>
            <a:endParaRPr lang="en-US" altLang="zh-CN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A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．在学校周围植树  </a:t>
            </a:r>
            <a:endParaRPr lang="en-US" altLang="zh-CN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B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．学校附近禁止汽车鸣笛</a:t>
            </a:r>
          </a:p>
          <a:p>
            <a:pPr>
              <a:lnSpc>
                <a:spcPts val="3660"/>
              </a:lnSpc>
            </a:pP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C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．教室安装隔音玻璃  </a:t>
            </a:r>
            <a:endParaRPr lang="en-US" altLang="zh-CN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D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．在靠近学校的道路旁安装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隔声板</a:t>
            </a:r>
            <a:endParaRPr lang="zh-CN" altLang="en-US" sz="28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 algn="l" fontAlgn="auto">
              <a:lnSpc>
                <a:spcPts val="3660"/>
              </a:lnSpc>
            </a:pPr>
            <a:endParaRPr lang="zh-CN" altLang="en-US" sz="28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6218144" y="1322705"/>
            <a:ext cx="43942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C</a:t>
            </a:r>
            <a:endParaRPr lang="zh-CN" altLang="en-US" dirty="0"/>
          </a:p>
        </p:txBody>
      </p:sp>
      <p:grpSp>
        <p:nvGrpSpPr>
          <p:cNvPr id="9" name="组合 8"/>
          <p:cNvGrpSpPr/>
          <p:nvPr/>
        </p:nvGrpSpPr>
        <p:grpSpPr>
          <a:xfrm>
            <a:off x="431463" y="178382"/>
            <a:ext cx="8274780" cy="768350"/>
            <a:chOff x="431463" y="178382"/>
            <a:chExt cx="8274780" cy="768350"/>
          </a:xfrm>
        </p:grpSpPr>
        <p:cxnSp>
          <p:nvCxnSpPr>
            <p:cNvPr id="10" name="直接连接符 9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组合 11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6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针对训练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sp>
        <p:nvSpPr>
          <p:cNvPr id="18" name="矩形 17"/>
          <p:cNvSpPr/>
          <p:nvPr/>
        </p:nvSpPr>
        <p:spPr>
          <a:xfrm>
            <a:off x="5815053" y="4154688"/>
            <a:ext cx="42037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B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/>
      <p:bldP spid="1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593725" y="1248410"/>
            <a:ext cx="7918450" cy="4093428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3860"/>
              </a:lnSpc>
            </a:pP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3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．下列选项中，主要描述声音能够传递能量的是</a:t>
            </a:r>
            <a:endParaRPr lang="en-US" altLang="zh-CN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  (   )</a:t>
            </a:r>
          </a:p>
          <a:p>
            <a:pPr fontAlgn="auto">
              <a:lnSpc>
                <a:spcPts val="3860"/>
              </a:lnSpc>
            </a:pPr>
            <a:endParaRPr lang="en-US" altLang="zh-CN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endParaRPr lang="en-US" altLang="zh-CN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endParaRPr lang="en-US" altLang="zh-CN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endParaRPr lang="en-US" altLang="zh-CN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endParaRPr lang="zh-CN" altLang="en-US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561" y="2352848"/>
            <a:ext cx="8094584" cy="1463323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1215394" y="1830878"/>
            <a:ext cx="42037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anose="02020603050405020304"/>
              </a:rPr>
              <a:t>B</a:t>
            </a:r>
            <a:endParaRPr lang="en-US" dirty="0"/>
          </a:p>
        </p:txBody>
      </p:sp>
      <p:grpSp>
        <p:nvGrpSpPr>
          <p:cNvPr id="12" name="组合 11"/>
          <p:cNvGrpSpPr/>
          <p:nvPr/>
        </p:nvGrpSpPr>
        <p:grpSpPr>
          <a:xfrm>
            <a:off x="431463" y="178382"/>
            <a:ext cx="8274780" cy="768350"/>
            <a:chOff x="431463" y="178382"/>
            <a:chExt cx="8274780" cy="768350"/>
          </a:xfrm>
        </p:grpSpPr>
        <p:cxnSp>
          <p:nvCxnSpPr>
            <p:cNvPr id="16" name="直接连接符 15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组合 16"/>
            <p:cNvGrpSpPr/>
            <p:nvPr/>
          </p:nvGrpSpPr>
          <p:grpSpPr>
            <a:xfrm>
              <a:off x="457232" y="178382"/>
              <a:ext cx="5519025" cy="768350"/>
              <a:chOff x="457232" y="178382"/>
              <a:chExt cx="5519025" cy="768350"/>
            </a:xfrm>
          </p:grpSpPr>
          <p:sp>
            <p:nvSpPr>
              <p:cNvPr id="18" name="文本占位符 2"/>
              <p:cNvSpPr txBox="1"/>
              <p:nvPr/>
            </p:nvSpPr>
            <p:spPr>
              <a:xfrm>
                <a:off x="894514" y="292685"/>
                <a:ext cx="5081743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9" name="矩形 18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593725" y="1248410"/>
            <a:ext cx="7918450" cy="45935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386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4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.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近年来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，不少地区地震频发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，强烈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的地震会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造</a:t>
            </a:r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成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大量的人员伤亡及财产损失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。关于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地震时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产</a:t>
            </a:r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生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的地震波，下列说法正确的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是（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）</a:t>
            </a:r>
            <a:endParaRPr lang="en-US" altLang="zh-CN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  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A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.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地震波主要是超声波</a:t>
            </a:r>
            <a:endParaRPr lang="en-US" altLang="zh-CN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  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B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.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地震波可以在真空中传播</a:t>
            </a:r>
          </a:p>
          <a:p>
            <a:pPr fontAlgn="auto">
              <a:lnSpc>
                <a:spcPts val="386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  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C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.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地震波是由震源振动产生的</a:t>
            </a:r>
            <a:endParaRPr lang="en-US" altLang="zh-CN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  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D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.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地震波都可以被人耳听见</a:t>
            </a:r>
            <a:endParaRPr lang="en-US" altLang="zh-CN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endParaRPr lang="en-US" altLang="zh-CN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endParaRPr lang="zh-CN" altLang="en-US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6527623" y="2256966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anose="02020603050405020304"/>
              </a:rPr>
              <a:t>C</a:t>
            </a:r>
            <a:endParaRPr lang="en-US" dirty="0"/>
          </a:p>
        </p:txBody>
      </p:sp>
      <p:grpSp>
        <p:nvGrpSpPr>
          <p:cNvPr id="10" name="组合 9"/>
          <p:cNvGrpSpPr/>
          <p:nvPr/>
        </p:nvGrpSpPr>
        <p:grpSpPr>
          <a:xfrm>
            <a:off x="431463" y="178382"/>
            <a:ext cx="8274780" cy="768350"/>
            <a:chOff x="431463" y="178382"/>
            <a:chExt cx="8274780" cy="768350"/>
          </a:xfrm>
        </p:grpSpPr>
        <p:cxnSp>
          <p:nvCxnSpPr>
            <p:cNvPr id="12" name="直接连接符 11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组合 15"/>
            <p:cNvGrpSpPr/>
            <p:nvPr/>
          </p:nvGrpSpPr>
          <p:grpSpPr>
            <a:xfrm>
              <a:off x="457232" y="178382"/>
              <a:ext cx="5519025" cy="768350"/>
              <a:chOff x="457232" y="178382"/>
              <a:chExt cx="5519025" cy="768350"/>
            </a:xfrm>
          </p:grpSpPr>
          <p:sp>
            <p:nvSpPr>
              <p:cNvPr id="17" name="文本占位符 2"/>
              <p:cNvSpPr txBox="1"/>
              <p:nvPr/>
            </p:nvSpPr>
            <p:spPr>
              <a:xfrm>
                <a:off x="894514" y="292685"/>
                <a:ext cx="5081743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8" name="矩形 17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593725" y="1248410"/>
            <a:ext cx="7918450" cy="3970318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dirty="0">
                <a:latin typeface="+mn-ea"/>
              </a:rPr>
              <a:t>1</a:t>
            </a:r>
            <a:r>
              <a:rPr lang="zh-CN" altLang="zh-CN" sz="2800" dirty="0">
                <a:latin typeface="+mn-ea"/>
              </a:rPr>
              <a:t>．</a:t>
            </a:r>
            <a:r>
              <a:rPr lang="en-US" altLang="zh-CN" sz="2800" dirty="0">
                <a:latin typeface="+mn-ea"/>
              </a:rPr>
              <a:t>(2019·</a:t>
            </a:r>
            <a:r>
              <a:rPr lang="zh-CN" altLang="zh-CN" sz="2800" dirty="0">
                <a:latin typeface="+mn-ea"/>
              </a:rPr>
              <a:t>苏州市</a:t>
            </a:r>
            <a:r>
              <a:rPr lang="en-US" altLang="zh-CN" sz="2800" dirty="0">
                <a:latin typeface="+mn-ea"/>
              </a:rPr>
              <a:t>)</a:t>
            </a:r>
            <a:r>
              <a:rPr lang="zh-CN" altLang="zh-CN" sz="2800" dirty="0">
                <a:latin typeface="+mn-ea"/>
              </a:rPr>
              <a:t>关于声现象，下列说法正确</a:t>
            </a:r>
            <a:r>
              <a:rPr lang="zh-CN" altLang="zh-CN" sz="2800" dirty="0" smtClean="0">
                <a:latin typeface="+mn-ea"/>
              </a:rPr>
              <a:t>的</a:t>
            </a:r>
            <a:endParaRPr lang="en-US" altLang="zh-CN" sz="2800" dirty="0" smtClean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800" dirty="0">
                <a:latin typeface="+mn-ea"/>
              </a:rPr>
              <a:t> </a:t>
            </a:r>
            <a:r>
              <a:rPr lang="en-US" altLang="zh-CN" sz="2800" dirty="0" smtClean="0">
                <a:latin typeface="+mn-ea"/>
              </a:rPr>
              <a:t>  </a:t>
            </a:r>
            <a:r>
              <a:rPr lang="zh-CN" altLang="zh-CN" sz="2800" dirty="0" smtClean="0">
                <a:latin typeface="+mn-ea"/>
              </a:rPr>
              <a:t>是</a:t>
            </a:r>
            <a:r>
              <a:rPr lang="en-US" altLang="zh-CN" sz="2800" dirty="0">
                <a:latin typeface="+mn-ea"/>
              </a:rPr>
              <a:t>(</a:t>
            </a:r>
            <a:r>
              <a:rPr lang="zh-CN" altLang="zh-CN" sz="2800" dirty="0">
                <a:latin typeface="+mn-ea"/>
              </a:rPr>
              <a:t>　　</a:t>
            </a:r>
            <a:r>
              <a:rPr lang="en-US" altLang="zh-CN" sz="2800" dirty="0">
                <a:latin typeface="+mn-ea"/>
              </a:rPr>
              <a:t>)</a:t>
            </a:r>
            <a:endParaRPr lang="zh-CN" altLang="zh-CN" sz="2800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800" dirty="0" smtClean="0">
                <a:latin typeface="+mn-ea"/>
              </a:rPr>
              <a:t>   A</a:t>
            </a:r>
            <a:r>
              <a:rPr lang="zh-CN" altLang="zh-CN" sz="2800" dirty="0" smtClean="0">
                <a:latin typeface="+mn-ea"/>
              </a:rPr>
              <a:t>．</a:t>
            </a:r>
            <a:r>
              <a:rPr lang="zh-CN" altLang="zh-CN" sz="2800" dirty="0">
                <a:latin typeface="+mn-ea"/>
              </a:rPr>
              <a:t>声能在真空中传播</a:t>
            </a:r>
            <a:r>
              <a:rPr lang="en-US" altLang="zh-CN" sz="2800" dirty="0">
                <a:latin typeface="+mn-ea"/>
              </a:rPr>
              <a:t>  </a:t>
            </a:r>
            <a:endParaRPr lang="en-US" altLang="zh-CN" sz="2800" dirty="0" smtClean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800" dirty="0" smtClean="0">
                <a:latin typeface="+mn-ea"/>
              </a:rPr>
              <a:t>   B</a:t>
            </a:r>
            <a:r>
              <a:rPr lang="zh-CN" altLang="zh-CN" sz="2800" dirty="0">
                <a:latin typeface="+mn-ea"/>
              </a:rPr>
              <a:t>．声音是由于物体振动产在的</a:t>
            </a:r>
          </a:p>
          <a:p>
            <a:pPr>
              <a:lnSpc>
                <a:spcPct val="150000"/>
              </a:lnSpc>
            </a:pPr>
            <a:r>
              <a:rPr lang="en-US" altLang="zh-CN" sz="2800" dirty="0">
                <a:latin typeface="+mn-ea"/>
              </a:rPr>
              <a:t> </a:t>
            </a:r>
            <a:r>
              <a:rPr lang="en-US" altLang="zh-CN" sz="2800" dirty="0" smtClean="0">
                <a:latin typeface="+mn-ea"/>
              </a:rPr>
              <a:t>  C</a:t>
            </a:r>
            <a:r>
              <a:rPr lang="zh-CN" altLang="zh-CN" sz="2800" dirty="0">
                <a:latin typeface="+mn-ea"/>
              </a:rPr>
              <a:t>．根据响度能分辨不同乐器的声音</a:t>
            </a:r>
            <a:r>
              <a:rPr lang="en-US" altLang="zh-CN" sz="2800" dirty="0">
                <a:latin typeface="+mn-ea"/>
              </a:rPr>
              <a:t>  </a:t>
            </a:r>
            <a:endParaRPr lang="en-US" altLang="zh-CN" sz="2800" dirty="0" smtClean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800" dirty="0" smtClean="0">
                <a:latin typeface="+mn-ea"/>
              </a:rPr>
              <a:t>   D</a:t>
            </a:r>
            <a:r>
              <a:rPr lang="zh-CN" altLang="zh-CN" sz="2800" dirty="0">
                <a:latin typeface="+mn-ea"/>
              </a:rPr>
              <a:t>．</a:t>
            </a:r>
            <a:r>
              <a:rPr lang="en-US" altLang="zh-CN" sz="2800" dirty="0">
                <a:latin typeface="+mn-ea"/>
              </a:rPr>
              <a:t>“</a:t>
            </a:r>
            <a:r>
              <a:rPr lang="zh-CN" altLang="zh-CN" sz="2800" dirty="0">
                <a:latin typeface="+mn-ea"/>
              </a:rPr>
              <a:t>禁止鸣笛</a:t>
            </a:r>
            <a:r>
              <a:rPr lang="en-US" altLang="zh-CN" sz="2800" dirty="0">
                <a:latin typeface="+mn-ea"/>
              </a:rPr>
              <a:t>”</a:t>
            </a:r>
            <a:r>
              <a:rPr lang="zh-CN" altLang="zh-CN" sz="2800" dirty="0">
                <a:latin typeface="+mn-ea"/>
              </a:rPr>
              <a:t>是在人耳处控制噪声</a:t>
            </a:r>
            <a:endParaRPr lang="zh-CN" altLang="en-US" sz="2800" dirty="0">
              <a:latin typeface="+mn-ea"/>
              <a:cs typeface="方正静蕾简体" panose="03000509000000000000" pitchFamily="65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770566" y="2042715"/>
            <a:ext cx="4235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B</a:t>
            </a:r>
            <a:endParaRPr lang="en-US" dirty="0"/>
          </a:p>
        </p:txBody>
      </p:sp>
      <p:grpSp>
        <p:nvGrpSpPr>
          <p:cNvPr id="10" name="组合 9"/>
          <p:cNvGrpSpPr/>
          <p:nvPr/>
        </p:nvGrpSpPr>
        <p:grpSpPr>
          <a:xfrm>
            <a:off x="431463" y="178382"/>
            <a:ext cx="8274780" cy="769441"/>
            <a:chOff x="431463" y="178382"/>
            <a:chExt cx="8274780" cy="769441"/>
          </a:xfrm>
        </p:grpSpPr>
        <p:cxnSp>
          <p:nvCxnSpPr>
            <p:cNvPr id="12" name="直接连接符 11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组合 15"/>
            <p:cNvGrpSpPr/>
            <p:nvPr/>
          </p:nvGrpSpPr>
          <p:grpSpPr>
            <a:xfrm>
              <a:off x="479818" y="178382"/>
              <a:ext cx="5496439" cy="769441"/>
              <a:chOff x="479818" y="178382"/>
              <a:chExt cx="5496439" cy="769441"/>
            </a:xfrm>
          </p:grpSpPr>
          <p:sp>
            <p:nvSpPr>
              <p:cNvPr id="17" name="文本占位符 2"/>
              <p:cNvSpPr txBox="1"/>
              <p:nvPr/>
            </p:nvSpPr>
            <p:spPr>
              <a:xfrm>
                <a:off x="894514" y="292685"/>
                <a:ext cx="5081743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随堂综合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8" name="矩形 17"/>
              <p:cNvSpPr/>
              <p:nvPr/>
            </p:nvSpPr>
            <p:spPr>
              <a:xfrm>
                <a:off x="479818" y="178382"/>
                <a:ext cx="450764" cy="76944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</a:rPr>
                  <a:t>S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593725" y="1248410"/>
            <a:ext cx="7918450" cy="516199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dirty="0">
                <a:latin typeface="+mn-ea"/>
              </a:rPr>
              <a:t>2</a:t>
            </a:r>
            <a:r>
              <a:rPr lang="zh-CN" altLang="zh-CN" sz="2800" dirty="0">
                <a:latin typeface="+mn-ea"/>
              </a:rPr>
              <a:t>．如图</a:t>
            </a:r>
            <a:r>
              <a:rPr lang="en-US" altLang="zh-CN" sz="2800" dirty="0">
                <a:latin typeface="+mn-ea"/>
              </a:rPr>
              <a:t>1</a:t>
            </a:r>
            <a:r>
              <a:rPr lang="zh-CN" altLang="zh-CN" sz="2800" dirty="0">
                <a:latin typeface="+mn-ea"/>
              </a:rPr>
              <a:t>－</a:t>
            </a:r>
            <a:r>
              <a:rPr lang="en-US" altLang="zh-CN" sz="2800" dirty="0">
                <a:latin typeface="+mn-ea"/>
              </a:rPr>
              <a:t>8</a:t>
            </a:r>
            <a:r>
              <a:rPr lang="zh-CN" altLang="zh-CN" sz="2800" dirty="0">
                <a:latin typeface="+mn-ea"/>
              </a:rPr>
              <a:t>所示，相同的水下录音装置</a:t>
            </a:r>
            <a:r>
              <a:rPr lang="en-US" altLang="zh-CN" sz="2800" i="1" dirty="0">
                <a:latin typeface="+mn-ea"/>
              </a:rPr>
              <a:t>A</a:t>
            </a:r>
            <a:r>
              <a:rPr lang="zh-CN" altLang="zh-CN" sz="2800" dirty="0">
                <a:latin typeface="+mn-ea"/>
              </a:rPr>
              <a:t>、</a:t>
            </a:r>
            <a:r>
              <a:rPr lang="en-US" altLang="zh-CN" sz="2800" i="1" dirty="0">
                <a:latin typeface="+mn-ea"/>
              </a:rPr>
              <a:t>B</a:t>
            </a:r>
            <a:r>
              <a:rPr lang="zh-CN" altLang="zh-CN" sz="2800" dirty="0">
                <a:latin typeface="+mn-ea"/>
              </a:rPr>
              <a:t>录下在海里同一位置的鲸发出的同一段声音。</a:t>
            </a:r>
            <a:r>
              <a:rPr lang="en-US" altLang="zh-CN" sz="2800" i="1" dirty="0">
                <a:latin typeface="+mn-ea"/>
              </a:rPr>
              <a:t>A</a:t>
            </a:r>
            <a:r>
              <a:rPr lang="zh-CN" altLang="zh-CN" sz="2800" dirty="0">
                <a:latin typeface="+mn-ea"/>
              </a:rPr>
              <a:t>录到的有高、低音，</a:t>
            </a:r>
            <a:r>
              <a:rPr lang="en-US" altLang="zh-CN" sz="2800" i="1" dirty="0">
                <a:latin typeface="+mn-ea"/>
              </a:rPr>
              <a:t>B</a:t>
            </a:r>
            <a:r>
              <a:rPr lang="zh-CN" altLang="zh-CN" sz="2800" dirty="0">
                <a:latin typeface="+mn-ea"/>
              </a:rPr>
              <a:t>录到的只有低音，由此可以推测：在海洋中传播较远距离的声音是</a:t>
            </a:r>
            <a:r>
              <a:rPr lang="en-US" altLang="zh-CN" sz="2800" dirty="0">
                <a:latin typeface="+mn-ea"/>
              </a:rPr>
              <a:t>( </a:t>
            </a:r>
            <a:r>
              <a:rPr lang="en-US" altLang="zh-CN" sz="2800" dirty="0" smtClean="0">
                <a:latin typeface="+mn-ea"/>
              </a:rPr>
              <a:t>    </a:t>
            </a:r>
            <a:r>
              <a:rPr lang="en-US" altLang="zh-CN" sz="2800" dirty="0">
                <a:latin typeface="+mn-ea"/>
              </a:rPr>
              <a:t>)</a:t>
            </a:r>
            <a:endParaRPr lang="zh-CN" altLang="zh-CN" sz="2800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800" dirty="0">
                <a:latin typeface="+mn-ea"/>
              </a:rPr>
              <a:t>A</a:t>
            </a:r>
            <a:r>
              <a:rPr lang="zh-CN" altLang="zh-CN" sz="2800" dirty="0">
                <a:latin typeface="+mn-ea"/>
              </a:rPr>
              <a:t>．频率较低的</a:t>
            </a:r>
            <a:r>
              <a:rPr lang="en-US" altLang="zh-CN" sz="2800" dirty="0">
                <a:latin typeface="+mn-ea"/>
              </a:rPr>
              <a:t>  </a:t>
            </a:r>
            <a:endParaRPr lang="en-US" altLang="zh-CN" sz="2800" dirty="0" smtClean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800" dirty="0" smtClean="0">
                <a:latin typeface="+mn-ea"/>
              </a:rPr>
              <a:t>B</a:t>
            </a:r>
            <a:r>
              <a:rPr lang="zh-CN" altLang="zh-CN" sz="2800" dirty="0">
                <a:latin typeface="+mn-ea"/>
              </a:rPr>
              <a:t>．音调较高的</a:t>
            </a:r>
          </a:p>
          <a:p>
            <a:pPr>
              <a:lnSpc>
                <a:spcPct val="150000"/>
              </a:lnSpc>
            </a:pPr>
            <a:r>
              <a:rPr lang="en-US" altLang="zh-CN" sz="2800" dirty="0">
                <a:latin typeface="+mn-ea"/>
              </a:rPr>
              <a:t>C</a:t>
            </a:r>
            <a:r>
              <a:rPr lang="zh-CN" altLang="zh-CN" sz="2800" dirty="0">
                <a:latin typeface="+mn-ea"/>
              </a:rPr>
              <a:t>．能量较小的</a:t>
            </a:r>
            <a:r>
              <a:rPr lang="en-US" altLang="zh-CN" sz="2800" dirty="0">
                <a:latin typeface="+mn-ea"/>
              </a:rPr>
              <a:t>  </a:t>
            </a:r>
            <a:endParaRPr lang="en-US" altLang="zh-CN" sz="2800" dirty="0" smtClean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800" dirty="0" smtClean="0">
                <a:latin typeface="+mn-ea"/>
              </a:rPr>
              <a:t>D</a:t>
            </a:r>
            <a:r>
              <a:rPr lang="zh-CN" altLang="zh-CN" sz="2800" dirty="0">
                <a:latin typeface="+mn-ea"/>
              </a:rPr>
              <a:t>．响度较小的</a:t>
            </a:r>
          </a:p>
        </p:txBody>
      </p:sp>
      <p:sp>
        <p:nvSpPr>
          <p:cNvPr id="9" name="矩形 8"/>
          <p:cNvSpPr/>
          <p:nvPr/>
        </p:nvSpPr>
        <p:spPr>
          <a:xfrm>
            <a:off x="5976256" y="3302828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A</a:t>
            </a:r>
            <a:endParaRPr lang="en-US" dirty="0"/>
          </a:p>
        </p:txBody>
      </p:sp>
      <p:grpSp>
        <p:nvGrpSpPr>
          <p:cNvPr id="10" name="组合 9"/>
          <p:cNvGrpSpPr/>
          <p:nvPr/>
        </p:nvGrpSpPr>
        <p:grpSpPr>
          <a:xfrm>
            <a:off x="431463" y="178382"/>
            <a:ext cx="8274780" cy="769441"/>
            <a:chOff x="431463" y="178382"/>
            <a:chExt cx="8274780" cy="769441"/>
          </a:xfrm>
        </p:grpSpPr>
        <p:cxnSp>
          <p:nvCxnSpPr>
            <p:cNvPr id="12" name="直接连接符 11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组合 15"/>
            <p:cNvGrpSpPr/>
            <p:nvPr/>
          </p:nvGrpSpPr>
          <p:grpSpPr>
            <a:xfrm>
              <a:off x="479818" y="178382"/>
              <a:ext cx="5496439" cy="769441"/>
              <a:chOff x="479818" y="178382"/>
              <a:chExt cx="5496439" cy="769441"/>
            </a:xfrm>
          </p:grpSpPr>
          <p:sp>
            <p:nvSpPr>
              <p:cNvPr id="17" name="文本占位符 2"/>
              <p:cNvSpPr txBox="1"/>
              <p:nvPr/>
            </p:nvSpPr>
            <p:spPr>
              <a:xfrm>
                <a:off x="894514" y="292685"/>
                <a:ext cx="5081743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随堂综合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8" name="矩形 17"/>
              <p:cNvSpPr/>
              <p:nvPr/>
            </p:nvSpPr>
            <p:spPr>
              <a:xfrm>
                <a:off x="479818" y="178382"/>
                <a:ext cx="450764" cy="76944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</a:rPr>
                  <a:t>S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8347" y="4161322"/>
            <a:ext cx="5675819" cy="205313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79818" y="922223"/>
            <a:ext cx="7918450" cy="552151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40000"/>
              </a:lnSpc>
            </a:pPr>
            <a:r>
              <a:rPr lang="en-US" altLang="zh-CN" sz="2800" dirty="0">
                <a:latin typeface="+mn-ea"/>
              </a:rPr>
              <a:t>3</a:t>
            </a:r>
            <a:r>
              <a:rPr lang="zh-CN" altLang="zh-CN" sz="2800" dirty="0">
                <a:latin typeface="+mn-ea"/>
              </a:rPr>
              <a:t>．</a:t>
            </a:r>
            <a:r>
              <a:rPr lang="en-US" altLang="zh-CN" sz="2800" dirty="0">
                <a:latin typeface="+mn-ea"/>
              </a:rPr>
              <a:t>(2019·</a:t>
            </a:r>
            <a:r>
              <a:rPr lang="zh-CN" altLang="zh-CN" sz="2800" dirty="0">
                <a:latin typeface="+mn-ea"/>
              </a:rPr>
              <a:t>德州市</a:t>
            </a:r>
            <a:r>
              <a:rPr lang="en-US" altLang="zh-CN" sz="2800" dirty="0">
                <a:latin typeface="+mn-ea"/>
              </a:rPr>
              <a:t>)</a:t>
            </a:r>
            <a:r>
              <a:rPr lang="zh-CN" altLang="zh-CN" sz="2800" dirty="0">
                <a:latin typeface="+mn-ea"/>
              </a:rPr>
              <a:t>如图</a:t>
            </a:r>
            <a:r>
              <a:rPr lang="en-US" altLang="zh-CN" sz="2800" dirty="0">
                <a:latin typeface="+mn-ea"/>
              </a:rPr>
              <a:t>1</a:t>
            </a:r>
            <a:r>
              <a:rPr lang="zh-CN" altLang="zh-CN" sz="2800" dirty="0">
                <a:latin typeface="+mn-ea"/>
              </a:rPr>
              <a:t>－</a:t>
            </a:r>
            <a:r>
              <a:rPr lang="en-US" altLang="zh-CN" sz="2800" dirty="0">
                <a:latin typeface="+mn-ea"/>
              </a:rPr>
              <a:t>9</a:t>
            </a:r>
            <a:r>
              <a:rPr lang="zh-CN" altLang="zh-CN" sz="2800" dirty="0">
                <a:latin typeface="+mn-ea"/>
              </a:rPr>
              <a:t>所示，二胡是弓弦类最具中国民乐气质的乐器。下列有关二胡说法正确的是</a:t>
            </a:r>
            <a:r>
              <a:rPr lang="en-US" altLang="zh-CN" sz="2800" dirty="0">
                <a:latin typeface="+mn-ea"/>
              </a:rPr>
              <a:t>(</a:t>
            </a:r>
            <a:r>
              <a:rPr lang="zh-CN" altLang="zh-CN" sz="2800" dirty="0">
                <a:latin typeface="+mn-ea"/>
              </a:rPr>
              <a:t>　　</a:t>
            </a:r>
            <a:r>
              <a:rPr lang="en-US" altLang="zh-CN" sz="2800" dirty="0">
                <a:latin typeface="+mn-ea"/>
              </a:rPr>
              <a:t>)</a:t>
            </a:r>
            <a:endParaRPr lang="zh-CN" altLang="zh-CN" sz="2800" dirty="0">
              <a:latin typeface="+mn-ea"/>
            </a:endParaRPr>
          </a:p>
          <a:p>
            <a:pPr>
              <a:lnSpc>
                <a:spcPct val="140000"/>
              </a:lnSpc>
            </a:pPr>
            <a:r>
              <a:rPr lang="en-US" altLang="zh-CN" sz="2800" dirty="0">
                <a:latin typeface="+mn-ea"/>
              </a:rPr>
              <a:t>A</a:t>
            </a:r>
            <a:r>
              <a:rPr lang="zh-CN" altLang="zh-CN" sz="2800" dirty="0">
                <a:latin typeface="+mn-ea"/>
              </a:rPr>
              <a:t>．二胡发出的声音是琴弦振动产生的</a:t>
            </a:r>
          </a:p>
          <a:p>
            <a:pPr>
              <a:lnSpc>
                <a:spcPct val="140000"/>
              </a:lnSpc>
            </a:pPr>
            <a:r>
              <a:rPr lang="en-US" altLang="zh-CN" sz="2800" dirty="0">
                <a:latin typeface="+mn-ea"/>
              </a:rPr>
              <a:t>B</a:t>
            </a:r>
            <a:r>
              <a:rPr lang="zh-CN" altLang="zh-CN" sz="2800" dirty="0">
                <a:latin typeface="+mn-ea"/>
              </a:rPr>
              <a:t>．拉二胡时，手按压琴弦不同位置</a:t>
            </a:r>
            <a:r>
              <a:rPr lang="zh-CN" altLang="zh-CN" sz="2800" dirty="0" smtClean="0">
                <a:latin typeface="+mn-ea"/>
              </a:rPr>
              <a:t>是</a:t>
            </a:r>
            <a:endParaRPr lang="en-US" altLang="zh-CN" sz="2800" dirty="0" smtClean="0">
              <a:latin typeface="+mn-ea"/>
            </a:endParaRPr>
          </a:p>
          <a:p>
            <a:pPr>
              <a:lnSpc>
                <a:spcPct val="140000"/>
              </a:lnSpc>
            </a:pPr>
            <a:r>
              <a:rPr lang="en-US" altLang="zh-CN" sz="2800" dirty="0">
                <a:latin typeface="+mn-ea"/>
              </a:rPr>
              <a:t> </a:t>
            </a:r>
            <a:r>
              <a:rPr lang="en-US" altLang="zh-CN" sz="2800" dirty="0" smtClean="0">
                <a:latin typeface="+mn-ea"/>
              </a:rPr>
              <a:t>  </a:t>
            </a:r>
            <a:r>
              <a:rPr lang="zh-CN" altLang="zh-CN" sz="2800" dirty="0" smtClean="0">
                <a:latin typeface="+mn-ea"/>
              </a:rPr>
              <a:t>为了</a:t>
            </a:r>
            <a:r>
              <a:rPr lang="zh-CN" altLang="zh-CN" sz="2800" dirty="0">
                <a:latin typeface="+mn-ea"/>
              </a:rPr>
              <a:t>改变响度</a:t>
            </a:r>
          </a:p>
          <a:p>
            <a:pPr>
              <a:lnSpc>
                <a:spcPct val="140000"/>
              </a:lnSpc>
            </a:pPr>
            <a:r>
              <a:rPr lang="en-US" altLang="zh-CN" sz="2800" dirty="0">
                <a:latin typeface="+mn-ea"/>
              </a:rPr>
              <a:t>C</a:t>
            </a:r>
            <a:r>
              <a:rPr lang="zh-CN" altLang="zh-CN" sz="2800" dirty="0">
                <a:latin typeface="+mn-ea"/>
              </a:rPr>
              <a:t>．拉弓弦时，用力越大发出声音的</a:t>
            </a:r>
            <a:r>
              <a:rPr lang="zh-CN" altLang="zh-CN" sz="2800" dirty="0" smtClean="0">
                <a:latin typeface="+mn-ea"/>
              </a:rPr>
              <a:t>音</a:t>
            </a:r>
            <a:endParaRPr lang="en-US" altLang="zh-CN" sz="2800" dirty="0" smtClean="0">
              <a:latin typeface="+mn-ea"/>
            </a:endParaRPr>
          </a:p>
          <a:p>
            <a:pPr>
              <a:lnSpc>
                <a:spcPct val="140000"/>
              </a:lnSpc>
            </a:pPr>
            <a:r>
              <a:rPr lang="en-US" altLang="zh-CN" sz="2800" dirty="0">
                <a:latin typeface="+mn-ea"/>
              </a:rPr>
              <a:t> </a:t>
            </a:r>
            <a:r>
              <a:rPr lang="en-US" altLang="zh-CN" sz="2800" dirty="0" smtClean="0">
                <a:latin typeface="+mn-ea"/>
              </a:rPr>
              <a:t>  </a:t>
            </a:r>
            <a:r>
              <a:rPr lang="zh-CN" altLang="zh-CN" sz="2800" dirty="0" smtClean="0">
                <a:latin typeface="+mn-ea"/>
              </a:rPr>
              <a:t>调</a:t>
            </a:r>
            <a:r>
              <a:rPr lang="zh-CN" altLang="zh-CN" sz="2800" dirty="0">
                <a:latin typeface="+mn-ea"/>
              </a:rPr>
              <a:t>越高</a:t>
            </a:r>
          </a:p>
          <a:p>
            <a:pPr>
              <a:lnSpc>
                <a:spcPct val="140000"/>
              </a:lnSpc>
            </a:pPr>
            <a:r>
              <a:rPr lang="en-US" altLang="zh-CN" sz="2800" dirty="0">
                <a:latin typeface="+mn-ea"/>
              </a:rPr>
              <a:t>D</a:t>
            </a:r>
            <a:r>
              <a:rPr lang="zh-CN" altLang="zh-CN" sz="2800" dirty="0">
                <a:latin typeface="+mn-ea"/>
              </a:rPr>
              <a:t>．二胡发出优美的声音一定是乐音</a:t>
            </a:r>
          </a:p>
        </p:txBody>
      </p:sp>
      <p:sp>
        <p:nvSpPr>
          <p:cNvPr id="9" name="矩形 8"/>
          <p:cNvSpPr/>
          <p:nvPr/>
        </p:nvSpPr>
        <p:spPr>
          <a:xfrm>
            <a:off x="1530385" y="2204292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A</a:t>
            </a:r>
            <a:endParaRPr lang="en-US" dirty="0"/>
          </a:p>
        </p:txBody>
      </p:sp>
      <p:grpSp>
        <p:nvGrpSpPr>
          <p:cNvPr id="10" name="组合 9"/>
          <p:cNvGrpSpPr/>
          <p:nvPr/>
        </p:nvGrpSpPr>
        <p:grpSpPr>
          <a:xfrm>
            <a:off x="431463" y="178382"/>
            <a:ext cx="8274780" cy="769441"/>
            <a:chOff x="431463" y="178382"/>
            <a:chExt cx="8274780" cy="769441"/>
          </a:xfrm>
        </p:grpSpPr>
        <p:cxnSp>
          <p:nvCxnSpPr>
            <p:cNvPr id="12" name="直接连接符 11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组合 15"/>
            <p:cNvGrpSpPr/>
            <p:nvPr/>
          </p:nvGrpSpPr>
          <p:grpSpPr>
            <a:xfrm>
              <a:off x="479818" y="178382"/>
              <a:ext cx="5496439" cy="769441"/>
              <a:chOff x="479818" y="178382"/>
              <a:chExt cx="5496439" cy="769441"/>
            </a:xfrm>
          </p:grpSpPr>
          <p:sp>
            <p:nvSpPr>
              <p:cNvPr id="17" name="文本占位符 2"/>
              <p:cNvSpPr txBox="1"/>
              <p:nvPr/>
            </p:nvSpPr>
            <p:spPr>
              <a:xfrm>
                <a:off x="894514" y="292685"/>
                <a:ext cx="5081743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随堂综合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8" name="矩形 17"/>
              <p:cNvSpPr/>
              <p:nvPr/>
            </p:nvSpPr>
            <p:spPr>
              <a:xfrm>
                <a:off x="479818" y="178382"/>
                <a:ext cx="450764" cy="76944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</a:rPr>
                  <a:t>S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7329" y="2204292"/>
            <a:ext cx="2198914" cy="416678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/>
        </p:nvGrpSpPr>
        <p:grpSpPr>
          <a:xfrm>
            <a:off x="431463" y="178382"/>
            <a:ext cx="8274780" cy="768350"/>
            <a:chOff x="431463" y="178382"/>
            <a:chExt cx="8274780" cy="768350"/>
          </a:xfrm>
        </p:grpSpPr>
        <p:cxnSp>
          <p:nvCxnSpPr>
            <p:cNvPr id="11" name="直接连接符 10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/>
          </p:nvGrpSpPr>
          <p:grpSpPr>
            <a:xfrm>
              <a:off x="457232" y="178382"/>
              <a:ext cx="2490917" cy="768350"/>
              <a:chOff x="457232" y="178382"/>
              <a:chExt cx="2490917" cy="768350"/>
            </a:xfrm>
          </p:grpSpPr>
          <p:sp>
            <p:nvSpPr>
              <p:cNvPr id="8" name="文本占位符 2"/>
              <p:cNvSpPr txBox="1"/>
              <p:nvPr/>
            </p:nvSpPr>
            <p:spPr>
              <a:xfrm>
                <a:off x="894514" y="292685"/>
                <a:ext cx="205363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必备知识</a:t>
                </a:r>
              </a:p>
            </p:txBody>
          </p:sp>
          <p:sp>
            <p:nvSpPr>
              <p:cNvPr id="13" name="矩形 12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sp>
        <p:nvSpPr>
          <p:cNvPr id="41" name="TextBox 40"/>
          <p:cNvSpPr txBox="1"/>
          <p:nvPr/>
        </p:nvSpPr>
        <p:spPr>
          <a:xfrm>
            <a:off x="431164" y="1026151"/>
            <a:ext cx="8159750" cy="52835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3360"/>
              </a:lnSpc>
            </a:pPr>
            <a:r>
              <a:rPr lang="en-US" altLang="zh-CN" sz="28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1.</a:t>
            </a:r>
            <a:r>
              <a:rPr lang="zh-CN" altLang="en-US" sz="28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声音的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产生和传播</a:t>
            </a:r>
            <a:endParaRPr lang="zh-CN" altLang="en-US" sz="28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graphicFrame>
        <p:nvGraphicFramePr>
          <p:cNvPr id="7" name="表格 6"/>
          <p:cNvGraphicFramePr>
            <a:graphicFrameLocks noGrp="1"/>
          </p:cNvGraphicFramePr>
          <p:nvPr/>
        </p:nvGraphicFramePr>
        <p:xfrm>
          <a:off x="431164" y="1585002"/>
          <a:ext cx="8450188" cy="516822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06513"/>
                <a:gridCol w="1847850"/>
                <a:gridCol w="4695825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zh-CN" sz="2400" kern="1200" dirty="0" smtClean="0"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+mn-cs"/>
                        </a:rPr>
                        <a:t>探究课题</a:t>
                      </a:r>
                      <a:endParaRPr lang="zh-CN" altLang="en-US" sz="2400" dirty="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zh-CN" sz="240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声音的产生</a:t>
                      </a:r>
                      <a:endParaRPr lang="zh-CN" altLang="en-US" sz="24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zh-CN" sz="240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声音的传播</a:t>
                      </a:r>
                      <a:endParaRPr lang="zh-CN" altLang="en-US" sz="2400" dirty="0">
                        <a:latin typeface="+mn-ea"/>
                        <a:ea typeface="+mn-ea"/>
                      </a:endParaRPr>
                    </a:p>
                  </a:txBody>
                  <a:tcPr/>
                </a:tc>
              </a:tr>
              <a:tr h="168399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4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实验示意图</a:t>
                      </a:r>
                      <a:endParaRPr lang="zh-CN" sz="24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24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2400" kern="100">
                        <a:effectLst/>
                        <a:latin typeface="+mn-ea"/>
                        <a:ea typeface="+mn-ea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4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结论</a:t>
                      </a:r>
                      <a:endParaRPr lang="zh-CN" sz="24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sz="24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声音是由于</a:t>
                      </a:r>
                      <a:r>
                        <a:rPr lang="zh-CN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物体</a:t>
                      </a:r>
                      <a:r>
                        <a:rPr lang="en-US" altLang="zh-CN" sz="2400" u="sng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     </a:t>
                      </a:r>
                      <a:r>
                        <a:rPr lang="en-US" sz="2400" kern="100" dirty="0" smtClean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zh-CN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而</a:t>
                      </a:r>
                      <a:r>
                        <a:rPr lang="zh-CN" sz="24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产生的。振动停止</a:t>
                      </a:r>
                      <a:r>
                        <a:rPr lang="zh-CN" sz="2400" kern="100" dirty="0">
                          <a:effectLst/>
                          <a:latin typeface="+mn-ea"/>
                          <a:ea typeface="+mn-ea"/>
                          <a:cs typeface="宋体" panose="02010600030101010101" pitchFamily="2" charset="-122"/>
                        </a:rPr>
                        <a:t>，</a:t>
                      </a:r>
                      <a:r>
                        <a:rPr lang="zh-CN" sz="24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发声也停止。</a:t>
                      </a:r>
                      <a:endParaRPr lang="zh-CN" sz="2400" kern="100" dirty="0">
                        <a:effectLst/>
                        <a:latin typeface="+mn-ea"/>
                        <a:ea typeface="+mn-ea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(1)</a:t>
                      </a:r>
                      <a:r>
                        <a:rPr lang="zh-CN" sz="24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声音的传播</a:t>
                      </a:r>
                      <a:r>
                        <a:rPr lang="zh-CN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需要</a:t>
                      </a:r>
                      <a:r>
                        <a:rPr lang="en-US" sz="2400" u="sng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         </a:t>
                      </a:r>
                      <a:r>
                        <a:rPr lang="zh-CN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。</a:t>
                      </a:r>
                      <a:r>
                        <a:rPr lang="zh-CN" sz="24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固体、液体、气体都可以传播声音</a:t>
                      </a:r>
                      <a:r>
                        <a:rPr lang="zh-CN" sz="2400" kern="100" dirty="0">
                          <a:effectLst/>
                          <a:latin typeface="+mn-ea"/>
                          <a:ea typeface="+mn-ea"/>
                          <a:cs typeface="宋体" panose="02010600030101010101" pitchFamily="2" charset="-122"/>
                        </a:rPr>
                        <a:t>，</a:t>
                      </a:r>
                      <a:r>
                        <a:rPr lang="zh-CN" sz="24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但</a:t>
                      </a:r>
                      <a:r>
                        <a:rPr lang="zh-CN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声音</a:t>
                      </a:r>
                      <a:r>
                        <a:rPr lang="en-US" sz="2400" i="0" u="sng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          </a:t>
                      </a:r>
                      <a:r>
                        <a:rPr lang="zh-CN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在</a:t>
                      </a:r>
                      <a:r>
                        <a:rPr lang="zh-CN" sz="24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真空中传播。</a:t>
                      </a:r>
                      <a:endParaRPr lang="zh-CN" sz="2400" kern="100" dirty="0">
                        <a:effectLst/>
                        <a:latin typeface="+mn-ea"/>
                        <a:ea typeface="+mn-ea"/>
                        <a:cs typeface="Courier New" panose="02070309020205020404" pitchFamily="49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(2)</a:t>
                      </a:r>
                      <a:r>
                        <a:rPr lang="zh-CN" sz="24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声音在不同介质中的传播速度是不同的。在</a:t>
                      </a:r>
                      <a:r>
                        <a:rPr lang="en-US" sz="24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15 </a:t>
                      </a:r>
                      <a:r>
                        <a:rPr lang="zh-CN" sz="2400" kern="100" dirty="0">
                          <a:effectLst/>
                          <a:latin typeface="+mn-ea"/>
                          <a:ea typeface="+mn-ea"/>
                          <a:cs typeface="宋体" panose="02010600030101010101" pitchFamily="2" charset="-122"/>
                        </a:rPr>
                        <a:t>℃</a:t>
                      </a:r>
                      <a:r>
                        <a:rPr lang="zh-CN" sz="24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时</a:t>
                      </a:r>
                      <a:r>
                        <a:rPr lang="zh-CN" sz="2400" kern="100" dirty="0">
                          <a:effectLst/>
                          <a:latin typeface="+mn-ea"/>
                          <a:ea typeface="+mn-ea"/>
                          <a:cs typeface="宋体" panose="02010600030101010101" pitchFamily="2" charset="-122"/>
                        </a:rPr>
                        <a:t>，</a:t>
                      </a:r>
                      <a:r>
                        <a:rPr lang="zh-CN" sz="24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声音在空气中的传播速度</a:t>
                      </a:r>
                      <a:r>
                        <a:rPr lang="zh-CN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是</a:t>
                      </a:r>
                      <a:r>
                        <a:rPr lang="en-US" sz="2400" u="sng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        </a:t>
                      </a:r>
                      <a:r>
                        <a:rPr lang="en-US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m/s</a:t>
                      </a:r>
                      <a:r>
                        <a:rPr lang="zh-CN" sz="2400" kern="100" dirty="0">
                          <a:effectLst/>
                          <a:latin typeface="+mn-ea"/>
                          <a:ea typeface="+mn-ea"/>
                          <a:cs typeface="宋体" panose="02010600030101010101" pitchFamily="2" charset="-122"/>
                        </a:rPr>
                        <a:t>，</a:t>
                      </a:r>
                      <a:r>
                        <a:rPr lang="zh-CN" sz="24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在真空中的传播速度</a:t>
                      </a:r>
                      <a:r>
                        <a:rPr lang="zh-CN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是</a:t>
                      </a:r>
                      <a:r>
                        <a:rPr lang="en-US" sz="2400" u="sng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      </a:t>
                      </a:r>
                      <a:r>
                        <a:rPr lang="en-US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m/s</a:t>
                      </a:r>
                      <a:r>
                        <a:rPr lang="zh-CN" sz="24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。</a:t>
                      </a:r>
                      <a:endParaRPr lang="zh-CN" sz="2400" kern="100" dirty="0">
                        <a:effectLst/>
                        <a:latin typeface="+mn-ea"/>
                        <a:ea typeface="+mn-ea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</a:tr>
              <a:tr h="4667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400" kern="100" dirty="0">
                          <a:effectLst/>
                          <a:latin typeface="Arial Black" panose="020B0A04020102020204" pitchFamily="34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探究方法</a:t>
                      </a:r>
                      <a:endParaRPr lang="zh-CN" sz="24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400" kern="100" dirty="0">
                          <a:effectLst/>
                          <a:latin typeface="Arial Black" panose="020B0A0402010202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转换法</a:t>
                      </a:r>
                      <a:endParaRPr lang="zh-CN" sz="24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400" kern="100" dirty="0">
                          <a:effectLst/>
                          <a:latin typeface="Arial Black" panose="020B0A0402010202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推理法</a:t>
                      </a:r>
                      <a:endParaRPr lang="zh-CN" sz="24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pic>
        <p:nvPicPr>
          <p:cNvPr id="2050" name="Picture 2" descr="C:\Documents and Settings\Administrator\桌面\pai\正文pai\2018XD-1.TIF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2257" y="2082851"/>
            <a:ext cx="1178395" cy="1453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 descr="C:\Documents and Settings\Administrator\桌面\pai\正文pai\2018XD-2.TIF"/>
          <p:cNvPicPr>
            <a:picLocks noChangeAspect="1" noChangeArrowheads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1744" y="2082851"/>
            <a:ext cx="1254543" cy="154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6"/>
          <p:cNvSpPr txBox="1"/>
          <p:nvPr/>
        </p:nvSpPr>
        <p:spPr>
          <a:xfrm>
            <a:off x="2948149" y="4372376"/>
            <a:ext cx="10267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振动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6643849" y="3630664"/>
            <a:ext cx="10267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介质</a:t>
            </a:r>
            <a:endParaRPr lang="zh-CN" altLang="en-US" sz="24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767424" y="4372376"/>
            <a:ext cx="10267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不能</a:t>
            </a:r>
          </a:p>
        </p:txBody>
      </p:sp>
      <p:sp>
        <p:nvSpPr>
          <p:cNvPr id="18" name="TextBox 16"/>
          <p:cNvSpPr txBox="1"/>
          <p:nvPr/>
        </p:nvSpPr>
        <p:spPr>
          <a:xfrm>
            <a:off x="6520504" y="5483593"/>
            <a:ext cx="10267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340</a:t>
            </a:r>
            <a:endParaRPr lang="zh-CN" altLang="en-US" sz="24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9" name="TextBox 16"/>
          <p:cNvSpPr txBox="1"/>
          <p:nvPr/>
        </p:nvSpPr>
        <p:spPr>
          <a:xfrm>
            <a:off x="6719015" y="5841099"/>
            <a:ext cx="10267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0</a:t>
            </a:r>
            <a:endParaRPr lang="zh-CN" altLang="en-US" sz="24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6" grpId="0"/>
      <p:bldP spid="17" grpId="0"/>
      <p:bldP spid="18" grpId="0"/>
      <p:bldP spid="1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79818" y="1108402"/>
            <a:ext cx="7918450" cy="526297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dirty="0">
                <a:latin typeface="+mn-ea"/>
              </a:rPr>
              <a:t>4</a:t>
            </a:r>
            <a:r>
              <a:rPr lang="zh-CN" altLang="zh-CN" sz="2800" dirty="0">
                <a:latin typeface="+mn-ea"/>
              </a:rPr>
              <a:t>．</a:t>
            </a:r>
            <a:r>
              <a:rPr lang="en-US" altLang="zh-CN" sz="2800" dirty="0">
                <a:latin typeface="+mn-ea"/>
              </a:rPr>
              <a:t>(2019·</a:t>
            </a:r>
            <a:r>
              <a:rPr lang="zh-CN" altLang="zh-CN" sz="2800" dirty="0">
                <a:latin typeface="+mn-ea"/>
              </a:rPr>
              <a:t>眉山市</a:t>
            </a:r>
            <a:r>
              <a:rPr lang="en-US" altLang="zh-CN" sz="2800" dirty="0">
                <a:latin typeface="+mn-ea"/>
              </a:rPr>
              <a:t>)</a:t>
            </a:r>
            <a:r>
              <a:rPr lang="zh-CN" altLang="zh-CN" sz="2800" dirty="0">
                <a:latin typeface="+mn-ea"/>
              </a:rPr>
              <a:t>下列与声现象有关的说法</a:t>
            </a:r>
            <a:r>
              <a:rPr lang="zh-CN" altLang="zh-CN" sz="2800" dirty="0" smtClean="0">
                <a:latin typeface="+mn-ea"/>
              </a:rPr>
              <a:t>中正</a:t>
            </a:r>
            <a:endParaRPr lang="en-US" altLang="zh-CN" sz="2800" dirty="0" smtClean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800" dirty="0">
                <a:latin typeface="+mn-ea"/>
              </a:rPr>
              <a:t> </a:t>
            </a:r>
            <a:r>
              <a:rPr lang="en-US" altLang="zh-CN" sz="2800" dirty="0" smtClean="0">
                <a:latin typeface="+mn-ea"/>
              </a:rPr>
              <a:t>  </a:t>
            </a:r>
            <a:r>
              <a:rPr lang="zh-CN" altLang="zh-CN" sz="2800" dirty="0" smtClean="0">
                <a:latin typeface="+mn-ea"/>
              </a:rPr>
              <a:t>确</a:t>
            </a:r>
            <a:r>
              <a:rPr lang="zh-CN" altLang="zh-CN" sz="2800" dirty="0">
                <a:latin typeface="+mn-ea"/>
              </a:rPr>
              <a:t>的是</a:t>
            </a:r>
            <a:r>
              <a:rPr lang="en-US" altLang="zh-CN" sz="2800" dirty="0">
                <a:latin typeface="+mn-ea"/>
              </a:rPr>
              <a:t>(</a:t>
            </a:r>
            <a:r>
              <a:rPr lang="zh-CN" altLang="zh-CN" sz="2800" dirty="0">
                <a:latin typeface="+mn-ea"/>
              </a:rPr>
              <a:t>　　</a:t>
            </a:r>
            <a:r>
              <a:rPr lang="en-US" altLang="zh-CN" sz="2800" dirty="0">
                <a:latin typeface="+mn-ea"/>
              </a:rPr>
              <a:t>)</a:t>
            </a:r>
            <a:endParaRPr lang="zh-CN" altLang="zh-CN" sz="2800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800" dirty="0" smtClean="0">
                <a:latin typeface="+mn-ea"/>
              </a:rPr>
              <a:t>   A</a:t>
            </a:r>
            <a:r>
              <a:rPr lang="zh-CN" altLang="zh-CN" sz="2800" dirty="0">
                <a:latin typeface="+mn-ea"/>
              </a:rPr>
              <a:t>．高速公路两旁的隔音板可防止噪声的产生</a:t>
            </a:r>
          </a:p>
          <a:p>
            <a:pPr>
              <a:lnSpc>
                <a:spcPct val="150000"/>
              </a:lnSpc>
            </a:pPr>
            <a:r>
              <a:rPr lang="en-US" altLang="zh-CN" sz="2800" dirty="0" smtClean="0">
                <a:latin typeface="+mn-ea"/>
              </a:rPr>
              <a:t>   B</a:t>
            </a:r>
            <a:r>
              <a:rPr lang="zh-CN" altLang="zh-CN" sz="2800" dirty="0">
                <a:latin typeface="+mn-ea"/>
              </a:rPr>
              <a:t>．汽车安装的倒车雷达是利用超声波工作的</a:t>
            </a:r>
          </a:p>
          <a:p>
            <a:pPr>
              <a:lnSpc>
                <a:spcPct val="150000"/>
              </a:lnSpc>
            </a:pPr>
            <a:r>
              <a:rPr lang="en-US" altLang="zh-CN" sz="2800" dirty="0" smtClean="0">
                <a:latin typeface="+mn-ea"/>
              </a:rPr>
              <a:t>   C</a:t>
            </a:r>
            <a:r>
              <a:rPr lang="zh-CN" altLang="zh-CN" sz="2800" dirty="0">
                <a:latin typeface="+mn-ea"/>
              </a:rPr>
              <a:t>．医生用听诊器检查病情时，提高了声音的</a:t>
            </a:r>
            <a:r>
              <a:rPr lang="zh-CN" altLang="zh-CN" sz="2800" dirty="0" smtClean="0">
                <a:latin typeface="+mn-ea"/>
              </a:rPr>
              <a:t>音</a:t>
            </a:r>
            <a:endParaRPr lang="en-US" altLang="zh-CN" sz="2800" dirty="0" smtClean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800" dirty="0">
                <a:latin typeface="+mn-ea"/>
              </a:rPr>
              <a:t> </a:t>
            </a:r>
            <a:r>
              <a:rPr lang="en-US" altLang="zh-CN" sz="2800" dirty="0" smtClean="0">
                <a:latin typeface="+mn-ea"/>
              </a:rPr>
              <a:t>     </a:t>
            </a:r>
            <a:r>
              <a:rPr lang="zh-CN" altLang="zh-CN" sz="2800" dirty="0" smtClean="0">
                <a:latin typeface="+mn-ea"/>
              </a:rPr>
              <a:t>调</a:t>
            </a:r>
            <a:endParaRPr lang="zh-CN" altLang="zh-CN" sz="2800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800" dirty="0">
                <a:latin typeface="+mn-ea"/>
              </a:rPr>
              <a:t> </a:t>
            </a:r>
            <a:r>
              <a:rPr lang="en-US" altLang="zh-CN" sz="2800" dirty="0" smtClean="0">
                <a:latin typeface="+mn-ea"/>
              </a:rPr>
              <a:t>  D</a:t>
            </a:r>
            <a:r>
              <a:rPr lang="zh-CN" altLang="zh-CN" sz="2800" dirty="0">
                <a:latin typeface="+mn-ea"/>
              </a:rPr>
              <a:t>．太空中的宇航员能对话，表明声音能够在</a:t>
            </a:r>
            <a:r>
              <a:rPr lang="zh-CN" altLang="zh-CN" sz="2800" dirty="0" smtClean="0">
                <a:latin typeface="+mn-ea"/>
              </a:rPr>
              <a:t>真</a:t>
            </a:r>
            <a:endParaRPr lang="en-US" altLang="zh-CN" sz="2800" dirty="0" smtClean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800" dirty="0">
                <a:latin typeface="+mn-ea"/>
              </a:rPr>
              <a:t> </a:t>
            </a:r>
            <a:r>
              <a:rPr lang="en-US" altLang="zh-CN" sz="2800" dirty="0" smtClean="0">
                <a:latin typeface="+mn-ea"/>
              </a:rPr>
              <a:t>     </a:t>
            </a:r>
            <a:r>
              <a:rPr lang="zh-CN" altLang="zh-CN" sz="2800" dirty="0" smtClean="0">
                <a:latin typeface="+mn-ea"/>
              </a:rPr>
              <a:t>空中</a:t>
            </a:r>
            <a:r>
              <a:rPr lang="zh-CN" altLang="zh-CN" sz="2800" dirty="0">
                <a:latin typeface="+mn-ea"/>
              </a:rPr>
              <a:t>传播</a:t>
            </a:r>
          </a:p>
        </p:txBody>
      </p:sp>
      <p:sp>
        <p:nvSpPr>
          <p:cNvPr id="9" name="矩形 8"/>
          <p:cNvSpPr/>
          <p:nvPr/>
        </p:nvSpPr>
        <p:spPr>
          <a:xfrm>
            <a:off x="2401242" y="1881258"/>
            <a:ext cx="4235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B</a:t>
            </a:r>
            <a:endParaRPr lang="en-US" dirty="0"/>
          </a:p>
        </p:txBody>
      </p:sp>
      <p:grpSp>
        <p:nvGrpSpPr>
          <p:cNvPr id="10" name="组合 9"/>
          <p:cNvGrpSpPr/>
          <p:nvPr/>
        </p:nvGrpSpPr>
        <p:grpSpPr>
          <a:xfrm>
            <a:off x="431463" y="178382"/>
            <a:ext cx="8274780" cy="769441"/>
            <a:chOff x="431463" y="178382"/>
            <a:chExt cx="8274780" cy="769441"/>
          </a:xfrm>
        </p:grpSpPr>
        <p:cxnSp>
          <p:nvCxnSpPr>
            <p:cNvPr id="12" name="直接连接符 11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组合 15"/>
            <p:cNvGrpSpPr/>
            <p:nvPr/>
          </p:nvGrpSpPr>
          <p:grpSpPr>
            <a:xfrm>
              <a:off x="479818" y="178382"/>
              <a:ext cx="5496439" cy="769441"/>
              <a:chOff x="479818" y="178382"/>
              <a:chExt cx="5496439" cy="769441"/>
            </a:xfrm>
          </p:grpSpPr>
          <p:sp>
            <p:nvSpPr>
              <p:cNvPr id="17" name="文本占位符 2"/>
              <p:cNvSpPr txBox="1"/>
              <p:nvPr/>
            </p:nvSpPr>
            <p:spPr>
              <a:xfrm>
                <a:off x="894514" y="292685"/>
                <a:ext cx="5081743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随堂综合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8" name="矩形 17"/>
              <p:cNvSpPr/>
              <p:nvPr/>
            </p:nvSpPr>
            <p:spPr>
              <a:xfrm>
                <a:off x="479818" y="178382"/>
                <a:ext cx="450764" cy="76944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</a:rPr>
                  <a:t>S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79818" y="1108402"/>
            <a:ext cx="7918450" cy="526297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800" dirty="0">
                <a:latin typeface="+mn-ea"/>
              </a:rPr>
              <a:t>5</a:t>
            </a:r>
            <a:r>
              <a:rPr lang="zh-CN" altLang="zh-CN" sz="2800" dirty="0">
                <a:latin typeface="+mn-ea"/>
              </a:rPr>
              <a:t>．</a:t>
            </a:r>
            <a:r>
              <a:rPr lang="en-US" altLang="zh-CN" sz="2800" dirty="0">
                <a:latin typeface="+mn-ea"/>
              </a:rPr>
              <a:t>(2018·</a:t>
            </a:r>
            <a:r>
              <a:rPr lang="zh-CN" altLang="zh-CN" sz="2800" dirty="0">
                <a:latin typeface="+mn-ea"/>
              </a:rPr>
              <a:t>易杰原创</a:t>
            </a:r>
            <a:r>
              <a:rPr lang="en-US" altLang="zh-CN" sz="2800" dirty="0">
                <a:latin typeface="+mn-ea"/>
              </a:rPr>
              <a:t>)</a:t>
            </a:r>
            <a:r>
              <a:rPr lang="zh-CN" altLang="zh-CN" sz="2800" dirty="0">
                <a:latin typeface="+mn-ea"/>
              </a:rPr>
              <a:t>习近平主席在</a:t>
            </a:r>
            <a:r>
              <a:rPr lang="en-US" altLang="zh-CN" sz="2800" dirty="0">
                <a:latin typeface="+mn-ea"/>
              </a:rPr>
              <a:t>“</a:t>
            </a:r>
            <a:r>
              <a:rPr lang="zh-CN" altLang="zh-CN" sz="2800" dirty="0">
                <a:latin typeface="+mn-ea"/>
              </a:rPr>
              <a:t>十九大</a:t>
            </a:r>
            <a:r>
              <a:rPr lang="en-US" altLang="zh-CN" sz="2800" dirty="0">
                <a:latin typeface="+mn-ea"/>
              </a:rPr>
              <a:t>”</a:t>
            </a:r>
            <a:r>
              <a:rPr lang="zh-CN" altLang="zh-CN" sz="2800" dirty="0" smtClean="0">
                <a:latin typeface="+mn-ea"/>
              </a:rPr>
              <a:t>开</a:t>
            </a:r>
            <a:endParaRPr lang="en-US" altLang="zh-CN" sz="2800" dirty="0" smtClean="0">
              <a:latin typeface="+mn-ea"/>
            </a:endParaRPr>
          </a:p>
          <a:p>
            <a:r>
              <a:rPr lang="en-US" altLang="zh-CN" sz="2800" dirty="0">
                <a:latin typeface="+mn-ea"/>
              </a:rPr>
              <a:t> </a:t>
            </a:r>
            <a:r>
              <a:rPr lang="en-US" altLang="zh-CN" sz="2800" dirty="0" smtClean="0">
                <a:latin typeface="+mn-ea"/>
              </a:rPr>
              <a:t>  </a:t>
            </a:r>
            <a:r>
              <a:rPr lang="zh-CN" altLang="zh-CN" sz="2800" dirty="0" smtClean="0">
                <a:latin typeface="+mn-ea"/>
              </a:rPr>
              <a:t>幕</a:t>
            </a:r>
            <a:r>
              <a:rPr lang="zh-CN" altLang="zh-CN" sz="2800" dirty="0">
                <a:latin typeface="+mn-ea"/>
              </a:rPr>
              <a:t>式报告中说到：</a:t>
            </a:r>
            <a:r>
              <a:rPr lang="en-US" altLang="zh-CN" sz="2800" dirty="0">
                <a:latin typeface="+mn-ea"/>
              </a:rPr>
              <a:t>“</a:t>
            </a:r>
            <a:r>
              <a:rPr lang="zh-CN" altLang="zh-CN" sz="2800" dirty="0">
                <a:latin typeface="+mn-ea"/>
              </a:rPr>
              <a:t>中华民族迎来了从站起来</a:t>
            </a:r>
            <a:r>
              <a:rPr lang="zh-CN" altLang="zh-CN" sz="2800" dirty="0" smtClean="0">
                <a:latin typeface="+mn-ea"/>
              </a:rPr>
              <a:t>、</a:t>
            </a:r>
            <a:endParaRPr lang="en-US" altLang="zh-CN" sz="2800" dirty="0" smtClean="0">
              <a:latin typeface="+mn-ea"/>
            </a:endParaRPr>
          </a:p>
          <a:p>
            <a:r>
              <a:rPr lang="en-US" altLang="zh-CN" sz="2800" dirty="0">
                <a:latin typeface="+mn-ea"/>
              </a:rPr>
              <a:t> </a:t>
            </a:r>
            <a:r>
              <a:rPr lang="en-US" altLang="zh-CN" sz="2800" dirty="0" smtClean="0">
                <a:latin typeface="+mn-ea"/>
              </a:rPr>
              <a:t>  </a:t>
            </a:r>
            <a:r>
              <a:rPr lang="zh-CN" altLang="zh-CN" sz="2800" dirty="0" smtClean="0">
                <a:latin typeface="+mn-ea"/>
              </a:rPr>
              <a:t>富</a:t>
            </a:r>
            <a:r>
              <a:rPr lang="zh-CN" altLang="zh-CN" sz="2800" dirty="0">
                <a:latin typeface="+mn-ea"/>
              </a:rPr>
              <a:t>起来到强起来的伟大飞跃。</a:t>
            </a:r>
            <a:r>
              <a:rPr lang="en-US" altLang="zh-CN" sz="2800" dirty="0">
                <a:latin typeface="+mn-ea"/>
              </a:rPr>
              <a:t>”</a:t>
            </a:r>
            <a:r>
              <a:rPr lang="zh-CN" altLang="zh-CN" sz="2800" dirty="0">
                <a:latin typeface="+mn-ea"/>
              </a:rPr>
              <a:t>如图</a:t>
            </a:r>
            <a:r>
              <a:rPr lang="en-US" altLang="zh-CN" sz="2800" dirty="0">
                <a:latin typeface="+mn-ea"/>
              </a:rPr>
              <a:t>1</a:t>
            </a:r>
            <a:r>
              <a:rPr lang="zh-CN" altLang="zh-CN" sz="2800" dirty="0">
                <a:latin typeface="+mn-ea"/>
              </a:rPr>
              <a:t>－</a:t>
            </a:r>
            <a:r>
              <a:rPr lang="en-US" altLang="zh-CN" sz="2800" dirty="0">
                <a:latin typeface="+mn-ea"/>
              </a:rPr>
              <a:t>10</a:t>
            </a:r>
            <a:r>
              <a:rPr lang="zh-CN" altLang="zh-CN" sz="2800" dirty="0">
                <a:latin typeface="+mn-ea"/>
              </a:rPr>
              <a:t>所示</a:t>
            </a:r>
            <a:r>
              <a:rPr lang="zh-CN" altLang="zh-CN" sz="2800" dirty="0" smtClean="0">
                <a:latin typeface="+mn-ea"/>
              </a:rPr>
              <a:t>，</a:t>
            </a:r>
            <a:endParaRPr lang="en-US" altLang="zh-CN" sz="2800" dirty="0" smtClean="0">
              <a:latin typeface="+mn-ea"/>
            </a:endParaRPr>
          </a:p>
          <a:p>
            <a:r>
              <a:rPr lang="en-US" altLang="zh-CN" sz="2800" dirty="0">
                <a:latin typeface="+mn-ea"/>
              </a:rPr>
              <a:t> </a:t>
            </a:r>
            <a:r>
              <a:rPr lang="en-US" altLang="zh-CN" sz="2800" dirty="0" smtClean="0">
                <a:latin typeface="+mn-ea"/>
              </a:rPr>
              <a:t>  </a:t>
            </a:r>
            <a:r>
              <a:rPr lang="zh-CN" altLang="zh-CN" sz="2800" dirty="0" smtClean="0">
                <a:latin typeface="+mn-ea"/>
              </a:rPr>
              <a:t>以下</a:t>
            </a:r>
            <a:r>
              <a:rPr lang="zh-CN" altLang="zh-CN" sz="2800" dirty="0">
                <a:latin typeface="+mn-ea"/>
              </a:rPr>
              <a:t>有关说法正确的是</a:t>
            </a:r>
            <a:r>
              <a:rPr lang="en-US" altLang="zh-CN" sz="2800" dirty="0">
                <a:latin typeface="+mn-ea"/>
              </a:rPr>
              <a:t>(</a:t>
            </a:r>
            <a:r>
              <a:rPr lang="zh-CN" altLang="zh-CN" sz="2800" dirty="0">
                <a:latin typeface="+mn-ea"/>
              </a:rPr>
              <a:t>　　</a:t>
            </a:r>
            <a:r>
              <a:rPr lang="en-US" altLang="zh-CN" sz="2800" dirty="0">
                <a:latin typeface="+mn-ea"/>
              </a:rPr>
              <a:t>)</a:t>
            </a:r>
            <a:endParaRPr lang="zh-CN" altLang="zh-CN" sz="2800" dirty="0">
              <a:latin typeface="+mn-ea"/>
            </a:endParaRPr>
          </a:p>
          <a:p>
            <a:r>
              <a:rPr lang="en-US" altLang="zh-CN" sz="2800" dirty="0">
                <a:latin typeface="+mn-ea"/>
              </a:rPr>
              <a:t>A</a:t>
            </a:r>
            <a:r>
              <a:rPr lang="zh-CN" altLang="zh-CN" sz="2800" dirty="0">
                <a:latin typeface="+mn-ea"/>
              </a:rPr>
              <a:t>．习近平主席的声音在空气中传播</a:t>
            </a:r>
            <a:r>
              <a:rPr lang="zh-CN" altLang="zh-CN" sz="2800" dirty="0" smtClean="0">
                <a:latin typeface="+mn-ea"/>
              </a:rPr>
              <a:t>的</a:t>
            </a:r>
            <a:endParaRPr lang="en-US" altLang="zh-CN" sz="2800" dirty="0" smtClean="0">
              <a:latin typeface="+mn-ea"/>
            </a:endParaRPr>
          </a:p>
          <a:p>
            <a:r>
              <a:rPr lang="en-US" altLang="zh-CN" sz="2800" dirty="0">
                <a:latin typeface="+mn-ea"/>
              </a:rPr>
              <a:t> </a:t>
            </a:r>
            <a:r>
              <a:rPr lang="en-US" altLang="zh-CN" sz="2800" dirty="0" smtClean="0">
                <a:latin typeface="+mn-ea"/>
              </a:rPr>
              <a:t>  </a:t>
            </a:r>
            <a:r>
              <a:rPr lang="zh-CN" altLang="zh-CN" sz="2800" dirty="0" smtClean="0">
                <a:latin typeface="+mn-ea"/>
              </a:rPr>
              <a:t>速度</a:t>
            </a:r>
            <a:r>
              <a:rPr lang="zh-CN" altLang="zh-CN" sz="2800" dirty="0">
                <a:latin typeface="+mn-ea"/>
              </a:rPr>
              <a:t>是</a:t>
            </a:r>
            <a:r>
              <a:rPr lang="en-US" altLang="zh-CN" sz="2800" dirty="0">
                <a:latin typeface="+mn-ea"/>
              </a:rPr>
              <a:t>3×10</a:t>
            </a:r>
            <a:r>
              <a:rPr lang="en-US" altLang="zh-CN" sz="2800" baseline="30000" dirty="0">
                <a:latin typeface="+mn-ea"/>
              </a:rPr>
              <a:t>8</a:t>
            </a:r>
            <a:r>
              <a:rPr lang="en-US" altLang="zh-CN" sz="2800" dirty="0">
                <a:latin typeface="+mn-ea"/>
              </a:rPr>
              <a:t> m/s</a:t>
            </a:r>
            <a:endParaRPr lang="zh-CN" altLang="zh-CN" sz="2800" dirty="0">
              <a:latin typeface="+mn-ea"/>
            </a:endParaRPr>
          </a:p>
          <a:p>
            <a:r>
              <a:rPr lang="en-US" altLang="zh-CN" sz="2800" dirty="0">
                <a:latin typeface="+mn-ea"/>
              </a:rPr>
              <a:t>B</a:t>
            </a:r>
            <a:r>
              <a:rPr lang="zh-CN" altLang="zh-CN" sz="2800" dirty="0">
                <a:latin typeface="+mn-ea"/>
              </a:rPr>
              <a:t>．习近平主席庄严的声音响彻人民</a:t>
            </a:r>
            <a:r>
              <a:rPr lang="zh-CN" altLang="zh-CN" sz="2800" dirty="0" smtClean="0">
                <a:latin typeface="+mn-ea"/>
              </a:rPr>
              <a:t>大</a:t>
            </a:r>
            <a:endParaRPr lang="en-US" altLang="zh-CN" sz="2800" dirty="0" smtClean="0">
              <a:latin typeface="+mn-ea"/>
            </a:endParaRPr>
          </a:p>
          <a:p>
            <a:r>
              <a:rPr lang="en-US" altLang="zh-CN" sz="2800" dirty="0">
                <a:latin typeface="+mn-ea"/>
              </a:rPr>
              <a:t> </a:t>
            </a:r>
            <a:r>
              <a:rPr lang="en-US" altLang="zh-CN" sz="2800" dirty="0" smtClean="0">
                <a:latin typeface="+mn-ea"/>
              </a:rPr>
              <a:t>  </a:t>
            </a:r>
            <a:r>
              <a:rPr lang="zh-CN" altLang="zh-CN" sz="2800" dirty="0" smtClean="0">
                <a:latin typeface="+mn-ea"/>
              </a:rPr>
              <a:t>会堂</a:t>
            </a:r>
            <a:r>
              <a:rPr lang="zh-CN" altLang="zh-CN" sz="2800" dirty="0">
                <a:latin typeface="+mn-ea"/>
              </a:rPr>
              <a:t>说明他的声音音调高</a:t>
            </a:r>
          </a:p>
          <a:p>
            <a:r>
              <a:rPr lang="en-US" altLang="zh-CN" sz="2800" dirty="0">
                <a:latin typeface="+mn-ea"/>
              </a:rPr>
              <a:t>C</a:t>
            </a:r>
            <a:r>
              <a:rPr lang="zh-CN" altLang="zh-CN" sz="2800" dirty="0">
                <a:latin typeface="+mn-ea"/>
              </a:rPr>
              <a:t>．我们能够辨别出习近平主席的</a:t>
            </a:r>
            <a:r>
              <a:rPr lang="zh-CN" altLang="zh-CN" sz="2800" dirty="0" smtClean="0">
                <a:latin typeface="+mn-ea"/>
              </a:rPr>
              <a:t>声音</a:t>
            </a:r>
            <a:endParaRPr lang="en-US" altLang="zh-CN" sz="2800" dirty="0" smtClean="0">
              <a:latin typeface="+mn-ea"/>
            </a:endParaRPr>
          </a:p>
          <a:p>
            <a:r>
              <a:rPr lang="en-US" altLang="zh-CN" sz="2800" dirty="0">
                <a:latin typeface="+mn-ea"/>
              </a:rPr>
              <a:t> </a:t>
            </a:r>
            <a:r>
              <a:rPr lang="en-US" altLang="zh-CN" sz="2800" dirty="0" smtClean="0">
                <a:latin typeface="+mn-ea"/>
              </a:rPr>
              <a:t>  </a:t>
            </a:r>
            <a:r>
              <a:rPr lang="zh-CN" altLang="zh-CN" sz="2800" dirty="0" smtClean="0">
                <a:latin typeface="+mn-ea"/>
              </a:rPr>
              <a:t>是</a:t>
            </a:r>
            <a:r>
              <a:rPr lang="zh-CN" altLang="zh-CN" sz="2800" dirty="0">
                <a:latin typeface="+mn-ea"/>
              </a:rPr>
              <a:t>根据其说话的音色判断的</a:t>
            </a:r>
          </a:p>
          <a:p>
            <a:r>
              <a:rPr lang="en-US" altLang="zh-CN" sz="2800" dirty="0">
                <a:latin typeface="+mn-ea"/>
              </a:rPr>
              <a:t>D</a:t>
            </a:r>
            <a:r>
              <a:rPr lang="zh-CN" altLang="zh-CN" sz="2800" dirty="0">
                <a:latin typeface="+mn-ea"/>
              </a:rPr>
              <a:t>．人民大会堂周围墙壁装饰有凸凹不平的蜂窝</a:t>
            </a:r>
            <a:r>
              <a:rPr lang="zh-CN" altLang="zh-CN" sz="2800" dirty="0" smtClean="0">
                <a:latin typeface="+mn-ea"/>
              </a:rPr>
              <a:t>状</a:t>
            </a:r>
            <a:endParaRPr lang="en-US" altLang="zh-CN" sz="2800" dirty="0" smtClean="0">
              <a:latin typeface="+mn-ea"/>
            </a:endParaRPr>
          </a:p>
          <a:p>
            <a:r>
              <a:rPr lang="en-US" altLang="zh-CN" sz="2800" dirty="0">
                <a:latin typeface="+mn-ea"/>
              </a:rPr>
              <a:t> </a:t>
            </a:r>
            <a:r>
              <a:rPr lang="en-US" altLang="zh-CN" sz="2800" dirty="0" smtClean="0">
                <a:latin typeface="+mn-ea"/>
              </a:rPr>
              <a:t>  </a:t>
            </a:r>
            <a:r>
              <a:rPr lang="zh-CN" altLang="zh-CN" sz="2800" dirty="0" smtClean="0">
                <a:latin typeface="+mn-ea"/>
              </a:rPr>
              <a:t>是</a:t>
            </a:r>
            <a:r>
              <a:rPr lang="zh-CN" altLang="zh-CN" sz="2800" dirty="0">
                <a:latin typeface="+mn-ea"/>
              </a:rPr>
              <a:t>为了加强声波的反射</a:t>
            </a:r>
          </a:p>
        </p:txBody>
      </p:sp>
      <p:sp>
        <p:nvSpPr>
          <p:cNvPr id="9" name="矩形 8"/>
          <p:cNvSpPr/>
          <p:nvPr/>
        </p:nvSpPr>
        <p:spPr>
          <a:xfrm>
            <a:off x="4885568" y="2422689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C</a:t>
            </a:r>
            <a:endParaRPr lang="en-US" dirty="0"/>
          </a:p>
        </p:txBody>
      </p:sp>
      <p:grpSp>
        <p:nvGrpSpPr>
          <p:cNvPr id="10" name="组合 9"/>
          <p:cNvGrpSpPr/>
          <p:nvPr/>
        </p:nvGrpSpPr>
        <p:grpSpPr>
          <a:xfrm>
            <a:off x="431463" y="178382"/>
            <a:ext cx="8274780" cy="769441"/>
            <a:chOff x="431463" y="178382"/>
            <a:chExt cx="8274780" cy="769441"/>
          </a:xfrm>
        </p:grpSpPr>
        <p:cxnSp>
          <p:nvCxnSpPr>
            <p:cNvPr id="12" name="直接连接符 11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组合 15"/>
            <p:cNvGrpSpPr/>
            <p:nvPr/>
          </p:nvGrpSpPr>
          <p:grpSpPr>
            <a:xfrm>
              <a:off x="479818" y="178382"/>
              <a:ext cx="5496439" cy="769441"/>
              <a:chOff x="479818" y="178382"/>
              <a:chExt cx="5496439" cy="769441"/>
            </a:xfrm>
          </p:grpSpPr>
          <p:sp>
            <p:nvSpPr>
              <p:cNvPr id="17" name="文本占位符 2"/>
              <p:cNvSpPr txBox="1"/>
              <p:nvPr/>
            </p:nvSpPr>
            <p:spPr>
              <a:xfrm>
                <a:off x="894514" y="292685"/>
                <a:ext cx="5081743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随堂综合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8" name="矩形 17"/>
              <p:cNvSpPr/>
              <p:nvPr/>
            </p:nvSpPr>
            <p:spPr>
              <a:xfrm>
                <a:off x="479818" y="178382"/>
                <a:ext cx="450764" cy="76944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</a:rPr>
                  <a:t>S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9035" y="2945909"/>
            <a:ext cx="2508136" cy="244508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79818" y="1108402"/>
            <a:ext cx="7918450" cy="4616648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dirty="0">
                <a:latin typeface="+mn-ea"/>
              </a:rPr>
              <a:t>6</a:t>
            </a:r>
            <a:r>
              <a:rPr lang="zh-CN" altLang="zh-CN" sz="2800" dirty="0">
                <a:latin typeface="+mn-ea"/>
              </a:rPr>
              <a:t>．</a:t>
            </a:r>
            <a:r>
              <a:rPr lang="en-US" altLang="zh-CN" sz="2800" dirty="0">
                <a:latin typeface="+mn-ea"/>
              </a:rPr>
              <a:t>(2019·</a:t>
            </a:r>
            <a:r>
              <a:rPr lang="zh-CN" altLang="zh-CN" sz="2800" dirty="0">
                <a:latin typeface="+mn-ea"/>
              </a:rPr>
              <a:t>易杰原创</a:t>
            </a:r>
            <a:r>
              <a:rPr lang="en-US" altLang="zh-CN" sz="2800" dirty="0">
                <a:latin typeface="+mn-ea"/>
              </a:rPr>
              <a:t>)</a:t>
            </a:r>
            <a:r>
              <a:rPr lang="zh-CN" altLang="zh-CN" sz="2800" dirty="0">
                <a:latin typeface="+mn-ea"/>
              </a:rPr>
              <a:t>下列与声现象有关的说法</a:t>
            </a:r>
            <a:r>
              <a:rPr lang="zh-CN" altLang="zh-CN" sz="2800" dirty="0" smtClean="0">
                <a:latin typeface="+mn-ea"/>
              </a:rPr>
              <a:t>中</a:t>
            </a:r>
            <a:endParaRPr lang="en-US" altLang="zh-CN" sz="2800" dirty="0" smtClean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800" dirty="0">
                <a:latin typeface="+mn-ea"/>
              </a:rPr>
              <a:t> </a:t>
            </a:r>
            <a:r>
              <a:rPr lang="en-US" altLang="zh-CN" sz="2800" dirty="0" smtClean="0">
                <a:latin typeface="+mn-ea"/>
              </a:rPr>
              <a:t>  </a:t>
            </a:r>
            <a:r>
              <a:rPr lang="zh-CN" altLang="zh-CN" sz="2800" dirty="0" smtClean="0">
                <a:latin typeface="+mn-ea"/>
              </a:rPr>
              <a:t>不</a:t>
            </a:r>
            <a:r>
              <a:rPr lang="zh-CN" altLang="zh-CN" sz="2800" dirty="0">
                <a:latin typeface="+mn-ea"/>
              </a:rPr>
              <a:t>正确的是</a:t>
            </a:r>
            <a:r>
              <a:rPr lang="en-US" altLang="zh-CN" sz="2800" dirty="0">
                <a:latin typeface="+mn-ea"/>
              </a:rPr>
              <a:t>(</a:t>
            </a:r>
            <a:r>
              <a:rPr lang="zh-CN" altLang="zh-CN" sz="2800" dirty="0">
                <a:latin typeface="+mn-ea"/>
              </a:rPr>
              <a:t>　　</a:t>
            </a:r>
            <a:r>
              <a:rPr lang="en-US" altLang="zh-CN" sz="2800" dirty="0">
                <a:latin typeface="+mn-ea"/>
              </a:rPr>
              <a:t>)</a:t>
            </a:r>
            <a:endParaRPr lang="zh-CN" altLang="zh-CN" sz="2800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800" dirty="0">
                <a:latin typeface="+mn-ea"/>
              </a:rPr>
              <a:t> </a:t>
            </a:r>
            <a:r>
              <a:rPr lang="en-US" altLang="zh-CN" sz="2800" dirty="0" smtClean="0">
                <a:latin typeface="+mn-ea"/>
              </a:rPr>
              <a:t>  A</a:t>
            </a:r>
            <a:r>
              <a:rPr lang="zh-CN" altLang="zh-CN" sz="2800" dirty="0">
                <a:latin typeface="+mn-ea"/>
              </a:rPr>
              <a:t>．发声体的振动停止，发声也就停止</a:t>
            </a:r>
          </a:p>
          <a:p>
            <a:pPr>
              <a:lnSpc>
                <a:spcPct val="150000"/>
              </a:lnSpc>
            </a:pPr>
            <a:r>
              <a:rPr lang="en-US" altLang="zh-CN" sz="2800" dirty="0">
                <a:latin typeface="+mn-ea"/>
              </a:rPr>
              <a:t> </a:t>
            </a:r>
            <a:r>
              <a:rPr lang="en-US" altLang="zh-CN" sz="2800" dirty="0" smtClean="0">
                <a:latin typeface="+mn-ea"/>
              </a:rPr>
              <a:t>  B</a:t>
            </a:r>
            <a:r>
              <a:rPr lang="zh-CN" altLang="zh-CN" sz="2800" dirty="0">
                <a:latin typeface="+mn-ea"/>
              </a:rPr>
              <a:t>．高速公路两旁的隔音板可防止噪声的产生</a:t>
            </a:r>
          </a:p>
          <a:p>
            <a:pPr>
              <a:lnSpc>
                <a:spcPct val="150000"/>
              </a:lnSpc>
            </a:pPr>
            <a:r>
              <a:rPr lang="en-US" altLang="zh-CN" sz="2800" dirty="0">
                <a:latin typeface="+mn-ea"/>
              </a:rPr>
              <a:t> </a:t>
            </a:r>
            <a:r>
              <a:rPr lang="en-US" altLang="zh-CN" sz="2800" dirty="0" smtClean="0">
                <a:latin typeface="+mn-ea"/>
              </a:rPr>
              <a:t>  C</a:t>
            </a:r>
            <a:r>
              <a:rPr lang="zh-CN" altLang="zh-CN" sz="2800" dirty="0">
                <a:latin typeface="+mn-ea"/>
              </a:rPr>
              <a:t>．只有主人说出暗语时才能打开</a:t>
            </a:r>
            <a:r>
              <a:rPr lang="en-US" altLang="zh-CN" sz="2800" dirty="0">
                <a:latin typeface="+mn-ea"/>
              </a:rPr>
              <a:t>“</a:t>
            </a:r>
            <a:r>
              <a:rPr lang="zh-CN" altLang="zh-CN" sz="2800" dirty="0">
                <a:latin typeface="+mn-ea"/>
              </a:rPr>
              <a:t>声纹锁</a:t>
            </a:r>
            <a:r>
              <a:rPr lang="en-US" altLang="zh-CN" sz="2800" dirty="0">
                <a:latin typeface="+mn-ea"/>
              </a:rPr>
              <a:t>”</a:t>
            </a:r>
            <a:r>
              <a:rPr lang="zh-CN" altLang="zh-CN" sz="2800" dirty="0" smtClean="0">
                <a:latin typeface="+mn-ea"/>
              </a:rPr>
              <a:t>，</a:t>
            </a:r>
            <a:endParaRPr lang="en-US" altLang="zh-CN" sz="2800" dirty="0" smtClean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800" dirty="0">
                <a:latin typeface="+mn-ea"/>
              </a:rPr>
              <a:t> </a:t>
            </a:r>
            <a:r>
              <a:rPr lang="en-US" altLang="zh-CN" sz="2800" dirty="0" smtClean="0">
                <a:latin typeface="+mn-ea"/>
              </a:rPr>
              <a:t>     </a:t>
            </a:r>
            <a:r>
              <a:rPr lang="zh-CN" altLang="zh-CN" sz="2800" dirty="0" smtClean="0">
                <a:latin typeface="+mn-ea"/>
              </a:rPr>
              <a:t>其</a:t>
            </a:r>
            <a:r>
              <a:rPr lang="zh-CN" altLang="zh-CN" sz="2800" dirty="0">
                <a:latin typeface="+mn-ea"/>
              </a:rPr>
              <a:t>辨别声音的主要依据是音色</a:t>
            </a:r>
          </a:p>
          <a:p>
            <a:pPr>
              <a:lnSpc>
                <a:spcPct val="150000"/>
              </a:lnSpc>
            </a:pPr>
            <a:r>
              <a:rPr lang="en-US" altLang="zh-CN" sz="2800" dirty="0">
                <a:latin typeface="+mn-ea"/>
              </a:rPr>
              <a:t> </a:t>
            </a:r>
            <a:r>
              <a:rPr lang="en-US" altLang="zh-CN" sz="2800" dirty="0" smtClean="0">
                <a:latin typeface="+mn-ea"/>
              </a:rPr>
              <a:t>  D</a:t>
            </a:r>
            <a:r>
              <a:rPr lang="zh-CN" altLang="zh-CN" sz="2800" dirty="0">
                <a:latin typeface="+mn-ea"/>
              </a:rPr>
              <a:t>．汽车安装的倒车雷达是利用超声波工作的</a:t>
            </a:r>
          </a:p>
        </p:txBody>
      </p:sp>
      <p:sp>
        <p:nvSpPr>
          <p:cNvPr id="9" name="矩形 8"/>
          <p:cNvSpPr/>
          <p:nvPr/>
        </p:nvSpPr>
        <p:spPr>
          <a:xfrm>
            <a:off x="3063153" y="1870371"/>
            <a:ext cx="4235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B</a:t>
            </a:r>
            <a:endParaRPr lang="en-US" dirty="0"/>
          </a:p>
        </p:txBody>
      </p:sp>
      <p:grpSp>
        <p:nvGrpSpPr>
          <p:cNvPr id="10" name="组合 9"/>
          <p:cNvGrpSpPr/>
          <p:nvPr/>
        </p:nvGrpSpPr>
        <p:grpSpPr>
          <a:xfrm>
            <a:off x="431463" y="178382"/>
            <a:ext cx="8274780" cy="769441"/>
            <a:chOff x="431463" y="178382"/>
            <a:chExt cx="8274780" cy="769441"/>
          </a:xfrm>
        </p:grpSpPr>
        <p:cxnSp>
          <p:nvCxnSpPr>
            <p:cNvPr id="12" name="直接连接符 11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组合 15"/>
            <p:cNvGrpSpPr/>
            <p:nvPr/>
          </p:nvGrpSpPr>
          <p:grpSpPr>
            <a:xfrm>
              <a:off x="479818" y="178382"/>
              <a:ext cx="5496439" cy="769441"/>
              <a:chOff x="479818" y="178382"/>
              <a:chExt cx="5496439" cy="769441"/>
            </a:xfrm>
          </p:grpSpPr>
          <p:sp>
            <p:nvSpPr>
              <p:cNvPr id="17" name="文本占位符 2"/>
              <p:cNvSpPr txBox="1"/>
              <p:nvPr/>
            </p:nvSpPr>
            <p:spPr>
              <a:xfrm>
                <a:off x="894514" y="292685"/>
                <a:ext cx="5081743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随堂综合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8" name="矩形 17"/>
              <p:cNvSpPr/>
              <p:nvPr/>
            </p:nvSpPr>
            <p:spPr>
              <a:xfrm>
                <a:off x="479818" y="178382"/>
                <a:ext cx="450764" cy="76944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</a:rPr>
                  <a:t>S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79818" y="1108402"/>
            <a:ext cx="7918450" cy="483209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800" dirty="0">
                <a:latin typeface="+mn-ea"/>
              </a:rPr>
              <a:t>7</a:t>
            </a:r>
            <a:r>
              <a:rPr lang="zh-CN" altLang="zh-CN" sz="2800" dirty="0">
                <a:latin typeface="+mn-ea"/>
              </a:rPr>
              <a:t>．</a:t>
            </a:r>
            <a:r>
              <a:rPr lang="en-US" altLang="zh-CN" sz="2800" dirty="0">
                <a:latin typeface="+mn-ea"/>
              </a:rPr>
              <a:t>(2019·</a:t>
            </a:r>
            <a:r>
              <a:rPr lang="zh-CN" altLang="zh-CN" sz="2800" dirty="0">
                <a:latin typeface="+mn-ea"/>
              </a:rPr>
              <a:t>易杰原创</a:t>
            </a:r>
            <a:r>
              <a:rPr lang="en-US" altLang="zh-CN" sz="2800" dirty="0">
                <a:latin typeface="+mn-ea"/>
              </a:rPr>
              <a:t>)</a:t>
            </a:r>
            <a:r>
              <a:rPr lang="zh-CN" altLang="zh-CN" sz="2800" dirty="0">
                <a:latin typeface="+mn-ea"/>
              </a:rPr>
              <a:t>一般情况下，容器内装的液体越多，敲击容器时容器振动得越慢。如图</a:t>
            </a:r>
            <a:r>
              <a:rPr lang="en-US" altLang="zh-CN" sz="2800" dirty="0">
                <a:latin typeface="+mn-ea"/>
              </a:rPr>
              <a:t>1</a:t>
            </a:r>
            <a:r>
              <a:rPr lang="zh-CN" altLang="zh-CN" sz="2800" dirty="0">
                <a:latin typeface="+mn-ea"/>
              </a:rPr>
              <a:t>－</a:t>
            </a:r>
            <a:r>
              <a:rPr lang="en-US" altLang="zh-CN" sz="2800" dirty="0">
                <a:latin typeface="+mn-ea"/>
              </a:rPr>
              <a:t>11</a:t>
            </a:r>
            <a:r>
              <a:rPr lang="zh-CN" altLang="zh-CN" sz="2800" dirty="0">
                <a:latin typeface="+mn-ea"/>
              </a:rPr>
              <a:t>所示，在四个完全相同的玻璃杯内装有质量不等的水，用大小相同的力敲击四个玻璃杯，如果能分别发出</a:t>
            </a:r>
            <a:r>
              <a:rPr lang="en-US" altLang="zh-CN" sz="2800" dirty="0">
                <a:latin typeface="+mn-ea"/>
              </a:rPr>
              <a:t>“</a:t>
            </a:r>
            <a:r>
              <a:rPr lang="en-US" altLang="zh-CN" sz="2800" dirty="0" err="1">
                <a:latin typeface="+mn-ea"/>
              </a:rPr>
              <a:t>dou</a:t>
            </a:r>
            <a:r>
              <a:rPr lang="en-US" altLang="zh-CN" sz="2800" dirty="0">
                <a:latin typeface="+mn-ea"/>
              </a:rPr>
              <a:t>(1)”“</a:t>
            </a:r>
            <a:r>
              <a:rPr lang="en-US" altLang="zh-CN" sz="2800" dirty="0" err="1">
                <a:latin typeface="+mn-ea"/>
              </a:rPr>
              <a:t>ruai</a:t>
            </a:r>
            <a:r>
              <a:rPr lang="en-US" altLang="zh-CN" sz="2800" dirty="0">
                <a:latin typeface="+mn-ea"/>
              </a:rPr>
              <a:t>(2)”“mi(3)”“</a:t>
            </a:r>
            <a:r>
              <a:rPr lang="en-US" altLang="zh-CN" sz="2800" dirty="0" err="1">
                <a:latin typeface="+mn-ea"/>
              </a:rPr>
              <a:t>fa</a:t>
            </a:r>
            <a:r>
              <a:rPr lang="en-US" altLang="zh-CN" sz="2800" dirty="0">
                <a:latin typeface="+mn-ea"/>
              </a:rPr>
              <a:t>(4)”</a:t>
            </a:r>
            <a:r>
              <a:rPr lang="zh-CN" altLang="zh-CN" sz="2800" dirty="0">
                <a:latin typeface="+mn-ea"/>
              </a:rPr>
              <a:t>四个音阶，则与这四个音阶相对应的杯子的序号是</a:t>
            </a:r>
            <a:r>
              <a:rPr lang="en-US" altLang="zh-CN" sz="2800" dirty="0">
                <a:latin typeface="+mn-ea"/>
              </a:rPr>
              <a:t>(</a:t>
            </a:r>
            <a:r>
              <a:rPr lang="zh-CN" altLang="zh-CN" sz="2800" dirty="0">
                <a:latin typeface="+mn-ea"/>
              </a:rPr>
              <a:t>　　</a:t>
            </a:r>
            <a:r>
              <a:rPr lang="en-US" altLang="zh-CN" sz="2800" dirty="0">
                <a:latin typeface="+mn-ea"/>
              </a:rPr>
              <a:t>)</a:t>
            </a:r>
            <a:endParaRPr lang="zh-CN" altLang="zh-CN" sz="2800" dirty="0">
              <a:latin typeface="+mn-ea"/>
            </a:endParaRPr>
          </a:p>
          <a:p>
            <a:r>
              <a:rPr lang="en-US" altLang="zh-CN" sz="2800" dirty="0">
                <a:latin typeface="+mn-ea"/>
              </a:rPr>
              <a:t>A</a:t>
            </a:r>
            <a:r>
              <a:rPr lang="zh-CN" altLang="zh-CN" sz="2800" dirty="0">
                <a:latin typeface="+mn-ea"/>
              </a:rPr>
              <a:t>．甲丙乙丁</a:t>
            </a:r>
            <a:r>
              <a:rPr lang="en-US" altLang="zh-CN" sz="2800" dirty="0">
                <a:latin typeface="+mn-ea"/>
              </a:rPr>
              <a:t>  </a:t>
            </a:r>
            <a:endParaRPr lang="en-US" altLang="zh-CN" sz="2800" dirty="0" smtClean="0">
              <a:latin typeface="+mn-ea"/>
            </a:endParaRPr>
          </a:p>
          <a:p>
            <a:r>
              <a:rPr lang="en-US" altLang="zh-CN" sz="2800" dirty="0" smtClean="0">
                <a:latin typeface="+mn-ea"/>
              </a:rPr>
              <a:t>B</a:t>
            </a:r>
            <a:r>
              <a:rPr lang="zh-CN" altLang="zh-CN" sz="2800" dirty="0">
                <a:latin typeface="+mn-ea"/>
              </a:rPr>
              <a:t>．丁甲丙乙</a:t>
            </a:r>
          </a:p>
          <a:p>
            <a:r>
              <a:rPr lang="en-US" altLang="zh-CN" sz="2800" dirty="0">
                <a:latin typeface="+mn-ea"/>
              </a:rPr>
              <a:t>C</a:t>
            </a:r>
            <a:r>
              <a:rPr lang="zh-CN" altLang="zh-CN" sz="2800" dirty="0">
                <a:latin typeface="+mn-ea"/>
              </a:rPr>
              <a:t>．丁丙乙甲</a:t>
            </a:r>
            <a:r>
              <a:rPr lang="en-US" altLang="zh-CN" sz="2800" dirty="0">
                <a:latin typeface="+mn-ea"/>
              </a:rPr>
              <a:t>  </a:t>
            </a:r>
            <a:endParaRPr lang="en-US" altLang="zh-CN" sz="2800" dirty="0" smtClean="0">
              <a:latin typeface="+mn-ea"/>
            </a:endParaRPr>
          </a:p>
          <a:p>
            <a:r>
              <a:rPr lang="en-US" altLang="zh-CN" sz="2800" dirty="0" smtClean="0">
                <a:latin typeface="+mn-ea"/>
              </a:rPr>
              <a:t>D</a:t>
            </a:r>
            <a:r>
              <a:rPr lang="zh-CN" altLang="zh-CN" sz="2800" dirty="0">
                <a:latin typeface="+mn-ea"/>
              </a:rPr>
              <a:t>．甲乙丙丁</a:t>
            </a:r>
          </a:p>
        </p:txBody>
      </p:sp>
      <p:sp>
        <p:nvSpPr>
          <p:cNvPr id="9" name="矩形 8"/>
          <p:cNvSpPr/>
          <p:nvPr/>
        </p:nvSpPr>
        <p:spPr>
          <a:xfrm>
            <a:off x="820778" y="3686949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/>
              </a:rPr>
              <a:t>A</a:t>
            </a:r>
            <a:endParaRPr lang="en-US" dirty="0"/>
          </a:p>
        </p:txBody>
      </p:sp>
      <p:grpSp>
        <p:nvGrpSpPr>
          <p:cNvPr id="10" name="组合 9"/>
          <p:cNvGrpSpPr/>
          <p:nvPr/>
        </p:nvGrpSpPr>
        <p:grpSpPr>
          <a:xfrm>
            <a:off x="431463" y="178382"/>
            <a:ext cx="8274780" cy="769441"/>
            <a:chOff x="431463" y="178382"/>
            <a:chExt cx="8274780" cy="769441"/>
          </a:xfrm>
        </p:grpSpPr>
        <p:cxnSp>
          <p:nvCxnSpPr>
            <p:cNvPr id="12" name="直接连接符 11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组合 15"/>
            <p:cNvGrpSpPr/>
            <p:nvPr/>
          </p:nvGrpSpPr>
          <p:grpSpPr>
            <a:xfrm>
              <a:off x="479818" y="178382"/>
              <a:ext cx="5496439" cy="769441"/>
              <a:chOff x="479818" y="178382"/>
              <a:chExt cx="5496439" cy="769441"/>
            </a:xfrm>
          </p:grpSpPr>
          <p:sp>
            <p:nvSpPr>
              <p:cNvPr id="17" name="文本占位符 2"/>
              <p:cNvSpPr txBox="1"/>
              <p:nvPr/>
            </p:nvSpPr>
            <p:spPr>
              <a:xfrm>
                <a:off x="894514" y="292685"/>
                <a:ext cx="5081743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随堂综合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8" name="矩形 17"/>
              <p:cNvSpPr/>
              <p:nvPr/>
            </p:nvSpPr>
            <p:spPr>
              <a:xfrm>
                <a:off x="479818" y="178382"/>
                <a:ext cx="450764" cy="76944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</a:rPr>
                  <a:t>S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7563" y="3806854"/>
            <a:ext cx="3970450" cy="26701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/>
        </p:nvGrpSpPr>
        <p:grpSpPr>
          <a:xfrm>
            <a:off x="431463" y="178382"/>
            <a:ext cx="8274780" cy="768350"/>
            <a:chOff x="431463" y="178382"/>
            <a:chExt cx="8274780" cy="768350"/>
          </a:xfrm>
        </p:grpSpPr>
        <p:cxnSp>
          <p:nvCxnSpPr>
            <p:cNvPr id="11" name="直接连接符 10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/>
          </p:nvGrpSpPr>
          <p:grpSpPr>
            <a:xfrm>
              <a:off x="461043" y="178382"/>
              <a:ext cx="2487106" cy="768350"/>
              <a:chOff x="461043" y="178382"/>
              <a:chExt cx="2487106" cy="768350"/>
            </a:xfrm>
          </p:grpSpPr>
          <p:sp>
            <p:nvSpPr>
              <p:cNvPr id="8" name="文本占位符 2"/>
              <p:cNvSpPr txBox="1"/>
              <p:nvPr/>
            </p:nvSpPr>
            <p:spPr>
              <a:xfrm>
                <a:off x="894514" y="292685"/>
                <a:ext cx="205363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考点回顾</a:t>
                </a:r>
              </a:p>
            </p:txBody>
          </p:sp>
          <p:sp>
            <p:nvSpPr>
              <p:cNvPr id="13" name="矩形 12"/>
              <p:cNvSpPr/>
              <p:nvPr/>
            </p:nvSpPr>
            <p:spPr>
              <a:xfrm>
                <a:off x="461043" y="178382"/>
                <a:ext cx="48831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K</a:t>
                </a:r>
              </a:p>
            </p:txBody>
          </p:sp>
        </p:grpSp>
      </p:grpSp>
      <p:sp>
        <p:nvSpPr>
          <p:cNvPr id="41" name="TextBox 40"/>
          <p:cNvSpPr txBox="1"/>
          <p:nvPr/>
        </p:nvSpPr>
        <p:spPr>
          <a:xfrm>
            <a:off x="377825" y="1285875"/>
            <a:ext cx="8328025" cy="3108543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800" dirty="0" smtClean="0">
                <a:latin typeface="+mn-ea"/>
              </a:rPr>
              <a:t>    </a:t>
            </a:r>
            <a:r>
              <a:rPr lang="zh-CN" altLang="zh-CN" sz="2800" dirty="0" smtClean="0">
                <a:latin typeface="+mn-ea"/>
              </a:rPr>
              <a:t>本</a:t>
            </a:r>
            <a:r>
              <a:rPr lang="zh-CN" altLang="zh-CN" sz="2800" dirty="0">
                <a:latin typeface="+mn-ea"/>
              </a:rPr>
              <a:t>讲理解探究要求的考点：</a:t>
            </a:r>
            <a:r>
              <a:rPr lang="zh-CN" altLang="zh-CN" sz="2800" u="sng" dirty="0">
                <a:latin typeface="+mn-ea"/>
              </a:rPr>
              <a:t>声音的产生和传播条件</a:t>
            </a:r>
            <a:r>
              <a:rPr lang="zh-CN" altLang="zh-CN" sz="2800" dirty="0">
                <a:latin typeface="+mn-ea"/>
              </a:rPr>
              <a:t>。认识要求的考点：乐音的特性；声有关的应用；噪声的防治途径。学生要识记：</a:t>
            </a:r>
            <a:r>
              <a:rPr lang="zh-CN" altLang="zh-CN" sz="2800" u="sng" dirty="0">
                <a:latin typeface="+mn-ea"/>
              </a:rPr>
              <a:t>声速</a:t>
            </a:r>
            <a:r>
              <a:rPr lang="zh-CN" altLang="zh-CN" sz="2800" dirty="0">
                <a:latin typeface="+mn-ea"/>
              </a:rPr>
              <a:t>和</a:t>
            </a:r>
            <a:r>
              <a:rPr lang="zh-CN" altLang="zh-CN" sz="2800" u="sng" dirty="0">
                <a:latin typeface="+mn-ea"/>
              </a:rPr>
              <a:t>人耳听觉范围</a:t>
            </a:r>
            <a:r>
              <a:rPr lang="zh-CN" altLang="zh-CN" sz="2800" dirty="0">
                <a:latin typeface="+mn-ea"/>
              </a:rPr>
              <a:t>两个常数。近三年中考主要考查声音知识综合，题型是选择题、填空题。本讲分值大约是</a:t>
            </a:r>
            <a:r>
              <a:rPr lang="en-US" altLang="zh-CN" sz="2800" dirty="0">
                <a:latin typeface="+mn-ea"/>
              </a:rPr>
              <a:t>3</a:t>
            </a:r>
            <a:r>
              <a:rPr lang="zh-CN" altLang="zh-CN" sz="2800" dirty="0">
                <a:latin typeface="+mn-ea"/>
              </a:rPr>
              <a:t>分。</a:t>
            </a:r>
            <a:r>
              <a:rPr lang="en-US" altLang="zh-CN" sz="2800" dirty="0" smtClean="0">
                <a:latin typeface="+mn-ea"/>
              </a:rPr>
              <a:t>2020</a:t>
            </a:r>
            <a:r>
              <a:rPr lang="zh-CN" altLang="zh-CN" sz="2800" dirty="0" smtClean="0">
                <a:latin typeface="+mn-ea"/>
              </a:rPr>
              <a:t>年</a:t>
            </a:r>
            <a:r>
              <a:rPr lang="zh-CN" altLang="zh-CN" sz="2800" dirty="0">
                <a:latin typeface="+mn-ea"/>
              </a:rPr>
              <a:t>预测：</a:t>
            </a:r>
            <a:r>
              <a:rPr lang="zh-CN" altLang="zh-CN" sz="2800" u="sng" dirty="0">
                <a:latin typeface="+mn-ea"/>
              </a:rPr>
              <a:t>声音多个知识综合</a:t>
            </a:r>
            <a:r>
              <a:rPr lang="zh-CN" altLang="zh-CN" sz="2800" dirty="0">
                <a:latin typeface="+mn-ea"/>
              </a:rPr>
              <a:t>、</a:t>
            </a:r>
            <a:r>
              <a:rPr lang="zh-CN" altLang="zh-CN" sz="2800" u="sng" dirty="0">
                <a:latin typeface="+mn-ea"/>
              </a:rPr>
              <a:t>声波与电磁波知识的综合</a:t>
            </a:r>
            <a:r>
              <a:rPr lang="zh-CN" altLang="zh-CN" sz="2800" dirty="0">
                <a:latin typeface="+mn-ea"/>
              </a:rPr>
              <a:t>；</a:t>
            </a:r>
            <a:r>
              <a:rPr lang="zh-CN" altLang="zh-CN" sz="2800" u="sng" dirty="0">
                <a:latin typeface="+mn-ea"/>
              </a:rPr>
              <a:t>题型为选择题或填空题</a:t>
            </a:r>
            <a:r>
              <a:rPr lang="zh-CN" altLang="zh-CN" sz="2800" dirty="0">
                <a:latin typeface="+mn-ea"/>
              </a:rPr>
              <a:t>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dissolve/>
      </p:transition>
    </mc:Choice>
    <mc:Fallback xmlns="">
      <p:transition>
        <p:dissolv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/>
        </p:nvGraphicFramePr>
        <p:xfrm>
          <a:off x="271126" y="1619895"/>
          <a:ext cx="8672849" cy="422845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43424"/>
                <a:gridCol w="2962275"/>
                <a:gridCol w="1828800"/>
                <a:gridCol w="2038350"/>
              </a:tblGrid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400" kern="100" dirty="0">
                          <a:effectLst/>
                          <a:latin typeface="Arial Black" panose="020B0A04020102020204" pitchFamily="34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探究课题</a:t>
                      </a:r>
                      <a:endParaRPr lang="zh-CN" sz="24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400" kern="100" dirty="0">
                          <a:effectLst/>
                          <a:latin typeface="Arial Black" panose="020B0A0402010202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音调</a:t>
                      </a:r>
                      <a:endParaRPr lang="zh-CN" sz="24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400" kern="100">
                          <a:effectLst/>
                          <a:latin typeface="Arial Black" panose="020B0A0402010202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响度</a:t>
                      </a:r>
                      <a:endParaRPr lang="zh-CN" sz="24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400" kern="100">
                          <a:effectLst/>
                          <a:latin typeface="Arial Black" panose="020B0A0402010202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音色</a:t>
                      </a:r>
                      <a:endParaRPr lang="zh-CN" sz="24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</a:tr>
              <a:tr h="20288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400" kern="100" dirty="0">
                          <a:effectLst/>
                          <a:latin typeface="Arial Black" panose="020B0A04020102020204" pitchFamily="34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实验示意图</a:t>
                      </a:r>
                      <a:endParaRPr lang="zh-CN" sz="24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2400" kern="100" dirty="0">
                        <a:effectLst/>
                        <a:latin typeface="Arial Black" panose="020B0A0402010202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2400" kern="100" dirty="0">
                        <a:effectLst/>
                        <a:latin typeface="Arial Black" panose="020B0A0402010202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2400" kern="100" dirty="0">
                        <a:effectLst/>
                        <a:latin typeface="Arial Black" panose="020B0A04020102020204" pitchFamily="3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400" kern="100" dirty="0">
                          <a:effectLst/>
                          <a:latin typeface="Arial Black" panose="020B0A04020102020204" pitchFamily="34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过程及现象</a:t>
                      </a:r>
                      <a:endParaRPr lang="zh-CN" sz="24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400" kern="100">
                          <a:effectLst/>
                          <a:latin typeface="Arial Black" panose="020B0A0402010202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改变尺子伸出桌面的长度</a:t>
                      </a:r>
                      <a:r>
                        <a:rPr lang="zh-CN" sz="2400" kern="10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，</a:t>
                      </a:r>
                      <a:r>
                        <a:rPr lang="zh-CN" sz="2400" kern="100">
                          <a:effectLst/>
                          <a:latin typeface="Arial Black" panose="020B0A0402010202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用大小相同的力拨动尺子</a:t>
                      </a:r>
                      <a:r>
                        <a:rPr lang="zh-CN" sz="2400" kern="10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，</a:t>
                      </a:r>
                      <a:r>
                        <a:rPr lang="zh-CN" sz="2400" kern="100">
                          <a:effectLst/>
                          <a:latin typeface="Arial Black" panose="020B0A0402010202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尺子振动的快慢不同</a:t>
                      </a:r>
                      <a:r>
                        <a:rPr lang="zh-CN" sz="2400" kern="10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，</a:t>
                      </a:r>
                      <a:r>
                        <a:rPr lang="zh-CN" sz="2400" kern="100">
                          <a:effectLst/>
                          <a:latin typeface="Arial Black" panose="020B0A0402010202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听到的声音不同</a:t>
                      </a:r>
                      <a:endParaRPr lang="zh-CN" sz="24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400" kern="100" dirty="0">
                          <a:effectLst/>
                          <a:latin typeface="Arial Black" panose="020B0A0402010202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时轻时重地敲击鼓面</a:t>
                      </a:r>
                      <a:r>
                        <a:rPr lang="zh-CN" sz="2400" kern="1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，</a:t>
                      </a:r>
                      <a:r>
                        <a:rPr lang="zh-CN" sz="2400" kern="100" dirty="0">
                          <a:effectLst/>
                          <a:latin typeface="Arial Black" panose="020B0A0402010202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听到的声音大小不同</a:t>
                      </a:r>
                      <a:endParaRPr lang="zh-CN" sz="24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400" kern="100" dirty="0">
                          <a:effectLst/>
                          <a:latin typeface="Arial Black" panose="020B0A0402010202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听众能从同一乐曲中分辨出是二胡还是笛子演奏的</a:t>
                      </a:r>
                      <a:endParaRPr lang="zh-CN" sz="24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grpSp>
        <p:nvGrpSpPr>
          <p:cNvPr id="15" name="组合 14"/>
          <p:cNvGrpSpPr/>
          <p:nvPr/>
        </p:nvGrpSpPr>
        <p:grpSpPr>
          <a:xfrm>
            <a:off x="431463" y="178382"/>
            <a:ext cx="8274780" cy="768350"/>
            <a:chOff x="431463" y="178382"/>
            <a:chExt cx="8274780" cy="768350"/>
          </a:xfrm>
        </p:grpSpPr>
        <p:cxnSp>
          <p:nvCxnSpPr>
            <p:cNvPr id="11" name="直接连接符 10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/>
          </p:nvGrpSpPr>
          <p:grpSpPr>
            <a:xfrm>
              <a:off x="457232" y="178382"/>
              <a:ext cx="2490917" cy="768350"/>
              <a:chOff x="457232" y="178382"/>
              <a:chExt cx="2490917" cy="768350"/>
            </a:xfrm>
          </p:grpSpPr>
          <p:sp>
            <p:nvSpPr>
              <p:cNvPr id="8" name="文本占位符 2"/>
              <p:cNvSpPr txBox="1"/>
              <p:nvPr/>
            </p:nvSpPr>
            <p:spPr>
              <a:xfrm>
                <a:off x="894514" y="292685"/>
                <a:ext cx="205363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必备知识</a:t>
                </a:r>
              </a:p>
            </p:txBody>
          </p:sp>
          <p:sp>
            <p:nvSpPr>
              <p:cNvPr id="13" name="矩形 12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sp>
        <p:nvSpPr>
          <p:cNvPr id="41" name="TextBox 40"/>
          <p:cNvSpPr txBox="1"/>
          <p:nvPr/>
        </p:nvSpPr>
        <p:spPr>
          <a:xfrm>
            <a:off x="200660" y="1083945"/>
            <a:ext cx="8783955" cy="47994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3360"/>
              </a:lnSpc>
            </a:pPr>
            <a:r>
              <a:rPr lang="en-US" altLang="zh-CN" sz="2800" dirty="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2.</a:t>
            </a:r>
            <a:r>
              <a:rPr lang="zh-CN" altLang="en-US" sz="28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乐音的特性 </a:t>
            </a:r>
          </a:p>
        </p:txBody>
      </p:sp>
      <p:pic>
        <p:nvPicPr>
          <p:cNvPr id="3074" name="Picture 2" descr="C:\Documents and Settings\Administrator\桌面\pai\正文pai\2018XD-3.TIF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6630" y="2290892"/>
            <a:ext cx="2504897" cy="128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 descr="C:\Documents and Settings\Administrator\桌面\pai\正文pai\2018XD-4.TIF"/>
          <p:cNvPicPr>
            <a:picLocks noChangeAspect="1" noChangeArrowheads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0893" y="2301561"/>
            <a:ext cx="1308032" cy="1428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 descr="C:\Documents and Settings\Administrator\桌面\pai\正文pai\2018XD-5.TIF"/>
          <p:cNvPicPr>
            <a:picLocks noChangeAspect="1" noChangeArrowheads="1"/>
          </p:cNvPicPr>
          <p:nvPr/>
        </p:nvPicPr>
        <p:blipFill>
          <a:blip r:embed="rId7" r:link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9975" y="2290892"/>
            <a:ext cx="1042988" cy="1548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/>
        </p:nvGraphicFramePr>
        <p:xfrm>
          <a:off x="271126" y="1619895"/>
          <a:ext cx="8720474" cy="4733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43424"/>
                <a:gridCol w="2228850"/>
                <a:gridCol w="2562225"/>
                <a:gridCol w="2085975"/>
              </a:tblGrid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400" kern="100" dirty="0">
                          <a:effectLst/>
                          <a:latin typeface="Arial Black" panose="020B0A04020102020204" pitchFamily="34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探究课题</a:t>
                      </a:r>
                      <a:endParaRPr lang="zh-CN" sz="24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400" kern="100" dirty="0">
                          <a:effectLst/>
                          <a:latin typeface="Arial Black" panose="020B0A0402010202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音调</a:t>
                      </a:r>
                      <a:endParaRPr lang="zh-CN" sz="24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400" kern="100">
                          <a:effectLst/>
                          <a:latin typeface="Arial Black" panose="020B0A0402010202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响度</a:t>
                      </a:r>
                      <a:endParaRPr lang="zh-CN" sz="24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400" kern="100">
                          <a:effectLst/>
                          <a:latin typeface="Arial Black" panose="020B0A0402010202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音色</a:t>
                      </a:r>
                      <a:endParaRPr lang="zh-CN" sz="24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</a:tr>
              <a:tr h="20288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400" kern="100" dirty="0">
                          <a:effectLst/>
                          <a:latin typeface="Arial Black" panose="020B0A04020102020204" pitchFamily="34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实验示意图</a:t>
                      </a:r>
                      <a:endParaRPr lang="zh-CN" sz="24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2400" kern="100" dirty="0">
                        <a:effectLst/>
                        <a:latin typeface="Arial Black" panose="020B0A0402010202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2400" kern="100" dirty="0">
                        <a:effectLst/>
                        <a:latin typeface="Arial Black" panose="020B0A0402010202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2400" kern="100" dirty="0">
                        <a:effectLst/>
                        <a:latin typeface="Arial Black" panose="020B0A04020102020204" pitchFamily="3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</a:tr>
              <a:tr h="19145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400" kern="100" dirty="0">
                          <a:effectLst/>
                          <a:latin typeface="Arial Black" panose="020B0A04020102020204" pitchFamily="34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结论</a:t>
                      </a:r>
                      <a:endParaRPr lang="zh-CN" sz="24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400" kern="100" dirty="0">
                          <a:effectLst/>
                          <a:latin typeface="Arial Black" panose="020B0A0402010202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音调是指声音的高低</a:t>
                      </a:r>
                      <a:r>
                        <a:rPr lang="zh-CN" sz="2400" kern="1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，</a:t>
                      </a:r>
                      <a:r>
                        <a:rPr lang="zh-CN" sz="2400" kern="100" dirty="0">
                          <a:effectLst/>
                          <a:latin typeface="Arial Black" panose="020B0A0402010202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由发声体振动</a:t>
                      </a:r>
                      <a:r>
                        <a:rPr lang="zh-CN" sz="2400" kern="100" dirty="0" smtClean="0">
                          <a:effectLst/>
                          <a:latin typeface="Arial Black" panose="020B0A0402010202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的</a:t>
                      </a:r>
                      <a:r>
                        <a:rPr lang="en-US" sz="2400" kern="100" dirty="0" smtClean="0">
                          <a:effectLst/>
                          <a:latin typeface="Arial Black" panose="020B0A0402010202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 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CN" sz="2400" u="sng" kern="100" dirty="0" smtClean="0">
                          <a:effectLst/>
                          <a:latin typeface="Arial Black" panose="020B0A0402010202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         </a:t>
                      </a:r>
                      <a:r>
                        <a:rPr lang="zh-CN" sz="2400" kern="100" dirty="0" smtClean="0">
                          <a:effectLst/>
                          <a:latin typeface="Arial Black" panose="020B0A0402010202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决定</a:t>
                      </a:r>
                      <a:r>
                        <a:rPr lang="zh-CN" sz="2400" kern="100" dirty="0">
                          <a:effectLst/>
                          <a:latin typeface="Arial Black" panose="020B0A0402010202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。</a:t>
                      </a:r>
                      <a:endParaRPr lang="zh-CN" sz="24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400" kern="100" dirty="0">
                          <a:effectLst/>
                          <a:latin typeface="Arial Black" panose="020B0A0402010202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响度是指声音的强弱</a:t>
                      </a:r>
                      <a:r>
                        <a:rPr lang="zh-CN" sz="2400" kern="1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，由发声体</a:t>
                      </a:r>
                      <a:r>
                        <a:rPr lang="zh-CN" sz="2400" kern="100" dirty="0" smtClean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的</a:t>
                      </a:r>
                      <a:r>
                        <a:rPr lang="en-US" sz="2400" u="sng" kern="100" dirty="0" smtClean="0">
                          <a:effectLst/>
                          <a:latin typeface="Arial Black" panose="020B0A0402010202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        </a:t>
                      </a:r>
                      <a:r>
                        <a:rPr lang="zh-CN" sz="2400" kern="100" dirty="0" smtClean="0">
                          <a:effectLst/>
                          <a:latin typeface="Arial Black" panose="020B0A0402010202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来</a:t>
                      </a:r>
                      <a:r>
                        <a:rPr lang="zh-CN" sz="2400" kern="100" dirty="0">
                          <a:effectLst/>
                          <a:latin typeface="Arial Black" panose="020B0A0402010202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决定</a:t>
                      </a:r>
                      <a:r>
                        <a:rPr lang="zh-CN" sz="2400" kern="1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，</a:t>
                      </a:r>
                      <a:r>
                        <a:rPr lang="zh-CN" sz="2400" kern="100" dirty="0">
                          <a:effectLst/>
                          <a:latin typeface="Arial Black" panose="020B0A0402010202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还与离发声</a:t>
                      </a:r>
                      <a:r>
                        <a:rPr lang="zh-CN" sz="2400" kern="100" dirty="0" smtClean="0">
                          <a:effectLst/>
                          <a:latin typeface="Arial Black" panose="020B0A0402010202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体</a:t>
                      </a:r>
                      <a:endParaRPr lang="en-US" sz="2400" kern="100" dirty="0" smtClean="0">
                        <a:effectLst/>
                        <a:latin typeface="Arial Black" panose="020B0A0402010202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CN" sz="2400" u="sng" kern="100" dirty="0" smtClean="0">
                          <a:effectLst/>
                          <a:latin typeface="Arial Black" panose="020B0A0402010202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         </a:t>
                      </a:r>
                      <a:r>
                        <a:rPr lang="zh-CN" sz="2400" kern="100" dirty="0" smtClean="0">
                          <a:effectLst/>
                          <a:latin typeface="Arial Black" panose="020B0A0402010202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有关</a:t>
                      </a:r>
                      <a:r>
                        <a:rPr lang="zh-CN" sz="2400" kern="100" dirty="0">
                          <a:effectLst/>
                          <a:latin typeface="Arial Black" panose="020B0A0402010202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。</a:t>
                      </a:r>
                      <a:endParaRPr lang="zh-CN" sz="24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400" kern="100" dirty="0">
                          <a:effectLst/>
                          <a:latin typeface="Arial Black" panose="020B0A0402010202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音色是指声音的品质</a:t>
                      </a:r>
                      <a:r>
                        <a:rPr lang="zh-CN" sz="2400" kern="1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，</a:t>
                      </a:r>
                      <a:r>
                        <a:rPr lang="zh-CN" sz="2400" kern="100" dirty="0">
                          <a:effectLst/>
                          <a:latin typeface="Arial Black" panose="020B0A0402010202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由发声体</a:t>
                      </a:r>
                      <a:r>
                        <a:rPr lang="zh-CN" sz="2400" kern="100" dirty="0" smtClean="0">
                          <a:effectLst/>
                          <a:latin typeface="Arial Black" panose="020B0A0402010202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的</a:t>
                      </a:r>
                      <a:r>
                        <a:rPr lang="en-US" altLang="zh-CN" sz="2400" u="sng" kern="100" dirty="0" smtClean="0">
                          <a:effectLst/>
                          <a:latin typeface="Arial Black" panose="020B0A0402010202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       </a:t>
                      </a:r>
                      <a:r>
                        <a:rPr lang="en-US" sz="2400" kern="100" dirty="0" smtClean="0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CN" sz="2400" kern="100" dirty="0" smtClean="0">
                          <a:effectLst/>
                          <a:latin typeface="Arial Black" panose="020B0A0402010202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sz="2400" u="sng" kern="100" dirty="0" smtClean="0">
                          <a:effectLst/>
                          <a:latin typeface="Arial Black" panose="020B0A0402010202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         </a:t>
                      </a:r>
                      <a:r>
                        <a:rPr lang="zh-CN" sz="2400" kern="100" dirty="0" smtClean="0">
                          <a:effectLst/>
                          <a:latin typeface="Arial Black" panose="020B0A0402010202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以及</a:t>
                      </a:r>
                      <a:r>
                        <a:rPr lang="zh-CN" sz="2400" kern="100" dirty="0">
                          <a:effectLst/>
                          <a:latin typeface="Arial Black" panose="020B0A0402010202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发声方式决定。</a:t>
                      </a:r>
                      <a:endParaRPr lang="zh-CN" sz="24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</a:tr>
              <a:tr h="4191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400" kern="100" dirty="0">
                          <a:effectLst/>
                          <a:latin typeface="Arial Black" panose="020B0A04020102020204" pitchFamily="34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探究方法</a:t>
                      </a:r>
                      <a:endParaRPr lang="zh-CN" sz="24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400" kern="100">
                          <a:effectLst/>
                          <a:latin typeface="Arial Black" panose="020B0A0402010202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控制变量法</a:t>
                      </a:r>
                      <a:endParaRPr lang="zh-CN" sz="24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400" kern="100">
                          <a:effectLst/>
                          <a:latin typeface="Arial Black" panose="020B0A0402010202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控制变量法</a:t>
                      </a:r>
                      <a:endParaRPr lang="zh-CN" sz="24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400" kern="100" dirty="0">
                          <a:effectLst/>
                          <a:latin typeface="Arial Black" panose="020B0A0402010202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　</a:t>
                      </a:r>
                      <a:endParaRPr lang="zh-CN" sz="24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grpSp>
        <p:nvGrpSpPr>
          <p:cNvPr id="15" name="组合 14"/>
          <p:cNvGrpSpPr/>
          <p:nvPr/>
        </p:nvGrpSpPr>
        <p:grpSpPr>
          <a:xfrm>
            <a:off x="431463" y="178382"/>
            <a:ext cx="8274780" cy="768350"/>
            <a:chOff x="431463" y="178382"/>
            <a:chExt cx="8274780" cy="768350"/>
          </a:xfrm>
        </p:grpSpPr>
        <p:cxnSp>
          <p:nvCxnSpPr>
            <p:cNvPr id="11" name="直接连接符 10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/>
          </p:nvGrpSpPr>
          <p:grpSpPr>
            <a:xfrm>
              <a:off x="457232" y="178382"/>
              <a:ext cx="2490917" cy="768350"/>
              <a:chOff x="457232" y="178382"/>
              <a:chExt cx="2490917" cy="768350"/>
            </a:xfrm>
          </p:grpSpPr>
          <p:sp>
            <p:nvSpPr>
              <p:cNvPr id="8" name="文本占位符 2"/>
              <p:cNvSpPr txBox="1"/>
              <p:nvPr/>
            </p:nvSpPr>
            <p:spPr>
              <a:xfrm>
                <a:off x="894514" y="292685"/>
                <a:ext cx="205363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必备知识</a:t>
                </a:r>
              </a:p>
            </p:txBody>
          </p:sp>
          <p:sp>
            <p:nvSpPr>
              <p:cNvPr id="13" name="矩形 12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sp>
        <p:nvSpPr>
          <p:cNvPr id="41" name="TextBox 40"/>
          <p:cNvSpPr txBox="1"/>
          <p:nvPr/>
        </p:nvSpPr>
        <p:spPr>
          <a:xfrm>
            <a:off x="200660" y="1083945"/>
            <a:ext cx="8783955" cy="96436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3360"/>
              </a:lnSpc>
            </a:pPr>
            <a:r>
              <a:rPr lang="en-US" altLang="zh-CN" sz="2800" dirty="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2.</a:t>
            </a:r>
            <a:r>
              <a:rPr lang="zh-CN" altLang="en-US" sz="28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乐音的特性 </a:t>
            </a:r>
          </a:p>
          <a:p>
            <a:pPr fontAlgn="auto">
              <a:lnSpc>
                <a:spcPts val="3360"/>
              </a:lnSpc>
            </a:pPr>
            <a:r>
              <a:rPr lang="zh-CN" altLang="en-US" sz="28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endParaRPr sz="28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pic>
        <p:nvPicPr>
          <p:cNvPr id="3074" name="Picture 2" descr="C:\Documents and Settings\Administrator\桌面\pai\正文pai\2018XD-3.TIF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6631" y="2290893"/>
            <a:ext cx="2020570" cy="1033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 descr="C:\Documents and Settings\Administrator\桌面\pai\正文pai\2018XD-4.TIF"/>
          <p:cNvPicPr>
            <a:picLocks noChangeAspect="1" noChangeArrowheads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5118" y="2219121"/>
            <a:ext cx="1308032" cy="1428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 descr="C:\Documents and Settings\Administrator\桌面\pai\正文pai\2018XD-5.TIF"/>
          <p:cNvPicPr>
            <a:picLocks noChangeAspect="1" noChangeArrowheads="1"/>
          </p:cNvPicPr>
          <p:nvPr/>
        </p:nvPicPr>
        <p:blipFill>
          <a:blip r:embed="rId7" r:link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9975" y="2290892"/>
            <a:ext cx="1042988" cy="1548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6"/>
          <p:cNvSpPr txBox="1"/>
          <p:nvPr/>
        </p:nvSpPr>
        <p:spPr>
          <a:xfrm>
            <a:off x="2246631" y="5224983"/>
            <a:ext cx="10267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频率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4640888" y="4710633"/>
            <a:ext cx="10267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振幅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640887" y="5449342"/>
            <a:ext cx="10267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远近</a:t>
            </a:r>
          </a:p>
        </p:txBody>
      </p:sp>
      <p:sp>
        <p:nvSpPr>
          <p:cNvPr id="18" name="TextBox 16"/>
          <p:cNvSpPr txBox="1"/>
          <p:nvPr/>
        </p:nvSpPr>
        <p:spPr>
          <a:xfrm>
            <a:off x="7165012" y="4696866"/>
            <a:ext cx="17338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材料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、结构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6" grpId="0"/>
      <p:bldP spid="17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/>
        </p:nvGrpSpPr>
        <p:grpSpPr>
          <a:xfrm>
            <a:off x="431463" y="178382"/>
            <a:ext cx="8274780" cy="768350"/>
            <a:chOff x="431463" y="178382"/>
            <a:chExt cx="8274780" cy="768350"/>
          </a:xfrm>
        </p:grpSpPr>
        <p:cxnSp>
          <p:nvCxnSpPr>
            <p:cNvPr id="11" name="直接连接符 10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/>
          </p:nvGrpSpPr>
          <p:grpSpPr>
            <a:xfrm>
              <a:off x="457232" y="178382"/>
              <a:ext cx="2490917" cy="768350"/>
              <a:chOff x="457232" y="178382"/>
              <a:chExt cx="2490917" cy="768350"/>
            </a:xfrm>
          </p:grpSpPr>
          <p:sp>
            <p:nvSpPr>
              <p:cNvPr id="8" name="文本占位符 2"/>
              <p:cNvSpPr txBox="1"/>
              <p:nvPr/>
            </p:nvSpPr>
            <p:spPr>
              <a:xfrm>
                <a:off x="894514" y="292685"/>
                <a:ext cx="205363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必备知识</a:t>
                </a:r>
              </a:p>
            </p:txBody>
          </p:sp>
          <p:sp>
            <p:nvSpPr>
              <p:cNvPr id="13" name="矩形 12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sp>
        <p:nvSpPr>
          <p:cNvPr id="41" name="TextBox 40"/>
          <p:cNvSpPr txBox="1"/>
          <p:nvPr/>
        </p:nvSpPr>
        <p:spPr>
          <a:xfrm>
            <a:off x="200660" y="1083945"/>
            <a:ext cx="8783955" cy="4888518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3360"/>
              </a:lnSpc>
            </a:pPr>
            <a:r>
              <a:rPr lang="en-US" altLang="zh-CN" sz="2800" dirty="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3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．人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的听觉范围</a:t>
            </a:r>
          </a:p>
          <a:p>
            <a:pPr fontAlgn="auto">
              <a:lnSpc>
                <a:spcPts val="3360"/>
              </a:lnSpc>
            </a:pP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人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能够听到的声音频率范围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是</a:t>
            </a:r>
            <a:r>
              <a:rPr lang="en-US" altLang="zh-CN" sz="2800" u="sng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        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Hz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。超声波和次声波人类都听不见，但有些动物能听见。</a:t>
            </a:r>
          </a:p>
          <a:p>
            <a:pPr fontAlgn="auto">
              <a:lnSpc>
                <a:spcPts val="3360"/>
              </a:lnSpc>
            </a:pP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4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．声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的利用及噪声的防治</a:t>
            </a:r>
          </a:p>
          <a:p>
            <a:pPr fontAlgn="auto">
              <a:lnSpc>
                <a:spcPts val="3360"/>
              </a:lnSpc>
            </a:pP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(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1)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声音可以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传递</a:t>
            </a:r>
            <a:r>
              <a:rPr lang="en-US" altLang="zh-CN" sz="2800" u="sng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   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与</a:t>
            </a:r>
            <a:r>
              <a:rPr lang="en-US" altLang="zh-CN" sz="2800" u="sng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  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。</a:t>
            </a:r>
            <a:endParaRPr lang="zh-CN" altLang="en-US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360"/>
              </a:lnSpc>
            </a:pP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(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2)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超声波主要应用：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B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超检查、超声波清洗、声呐等；</a:t>
            </a:r>
          </a:p>
          <a:p>
            <a:pPr fontAlgn="auto">
              <a:lnSpc>
                <a:spcPts val="3360"/>
              </a:lnSpc>
            </a:pP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次声波主要产生于地震、火山爆发、台风、海啸等。</a:t>
            </a:r>
          </a:p>
          <a:p>
            <a:pPr fontAlgn="auto">
              <a:lnSpc>
                <a:spcPts val="3360"/>
              </a:lnSpc>
            </a:pP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(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3)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噪声防治途径主要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有</a:t>
            </a:r>
            <a:r>
              <a:rPr lang="zh-CN" altLang="en-US" sz="2800" u="sng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       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(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消声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)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、</a:t>
            </a:r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360"/>
              </a:lnSpc>
            </a:pPr>
            <a:r>
              <a:rPr lang="en-US" altLang="zh-CN" sz="2800" u="sng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          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(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吸声和隔声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)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及</a:t>
            </a:r>
            <a:r>
              <a:rPr lang="en-US" altLang="zh-CN" sz="2800" u="sng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       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。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人们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以</a:t>
            </a:r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360"/>
              </a:lnSpc>
            </a:pPr>
            <a:r>
              <a:rPr lang="en-US" altLang="zh-CN" sz="2800" u="sng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    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为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单位来表示声音强弱的等级。人们理想环境是白天不高于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55 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dB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。</a:t>
            </a:r>
          </a:p>
        </p:txBody>
      </p:sp>
      <p:sp>
        <p:nvSpPr>
          <p:cNvPr id="12" name="TextBox 16"/>
          <p:cNvSpPr txBox="1"/>
          <p:nvPr/>
        </p:nvSpPr>
        <p:spPr>
          <a:xfrm>
            <a:off x="4989831" y="1472133"/>
            <a:ext cx="28682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20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～</a:t>
            </a:r>
            <a:r>
              <a:rPr lang="en-US" altLang="zh-CN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20 000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9" name="TextBox 16"/>
          <p:cNvSpPr txBox="1"/>
          <p:nvPr/>
        </p:nvSpPr>
        <p:spPr>
          <a:xfrm>
            <a:off x="3551556" y="2748483"/>
            <a:ext cx="11347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能量</a:t>
            </a:r>
          </a:p>
        </p:txBody>
      </p:sp>
      <p:sp>
        <p:nvSpPr>
          <p:cNvPr id="20" name="TextBox 16"/>
          <p:cNvSpPr txBox="1"/>
          <p:nvPr/>
        </p:nvSpPr>
        <p:spPr>
          <a:xfrm>
            <a:off x="5218431" y="2748483"/>
            <a:ext cx="11347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信息</a:t>
            </a:r>
          </a:p>
        </p:txBody>
      </p:sp>
      <p:sp>
        <p:nvSpPr>
          <p:cNvPr id="21" name="TextBox 16"/>
          <p:cNvSpPr txBox="1"/>
          <p:nvPr/>
        </p:nvSpPr>
        <p:spPr>
          <a:xfrm>
            <a:off x="4265931" y="4024833"/>
            <a:ext cx="2402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声源处控制</a:t>
            </a:r>
          </a:p>
        </p:txBody>
      </p:sp>
      <p:sp>
        <p:nvSpPr>
          <p:cNvPr id="22" name="TextBox 16"/>
          <p:cNvSpPr txBox="1"/>
          <p:nvPr/>
        </p:nvSpPr>
        <p:spPr>
          <a:xfrm>
            <a:off x="200660" y="4462983"/>
            <a:ext cx="2402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传播途中阻断</a:t>
            </a:r>
          </a:p>
        </p:txBody>
      </p:sp>
      <p:sp>
        <p:nvSpPr>
          <p:cNvPr id="23" name="TextBox 16"/>
          <p:cNvSpPr txBox="1"/>
          <p:nvPr/>
        </p:nvSpPr>
        <p:spPr>
          <a:xfrm>
            <a:off x="4989831" y="4475428"/>
            <a:ext cx="2402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人耳处减弱</a:t>
            </a:r>
          </a:p>
        </p:txBody>
      </p:sp>
      <p:sp>
        <p:nvSpPr>
          <p:cNvPr id="24" name="TextBox 16"/>
          <p:cNvSpPr txBox="1"/>
          <p:nvPr/>
        </p:nvSpPr>
        <p:spPr>
          <a:xfrm>
            <a:off x="-181610" y="4895402"/>
            <a:ext cx="2402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分贝</a:t>
            </a:r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(</a:t>
            </a:r>
            <a:r>
              <a:rPr lang="en-US" altLang="zh-CN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dB)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500601" y="1170041"/>
            <a:ext cx="8420972" cy="51891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dirty="0" smtClean="0"/>
              <a:t>1</a:t>
            </a:r>
            <a:r>
              <a:rPr lang="zh-CN" altLang="en-US" sz="2800" dirty="0" smtClean="0"/>
              <a:t>．</a:t>
            </a:r>
            <a:r>
              <a:rPr lang="en-US" altLang="zh-CN" sz="2800" dirty="0"/>
              <a:t>(2017</a:t>
            </a:r>
            <a:r>
              <a:rPr lang="zh-CN" altLang="en-US" sz="2800" dirty="0"/>
              <a:t>年第</a:t>
            </a:r>
            <a:r>
              <a:rPr lang="en-US" altLang="zh-CN" sz="2800" dirty="0"/>
              <a:t>1</a:t>
            </a:r>
            <a:r>
              <a:rPr lang="zh-CN" altLang="en-US" sz="2800" dirty="0"/>
              <a:t>题</a:t>
            </a:r>
            <a:r>
              <a:rPr lang="en-US" altLang="zh-CN" sz="2800" dirty="0"/>
              <a:t>)</a:t>
            </a:r>
            <a:r>
              <a:rPr lang="zh-CN" altLang="en-US" sz="2800" dirty="0"/>
              <a:t>如图</a:t>
            </a:r>
            <a:r>
              <a:rPr lang="en-US" altLang="zh-CN" sz="2800" dirty="0"/>
              <a:t>1-1</a:t>
            </a:r>
            <a:r>
              <a:rPr lang="zh-CN" altLang="en-US" sz="2800" dirty="0"/>
              <a:t>所示，下列说法正确</a:t>
            </a:r>
            <a:r>
              <a:rPr lang="zh-CN" altLang="en-US" sz="2800" dirty="0" smtClean="0"/>
              <a:t>的是</a:t>
            </a:r>
            <a:r>
              <a:rPr lang="zh-CN" altLang="en-US" sz="2800" dirty="0"/>
              <a:t>（   </a:t>
            </a:r>
            <a:r>
              <a:rPr lang="zh-CN" altLang="en-US" sz="2800" dirty="0" smtClean="0"/>
              <a:t>     </a:t>
            </a:r>
            <a:r>
              <a:rPr lang="zh-CN" altLang="en-US" sz="2800" dirty="0"/>
              <a:t>）</a:t>
            </a:r>
            <a:endParaRPr lang="en-US" altLang="zh-CN" sz="2800" dirty="0"/>
          </a:p>
          <a:p>
            <a:pPr>
              <a:lnSpc>
                <a:spcPct val="150000"/>
              </a:lnSpc>
            </a:pPr>
            <a:r>
              <a:rPr lang="en-US" altLang="zh-CN" sz="2800" dirty="0" smtClean="0"/>
              <a:t>A</a:t>
            </a:r>
            <a:r>
              <a:rPr lang="zh-CN" altLang="en-US" sz="2800" dirty="0"/>
              <a:t>．人的听觉频率</a:t>
            </a:r>
            <a:r>
              <a:rPr lang="zh-CN" altLang="en-US" sz="2800" dirty="0" smtClean="0"/>
              <a:t>范</a:t>
            </a:r>
            <a:endParaRPr lang="en-US" altLang="zh-CN" sz="2800" dirty="0" smtClean="0"/>
          </a:p>
          <a:p>
            <a:pPr>
              <a:lnSpc>
                <a:spcPct val="150000"/>
              </a:lnSpc>
            </a:pPr>
            <a:r>
              <a:rPr lang="en-US" altLang="zh-CN" sz="2800" dirty="0"/>
              <a:t> </a:t>
            </a:r>
            <a:r>
              <a:rPr lang="en-US" altLang="zh-CN" sz="2800" dirty="0" smtClean="0"/>
              <a:t>      </a:t>
            </a:r>
            <a:r>
              <a:rPr lang="zh-CN" altLang="en-US" sz="2800" dirty="0" smtClean="0"/>
              <a:t>围</a:t>
            </a:r>
            <a:r>
              <a:rPr lang="zh-CN" altLang="en-US" sz="2800" dirty="0"/>
              <a:t>是</a:t>
            </a:r>
            <a:r>
              <a:rPr lang="en-US" altLang="zh-CN" sz="2800" dirty="0"/>
              <a:t>85</a:t>
            </a:r>
            <a:r>
              <a:rPr lang="zh-CN" altLang="en-US" sz="2800" dirty="0"/>
              <a:t>～</a:t>
            </a:r>
            <a:r>
              <a:rPr lang="en-US" altLang="zh-CN" sz="2800" dirty="0"/>
              <a:t>1 100 Hz</a:t>
            </a:r>
          </a:p>
          <a:p>
            <a:pPr>
              <a:lnSpc>
                <a:spcPct val="150000"/>
              </a:lnSpc>
            </a:pPr>
            <a:r>
              <a:rPr lang="en-US" altLang="zh-CN" sz="2800" dirty="0"/>
              <a:t>B</a:t>
            </a:r>
            <a:r>
              <a:rPr lang="zh-CN" altLang="en-US" sz="2800" dirty="0"/>
              <a:t>．狗的听觉频率</a:t>
            </a:r>
            <a:r>
              <a:rPr lang="zh-CN" altLang="en-US" sz="2800" dirty="0" smtClean="0"/>
              <a:t>范</a:t>
            </a:r>
            <a:endParaRPr lang="en-US" altLang="zh-CN" sz="2800" dirty="0" smtClean="0"/>
          </a:p>
          <a:p>
            <a:pPr>
              <a:lnSpc>
                <a:spcPct val="150000"/>
              </a:lnSpc>
            </a:pPr>
            <a:r>
              <a:rPr lang="en-US" altLang="zh-CN" sz="2800" dirty="0"/>
              <a:t> </a:t>
            </a:r>
            <a:r>
              <a:rPr lang="en-US" altLang="zh-CN" sz="2800" dirty="0" smtClean="0"/>
              <a:t>      </a:t>
            </a:r>
            <a:r>
              <a:rPr lang="zh-CN" altLang="en-US" sz="2800" dirty="0" smtClean="0"/>
              <a:t>围</a:t>
            </a:r>
            <a:r>
              <a:rPr lang="zh-CN" altLang="en-US" sz="2800" dirty="0"/>
              <a:t>是</a:t>
            </a:r>
            <a:r>
              <a:rPr lang="en-US" altLang="zh-CN" sz="2800" dirty="0"/>
              <a:t>15</a:t>
            </a:r>
            <a:r>
              <a:rPr lang="zh-CN" altLang="en-US" sz="2800" dirty="0"/>
              <a:t>～</a:t>
            </a:r>
            <a:r>
              <a:rPr lang="en-US" altLang="zh-CN" sz="2800" dirty="0"/>
              <a:t>50 000 Hz</a:t>
            </a:r>
          </a:p>
          <a:p>
            <a:pPr>
              <a:lnSpc>
                <a:spcPct val="150000"/>
              </a:lnSpc>
            </a:pPr>
            <a:r>
              <a:rPr lang="en-US" altLang="zh-CN" sz="2800" dirty="0"/>
              <a:t>C</a:t>
            </a:r>
            <a:r>
              <a:rPr lang="zh-CN" altLang="en-US" sz="2800" dirty="0"/>
              <a:t>．蝙蝠能听到</a:t>
            </a:r>
            <a:r>
              <a:rPr lang="zh-CN" altLang="en-US" sz="2800" dirty="0" smtClean="0"/>
              <a:t>次声波</a:t>
            </a:r>
            <a:endParaRPr lang="zh-CN" altLang="en-US" sz="2800" dirty="0"/>
          </a:p>
          <a:p>
            <a:pPr>
              <a:lnSpc>
                <a:spcPct val="150000"/>
              </a:lnSpc>
            </a:pPr>
            <a:r>
              <a:rPr lang="en-US" altLang="zh-CN" sz="2800" dirty="0"/>
              <a:t>D</a:t>
            </a:r>
            <a:r>
              <a:rPr lang="zh-CN" altLang="en-US" sz="2800" dirty="0"/>
              <a:t>．大象能听到超声波</a:t>
            </a:r>
          </a:p>
        </p:txBody>
      </p:sp>
      <p:sp>
        <p:nvSpPr>
          <p:cNvPr id="10" name="矩形 9"/>
          <p:cNvSpPr/>
          <p:nvPr/>
        </p:nvSpPr>
        <p:spPr>
          <a:xfrm>
            <a:off x="1091312" y="1920801"/>
            <a:ext cx="36580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B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12" name="组合 14"/>
          <p:cNvGrpSpPr/>
          <p:nvPr/>
        </p:nvGrpSpPr>
        <p:grpSpPr>
          <a:xfrm>
            <a:off x="431463" y="178382"/>
            <a:ext cx="8274780" cy="769441"/>
            <a:chOff x="431463" y="178382"/>
            <a:chExt cx="8274780" cy="769441"/>
          </a:xfrm>
        </p:grpSpPr>
        <p:cxnSp>
          <p:nvCxnSpPr>
            <p:cNvPr id="14" name="直接连接符 13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" name="组合 13"/>
            <p:cNvGrpSpPr/>
            <p:nvPr/>
          </p:nvGrpSpPr>
          <p:grpSpPr>
            <a:xfrm>
              <a:off x="457232" y="178382"/>
              <a:ext cx="6052425" cy="769441"/>
              <a:chOff x="457232" y="178382"/>
              <a:chExt cx="6052425" cy="769441"/>
            </a:xfrm>
          </p:grpSpPr>
          <p:sp>
            <p:nvSpPr>
              <p:cNvPr id="16" name="文本占位符 2"/>
              <p:cNvSpPr txBox="1"/>
              <p:nvPr/>
            </p:nvSpPr>
            <p:spPr>
              <a:xfrm>
                <a:off x="894514" y="292685"/>
                <a:ext cx="5615143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考情分析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中考链接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457232" y="178382"/>
                <a:ext cx="494046" cy="76944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 smtClean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K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4945" y="2977422"/>
            <a:ext cx="4529424" cy="30422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457232" y="1234667"/>
            <a:ext cx="8066311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dirty="0" smtClean="0"/>
              <a:t>2</a:t>
            </a:r>
            <a:r>
              <a:rPr lang="zh-CN" altLang="en-US" sz="2800" dirty="0" smtClean="0"/>
              <a:t>．</a:t>
            </a:r>
            <a:r>
              <a:rPr lang="en-US" altLang="zh-CN" sz="2800" dirty="0"/>
              <a:t>(2018</a:t>
            </a:r>
            <a:r>
              <a:rPr lang="zh-CN" altLang="en-US" sz="2800" dirty="0"/>
              <a:t>年第</a:t>
            </a:r>
            <a:r>
              <a:rPr lang="en-US" altLang="zh-CN" sz="2800" dirty="0"/>
              <a:t>3</a:t>
            </a:r>
            <a:r>
              <a:rPr lang="zh-CN" altLang="en-US" sz="2800" dirty="0"/>
              <a:t>题</a:t>
            </a:r>
            <a:r>
              <a:rPr lang="en-US" altLang="zh-CN" sz="2800" dirty="0"/>
              <a:t>)</a:t>
            </a:r>
            <a:r>
              <a:rPr lang="zh-CN" altLang="en-US" sz="2800" dirty="0"/>
              <a:t>音乐会上小提琴演奏乐曲时，下列说法正确的</a:t>
            </a:r>
            <a:r>
              <a:rPr lang="zh-CN" altLang="en-US" sz="2800" dirty="0" smtClean="0"/>
              <a:t>是（     ）</a:t>
            </a:r>
            <a:endParaRPr lang="en-US" altLang="zh-CN" sz="2800" dirty="0" smtClean="0"/>
          </a:p>
          <a:p>
            <a:pPr>
              <a:lnSpc>
                <a:spcPct val="150000"/>
              </a:lnSpc>
            </a:pPr>
            <a:r>
              <a:rPr lang="en-US" altLang="zh-CN" sz="2800" dirty="0" smtClean="0"/>
              <a:t>A</a:t>
            </a:r>
            <a:r>
              <a:rPr lang="zh-CN" altLang="en-US" sz="2800" dirty="0"/>
              <a:t>．演奏前，调节小提琴的琴弦松紧可改变声音</a:t>
            </a:r>
            <a:r>
              <a:rPr lang="zh-CN" altLang="en-US" sz="2800" dirty="0" smtClean="0"/>
              <a:t>的  </a:t>
            </a:r>
            <a:endParaRPr lang="en-US" altLang="zh-CN" sz="2800" dirty="0" smtClean="0"/>
          </a:p>
          <a:p>
            <a:pPr>
              <a:lnSpc>
                <a:spcPct val="150000"/>
              </a:lnSpc>
            </a:pPr>
            <a:r>
              <a:rPr lang="en-US" altLang="zh-CN" sz="2800" dirty="0"/>
              <a:t> </a:t>
            </a:r>
            <a:r>
              <a:rPr lang="en-US" altLang="zh-CN" sz="2800" dirty="0" smtClean="0"/>
              <a:t>      </a:t>
            </a:r>
            <a:r>
              <a:rPr lang="zh-CN" altLang="en-US" sz="2800" dirty="0" smtClean="0"/>
              <a:t>响度</a:t>
            </a:r>
            <a:endParaRPr lang="zh-CN" altLang="en-US" sz="2800" dirty="0"/>
          </a:p>
          <a:p>
            <a:pPr>
              <a:lnSpc>
                <a:spcPct val="150000"/>
              </a:lnSpc>
            </a:pPr>
            <a:r>
              <a:rPr lang="en-US" altLang="zh-CN" sz="2800" dirty="0"/>
              <a:t>B</a:t>
            </a:r>
            <a:r>
              <a:rPr lang="zh-CN" altLang="en-US" sz="2800" dirty="0"/>
              <a:t>．演奏时，用力拉紧小提琴的同一琴弦可提高</a:t>
            </a:r>
            <a:r>
              <a:rPr lang="zh-CN" altLang="en-US" sz="2800" dirty="0" smtClean="0"/>
              <a:t>声</a:t>
            </a:r>
            <a:endParaRPr lang="en-US" altLang="zh-CN" sz="2800" dirty="0" smtClean="0"/>
          </a:p>
          <a:p>
            <a:pPr>
              <a:lnSpc>
                <a:spcPct val="150000"/>
              </a:lnSpc>
            </a:pPr>
            <a:r>
              <a:rPr lang="en-US" altLang="zh-CN" sz="2800" dirty="0"/>
              <a:t> </a:t>
            </a:r>
            <a:r>
              <a:rPr lang="en-US" altLang="zh-CN" sz="2800" dirty="0" smtClean="0"/>
              <a:t>      </a:t>
            </a:r>
            <a:r>
              <a:rPr lang="zh-CN" altLang="en-US" sz="2800" dirty="0" smtClean="0"/>
              <a:t>音</a:t>
            </a:r>
            <a:r>
              <a:rPr lang="zh-CN" altLang="en-US" sz="2800" dirty="0"/>
              <a:t>的音调</a:t>
            </a:r>
          </a:p>
          <a:p>
            <a:pPr>
              <a:lnSpc>
                <a:spcPct val="150000"/>
              </a:lnSpc>
            </a:pPr>
            <a:r>
              <a:rPr lang="en-US" altLang="zh-CN" sz="2800" dirty="0"/>
              <a:t>C</a:t>
            </a:r>
            <a:r>
              <a:rPr lang="zh-CN" altLang="en-US" sz="2800" dirty="0"/>
              <a:t>．小提琴演奏的乐曲通过空气传入听众的耳朵</a:t>
            </a:r>
          </a:p>
          <a:p>
            <a:pPr>
              <a:lnSpc>
                <a:spcPct val="150000"/>
              </a:lnSpc>
            </a:pPr>
            <a:r>
              <a:rPr lang="en-US" altLang="zh-CN" sz="2800" dirty="0"/>
              <a:t>D</a:t>
            </a:r>
            <a:r>
              <a:rPr lang="zh-CN" altLang="en-US" sz="2800" dirty="0"/>
              <a:t>．小提琴的音色与二胡的音色相同</a:t>
            </a:r>
          </a:p>
        </p:txBody>
      </p:sp>
      <p:sp>
        <p:nvSpPr>
          <p:cNvPr id="16" name="矩形 15"/>
          <p:cNvSpPr/>
          <p:nvPr/>
        </p:nvSpPr>
        <p:spPr>
          <a:xfrm>
            <a:off x="3425685" y="1998734"/>
            <a:ext cx="36580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C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9" name="组合 14"/>
          <p:cNvGrpSpPr/>
          <p:nvPr/>
        </p:nvGrpSpPr>
        <p:grpSpPr>
          <a:xfrm>
            <a:off x="431463" y="178382"/>
            <a:ext cx="8274780" cy="769441"/>
            <a:chOff x="431463" y="178382"/>
            <a:chExt cx="8274780" cy="769441"/>
          </a:xfrm>
        </p:grpSpPr>
        <p:cxnSp>
          <p:nvCxnSpPr>
            <p:cNvPr id="12" name="直接连接符 11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/>
          </p:nvGrpSpPr>
          <p:grpSpPr>
            <a:xfrm>
              <a:off x="457232" y="178382"/>
              <a:ext cx="6052425" cy="769441"/>
              <a:chOff x="457232" y="178382"/>
              <a:chExt cx="6052425" cy="769441"/>
            </a:xfrm>
          </p:grpSpPr>
          <p:sp>
            <p:nvSpPr>
              <p:cNvPr id="15" name="文本占位符 2"/>
              <p:cNvSpPr txBox="1"/>
              <p:nvPr/>
            </p:nvSpPr>
            <p:spPr>
              <a:xfrm>
                <a:off x="894514" y="292685"/>
                <a:ext cx="5615143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考情分析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中考链接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457232" y="178382"/>
                <a:ext cx="494046" cy="76944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 smtClean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K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431463" y="963272"/>
            <a:ext cx="8066311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/>
              <a:t>3</a:t>
            </a:r>
            <a:r>
              <a:rPr lang="zh-CN" altLang="zh-CN" sz="2800" dirty="0"/>
              <a:t>．</a:t>
            </a:r>
            <a:r>
              <a:rPr lang="en-US" altLang="zh-CN" sz="2800" dirty="0"/>
              <a:t>(2019</a:t>
            </a:r>
            <a:r>
              <a:rPr lang="zh-CN" altLang="zh-CN" sz="2800" dirty="0"/>
              <a:t>年第</a:t>
            </a:r>
            <a:r>
              <a:rPr lang="en-US" altLang="zh-CN" sz="2800" dirty="0"/>
              <a:t>5</a:t>
            </a:r>
            <a:r>
              <a:rPr lang="zh-CN" altLang="zh-CN" sz="2800" dirty="0"/>
              <a:t>题</a:t>
            </a:r>
            <a:r>
              <a:rPr lang="en-US" altLang="zh-CN" sz="2800" dirty="0"/>
              <a:t>)</a:t>
            </a:r>
            <a:r>
              <a:rPr lang="zh-CN" altLang="zh-CN" sz="2800" dirty="0"/>
              <a:t>赛龙舟不仅是一项体育娱乐活动，更体现我国悠久历史文化传承。如图</a:t>
            </a:r>
            <a:r>
              <a:rPr lang="en-US" altLang="zh-CN" sz="2800" dirty="0"/>
              <a:t>1</a:t>
            </a:r>
            <a:r>
              <a:rPr lang="zh-CN" altLang="zh-CN" sz="2800" dirty="0"/>
              <a:t>－</a:t>
            </a:r>
            <a:r>
              <a:rPr lang="en-US" altLang="zh-CN" sz="2800" dirty="0"/>
              <a:t>2</a:t>
            </a:r>
            <a:r>
              <a:rPr lang="zh-CN" altLang="zh-CN" sz="2800" dirty="0"/>
              <a:t>所示为某比赛场景，下列说法错误的是</a:t>
            </a:r>
            <a:r>
              <a:rPr lang="en-US" altLang="zh-CN" sz="2800" dirty="0"/>
              <a:t>(</a:t>
            </a:r>
            <a:r>
              <a:rPr lang="zh-CN" altLang="zh-CN" sz="2800" dirty="0"/>
              <a:t>　　</a:t>
            </a:r>
            <a:r>
              <a:rPr lang="en-US" altLang="zh-CN" sz="2800" dirty="0"/>
              <a:t>)</a:t>
            </a:r>
            <a:endParaRPr lang="zh-CN" altLang="zh-CN" sz="2800" dirty="0"/>
          </a:p>
          <a:p>
            <a:r>
              <a:rPr lang="en-US" altLang="zh-CN" sz="2800" dirty="0"/>
              <a:t>A</a:t>
            </a:r>
            <a:r>
              <a:rPr lang="zh-CN" altLang="zh-CN" sz="2800" dirty="0"/>
              <a:t>．选手根据鼓声齐心协力划桨，鼓声是由鼓面振动产生的</a:t>
            </a:r>
          </a:p>
          <a:p>
            <a:r>
              <a:rPr lang="en-US" altLang="zh-CN" sz="2800" dirty="0"/>
              <a:t>B</a:t>
            </a:r>
            <a:r>
              <a:rPr lang="zh-CN" altLang="zh-CN" sz="2800" dirty="0"/>
              <a:t>．选手听到鼓声大作，</a:t>
            </a:r>
            <a:r>
              <a:rPr lang="zh-CN" altLang="zh-CN" sz="2800" dirty="0" smtClean="0"/>
              <a:t>震</a:t>
            </a:r>
            <a:endParaRPr lang="en-US" altLang="zh-CN" sz="2800" dirty="0" smtClean="0"/>
          </a:p>
          <a:p>
            <a:r>
              <a:rPr lang="zh-CN" altLang="zh-CN" sz="2800" dirty="0" smtClean="0"/>
              <a:t>耳</a:t>
            </a:r>
            <a:r>
              <a:rPr lang="zh-CN" altLang="zh-CN" sz="2800" dirty="0"/>
              <a:t>欲聋，说明此时鼓声的</a:t>
            </a:r>
            <a:r>
              <a:rPr lang="zh-CN" altLang="zh-CN" sz="2800" dirty="0" smtClean="0"/>
              <a:t>响</a:t>
            </a:r>
            <a:endParaRPr lang="en-US" altLang="zh-CN" sz="2800" dirty="0" smtClean="0"/>
          </a:p>
          <a:p>
            <a:r>
              <a:rPr lang="zh-CN" altLang="zh-CN" sz="2800" dirty="0" smtClean="0"/>
              <a:t>度</a:t>
            </a:r>
            <a:r>
              <a:rPr lang="zh-CN" altLang="zh-CN" sz="2800" dirty="0"/>
              <a:t>大</a:t>
            </a:r>
          </a:p>
          <a:p>
            <a:r>
              <a:rPr lang="en-US" altLang="zh-CN" sz="2800" dirty="0"/>
              <a:t>C</a:t>
            </a:r>
            <a:r>
              <a:rPr lang="zh-CN" altLang="zh-CN" sz="2800" dirty="0"/>
              <a:t>．选手能从现场各种</a:t>
            </a:r>
            <a:r>
              <a:rPr lang="zh-CN" altLang="zh-CN" sz="2800" dirty="0" smtClean="0"/>
              <a:t>声音</a:t>
            </a:r>
            <a:endParaRPr lang="en-US" altLang="zh-CN" sz="2800" dirty="0" smtClean="0"/>
          </a:p>
          <a:p>
            <a:r>
              <a:rPr lang="zh-CN" altLang="zh-CN" sz="2800" dirty="0" smtClean="0"/>
              <a:t>中听</a:t>
            </a:r>
            <a:r>
              <a:rPr lang="zh-CN" altLang="zh-CN" sz="2800" dirty="0"/>
              <a:t>出鼓声，主要是通过</a:t>
            </a:r>
            <a:r>
              <a:rPr lang="zh-CN" altLang="zh-CN" sz="2800" dirty="0" smtClean="0"/>
              <a:t>鼓</a:t>
            </a:r>
            <a:endParaRPr lang="en-US" altLang="zh-CN" sz="2800" dirty="0" smtClean="0"/>
          </a:p>
          <a:p>
            <a:r>
              <a:rPr lang="zh-CN" altLang="zh-CN" sz="2800" dirty="0" smtClean="0"/>
              <a:t>声</a:t>
            </a:r>
            <a:r>
              <a:rPr lang="zh-CN" altLang="zh-CN" sz="2800" dirty="0"/>
              <a:t>的音色来辨别的</a:t>
            </a:r>
          </a:p>
          <a:p>
            <a:r>
              <a:rPr lang="en-US" altLang="zh-CN" sz="2800" dirty="0"/>
              <a:t>D</a:t>
            </a:r>
            <a:r>
              <a:rPr lang="zh-CN" altLang="zh-CN" sz="2800" dirty="0"/>
              <a:t>．鼓手敲击鼓面越快，鼓声在空气中传播的速度也越快</a:t>
            </a:r>
          </a:p>
        </p:txBody>
      </p:sp>
      <p:sp>
        <p:nvSpPr>
          <p:cNvPr id="16" name="矩形 15"/>
          <p:cNvSpPr/>
          <p:nvPr/>
        </p:nvSpPr>
        <p:spPr>
          <a:xfrm>
            <a:off x="5428656" y="1833333"/>
            <a:ext cx="36580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D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9" name="组合 14"/>
          <p:cNvGrpSpPr/>
          <p:nvPr/>
        </p:nvGrpSpPr>
        <p:grpSpPr>
          <a:xfrm>
            <a:off x="431463" y="178382"/>
            <a:ext cx="8274780" cy="769441"/>
            <a:chOff x="431463" y="178382"/>
            <a:chExt cx="8274780" cy="769441"/>
          </a:xfrm>
        </p:grpSpPr>
        <p:cxnSp>
          <p:nvCxnSpPr>
            <p:cNvPr id="12" name="直接连接符 11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/>
          </p:nvGrpSpPr>
          <p:grpSpPr>
            <a:xfrm>
              <a:off x="457232" y="178382"/>
              <a:ext cx="6052425" cy="769441"/>
              <a:chOff x="457232" y="178382"/>
              <a:chExt cx="6052425" cy="769441"/>
            </a:xfrm>
          </p:grpSpPr>
          <p:sp>
            <p:nvSpPr>
              <p:cNvPr id="15" name="文本占位符 2"/>
              <p:cNvSpPr txBox="1"/>
              <p:nvPr/>
            </p:nvSpPr>
            <p:spPr>
              <a:xfrm>
                <a:off x="894514" y="292685"/>
                <a:ext cx="5615143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考情分析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中考链接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457232" y="178382"/>
                <a:ext cx="494046" cy="76944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 smtClean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K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8226" y="2825631"/>
            <a:ext cx="3980262" cy="271594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自定义 3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4E67C8"/>
      </a:accent6>
      <a:hlink>
        <a:srgbClr val="56C7AA"/>
      </a:hlink>
      <a:folHlink>
        <a:srgbClr val="59A8D1"/>
      </a:folHlink>
    </a:clrScheme>
    <a:fontScheme name="自定义 3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3603</Words>
  <Application>Microsoft Office PowerPoint</Application>
  <PresentationFormat>自定义</PresentationFormat>
  <Paragraphs>348</Paragraphs>
  <Slides>35</Slides>
  <Notes>32</Notes>
  <HiddenSlides>0</HiddenSlides>
  <MMClips>0</MMClips>
  <ScaleCrop>false</ScaleCrop>
  <HeadingPairs>
    <vt:vector size="6" baseType="variant">
      <vt:variant>
        <vt:lpstr>主题</vt:lpstr>
      </vt:variant>
      <vt:variant>
        <vt:i4>2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35</vt:i4>
      </vt:variant>
    </vt:vector>
  </HeadingPairs>
  <TitlesOfParts>
    <vt:vector size="38" baseType="lpstr">
      <vt:lpstr>Office 主题</vt:lpstr>
      <vt:lpstr>1_Office 主题</vt:lpstr>
      <vt:lpstr>Equation.KSEE3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User</cp:lastModifiedBy>
  <cp:revision>2</cp:revision>
  <dcterms:created xsi:type="dcterms:W3CDTF">2016-09-10T02:18:00Z</dcterms:created>
  <dcterms:modified xsi:type="dcterms:W3CDTF">2020-04-18T09:46:06Z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2052-11.3.0.8775</vt:lpwstr>
  </property>
</Properties>
</file>