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12192000"/>
  <p:custDataLst>
    <p:tags r:id="rId24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tags" Target="tags/tag1.xml" /><Relationship Id="rId25" Type="http://schemas.openxmlformats.org/officeDocument/2006/relationships/presProps" Target="presProps.xml" /><Relationship Id="rId26" Type="http://schemas.openxmlformats.org/officeDocument/2006/relationships/viewProps" Target="viewProps.xml" /><Relationship Id="rId27" Type="http://schemas.openxmlformats.org/officeDocument/2006/relationships/theme" Target="theme/theme1.xml" /><Relationship Id="rId28" Type="http://schemas.openxmlformats.org/officeDocument/2006/relationships/tableStyles" Target="tableStyles.xml" /><Relationship Id="rId3" Type="http://schemas.openxmlformats.org/officeDocument/2006/relationships/slide" Target="slides/slide1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6.jpeg" /><Relationship Id="rId4" Type="http://schemas.openxmlformats.org/officeDocument/2006/relationships/image" Target="../media/image7.jpeg" /><Relationship Id="rId5" Type="http://schemas.openxmlformats.org/officeDocument/2006/relationships/image" Target="../media/image8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9.jpeg" /><Relationship Id="rId4" Type="http://schemas.openxmlformats.org/officeDocument/2006/relationships/image" Target="../media/image10.jpeg" /><Relationship Id="rId5" Type="http://schemas.openxmlformats.org/officeDocument/2006/relationships/image" Target="../media/image11.jpeg" /><Relationship Id="rId6" Type="http://schemas.openxmlformats.org/officeDocument/2006/relationships/image" Target="../media/image12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13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14.jpeg" /><Relationship Id="rId4" Type="http://schemas.openxmlformats.org/officeDocument/2006/relationships/image" Target="../media/image15.jpeg" /><Relationship Id="rId5" Type="http://schemas.openxmlformats.org/officeDocument/2006/relationships/image" Target="../media/image16.jpeg" /><Relationship Id="rId6" Type="http://schemas.openxmlformats.org/officeDocument/2006/relationships/image" Target="../media/image17.jpeg" /><Relationship Id="rId7" Type="http://schemas.openxmlformats.org/officeDocument/2006/relationships/image" Target="../media/image18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19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jpeg" /><Relationship Id="rId4" Type="http://schemas.openxmlformats.org/officeDocument/2006/relationships/image" Target="../media/image21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5.xml" TargetMode="Internal" /><Relationship Id="rId6" Type="http://schemas.openxmlformats.org/officeDocument/2006/relationships/slide" Target="slide9.xml" TargetMode="Internal" /><Relationship Id="rId7" Type="http://schemas.openxmlformats.org/officeDocument/2006/relationships/slide" Target="slide14.xml" TargetMode="Internal" /><Relationship Id="rId8" Type="http://schemas.openxmlformats.org/officeDocument/2006/relationships/slide" Target="slide18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2.png" /><Relationship Id="rId4" Type="http://schemas.openxmlformats.org/officeDocument/2006/relationships/image" Target="../media/image23.jpeg" /><Relationship Id="rId5" Type="http://schemas.openxmlformats.org/officeDocument/2006/relationships/image" Target="../media/image24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5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6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7.jpeg" /><Relationship Id="rId4" Type="http://schemas.openxmlformats.org/officeDocument/2006/relationships/image" Target="../media/image8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29383a428.fixed?vcp=1&amp;pid=c26cb4ed5&amp;color=0,0,0&amp;vtp=1&amp;bbb=1" title=""/>
          <p:cNvSpPr/>
          <p:nvPr/>
        </p:nvSpPr>
        <p:spPr>
          <a:xfrm>
            <a:off x="-78740" y="1774317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29383a428.fixed?vcp=1&amp;pid=c26cb4ed5&amp;color=0,0,0&amp;vtp=1&amp;bbb=1" title=""/>
          <p:cNvSpPr/>
          <p:nvPr/>
        </p:nvSpPr>
        <p:spPr>
          <a:xfrm>
            <a:off x="-78740" y="2835021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声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光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热</a:t>
            </a:r>
            <a:endParaRPr lang="en-US" altLang="zh-CN" sz="5500"/>
          </a:p>
        </p:txBody>
      </p:sp>
      <p:sp>
        <p:nvSpPr>
          <p:cNvPr id="4" name="C_3_BD#29383a428.fixed?vcp=1&amp;pid=c26cb4ed5&amp;color=0,0,0&amp;vtp=1&amp;bbb=1" title=""/>
          <p:cNvSpPr/>
          <p:nvPr/>
        </p:nvSpPr>
        <p:spPr>
          <a:xfrm>
            <a:off x="-78740" y="3767709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第3讲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光的折射与色散</a:t>
            </a:r>
            <a:endParaRPr lang="en-US" altLang="zh-CN" sz="5500"/>
          </a:p>
        </p:txBody>
      </p:sp>
      <p:sp>
        <p:nvSpPr>
          <p:cNvPr id="5" name="C_3#29383a428" title=""/>
          <p:cNvSpPr/>
          <p:nvPr/>
        </p:nvSpPr>
        <p:spPr>
          <a:xfrm>
            <a:off x="1878076" y="4800981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aa4e03fb9?vcp=1&amp;pid=fbbfefe98&amp;color=0,0,0&amp;tib=255,255,255&amp;iip=4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aa4e03fb9?vcp=1&amp;pid=fbbfefe98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光的折射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光的色散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看不见的光</a:t>
            </a:r>
            <a:endParaRPr lang="en-US" altLang="zh-CN" sz="100"/>
          </a:p>
        </p:txBody>
      </p:sp>
      <p:pic>
        <p:nvPicPr>
          <p:cNvPr id="4" name="C_5_BD#aa4e03fb9?vcp=1&amp;pid=fbbfefe98&amp;color=0,0,0&amp;tib=255,255,255&amp;iip=5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940" y="810742"/>
            <a:ext cx="1143000" cy="466344"/>
          </a:xfrm>
          <a:prstGeom prst="rect">
            <a:avLst/>
          </a:prstGeom>
        </p:spPr>
      </p:pic>
      <p:pic>
        <p:nvPicPr>
          <p:cNvPr id="5" name="C_5_BD#aa4e03fb9?vcp=1&amp;pid=fbbfefe98&amp;color=0,0,0&amp;tib=255,255,255&amp;iip=6&amp;vtp=1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3464" y="810742"/>
            <a:ext cx="1143000" cy="466344"/>
          </a:xfrm>
          <a:prstGeom prst="rect">
            <a:avLst/>
          </a:prstGeom>
        </p:spPr>
      </p:pic>
      <p:sp>
        <p:nvSpPr>
          <p:cNvPr id="6" name="QC_6_BD.17_1#80b791fbe?vcp=1&amp;vop=1&amp;vis=1&amp;pid=aa4e03fb9&amp;color=0,0,0&amp;vtp=1&amp;bbb=1&amp;hb=1" title=""/>
          <p:cNvSpPr/>
          <p:nvPr/>
        </p:nvSpPr>
        <p:spPr>
          <a:xfrm>
            <a:off x="932688" y="1351063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（2024·吉林）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清澈见底的池水看起来比实际浅，这种现象产生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原因是光的(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7" name="QC_6_AN.18_1#80b791fbe.bracket?vcp=1&amp;vop=1&amp;vis=1&amp;pid=aa4e03fb9&amp;color=0,0,0&amp;vpa=17&amp;vtp=1" title=""/>
          <p:cNvSpPr/>
          <p:nvPr/>
        </p:nvSpPr>
        <p:spPr>
          <a:xfrm>
            <a:off x="2995644" y="1985428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8" name="QC_6_BD.17_2#80b791fbe.choices?vcp=1&amp;vop=1&amp;vis=1&amp;pid=aa4e03fb9&amp;color=0,0,0&amp;vtp=1&amp;bbb=1" title=""/>
          <p:cNvSpPr/>
          <p:nvPr/>
        </p:nvSpPr>
        <p:spPr>
          <a:xfrm>
            <a:off x="932688" y="2628048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465705"/>
                <a:tab pos="5616575"/>
                <a:tab pos="806958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A.反射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B.直线传播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C.折射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D.色散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19_1#a9c87d9d1?vcp=1&amp;vop=1&amp;vis=1&amp;pid=aa4e03fb9&amp;color=0,0,0&amp;vtp=1&amp;bt=1&amp;bbb=1&amp;hb=1" title=""/>
          <p:cNvSpPr/>
          <p:nvPr/>
        </p:nvSpPr>
        <p:spPr>
          <a:xfrm>
            <a:off x="932688" y="97888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（2024·临夏州）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光——宇宙的使者，下列选项关于光现象的描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述可以用光的折射来解释的是(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20_1#a9c87d9d1.bracket?vcp=1&amp;vop=1&amp;vis=1&amp;pid=aa4e03fb9&amp;color=0,0,0&amp;vpa=18&amp;vtp=1" title=""/>
          <p:cNvSpPr/>
          <p:nvPr/>
        </p:nvSpPr>
        <p:spPr>
          <a:xfrm>
            <a:off x="5853144" y="1613249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pic>
        <p:nvPicPr>
          <p:cNvPr id="4" name="QC_6_BD.19_2#a9c87d9d1.choice_image?htil=1&amp;vcp=1&amp;vop=1&amp;vis=1&amp;pid=aa4e03fb9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2688" y="2782665"/>
            <a:ext cx="2276856" cy="112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19_3#a9c87d9d1?htil=1&amp;vcp=1&amp;vop=1&amp;vis=1&amp;pid=aa4e03fb9&amp;color=0,0,0&amp;vtp=1&amp;bbb=1&amp;hb=1" title=""/>
          <p:cNvSpPr/>
          <p:nvPr/>
        </p:nvSpPr>
        <p:spPr>
          <a:xfrm>
            <a:off x="932688" y="4026249"/>
            <a:ext cx="2578608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A.墙上呈现手的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影子</a:t>
            </a:r>
            <a:endParaRPr lang="en-US" altLang="zh-CN" sz="2800"/>
          </a:p>
        </p:txBody>
      </p:sp>
      <p:pic>
        <p:nvPicPr>
          <p:cNvPr id="6" name="QC_6_BD.19_4#a9c87d9d1.choice_image?htil=1&amp;vcp=1&amp;vop=1&amp;vis=1&amp;pid=aa4e03fb9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20440" y="2389473"/>
            <a:ext cx="2002536" cy="151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C_6_BD.19_5#a9c87d9d1?htil=1&amp;vcp=1&amp;vop=1&amp;vis=1&amp;pid=aa4e03fb9&amp;color=0,0,0&amp;vtp=1&amp;bbb=1&amp;hb=1" title=""/>
          <p:cNvSpPr/>
          <p:nvPr/>
        </p:nvSpPr>
        <p:spPr>
          <a:xfrm>
            <a:off x="3520440" y="4026249"/>
            <a:ext cx="2578608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B.桥在水中的倒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影</a:t>
            </a:r>
            <a:endParaRPr lang="en-US" altLang="zh-CN" sz="2800"/>
          </a:p>
        </p:txBody>
      </p:sp>
      <p:pic>
        <p:nvPicPr>
          <p:cNvPr id="8" name="QC_6_BD.19_6#a9c87d9d1.choice_image?htil=1&amp;vcp=1&amp;vop=1&amp;vis=1&amp;pid=aa4e03fb9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9048" y="2316321"/>
            <a:ext cx="2532888" cy="158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9" name="QC_6_BD.19_7#a9c87d9d1?htil=1&amp;vcp=1&amp;vop=1&amp;vis=1&amp;pid=aa4e03fb9&amp;color=0,0,0&amp;vtp=1&amp;bbb=1&amp;hb=1" title=""/>
          <p:cNvSpPr/>
          <p:nvPr/>
        </p:nvSpPr>
        <p:spPr>
          <a:xfrm>
            <a:off x="6099048" y="4026249"/>
            <a:ext cx="2578608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C.平面镜使太阳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光聚集到同一位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置</a:t>
            </a:r>
            <a:endParaRPr lang="en-US" altLang="zh-CN" sz="2800"/>
          </a:p>
        </p:txBody>
      </p:sp>
      <p:pic>
        <p:nvPicPr>
          <p:cNvPr id="10" name="QC_6_BD.19_8#a9c87d9d1.choice_image?htil=1&amp;vcp=1&amp;vop=1&amp;vis=1&amp;pid=aa4e03fb9&amp;color=0,0,0&amp;tib=255,255,255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77656" y="2334609"/>
            <a:ext cx="2148840" cy="157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11" name="QC_6_BD.19_9#a9c87d9d1?htil=1&amp;vcp=1&amp;vop=1&amp;vis=1&amp;pid=aa4e03fb9&amp;color=0,0,0&amp;vtp=1&amp;bbb=1&amp;hb=1" title=""/>
          <p:cNvSpPr/>
          <p:nvPr/>
        </p:nvSpPr>
        <p:spPr>
          <a:xfrm>
            <a:off x="8677656" y="4026249"/>
            <a:ext cx="2578608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D.人看到鱼在水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中的像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21_1#00276dabd?vcp=1&amp;vop=1&amp;vis=1&amp;pid=aa4e03fb9&amp;color=0,0,0&amp;vtp=1&amp;bt=1&amp;bbb=1&amp;hb=1" title=""/>
          <p:cNvSpPr/>
          <p:nvPr/>
        </p:nvSpPr>
        <p:spPr>
          <a:xfrm>
            <a:off x="932688" y="1251680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（2023·韶关）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如图3-1所示是小童用手机拍摄的瀑布下的彩虹。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彩虹的形成是因为光的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现象。手机屏幕上呈现出由红、绿、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三种色光混合而成的多彩画面。</a:t>
            </a:r>
            <a:endParaRPr lang="en-US" altLang="zh-CN" sz="2800"/>
          </a:p>
        </p:txBody>
      </p:sp>
      <p:sp>
        <p:nvSpPr>
          <p:cNvPr id="3" name="QB_6_AN.22_1#00276dabd.blank?vcp=1&amp;vop=1&amp;vis=1&amp;pid=aa4e03fb9&amp;color=0,0,0&amp;vpa=19&amp;vtp=1&amp;bbb=1" title=""/>
          <p:cNvSpPr/>
          <p:nvPr/>
        </p:nvSpPr>
        <p:spPr>
          <a:xfrm>
            <a:off x="4514881" y="1868900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色散</a:t>
            </a:r>
            <a:endParaRPr lang="en-US" altLang="zh-CN" sz="2800"/>
          </a:p>
        </p:txBody>
      </p:sp>
      <p:sp>
        <p:nvSpPr>
          <p:cNvPr id="4" name="QB_6_AN.24_1#00276dabd.blank?vcp=1&amp;vop=1&amp;vis=1&amp;pid=aa4e03fb9&amp;color=0,0,0&amp;vpa=20&amp;vtp=1" title=""/>
          <p:cNvSpPr/>
          <p:nvPr/>
        </p:nvSpPr>
        <p:spPr>
          <a:xfrm>
            <a:off x="943007" y="2495645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蓝</a:t>
            </a:r>
            <a:endParaRPr lang="en-US" altLang="zh-CN" sz="2800"/>
          </a:p>
        </p:txBody>
      </p:sp>
      <p:pic>
        <p:nvPicPr>
          <p:cNvPr id="5" name="QB_6_BD.23_1#00276dabd?iti=1&amp;vcp=1&amp;vop=1&amp;vis=1&amp;pid=aa4e03fb9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56048" y="3229832"/>
            <a:ext cx="2286000" cy="168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23_2#00276dabd?iti=1&amp;vcp=1&amp;vop=1&amp;vis=1&amp;pid=aa4e03fb9&amp;color=0,0,0&amp;vtp=1&amp;bbb=1" title=""/>
          <p:cNvSpPr/>
          <p:nvPr/>
        </p:nvSpPr>
        <p:spPr>
          <a:xfrm>
            <a:off x="5642642" y="5039328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图3-1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25_1#e14ba61b8?vcp=1&amp;vop=1&amp;vis=1&amp;pid=aa4e03fb9&amp;color=0,0,0&amp;vtp=1&amp;bt=1&amp;bbb=1&amp;hb=1" title=""/>
          <p:cNvSpPr/>
          <p:nvPr/>
        </p:nvSpPr>
        <p:spPr>
          <a:xfrm>
            <a:off x="932688" y="217449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（2025·原创）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家用电器的遥控器发出的光能用来控制电视机、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空调等用电器。对于它发出的光，下列说法中正确的是(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26_1#e14ba61b8.bracket?vcp=1&amp;vop=1&amp;vis=1&amp;pid=aa4e03fb9&amp;color=0,0,0&amp;vpa=21&amp;vtp=1" title=""/>
          <p:cNvSpPr/>
          <p:nvPr/>
        </p:nvSpPr>
        <p:spPr>
          <a:xfrm>
            <a:off x="9794907" y="2808859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sp>
        <p:nvSpPr>
          <p:cNvPr id="4" name="QC_6_BD.25_2#e14ba61b8.choices?vcp=1&amp;vop=1&amp;vis=1&amp;pid=aa4e03fb9&amp;color=0,0,0&amp;vtp=1&amp;bbb=1" title=""/>
          <p:cNvSpPr/>
          <p:nvPr/>
        </p:nvSpPr>
        <p:spPr>
          <a:xfrm>
            <a:off x="932688" y="3458019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A.遥控器发出的光都是紫外线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B.遥控器发出的光都是红外线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C.遥控器发出的光是可见光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D.遥控器发出的光是红色光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0caaca4ef.fixed?vcp=1&amp;pid=29383a428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0caaca4ef.fixed?vcp=1&amp;pid=29383a428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0caaca4ef.fixed?vcp=1&amp;pid=29383a428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27_1#e5c36fc52?vcp=1&amp;vop=1&amp;vis=1&amp;pid=0caaca4ef&amp;color=0,0,0&amp;vtp=1&amp;bt=1&amp;bbb=1&amp;hb=1" title=""/>
          <p:cNvSpPr/>
          <p:nvPr/>
        </p:nvSpPr>
        <p:spPr>
          <a:xfrm>
            <a:off x="932688" y="1564608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（2025·扬州）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如图3-2，铅笔斜插在水中，看见水中的铅笔向上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弯折，解释这一现象的光路是(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28_1#e5c36fc52.bracket?vcp=1&amp;vop=1&amp;vis=1&amp;pid=0caaca4ef&amp;color=0,0,0&amp;vpa=22&amp;vtp=1" title=""/>
          <p:cNvSpPr/>
          <p:nvPr/>
        </p:nvSpPr>
        <p:spPr>
          <a:xfrm>
            <a:off x="5853144" y="2198973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pic>
        <p:nvPicPr>
          <p:cNvPr id="4" name="QC_5_BD.27_2#e5c36fc52?iti=2&amp;htil=1&amp;vcp=1&amp;vop=1&amp;vis=1&amp;pid=0caaca4ef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04674" y="3039205"/>
            <a:ext cx="1847088" cy="1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27_3#e5c36fc52?iti=2&amp;htil=1&amp;vcp=1&amp;vop=1&amp;vis=1&amp;pid=0caaca4ef&amp;color=0,0,0&amp;vtp=1&amp;bbb=1" title=""/>
          <p:cNvSpPr/>
          <p:nvPr/>
        </p:nvSpPr>
        <p:spPr>
          <a:xfrm>
            <a:off x="9671812" y="4713065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图3-2</a:t>
            </a:r>
            <a:endParaRPr lang="en-US" altLang="zh-CN" sz="2800"/>
          </a:p>
        </p:txBody>
      </p:sp>
      <p:sp>
        <p:nvSpPr>
          <p:cNvPr id="6" name="QC_5_BD.27_4#e5c36fc52.choices?htil=1&amp;vcp=1&amp;vop=1&amp;vis=1&amp;pid=0caaca4ef&amp;color=0,0,0&amp;vtp=1&amp;bbb=1" title=""/>
          <p:cNvSpPr/>
          <p:nvPr/>
        </p:nvSpPr>
        <p:spPr>
          <a:xfrm>
            <a:off x="932688" y="2902045"/>
            <a:ext cx="8339328" cy="101860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9100"/>
              </a:lnSpc>
              <a:tabLst>
                <a:tab pos="2148205"/>
                <a:tab pos="4271010"/>
                <a:tab pos="640651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</a:t>
            </a:r>
            <a:r>
              <a:rPr lang="en-US" altLang="zh-CN" sz="50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</a:t>
            </a:r>
            <a:r>
              <a:rPr lang="en-US" altLang="zh-CN" sz="50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</a:t>
            </a:r>
            <a:r>
              <a:rPr lang="en-US" altLang="zh-CN" sz="50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</a:t>
            </a:r>
            <a:r>
              <a:rPr lang="en-US" altLang="zh-CN" sz="5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7" name="QC_5_BD.27_4#e5c36fc52.choice_image?htil=1&amp;vcp=1&amp;vop=1&amp;vis=1&amp;pid=0caaca4ef&amp;color=0,0,0&amp;tib=255,255,255&amp;iip=7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6796" y="2913285"/>
            <a:ext cx="1298448" cy="101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5_BD.27_4#e5c36fc52.choice_image?htil=1&amp;vcp=1&amp;vop=1&amp;vis=1&amp;pid=0caaca4ef&amp;color=0,0,0&amp;tib=255,255,255&amp;iip=8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8935" y="2913285"/>
            <a:ext cx="1289304" cy="101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5_BD.27_4#e5c36fc52.choice_image?htil=1&amp;vcp=1&amp;vop=1&amp;vis=1&amp;pid=0caaca4ef&amp;color=0,0,0&amp;tib=255,255,255&amp;iip=9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6094" y="2959005"/>
            <a:ext cx="1261872" cy="96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0" name="QC_5_BD.27_4#e5c36fc52.choice_image?htil=1&amp;vcp=1&amp;vop=1&amp;vis=1&amp;pid=0caaca4ef&amp;color=0,0,0&amp;tib=255,255,255&amp;iip=10&amp;vtp=1" title="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93946" y="2904141"/>
            <a:ext cx="1298448" cy="102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29_1#1482386c7?vcp=1&amp;vop=1&amp;vis=1&amp;pid=0caaca4ef&amp;color=0,0,0&amp;vtp=1&amp;bt=1&amp;bbb=1" title=""/>
          <p:cNvSpPr/>
          <p:nvPr/>
        </p:nvSpPr>
        <p:spPr>
          <a:xfrm>
            <a:off x="932688" y="744728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（2025·眉山）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如图3-3所示的光现象，说法正确的是(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pic>
        <p:nvPicPr>
          <p:cNvPr id="3" name="QC_5_BD.29_2#1482386c7?iti=3&amp;vcp=1&amp;vop=1&amp;vis=1&amp;pid=0caaca4ef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6040" y="1440942"/>
            <a:ext cx="6976872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5_BD.29_3#1482386c7?iti=3&amp;vcp=1&amp;vop=1&amp;vis=1&amp;pid=0caaca4ef&amp;color=0,0,0&amp;vtp=1&amp;bbb=1" title=""/>
          <p:cNvSpPr/>
          <p:nvPr/>
        </p:nvSpPr>
        <p:spPr>
          <a:xfrm>
            <a:off x="5638070" y="2939542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图3-3</a:t>
            </a:r>
            <a:endParaRPr lang="en-US" altLang="zh-CN" sz="2800"/>
          </a:p>
        </p:txBody>
      </p:sp>
      <p:sp>
        <p:nvSpPr>
          <p:cNvPr id="5" name="QC_5_AN.30_1#1482386c7.bracket?vcp=1&amp;vop=1&amp;vis=1&amp;pid=0caaca4ef&amp;color=0,0,0&amp;vpa=23&amp;vtp=1" title=""/>
          <p:cNvSpPr/>
          <p:nvPr/>
        </p:nvSpPr>
        <p:spPr>
          <a:xfrm>
            <a:off x="9567895" y="740918"/>
            <a:ext cx="515938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6" name="QC_5_BD.29_4#1482386c7.choices?vcp=1&amp;vop=1&amp;vis=1&amp;pid=0caaca4ef&amp;color=0,0,0&amp;vtp=1&amp;bbb=1" title=""/>
          <p:cNvSpPr/>
          <p:nvPr/>
        </p:nvSpPr>
        <p:spPr>
          <a:xfrm>
            <a:off x="932688" y="3584130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A.图甲中，手影是光的反射形成的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B.图乙中，潜望镜利用光的折射观察物体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C.图丙中，海市蜃楼是光的折射形成的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D.图丁中，汽车后视镜利用光的折射扩大观察范围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5_BD.31_1#341587a33?vcp=1&amp;vop=1&amp;vis=1&amp;pid=0caaca4ef&amp;color=0,0,0&amp;vtp=1&amp;bt=1&amp;bbb=1&amp;hb=1" title=""/>
          <p:cNvSpPr/>
          <p:nvPr/>
        </p:nvSpPr>
        <p:spPr>
          <a:xfrm>
            <a:off x="932688" y="250542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（2025·南充）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在研学活动中，某同学在参观博物馆时，通过玻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璃橱窗看到自己的影子，这是由光的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形成的；走出博物馆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后，看到天空出现的彩虹，这是光的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现象。</a:t>
            </a:r>
            <a:endParaRPr lang="en-US" altLang="zh-CN" sz="2800"/>
          </a:p>
        </p:txBody>
      </p:sp>
      <p:sp>
        <p:nvSpPr>
          <p:cNvPr id="3" name="QB_5_AN.32_1#341587a33.blank?vcp=1&amp;vop=1&amp;vis=1&amp;pid=0caaca4ef&amp;color=0,0,0&amp;vpa=24&amp;vtp=1&amp;bbb=1" title=""/>
          <p:cNvSpPr/>
          <p:nvPr/>
        </p:nvSpPr>
        <p:spPr>
          <a:xfrm>
            <a:off x="6658007" y="312264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反射</a:t>
            </a:r>
            <a:endParaRPr lang="en-US" altLang="zh-CN" sz="2800"/>
          </a:p>
        </p:txBody>
      </p:sp>
      <p:sp>
        <p:nvSpPr>
          <p:cNvPr id="4" name="QB_5_AN.33_1#341587a33.blank?vcp=1&amp;vop=1&amp;vis=1&amp;pid=0caaca4ef&amp;color=0,0,0&amp;vpa=25&amp;vtp=1&amp;bbb=1" title=""/>
          <p:cNvSpPr/>
          <p:nvPr/>
        </p:nvSpPr>
        <p:spPr>
          <a:xfrm>
            <a:off x="6658007" y="374938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色散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b60484b59.fixed?vcp=1&amp;pid=29383a428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b60484b59.fixed?vcp=1&amp;pid=29383a428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b60484b59.fixed?vcp=1&amp;pid=29383a428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34_1#3d36261b9?vcp=1&amp;vop=1&amp;vis=1&amp;pid=b60484b59&amp;color=0,0,0&amp;vtp=1&amp;bt=1&amp;bbb=1&amp;hb=1" title=""/>
          <p:cNvSpPr/>
          <p:nvPr/>
        </p:nvSpPr>
        <p:spPr>
          <a:xfrm>
            <a:off x="932688" y="1239996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如图3-4所示，请在图中画出平行于主光轴的两条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入射光线经过透镜后的光线。</a:t>
            </a:r>
            <a:endParaRPr lang="en-US" altLang="zh-CN" sz="2800"/>
          </a:p>
        </p:txBody>
      </p:sp>
      <p:pic>
        <p:nvPicPr>
          <p:cNvPr id="3" name="QO_5_BD.34_2#3d36261b9?iti=4&amp;htil=2&amp;vcp=1&amp;vop=1&amp;vis=1&amp;pid=b60484b59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7944" y="2577433"/>
            <a:ext cx="3255264" cy="234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34_3#3d36261b9?iti=4&amp;htil=2&amp;vcp=1&amp;vop=1&amp;vis=1&amp;pid=b60484b59&amp;color=0,0,0&amp;vtp=1&amp;bbb=1" title=""/>
          <p:cNvSpPr/>
          <p:nvPr/>
        </p:nvSpPr>
        <p:spPr>
          <a:xfrm>
            <a:off x="3009170" y="5041487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图3-4</a:t>
            </a:r>
            <a:endParaRPr lang="en-US" altLang="zh-CN" sz="2800"/>
          </a:p>
        </p:txBody>
      </p:sp>
      <p:sp>
        <p:nvSpPr>
          <p:cNvPr id="5" name="QO_5_AN.35_1#3d36261b9?htil=2&amp;vcp=1&amp;vop=1&amp;vis=1&amp;pid=b60484b59&amp;color=0,0,0&amp;vtp=1&amp;bbb=1" title=""/>
          <p:cNvSpPr/>
          <p:nvPr/>
        </p:nvSpPr>
        <p:spPr>
          <a:xfrm>
            <a:off x="6089904" y="2678017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5_AN.35_2#3d36261b9?htil=2&amp;vcp=1&amp;vop=1&amp;vis=1&amp;pid=b60484b59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3368199"/>
            <a:ext cx="3236976" cy="224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29383a428?lid=14bda29df&amp;cid=14bda29df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29383a428?lid=14bda29df&amp;cid=14bda29df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29383a428?lid=14bda29df&amp;cid=14bda29df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29383a428?lid=cfcfc55e1&amp;cid=cfcfc55e1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29383a428?lid=cfcfc55e1&amp;cid=cfcfc55e1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29383a428?lid=cfcfc55e1&amp;cid=cfcfc55e1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29383a428?lid=fbbfefe98&amp;cid=fbbfefe98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29383a428?lid=fbbfefe98&amp;cid=fbbfefe98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29383a428?lid=fbbfefe98&amp;cid=fbbfefe98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29383a428?lid=0caaca4ef&amp;cid=0caaca4ef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29383a428?lid=0caaca4ef&amp;cid=0caaca4ef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29383a428?lid=0caaca4ef&amp;cid=0caaca4ef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29383a428?lid=b60484b59&amp;cid=b60484b59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29383a428?lid=b60484b59&amp;cid=b60484b59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29383a428?lid=b60484b59&amp;cid=b60484b59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29383a428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29383a428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29383a428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36_1#6088da364?vcp=1&amp;vop=1&amp;vis=1&amp;pid=b60484b59&amp;color=0,0,0&amp;vtp=1&amp;bt=1&amp;bbb=1&amp;hb=1" title=""/>
              <p:cNvSpPr/>
              <p:nvPr/>
            </p:nvSpPr>
            <p:spPr>
              <a:xfrm>
                <a:off x="932688" y="1706975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如图3-5所示，一束光经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点从空气斜射入水中，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请画出法线及大致的折射光线。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36_1#6088da364?vcp=1&amp;vop=1&amp;vis=1&amp;pid=b60484b5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706975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8" r="2" b="-5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36_2#6088da364?iti=5&amp;htil=3&amp;vcp=1&amp;vop=1&amp;vis=1&amp;pid=b60484b59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7904" y="3070574"/>
            <a:ext cx="3904488" cy="138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36_3#6088da364?iti=5&amp;htil=3&amp;vcp=1&amp;vop=1&amp;vis=1&amp;pid=b60484b59&amp;color=0,0,0&amp;vtp=1&amp;bbb=1" title=""/>
          <p:cNvSpPr/>
          <p:nvPr/>
        </p:nvSpPr>
        <p:spPr>
          <a:xfrm>
            <a:off x="3013742" y="4574508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图3-5</a:t>
            </a:r>
            <a:endParaRPr lang="en-US" altLang="zh-CN" sz="2800"/>
          </a:p>
        </p:txBody>
      </p:sp>
      <p:sp>
        <p:nvSpPr>
          <p:cNvPr id="5" name="QO_5_AN.37_1#6088da364?htil=3&amp;vcp=1&amp;vop=1&amp;vis=1&amp;pid=b60484b59&amp;color=0,0,0&amp;vtp=1&amp;bbb=1" title=""/>
          <p:cNvSpPr/>
          <p:nvPr/>
        </p:nvSpPr>
        <p:spPr>
          <a:xfrm>
            <a:off x="6089904" y="2979134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5_AN.37_2#6088da364?htil=3&amp;vcp=1&amp;vop=1&amp;vis=1&amp;pid=b60484b59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3669316"/>
            <a:ext cx="2953512" cy="147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14bda29df.fixed?vcp=1&amp;pid=29383a428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14bda29df.fixed?vcp=1&amp;pid=29383a428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14bda29df.fixed?vcp=1&amp;pid=29383a428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1c1f65900?colgroup=8,18&amp;vcp=1&amp;pid=14bda29df&amp;color=0,0,0&amp;vtp=1&amp;bt=1&amp;bbb=1&amp;hb=1" title=""/>
          <p:cNvGraphicFramePr>
            <a:graphicFrameLocks noGrp="1"/>
          </p:cNvGraphicFramePr>
          <p:nvPr/>
        </p:nvGraphicFramePr>
        <p:xfrm>
          <a:off x="932688" y="1458214"/>
          <a:ext cx="10277856" cy="3941573"/>
        </p:xfrm>
        <a:graphic>
          <a:graphicData uri="http://schemas.openxmlformats.org/drawingml/2006/table">
            <a:tbl>
              <a:tblPr/>
              <a:tblGrid>
                <a:gridCol w="3273552"/>
                <a:gridCol w="1106424"/>
                <a:gridCol w="1517904"/>
                <a:gridCol w="3273552"/>
                <a:gridCol w="1106424"/>
              </a:tblGrid>
              <a:tr h="168865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2022版课标要求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1.通过实验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了解光的折射现象及其特点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2.通过实验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了解白光的组成和不同色光混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合的现象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39560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近三年广东中考考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查情况分析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作图题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光的折射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作图题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凸透镜的光路图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cfcfc55e1.fixed?vcp=1&amp;pid=29383a428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cfcfc55e1.fixed?vcp=1&amp;pid=29383a428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cfcfc55e1.fixed?vcp=1&amp;pid=29383a428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417300" y="12509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bdcea2bb8?vcp=1&amp;pid=cfcfc55e1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775563"/>
            <a:ext cx="1143000" cy="466344"/>
          </a:xfrm>
          <a:prstGeom prst="rect">
            <a:avLst/>
          </a:prstGeom>
        </p:spPr>
      </p:pic>
      <p:sp>
        <p:nvSpPr>
          <p:cNvPr id="3" name="C_5_BD#bdcea2bb8?vcp=1&amp;pid=cfcfc55e1&amp;color=0,0,0&amp;vtp=1&amp;bt=1&amp;bbb=1" title=""/>
          <p:cNvSpPr/>
          <p:nvPr/>
        </p:nvSpPr>
        <p:spPr>
          <a:xfrm>
            <a:off x="932689" y="720000"/>
            <a:ext cx="10323321" cy="53181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6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光的折射</a:t>
            </a:r>
            <a:endParaRPr lang="en-US" altLang="zh-CN" sz="100"/>
          </a:p>
        </p:txBody>
      </p:sp>
      <p:sp>
        <p:nvSpPr>
          <p:cNvPr id="4" name="P_6_BD#028e06abb?vcp=1&amp;pid=bdcea2bb8&amp;color=0,0,0&amp;vtp=1&amp;bbb=1&amp;hb=1" title=""/>
          <p:cNvSpPr/>
          <p:nvPr/>
        </p:nvSpPr>
        <p:spPr>
          <a:xfrm>
            <a:off x="932688" y="1319567"/>
            <a:ext cx="10323576" cy="46938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1.折射现象：光从一种介质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射入另一种介质，它的传播方向发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生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的现象。</a:t>
            </a:r>
            <a:endParaRPr lang="en-US" altLang="zh-CN" sz="2800"/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2.光从空气斜射入水中或其他介质中时，折射光线向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方向偏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折，折射角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入射角。入射角增大时，折射角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。光从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水或玻璃等其他介质斜射入空气中时，折射光线将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法线，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折射角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入射角。入射角增大时，折射角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3.光从空气垂直射入水或其他介质中时，传播方向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。光的折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射现象中，光路是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的。</a:t>
            </a:r>
            <a:endParaRPr lang="en-US" altLang="zh-CN" sz="2800"/>
          </a:p>
        </p:txBody>
      </p:sp>
      <p:sp>
        <p:nvSpPr>
          <p:cNvPr id="5" name="P_6_AN.1_1#028e06abb.blank?vcp=1&amp;pid=bdcea2bb8&amp;color=0,0,0&amp;vpa=1&amp;vtp=1" title=""/>
          <p:cNvSpPr/>
          <p:nvPr/>
        </p:nvSpPr>
        <p:spPr>
          <a:xfrm>
            <a:off x="5138769" y="1285213"/>
            <a:ext cx="615950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斜</a:t>
            </a:r>
            <a:endParaRPr lang="en-US" altLang="zh-CN" sz="2800"/>
          </a:p>
        </p:txBody>
      </p:sp>
      <p:sp>
        <p:nvSpPr>
          <p:cNvPr id="6" name="P_6_AN.2_1#028e06abb.blank?vcp=1&amp;pid=bdcea2bb8&amp;color=0,0,0&amp;vpa=2&amp;vtp=1&amp;bbb=1" title=""/>
          <p:cNvSpPr/>
          <p:nvPr/>
        </p:nvSpPr>
        <p:spPr>
          <a:xfrm>
            <a:off x="1300195" y="1882114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偏折</a:t>
            </a:r>
            <a:endParaRPr lang="en-US" altLang="zh-CN" sz="2800"/>
          </a:p>
        </p:txBody>
      </p:sp>
      <p:sp>
        <p:nvSpPr>
          <p:cNvPr id="7" name="P_6_AN.3_1#028e06abb.blank?vcp=1&amp;pid=bdcea2bb8&amp;color=0,0,0&amp;vpa=3&amp;vtp=1&amp;bbb=1" title=""/>
          <p:cNvSpPr/>
          <p:nvPr/>
        </p:nvSpPr>
        <p:spPr>
          <a:xfrm>
            <a:off x="9067832" y="24790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法线</a:t>
            </a:r>
            <a:endParaRPr lang="en-US" altLang="zh-CN" sz="2800"/>
          </a:p>
        </p:txBody>
      </p:sp>
      <p:sp>
        <p:nvSpPr>
          <p:cNvPr id="8" name="P_6_AN.4_1#028e06abb.blank?vcp=1&amp;pid=bdcea2bb8&amp;color=0,0,0&amp;vpa=4&amp;vtp=1&amp;bbb=1" title=""/>
          <p:cNvSpPr/>
          <p:nvPr/>
        </p:nvSpPr>
        <p:spPr>
          <a:xfrm>
            <a:off x="2728944" y="3075914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小于</a:t>
            </a:r>
            <a:endParaRPr lang="en-US" altLang="zh-CN" sz="2800"/>
          </a:p>
        </p:txBody>
      </p:sp>
      <p:sp>
        <p:nvSpPr>
          <p:cNvPr id="9" name="P_6_AN.5_1#028e06abb.blank?vcp=1&amp;pid=bdcea2bb8&amp;color=0,0,0&amp;vpa=5&amp;vtp=1&amp;bbb=1" title=""/>
          <p:cNvSpPr/>
          <p:nvPr/>
        </p:nvSpPr>
        <p:spPr>
          <a:xfrm>
            <a:off x="8796370" y="3075914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增大</a:t>
            </a:r>
            <a:endParaRPr lang="en-US" altLang="zh-CN" sz="2800"/>
          </a:p>
        </p:txBody>
      </p:sp>
      <p:sp>
        <p:nvSpPr>
          <p:cNvPr id="10" name="P_6_AN.6_1#028e06abb.blank?vcp=1&amp;pid=bdcea2bb8&amp;color=0,0,0&amp;vpa=6&amp;vtp=1&amp;bbb=1" title=""/>
          <p:cNvSpPr/>
          <p:nvPr/>
        </p:nvSpPr>
        <p:spPr>
          <a:xfrm>
            <a:off x="8801132" y="36728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偏离</a:t>
            </a:r>
            <a:endParaRPr lang="en-US" altLang="zh-CN" sz="2800"/>
          </a:p>
        </p:txBody>
      </p:sp>
      <p:sp>
        <p:nvSpPr>
          <p:cNvPr id="11" name="P_6_AN.7_1#028e06abb.blank?vcp=1&amp;pid=bdcea2bb8&amp;color=0,0,0&amp;vpa=7&amp;vtp=1&amp;bbb=1" title=""/>
          <p:cNvSpPr/>
          <p:nvPr/>
        </p:nvSpPr>
        <p:spPr>
          <a:xfrm>
            <a:off x="2014569" y="4269714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大于</a:t>
            </a:r>
            <a:endParaRPr lang="en-US" altLang="zh-CN" sz="2800"/>
          </a:p>
        </p:txBody>
      </p:sp>
      <p:sp>
        <p:nvSpPr>
          <p:cNvPr id="12" name="P_6_AN.8_1#028e06abb.blank?vcp=1&amp;pid=bdcea2bb8&amp;color=0,0,0&amp;vpa=8&amp;vtp=1&amp;bbb=1" title=""/>
          <p:cNvSpPr/>
          <p:nvPr/>
        </p:nvSpPr>
        <p:spPr>
          <a:xfrm>
            <a:off x="8081995" y="4269714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增大</a:t>
            </a:r>
            <a:endParaRPr lang="en-US" altLang="zh-CN" sz="2800"/>
          </a:p>
        </p:txBody>
      </p:sp>
      <p:sp>
        <p:nvSpPr>
          <p:cNvPr id="13" name="P_6_AN.9_1#028e06abb.blank?vcp=1&amp;pid=bdcea2bb8&amp;color=0,0,0&amp;vpa=9&amp;vtp=1&amp;bbb=1" title=""/>
          <p:cNvSpPr/>
          <p:nvPr/>
        </p:nvSpPr>
        <p:spPr>
          <a:xfrm>
            <a:off x="8710645" y="48666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不变</a:t>
            </a:r>
            <a:endParaRPr lang="en-US" altLang="zh-CN" sz="2800"/>
          </a:p>
        </p:txBody>
      </p:sp>
      <p:sp>
        <p:nvSpPr>
          <p:cNvPr id="14" name="P_6_AN.10_1#028e06abb.blank?vcp=1&amp;pid=bdcea2bb8&amp;color=0,0,0&amp;vpa=10&amp;vtp=1&amp;bbb=1" title=""/>
          <p:cNvSpPr/>
          <p:nvPr/>
        </p:nvSpPr>
        <p:spPr>
          <a:xfrm>
            <a:off x="3800506" y="5443512"/>
            <a:ext cx="973138" cy="5155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可逆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  <p:bldP spid="14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7642cb75c?vcp=1&amp;pid=cfcfc55e1&amp;color=0,0,0&amp;tib=255,255,255&amp;iip=2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778738"/>
            <a:ext cx="1143000" cy="466344"/>
          </a:xfrm>
          <a:prstGeom prst="rect">
            <a:avLst/>
          </a:prstGeom>
        </p:spPr>
      </p:pic>
      <p:sp>
        <p:nvSpPr>
          <p:cNvPr id="3" name="C_5_BD#7642cb75c?vcp=1&amp;pid=cfcfc55e1&amp;color=0,0,0&amp;vtp=1&amp;bt=1&amp;bbb=1" title=""/>
          <p:cNvSpPr/>
          <p:nvPr/>
        </p:nvSpPr>
        <p:spPr>
          <a:xfrm>
            <a:off x="932689" y="720000"/>
            <a:ext cx="10323320" cy="5349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7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光的色散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看不见的光</a:t>
            </a:r>
            <a:endParaRPr lang="en-US" altLang="zh-CN" sz="100"/>
          </a:p>
        </p:txBody>
      </p:sp>
      <p:pic>
        <p:nvPicPr>
          <p:cNvPr id="4" name="C_5_BD#7642cb75c?vcp=1&amp;pid=cfcfc55e1&amp;color=0,0,0&amp;tib=255,255,255&amp;iip=3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940" y="778738"/>
            <a:ext cx="1143000" cy="466344"/>
          </a:xfrm>
          <a:prstGeom prst="rect">
            <a:avLst/>
          </a:prstGeom>
        </p:spPr>
      </p:pic>
      <p:sp>
        <p:nvSpPr>
          <p:cNvPr id="5" name="P_6_BD#edb16a425?vcp=1&amp;pid=7642cb75c&amp;color=0,0,0&amp;vtp=1&amp;bbb=1&amp;hb=1" title=""/>
          <p:cNvSpPr/>
          <p:nvPr/>
        </p:nvSpPr>
        <p:spPr>
          <a:xfrm>
            <a:off x="932688" y="1325917"/>
            <a:ext cx="10323576" cy="477488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4.色散：太阳光是白光，它通过棱镜后被分解成各种颜色的光，这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种现象叫光的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，这说明白光不是单色光，而是由各种色光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混合而成的。</a:t>
            </a:r>
            <a:endParaRPr lang="en-US" altLang="zh-CN" sz="2800"/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5.光的“三原色”是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6.光谱上红光以外的部分有一种看不见的光，叫作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线，它用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于如红外线夜视仪、红外线测温仪、红外线遥控等；光谱上紫光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以外的部分有一种看不见的光，叫作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线，它能使荧光物质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发光。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#3</a:t>
            </a:r>
            <a:endParaRPr lang="en-US" altLang="zh-CN" sz="2800"/>
          </a:p>
        </p:txBody>
      </p:sp>
      <p:sp>
        <p:nvSpPr>
          <p:cNvPr id="6" name="P_6_AN.11_1#edb16a425.blank?vcp=1&amp;pid=7642cb75c&amp;color=0,0,0&amp;vpa=11&amp;vtp=1&amp;bbb=1" title=""/>
          <p:cNvSpPr/>
          <p:nvPr/>
        </p:nvSpPr>
        <p:spPr>
          <a:xfrm>
            <a:off x="3086131" y="1909609"/>
            <a:ext cx="973138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色散</a:t>
            </a:r>
            <a:endParaRPr lang="en-US" altLang="zh-CN" sz="2800"/>
          </a:p>
        </p:txBody>
      </p:sp>
      <p:sp>
        <p:nvSpPr>
          <p:cNvPr id="7" name="P_6_AN.12_1#edb16a425.blank?vcp=1&amp;pid=7642cb75c&amp;color=0,0,0&amp;vpa=12&amp;vtp=1" title=""/>
          <p:cNvSpPr/>
          <p:nvPr/>
        </p:nvSpPr>
        <p:spPr>
          <a:xfrm>
            <a:off x="3708431" y="3128809"/>
            <a:ext cx="615950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红</a:t>
            </a:r>
            <a:endParaRPr lang="en-US" altLang="zh-CN" sz="2800"/>
          </a:p>
        </p:txBody>
      </p:sp>
      <p:sp>
        <p:nvSpPr>
          <p:cNvPr id="8" name="P_6_AN.13_1#edb16a425.blank?vcp=1&amp;pid=7642cb75c&amp;color=0,0,0&amp;vpa=13&amp;vtp=1" title=""/>
          <p:cNvSpPr/>
          <p:nvPr/>
        </p:nvSpPr>
        <p:spPr>
          <a:xfrm>
            <a:off x="4776819" y="3128809"/>
            <a:ext cx="615950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绿</a:t>
            </a:r>
            <a:endParaRPr lang="en-US" altLang="zh-CN" sz="2800"/>
          </a:p>
        </p:txBody>
      </p:sp>
      <p:sp>
        <p:nvSpPr>
          <p:cNvPr id="9" name="P_6_AN.14_1#edb16a425.blank?vcp=1&amp;pid=7642cb75c&amp;color=0,0,0&amp;vpa=14&amp;vtp=1" title=""/>
          <p:cNvSpPr/>
          <p:nvPr/>
        </p:nvSpPr>
        <p:spPr>
          <a:xfrm>
            <a:off x="5845206" y="3128809"/>
            <a:ext cx="615950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蓝</a:t>
            </a:r>
            <a:endParaRPr lang="en-US" altLang="zh-CN" sz="2800"/>
          </a:p>
        </p:txBody>
      </p:sp>
      <p:sp>
        <p:nvSpPr>
          <p:cNvPr id="10" name="P_6_AN.15_1#edb16a425.blank?vcp=1&amp;pid=7642cb75c&amp;color=0,0,0&amp;vpa=15&amp;vtp=1&amp;bbb=1" title=""/>
          <p:cNvSpPr/>
          <p:nvPr/>
        </p:nvSpPr>
        <p:spPr>
          <a:xfrm>
            <a:off x="8710645" y="3738409"/>
            <a:ext cx="973138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红外</a:t>
            </a:r>
            <a:endParaRPr lang="en-US" altLang="zh-CN" sz="2800"/>
          </a:p>
        </p:txBody>
      </p:sp>
      <p:sp>
        <p:nvSpPr>
          <p:cNvPr id="11" name="P_6_AN.16_1#edb16a425.blank?vcp=1&amp;pid=7642cb75c&amp;color=0,0,0&amp;vpa=16&amp;vtp=1&amp;bbb=1" title=""/>
          <p:cNvSpPr/>
          <p:nvPr/>
        </p:nvSpPr>
        <p:spPr>
          <a:xfrm>
            <a:off x="6658007" y="4957609"/>
            <a:ext cx="973138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紫外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edb16a425?vcp=1&amp;pid=7642cb75c&amp;color=0,0,0&amp;mp=1&amp;vtp=1&amp;bt=1&amp;bbb=1&amp;hb=1" title=""/>
          <p:cNvSpPr/>
          <p:nvPr/>
        </p:nvSpPr>
        <p:spPr>
          <a:xfrm>
            <a:off x="932688" y="1866106"/>
            <a:ext cx="10323576" cy="31175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考点点拨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1.光从一种介质进入另一种介质，传播方向不一定改变，垂直入射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时方向不变。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2.红外线和紫外线均是光波家族中的成员，它们是人眼不能直接看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见的光。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#4.2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fbbfefe98.fixed?vcp=1&amp;pid=29383a428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fbbfefe98.fixed?vcp=1&amp;pid=29383a428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fbbfefe98.fixed?vcp=1&amp;pid=29383a428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124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5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2026-02-06T23:37:01Z</cp:lastPrinted>
  <dcterms:created xsi:type="dcterms:W3CDTF">2026-02-06T23:37:01Z</dcterms:created>
  <dcterms:modified xsi:type="dcterms:W3CDTF">2026-02-06T15:37:01Z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