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90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7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6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1610.xml" ContentType="application/vnd.openxmlformats-officedocument.presentationml.tags+xml"/>
  <Override PartName="/ppt/tags/tag177.xml" ContentType="application/vnd.openxmlformats-officedocument.presentationml.tags+xml"/>
  <Override PartName="/ppt/tags/tag179.xml" ContentType="application/vnd.openxmlformats-officedocument.presentationml.tags+xml"/>
  <Override PartName="/ppt/tags/tag185.xml" ContentType="application/vnd.openxmlformats-officedocument.presentationml.tags+xml"/>
  <Override PartName="/ppt/tags/tag189.xml" ContentType="application/vnd.openxmlformats-officedocument.presentationml.tags+xml"/>
  <Override PartName="/ppt/tags/tag191.xml" ContentType="application/vnd.openxmlformats-officedocument.presentationml.tags+xml"/>
  <Override PartName="/ppt/tags/tag206.xml" ContentType="application/vnd.openxmlformats-officedocument.presentationml.tags+xml"/>
  <Override PartName="/ppt/tags/tag208.xml" ContentType="application/vnd.openxmlformats-officedocument.presentationml.tags+xml"/>
  <Override PartName="/ppt/tags/tag211.xml" ContentType="application/vnd.openxmlformats-officedocument.presentationml.tags+xml"/>
  <Override PartName="/ppt/tags/tag215.xml" ContentType="application/vnd.openxmlformats-officedocument.presentationml.tags+xml"/>
  <Override PartName="/ppt/tags/tag21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1" r:id="rId2"/>
    <p:sldId id="283" r:id="rId3"/>
    <p:sldId id="270" r:id="rId4"/>
    <p:sldId id="271" r:id="rId5"/>
    <p:sldId id="268" r:id="rId6"/>
    <p:sldId id="269" r:id="rId7"/>
    <p:sldId id="272" r:id="rId8"/>
    <p:sldId id="280" r:id="rId9"/>
    <p:sldId id="275" r:id="rId10"/>
    <p:sldId id="286" r:id="rId11"/>
    <p:sldId id="284" r:id="rId12"/>
    <p:sldId id="288" r:id="rId13"/>
    <p:sldId id="289" r:id="rId14"/>
    <p:sldId id="276" r:id="rId15"/>
    <p:sldId id="277" r:id="rId16"/>
    <p:sldId id="278" r:id="rId17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/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6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DCDD58-D3D9-F953-F555-33155A04E8EE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4F133F8-D9B1-7302-8D8E-E2217D14E4DD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DAF2CBF-2F9C-9505-8EF9-A0575655B644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1E95E4D6-61B9-47C0-A2B0-C200998D411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2308CD6-534D-F36A-AEB9-79495F03E2F6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30B7856-A44C-75E4-6AF2-B47FF4A7FED6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95FF14A0-FE48-4B13-A7A8-1DA4C3ABF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478902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3C9E4CC-E9B8-00F2-07BC-587473F2D2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57C4EB3-D6F8-3F96-D9F3-5C3AA04280F5}"/>
              </a:ext>
            </a:extLst>
          </p:cNvPr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157FBAF-FC47-4947-8D68-7384D3E537A2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1E95E4D6-61B9-47C0-A2B0-C200998D411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BB9453-5BA3-1189-A339-6CE01159CBBC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3F067F5-B422-2D9B-4A3A-351764FE8020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95FF14A0-FE48-4B13-A7A8-1DA4C3ABF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673600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F268408-44F4-8A71-08E3-4231E1D51E55}"/>
              </a:ext>
            </a:extLst>
          </p:cNvPr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C919D44-181C-06BF-601C-4646993B98DA}"/>
              </a:ext>
            </a:extLst>
          </p:cNvPr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D136BD-DA31-4CD9-3384-999ACF125F40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1E95E4D6-61B9-47C0-A2B0-C200998D411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5A5AC7F-35C0-D5C1-0C1D-8169A84A217F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1DF68DB-AB35-9327-6853-D60037F6B08F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95FF14A0-FE48-4B13-A7A8-1DA4C3ABF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793784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93DB28-7327-8369-E3DE-3CE4B118ED5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8D96F1C-DB2D-EF6B-12E2-13F657BE988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756A80-7741-C8F7-EEF5-01C0BC5A6570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1E95E4D6-61B9-47C0-A2B0-C200998D411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1F241B8-6C76-32AE-7623-FACBB1B8F607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7A76929-3AC1-6351-676B-5D390B8CAF55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95FF14A0-FE48-4B13-A7A8-1DA4C3ABF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894872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B00FFB-7C54-77C0-A2DF-544F7F79A21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7DC72C-2E72-BB54-C5F6-A3C0EDE4C068}"/>
              </a:ext>
            </a:extLst>
          </p:cNvPr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BD192D-5BA8-309B-BDC0-130DF2D32143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1E95E4D6-61B9-47C0-A2B0-C200998D411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CFB6D7-E283-7370-D094-1DA275A7DB27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DE55066-1EBD-648C-36C8-ECE6DDA1445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95FF14A0-FE48-4B13-A7A8-1DA4C3ABF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219665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A3EBD3-3DA1-4E16-06DA-7B7E0230260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82A698-4785-6A8E-FEBE-8C4A997010EA}"/>
              </a:ext>
            </a:extLst>
          </p:cNvPr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98C0C4A-1F00-40D1-3952-EF6A6EEAA9A4}"/>
              </a:ext>
            </a:extLst>
          </p:cNvPr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C2976F7-ACC4-F5F6-585D-64BEA5E6F7A5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1E95E4D6-61B9-47C0-A2B0-C200998D411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0314274-A9AD-5BB1-1AA4-25BA2937FDD5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D37CD51-1699-C10A-DBEB-72DA16364AF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5FF14A0-FE48-4B13-A7A8-1DA4C3ABF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752422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79312E-8786-13F7-7334-28D9F91E5F8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A2EC7A-3F82-A53D-53F3-102F70CE2F7A}"/>
              </a:ext>
            </a:extLst>
          </p:cNvPr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B4FF36D-7057-5135-20AB-BA8B7942C689}"/>
              </a:ext>
            </a:extLst>
          </p:cNvPr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E5128CD-37DB-B255-ED5B-4231F4CBAD70}"/>
              </a:ext>
            </a:extLst>
          </p:cNvPr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50AC1DA-2C1A-BE98-5246-049B11173BBD}"/>
              </a:ext>
            </a:extLst>
          </p:cNvPr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E6DE705-122F-6860-C859-382CFF229D22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1E95E4D6-61B9-47C0-A2B0-C200998D411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50F5AEA-91C5-7ED8-7F37-4A109686619E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651491A-7914-0EFD-1C76-FFC4F84D3C2C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95FF14A0-FE48-4B13-A7A8-1DA4C3ABF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51234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F28551A-FEC9-52CD-F173-EF545D2E67B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FBA069D-7E6B-171E-EAC7-C8860A7AB012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1E95E4D6-61B9-47C0-A2B0-C200998D411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6EDE1FD-7D64-F802-0495-1C11ED22ECD1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6D8FD13-F3D5-8DEF-51AD-D0B5F6CF5AD0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95FF14A0-FE48-4B13-A7A8-1DA4C3ABF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860606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A3BBCB4-39CB-A0E2-0077-E73642E6E45D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1E95E4D6-61B9-47C0-A2B0-C200998D411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9F5F884-0681-4024-0EB9-C01BBB37ADAE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5017FA8-78E7-6010-5AFF-C0A758BA2C2F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95FF14A0-FE48-4B13-A7A8-1DA4C3ABF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757178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5E4A9D-DE4D-E280-29D6-96A75E87AFE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BEFB2EC-4A91-B410-1243-AD972BF8354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A1FCA85-06FA-CF8A-3FA9-593FC7D27A0C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331723F-398B-B65A-4F64-7F175DC75143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1E95E4D6-61B9-47C0-A2B0-C200998D411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FCB8D56-2B5B-DD18-2A64-6ED5EDEFC51B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8CA36E2-894C-BB75-A118-D9A04A5E86D0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5FF14A0-FE48-4B13-A7A8-1DA4C3ABF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026180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F1D0EF-8C9C-BCFD-A7EF-7EEA9C7637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BB86638-48E6-D03D-AC9A-340D9764969D}"/>
              </a:ext>
            </a:extLst>
          </p:cNvPr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A916B0-338B-4F7B-DF11-195D7BD0FDBF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A6FB79D-78C0-4891-1D28-82540D29F531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1E95E4D6-61B9-47C0-A2B0-C200998D411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B30BB13-CD46-870E-CDD9-1BCAF8FEDB5D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C376A92-6E56-BEA3-46CB-E25B0BDC4614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5FF14A0-FE48-4B13-A7A8-1DA4C3ABF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651190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F5F34DE-0A58-05FD-5B16-F7A145285321}"/>
              </a:ext>
            </a:extLst>
          </p:cNvPr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D51D219-02C9-F029-220A-A630090379C7}"/>
              </a:ext>
            </a:extLst>
          </p:cNvPr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1F9046D-6839-531F-D76A-7E67154BC419}"/>
              </a:ext>
            </a:extLst>
          </p:cNvPr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5E4D6-61B9-47C0-A2B0-C200998D411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FBB806C-1FB8-8EFC-2436-CAD829BFCC0E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7C78548-E3EC-D38E-65D0-FEE8855AE7C1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F14A0-FE48-4B13-A7A8-1DA4C3ABFCD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837208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4.png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12" Type="http://schemas.microsoft.com/office/2007/relationships/hdphoto" Target="../media/hdphoto1.wdp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11" Type="http://schemas.openxmlformats.org/officeDocument/2006/relationships/image" Target="../media/image3.png"/><Relationship Id="rId5" Type="http://schemas.openxmlformats.org/officeDocument/2006/relationships/tags" Target="../tags/tag70.xml"/><Relationship Id="rId10" Type="http://schemas.openxmlformats.org/officeDocument/2006/relationships/image" Target="file:///D:\qq&#25991;&#20214;\712321467\Image\C2C\Image2\%7b75232B38-A165-1FB7-499C-2E1C792CACB5%7d.png" TargetMode="External"/><Relationship Id="rId4" Type="http://schemas.openxmlformats.org/officeDocument/2006/relationships/tags" Target="../tags/tag69.xml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tags" Target="../tags/tag171.xml"/><Relationship Id="rId7" Type="http://schemas.openxmlformats.org/officeDocument/2006/relationships/tags" Target="../tags/tag191.xml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6" Type="http://schemas.openxmlformats.org/officeDocument/2006/relationships/image" Target="../media/image26.png"/><Relationship Id="rId5" Type="http://schemas.openxmlformats.org/officeDocument/2006/relationships/tags" Target="../tags/tag189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81.xml"/><Relationship Id="rId13" Type="http://schemas.openxmlformats.org/officeDocument/2006/relationships/tags" Target="../tags/tag187.xml"/><Relationship Id="rId18" Type="http://schemas.openxmlformats.org/officeDocument/2006/relationships/tags" Target="../tags/tag194.xml"/><Relationship Id="rId26" Type="http://schemas.openxmlformats.org/officeDocument/2006/relationships/tags" Target="../tags/tag211.xml"/><Relationship Id="rId3" Type="http://schemas.openxmlformats.org/officeDocument/2006/relationships/tags" Target="../tags/tag174.xml"/><Relationship Id="rId21" Type="http://schemas.openxmlformats.org/officeDocument/2006/relationships/image" Target="../media/image24.jpeg"/><Relationship Id="rId7" Type="http://schemas.openxmlformats.org/officeDocument/2006/relationships/tags" Target="../tags/tag180.xml"/><Relationship Id="rId12" Type="http://schemas.openxmlformats.org/officeDocument/2006/relationships/tags" Target="../tags/tag186.xml"/><Relationship Id="rId17" Type="http://schemas.openxmlformats.org/officeDocument/2006/relationships/tags" Target="../tags/tag193.xml"/><Relationship Id="rId25" Type="http://schemas.openxmlformats.org/officeDocument/2006/relationships/image" Target="../media/image30.png"/><Relationship Id="rId2" Type="http://schemas.openxmlformats.org/officeDocument/2006/relationships/tags" Target="../tags/tag173.xml"/><Relationship Id="rId16" Type="http://schemas.openxmlformats.org/officeDocument/2006/relationships/tags" Target="../tags/tag192.xml"/><Relationship Id="rId20" Type="http://schemas.openxmlformats.org/officeDocument/2006/relationships/slideLayout" Target="../slideLayouts/slideLayout7.xml"/><Relationship Id="rId29" Type="http://schemas.openxmlformats.org/officeDocument/2006/relationships/image" Target="../media/image32.png"/><Relationship Id="rId1" Type="http://schemas.openxmlformats.org/officeDocument/2006/relationships/tags" Target="../tags/tag172.xml"/><Relationship Id="rId6" Type="http://schemas.openxmlformats.org/officeDocument/2006/relationships/tags" Target="../tags/tag178.xml"/><Relationship Id="rId11" Type="http://schemas.openxmlformats.org/officeDocument/2006/relationships/tags" Target="../tags/tag184.xml"/><Relationship Id="rId24" Type="http://schemas.openxmlformats.org/officeDocument/2006/relationships/tags" Target="../tags/tag208.xml"/><Relationship Id="rId32" Type="http://schemas.openxmlformats.org/officeDocument/2006/relationships/image" Target="../media/image33.png"/><Relationship Id="rId5" Type="http://schemas.openxmlformats.org/officeDocument/2006/relationships/tags" Target="../tags/tag176.xml"/><Relationship Id="rId15" Type="http://schemas.openxmlformats.org/officeDocument/2006/relationships/tags" Target="../tags/tag190.xml"/><Relationship Id="rId23" Type="http://schemas.openxmlformats.org/officeDocument/2006/relationships/image" Target="../media/image29.png"/><Relationship Id="rId28" Type="http://schemas.openxmlformats.org/officeDocument/2006/relationships/tags" Target="../tags/tag215.xml"/><Relationship Id="rId10" Type="http://schemas.openxmlformats.org/officeDocument/2006/relationships/tags" Target="../tags/tag183.xml"/><Relationship Id="rId19" Type="http://schemas.openxmlformats.org/officeDocument/2006/relationships/tags" Target="../tags/tag195.xml"/><Relationship Id="rId31" Type="http://schemas.openxmlformats.org/officeDocument/2006/relationships/tags" Target="../tags/tag217.xml"/><Relationship Id="rId4" Type="http://schemas.openxmlformats.org/officeDocument/2006/relationships/tags" Target="../tags/tag175.xml"/><Relationship Id="rId9" Type="http://schemas.openxmlformats.org/officeDocument/2006/relationships/tags" Target="../tags/tag182.xml"/><Relationship Id="rId14" Type="http://schemas.openxmlformats.org/officeDocument/2006/relationships/tags" Target="../tags/tag188.xml"/><Relationship Id="rId22" Type="http://schemas.openxmlformats.org/officeDocument/2006/relationships/tags" Target="../tags/tag206.xml"/><Relationship Id="rId27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tags" Target="../tags/tag198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tags" Target="../tags/tag201.xml"/><Relationship Id="rId5" Type="http://schemas.openxmlformats.org/officeDocument/2006/relationships/tags" Target="../tags/tag200.xml"/><Relationship Id="rId4" Type="http://schemas.openxmlformats.org/officeDocument/2006/relationships/tags" Target="../tags/tag19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04.xml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16.xml"/><Relationship Id="rId13" Type="http://schemas.openxmlformats.org/officeDocument/2006/relationships/tags" Target="../tags/tag222.xml"/><Relationship Id="rId3" Type="http://schemas.openxmlformats.org/officeDocument/2006/relationships/tags" Target="../tags/tag209.xml"/><Relationship Id="rId7" Type="http://schemas.openxmlformats.org/officeDocument/2006/relationships/tags" Target="../tags/tag214.xml"/><Relationship Id="rId12" Type="http://schemas.openxmlformats.org/officeDocument/2006/relationships/tags" Target="../tags/tag221.xml"/><Relationship Id="rId2" Type="http://schemas.openxmlformats.org/officeDocument/2006/relationships/tags" Target="../tags/tag207.xml"/><Relationship Id="rId1" Type="http://schemas.openxmlformats.org/officeDocument/2006/relationships/tags" Target="../tags/tag205.xml"/><Relationship Id="rId6" Type="http://schemas.openxmlformats.org/officeDocument/2006/relationships/tags" Target="../tags/tag213.xml"/><Relationship Id="rId11" Type="http://schemas.openxmlformats.org/officeDocument/2006/relationships/tags" Target="../tags/tag220.xml"/><Relationship Id="rId5" Type="http://schemas.openxmlformats.org/officeDocument/2006/relationships/tags" Target="../tags/tag212.xml"/><Relationship Id="rId15" Type="http://schemas.openxmlformats.org/officeDocument/2006/relationships/image" Target="../media/image35.png"/><Relationship Id="rId10" Type="http://schemas.openxmlformats.org/officeDocument/2006/relationships/tags" Target="../tags/tag219.xml"/><Relationship Id="rId4" Type="http://schemas.openxmlformats.org/officeDocument/2006/relationships/tags" Target="../tags/tag210.xml"/><Relationship Id="rId9" Type="http://schemas.openxmlformats.org/officeDocument/2006/relationships/tags" Target="../tags/tag218.xml"/><Relationship Id="rId14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gif"/><Relationship Id="rId3" Type="http://schemas.openxmlformats.org/officeDocument/2006/relationships/tags" Target="../tags/tag225.xml"/><Relationship Id="rId7" Type="http://schemas.openxmlformats.org/officeDocument/2006/relationships/image" Target="../media/image36.gif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27.xml"/><Relationship Id="rId4" Type="http://schemas.openxmlformats.org/officeDocument/2006/relationships/tags" Target="../tags/tag2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73.xml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7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82.xml"/><Relationship Id="rId13" Type="http://schemas.openxmlformats.org/officeDocument/2006/relationships/tags" Target="../tags/tag87.xml"/><Relationship Id="rId18" Type="http://schemas.openxmlformats.org/officeDocument/2006/relationships/tags" Target="../tags/tag92.xml"/><Relationship Id="rId3" Type="http://schemas.openxmlformats.org/officeDocument/2006/relationships/tags" Target="../tags/tag77.xml"/><Relationship Id="rId21" Type="http://schemas.openxmlformats.org/officeDocument/2006/relationships/image" Target="../media/image7.png"/><Relationship Id="rId7" Type="http://schemas.openxmlformats.org/officeDocument/2006/relationships/tags" Target="../tags/tag81.xml"/><Relationship Id="rId12" Type="http://schemas.openxmlformats.org/officeDocument/2006/relationships/tags" Target="../tags/tag86.xml"/><Relationship Id="rId17" Type="http://schemas.openxmlformats.org/officeDocument/2006/relationships/tags" Target="../tags/tag91.xml"/><Relationship Id="rId2" Type="http://schemas.openxmlformats.org/officeDocument/2006/relationships/tags" Target="../tags/tag76.xml"/><Relationship Id="rId16" Type="http://schemas.openxmlformats.org/officeDocument/2006/relationships/tags" Target="../tags/tag90.xml"/><Relationship Id="rId20" Type="http://schemas.openxmlformats.org/officeDocument/2006/relationships/image" Target="../media/image6.jpeg"/><Relationship Id="rId1" Type="http://schemas.openxmlformats.org/officeDocument/2006/relationships/tags" Target="../tags/tag75.xml"/><Relationship Id="rId6" Type="http://schemas.openxmlformats.org/officeDocument/2006/relationships/tags" Target="../tags/tag80.xml"/><Relationship Id="rId11" Type="http://schemas.openxmlformats.org/officeDocument/2006/relationships/tags" Target="../tags/tag85.xml"/><Relationship Id="rId24" Type="http://schemas.openxmlformats.org/officeDocument/2006/relationships/image" Target="../media/image10.jpeg"/><Relationship Id="rId5" Type="http://schemas.openxmlformats.org/officeDocument/2006/relationships/tags" Target="../tags/tag79.xml"/><Relationship Id="rId15" Type="http://schemas.openxmlformats.org/officeDocument/2006/relationships/tags" Target="../tags/tag89.xml"/><Relationship Id="rId23" Type="http://schemas.openxmlformats.org/officeDocument/2006/relationships/image" Target="../media/image9.jpeg"/><Relationship Id="rId10" Type="http://schemas.openxmlformats.org/officeDocument/2006/relationships/tags" Target="../tags/tag84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78.xml"/><Relationship Id="rId9" Type="http://schemas.openxmlformats.org/officeDocument/2006/relationships/tags" Target="../tags/tag83.xml"/><Relationship Id="rId14" Type="http://schemas.openxmlformats.org/officeDocument/2006/relationships/tags" Target="../tags/tag88.xml"/><Relationship Id="rId22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95.xml"/><Relationship Id="rId7" Type="http://schemas.openxmlformats.org/officeDocument/2006/relationships/image" Target="../media/image11.jpe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97.xml"/><Relationship Id="rId4" Type="http://schemas.openxmlformats.org/officeDocument/2006/relationships/tags" Target="../tags/tag9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05.xml"/><Relationship Id="rId13" Type="http://schemas.openxmlformats.org/officeDocument/2006/relationships/tags" Target="../tags/tag110.xml"/><Relationship Id="rId3" Type="http://schemas.openxmlformats.org/officeDocument/2006/relationships/tags" Target="../tags/tag100.xml"/><Relationship Id="rId7" Type="http://schemas.openxmlformats.org/officeDocument/2006/relationships/tags" Target="../tags/tag104.xml"/><Relationship Id="rId12" Type="http://schemas.openxmlformats.org/officeDocument/2006/relationships/tags" Target="../tags/tag109.xml"/><Relationship Id="rId17" Type="http://schemas.openxmlformats.org/officeDocument/2006/relationships/image" Target="../media/image15.png"/><Relationship Id="rId2" Type="http://schemas.openxmlformats.org/officeDocument/2006/relationships/tags" Target="../tags/tag99.xml"/><Relationship Id="rId16" Type="http://schemas.openxmlformats.org/officeDocument/2006/relationships/image" Target="../media/image14.png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tags" Target="../tags/tag108.xml"/><Relationship Id="rId5" Type="http://schemas.openxmlformats.org/officeDocument/2006/relationships/tags" Target="../tags/tag102.xml"/><Relationship Id="rId15" Type="http://schemas.openxmlformats.org/officeDocument/2006/relationships/image" Target="../media/image13.png"/><Relationship Id="rId10" Type="http://schemas.openxmlformats.org/officeDocument/2006/relationships/tags" Target="../tags/tag107.xml"/><Relationship Id="rId4" Type="http://schemas.openxmlformats.org/officeDocument/2006/relationships/tags" Target="../tags/tag101.xml"/><Relationship Id="rId9" Type="http://schemas.openxmlformats.org/officeDocument/2006/relationships/tags" Target="../tags/tag106.xml"/><Relationship Id="rId1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13" Type="http://schemas.openxmlformats.org/officeDocument/2006/relationships/tags" Target="../tags/tag123.xml"/><Relationship Id="rId18" Type="http://schemas.openxmlformats.org/officeDocument/2006/relationships/image" Target="../media/image18.gif"/><Relationship Id="rId3" Type="http://schemas.openxmlformats.org/officeDocument/2006/relationships/tags" Target="../tags/tag113.xml"/><Relationship Id="rId7" Type="http://schemas.openxmlformats.org/officeDocument/2006/relationships/tags" Target="../tags/tag117.xml"/><Relationship Id="rId12" Type="http://schemas.openxmlformats.org/officeDocument/2006/relationships/tags" Target="../tags/tag122.xml"/><Relationship Id="rId17" Type="http://schemas.openxmlformats.org/officeDocument/2006/relationships/image" Target="../media/image17.gif"/><Relationship Id="rId2" Type="http://schemas.openxmlformats.org/officeDocument/2006/relationships/tags" Target="../tags/tag112.xml"/><Relationship Id="rId16" Type="http://schemas.openxmlformats.org/officeDocument/2006/relationships/image" Target="../media/image16.gif"/><Relationship Id="rId1" Type="http://schemas.openxmlformats.org/officeDocument/2006/relationships/tags" Target="../tags/tag111.xml"/><Relationship Id="rId6" Type="http://schemas.openxmlformats.org/officeDocument/2006/relationships/tags" Target="../tags/tag116.xml"/><Relationship Id="rId11" Type="http://schemas.openxmlformats.org/officeDocument/2006/relationships/tags" Target="../tags/tag121.xml"/><Relationship Id="rId5" Type="http://schemas.openxmlformats.org/officeDocument/2006/relationships/tags" Target="../tags/tag115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120.xml"/><Relationship Id="rId19" Type="http://schemas.openxmlformats.org/officeDocument/2006/relationships/image" Target="../media/image19.gif"/><Relationship Id="rId4" Type="http://schemas.openxmlformats.org/officeDocument/2006/relationships/tags" Target="../tags/tag114.xml"/><Relationship Id="rId9" Type="http://schemas.openxmlformats.org/officeDocument/2006/relationships/tags" Target="../tags/tag119.xml"/><Relationship Id="rId14" Type="http://schemas.openxmlformats.org/officeDocument/2006/relationships/tags" Target="../tags/tag1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7" Type="http://schemas.openxmlformats.org/officeDocument/2006/relationships/image" Target="../media/image21.jpeg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2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36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131.xml"/><Relationship Id="rId7" Type="http://schemas.openxmlformats.org/officeDocument/2006/relationships/tags" Target="../tags/tag135.xml"/><Relationship Id="rId12" Type="http://schemas.openxmlformats.org/officeDocument/2006/relationships/tags" Target="../tags/tag140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11" Type="http://schemas.openxmlformats.org/officeDocument/2006/relationships/tags" Target="../tags/tag139.xml"/><Relationship Id="rId5" Type="http://schemas.openxmlformats.org/officeDocument/2006/relationships/tags" Target="../tags/tag133.xml"/><Relationship Id="rId15" Type="http://schemas.openxmlformats.org/officeDocument/2006/relationships/image" Target="../media/image23.jpeg"/><Relationship Id="rId10" Type="http://schemas.openxmlformats.org/officeDocument/2006/relationships/tags" Target="../tags/tag138.xml"/><Relationship Id="rId4" Type="http://schemas.openxmlformats.org/officeDocument/2006/relationships/tags" Target="../tags/tag132.xml"/><Relationship Id="rId9" Type="http://schemas.openxmlformats.org/officeDocument/2006/relationships/tags" Target="../tags/tag137.xml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tags" Target="../tags/tag153.xml"/><Relationship Id="rId18" Type="http://schemas.openxmlformats.org/officeDocument/2006/relationships/tags" Target="../tags/tag158.xml"/><Relationship Id="rId26" Type="http://schemas.openxmlformats.org/officeDocument/2006/relationships/tags" Target="../tags/tag166.xml"/><Relationship Id="rId21" Type="http://schemas.openxmlformats.org/officeDocument/2006/relationships/tags" Target="../tags/tag161.xml"/><Relationship Id="rId34" Type="http://schemas.openxmlformats.org/officeDocument/2006/relationships/image" Target="../media/image23.png"/><Relationship Id="rId7" Type="http://schemas.openxmlformats.org/officeDocument/2006/relationships/tags" Target="../tags/tag147.xml"/><Relationship Id="rId12" Type="http://schemas.openxmlformats.org/officeDocument/2006/relationships/tags" Target="../tags/tag152.xml"/><Relationship Id="rId17" Type="http://schemas.openxmlformats.org/officeDocument/2006/relationships/tags" Target="../tags/tag157.xml"/><Relationship Id="rId25" Type="http://schemas.openxmlformats.org/officeDocument/2006/relationships/tags" Target="../tags/tag165.xml"/><Relationship Id="rId33" Type="http://schemas.openxmlformats.org/officeDocument/2006/relationships/tags" Target="../tags/tag177.xml"/><Relationship Id="rId38" Type="http://schemas.openxmlformats.org/officeDocument/2006/relationships/image" Target="../media/image25.png"/><Relationship Id="rId2" Type="http://schemas.openxmlformats.org/officeDocument/2006/relationships/tags" Target="../tags/tag142.xml"/><Relationship Id="rId16" Type="http://schemas.openxmlformats.org/officeDocument/2006/relationships/tags" Target="../tags/tag156.xml"/><Relationship Id="rId20" Type="http://schemas.openxmlformats.org/officeDocument/2006/relationships/tags" Target="../tags/tag160.xml"/><Relationship Id="rId29" Type="http://schemas.openxmlformats.org/officeDocument/2006/relationships/slideLayout" Target="../slideLayouts/slideLayout7.xml"/><Relationship Id="rId1" Type="http://schemas.openxmlformats.org/officeDocument/2006/relationships/tags" Target="../tags/tag141.xml"/><Relationship Id="rId6" Type="http://schemas.openxmlformats.org/officeDocument/2006/relationships/tags" Target="../tags/tag146.xml"/><Relationship Id="rId11" Type="http://schemas.openxmlformats.org/officeDocument/2006/relationships/tags" Target="../tags/tag151.xml"/><Relationship Id="rId24" Type="http://schemas.openxmlformats.org/officeDocument/2006/relationships/tags" Target="../tags/tag164.xml"/><Relationship Id="rId32" Type="http://schemas.openxmlformats.org/officeDocument/2006/relationships/image" Target="../media/image24.jpeg"/><Relationship Id="rId37" Type="http://schemas.openxmlformats.org/officeDocument/2006/relationships/tags" Target="../tags/tag185.xml"/><Relationship Id="rId5" Type="http://schemas.openxmlformats.org/officeDocument/2006/relationships/tags" Target="../tags/tag145.xml"/><Relationship Id="rId15" Type="http://schemas.openxmlformats.org/officeDocument/2006/relationships/tags" Target="../tags/tag155.xml"/><Relationship Id="rId23" Type="http://schemas.openxmlformats.org/officeDocument/2006/relationships/tags" Target="../tags/tag163.xml"/><Relationship Id="rId28" Type="http://schemas.openxmlformats.org/officeDocument/2006/relationships/tags" Target="../tags/tag168.xml"/><Relationship Id="rId36" Type="http://schemas.openxmlformats.org/officeDocument/2006/relationships/image" Target="../media/image24.png"/><Relationship Id="rId10" Type="http://schemas.openxmlformats.org/officeDocument/2006/relationships/tags" Target="../tags/tag150.xml"/><Relationship Id="rId19" Type="http://schemas.openxmlformats.org/officeDocument/2006/relationships/tags" Target="../tags/tag159.xml"/><Relationship Id="rId31" Type="http://schemas.openxmlformats.org/officeDocument/2006/relationships/image" Target="../media/image21.png"/><Relationship Id="rId4" Type="http://schemas.openxmlformats.org/officeDocument/2006/relationships/tags" Target="../tags/tag144.xml"/><Relationship Id="rId9" Type="http://schemas.openxmlformats.org/officeDocument/2006/relationships/tags" Target="../tags/tag149.xml"/><Relationship Id="rId14" Type="http://schemas.openxmlformats.org/officeDocument/2006/relationships/tags" Target="../tags/tag154.xml"/><Relationship Id="rId22" Type="http://schemas.openxmlformats.org/officeDocument/2006/relationships/tags" Target="../tags/tag162.xml"/><Relationship Id="rId27" Type="http://schemas.openxmlformats.org/officeDocument/2006/relationships/tags" Target="../tags/tag167.xml"/><Relationship Id="rId30" Type="http://schemas.openxmlformats.org/officeDocument/2006/relationships/tags" Target="../tags/tag1610.xml"/><Relationship Id="rId35" Type="http://schemas.openxmlformats.org/officeDocument/2006/relationships/tags" Target="../tags/tag179.xml"/><Relationship Id="rId8" Type="http://schemas.openxmlformats.org/officeDocument/2006/relationships/tags" Target="../tags/tag148.xml"/><Relationship Id="rId3" Type="http://schemas.openxmlformats.org/officeDocument/2006/relationships/tags" Target="../tags/tag1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7C6290-17DD-3490-BF4D-01587F2AB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925" y="3123909"/>
            <a:ext cx="9144000" cy="1459098"/>
          </a:xfrm>
        </p:spPr>
        <p:txBody>
          <a:bodyPr/>
          <a:lstStyle/>
          <a:p>
            <a:r>
              <a: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第</a:t>
            </a:r>
            <a:r>
              <a:rPr lang="en-US" altLang="zh-CN" dirty="0">
                <a:latin typeface="华文楷体" panose="02010600040101010101" pitchFamily="2" charset="-122"/>
                <a:ea typeface="华文楷体" panose="02010600040101010101" pitchFamily="2" charset="-122"/>
              </a:rPr>
              <a:t>13</a:t>
            </a:r>
            <a:r>
              <a: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讲 热机 热机效率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FDB47A93-B371-8FA3-F363-0E923F6A111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611378" y="1285358"/>
            <a:ext cx="9939908" cy="1022587"/>
            <a:chOff x="150287" y="385641"/>
            <a:chExt cx="2501481" cy="608682"/>
          </a:xfrm>
        </p:grpSpPr>
        <p:sp>
          <p:nvSpPr>
            <p:cNvPr id="4" name="Shape 108">
              <a:extLst>
                <a:ext uri="{FF2B5EF4-FFF2-40B4-BE49-F238E27FC236}">
                  <a16:creationId xmlns:a16="http://schemas.microsoft.com/office/drawing/2014/main" id="{5227DE8D-170C-80CF-CFD0-3D0FD9B6EF3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50287" y="409549"/>
              <a:ext cx="2310500" cy="584774"/>
            </a:xfrm>
            <a:prstGeom prst="rect">
              <a:avLst/>
            </a:prstGeom>
            <a:solidFill>
              <a:srgbClr val="007E27">
                <a:alpha val="80000"/>
              </a:srgbClr>
            </a:solidFill>
            <a:ln w="12700">
              <a:noFill/>
              <a:miter lim="400000"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5" name="Text Box 3">
              <a:extLst>
                <a:ext uri="{FF2B5EF4-FFF2-40B4-BE49-F238E27FC236}">
                  <a16:creationId xmlns:a16="http://schemas.microsoft.com/office/drawing/2014/main" id="{BAF85D85-9E23-6935-CDE3-7F527D33461C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246611" y="385641"/>
              <a:ext cx="2405157" cy="4213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2025</a:t>
              </a:r>
              <a:r>
                <a: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年中考物理基础知识复习课件</a:t>
              </a:r>
            </a:p>
          </p:txBody>
        </p:sp>
      </p:grpSp>
      <p:pic>
        <p:nvPicPr>
          <p:cNvPr id="7" name="图片 1073743875" descr="学科网 zxxk.com">
            <a:extLst>
              <a:ext uri="{FF2B5EF4-FFF2-40B4-BE49-F238E27FC236}">
                <a16:creationId xmlns:a16="http://schemas.microsoft.com/office/drawing/2014/main" id="{49D0BEF2-FF85-4403-7092-2C570E322AF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4CE90B0-E8AE-A9D1-2F23-755AAFC981C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82" b="90000" l="1250" r="90000">
                        <a14:foregroundMark x1="9667" y1="2182" x2="11000" y2="13727"/>
                        <a14:foregroundMark x1="4917" y1="4091" x2="5083" y2="19455"/>
                        <a14:foregroundMark x1="1250" y1="4364" x2="1250" y2="4364"/>
                        <a14:foregroundMark x1="6583" y1="62727" x2="6583" y2="62727"/>
                        <a14:foregroundMark x1="10417" y1="61818" x2="10417" y2="61818"/>
                        <a14:foregroundMark x1="10583" y1="64636" x2="10583" y2="64636"/>
                        <a14:foregroundMark x1="12417" y1="63000" x2="12417" y2="63000"/>
                        <a14:foregroundMark x1="10000" y1="62818" x2="10000" y2="62818"/>
                        <a14:foregroundMark x1="21417" y1="37364" x2="33583" y2="60364"/>
                        <a14:foregroundMark x1="23250" y1="17273" x2="30833" y2="41000"/>
                        <a14:foregroundMark x1="23083" y1="4909" x2="12583" y2="31091"/>
                        <a14:foregroundMark x1="32833" y1="39000" x2="30667" y2="40000"/>
                        <a14:foregroundMark x1="30333" y1="40000" x2="26750" y2="48182"/>
                        <a14:backgroundMark x1="29167" y1="5636" x2="31167" y2="21182"/>
                        <a14:backgroundMark x1="26250" y1="12273" x2="26250" y2="12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642" b="30168"/>
          <a:stretch>
            <a:fillRect/>
          </a:stretch>
        </p:blipFill>
        <p:spPr>
          <a:xfrm>
            <a:off x="-50798" y="0"/>
            <a:ext cx="1662176" cy="325748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AAFFFE7-F212-D448-87FF-395F9B4A1B2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364" b="90364" l="10000" r="99750">
                        <a14:foregroundMark x1="38250" y1="6091" x2="96583" y2="8727"/>
                        <a14:foregroundMark x1="91750" y1="17273" x2="80250" y2="86545"/>
                        <a14:foregroundMark x1="98500" y1="2091" x2="99750" y2="72000"/>
                        <a14:foregroundMark x1="78333" y1="58364" x2="74333" y2="68000"/>
                        <a14:foregroundMark x1="74750" y1="78000" x2="84917" y2="90364"/>
                        <a14:foregroundMark x1="38917" y1="4182" x2="36000" y2="1364"/>
                        <a14:foregroundMark x1="27167" y1="11000" x2="61000" y2="31636"/>
                        <a14:foregroundMark x1="52000" y1="24818" x2="44833" y2="29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22679" y="2588682"/>
            <a:ext cx="4454941" cy="4083697"/>
          </a:xfrm>
          <a:prstGeom prst="rect">
            <a:avLst/>
          </a:prstGeom>
        </p:spPr>
      </p:pic>
      <p:pic>
        <p:nvPicPr>
          <p:cNvPr id="10" name="图片 1073743875" descr="学科网 zxxk.com">
            <a:extLst>
              <a:ext uri="{FF2B5EF4-FFF2-40B4-BE49-F238E27FC236}">
                <a16:creationId xmlns:a16="http://schemas.microsoft.com/office/drawing/2014/main" id="{41935C82-1207-DA05-2627-0CF3C2516DA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50691517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AF00F95C-E3D6-C681-26D7-876617231C6A}"/>
                  </a:ext>
                </a:extLst>
              </p:cNvPr>
              <p:cNvSpPr txBox="1"/>
              <p:nvPr>
                <p:custDataLst>
                  <p:tags r:id="rId1"/>
                </p:custDataLst>
              </p:nvPr>
            </p:nvSpPr>
            <p:spPr>
              <a:xfrm>
                <a:off x="749300" y="443132"/>
                <a:ext cx="7023100" cy="24250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en-US" altLang="zh-CN" sz="24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21.(4</a:t>
                </a:r>
                <a:r>
                  <a:rPr lang="zh-CN" altLang="zh-CN" sz="24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分</a:t>
                </a:r>
                <a:r>
                  <a:rPr lang="en-US" altLang="zh-CN" sz="24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)</a:t>
                </a:r>
                <a:r>
                  <a:rPr lang="zh-CN" altLang="zh-CN" sz="24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热机的效率是衡量汽车发动机性能的关键指标，某型号载重汽车安装了全球首款热机效率突破</a:t>
                </a:r>
                <a:r>
                  <a:rPr lang="en-US" altLang="zh-CN" sz="24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50%</a:t>
                </a:r>
                <a:r>
                  <a:rPr lang="zh-CN" altLang="zh-CN" sz="24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的商用柴油机，测试中，该载重汽车在一段平直的公路上匀速行驶</a:t>
                </a:r>
                <a:r>
                  <a:rPr lang="en-US" altLang="zh-CN" sz="24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 10 km</a:t>
                </a:r>
                <a:r>
                  <a:rPr lang="zh-CN" altLang="zh-CN" sz="24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，牵引力做功</a:t>
                </a:r>
                <a14:m>
                  <m:oMath xmlns:m="http://schemas.openxmlformats.org/officeDocument/2006/math">
                    <m:r>
                      <a:rPr lang="en-US" altLang="zh-CN" sz="24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itchFamily="18" charset="0"/>
                      </a:rPr>
                      <m:t>4.4×10⁷</m:t>
                    </m:r>
                    <m:r>
                      <a:rPr lang="en-US" altLang="zh-CN" sz="24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itchFamily="18" charset="0"/>
                      </a:rPr>
                      <m:t>𝐽</m:t>
                    </m:r>
                    <m:r>
                      <a:rPr lang="en-US" altLang="zh-CN" sz="24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itchFamily="18" charset="0"/>
                      </a:rPr>
                      <m:t>,</m:t>
                    </m:r>
                  </m:oMath>
                </a14:m>
                <a:r>
                  <a:rPr lang="zh-CN" altLang="zh-CN" sz="24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消耗柴油</a:t>
                </a:r>
                <a:r>
                  <a:rPr lang="en-US" altLang="zh-CN" sz="24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2k g</a:t>
                </a:r>
                <a:r>
                  <a:rPr lang="zh-CN" altLang="zh-CN" sz="24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。柴油的热值取</a:t>
                </a:r>
                <a:r>
                  <a:rPr lang="zh-CN" altLang="zh-CN" sz="2400"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 </a:t>
                </a:r>
                <a:r>
                  <a:rPr lang="en-US" altLang="zh-CN" sz="2400"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   </a:t>
                </a:r>
                <a:r>
                  <a:rPr lang="en-US" altLang="zh-CN" sz="2400"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itchFamily="18" charset="0"/>
                      </a:rPr>
                      <m:t>4.3×10⁷</m:t>
                    </m:r>
                    <m:r>
                      <a:rPr lang="en-US" altLang="zh-CN" sz="24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itchFamily="18" charset="0"/>
                      </a:rPr>
                      <m:t>𝐽</m:t>
                    </m:r>
                    <m:r>
                      <a:rPr lang="en-US" altLang="zh-CN" sz="24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itchFamily="18" charset="0"/>
                      </a:rPr>
                      <m:t>/</m:t>
                    </m:r>
                    <m:r>
                      <a:rPr lang="en-US" altLang="zh-CN" sz="24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itchFamily="18" charset="0"/>
                      </a:rPr>
                      <m:t>𝑘𝑔</m:t>
                    </m:r>
                    <m:r>
                      <a:rPr lang="en-US" altLang="zh-CN" sz="24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itchFamily="18" charset="0"/>
                      </a:rPr>
                      <m:t>,</m:t>
                    </m:r>
                  </m:oMath>
                </a14:m>
                <a:r>
                  <a:rPr lang="zh-CN" altLang="zh-CN" sz="24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水的比热容</a:t>
                </a:r>
                <a:r>
                  <a:rPr lang="en-US" altLang="zh-CN" sz="2400"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   </a:t>
                </a:r>
                <a:r>
                  <a:rPr lang="en-US" altLang="zh-CN" sz="2400"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水</m:t>
                        </m:r>
                      </m:sub>
                    </m:sSub>
                    <m:r>
                      <a:rPr lang="en-US" altLang="zh-CN" sz="24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itchFamily="18" charset="0"/>
                      </a:rPr>
                      <m:t>=4.2×</m:t>
                    </m:r>
                    <m:sSup>
                      <m:sSup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3</m:t>
                        </m:r>
                      </m:sup>
                    </m:sSup>
                    <m:r>
                      <a:rPr lang="en-US" altLang="zh-CN" sz="24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itchFamily="18" charset="0"/>
                      </a:rPr>
                      <m:t>𝐽</m:t>
                    </m:r>
                    <m:r>
                      <a:rPr lang="en-US" altLang="zh-CN" sz="24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itchFamily="18" charset="0"/>
                      </a:rPr>
                      <m:t>/</m:t>
                    </m:r>
                    <m:d>
                      <m:d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𝑘𝑔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⋅0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𝐶</m:t>
                        </m:r>
                      </m:e>
                    </m:d>
                  </m:oMath>
                </a14:m>
                <a:endParaRPr lang="zh-CN" altLang="en-US" sz="2400"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AF00F95C-E3D6-C681-26D7-876617231C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49300" y="443132"/>
                <a:ext cx="7023100" cy="2425023"/>
              </a:xfrm>
              <a:prstGeom prst="rect">
                <a:avLst/>
              </a:prstGeom>
              <a:blipFill>
                <a:blip r:embed="rId6"/>
                <a:stretch>
                  <a:fillRect l="-1389" t="-2015" r="-260" b="-25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7151BA3-7FA0-4F37-AE2E-05104A30DE02}"/>
                  </a:ext>
                </a:extLst>
              </p:cNvPr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453416" y="3154588"/>
                <a:ext cx="11151682" cy="17876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17500" algn="just">
                  <a:spcBef>
                    <a:spcPts val="200"/>
                  </a:spcBef>
                  <a:spcAft>
                    <a:spcPts val="800"/>
                  </a:spcAft>
                </a:pP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(1)</a:t>
                </a:r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给载重汽车提供动力的是四冲程柴油机的</a:t>
                </a:r>
                <a:r>
                  <a:rPr lang="en-US" altLang="zh-CN" sz="2400" u="sng" kern="1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         </a:t>
                </a:r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冲程。</a:t>
                </a:r>
                <a:endParaRPr lang="zh-CN" altLang="zh-CN" sz="2400" kern="100">
                  <a:effectLst/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  <a:p>
                <a:pPr marL="317500" algn="just">
                  <a:spcBef>
                    <a:spcPts val="100"/>
                  </a:spcBef>
                  <a:spcAft>
                    <a:spcPts val="800"/>
                  </a:spcAft>
                </a:pP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(2)</a:t>
                </a:r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该测试过程柴油机的效率约为多少</a:t>
                </a: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? (</a:t>
                </a:r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精确到</a:t>
                </a: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0.1%)</a:t>
                </a:r>
                <a:endParaRPr lang="zh-CN" altLang="zh-CN" sz="2400" kern="100">
                  <a:effectLst/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  <a:p>
                <a:pPr marR="317500" indent="317500" algn="just">
                  <a:spcAft>
                    <a:spcPts val="800"/>
                  </a:spcAft>
                </a:pP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(3)</a:t>
                </a:r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若将此过程中消耗柴油释放的热量全部收集，能让质量为</a:t>
                </a: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430 kg</a:t>
                </a:r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、初温为</a:t>
                </a:r>
                <a:r>
                  <a:rPr lang="en-US" altLang="zh-CN" sz="2400" kern="100"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                </a:t>
                </a:r>
                <a:r>
                  <a:rPr lang="en-US" altLang="zh-CN" sz="2400" kern="100"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20°</m:t>
                    </m:r>
                    <m:r>
                      <a:rPr lang="en-US" altLang="zh-CN" sz="2400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𝐶</m:t>
                    </m:r>
                  </m:oMath>
                </a14:m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的水温度升高多少</a:t>
                </a: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? (</a:t>
                </a:r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结果保留整数</a:t>
                </a: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华文楷体" panose="02010600040101010101" pitchFamily="2" charset="-122"/>
                    <a:ea typeface="华文楷体" panose="02010600040101010101" pitchFamily="2" charset="-122"/>
                    <a:cs typeface="宋体" panose="02010600030101010101" pitchFamily="2" charset="-122"/>
                  </a:rPr>
                  <a:t>)</a:t>
                </a:r>
                <a:endParaRPr lang="zh-CN" altLang="zh-CN" sz="2400" kern="100">
                  <a:effectLst/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7151BA3-7FA0-4F37-AE2E-05104A30DE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453416" y="3154588"/>
                <a:ext cx="11151682" cy="1787669"/>
              </a:xfrm>
              <a:prstGeom prst="rect">
                <a:avLst/>
              </a:prstGeom>
              <a:blipFill>
                <a:blip r:embed="rId8"/>
                <a:stretch>
                  <a:fillRect l="-109" t="-2721" b="-68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Drawing 5">
            <a:extLst>
              <a:ext uri="{FF2B5EF4-FFF2-40B4-BE49-F238E27FC236}">
                <a16:creationId xmlns:a16="http://schemas.microsoft.com/office/drawing/2014/main" id="{317E169E-7F04-37F1-985E-B6A299EE086A}"/>
              </a:ext>
            </a:extLst>
          </p:cNvPr>
          <p:cNvPicPr/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284182" y="364535"/>
            <a:ext cx="3408465" cy="234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74285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2B3196F-4F8A-01C5-1D97-A2E1D0A0765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69651" y="204600"/>
            <a:ext cx="1770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、热效率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9B12B66-A5D2-25D2-2FED-22678896409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52" y="703246"/>
            <a:ext cx="9335445" cy="2739253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FDF9EF56-65E6-4C31-BE42-02A09AB19A09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217640" y="2304903"/>
            <a:ext cx="14545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t"/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内能</a:t>
            </a:r>
          </a:p>
        </p:txBody>
      </p:sp>
      <p:sp>
        <p:nvSpPr>
          <p:cNvPr id="5" name="矩形 74782">
            <a:extLst>
              <a:ext uri="{FF2B5EF4-FFF2-40B4-BE49-F238E27FC236}">
                <a16:creationId xmlns:a16="http://schemas.microsoft.com/office/drawing/2014/main" id="{9B25B815-0737-6381-ACCB-0C73C31585D8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363241" y="2339666"/>
            <a:ext cx="2009491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有效利用</a:t>
            </a:r>
            <a:endParaRPr lang="en-US" altLang="zh-CN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D235199-2733-06D8-825E-9FBEB439D50B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09086" y="2347905"/>
            <a:ext cx="17202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t"/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燃料化学能</a:t>
            </a:r>
          </a:p>
        </p:txBody>
      </p:sp>
      <p:sp>
        <p:nvSpPr>
          <p:cNvPr id="7" name="箭头: 右 6">
            <a:extLst>
              <a:ext uri="{FF2B5EF4-FFF2-40B4-BE49-F238E27FC236}">
                <a16:creationId xmlns:a16="http://schemas.microsoft.com/office/drawing/2014/main" id="{A14C5936-7D2E-9A56-D4A8-8B7D2B121F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155694" y="2437581"/>
            <a:ext cx="686732" cy="1963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箭头: 右 7">
            <a:extLst>
              <a:ext uri="{FF2B5EF4-FFF2-40B4-BE49-F238E27FC236}">
                <a16:creationId xmlns:a16="http://schemas.microsoft.com/office/drawing/2014/main" id="{2C83985E-DE5F-0EB8-2288-27F8379D8646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303669" y="2499229"/>
            <a:ext cx="759558" cy="1428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74779">
            <a:extLst>
              <a:ext uri="{FF2B5EF4-FFF2-40B4-BE49-F238E27FC236}">
                <a16:creationId xmlns:a16="http://schemas.microsoft.com/office/drawing/2014/main" id="{596B4D9A-4CBD-DB96-7F5A-34FE9B25D9D4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368731" y="1453472"/>
            <a:ext cx="145453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热量散失</a:t>
            </a:r>
            <a:endParaRPr lang="en-US" altLang="zh-CN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74779">
            <a:extLst>
              <a:ext uri="{FF2B5EF4-FFF2-40B4-BE49-F238E27FC236}">
                <a16:creationId xmlns:a16="http://schemas.microsoft.com/office/drawing/2014/main" id="{A06A5A9D-A534-198F-5D9F-CD6177CB31A2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704409" y="1132957"/>
            <a:ext cx="180080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未充分燃烧</a:t>
            </a:r>
            <a:endParaRPr lang="en-US" altLang="zh-CN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86D8673-2DBE-29B0-5FB4-96862A301FB8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541979" y="3679197"/>
            <a:ext cx="14035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 latinLnBrk="1">
              <a:spcBef>
                <a:spcPts val="600"/>
              </a:spcBef>
              <a:spcAft>
                <a:spcPts val="800"/>
              </a:spcAft>
            </a:pPr>
            <a:r>
              <a:rPr lang="en-US" altLang="zh-CN" sz="2400" kern="10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1.</a:t>
            </a:r>
            <a:r>
              <a:rPr lang="zh-CN" altLang="zh-CN" sz="2400" kern="10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定义：</a:t>
            </a:r>
            <a:endParaRPr lang="en-US" altLang="zh-CN" sz="2400" kern="100">
              <a:solidFill>
                <a:srgbClr val="00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1DD5AF2-B581-AF88-843B-FAC639C86AC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1792320" y="3687544"/>
            <a:ext cx="79839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 latinLnBrk="1">
              <a:spcBef>
                <a:spcPts val="600"/>
              </a:spcBef>
              <a:spcAft>
                <a:spcPts val="800"/>
              </a:spcAft>
            </a:pPr>
            <a:r>
              <a:rPr lang="zh-CN" altLang="zh-CN" sz="2400" kern="10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有效利用的热量与燃料完全燃烧释放的总热量的比值。</a:t>
            </a:r>
            <a:endParaRPr lang="zh-CN" altLang="zh-CN" sz="2400" kern="10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537E4BB6-D606-B771-C629-ED5776ED31F3}"/>
                  </a:ext>
                </a:extLst>
              </p:cNvPr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945532" y="4607554"/>
                <a:ext cx="2011193" cy="7841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800" i="1" kern="100" smtClean="0">
                          <a:effectLst/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itchFamily="18" charset="0"/>
                        </a:rPr>
                        <m:t>𝜂</m:t>
                      </m:r>
                      <m:r>
                        <a:rPr lang="en-US" altLang="zh-CN" sz="1800" i="1" kern="100" smtClean="0">
                          <a:effectLst/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1800" i="1" kern="10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zh-CN" sz="1800" i="1" kern="10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 kern="100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zh-CN" altLang="zh-CN" sz="1800" i="1" kern="1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itchFamily="18" charset="0"/>
                                </a:rPr>
                                <m:t>吸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zh-CN" altLang="zh-CN" sz="1800" i="1" kern="10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 kern="100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zh-CN" altLang="zh-CN" sz="1800" i="1" kern="1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itchFamily="18" charset="0"/>
                                </a:rPr>
                                <m:t>放</m:t>
                              </m:r>
                            </m:sub>
                          </m:sSub>
                        </m:den>
                      </m:f>
                      <m:r>
                        <a:rPr lang="en-US" altLang="zh-CN" sz="1800" i="1" kern="100">
                          <a:effectLst/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itchFamily="18" charset="0"/>
                        </a:rPr>
                        <m:t>×100%,</m:t>
                      </m:r>
                    </m:oMath>
                  </m:oMathPara>
                </a14:m>
                <a:endParaRPr lang="zh-CN" altLang="en-US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537E4BB6-D606-B771-C629-ED5776ED31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2"/>
                </p:custDataLst>
              </p:nvPr>
            </p:nvSpPr>
            <p:spPr>
              <a:xfrm>
                <a:off x="1945532" y="4607554"/>
                <a:ext cx="2011193" cy="784189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2DBF0744-2BA9-2F01-9E51-02672B9C6910}"/>
                  </a:ext>
                </a:extLst>
              </p:cNvPr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4645657" y="4449735"/>
                <a:ext cx="6094378" cy="5447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楷体" panose="02010609060101010101" pitchFamily="49" charset="-122"/>
                    <a:ea typeface="楷体" panose="02010609060101010101" pitchFamily="49" charset="-122"/>
                    <a:cs typeface="宋体" panose="02010600030101010101" pitchFamily="2" charset="-122"/>
                  </a:rPr>
                  <a:t>物体温度升高吸热</a:t>
                </a:r>
                <a:r>
                  <a:rPr lang="zh-CN" altLang="zh-CN" sz="2400" kern="100">
                    <a:effectLst/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 kern="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CN" sz="2400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itchFamily="18" charset="0"/>
                          </a:rPr>
                          <m:t>𝑄</m:t>
                        </m:r>
                      </m:e>
                      <m:sub>
                        <m:r>
                          <a:rPr lang="zh-CN" altLang="zh-CN" sz="2400" i="1" kern="1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吸</m:t>
                        </m:r>
                      </m:sub>
                    </m:sSub>
                    <m:r>
                      <a:rPr lang="en-US" altLang="zh-CN" sz="2400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=</m:t>
                    </m:r>
                    <m:r>
                      <a:rPr lang="en-US" altLang="zh-CN" sz="2400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𝑐𝑚</m:t>
                    </m:r>
                    <m:r>
                      <a:rPr lang="zh-CN" altLang="en-US" sz="2400" i="1" kern="100"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（</m:t>
                    </m:r>
                    <m:r>
                      <a:rPr lang="en-US" altLang="zh-CN" sz="2400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𝑡</m:t>
                    </m:r>
                    <m:r>
                      <a:rPr lang="en-US" altLang="zh-CN" sz="2400" i="1" kern="100"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−</m:t>
                    </m:r>
                    <m:r>
                      <a:rPr lang="en-US" altLang="zh-CN" sz="2400" b="0" i="1" kern="100" smtClean="0"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𝑡</m:t>
                    </m:r>
                    <m:r>
                      <a:rPr lang="en-US" altLang="zh-CN" sz="2400" b="0" i="1" kern="100" baseline="-25000" smtClean="0"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0</m:t>
                    </m:r>
                    <m:r>
                      <a:rPr lang="en-US" altLang="zh-CN" sz="2400" b="0" i="1" kern="100" smtClean="0"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)</m:t>
                    </m:r>
                    <m:r>
                      <a:rPr lang="en-US" altLang="zh-CN" sz="2400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,</m:t>
                    </m:r>
                  </m:oMath>
                </a14:m>
                <a:endParaRPr lang="zh-CN" altLang="en-US" sz="24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2DBF0744-2BA9-2F01-9E51-02672B9C69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4"/>
                </p:custDataLst>
              </p:nvPr>
            </p:nvSpPr>
            <p:spPr>
              <a:xfrm>
                <a:off x="4645657" y="4449735"/>
                <a:ext cx="6094378" cy="544701"/>
              </a:xfrm>
              <a:prstGeom prst="rect">
                <a:avLst/>
              </a:prstGeom>
              <a:blipFill>
                <a:blip r:embed="rId25"/>
                <a:stretch>
                  <a:fillRect l="-1500" t="-12360" b="-179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文本框 19">
            <a:extLst>
              <a:ext uri="{FF2B5EF4-FFF2-40B4-BE49-F238E27FC236}">
                <a16:creationId xmlns:a16="http://schemas.microsoft.com/office/drawing/2014/main" id="{BDBDD751-4CB1-77B0-57D8-8CFB02F0BB6B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557623" y="4757099"/>
            <a:ext cx="15824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 latinLnBrk="1">
              <a:spcBef>
                <a:spcPts val="600"/>
              </a:spcBef>
              <a:spcAft>
                <a:spcPts val="800"/>
              </a:spcAft>
            </a:pPr>
            <a:r>
              <a:rPr lang="en-US" altLang="zh-CN" sz="2400" kern="10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2.</a:t>
            </a:r>
            <a:r>
              <a:rPr lang="zh-CN" altLang="zh-CN" sz="2400" kern="10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公式</a:t>
            </a:r>
            <a:r>
              <a:rPr lang="en-US" altLang="zh-CN" sz="2400" kern="10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:</a:t>
            </a:r>
            <a:endParaRPr lang="zh-CN" altLang="zh-CN" sz="2400" kern="10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F91AE269-9748-453D-7453-82C8565CAAA1}"/>
                  </a:ext>
                </a:extLst>
              </p:cNvPr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4645657" y="5206446"/>
                <a:ext cx="6094378" cy="4284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65100" indent="-165100" algn="just" fontAlgn="base" latinLnBrk="1">
                  <a:lnSpc>
                    <a:spcPts val="2300"/>
                  </a:lnSpc>
                  <a:spcAft>
                    <a:spcPts val="800"/>
                  </a:spcAft>
                </a:pPr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楷体" panose="02010609060101010101" pitchFamily="49" charset="-122"/>
                    <a:ea typeface="楷体" panose="02010609060101010101" pitchFamily="49" charset="-122"/>
                    <a:cs typeface="宋体" panose="02010600030101010101" pitchFamily="2" charset="-122"/>
                  </a:rPr>
                  <a:t>燃料燃烧放热</a:t>
                </a:r>
                <a:r>
                  <a:rPr lang="zh-CN" altLang="zh-CN" sz="2400" kern="100">
                    <a:effectLst/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 kern="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CN" sz="2400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itchFamily="18" charset="0"/>
                          </a:rPr>
                          <m:t>𝑄</m:t>
                        </m:r>
                      </m:e>
                      <m:sub>
                        <m:r>
                          <a:rPr lang="zh-CN" altLang="zh-CN" sz="2400" i="1" kern="1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放</m:t>
                        </m:r>
                      </m:sub>
                    </m:sSub>
                    <m:r>
                      <a:rPr lang="en-US" altLang="zh-CN" sz="2400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=</m:t>
                    </m:r>
                    <m:r>
                      <a:rPr lang="en-US" altLang="zh-CN" sz="2400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𝑚𝑞</m:t>
                    </m:r>
                  </m:oMath>
                </a14:m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楷体" panose="02010609060101010101" pitchFamily="49" charset="-122"/>
                    <a:ea typeface="楷体" panose="02010609060101010101" pitchFamily="49" charset="-122"/>
                    <a:cs typeface="宋体" panose="02010600030101010101" pitchFamily="2" charset="-122"/>
                  </a:rPr>
                  <a:t>或</a:t>
                </a: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楷体" panose="02010609060101010101" pitchFamily="49" charset="-122"/>
                    <a:ea typeface="楷体" panose="02010609060101010101" pitchFamily="49" charset="-122"/>
                    <a:cs typeface="宋体" panose="02010600030101010101" pitchFamily="2" charset="-122"/>
                  </a:rPr>
                  <a:t>Q</a:t>
                </a:r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楷体" panose="02010609060101010101" pitchFamily="49" charset="-122"/>
                    <a:ea typeface="楷体" panose="02010609060101010101" pitchFamily="49" charset="-122"/>
                    <a:cs typeface="宋体" panose="02010600030101010101" pitchFamily="2" charset="-122"/>
                  </a:rPr>
                  <a:t>放</a:t>
                </a: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楷体" panose="02010609060101010101" pitchFamily="49" charset="-122"/>
                    <a:ea typeface="楷体" panose="02010609060101010101" pitchFamily="49" charset="-122"/>
                    <a:cs typeface="宋体" panose="02010600030101010101" pitchFamily="2" charset="-122"/>
                  </a:rPr>
                  <a:t>=qV,</a:t>
                </a:r>
                <a:endParaRPr lang="zh-CN" altLang="zh-CN" sz="2400" kern="100"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F91AE269-9748-453D-7453-82C8565CAA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6"/>
                </p:custDataLst>
              </p:nvPr>
            </p:nvSpPr>
            <p:spPr>
              <a:xfrm>
                <a:off x="4645657" y="5206446"/>
                <a:ext cx="6094378" cy="428451"/>
              </a:xfrm>
              <a:prstGeom prst="rect">
                <a:avLst/>
              </a:prstGeom>
              <a:blipFill>
                <a:blip r:embed="rId27"/>
                <a:stretch>
                  <a:fillRect l="-1500" t="-44286" b="-242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文本框 25">
            <a:extLst>
              <a:ext uri="{FF2B5EF4-FFF2-40B4-BE49-F238E27FC236}">
                <a16:creationId xmlns:a16="http://schemas.microsoft.com/office/drawing/2014/main" id="{5FD7DD61-27B8-DBE2-F9AE-E5BD444A6ACB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557623" y="5757500"/>
            <a:ext cx="15824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kern="10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易错提醒</a:t>
            </a:r>
            <a:r>
              <a:rPr lang="en-US" altLang="zh-CN" sz="2400" kern="10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: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15D1FD37-91E2-7EA9-FD3D-93F7E62D2E8C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2321542" y="5759095"/>
            <a:ext cx="60943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kern="10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完全燃烧</a:t>
            </a:r>
            <a:r>
              <a:rPr lang="en-US" altLang="zh-CN" sz="2400" kern="10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→</a:t>
            </a:r>
            <a:r>
              <a:rPr lang="zh-CN" altLang="zh-CN" sz="2400" kern="10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燃料的化学能全部转化为内能；</a:t>
            </a:r>
            <a:endParaRPr lang="zh-CN" altLang="en-US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17A858B9-AE86-034F-4632-77AC26F29028}"/>
                  </a:ext>
                </a:extLst>
              </p:cNvPr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3956725" y="4449735"/>
                <a:ext cx="795237" cy="4315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800" i="1" kern="10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CN" sz="1800" i="1" kern="10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itchFamily="18" charset="0"/>
                          </a:rPr>
                          <m:t>𝑄</m:t>
                        </m:r>
                      </m:e>
                      <m:sub>
                        <m:r>
                          <a:rPr lang="zh-CN" altLang="zh-CN" sz="1800" i="1" kern="10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吸</m:t>
                        </m:r>
                      </m:sub>
                    </m:sSub>
                  </m:oMath>
                </a14:m>
                <a:r>
                  <a:rPr lang="en-US" altLang="zh-CN">
                    <a:solidFill>
                      <a:srgbClr val="FF0000"/>
                    </a:solidFill>
                  </a:rPr>
                  <a:t>:</a:t>
                </a:r>
                <a:endParaRPr lang="zh-CN" altLang="en-US">
                  <a:solidFill>
                    <a:srgbClr val="FF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17A858B9-AE86-034F-4632-77AC26F290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8"/>
                </p:custDataLst>
              </p:nvPr>
            </p:nvSpPr>
            <p:spPr>
              <a:xfrm>
                <a:off x="3956725" y="4449735"/>
                <a:ext cx="795237" cy="431593"/>
              </a:xfrm>
              <a:prstGeom prst="rect">
                <a:avLst/>
              </a:prstGeom>
              <a:blipFill>
                <a:blip r:embed="rId29"/>
                <a:stretch>
                  <a:fillRect l="-1527" t="-7042" b="-140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5391688F-4585-00F3-DAD2-019AEF2D3FF9}"/>
                  </a:ext>
                </a:extLst>
              </p:cNvPr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3713659" y="5076440"/>
                <a:ext cx="1170451" cy="4370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zh-CN" sz="1800" i="1" kern="10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i="1" kern="10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zh-CN" altLang="zh-CN" sz="1800" i="1" kern="10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itchFamily="18" charset="0"/>
                            </a:rPr>
                            <m:t>放</m:t>
                          </m:r>
                          <m:r>
                            <a:rPr lang="en-US" altLang="zh-CN" sz="1800" b="0" i="1" kern="10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itchFamily="18" charset="0"/>
                            </a:rPr>
                            <m:t>:</m:t>
                          </m:r>
                        </m:sub>
                      </m:sSub>
                    </m:oMath>
                  </m:oMathPara>
                </a14:m>
                <a:endParaRPr lang="zh-CN" altLang="en-US">
                  <a:solidFill>
                    <a:srgbClr val="FF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5391688F-4585-00F3-DAD2-019AEF2D3F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1"/>
                </p:custDataLst>
              </p:nvPr>
            </p:nvSpPr>
            <p:spPr>
              <a:xfrm>
                <a:off x="3713659" y="5076440"/>
                <a:ext cx="1170451" cy="437043"/>
              </a:xfrm>
              <a:prstGeom prst="rect">
                <a:avLst/>
              </a:prstGeom>
              <a:blipFill>
                <a:blip r:embed="rId32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32353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 animBg="1"/>
      <p:bldP spid="9" grpId="0" animBg="1"/>
      <p:bldP spid="10" grpId="0" animBg="1"/>
      <p:bldP spid="12" grpId="0"/>
      <p:bldP spid="14" grpId="0"/>
      <p:bldP spid="16" grpId="0"/>
      <p:bldP spid="18" grpId="0"/>
      <p:bldP spid="20" grpId="0"/>
      <p:bldP spid="24" grpId="0"/>
      <p:bldP spid="26" grpId="0"/>
      <p:bldP spid="30" grpId="0"/>
      <p:bldP spid="32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43BA64D-B7C7-B9BE-4DFA-846F031F31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32105" y="198755"/>
            <a:ext cx="11527790" cy="2803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(2022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陕西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23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题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9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分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)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今年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“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五一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”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假期，小刚同学家购买了一款如图甲所示户外分体式燃气炉，准备去户外野炊．该燃气炉的铭牌如图乙所示，其中功率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4 500 W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是</a:t>
            </a:r>
            <a:r>
              <a:rPr lang="zh-CN" sz="2400" b="1" spc="-1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指气体燃料完全燃烧时燃气炉每秒放出</a:t>
            </a:r>
            <a:r>
              <a:rPr lang="en-US" sz="2400" b="1" spc="-1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4 500 J</a:t>
            </a:r>
            <a:r>
              <a:rPr lang="zh-CN" sz="2400" b="1" spc="-1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的热量．</a:t>
            </a:r>
          </a:p>
          <a:p>
            <a:pPr>
              <a:lnSpc>
                <a:spcPct val="150000"/>
              </a:lnSpc>
            </a:pP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(1)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气体燃料在常温下是通过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_________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的方式液化存储在储气罐内．使用过程中，罐体温度变低是因为燃料发生汽化时要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_____(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选填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“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吸收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”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或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“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放出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”)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热量．</a:t>
            </a:r>
            <a:endParaRPr lang="zh-CN" altLang="en-US" sz="2400" b="1" spc="-10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9D0075C-0C88-FF7C-1EA0-55DD4EFB7B8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008755" y="1829754"/>
            <a:ext cx="16129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压缩体积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62A0BCF-9AB5-3935-7218-55360537D01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359400" y="2480629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4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吸收</a:t>
            </a:r>
            <a:endParaRPr lang="zh-CN" altLang="en-US" sz="24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5" name="图片 -2147482470">
            <a:extLst>
              <a:ext uri="{FF2B5EF4-FFF2-40B4-BE49-F238E27FC236}">
                <a16:creationId xmlns:a16="http://schemas.microsoft.com/office/drawing/2014/main" id="{937EBB7D-027A-5F7B-7AFA-E80068EFF3A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209790" y="3002599"/>
            <a:ext cx="3986746" cy="202179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1C615370-558C-2895-9617-242876B6545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32105" y="3002599"/>
            <a:ext cx="6877685" cy="2241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(2)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在标准大气压下，用该燃气炉将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1 L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水从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25 ℃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加热到沸腾用时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140 s 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，燃气炉烧水时的效率是多少？已知水的密度为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1.0×10</a:t>
            </a:r>
            <a:r>
              <a:rPr lang="en-US" sz="2400" b="1" baseline="300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3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kg/m</a:t>
            </a:r>
            <a:r>
              <a:rPr lang="en-US" sz="2400" b="1" baseline="300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3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，水的比热容为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4.2×10</a:t>
            </a:r>
            <a:r>
              <a:rPr lang="en-US" sz="2400" b="1" baseline="300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3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J/(kg·℃).</a:t>
            </a:r>
            <a:endParaRPr lang="zh-CN" altLang="en-US" sz="2400" b="1">
              <a:solidFill>
                <a:srgbClr val="0000FA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B0DE4B2-4B52-3056-8AC1-61888076C65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32105" y="5047509"/>
            <a:ext cx="11527790" cy="1695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(3)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小刚注意到炉头上标有参数：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15 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字样，他查阅说明书得知，该参数表示的是：燃气炉功率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[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单位：瓦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(W)]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与耗气量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[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单位：克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/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时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(g/h)]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之比的数值为</a:t>
            </a:r>
            <a:r>
              <a:rPr 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15</a:t>
            </a:r>
            <a:r>
              <a:rPr lang="zh-CN" sz="24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，计算该燃气炉所使用燃料的热值是多少？</a:t>
            </a:r>
            <a:endParaRPr lang="zh-CN" altLang="en-US" sz="2400" b="1">
              <a:solidFill>
                <a:srgbClr val="0000FA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4564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7CA87673-1319-CCBD-B646-516168BCA4A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71600" y="909458"/>
            <a:ext cx="894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作业：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2D76CC2-131D-5569-592A-11D33B1C7C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266545" y="1639988"/>
            <a:ext cx="3589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熟记热量计算</a:t>
            </a:r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rPr>
              <a:t>6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个公式。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002778D-572B-915A-1E29-5F6DCD3C8A1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266545" y="2577829"/>
            <a:ext cx="6663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精讲册第</a:t>
            </a:r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rPr>
              <a:t>28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页</a:t>
            </a:r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rPr>
              <a:t> 4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、</a:t>
            </a:r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rPr>
              <a:t>5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、</a:t>
            </a:r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rPr>
              <a:t>6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、</a:t>
            </a:r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rPr>
              <a:t>9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、</a:t>
            </a:r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rPr>
              <a:t>11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347028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9D3F3FA6-81F1-4F3E-7EC6-8D57F570354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15919" y="1913328"/>
            <a:ext cx="419735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标注 19">
            <a:extLst>
              <a:ext uri="{FF2B5EF4-FFF2-40B4-BE49-F238E27FC236}">
                <a16:creationId xmlns:a16="http://schemas.microsoft.com/office/drawing/2014/main" id="{44224465-5CF4-64BC-8927-F24895C8E79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998882" y="1967303"/>
            <a:ext cx="2274887" cy="461962"/>
          </a:xfrm>
          <a:prstGeom prst="wedgeRectCallout">
            <a:avLst>
              <a:gd name="adj1" fmla="val -67723"/>
              <a:gd name="adj2" fmla="val 4127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高温物体发光</a:t>
            </a:r>
          </a:p>
        </p:txBody>
      </p:sp>
      <p:sp>
        <p:nvSpPr>
          <p:cNvPr id="4" name="矩形标注 22">
            <a:extLst>
              <a:ext uri="{FF2B5EF4-FFF2-40B4-BE49-F238E27FC236}">
                <a16:creationId xmlns:a16="http://schemas.microsoft.com/office/drawing/2014/main" id="{757A1718-6A4F-6FF0-883F-AF385A3A57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303682" y="2489590"/>
            <a:ext cx="2274887" cy="461963"/>
          </a:xfrm>
          <a:prstGeom prst="wedgeRectCallout">
            <a:avLst>
              <a:gd name="adj1" fmla="val -67723"/>
              <a:gd name="adj2" fmla="val 4127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太阳能热水器</a:t>
            </a:r>
          </a:p>
        </p:txBody>
      </p:sp>
      <p:sp>
        <p:nvSpPr>
          <p:cNvPr id="5" name="矩形标注 23">
            <a:extLst>
              <a:ext uri="{FF2B5EF4-FFF2-40B4-BE49-F238E27FC236}">
                <a16:creationId xmlns:a16="http://schemas.microsoft.com/office/drawing/2014/main" id="{CBE57A2E-8A78-8DC7-F55C-095B423CB0F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133194" y="1956190"/>
            <a:ext cx="2274888" cy="461963"/>
          </a:xfrm>
          <a:prstGeom prst="wedgeRectCallout">
            <a:avLst>
              <a:gd name="adj1" fmla="val 69598"/>
              <a:gd name="adj2" fmla="val 3656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摩擦生热</a:t>
            </a:r>
          </a:p>
        </p:txBody>
      </p:sp>
      <p:sp>
        <p:nvSpPr>
          <p:cNvPr id="6" name="矩形标注 24">
            <a:extLst>
              <a:ext uri="{FF2B5EF4-FFF2-40B4-BE49-F238E27FC236}">
                <a16:creationId xmlns:a16="http://schemas.microsoft.com/office/drawing/2014/main" id="{A740650C-28E5-37F9-6185-EE7ABAF007D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61732" y="2478478"/>
            <a:ext cx="2274887" cy="461962"/>
          </a:xfrm>
          <a:prstGeom prst="wedgeRectCallout">
            <a:avLst>
              <a:gd name="adj1" fmla="val 69598"/>
              <a:gd name="adj2" fmla="val 3656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蒸汽机</a:t>
            </a:r>
          </a:p>
        </p:txBody>
      </p:sp>
      <p:sp>
        <p:nvSpPr>
          <p:cNvPr id="7" name="矩形标注 25">
            <a:extLst>
              <a:ext uri="{FF2B5EF4-FFF2-40B4-BE49-F238E27FC236}">
                <a16:creationId xmlns:a16="http://schemas.microsoft.com/office/drawing/2014/main" id="{F2D8F7B4-1C1D-0C56-22FE-4910E556CE0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881532" y="3751653"/>
            <a:ext cx="1828800" cy="461962"/>
          </a:xfrm>
          <a:prstGeom prst="wedgeRectCallout">
            <a:avLst>
              <a:gd name="adj1" fmla="val -67723"/>
              <a:gd name="adj2" fmla="val 4127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光合作用</a:t>
            </a:r>
          </a:p>
        </p:txBody>
      </p:sp>
      <p:sp>
        <p:nvSpPr>
          <p:cNvPr id="8" name="矩形标注 26">
            <a:extLst>
              <a:ext uri="{FF2B5EF4-FFF2-40B4-BE49-F238E27FC236}">
                <a16:creationId xmlns:a16="http://schemas.microsoft.com/office/drawing/2014/main" id="{D4D45089-35CC-DB0C-CA27-84F7D8F2BEC3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881532" y="4437453"/>
            <a:ext cx="1828800" cy="461962"/>
          </a:xfrm>
          <a:prstGeom prst="wedgeRectCallout">
            <a:avLst>
              <a:gd name="adj1" fmla="val -90342"/>
              <a:gd name="adj2" fmla="val -352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燃料燃烧</a:t>
            </a:r>
          </a:p>
        </p:txBody>
      </p:sp>
      <p:sp>
        <p:nvSpPr>
          <p:cNvPr id="9" name="矩形标注 27">
            <a:extLst>
              <a:ext uri="{FF2B5EF4-FFF2-40B4-BE49-F238E27FC236}">
                <a16:creationId xmlns:a16="http://schemas.microsoft.com/office/drawing/2014/main" id="{44476E7A-4A1A-E217-15DF-D4557062AF7C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023657" y="3784990"/>
            <a:ext cx="1676400" cy="461963"/>
          </a:xfrm>
          <a:prstGeom prst="wedgeRectCallout">
            <a:avLst>
              <a:gd name="adj1" fmla="val 69598"/>
              <a:gd name="adj2" fmla="val 3656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电动机</a:t>
            </a:r>
          </a:p>
        </p:txBody>
      </p:sp>
      <p:sp>
        <p:nvSpPr>
          <p:cNvPr id="10" name="矩形标注 28">
            <a:extLst>
              <a:ext uri="{FF2B5EF4-FFF2-40B4-BE49-F238E27FC236}">
                <a16:creationId xmlns:a16="http://schemas.microsoft.com/office/drawing/2014/main" id="{9EE6B420-2EED-74BA-AAB3-990DD5E88BCE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2023657" y="4470790"/>
            <a:ext cx="1676400" cy="461963"/>
          </a:xfrm>
          <a:prstGeom prst="wedgeRectCallout">
            <a:avLst>
              <a:gd name="adj1" fmla="val 87780"/>
              <a:gd name="adj2" fmla="val -1059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发电机</a:t>
            </a:r>
          </a:p>
        </p:txBody>
      </p:sp>
      <p:sp>
        <p:nvSpPr>
          <p:cNvPr id="11" name="矩形标注 29">
            <a:extLst>
              <a:ext uri="{FF2B5EF4-FFF2-40B4-BE49-F238E27FC236}">
                <a16:creationId xmlns:a16="http://schemas.microsoft.com/office/drawing/2014/main" id="{D91B8118-71D6-261E-B7E3-D2D5A29B6836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7870419" y="5080390"/>
            <a:ext cx="1828800" cy="461963"/>
          </a:xfrm>
          <a:prstGeom prst="wedgeRectCallout">
            <a:avLst>
              <a:gd name="adj1" fmla="val -167723"/>
              <a:gd name="adj2" fmla="val 3420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充电器</a:t>
            </a:r>
          </a:p>
        </p:txBody>
      </p:sp>
      <p:sp>
        <p:nvSpPr>
          <p:cNvPr id="12" name="矩形标注 30">
            <a:extLst>
              <a:ext uri="{FF2B5EF4-FFF2-40B4-BE49-F238E27FC236}">
                <a16:creationId xmlns:a16="http://schemas.microsoft.com/office/drawing/2014/main" id="{53F299F9-F563-8FAC-8C5C-AC6202871DBD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2023657" y="5080390"/>
            <a:ext cx="1676400" cy="461963"/>
          </a:xfrm>
          <a:prstGeom prst="wedgeRectCallout">
            <a:avLst>
              <a:gd name="adj1" fmla="val 175442"/>
              <a:gd name="adj2" fmla="val 7664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电池供电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53DDFDC-280F-3B9E-C006-B3E0D5750499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59876" y="424088"/>
            <a:ext cx="3621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七、能量转化与守恒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464D9FB-5B06-C922-A5F0-5DD9AC5EB544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1052039" y="1128322"/>
            <a:ext cx="2180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/>
              <a:t>1</a:t>
            </a:r>
            <a:r>
              <a:rPr lang="zh-CN" altLang="en-US" sz="2400"/>
              <a:t>、能量转化</a:t>
            </a:r>
          </a:p>
        </p:txBody>
      </p:sp>
    </p:spTree>
    <p:extLst>
      <p:ext uri="{BB962C8B-B14F-4D97-AF65-F5344CB8AC3E}">
        <p14:creationId xmlns:p14="http://schemas.microsoft.com/office/powerpoint/2010/main" val="28076824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6">
            <a:extLst>
              <a:ext uri="{FF2B5EF4-FFF2-40B4-BE49-F238E27FC236}">
                <a16:creationId xmlns:a16="http://schemas.microsoft.com/office/drawing/2014/main" id="{82D268F5-2362-433E-EE56-2D96447C9E6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832" y="983531"/>
            <a:ext cx="4348851" cy="2376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16">
            <a:extLst>
              <a:ext uri="{FF2B5EF4-FFF2-40B4-BE49-F238E27FC236}">
                <a16:creationId xmlns:a16="http://schemas.microsoft.com/office/drawing/2014/main" id="{1398F7AB-0DFA-347F-0524-5127317067A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833" y="3734353"/>
            <a:ext cx="4348851" cy="2448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03A1831A-B10C-C687-9DD2-3E5379FFC8D6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250111" y="983531"/>
            <a:ext cx="5209072" cy="170155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它们的高度逐渐降低，说明机械能减少了，但能量并没有丢失，而是通过摩擦或碰撞把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机械能转化成了内能</a:t>
            </a: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77F42BD-D428-871D-0F8A-86BE4435C17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250111" y="4009293"/>
            <a:ext cx="5092340" cy="1938992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2400">
                <a:solidFill>
                  <a:schemeClr val="accent6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能量既不会凭空消灭，也不会凭空产生，它只会从一种形式转化为其他形式，或者从一个物体转移到其他物体，而在转化和转移的过程中，能量的总量保持不变。</a:t>
            </a: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这就是</a:t>
            </a:r>
            <a:r>
              <a:rPr lang="zh-CN" altLang="en-US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能量守恒定律</a:t>
            </a: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10578A3-F1EB-013D-83B2-C3148139BF1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0196" y="243191"/>
            <a:ext cx="3365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、能量守恒</a:t>
            </a:r>
          </a:p>
        </p:txBody>
      </p:sp>
    </p:spTree>
    <p:extLst>
      <p:ext uri="{BB962C8B-B14F-4D97-AF65-F5344CB8AC3E}">
        <p14:creationId xmlns:p14="http://schemas.microsoft.com/office/powerpoint/2010/main" val="20280722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BF56D197-0AE4-B93D-1827-57E2B35D182D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65"/>
          <a:stretch>
            <a:fillRect/>
          </a:stretch>
        </p:blipFill>
        <p:spPr bwMode="auto">
          <a:xfrm>
            <a:off x="813656" y="1461721"/>
            <a:ext cx="2574925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4">
            <a:extLst>
              <a:ext uri="{FF2B5EF4-FFF2-40B4-BE49-F238E27FC236}">
                <a16:creationId xmlns:a16="http://schemas.microsoft.com/office/drawing/2014/main" id="{658B7257-E47B-6011-3BCD-CFBA020A3BB4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01709" y="1461721"/>
            <a:ext cx="8027987" cy="230822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anchor="ctr">
            <a:spAutoFit/>
          </a:bodyPr>
          <a:lstStyle/>
          <a:p>
            <a:pPr indent="457200">
              <a:lnSpc>
                <a:spcPct val="150000"/>
              </a:lnSpc>
              <a:defRPr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这个装置不能实现“永动”，因为由于摩擦的存在，有一部分机械能转化为内能，同时机器又要对外做功，当高处的水全部流下后，被抽上去的水比流下来的水少，最终会停止。它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违背了能量守恒定律</a:t>
            </a: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。 </a:t>
            </a:r>
          </a:p>
        </p:txBody>
      </p:sp>
    </p:spTree>
    <p:extLst>
      <p:ext uri="{BB962C8B-B14F-4D97-AF65-F5344CB8AC3E}">
        <p14:creationId xmlns:p14="http://schemas.microsoft.com/office/powerpoint/2010/main" val="40190020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8E509DAB-C5AA-E3AA-4264-31D542C6C98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35021" y="233464"/>
            <a:ext cx="2003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五、热机</a:t>
            </a:r>
          </a:p>
        </p:txBody>
      </p:sp>
      <p:pic>
        <p:nvPicPr>
          <p:cNvPr id="3" name="汽油机">
            <a:hlinkClick r:id="" action="ppaction://media"/>
            <a:extLst>
              <a:ext uri="{FF2B5EF4-FFF2-40B4-BE49-F238E27FC236}">
                <a16:creationId xmlns:a16="http://schemas.microsoft.com/office/drawing/2014/main" id="{413F3BDB-8CA9-F546-9F20-345FEC325E38}"/>
              </a:ext>
            </a:extLst>
          </p:cNvPr>
          <p:cNvPicPr>
            <a:picLocks noChangeAspect="1"/>
          </p:cNvPicPr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9549" y="896937"/>
            <a:ext cx="9991149" cy="562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0613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EBDEBB4-931C-85CA-C05F-8D443AD839C7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31825" y="875427"/>
            <a:ext cx="136594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．热机：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C9892C0-AB27-027D-C193-E7044C2F6171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06425" y="2002237"/>
            <a:ext cx="2688094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热机的工作原理：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FBB2AC1-20F8-D153-E693-5F1050E96F88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60484" y="3155207"/>
            <a:ext cx="23079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、热机的种类：</a:t>
            </a:r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id="{77B54DE8-CBDC-897A-9883-B6E5157F0C3E}"/>
              </a:ext>
            </a:extLst>
          </p:cNvPr>
          <p:cNvGrpSpPr>
            <a:grpSpLocks noChangeAspect="1"/>
          </p:cNvGrpSpPr>
          <p:nvPr>
            <p:custDataLst>
              <p:tags r:id="rId4"/>
            </p:custDataLst>
          </p:nvPr>
        </p:nvGrpSpPr>
        <p:grpSpPr>
          <a:xfrm>
            <a:off x="535021" y="4088214"/>
            <a:ext cx="2396336" cy="2309998"/>
            <a:chOff x="102" y="0"/>
            <a:chExt cx="1499" cy="1444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442516F7-C854-1608-8C76-26C22CF5A648}"/>
                </a:ext>
              </a:extLst>
            </p:cNvPr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31" y="1123"/>
              <a:ext cx="1270" cy="32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zh-CN" altLang="en-US" sz="2400" b="1">
                  <a:solidFill>
                    <a:schemeClr val="accent6">
                      <a:lumMod val="75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 蒸汽机车</a:t>
              </a:r>
            </a:p>
          </p:txBody>
        </p:sp>
        <p:pic>
          <p:nvPicPr>
            <p:cNvPr id="7" name="Picture 5" descr="火车89">
              <a:extLst>
                <a:ext uri="{FF2B5EF4-FFF2-40B4-BE49-F238E27FC236}">
                  <a16:creationId xmlns:a16="http://schemas.microsoft.com/office/drawing/2014/main" id="{3A2C6489-A19C-910B-AF85-2F46560031C3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8"/>
              </p:custDataLst>
            </p:nvPr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2" y="0"/>
              <a:ext cx="1499" cy="1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Rectangle 11">
            <a:extLst>
              <a:ext uri="{FF2B5EF4-FFF2-40B4-BE49-F238E27FC236}">
                <a16:creationId xmlns:a16="http://schemas.microsoft.com/office/drawing/2014/main" id="{3648A6D0-0680-0809-431F-DC10A645DF09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862736" y="5867320"/>
            <a:ext cx="2376487" cy="46158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喷气发动机</a:t>
            </a:r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id="{DC8254A7-C5B3-2B16-975B-14570C2003E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768457" y="5894018"/>
            <a:ext cx="3168650" cy="46158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火电站的汽轮机</a:t>
            </a:r>
          </a:p>
        </p:txBody>
      </p:sp>
      <p:sp>
        <p:nvSpPr>
          <p:cNvPr id="14" name="圆角矩形 21">
            <a:extLst>
              <a:ext uri="{FF2B5EF4-FFF2-40B4-BE49-F238E27FC236}">
                <a16:creationId xmlns:a16="http://schemas.microsoft.com/office/drawing/2014/main" id="{47010E69-86A7-DF75-86FA-ABFBE77C960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867124" y="3193256"/>
            <a:ext cx="1112838" cy="471488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D78483A-21E9-5EA2-CCE2-53537186AAB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35021" y="233464"/>
            <a:ext cx="2003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热机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34E5AEB3-51E2-1F16-AB80-1F8E0004532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817" y="313663"/>
            <a:ext cx="1576469" cy="264932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0E6C3577-AF97-A86C-9DB1-1DA03CD50900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448" y="4088214"/>
            <a:ext cx="2400834" cy="176319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91E783A-492C-92AE-D5D6-9A2595C1C3E0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324" y="4088214"/>
            <a:ext cx="2366962" cy="1768343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38E3881F-9711-0746-2D77-8C1A008CF1B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519" y="4101474"/>
            <a:ext cx="2366962" cy="1749939"/>
          </a:xfrm>
          <a:prstGeom prst="rect">
            <a:avLst/>
          </a:prstGeom>
        </p:spPr>
      </p:pic>
      <p:sp>
        <p:nvSpPr>
          <p:cNvPr id="26" name="Rectangle 11">
            <a:extLst>
              <a:ext uri="{FF2B5EF4-FFF2-40B4-BE49-F238E27FC236}">
                <a16:creationId xmlns:a16="http://schemas.microsoft.com/office/drawing/2014/main" id="{0D0B48EA-698E-FFF8-6940-872AF2D6DFA3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758795" y="5910661"/>
            <a:ext cx="2376487" cy="46158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火箭发动机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671AFF98-7A92-1A6C-5450-4232ACA2262C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2026896" y="894621"/>
            <a:ext cx="60976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kern="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利用内能做功的机械。</a:t>
            </a:r>
            <a:endParaRPr lang="zh-CN" altLang="en-US" sz="240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F76DB3F9-2557-D63C-E2B9-90A15C00BD39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3284023" y="1959632"/>
            <a:ext cx="29577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ker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内能转化为机械能</a:t>
            </a:r>
            <a:endParaRPr lang="zh-CN" altLang="en-US" sz="2400">
              <a:solidFill>
                <a:srgbClr val="FF0000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D898777-74F4-20BA-675C-56187208D048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2768457" y="3162924"/>
            <a:ext cx="78769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蒸汽机、汽轮机、喷气发动机、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火箭发动机、</a:t>
            </a: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内燃机等。</a:t>
            </a:r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41285648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10" grpId="0"/>
      <p:bldP spid="13" grpId="0"/>
      <p:bldP spid="14" grpId="1" animBg="1"/>
      <p:bldP spid="26" grpId="0"/>
      <p:bldP spid="28" grpId="0"/>
      <p:bldP spid="30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35A9735-6CEC-D844-6DB1-AF79A99B8A2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72822" y="1120528"/>
            <a:ext cx="10022157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燃料直接在发动机</a:t>
            </a:r>
            <a:r>
              <a:rPr lang="zh-CN" altLang="en-US" sz="2800">
                <a:solidFill>
                  <a:schemeClr val="accent6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汽缸内燃烧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产生动力的热机叫做内燃机</a:t>
            </a: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06627A54-9F0F-3134-FEEF-7EDD224384EC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1" t="8095" r="2966" b="11609"/>
          <a:stretch>
            <a:fillRect/>
          </a:stretch>
        </p:blipFill>
        <p:spPr bwMode="auto">
          <a:xfrm>
            <a:off x="5644829" y="2209767"/>
            <a:ext cx="3925181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6">
            <a:extLst>
              <a:ext uri="{FF2B5EF4-FFF2-40B4-BE49-F238E27FC236}">
                <a16:creationId xmlns:a16="http://schemas.microsoft.com/office/drawing/2014/main" id="{135D5A17-1A77-97D4-1675-32C5AE200113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1859" y="2130392"/>
            <a:ext cx="3944938" cy="237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B5A45719-CC57-D98C-3A37-FE60D8157192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91859" y="5214252"/>
            <a:ext cx="9832333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内燃机分为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汽油机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lang="zh-CN" altLang="en-US" sz="2800" b="1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柴油机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，分别用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汽油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lang="zh-CN" altLang="en-US" sz="2800" b="1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柴油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作燃料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F11C4B9-A194-DDB0-BF04-3B470C070EC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27022" y="233301"/>
            <a:ext cx="2337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、内燃机</a:t>
            </a:r>
          </a:p>
        </p:txBody>
      </p:sp>
    </p:spTree>
    <p:extLst>
      <p:ext uri="{BB962C8B-B14F-4D97-AF65-F5344CB8AC3E}">
        <p14:creationId xmlns:p14="http://schemas.microsoft.com/office/powerpoint/2010/main" val="42022084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B2583A9B-E6CC-BE3A-8480-986C7C4B0AD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81013" y="1149350"/>
            <a:ext cx="2411412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kern="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800" b="1" kern="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．构造</a:t>
            </a:r>
          </a:p>
        </p:txBody>
      </p:sp>
      <p:pic>
        <p:nvPicPr>
          <p:cNvPr id="3" name="Picture 12">
            <a:extLst>
              <a:ext uri="{FF2B5EF4-FFF2-40B4-BE49-F238E27FC236}">
                <a16:creationId xmlns:a16="http://schemas.microsoft.com/office/drawing/2014/main" id="{FBB69A0A-3B65-005E-DCB1-6BD57DFF63CF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8880" y="399928"/>
            <a:ext cx="11811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8C8FA96B-0EC2-4B7B-5AB6-3A396E40AD89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85255" y="2265485"/>
            <a:ext cx="227647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3">
            <a:extLst>
              <a:ext uri="{FF2B5EF4-FFF2-40B4-BE49-F238E27FC236}">
                <a16:creationId xmlns:a16="http://schemas.microsoft.com/office/drawing/2014/main" id="{FBE9128C-1FE2-DEBD-F649-0A0E9F5CB6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061430" y="2360735"/>
            <a:ext cx="990600" cy="523220"/>
          </a:xfrm>
          <a:prstGeom prst="wedgeRectCallout">
            <a:avLst>
              <a:gd name="adj1" fmla="val 71475"/>
              <a:gd name="adj2" fmla="val 19926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气缸</a:t>
            </a: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9E5F867E-10E0-079A-BC85-D29AA5D76E7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542692" y="3752973"/>
            <a:ext cx="990600" cy="523220"/>
          </a:xfrm>
          <a:prstGeom prst="wedgeRectCallout">
            <a:avLst>
              <a:gd name="adj1" fmla="val -159295"/>
              <a:gd name="adj2" fmla="val 10626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活塞</a:t>
            </a:r>
          </a:p>
        </p:txBody>
      </p:sp>
      <p:sp>
        <p:nvSpPr>
          <p:cNvPr id="7" name="TextBox 18">
            <a:extLst>
              <a:ext uri="{FF2B5EF4-FFF2-40B4-BE49-F238E27FC236}">
                <a16:creationId xmlns:a16="http://schemas.microsoft.com/office/drawing/2014/main" id="{217F27EB-4C6B-7877-52C0-C5F6CC8C69D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576030" y="4799135"/>
            <a:ext cx="990600" cy="523220"/>
          </a:xfrm>
          <a:prstGeom prst="wedgeRectCallout">
            <a:avLst>
              <a:gd name="adj1" fmla="val -147207"/>
              <a:gd name="adj2" fmla="val -823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连杆</a:t>
            </a:r>
          </a:p>
        </p:txBody>
      </p:sp>
      <p:sp>
        <p:nvSpPr>
          <p:cNvPr id="8" name="TextBox 20">
            <a:extLst>
              <a:ext uri="{FF2B5EF4-FFF2-40B4-BE49-F238E27FC236}">
                <a16:creationId xmlns:a16="http://schemas.microsoft.com/office/drawing/2014/main" id="{40CBCC1A-1087-5012-4001-8D396E055B0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99430" y="4864223"/>
            <a:ext cx="990600" cy="523220"/>
          </a:xfrm>
          <a:prstGeom prst="wedgeRectCallout">
            <a:avLst>
              <a:gd name="adj1" fmla="val 140705"/>
              <a:gd name="adj2" fmla="val 4363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曲轴</a:t>
            </a:r>
          </a:p>
        </p:txBody>
      </p:sp>
      <p:sp>
        <p:nvSpPr>
          <p:cNvPr id="9" name="TextBox 22">
            <a:extLst>
              <a:ext uri="{FF2B5EF4-FFF2-40B4-BE49-F238E27FC236}">
                <a16:creationId xmlns:a16="http://schemas.microsoft.com/office/drawing/2014/main" id="{3798C85E-5105-5320-6129-6AF0027B1C3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20005" y="3035423"/>
            <a:ext cx="1360487" cy="523220"/>
          </a:xfrm>
          <a:prstGeom prst="wedgeRectCallout">
            <a:avLst>
              <a:gd name="adj1" fmla="val 97566"/>
              <a:gd name="adj2" fmla="val 2477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进气门</a:t>
            </a:r>
          </a:p>
        </p:txBody>
      </p:sp>
      <p:sp>
        <p:nvSpPr>
          <p:cNvPr id="10" name="TextBox 25">
            <a:extLst>
              <a:ext uri="{FF2B5EF4-FFF2-40B4-BE49-F238E27FC236}">
                <a16:creationId xmlns:a16="http://schemas.microsoft.com/office/drawing/2014/main" id="{FC098853-F9E5-8143-F8E7-418009911431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509355" y="3035423"/>
            <a:ext cx="1285875" cy="523220"/>
          </a:xfrm>
          <a:prstGeom prst="wedgeRectCallout">
            <a:avLst>
              <a:gd name="adj1" fmla="val -103037"/>
              <a:gd name="adj2" fmla="val 3184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排气门</a:t>
            </a:r>
          </a:p>
        </p:txBody>
      </p:sp>
      <p:sp>
        <p:nvSpPr>
          <p:cNvPr id="11" name="TextBox 27">
            <a:extLst>
              <a:ext uri="{FF2B5EF4-FFF2-40B4-BE49-F238E27FC236}">
                <a16:creationId xmlns:a16="http://schemas.microsoft.com/office/drawing/2014/main" id="{6378970A-2902-2563-09E9-32E439D85C21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140853" y="2291582"/>
            <a:ext cx="1284287" cy="523220"/>
          </a:xfrm>
          <a:prstGeom prst="wedgeRectCallout">
            <a:avLst>
              <a:gd name="adj1" fmla="val -114053"/>
              <a:gd name="adj2" fmla="val 156817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火花塞</a:t>
            </a: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A5B6A680-17B5-4170-80AF-7EE398203D26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899857" y="1335336"/>
            <a:ext cx="2411413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kern="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800" b="1" kern="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．工作原理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9F4CCC9-251B-CB2B-004C-E8CC660FD43D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6978859" y="2444644"/>
            <a:ext cx="4198938" cy="2616101"/>
          </a:xfrm>
          <a:prstGeom prst="rect">
            <a:avLst/>
          </a:prstGeom>
          <a:noFill/>
          <a:ln>
            <a:noFill/>
            <a:prstDash val="sys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汽油在汽缸里面燃烧时生成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高温高压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的燃气，推动活塞做功，</a:t>
            </a:r>
            <a:r>
              <a:rPr lang="zh-CN" altLang="en-US" sz="2800">
                <a:solidFill>
                  <a:schemeClr val="accent6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把内能转化为机械能。</a:t>
            </a:r>
            <a:endParaRPr lang="zh-CN" altLang="en-US" sz="28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14" name="Picture 14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7"/>
          <a:stretch>
            <a:fillRect/>
          </a:stretch>
        </p:blipFill>
        <p:spPr>
          <a:xfrm flipH="1">
            <a:off x="12255500" y="107315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59277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4">
            <a:extLst>
              <a:ext uri="{FF2B5EF4-FFF2-40B4-BE49-F238E27FC236}">
                <a16:creationId xmlns:a16="http://schemas.microsoft.com/office/drawing/2014/main" id="{545F737B-9031-07B1-0CF2-C1310FAE10D2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031626" y="236027"/>
            <a:ext cx="32623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演示：气体扩散的实验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09A94BF-AD7B-EA18-9F25-21EE0730256A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9522" y="50964"/>
            <a:ext cx="6343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．汽油机的工作过程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475E64-F455-0EEC-BC9E-820D5C33208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741028" y="3542165"/>
            <a:ext cx="1572093" cy="461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压缩冲程</a:t>
            </a: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D3D69341-629A-85B8-3FC1-DDF6D284B45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988673" y="3544377"/>
            <a:ext cx="1572093" cy="461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做功冲程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89F290E-F1AF-D268-19ED-75C39E088C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9064" y="663065"/>
            <a:ext cx="1574800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7AD0B9C-2686-D799-5DFC-DA9D9BE0E27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53939" y="663065"/>
            <a:ext cx="1573212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779637F-F312-8E88-735A-313F8A91A467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27226" y="663065"/>
            <a:ext cx="1573213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F501299-9A5C-19ED-905C-752760B4D864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00514" y="663065"/>
            <a:ext cx="1573212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6">
            <a:extLst>
              <a:ext uri="{FF2B5EF4-FFF2-40B4-BE49-F238E27FC236}">
                <a16:creationId xmlns:a16="http://schemas.microsoft.com/office/drawing/2014/main" id="{7EC81A3E-0E9C-0EB5-5D39-F675F110320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594682" y="3550553"/>
            <a:ext cx="1572093" cy="461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吸气冲程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931031B0-4840-2F3C-C183-31EEB8BE3D36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8198693" y="3546732"/>
            <a:ext cx="1573212" cy="461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排气冲程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CE54B09-D565-F820-E4A5-5DC2A51D65CC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3802577" y="4137222"/>
            <a:ext cx="17204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kern="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机械能转化为内能</a:t>
            </a:r>
            <a:endParaRPr lang="zh-CN" altLang="en-US" sz="24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8EB7CD3-A890-F7DC-6A35-E0DECD075816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017999" y="4137223"/>
            <a:ext cx="172040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kern="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内能转化为机械能</a:t>
            </a:r>
            <a:endParaRPr lang="zh-CN" altLang="en-US" sz="24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0444E7C-8A8C-AB7A-39D0-DCBC72C27CE0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781736" y="4877231"/>
            <a:ext cx="11095735" cy="593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kern="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、在一个工作循环四个冲程，曲轴和飞轮均转动</a:t>
            </a:r>
            <a:r>
              <a:rPr lang="en-US" altLang="zh-CN" sz="2400" b="1" kern="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kern="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周，活塞往复</a:t>
            </a:r>
            <a:r>
              <a:rPr lang="en-US" altLang="zh-CN" sz="2400" b="1" kern="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kern="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次，对外做</a:t>
            </a:r>
            <a:r>
              <a:rPr lang="en-US" altLang="zh-CN" sz="2400" b="1" kern="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400" b="1" kern="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次</a:t>
            </a:r>
            <a:r>
              <a:rPr lang="en-US" altLang="zh-CN" sz="2400" b="1" kern="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;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79C57C46-073E-F9A1-BB15-8B0A6B567A74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781736" y="5473695"/>
            <a:ext cx="10726083" cy="1147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kern="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kern="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、在四个冲程中，只有做功冲程是燃气对外做功，将机械能转化内能，</a:t>
            </a:r>
            <a:r>
              <a:rPr lang="en-US" altLang="zh-CN" sz="2400" b="1" kern="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zh-CN" altLang="en-US" sz="2400" b="1" kern="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其他三个冲程是辅助冲程，靠安装在曲轴上的飞轮的惯性来完成。</a:t>
            </a:r>
          </a:p>
        </p:txBody>
      </p:sp>
    </p:spTree>
    <p:extLst>
      <p:ext uri="{BB962C8B-B14F-4D97-AF65-F5344CB8AC3E}">
        <p14:creationId xmlns:p14="http://schemas.microsoft.com/office/powerpoint/2010/main" val="31778291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5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717DE57C-FF16-B682-00B1-4B183F2EB4B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710119" y="892871"/>
          <a:ext cx="9943783" cy="5775297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8641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5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437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34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热机</a:t>
                      </a:r>
                    </a:p>
                  </a:txBody>
                  <a:tcPr marL="91433" marR="91433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汽油机</a:t>
                      </a:r>
                    </a:p>
                  </a:txBody>
                  <a:tcPr marL="91433" marR="91433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柴油机</a:t>
                      </a:r>
                    </a:p>
                  </a:txBody>
                  <a:tcPr marL="91433" marR="91433" marT="45723" marB="4572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2593"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1433" marR="91433" marT="45723" marB="45723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accent6">
                            <a:lumMod val="7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1433" marR="91433" marT="45723" marB="45723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rgbClr val="0070C0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1433" marR="91433" marT="45723" marB="45723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8946724"/>
                  </a:ext>
                </a:extLst>
              </a:tr>
              <a:tr h="47518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构造</a:t>
                      </a:r>
                    </a:p>
                  </a:txBody>
                  <a:tcPr marL="91433" marR="91433" marT="45723" marB="45723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火花塞</a:t>
                      </a:r>
                    </a:p>
                  </a:txBody>
                  <a:tcPr marL="91433" marR="91433" marT="45723" marB="45723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rgbClr val="0070C0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喷油嘴</a:t>
                      </a:r>
                    </a:p>
                  </a:txBody>
                  <a:tcPr marL="91433" marR="91433" marT="45723" marB="45723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77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燃料</a:t>
                      </a:r>
                    </a:p>
                  </a:txBody>
                  <a:tcPr marL="91433" marR="91433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汽油</a:t>
                      </a:r>
                    </a:p>
                  </a:txBody>
                  <a:tcPr marL="91433" marR="91433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rgbClr val="0070C0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柴油</a:t>
                      </a:r>
                    </a:p>
                  </a:txBody>
                  <a:tcPr marL="91433" marR="91433" marT="45723" marB="4572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77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吸入气体</a:t>
                      </a:r>
                    </a:p>
                  </a:txBody>
                  <a:tcPr marL="91433" marR="91433" marT="45723" marB="45723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汽油和空气</a:t>
                      </a:r>
                    </a:p>
                  </a:txBody>
                  <a:tcPr marL="91433" marR="91433" marT="45723" marB="45723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rgbClr val="0070C0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空气</a:t>
                      </a:r>
                    </a:p>
                  </a:txBody>
                  <a:tcPr marL="91433" marR="91433" marT="45723" marB="45723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77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点火方式</a:t>
                      </a:r>
                    </a:p>
                  </a:txBody>
                  <a:tcPr marL="91433" marR="91433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点燃式</a:t>
                      </a:r>
                    </a:p>
                  </a:txBody>
                  <a:tcPr marL="91433" marR="91433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rgbClr val="0070C0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压燃式</a:t>
                      </a:r>
                    </a:p>
                  </a:txBody>
                  <a:tcPr marL="91433" marR="91433" marT="45723" marB="45723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文本框 2">
            <a:extLst>
              <a:ext uri="{FF2B5EF4-FFF2-40B4-BE49-F238E27FC236}">
                <a16:creationId xmlns:a16="http://schemas.microsoft.com/office/drawing/2014/main" id="{DBC005DF-3A48-2BC3-71D0-9C4AEDF39CF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23736" y="126459"/>
            <a:ext cx="3385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rPr>
              <a:t>4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、柴油机与汽油机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4B3B7F9-029F-0E6A-D575-16DF81C4C61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440" y="1252172"/>
            <a:ext cx="2688011" cy="301985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77602F0-6837-4C44-B3AC-369745B553F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777" y="1434679"/>
            <a:ext cx="2688011" cy="283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22611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03E07BEB-A006-DFDF-8877-71BF02330323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64433" y="725084"/>
            <a:ext cx="9274512" cy="1396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ctr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zh-CN" altLang="zh-CN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如图</a:t>
            </a:r>
            <a:r>
              <a:rPr kumimoji="0" lang="en-US" altLang="zh-CN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zh-CN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所示，某四冲程汽油机此时正处于</a:t>
            </a:r>
            <a:r>
              <a:rPr kumimoji="0" lang="zh-CN" altLang="en-US" sz="2400" b="1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        </a:t>
            </a:r>
            <a:r>
              <a:rPr kumimoji="0" lang="zh-CN" alt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冲程，该冲程的能量转化是</a:t>
            </a:r>
            <a:r>
              <a:rPr kumimoji="0" lang="zh-CN" altLang="en-US" sz="2400" b="1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     </a:t>
            </a:r>
            <a:r>
              <a:rPr kumimoji="0" lang="zh-CN" alt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能转化为</a:t>
            </a:r>
            <a:r>
              <a:rPr kumimoji="0" lang="zh-CN" altLang="en-US" sz="2400" b="1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        </a:t>
            </a:r>
            <a:r>
              <a:rPr kumimoji="0" lang="zh-CN" alt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能。</a:t>
            </a:r>
            <a:endParaRPr kumimoji="0" lang="zh-CN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3" name="图片 100003">
            <a:extLst>
              <a:ext uri="{FF2B5EF4-FFF2-40B4-BE49-F238E27FC236}">
                <a16:creationId xmlns:a16="http://schemas.microsoft.com/office/drawing/2014/main" id="{F2F2597D-A75F-E64D-806A-140E37F2E12D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86390" y="2925211"/>
            <a:ext cx="1594425" cy="284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509FC643-65D3-FEA5-0238-3A8CFAD03B7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64814" y="731014"/>
            <a:ext cx="8771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>
                <a:solidFill>
                  <a:srgbClr val="FF33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做功</a:t>
            </a:r>
            <a:r>
              <a:rPr lang="en-US" altLang="zh-CN" sz="2400" b="1" kern="100">
                <a:solidFill>
                  <a:srgbClr val="FF33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endParaRPr lang="zh-CN" altLang="en-US" sz="2400" b="1">
              <a:solidFill>
                <a:srgbClr val="FF33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063D636-28E8-AAFB-9C3C-12FF3F4FB86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065827" y="1156487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>
                <a:solidFill>
                  <a:srgbClr val="FF33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内</a:t>
            </a:r>
            <a:endParaRPr lang="zh-CN" altLang="en-US" sz="2400" b="1">
              <a:solidFill>
                <a:srgbClr val="FF33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5C5E8B6-A13C-A693-603F-11FCAF1361B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780815" y="1192679"/>
            <a:ext cx="8771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>
                <a:solidFill>
                  <a:srgbClr val="FF33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机械</a:t>
            </a:r>
            <a:r>
              <a:rPr lang="en-US" altLang="zh-CN" sz="2400" b="1" kern="100">
                <a:solidFill>
                  <a:srgbClr val="FF33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endParaRPr lang="zh-CN" altLang="en-US" sz="2400" b="1">
              <a:solidFill>
                <a:srgbClr val="FF33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3BD7326-6E56-A2D8-6D3F-15D292CA75E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64433" y="1873729"/>
            <a:ext cx="9556614" cy="886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latinLnBrk="0" hangingPunct="0">
              <a:lnSpc>
                <a:spcPct val="110000"/>
              </a:lnSpc>
            </a:pPr>
            <a:r>
              <a:rPr lang="zh-CN" altLang="en-US" sz="2400" b="1" i="0" u="none">
                <a:solidFill>
                  <a:srgbClr val="000000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图中所示为汽油机的</a:t>
            </a: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⁠</a:t>
            </a:r>
            <a:r>
              <a:rPr lang="zh-CN" altLang="en-US" sz="2400" b="1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华文楷体" panose="02010600040101010101" pitchFamily="2" charset="-122"/>
                <a:ea typeface="华文楷体" panose="02010600040101010101" pitchFamily="2" charset="-122"/>
              </a:rPr>
              <a:t>          </a:t>
            </a:r>
            <a:r>
              <a:rPr lang="zh-CN" altLang="en-US" sz="2400" b="1" i="0" u="none">
                <a:solidFill>
                  <a:srgbClr val="000000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冲程，</a:t>
            </a:r>
            <a:r>
              <a:rPr lang="zh-CN" altLang="en-US" sz="24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该冲程将</a:t>
            </a:r>
            <a:r>
              <a:rPr lang="zh-CN" altLang="en-US" sz="2400" b="1" u="sng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              </a:t>
            </a:r>
            <a:r>
              <a:rPr lang="zh-CN" altLang="en-US" sz="24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转化为</a:t>
            </a:r>
            <a:r>
              <a:rPr lang="zh-CN" altLang="en-US" sz="2400" b="1" u="sng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              </a:t>
            </a:r>
            <a:r>
              <a:rPr lang="zh-CN" altLang="en-US" sz="24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。 </a:t>
            </a:r>
            <a:r>
              <a:rPr lang="zh-CN" altLang="en-US" sz="2400" b="1" i="0" u="none">
                <a:solidFill>
                  <a:srgbClr val="000000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若该汽油机飞轮转速为</a:t>
            </a:r>
            <a:r>
              <a:rPr lang="en-US" altLang="zh-CN" sz="2400" b="1" i="0" u="none">
                <a:solidFill>
                  <a:srgbClr val="000000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  <a:sym typeface=",isEnd"/>
              </a:rPr>
              <a:t>3 600</a:t>
            </a:r>
            <a:r>
              <a:rPr lang="en-US" altLang="zh-CN" sz="2400" b="1" i="0" u="none">
                <a:solidFill>
                  <a:srgbClr val="000000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r/min</a:t>
            </a:r>
            <a:r>
              <a:rPr lang="zh-CN" altLang="en-US" sz="2400" b="1" i="0" u="none">
                <a:solidFill>
                  <a:srgbClr val="000000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，则该汽油机每秒对外做功</a:t>
            </a: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⁠</a:t>
            </a:r>
            <a:r>
              <a:rPr lang="zh-CN" altLang="en-US" sz="2400" b="1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华文楷体" panose="02010600040101010101" pitchFamily="2" charset="-122"/>
                <a:ea typeface="华文楷体" panose="02010600040101010101" pitchFamily="2" charset="-122"/>
              </a:rPr>
              <a:t>       </a:t>
            </a: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⁠</a:t>
            </a:r>
            <a:r>
              <a:rPr lang="zh-CN" altLang="en-US" sz="2400" b="1" i="0" u="none">
                <a:solidFill>
                  <a:srgbClr val="000000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次。</a:t>
            </a:r>
            <a:r>
              <a:rPr lang="zh-CN" altLang="en-US" sz="2400" b="1" i="0" u="none">
                <a:solidFill>
                  <a:srgbClr val="000000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  <a:sym typeface=",isEnd"/>
              </a:rPr>
              <a:t> </a:t>
            </a:r>
          </a:p>
        </p:txBody>
      </p:sp>
      <p:pic>
        <p:nvPicPr>
          <p:cNvPr id="10" name="yt_image_12784">
            <a:extLst>
              <a:ext uri="{FF2B5EF4-FFF2-40B4-BE49-F238E27FC236}">
                <a16:creationId xmlns:a16="http://schemas.microsoft.com/office/drawing/2014/main" id="{94F89D41-27EA-666B-AB81-C5120E6FD936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68440"/>
          <a:stretch>
            <a:fillRect/>
          </a:stretch>
        </p:blipFill>
        <p:spPr bwMode="auto">
          <a:xfrm>
            <a:off x="5765839" y="2802991"/>
            <a:ext cx="2028675" cy="325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A1B9F3A3-F926-9784-CC83-265D255A22D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82111" y="5875506"/>
            <a:ext cx="856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图</a:t>
            </a:r>
            <a:r>
              <a:rPr lang="en-US" altLang="zh-CN"/>
              <a:t>1</a:t>
            </a:r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BB1FD06-761A-93D9-1949-A7D3A9C8D70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433788" y="1692978"/>
            <a:ext cx="1246887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压缩　</a:t>
            </a:r>
            <a:endParaRPr lang="zh-CN" altLang="en-US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2723EAC-DEC9-0D1F-994C-E1B8CC212EDC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8687367" y="2154643"/>
            <a:ext cx="891286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en-US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30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endParaRPr lang="zh-CN" altLang="en-US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B12B353-B756-A429-DECE-C94688DFEBD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464814" y="1728005"/>
            <a:ext cx="1602487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en-US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机械能</a:t>
            </a:r>
            <a:endParaRPr lang="zh-CN" altLang="en-US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3D25F2AA-6614-3429-E5F7-FC79E55A757D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8577509" y="1733981"/>
            <a:ext cx="1602487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en-US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内能</a:t>
            </a:r>
            <a:endParaRPr lang="zh-CN" altLang="en-US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32028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  <p:cond evt="onBegin" delay="0">
                          <p:tn val="18"/>
                        </p:cond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  <p:cond evt="onBegin" delay="0">
                          <p:tn val="30"/>
                        </p:cond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  <p:cond evt="onBegin" delay="0">
                          <p:tn val="35"/>
                        </p:cond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  <p:cond evt="onBegin" delay="0">
                          <p:tn val="40"/>
                        </p:cond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  <p:cond evt="onBegin" delay="0">
                          <p:tn val="45"/>
                        </p:cond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12" grpId="0" build="allAtOnce"/>
      <p:bldP spid="13" grpId="0" build="allAtOnce"/>
      <p:bldP spid="14" grpId="0" build="allAtOnce"/>
      <p:bldP spid="15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>
            <a:extLst>
              <a:ext uri="{FF2B5EF4-FFF2-40B4-BE49-F238E27FC236}">
                <a16:creationId xmlns:a16="http://schemas.microsoft.com/office/drawing/2014/main" id="{5962DF2E-285B-5114-1B14-11048F9D517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07992" y="3706901"/>
            <a:ext cx="1896161" cy="5935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/>
              <a:buNone/>
              <a:defRPr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）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定义</a:t>
            </a: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：</a:t>
            </a:r>
            <a:endParaRPr lang="en-US" altLang="zh-CN" sz="240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13">
            <a:extLst>
              <a:ext uri="{FF2B5EF4-FFF2-40B4-BE49-F238E27FC236}">
                <a16:creationId xmlns:a16="http://schemas.microsoft.com/office/drawing/2014/main" id="{767E3C1A-C8CB-4E1F-4393-84ED27C60FF0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8519" y="5411357"/>
            <a:ext cx="409676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/>
              <a:buNone/>
              <a:defRPr/>
            </a:pP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）提高热机效率的方法</a:t>
            </a:r>
            <a:r>
              <a:rPr lang="en-US" altLang="zh-CN" sz="2400" b="1">
                <a:solidFill>
                  <a:schemeClr val="accent6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6B8F951-AC21-EBC5-BBCA-E961B963A0D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867814" y="5314205"/>
            <a:ext cx="3866928" cy="593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24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尽可能使燃料充分燃烧；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62580BC-4256-EE8B-CF0E-C61157FB1D6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88534" y="109367"/>
            <a:ext cx="2247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六、效率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484F116-70C9-E779-05D8-3D7FA3E27A4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104153" y="3801665"/>
            <a:ext cx="100690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用来做有用功的那部分能量和燃料完全燃烧放出的能量之比。</a:t>
            </a:r>
            <a:endParaRPr lang="zh-CN" altLang="en-US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774735FF-0BD6-8402-3402-EC4D3030DC23}"/>
                  </a:ext>
                </a:extLst>
              </p:cNvPr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2067939" y="4444395"/>
                <a:ext cx="1363426" cy="7433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el-GR" altLang="zh-CN" sz="2400">
                    <a:latin typeface="华文楷体" panose="02010600040101010101" pitchFamily="2" charset="-122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 η</a:t>
                </a:r>
                <a:r>
                  <a:rPr lang="en-US" altLang="zh-CN" sz="2400">
                    <a:latin typeface="华文楷体" panose="02010600040101010101" pitchFamily="2" charset="-122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smtClean="0">
                            <a:latin typeface="Cambria Math" panose="02040503050406030204" pitchFamily="18" charset="0"/>
                            <a:ea typeface="华文楷体" panose="02010600040101010101" pitchFamily="2" charset="-122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 smtClean="0">
                            <a:latin typeface="Cambria Math" panose="02040503050406030204" pitchFamily="18" charset="0"/>
                            <a:ea typeface="华文楷体" panose="02010600040101010101" pitchFamily="2" charset="-122"/>
                            <a:cs typeface="Times New Roman" pitchFamily="18" charset="0"/>
                          </a:rPr>
                          <m:t>W</m:t>
                        </m:r>
                        <m:r>
                          <a:rPr lang="zh-CN" altLang="en-US" sz="2400" baseline="-25000" smtClean="0">
                            <a:latin typeface="Cambria Math" panose="02040503050406030204" pitchFamily="18" charset="0"/>
                            <a:ea typeface="华文楷体" panose="02010600040101010101" pitchFamily="2" charset="-122"/>
                            <a:cs typeface="Times New Roman" pitchFamily="18" charset="0"/>
                          </a:rPr>
                          <m:t>有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400">
                            <a:latin typeface="Cambria Math" panose="02040503050406030204" pitchFamily="18" charset="0"/>
                            <a:ea typeface="华文楷体" panose="02010600040101010101" pitchFamily="2" charset="-122"/>
                            <a:cs typeface="Times New Roman" pitchFamily="18" charset="0"/>
                          </a:rPr>
                          <m:t>Q</m:t>
                        </m:r>
                        <m:r>
                          <a:rPr lang="zh-CN" altLang="en-US" sz="2400" i="1" baseline="-25000">
                            <a:latin typeface="Cambria Math" panose="02040503050406030204" pitchFamily="18" charset="0"/>
                            <a:ea typeface="华文楷体" panose="02010600040101010101" pitchFamily="2" charset="-122"/>
                            <a:cs typeface="Times New Roman" pitchFamily="18" charset="0"/>
                          </a:rPr>
                          <m:t>放</m:t>
                        </m:r>
                      </m:den>
                    </m:f>
                  </m:oMath>
                </a14:m>
                <a:endParaRPr lang="zh-CN" altLang="en-US" sz="24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774735FF-0BD6-8402-3402-EC4D3030D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0"/>
                </p:custDataLst>
              </p:nvPr>
            </p:nvSpPr>
            <p:spPr>
              <a:xfrm>
                <a:off x="2067939" y="4444395"/>
                <a:ext cx="1363426" cy="743345"/>
              </a:xfrm>
              <a:prstGeom prst="rect">
                <a:avLst/>
              </a:prstGeom>
              <a:blipFill>
                <a:blip r:embed="rId31"/>
                <a:stretch>
                  <a:fillRect l="-1339" r="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0956C116-B17E-944E-113D-C136C456887B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34" y="1048628"/>
            <a:ext cx="9335445" cy="2739253"/>
          </a:xfrm>
          <a:prstGeom prst="rect">
            <a:avLst/>
          </a:prstGeom>
        </p:spPr>
      </p:pic>
      <p:sp>
        <p:nvSpPr>
          <p:cNvPr id="9" name="矩形 74781">
            <a:extLst>
              <a:ext uri="{FF2B5EF4-FFF2-40B4-BE49-F238E27FC236}">
                <a16:creationId xmlns:a16="http://schemas.microsoft.com/office/drawing/2014/main" id="{0845088C-52B8-0A3D-55C6-853B38272203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243107" y="184826"/>
            <a:ext cx="383117" cy="42528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CADB5CC-0FE4-FD6F-162B-97B1B84DC393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483147" y="2649462"/>
            <a:ext cx="14545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t"/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燃气内能</a:t>
            </a:r>
          </a:p>
        </p:txBody>
      </p:sp>
      <p:sp>
        <p:nvSpPr>
          <p:cNvPr id="12" name="矩形 74782">
            <a:extLst>
              <a:ext uri="{FF2B5EF4-FFF2-40B4-BE49-F238E27FC236}">
                <a16:creationId xmlns:a16="http://schemas.microsoft.com/office/drawing/2014/main" id="{2F4138CF-FA38-9BBF-DA6F-70770E0F4AA8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456257" y="2659123"/>
            <a:ext cx="2009491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机械能</a:t>
            </a:r>
            <a:endParaRPr lang="en-US" altLang="zh-CN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74779">
            <a:extLst>
              <a:ext uri="{FF2B5EF4-FFF2-40B4-BE49-F238E27FC236}">
                <a16:creationId xmlns:a16="http://schemas.microsoft.com/office/drawing/2014/main" id="{3558A5F0-883D-6EB4-019E-D66F903A1AAC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864302" y="1404112"/>
            <a:ext cx="145453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尾气带走</a:t>
            </a:r>
            <a:endParaRPr lang="en-US" altLang="zh-CN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74779">
            <a:extLst>
              <a:ext uri="{FF2B5EF4-FFF2-40B4-BE49-F238E27FC236}">
                <a16:creationId xmlns:a16="http://schemas.microsoft.com/office/drawing/2014/main" id="{CDC2209E-CA68-3B2E-22AC-5AEF3094A2C0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927248" y="1183714"/>
            <a:ext cx="180080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未充分燃烧</a:t>
            </a:r>
            <a:endParaRPr lang="en-US" altLang="zh-CN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687B436-1C12-9B24-99C6-F13926DDD74D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450720" y="2649462"/>
            <a:ext cx="17202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t"/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燃料化学能</a:t>
            </a:r>
          </a:p>
        </p:txBody>
      </p:sp>
      <p:sp>
        <p:nvSpPr>
          <p:cNvPr id="16" name="矩形 74779">
            <a:extLst>
              <a:ext uri="{FF2B5EF4-FFF2-40B4-BE49-F238E27FC236}">
                <a16:creationId xmlns:a16="http://schemas.microsoft.com/office/drawing/2014/main" id="{50059B5E-38C5-4096-4A58-B944338E5B51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318839" y="1956590"/>
            <a:ext cx="1807331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克服摩擦力</a:t>
            </a:r>
            <a:endParaRPr lang="en-US" altLang="zh-CN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箭头: 右 16">
            <a:extLst>
              <a:ext uri="{FF2B5EF4-FFF2-40B4-BE49-F238E27FC236}">
                <a16:creationId xmlns:a16="http://schemas.microsoft.com/office/drawing/2014/main" id="{38D6A003-4335-0B4A-2CA5-9E022A1752E0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3097328" y="2739138"/>
            <a:ext cx="321215" cy="1963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箭头: 右 17">
            <a:extLst>
              <a:ext uri="{FF2B5EF4-FFF2-40B4-BE49-F238E27FC236}">
                <a16:creationId xmlns:a16="http://schemas.microsoft.com/office/drawing/2014/main" id="{05BC381C-7E82-F88F-67C2-4CF9A6235B7F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4850338" y="2800788"/>
            <a:ext cx="759558" cy="1428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矩形 74782">
            <a:extLst>
              <a:ext uri="{FF2B5EF4-FFF2-40B4-BE49-F238E27FC236}">
                <a16:creationId xmlns:a16="http://schemas.microsoft.com/office/drawing/2014/main" id="{A8521C1A-E535-2A19-7CB4-32CBC3A90DC7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7138675" y="2693649"/>
            <a:ext cx="1469152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000">
                <a:latin typeface="楷体" panose="02010609060101010101" pitchFamily="49" charset="-122"/>
                <a:ea typeface="楷体" panose="02010609060101010101" pitchFamily="49" charset="-122"/>
              </a:rPr>
              <a:t>有用机械能</a:t>
            </a:r>
            <a:endParaRPr lang="en-US" altLang="zh-CN" sz="20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AF24F0DB-789B-E6A3-C878-719B925124B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856627" y="570188"/>
            <a:ext cx="2110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/>
              <a:t>1</a:t>
            </a:r>
            <a:r>
              <a:rPr lang="zh-CN" altLang="en-US" sz="2400"/>
              <a:t>、热机效率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4FC89DBC-398A-E48A-801B-7E05D7D33C98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3839043" y="5812855"/>
            <a:ext cx="6643615" cy="593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24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尽量减少各种热量损失</a:t>
            </a:r>
            <a:r>
              <a:rPr lang="en-US" altLang="zh-CN" sz="24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(</a:t>
            </a:r>
            <a:r>
              <a:rPr lang="zh-CN" altLang="en-US" sz="24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利用废气来供热</a:t>
            </a:r>
            <a:r>
              <a:rPr lang="en-US" altLang="zh-CN" sz="24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)</a:t>
            </a:r>
            <a:r>
              <a:rPr lang="zh-CN" altLang="en-US" sz="24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；</a:t>
            </a:r>
            <a:endParaRPr lang="en-US" altLang="zh-CN" sz="2400">
              <a:solidFill>
                <a:sysClr val="windowText" lastClr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74C9353F-EEC0-27C5-B2E0-BEB6F8C042EA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3827651" y="6227904"/>
            <a:ext cx="6971842" cy="593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24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在热机的设计和制造过程中尽量减小摩擦等阻力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6920E71B-FB13-A006-C5EF-96724E3F1028}"/>
                  </a:ext>
                </a:extLst>
              </p:cNvPr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3789928" y="4298030"/>
                <a:ext cx="78340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itchFamily="18" charset="0"/>
                        </a:rPr>
                        <m:t>W</m:t>
                      </m:r>
                      <m:r>
                        <a:rPr lang="zh-CN" altLang="en-US" sz="2400" baseline="-250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itchFamily="18" charset="0"/>
                        </a:rPr>
                        <m:t>有</m:t>
                      </m:r>
                      <m:r>
                        <a:rPr lang="zh-CN" altLang="en-US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itchFamily="18" charset="0"/>
                        </a:rPr>
                        <m:t>：</m:t>
                      </m:r>
                    </m:oMath>
                  </m:oMathPara>
                </a14:m>
                <a:endParaRPr lang="zh-CN" altLang="en-US" sz="2400">
                  <a:solidFill>
                    <a:srgbClr val="FF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6920E71B-FB13-A006-C5EF-96724E3F10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3"/>
                </p:custDataLst>
              </p:nvPr>
            </p:nvSpPr>
            <p:spPr>
              <a:xfrm>
                <a:off x="3789928" y="4298030"/>
                <a:ext cx="783409" cy="461665"/>
              </a:xfrm>
              <a:prstGeom prst="rect">
                <a:avLst/>
              </a:prstGeom>
              <a:blipFill>
                <a:blip r:embed="rId34"/>
                <a:stretch>
                  <a:fillRect l="-2344" r="-21094" b="-171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532CFBE2-1859-D29D-7E29-871D021738B8}"/>
                  </a:ext>
                </a:extLst>
              </p:cNvPr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3867814" y="4840672"/>
                <a:ext cx="78340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itchFamily="18" charset="0"/>
                        </a:rPr>
                        <m:t>Q</m:t>
                      </m:r>
                      <m:r>
                        <a:rPr lang="zh-CN" altLang="en-US" sz="2400" i="1" baseline="-250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itchFamily="18" charset="0"/>
                        </a:rPr>
                        <m:t>放</m:t>
                      </m:r>
                      <m:r>
                        <a:rPr lang="zh-CN" altLang="en-US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itchFamily="18" charset="0"/>
                        </a:rPr>
                        <m:t>：</m:t>
                      </m:r>
                    </m:oMath>
                  </m:oMathPara>
                </a14:m>
                <a:endParaRPr lang="zh-CN" altLang="en-US" sz="2400">
                  <a:solidFill>
                    <a:srgbClr val="FF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532CFBE2-1859-D29D-7E29-871D021738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5"/>
                </p:custDataLst>
              </p:nvPr>
            </p:nvSpPr>
            <p:spPr>
              <a:xfrm>
                <a:off x="3867814" y="4840672"/>
                <a:ext cx="783409" cy="461665"/>
              </a:xfrm>
              <a:prstGeom prst="rect">
                <a:avLst/>
              </a:prstGeom>
              <a:blipFill>
                <a:blip r:embed="rId36"/>
                <a:stretch>
                  <a:fillRect l="-5426" r="-16279" b="-157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文本框 29">
            <a:extLst>
              <a:ext uri="{FF2B5EF4-FFF2-40B4-BE49-F238E27FC236}">
                <a16:creationId xmlns:a16="http://schemas.microsoft.com/office/drawing/2014/main" id="{CEC287DD-F0FE-4E6C-6C63-0DC0767AB635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4693674" y="4316018"/>
            <a:ext cx="3000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用来做有用功的能量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3834390E-9512-3546-849D-8027F7DFD7CC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7809493" y="4296900"/>
            <a:ext cx="1147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/>
              <a:t>W=Fs</a:t>
            </a:r>
            <a:endParaRPr lang="zh-CN" altLang="en-US" sz="2400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726F4758-96E5-3EF0-4245-B436165FB309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8956888" y="4344196"/>
            <a:ext cx="1500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/>
              <a:t>W=Pt</a:t>
            </a:r>
            <a:endParaRPr lang="zh-CN" altLang="en-US" sz="2400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E5AB13AD-EBEE-3DA3-2099-C5F64EEF1EBB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4651223" y="4840672"/>
            <a:ext cx="3739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燃料完全燃烧放出的能量</a:t>
            </a:r>
            <a:endParaRPr lang="zh-CN" altLang="en-US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1203C7FE-B433-F528-589C-FE3FFAA0DB91}"/>
                  </a:ext>
                </a:extLst>
              </p:cNvPr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8260122" y="4770068"/>
                <a:ext cx="3286009" cy="5519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 kern="10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CN" sz="2400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itchFamily="18" charset="0"/>
                          </a:rPr>
                          <m:t>𝑄</m:t>
                        </m:r>
                      </m:e>
                      <m:sub>
                        <m:r>
                          <a:rPr lang="zh-CN" altLang="zh-CN" sz="2400" i="1" kern="1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放</m:t>
                        </m:r>
                      </m:sub>
                    </m:sSub>
                    <m:r>
                      <a:rPr lang="en-US" altLang="zh-CN" sz="2400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=</m:t>
                    </m:r>
                    <m:r>
                      <a:rPr lang="en-US" altLang="zh-CN" sz="2400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𝑚𝑞</m:t>
                    </m:r>
                  </m:oMath>
                </a14:m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楷体" panose="02010609060101010101" pitchFamily="49" charset="-122"/>
                    <a:ea typeface="楷体" panose="02010609060101010101" pitchFamily="49" charset="-122"/>
                    <a:cs typeface="宋体" panose="02010600030101010101" pitchFamily="2" charset="-122"/>
                  </a:rPr>
                  <a:t>或</a:t>
                </a: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楷体" panose="02010609060101010101" pitchFamily="49" charset="-122"/>
                    <a:ea typeface="楷体" panose="02010609060101010101" pitchFamily="49" charset="-122"/>
                    <a:cs typeface="宋体" panose="02010600030101010101" pitchFamily="2" charset="-122"/>
                  </a:rPr>
                  <a:t>Q</a:t>
                </a:r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楷体" panose="02010609060101010101" pitchFamily="49" charset="-122"/>
                    <a:ea typeface="楷体" panose="02010609060101010101" pitchFamily="49" charset="-122"/>
                    <a:cs typeface="宋体" panose="02010600030101010101" pitchFamily="2" charset="-122"/>
                  </a:rPr>
                  <a:t>放</a:t>
                </a: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楷体" panose="02010609060101010101" pitchFamily="49" charset="-122"/>
                    <a:ea typeface="楷体" panose="02010609060101010101" pitchFamily="49" charset="-122"/>
                    <a:cs typeface="宋体" panose="02010600030101010101" pitchFamily="2" charset="-122"/>
                  </a:rPr>
                  <a:t>=qV,</a:t>
                </a:r>
                <a:endParaRPr lang="zh-CN" altLang="en-US" sz="24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1203C7FE-B433-F528-589C-FE3FFAA0DB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7"/>
                </p:custDataLst>
              </p:nvPr>
            </p:nvSpPr>
            <p:spPr>
              <a:xfrm>
                <a:off x="8260122" y="4770068"/>
                <a:ext cx="3286009" cy="551946"/>
              </a:xfrm>
              <a:prstGeom prst="rect">
                <a:avLst/>
              </a:prstGeom>
              <a:blipFill>
                <a:blip r:embed="rId38"/>
                <a:stretch>
                  <a:fillRect l="-1299" t="-12088" b="-175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文本框 36">
            <a:extLst>
              <a:ext uri="{FF2B5EF4-FFF2-40B4-BE49-F238E27FC236}">
                <a16:creationId xmlns:a16="http://schemas.microsoft.com/office/drawing/2014/main" id="{8E053F1D-BCE4-880B-A272-58D419B1FEA3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178255" y="4477944"/>
            <a:ext cx="1896161" cy="593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/>
              <a:buNone/>
              <a:defRPr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）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公式</a:t>
            </a: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：</a:t>
            </a:r>
            <a:endParaRPr lang="en-US" altLang="zh-CN" sz="240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8873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4" grpId="0"/>
      <p:bldP spid="8" grpId="0"/>
      <p:bldP spid="10" grpId="0"/>
      <p:bldP spid="11" grpId="0"/>
      <p:bldP spid="12" grpId="0"/>
      <p:bldP spid="13" grpId="0" animBg="1"/>
      <p:bldP spid="14" grpId="0" animBg="1"/>
      <p:bldP spid="15" grpId="0"/>
      <p:bldP spid="16" grpId="0" animBg="1"/>
      <p:bldP spid="17" grpId="0" animBg="1"/>
      <p:bldP spid="18" grpId="0" animBg="1"/>
      <p:bldP spid="19" grpId="0" animBg="1"/>
      <p:bldP spid="25" grpId="0"/>
      <p:bldP spid="29" grpId="0"/>
      <p:bldP spid="30" grpId="0"/>
      <p:bldP spid="31" grpId="0"/>
      <p:bldP spid="32" grpId="0"/>
      <p:bldP spid="33" grpId="0"/>
      <p:bldP spid="35" grpId="0"/>
      <p:bldP spid="3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7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9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8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9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9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0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9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0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5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6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8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0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5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6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5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6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8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0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3"/>
</p:tagLst>
</file>

<file path=ppt/tags/tag1610.xml><?xml version="1.0" encoding="utf-8"?>
<p:tagLst xmlns:p="http://schemas.openxmlformats.org/presentationml/2006/main">
  <p:tag name="AS_UNIQUEID" val="5448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7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8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9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0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7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9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5"/>
</p:tagLst>
</file>

<file path=ppt/tags/tag177.xml><?xml version="1.0" encoding="utf-8"?>
<p:tagLst xmlns:p="http://schemas.openxmlformats.org/presentationml/2006/main">
  <p:tag name="AS_UNIQUEID" val="5464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6"/>
</p:tagLst>
</file>

<file path=ppt/tags/tag179.xml><?xml version="1.0" encoding="utf-8"?>
<p:tagLst xmlns:p="http://schemas.openxmlformats.org/presentationml/2006/main">
  <p:tag name="AS_UNIQUEID" val="546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7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8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9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0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1"/>
</p:tagLst>
</file>

<file path=ppt/tags/tag185.xml><?xml version="1.0" encoding="utf-8"?>
<p:tagLst xmlns:p="http://schemas.openxmlformats.org/presentationml/2006/main">
  <p:tag name="AS_UNIQUEID" val="547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6"/>
</p:tagLst>
</file>

<file path=ppt/tags/tag189.xml><?xml version="1.0" encoding="utf-8"?>
<p:tagLst xmlns:p="http://schemas.openxmlformats.org/presentationml/2006/main">
  <p:tag name="AS_UNIQUEID" val="547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7"/>
</p:tagLst>
</file>

<file path=ppt/tags/tag191.xml><?xml version="1.0" encoding="utf-8"?>
<p:tagLst xmlns:p="http://schemas.openxmlformats.org/presentationml/2006/main">
  <p:tag name="AS_UNIQUEID" val="5478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9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0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6"/>
  <p:tag name="KSO_WM_BEAUTIFY_FLAG" val="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7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8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9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0"/>
  <p:tag name="KSO_WM_BEAUTIFY_FLAG" val="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1"/>
  <p:tag name="KSO_WM_BEAUTIFY_FLAG" val="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7"/>
</p:tagLst>
</file>

<file path=ppt/tags/tag206.xml><?xml version="1.0" encoding="utf-8"?>
<p:tagLst xmlns:p="http://schemas.openxmlformats.org/presentationml/2006/main">
  <p:tag name="AS_UNIQUEID" val="549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8"/>
</p:tagLst>
</file>

<file path=ppt/tags/tag208.xml><?xml version="1.0" encoding="utf-8"?>
<p:tagLst xmlns:p="http://schemas.openxmlformats.org/presentationml/2006/main">
  <p:tag name="AS_UNIQUEID" val="549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0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0"/>
</p:tagLst>
</file>

<file path=ppt/tags/tag211.xml><?xml version="1.0" encoding="utf-8"?>
<p:tagLst xmlns:p="http://schemas.openxmlformats.org/presentationml/2006/main">
  <p:tag name="AS_UNIQUEID" val="5498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3"/>
</p:tagLst>
</file>

<file path=ppt/tags/tag215.xml><?xml version="1.0" encoding="utf-8"?>
<p:tagLst xmlns:p="http://schemas.openxmlformats.org/presentationml/2006/main">
  <p:tag name="AS_UNIQUEID" val="550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4"/>
</p:tagLst>
</file>

<file path=ppt/tags/tag217.xml><?xml version="1.0" encoding="utf-8"?>
<p:tagLst xmlns:p="http://schemas.openxmlformats.org/presentationml/2006/main">
  <p:tag name="AS_UNIQUEID" val="5504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7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9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7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9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9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9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8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9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8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0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6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0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2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1114</Words>
  <Application>Microsoft Office PowerPoint</Application>
  <PresentationFormat>宽屏</PresentationFormat>
  <Paragraphs>132</Paragraphs>
  <Slides>16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5" baseType="lpstr">
      <vt:lpstr>等线</vt:lpstr>
      <vt:lpstr>等线 Light</vt:lpstr>
      <vt:lpstr>华文楷体</vt:lpstr>
      <vt:lpstr>楷体</vt:lpstr>
      <vt:lpstr>微软雅黑</vt:lpstr>
      <vt:lpstr>Arial</vt:lpstr>
      <vt:lpstr>Cambria Math</vt:lpstr>
      <vt:lpstr>Times New Roman</vt:lpstr>
      <vt:lpstr>Office 主题​​</vt:lpstr>
      <vt:lpstr>第13讲 热机 热机效率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2025-03-16T11:32:00Z</cp:lastPrinted>
  <dcterms:created xsi:type="dcterms:W3CDTF">2025-03-16T11:32:00Z</dcterms:created>
  <dcterms:modified xsi:type="dcterms:W3CDTF">2025-04-25T02:43:57Z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