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73" r:id="rId2"/>
    <p:sldId id="299" r:id="rId3"/>
    <p:sldId id="285" r:id="rId4"/>
    <p:sldId id="308" r:id="rId5"/>
    <p:sldId id="311" r:id="rId6"/>
    <p:sldId id="326" r:id="rId7"/>
    <p:sldId id="327" r:id="rId8"/>
    <p:sldId id="422" r:id="rId9"/>
    <p:sldId id="425" r:id="rId10"/>
    <p:sldId id="328" r:id="rId11"/>
    <p:sldId id="301" r:id="rId12"/>
    <p:sldId id="300" r:id="rId13"/>
    <p:sldId id="313" r:id="rId14"/>
    <p:sldId id="378" r:id="rId15"/>
    <p:sldId id="333" r:id="rId16"/>
    <p:sldId id="337" r:id="rId17"/>
    <p:sldId id="396" r:id="rId18"/>
    <p:sldId id="438" r:id="rId19"/>
    <p:sldId id="439" r:id="rId20"/>
    <p:sldId id="440" r:id="rId21"/>
    <p:sldId id="441" r:id="rId22"/>
    <p:sldId id="442" r:id="rId23"/>
    <p:sldId id="302" r:id="rId24"/>
    <p:sldId id="381" r:id="rId25"/>
    <p:sldId id="390" r:id="rId26"/>
    <p:sldId id="307" r:id="rId27"/>
    <p:sldId id="317" r:id="rId28"/>
    <p:sldId id="434" r:id="rId29"/>
    <p:sldId id="349" r:id="rId30"/>
    <p:sldId id="416" r:id="rId31"/>
    <p:sldId id="443" r:id="rId32"/>
    <p:sldId id="319" r:id="rId33"/>
    <p:sldId id="444" r:id="rId34"/>
    <p:sldId id="445" r:id="rId35"/>
    <p:sldId id="352" r:id="rId36"/>
    <p:sldId id="446" r:id="rId37"/>
    <p:sldId id="447" r:id="rId3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9E8A"/>
    <a:srgbClr val="62BFAA"/>
    <a:srgbClr val="45A994"/>
    <a:srgbClr val="006762"/>
    <a:srgbClr val="CCEAE4"/>
    <a:srgbClr val="B5E1D8"/>
    <a:srgbClr val="3A3A3A"/>
    <a:srgbClr val="6ABC6E"/>
    <a:srgbClr val="99CA6C"/>
    <a:srgbClr val="006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06" autoAdjust="0"/>
    <p:restoredTop sz="98120" autoAdjust="0"/>
  </p:normalViewPr>
  <p:slideViewPr>
    <p:cSldViewPr snapToGrid="0">
      <p:cViewPr varScale="1">
        <p:scale>
          <a:sx n="150" d="100"/>
          <a:sy n="150" d="100"/>
        </p:scale>
        <p:origin x="-930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CD3C4-6B98-4A67-815F-F0B5C4B3F82D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C8234-9F36-4217-8CB7-C38B880284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316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80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97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32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41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037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99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776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55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7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813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09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44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emf"/><Relationship Id="rId4" Type="http://schemas.openxmlformats.org/officeDocument/2006/relationships/package" Target="../embeddings/Microsoft_Word___5.docx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4.emf"/><Relationship Id="rId4" Type="http://schemas.openxmlformats.org/officeDocument/2006/relationships/package" Target="../embeddings/Microsoft_Word___6.docx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6.emf"/><Relationship Id="rId4" Type="http://schemas.openxmlformats.org/officeDocument/2006/relationships/package" Target="../embeddings/Microsoft_Word___7.docx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oleObject" Target="../embeddings/oleObject1.bin"/><Relationship Id="rId7" Type="http://schemas.openxmlformats.org/officeDocument/2006/relationships/package" Target="../embeddings/Microsoft_Word___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__1.docx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oleObject" Target="../embeddings/oleObject3.bin"/><Relationship Id="rId7" Type="http://schemas.openxmlformats.org/officeDocument/2006/relationships/package" Target="../embeddings/Microsoft_Word___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___3.doc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xmlns="" id="{80A6C559-DA15-4C3F-8A8E-5BE44F54E11B}"/>
              </a:ext>
            </a:extLst>
          </p:cNvPr>
          <p:cNvSpPr txBox="1"/>
          <p:nvPr/>
        </p:nvSpPr>
        <p:spPr>
          <a:xfrm>
            <a:off x="1936997" y="1749477"/>
            <a:ext cx="6133853" cy="68113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第十二</a:t>
            </a:r>
            <a:r>
              <a:rPr lang="zh-CN" altLang="en-US" sz="36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章  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内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能与热机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本框 5">
            <a:extLst>
              <a:ext uri="{FF2B5EF4-FFF2-40B4-BE49-F238E27FC236}">
                <a16:creationId xmlns="" xmlns:a16="http://schemas.microsoft.com/office/drawing/2014/main" id="{AC661369-7F35-4FB2-A688-71209A56C55B}"/>
              </a:ext>
            </a:extLst>
          </p:cNvPr>
          <p:cNvSpPr txBox="1"/>
          <p:nvPr/>
        </p:nvSpPr>
        <p:spPr>
          <a:xfrm>
            <a:off x="6629518" y="341967"/>
            <a:ext cx="2146742" cy="338554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</p:spPr>
        <p:txBody>
          <a:bodyPr wrap="none" rtlCol="0">
            <a:spAutoFit/>
          </a:bodyPr>
          <a:lstStyle/>
          <a:p>
            <a:pPr algn="r"/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第一篇</a:t>
            </a:r>
            <a:r>
              <a:rPr lang="zh-CN" altLang="en-US" sz="1600" spc="100" dirty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考点过关篇</a:t>
            </a:r>
            <a:endParaRPr lang="zh-CN" altLang="en-US" sz="1600" spc="100" dirty="0">
              <a:solidFill>
                <a:schemeClr val="tx1">
                  <a:alpha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574358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/>
          <p:cNvSpPr/>
          <p:nvPr/>
        </p:nvSpPr>
        <p:spPr>
          <a:xfrm>
            <a:off x="767255" y="310778"/>
            <a:ext cx="7861738" cy="1289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图</a:t>
            </a:r>
            <a:r>
              <a:rPr lang="en-US" dirty="0" smtClean="0"/>
              <a:t>12-4</a:t>
            </a:r>
            <a:r>
              <a:rPr lang="zh-CN" altLang="en-US" dirty="0" smtClean="0"/>
              <a:t>是汽油机工作时的四个冲程示意图（已打乱顺序），其中表示做功冲程的是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，表示压缩冲程的是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，它正常工作时四个冲程正确的顺序是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177615" y="670511"/>
            <a:ext cx="53455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  <a:latin typeface="+mn-ea"/>
              </a:rPr>
              <a:t>C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177238" y="795582"/>
            <a:ext cx="596441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ea"/>
              </a:rPr>
              <a:t>D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015510" y="1226296"/>
            <a:ext cx="8531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BDCA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pic>
        <p:nvPicPr>
          <p:cNvPr id="12" name="G398.EPS" descr="id:214750239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90359" y="1592933"/>
            <a:ext cx="5658121" cy="2054157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4446283" y="3745445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12-4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8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正确认识物体的内能及其改变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7934143" cy="12702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）一切物体都有内能，内能与物体的温度和质量有关。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）内能改变方式的判断方法（如图</a:t>
            </a:r>
            <a:r>
              <a:rPr lang="en-US" dirty="0" smtClean="0"/>
              <a:t>12-5</a:t>
            </a:r>
            <a:r>
              <a:rPr lang="zh-CN" altLang="en-US" dirty="0" smtClean="0"/>
              <a:t>所示）。</a:t>
            </a:r>
            <a:endParaRPr lang="zh-CN" altLang="en-US" dirty="0"/>
          </a:p>
        </p:txBody>
      </p:sp>
      <p:pic>
        <p:nvPicPr>
          <p:cNvPr id="8" name="G399.EPS" descr="id:214750241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73411" y="2038478"/>
            <a:ext cx="3377683" cy="274453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6407371" y="4136753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12-5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747189" y="272793"/>
            <a:ext cx="7913233" cy="210127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例１</a:t>
            </a:r>
            <a:r>
              <a:rPr lang="zh-CN" altLang="en-US" dirty="0" smtClean="0"/>
              <a:t>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毕节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下列现象中，利用热传递使物体的内能减小的是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反复弯折的铁丝温度会升高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冬季用热水袋取暖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冬天用手直接接触冰块会觉得很冷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自行车轮胎放气时，气门嘴处温度会降低</a:t>
            </a:r>
            <a:endParaRPr lang="zh-CN" altLang="en-US" dirty="0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941006" y="339687"/>
            <a:ext cx="340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突破二　电路连接情况的判断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8027136" cy="13191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　  比热容和热值均是物质的特性，不同物质的比热容和热值一般不同。比热容与物质的种类和状态有关，热值与燃料的种类有关。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755982" y="299170"/>
            <a:ext cx="7851989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杭州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对于同一物态的某种物质，根据</a:t>
            </a:r>
            <a:r>
              <a:rPr lang="en-US" dirty="0" smtClean="0"/>
              <a:t>c=         </a:t>
            </a:r>
            <a:r>
              <a:rPr lang="zh-CN" altLang="en-US" dirty="0" smtClean="0"/>
              <a:t>得知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比热容跟热量成正比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比热容跟质量成反比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比热容跟温度变化成反比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吸收或放出的热量跟质量与温度变化的乘积之比是个恒量</a:t>
            </a: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7929849" y="371117"/>
            <a:ext cx="3674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D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6180259" y="255466"/>
          <a:ext cx="68580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6" name="文档" r:id="rId4" imgW="692506" imgH="594360" progId="Office12.wps.Document.8">
                  <p:embed/>
                </p:oleObj>
              </mc:Choice>
              <mc:Fallback>
                <p:oleObj name="文档" r:id="rId4" imgW="692506" imgH="594360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0259" y="255466"/>
                        <a:ext cx="685800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685834" y="613275"/>
            <a:ext cx="8289999" cy="417876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1.2020</a:t>
            </a:r>
            <a:r>
              <a:rPr lang="zh-CN" altLang="en-US" b="1" dirty="0" smtClean="0"/>
              <a:t>中考命题点预测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）测量工具的选取。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）转化法的应用：物质吸收热量的多少用加热的时间的长短来反映（加热时间长，物质吸热多）。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）控制变量法的应用：选取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相同的水和煤油进行探究：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通过加热相同的时间，比较温度升高的情况来探究物质的吸热性能；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通过升高相同的温度，比较加热时间的长短来探究物质的吸热性能。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）实验数据的分析。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）实验结论的表述。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6</a:t>
            </a:r>
            <a:r>
              <a:rPr lang="zh-CN" altLang="en-US" dirty="0" smtClean="0"/>
              <a:t>）利用比热容知识解释生活中的现象。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659810" y="235091"/>
            <a:ext cx="32624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　探究物质的吸热性能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860543" y="229249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质量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43337" y="257742"/>
            <a:ext cx="8038459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实验器材及实验装置如图</a:t>
            </a:r>
            <a:r>
              <a:rPr lang="en-US" dirty="0" smtClean="0"/>
              <a:t>12-6</a:t>
            </a:r>
            <a:r>
              <a:rPr lang="zh-CN" altLang="en-US" dirty="0" smtClean="0"/>
              <a:t>所示。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实验中的测量工具：</a:t>
            </a:r>
            <a:r>
              <a:rPr lang="zh-CN" altLang="en-US" dirty="0" smtClean="0"/>
              <a:t>温度计和天平。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dirty="0" smtClean="0"/>
              <a:t>实验结论：物体温度升高时吸收的热量，不仅跟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及</a:t>
            </a:r>
            <a:r>
              <a:rPr lang="zh-CN" altLang="en-US" u="sng" dirty="0" smtClean="0"/>
              <a:t>　 　　　　</a:t>
            </a:r>
            <a:r>
              <a:rPr lang="zh-CN" altLang="en-US" dirty="0" smtClean="0"/>
              <a:t>有关，还跟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有关。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2" name="矩形 11"/>
          <p:cNvSpPr/>
          <p:nvPr/>
        </p:nvSpPr>
        <p:spPr>
          <a:xfrm>
            <a:off x="5791944" y="360228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质量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636066" y="3585264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升高的温度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3" name="G400.eps" descr="id:214750245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86704" y="766653"/>
            <a:ext cx="2286457" cy="2337411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5009394" y="2659646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12-6</a:t>
            </a:r>
            <a:endParaRPr lang="zh-CN" altLang="en-US" sz="1400" dirty="0"/>
          </a:p>
        </p:txBody>
      </p:sp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1313793" y="3962400"/>
            <a:ext cx="13873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物质的种类</a:t>
            </a:r>
            <a:endParaRPr kumimoji="0" lang="zh-CN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2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7270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666694" y="338834"/>
            <a:ext cx="805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5.</a:t>
            </a:r>
            <a:r>
              <a:rPr lang="zh-CN" altLang="en-US" b="1" dirty="0" smtClean="0"/>
              <a:t>考题速递</a:t>
            </a:r>
            <a:endParaRPr lang="zh-CN" altLang="en-US" b="1" dirty="0"/>
          </a:p>
        </p:txBody>
      </p:sp>
      <p:sp>
        <p:nvSpPr>
          <p:cNvPr id="10" name="矩形 9"/>
          <p:cNvSpPr/>
          <p:nvPr/>
        </p:nvSpPr>
        <p:spPr>
          <a:xfrm>
            <a:off x="1011647" y="4047721"/>
            <a:ext cx="678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23.6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756138" y="698797"/>
            <a:ext cx="4615962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zh-CN" altLang="en-US" dirty="0" smtClean="0">
                <a:solidFill>
                  <a:srgbClr val="409E8A"/>
                </a:solidFill>
              </a:rPr>
              <a:t>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无锡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在探究不同物质吸热升温的现象时，用同一器材分别加热质量相等的水和煤油，每隔一定的时间记录一次水和煤油升高的温度。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）调节好天平后将薄壁铝桶放置在天平左盘中，在右盘中加入砝码并移动游码，天平再次平衡时，天平所加砝码质量和游码的位置如图</a:t>
            </a:r>
            <a:r>
              <a:rPr lang="en-US" dirty="0" smtClean="0"/>
              <a:t>12-7</a:t>
            </a:r>
            <a:r>
              <a:rPr lang="zh-CN" altLang="en-US" dirty="0" smtClean="0"/>
              <a:t>甲所示。则铝桶的质量为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　</a:t>
            </a:r>
            <a:r>
              <a:rPr lang="en-US" dirty="0" smtClean="0"/>
              <a:t>g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pic>
        <p:nvPicPr>
          <p:cNvPr id="11" name="20WLZT995.EPS" descr="id:214750247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30974" y="785998"/>
            <a:ext cx="3340466" cy="2669379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6838194" y="3697138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12-7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804041" y="4424227"/>
            <a:ext cx="677391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dirty="0" smtClean="0">
                <a:solidFill>
                  <a:srgbClr val="C00000"/>
                </a:solidFill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（</a:t>
            </a:r>
            <a:r>
              <a:rPr lang="en-US" dirty="0" smtClean="0">
                <a:solidFill>
                  <a:srgbClr val="C00000"/>
                </a:solidFill>
              </a:rPr>
              <a:t>1</a:t>
            </a:r>
            <a:r>
              <a:rPr lang="zh-CN" altLang="en-US" dirty="0" smtClean="0">
                <a:solidFill>
                  <a:srgbClr val="C00000"/>
                </a:solidFill>
              </a:rPr>
              <a:t>）由题图甲知铝桶的质量为</a:t>
            </a:r>
            <a:r>
              <a:rPr lang="en-US" dirty="0" smtClean="0">
                <a:solidFill>
                  <a:srgbClr val="C00000"/>
                </a:solidFill>
              </a:rPr>
              <a:t>20 g+3 g+0.6 g=23.6 g</a:t>
            </a:r>
            <a:r>
              <a:rPr lang="zh-CN" altLang="en-US" dirty="0" smtClean="0">
                <a:solidFill>
                  <a:srgbClr val="C00000"/>
                </a:solidFill>
              </a:rPr>
              <a:t>。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703384" y="294351"/>
            <a:ext cx="4615962" cy="3624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409E8A"/>
                </a:solidFill>
              </a:rPr>
              <a:t>例</a:t>
            </a:r>
            <a:r>
              <a:rPr lang="zh-CN" altLang="en-US" sz="1700" dirty="0" smtClean="0">
                <a:solidFill>
                  <a:srgbClr val="409E8A"/>
                </a:solidFill>
              </a:rPr>
              <a:t> </a:t>
            </a:r>
            <a:r>
              <a:rPr lang="en-US" altLang="zh-CN" sz="1700" dirty="0" smtClean="0">
                <a:solidFill>
                  <a:srgbClr val="409E8A"/>
                </a:solidFill>
              </a:rPr>
              <a:t>【</a:t>
            </a:r>
            <a:r>
              <a:rPr lang="en-US" sz="1700" dirty="0" smtClean="0">
                <a:solidFill>
                  <a:srgbClr val="409E8A"/>
                </a:solidFill>
              </a:rPr>
              <a:t>2019</a:t>
            </a:r>
            <a:r>
              <a:rPr lang="en-US" altLang="zh-CN" sz="1700" dirty="0" smtClean="0">
                <a:solidFill>
                  <a:srgbClr val="409E8A"/>
                </a:solidFill>
              </a:rPr>
              <a:t>·</a:t>
            </a:r>
            <a:r>
              <a:rPr lang="zh-CN" altLang="en-US" sz="1700" dirty="0" smtClean="0">
                <a:solidFill>
                  <a:srgbClr val="409E8A"/>
                </a:solidFill>
              </a:rPr>
              <a:t>无锡</a:t>
            </a:r>
            <a:r>
              <a:rPr lang="en-US" altLang="zh-CN" sz="1700" dirty="0" smtClean="0">
                <a:solidFill>
                  <a:srgbClr val="409E8A"/>
                </a:solidFill>
              </a:rPr>
              <a:t>】</a:t>
            </a:r>
            <a:r>
              <a:rPr lang="zh-CN" altLang="en-US" sz="1700" dirty="0" smtClean="0"/>
              <a:t>在探究不同物质吸热升温的现象时，用同一器材分别加热质量相等的水和煤油，每隔一定的时间记录一次水和煤油升高的温度。</a:t>
            </a:r>
          </a:p>
          <a:p>
            <a:pPr algn="just">
              <a:lnSpc>
                <a:spcPct val="150000"/>
              </a:lnSpc>
            </a:pPr>
            <a:r>
              <a:rPr lang="zh-CN" altLang="en-US" sz="1700" dirty="0" smtClean="0"/>
              <a:t>（</a:t>
            </a:r>
            <a:r>
              <a:rPr lang="en-US" sz="1700" dirty="0" smtClean="0"/>
              <a:t>2</a:t>
            </a:r>
            <a:r>
              <a:rPr lang="zh-CN" altLang="en-US" sz="1700" dirty="0" smtClean="0"/>
              <a:t>）砝码盒里剩有</a:t>
            </a:r>
            <a:r>
              <a:rPr lang="en-US" sz="1700" dirty="0" smtClean="0"/>
              <a:t>100 g</a:t>
            </a:r>
            <a:r>
              <a:rPr lang="zh-CN" altLang="en-US" sz="1700" dirty="0" smtClean="0"/>
              <a:t>、</a:t>
            </a:r>
            <a:r>
              <a:rPr lang="en-US" sz="1700" dirty="0" smtClean="0"/>
              <a:t>50 g</a:t>
            </a:r>
            <a:r>
              <a:rPr lang="zh-CN" altLang="en-US" sz="1700" dirty="0" smtClean="0"/>
              <a:t>、</a:t>
            </a:r>
            <a:r>
              <a:rPr lang="en-US" sz="1700" dirty="0" smtClean="0"/>
              <a:t>20 g</a:t>
            </a:r>
            <a:r>
              <a:rPr lang="zh-CN" altLang="en-US" sz="1700" dirty="0" smtClean="0"/>
              <a:t>、</a:t>
            </a:r>
            <a:r>
              <a:rPr lang="en-US" sz="1700" dirty="0" smtClean="0"/>
              <a:t>10 g</a:t>
            </a:r>
            <a:r>
              <a:rPr lang="zh-CN" altLang="en-US" sz="1700" dirty="0" smtClean="0"/>
              <a:t>、</a:t>
            </a:r>
            <a:r>
              <a:rPr lang="en-US" sz="1700" dirty="0" smtClean="0"/>
              <a:t>5 g</a:t>
            </a:r>
            <a:r>
              <a:rPr lang="zh-CN" altLang="en-US" sz="1700" dirty="0" smtClean="0"/>
              <a:t>砝码各一个。为了称量</a:t>
            </a:r>
            <a:r>
              <a:rPr lang="en-US" sz="1700" dirty="0" smtClean="0"/>
              <a:t>90 g</a:t>
            </a:r>
            <a:r>
              <a:rPr lang="zh-CN" altLang="en-US" sz="1700" dirty="0" smtClean="0"/>
              <a:t>的水，接下来的操作是</a:t>
            </a:r>
            <a:r>
              <a:rPr lang="en-US" altLang="zh-CN" sz="1700" dirty="0" smtClean="0"/>
              <a:t>__________________________</a:t>
            </a:r>
          </a:p>
          <a:p>
            <a:pPr algn="just">
              <a:lnSpc>
                <a:spcPct val="150000"/>
              </a:lnSpc>
            </a:pPr>
            <a:r>
              <a:rPr lang="zh-CN" altLang="en-US" sz="1700" u="sng" dirty="0" smtClean="0"/>
              <a:t>　                        </a:t>
            </a:r>
            <a:r>
              <a:rPr lang="zh-CN" altLang="en-US" sz="1700" dirty="0" smtClean="0"/>
              <a:t>。</a:t>
            </a:r>
            <a:r>
              <a:rPr lang="en-US" sz="1700" dirty="0" smtClean="0"/>
              <a:t> </a:t>
            </a:r>
            <a:r>
              <a:rPr lang="zh-CN" altLang="en-US" sz="1700" dirty="0" smtClean="0"/>
              <a:t>向铝桶中加水，直至天平再次平衡。</a:t>
            </a:r>
            <a:endParaRPr lang="zh-CN" altLang="en-US" sz="1700" dirty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11" name="20WLZT995.EPS" descr="id:214750247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53713" y="390749"/>
            <a:ext cx="3340466" cy="2669379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1912982" y="2649843"/>
            <a:ext cx="264848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  <a:latin typeface="+mn-ea"/>
              </a:rPr>
              <a:t>取下</a:t>
            </a:r>
            <a:r>
              <a:rPr lang="en-US" sz="1700" b="1" dirty="0" smtClean="0">
                <a:solidFill>
                  <a:srgbClr val="C00000"/>
                </a:solidFill>
                <a:latin typeface="+mn-ea"/>
              </a:rPr>
              <a:t>20 g</a:t>
            </a:r>
            <a:r>
              <a:rPr lang="zh-CN" altLang="en-US" sz="1700" b="1" dirty="0" smtClean="0">
                <a:solidFill>
                  <a:srgbClr val="C00000"/>
                </a:solidFill>
                <a:latin typeface="+mn-ea"/>
              </a:rPr>
              <a:t>砝码</a:t>
            </a:r>
            <a:r>
              <a:rPr lang="en-US" sz="1700" b="1" dirty="0" smtClean="0">
                <a:solidFill>
                  <a:srgbClr val="C00000"/>
                </a:solidFill>
                <a:latin typeface="+mn-ea"/>
              </a:rPr>
              <a:t>,</a:t>
            </a:r>
            <a:r>
              <a:rPr lang="zh-CN" altLang="en-US" sz="1700" b="1" dirty="0" smtClean="0">
                <a:solidFill>
                  <a:srgbClr val="C00000"/>
                </a:solidFill>
                <a:latin typeface="+mn-ea"/>
              </a:rPr>
              <a:t>放入</a:t>
            </a:r>
            <a:r>
              <a:rPr lang="en-US" sz="1700" b="1" dirty="0" smtClean="0">
                <a:solidFill>
                  <a:srgbClr val="C00000"/>
                </a:solidFill>
                <a:latin typeface="+mn-ea"/>
              </a:rPr>
              <a:t>100 g</a:t>
            </a:r>
            <a:endParaRPr lang="zh-CN" altLang="en-US" sz="1700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842761" y="2996684"/>
            <a:ext cx="153599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  <a:latin typeface="+mn-ea"/>
              </a:rPr>
              <a:t>和</a:t>
            </a:r>
            <a:r>
              <a:rPr lang="en-US" sz="1700" b="1" dirty="0" smtClean="0">
                <a:solidFill>
                  <a:srgbClr val="C00000"/>
                </a:solidFill>
                <a:latin typeface="+mn-ea"/>
              </a:rPr>
              <a:t>10 g</a:t>
            </a:r>
            <a:r>
              <a:rPr lang="zh-CN" altLang="en-US" sz="1700" b="1" dirty="0" smtClean="0">
                <a:solidFill>
                  <a:srgbClr val="C00000"/>
                </a:solidFill>
                <a:latin typeface="+mn-ea"/>
              </a:rPr>
              <a:t>的砝码</a:t>
            </a:r>
            <a:endParaRPr lang="zh-CN" altLang="en-US" sz="1700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735723" y="3805748"/>
            <a:ext cx="7924799" cy="78316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【</a:t>
            </a:r>
            <a:r>
              <a:rPr kumimoji="0" lang="zh-CN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解析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】</a:t>
            </a:r>
            <a:r>
              <a:rPr kumimoji="0" lang="zh-CN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（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宋体" pitchFamily="2" charset="-122"/>
                <a:cs typeface="Times New Roman" pitchFamily="18" charset="0"/>
              </a:rPr>
              <a:t>2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）根据砝码盒里剩有的砝码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宋体" pitchFamily="2" charset="-122"/>
                <a:cs typeface="Times New Roman" pitchFamily="18" charset="0"/>
              </a:rPr>
              <a:t>,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为了称量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宋体" pitchFamily="2" charset="-122"/>
                <a:cs typeface="Times New Roman" pitchFamily="18" charset="0"/>
              </a:rPr>
              <a:t>90 g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的水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宋体" pitchFamily="2" charset="-122"/>
                <a:cs typeface="Times New Roman" pitchFamily="18" charset="0"/>
              </a:rPr>
              <a:t>,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应从右盘中取下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宋体" pitchFamily="2" charset="-122"/>
                <a:cs typeface="Times New Roman" pitchFamily="18" charset="0"/>
              </a:rPr>
              <a:t>20 g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的砝码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宋体" pitchFamily="2" charset="-122"/>
                <a:cs typeface="Times New Roman" pitchFamily="18" charset="0"/>
              </a:rPr>
              <a:t>,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再将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宋体" pitchFamily="2" charset="-122"/>
                <a:cs typeface="Times New Roman" pitchFamily="18" charset="0"/>
              </a:rPr>
              <a:t>100 g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和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宋体" pitchFamily="2" charset="-122"/>
                <a:cs typeface="Times New Roman" pitchFamily="18" charset="0"/>
              </a:rPr>
              <a:t>10 g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的砝码放入右盘中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宋体" pitchFamily="2" charset="-122"/>
                <a:cs typeface="Times New Roman" pitchFamily="18" charset="0"/>
              </a:rPr>
              <a:t>,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游码位置不动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宋体" pitchFamily="2" charset="-122"/>
                <a:cs typeface="Times New Roman" pitchFamily="18" charset="0"/>
              </a:rPr>
              <a:t>,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向铝桶中加水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宋体" pitchFamily="2" charset="-122"/>
                <a:cs typeface="Times New Roman" pitchFamily="18" charset="0"/>
              </a:rPr>
              <a:t>,</a:t>
            </a: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直至天平再次平衡。</a:t>
            </a:r>
            <a:endParaRPr kumimoji="0" lang="zh-CN" alt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0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7065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703384" y="294351"/>
            <a:ext cx="4615962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zh-CN" altLang="en-US" dirty="0" smtClean="0">
                <a:solidFill>
                  <a:srgbClr val="409E8A"/>
                </a:solidFill>
              </a:rPr>
              <a:t>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无锡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在探究不同物质吸热升温的现象时，用同一器材分别加热质量相等的水和煤油，每隔一定的时间记录一次水和煤油升高的温度。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）在组装成如图乙所示的实验装置时，为保证用酒精灯外焰加热，应先调节好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</a:t>
            </a:r>
            <a:r>
              <a:rPr lang="zh-CN" altLang="en-US" dirty="0" smtClean="0"/>
              <a:t>（选填“</a:t>
            </a:r>
            <a:r>
              <a:rPr lang="en-US" dirty="0" smtClean="0"/>
              <a:t>A</a:t>
            </a:r>
            <a:r>
              <a:rPr lang="zh-CN" altLang="en-US" dirty="0" smtClean="0"/>
              <a:t>”或“</a:t>
            </a:r>
            <a:r>
              <a:rPr lang="en-US" dirty="0" smtClean="0"/>
              <a:t>B</a:t>
            </a:r>
            <a:r>
              <a:rPr lang="zh-CN" altLang="en-US" dirty="0" smtClean="0"/>
              <a:t>”）的高度。注意调节温度计的高度，使温度计的玻璃泡与液体</a:t>
            </a:r>
            <a:r>
              <a:rPr lang="zh-CN" altLang="en-US" u="sng" dirty="0" smtClean="0"/>
              <a:t>　　   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0" name="矩形 9"/>
          <p:cNvSpPr/>
          <p:nvPr/>
        </p:nvSpPr>
        <p:spPr>
          <a:xfrm>
            <a:off x="853993" y="2765458"/>
            <a:ext cx="341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B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1" name="20WLZT995.EPS" descr="id:214750247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22182" y="495852"/>
            <a:ext cx="3340466" cy="2669379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1033064" y="362980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充分接触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737521" y="305151"/>
          <a:ext cx="7961142" cy="4274820"/>
        </p:xfrm>
        <a:graphic>
          <a:graphicData uri="http://schemas.openxmlformats.org/drawingml/2006/table">
            <a:tbl>
              <a:tblPr/>
              <a:tblGrid>
                <a:gridCol w="999527"/>
                <a:gridCol w="3761215"/>
                <a:gridCol w="3200400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【柳州考情分析】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知识内容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考试要求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考情分析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内能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和</a:t>
                      </a:r>
                      <a:endParaRPr lang="en-US" altLang="zh-CN" sz="1700" kern="1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热机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了解内能和热量；通过实验，认识能量可以从一个物体转移到另一个物体，不同形式的能量可以互相转化；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从能量的角度认识燃料的热值；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通过实验，了解比热容；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尝试用比热容说明简单的自然现象；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了解热机的工作原理；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知道内能的利用在人类社会发展史上的重要意义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年：改变内能的方式；（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年：热值的相关计算；（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18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年：比热容、热值综合；（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年：比热容、热值综合；（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年：热机冲程、能量转化；（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年：热机利用；（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年：改变内能的方式；（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703384" y="294351"/>
            <a:ext cx="4615962" cy="1526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 smtClean="0"/>
              <a:t>（</a:t>
            </a:r>
            <a:r>
              <a:rPr lang="en-US" sz="1600" dirty="0" smtClean="0"/>
              <a:t>4</a:t>
            </a:r>
            <a:r>
              <a:rPr lang="zh-CN" altLang="en-US" sz="1600" dirty="0" smtClean="0"/>
              <a:t>）正确组装好器材后给水加热，当水的温度达到</a:t>
            </a:r>
            <a:r>
              <a:rPr lang="en-US" sz="1600" dirty="0" smtClean="0"/>
              <a:t>35 ℃</a:t>
            </a:r>
            <a:r>
              <a:rPr lang="zh-CN" altLang="en-US" sz="1600" dirty="0" smtClean="0"/>
              <a:t>时开始计时。每隔</a:t>
            </a:r>
            <a:r>
              <a:rPr lang="en-US" sz="1600" dirty="0" smtClean="0"/>
              <a:t>0.5 min </a:t>
            </a:r>
            <a:r>
              <a:rPr lang="zh-CN" altLang="en-US" sz="1600" dirty="0" smtClean="0"/>
              <a:t>记录一次温度计的示数，并将数据记入下表。将铝桶中的水换成等质量的煤油，重复以上操作。</a:t>
            </a:r>
            <a:endParaRPr lang="zh-CN" altLang="en-US" sz="1600" dirty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0" name="矩形 9"/>
          <p:cNvSpPr/>
          <p:nvPr/>
        </p:nvSpPr>
        <p:spPr>
          <a:xfrm>
            <a:off x="811951" y="380598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如图所示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1" name="20WLZT995.EPS" descr="id:214750247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21878" y="254115"/>
            <a:ext cx="3340466" cy="2669379"/>
          </a:xfrm>
          <a:prstGeom prst="rect">
            <a:avLst/>
          </a:prstGeom>
        </p:spPr>
      </p:pic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770995" y="1808325"/>
          <a:ext cx="4451838" cy="1097280"/>
        </p:xfrm>
        <a:graphic>
          <a:graphicData uri="http://schemas.openxmlformats.org/drawingml/2006/table">
            <a:tbl>
              <a:tblPr/>
              <a:tblGrid>
                <a:gridCol w="735177"/>
                <a:gridCol w="656938"/>
                <a:gridCol w="409067"/>
                <a:gridCol w="514623"/>
                <a:gridCol w="514623"/>
                <a:gridCol w="514623"/>
                <a:gridCol w="579249"/>
                <a:gridCol w="527538"/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加热时间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/min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0.5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温度</a:t>
                      </a: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/℃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水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38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41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44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47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煤油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41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47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53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59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65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矩形 12"/>
          <p:cNvSpPr/>
          <p:nvPr/>
        </p:nvSpPr>
        <p:spPr>
          <a:xfrm>
            <a:off x="730166" y="2859582"/>
            <a:ext cx="7948245" cy="787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 smtClean="0"/>
              <a:t>①</a:t>
            </a:r>
            <a:r>
              <a:rPr lang="zh-CN" altLang="en-US" sz="1600" dirty="0" smtClean="0"/>
              <a:t>图丙是根据实验数据画出的水的温度随加热时间的变化图像。请在图丙中补画出煤油的温度随加热时间变化的图像。</a:t>
            </a:r>
          </a:p>
        </p:txBody>
      </p:sp>
      <p:pic>
        <p:nvPicPr>
          <p:cNvPr id="14" name="20WLZT1001.EPS" descr="id:2147490919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85250" y="3657840"/>
            <a:ext cx="2244417" cy="1334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703384" y="294351"/>
            <a:ext cx="4615962" cy="1526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 smtClean="0"/>
              <a:t>（</a:t>
            </a:r>
            <a:r>
              <a:rPr lang="en-US" sz="1600" dirty="0" smtClean="0"/>
              <a:t>4</a:t>
            </a:r>
            <a:r>
              <a:rPr lang="zh-CN" altLang="en-US" sz="1600" dirty="0" smtClean="0"/>
              <a:t>）正确组装好器材后给水加热，当水的温度达到</a:t>
            </a:r>
            <a:r>
              <a:rPr lang="en-US" sz="1600" dirty="0" smtClean="0"/>
              <a:t>35 ℃</a:t>
            </a:r>
            <a:r>
              <a:rPr lang="zh-CN" altLang="en-US" sz="1600" dirty="0" smtClean="0"/>
              <a:t>时开始计时。每隔</a:t>
            </a:r>
            <a:r>
              <a:rPr lang="en-US" sz="1600" dirty="0" smtClean="0"/>
              <a:t>0.5 min </a:t>
            </a:r>
            <a:r>
              <a:rPr lang="zh-CN" altLang="en-US" sz="1600" dirty="0" smtClean="0"/>
              <a:t>记录一次温度计的示数，并将数据记入下表。将铝桶中的水换成等质量的煤油，重复以上操作。</a:t>
            </a:r>
            <a:endParaRPr lang="zh-CN" altLang="en-US" sz="1600" dirty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0" name="矩形 9"/>
          <p:cNvSpPr/>
          <p:nvPr/>
        </p:nvSpPr>
        <p:spPr>
          <a:xfrm>
            <a:off x="6445495" y="324893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水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1" name="20WLZT995.EPS" descr="id:214750247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22182" y="495852"/>
            <a:ext cx="3340466" cy="2669379"/>
          </a:xfrm>
          <a:prstGeom prst="rect">
            <a:avLst/>
          </a:prstGeom>
        </p:spPr>
      </p:pic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813036" y="1881899"/>
          <a:ext cx="4451838" cy="1097280"/>
        </p:xfrm>
        <a:graphic>
          <a:graphicData uri="http://schemas.openxmlformats.org/drawingml/2006/table">
            <a:tbl>
              <a:tblPr/>
              <a:tblGrid>
                <a:gridCol w="735177"/>
                <a:gridCol w="656938"/>
                <a:gridCol w="409067"/>
                <a:gridCol w="514623"/>
                <a:gridCol w="514623"/>
                <a:gridCol w="514623"/>
                <a:gridCol w="579249"/>
                <a:gridCol w="527538"/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加热时间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/min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温度</a:t>
                      </a: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/℃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水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38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41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44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47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煤油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41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47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53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59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65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矩形 12"/>
          <p:cNvSpPr/>
          <p:nvPr/>
        </p:nvSpPr>
        <p:spPr>
          <a:xfrm>
            <a:off x="731478" y="3227444"/>
            <a:ext cx="817684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由图像可知，质量相等的水和煤油升高相同的温度，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吸收的热量多。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777764" y="3773214"/>
            <a:ext cx="7924799" cy="87395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【</a:t>
            </a:r>
            <a:r>
              <a:rPr kumimoji="0" 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解析</a:t>
            </a: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由图像可知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质量相等的水和煤油升高相同的温度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水需要的加热时间长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故水吸收的热量多。</a:t>
            </a: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703384" y="294351"/>
            <a:ext cx="4615962" cy="21209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）正确组装好器材后给水加热，当水的温度达到</a:t>
            </a:r>
            <a:r>
              <a:rPr lang="en-US" dirty="0" smtClean="0"/>
              <a:t>35 ℃</a:t>
            </a:r>
            <a:r>
              <a:rPr lang="zh-CN" altLang="en-US" dirty="0" smtClean="0"/>
              <a:t>时开始计时。每隔</a:t>
            </a:r>
            <a:r>
              <a:rPr lang="en-US" dirty="0" smtClean="0"/>
              <a:t>0.5 min </a:t>
            </a:r>
            <a:r>
              <a:rPr lang="zh-CN" altLang="en-US" dirty="0" smtClean="0"/>
              <a:t>记录一次温度计的示数，并将数据记入下表。将铝桶中的水换成等质量的煤油，重复以上操作。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0" name="矩形 9"/>
          <p:cNvSpPr/>
          <p:nvPr/>
        </p:nvSpPr>
        <p:spPr>
          <a:xfrm>
            <a:off x="5383951" y="411078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不相等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1" name="20WLZT995.EPS" descr="id:214750247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22182" y="495852"/>
            <a:ext cx="3340466" cy="2669379"/>
          </a:xfrm>
          <a:prstGeom prst="rect">
            <a:avLst/>
          </a:prstGeom>
        </p:spPr>
      </p:pic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823546" y="2428436"/>
          <a:ext cx="4451838" cy="1165860"/>
        </p:xfrm>
        <a:graphic>
          <a:graphicData uri="http://schemas.openxmlformats.org/drawingml/2006/table">
            <a:tbl>
              <a:tblPr/>
              <a:tblGrid>
                <a:gridCol w="735177"/>
                <a:gridCol w="656938"/>
                <a:gridCol w="409067"/>
                <a:gridCol w="514623"/>
                <a:gridCol w="514623"/>
                <a:gridCol w="514623"/>
                <a:gridCol w="579249"/>
                <a:gridCol w="527538"/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加热时间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/min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0.5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温度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/℃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水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38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41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44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47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煤油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41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47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53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59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65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矩形 12"/>
          <p:cNvSpPr/>
          <p:nvPr/>
        </p:nvSpPr>
        <p:spPr>
          <a:xfrm>
            <a:off x="835269" y="3679389"/>
            <a:ext cx="7948245" cy="1289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③</a:t>
            </a:r>
            <a:r>
              <a:rPr lang="zh-CN" altLang="en-US" dirty="0" smtClean="0"/>
              <a:t>进一步分析图像发现质量一定的水，吸收的热量与升高温度的比值是相等的，质量相等的水和煤油，上述比值大小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（选填“相等”或“不相等”）。</a:t>
            </a:r>
            <a:r>
              <a:rPr lang="en-US" dirty="0" smtClean="0"/>
              <a:t> 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99244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4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108000" y="181738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45057" y="239262"/>
            <a:ext cx="4336897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广西北部湾经济区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小明通过观察妈妈“煲汤”的过程联想到一些物理知识，下列说法不正确的是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“煲汤”是用热传递改变物体的内能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汤锅上方“白气”的形成是汽化现象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汤的温度越高香气越浓，说明分子的无规则运动越剧烈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喝热汤时先要吹一吹，是利用蒸发吸热可以降温的道理</a:t>
            </a:r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296974" y="1061755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5223540" y="321980"/>
            <a:ext cx="3595145" cy="411151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【</a:t>
            </a:r>
            <a:r>
              <a:rPr kumimoji="0" lang="zh-CN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解析</a:t>
            </a:r>
            <a:r>
              <a:rPr kumimoji="0" lang="zh-CN" altLang="zh-CN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】</a:t>
            </a:r>
            <a:r>
              <a:rPr lang="en-US" sz="1600" dirty="0" smtClean="0">
                <a:solidFill>
                  <a:srgbClr val="C00000"/>
                </a:solidFill>
              </a:rPr>
              <a:t> “</a:t>
            </a:r>
            <a:r>
              <a:rPr lang="zh-CN" altLang="en-US" sz="1600" dirty="0" smtClean="0">
                <a:solidFill>
                  <a:srgbClr val="C00000"/>
                </a:solidFill>
              </a:rPr>
              <a:t>煲汤</a:t>
            </a:r>
            <a:r>
              <a:rPr lang="en-US" sz="1600" dirty="0" smtClean="0">
                <a:solidFill>
                  <a:srgbClr val="C00000"/>
                </a:solidFill>
              </a:rPr>
              <a:t>”</a:t>
            </a:r>
            <a:r>
              <a:rPr lang="zh-CN" altLang="en-US" sz="1600" dirty="0" smtClean="0">
                <a:solidFill>
                  <a:srgbClr val="C00000"/>
                </a:solidFill>
              </a:rPr>
              <a:t>时</a:t>
            </a:r>
            <a:r>
              <a:rPr lang="en-US" sz="1600" dirty="0" smtClean="0">
                <a:solidFill>
                  <a:srgbClr val="C00000"/>
                </a:solidFill>
              </a:rPr>
              <a:t>,</a:t>
            </a:r>
            <a:r>
              <a:rPr lang="zh-CN" altLang="en-US" sz="1600" dirty="0" smtClean="0">
                <a:solidFill>
                  <a:srgbClr val="C00000"/>
                </a:solidFill>
              </a:rPr>
              <a:t>主要是利用热传递来改变物体的内能</a:t>
            </a:r>
            <a:r>
              <a:rPr lang="en-US" sz="1600" dirty="0" smtClean="0">
                <a:solidFill>
                  <a:srgbClr val="C00000"/>
                </a:solidFill>
              </a:rPr>
              <a:t>,</a:t>
            </a:r>
            <a:r>
              <a:rPr lang="zh-CN" altLang="en-US" sz="1600" dirty="0" smtClean="0">
                <a:solidFill>
                  <a:srgbClr val="C00000"/>
                </a:solidFill>
              </a:rPr>
              <a:t>故</a:t>
            </a:r>
            <a:r>
              <a:rPr lang="en-US" sz="1600" dirty="0" smtClean="0">
                <a:solidFill>
                  <a:srgbClr val="C00000"/>
                </a:solidFill>
              </a:rPr>
              <a:t>A</a:t>
            </a:r>
            <a:r>
              <a:rPr lang="zh-CN" altLang="en-US" sz="1600" dirty="0" smtClean="0">
                <a:solidFill>
                  <a:srgbClr val="C00000"/>
                </a:solidFill>
              </a:rPr>
              <a:t>正确</a:t>
            </a:r>
            <a:r>
              <a:rPr lang="en-US" sz="1600" dirty="0" smtClean="0">
                <a:solidFill>
                  <a:srgbClr val="C00000"/>
                </a:solidFill>
              </a:rPr>
              <a:t>,</a:t>
            </a:r>
            <a:r>
              <a:rPr lang="zh-CN" altLang="en-US" sz="1600" dirty="0" smtClean="0">
                <a:solidFill>
                  <a:srgbClr val="C00000"/>
                </a:solidFill>
              </a:rPr>
              <a:t>不符合题意；汤锅上方</a:t>
            </a:r>
            <a:r>
              <a:rPr lang="en-US" sz="1600" dirty="0" smtClean="0">
                <a:solidFill>
                  <a:srgbClr val="C00000"/>
                </a:solidFill>
              </a:rPr>
              <a:t>“</a:t>
            </a:r>
            <a:r>
              <a:rPr lang="zh-CN" altLang="en-US" sz="1600" dirty="0" smtClean="0">
                <a:solidFill>
                  <a:srgbClr val="C00000"/>
                </a:solidFill>
              </a:rPr>
              <a:t>白气</a:t>
            </a:r>
            <a:r>
              <a:rPr lang="en-US" sz="1600" dirty="0" smtClean="0">
                <a:solidFill>
                  <a:srgbClr val="C00000"/>
                </a:solidFill>
              </a:rPr>
              <a:t>”</a:t>
            </a:r>
            <a:r>
              <a:rPr lang="zh-CN" altLang="en-US" sz="1600" dirty="0" smtClean="0">
                <a:solidFill>
                  <a:srgbClr val="C00000"/>
                </a:solidFill>
              </a:rPr>
              <a:t>的形成是水蒸气遇冷液化形成的</a:t>
            </a:r>
            <a:r>
              <a:rPr lang="en-US" sz="1600" dirty="0" smtClean="0">
                <a:solidFill>
                  <a:srgbClr val="C00000"/>
                </a:solidFill>
              </a:rPr>
              <a:t>,</a:t>
            </a:r>
            <a:r>
              <a:rPr lang="zh-CN" altLang="en-US" sz="1600" dirty="0" smtClean="0">
                <a:solidFill>
                  <a:srgbClr val="C00000"/>
                </a:solidFill>
              </a:rPr>
              <a:t>故</a:t>
            </a:r>
            <a:r>
              <a:rPr lang="en-US" sz="1600" dirty="0" smtClean="0">
                <a:solidFill>
                  <a:srgbClr val="C00000"/>
                </a:solidFill>
              </a:rPr>
              <a:t>B</a:t>
            </a:r>
            <a:r>
              <a:rPr lang="zh-CN" altLang="en-US" sz="1600" dirty="0" smtClean="0">
                <a:solidFill>
                  <a:srgbClr val="C00000"/>
                </a:solidFill>
              </a:rPr>
              <a:t>错误</a:t>
            </a:r>
            <a:r>
              <a:rPr lang="en-US" sz="1600" dirty="0" smtClean="0">
                <a:solidFill>
                  <a:srgbClr val="C00000"/>
                </a:solidFill>
              </a:rPr>
              <a:t>,</a:t>
            </a:r>
            <a:r>
              <a:rPr lang="zh-CN" altLang="en-US" sz="1600" dirty="0" smtClean="0">
                <a:solidFill>
                  <a:srgbClr val="C00000"/>
                </a:solidFill>
              </a:rPr>
              <a:t>符合题意；煲汤时</a:t>
            </a:r>
            <a:r>
              <a:rPr lang="en-US" sz="1600" dirty="0" smtClean="0">
                <a:solidFill>
                  <a:srgbClr val="C00000"/>
                </a:solidFill>
              </a:rPr>
              <a:t>,</a:t>
            </a:r>
            <a:r>
              <a:rPr lang="zh-CN" altLang="en-US" sz="1600" dirty="0" smtClean="0">
                <a:solidFill>
                  <a:srgbClr val="C00000"/>
                </a:solidFill>
              </a:rPr>
              <a:t>汤香气四溢是扩散现象</a:t>
            </a:r>
            <a:r>
              <a:rPr lang="en-US" sz="1600" dirty="0" smtClean="0">
                <a:solidFill>
                  <a:srgbClr val="C00000"/>
                </a:solidFill>
              </a:rPr>
              <a:t>,</a:t>
            </a:r>
            <a:r>
              <a:rPr lang="zh-CN" altLang="en-US" sz="1600" dirty="0" smtClean="0">
                <a:solidFill>
                  <a:srgbClr val="C00000"/>
                </a:solidFill>
              </a:rPr>
              <a:t>说明分子在不停地做无规则运动</a:t>
            </a:r>
            <a:r>
              <a:rPr lang="en-US" sz="1600" dirty="0" smtClean="0">
                <a:solidFill>
                  <a:srgbClr val="C00000"/>
                </a:solidFill>
              </a:rPr>
              <a:t>,</a:t>
            </a:r>
            <a:r>
              <a:rPr lang="zh-CN" altLang="en-US" sz="1600" dirty="0" smtClean="0">
                <a:solidFill>
                  <a:srgbClr val="C00000"/>
                </a:solidFill>
              </a:rPr>
              <a:t>汤的温度越高香气越浓</a:t>
            </a:r>
            <a:r>
              <a:rPr lang="en-US" sz="1600" dirty="0" smtClean="0">
                <a:solidFill>
                  <a:srgbClr val="C00000"/>
                </a:solidFill>
              </a:rPr>
              <a:t>,</a:t>
            </a:r>
            <a:r>
              <a:rPr lang="zh-CN" altLang="en-US" sz="1600" dirty="0" smtClean="0">
                <a:solidFill>
                  <a:srgbClr val="C00000"/>
                </a:solidFill>
              </a:rPr>
              <a:t>说明分子的无规则运动越剧烈</a:t>
            </a:r>
            <a:r>
              <a:rPr lang="en-US" sz="1600" dirty="0" smtClean="0">
                <a:solidFill>
                  <a:srgbClr val="C00000"/>
                </a:solidFill>
              </a:rPr>
              <a:t>,</a:t>
            </a:r>
            <a:r>
              <a:rPr lang="zh-CN" altLang="en-US" sz="1600" dirty="0" smtClean="0">
                <a:solidFill>
                  <a:srgbClr val="C00000"/>
                </a:solidFill>
              </a:rPr>
              <a:t>故</a:t>
            </a:r>
            <a:r>
              <a:rPr lang="en-US" sz="1600" dirty="0" smtClean="0">
                <a:solidFill>
                  <a:srgbClr val="C00000"/>
                </a:solidFill>
              </a:rPr>
              <a:t>C</a:t>
            </a:r>
            <a:r>
              <a:rPr lang="zh-CN" altLang="en-US" sz="1600" dirty="0" smtClean="0">
                <a:solidFill>
                  <a:srgbClr val="C00000"/>
                </a:solidFill>
              </a:rPr>
              <a:t>正确</a:t>
            </a:r>
            <a:r>
              <a:rPr lang="en-US" sz="1600" dirty="0" smtClean="0">
                <a:solidFill>
                  <a:srgbClr val="C00000"/>
                </a:solidFill>
              </a:rPr>
              <a:t>,</a:t>
            </a:r>
            <a:r>
              <a:rPr lang="zh-CN" altLang="en-US" sz="1600" dirty="0" smtClean="0">
                <a:solidFill>
                  <a:srgbClr val="C00000"/>
                </a:solidFill>
              </a:rPr>
              <a:t>不符合题意；喝热汤时先吹一吹</a:t>
            </a:r>
            <a:r>
              <a:rPr lang="en-US" sz="1600" dirty="0" smtClean="0">
                <a:solidFill>
                  <a:srgbClr val="C00000"/>
                </a:solidFill>
              </a:rPr>
              <a:t>,</a:t>
            </a:r>
            <a:r>
              <a:rPr lang="zh-CN" altLang="en-US" sz="1600" dirty="0" smtClean="0">
                <a:solidFill>
                  <a:srgbClr val="C00000"/>
                </a:solidFill>
              </a:rPr>
              <a:t>可以加快液体表面空气流动</a:t>
            </a:r>
            <a:r>
              <a:rPr lang="en-US" sz="1600" dirty="0" smtClean="0">
                <a:solidFill>
                  <a:srgbClr val="C00000"/>
                </a:solidFill>
              </a:rPr>
              <a:t>,</a:t>
            </a:r>
            <a:r>
              <a:rPr lang="zh-CN" altLang="en-US" sz="1600" dirty="0" smtClean="0">
                <a:solidFill>
                  <a:srgbClr val="C00000"/>
                </a:solidFill>
              </a:rPr>
              <a:t>加快液体蒸发</a:t>
            </a:r>
            <a:r>
              <a:rPr lang="en-US" sz="1600" dirty="0" smtClean="0">
                <a:solidFill>
                  <a:srgbClr val="C00000"/>
                </a:solidFill>
              </a:rPr>
              <a:t>,</a:t>
            </a:r>
            <a:r>
              <a:rPr lang="zh-CN" altLang="en-US" sz="1600" dirty="0" smtClean="0">
                <a:solidFill>
                  <a:srgbClr val="C00000"/>
                </a:solidFill>
              </a:rPr>
              <a:t>蒸发吸热</a:t>
            </a:r>
            <a:r>
              <a:rPr lang="en-US" sz="1600" dirty="0" smtClean="0">
                <a:solidFill>
                  <a:srgbClr val="C00000"/>
                </a:solidFill>
              </a:rPr>
              <a:t>,</a:t>
            </a:r>
            <a:r>
              <a:rPr lang="zh-CN" altLang="en-US" sz="1600" dirty="0" smtClean="0">
                <a:solidFill>
                  <a:srgbClr val="C00000"/>
                </a:solidFill>
              </a:rPr>
              <a:t>所以汤会凉得更快</a:t>
            </a:r>
            <a:r>
              <a:rPr lang="en-US" sz="1600" dirty="0" smtClean="0">
                <a:solidFill>
                  <a:srgbClr val="C00000"/>
                </a:solidFill>
              </a:rPr>
              <a:t>,</a:t>
            </a:r>
            <a:r>
              <a:rPr lang="zh-CN" altLang="en-US" sz="1600" dirty="0" smtClean="0">
                <a:solidFill>
                  <a:srgbClr val="C00000"/>
                </a:solidFill>
              </a:rPr>
              <a:t>故</a:t>
            </a:r>
            <a:r>
              <a:rPr lang="en-US" sz="1600" dirty="0" smtClean="0">
                <a:solidFill>
                  <a:srgbClr val="C00000"/>
                </a:solidFill>
              </a:rPr>
              <a:t>D</a:t>
            </a:r>
            <a:r>
              <a:rPr lang="zh-CN" altLang="en-US" sz="1600" dirty="0" smtClean="0">
                <a:solidFill>
                  <a:srgbClr val="C00000"/>
                </a:solidFill>
              </a:rPr>
              <a:t>正确</a:t>
            </a:r>
            <a:r>
              <a:rPr lang="en-US" sz="1600" dirty="0" smtClean="0">
                <a:solidFill>
                  <a:srgbClr val="C00000"/>
                </a:solidFill>
              </a:rPr>
              <a:t>,</a:t>
            </a:r>
            <a:r>
              <a:rPr lang="zh-CN" altLang="en-US" sz="1600" dirty="0" smtClean="0">
                <a:solidFill>
                  <a:srgbClr val="C00000"/>
                </a:solidFill>
              </a:rPr>
              <a:t>不符合题意。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99244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4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108000" y="181738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827444" cy="24733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鄂州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关于内能、温度和热量，下列说法中正确的是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A.0 ℃</a:t>
            </a:r>
            <a:r>
              <a:rPr lang="zh-CN" altLang="en-US" dirty="0" smtClean="0"/>
              <a:t>的冰没有内能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质量相等的不同燃料燃烧时放出的热量越多，其热值越大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物体吸收热量，温度不一定升高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在热传递过程中，内能总是从内能多的物体向内能少的物体转移</a:t>
            </a:r>
          </a:p>
          <a:p>
            <a:pPr algn="just">
              <a:lnSpc>
                <a:spcPct val="150000"/>
              </a:lnSpc>
            </a:pPr>
            <a:endParaRPr lang="zh-CN" altLang="en-US" sz="1400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616308" y="360187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99244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4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108000" y="181738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06652" y="255129"/>
            <a:ext cx="7880300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关于比热容和热值，下列说法正确的是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冰熔化成水，它的质量、比热容都不变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燃料完全燃烧时热值较大，不完全燃烧时热值较小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一桶汽油用去一半，比热容和热值都不变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物体热值越大，燃烧时温度越高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178632" y="285605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83441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826178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3848" y="239263"/>
            <a:ext cx="7932952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上海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四冲程汽油机在工作过程中，将内能转化为机械能的冲程是（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吸气冲程</a:t>
            </a:r>
            <a:r>
              <a:rPr lang="en-US" dirty="0" smtClean="0"/>
              <a:t> 	B.</a:t>
            </a:r>
            <a:r>
              <a:rPr lang="zh-CN" altLang="en-US" dirty="0" smtClean="0"/>
              <a:t>压缩冲程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做功冲程</a:t>
            </a:r>
            <a:r>
              <a:rPr lang="en-US" dirty="0" smtClean="0"/>
              <a:t> 	D.</a:t>
            </a:r>
            <a:r>
              <a:rPr lang="zh-CN" altLang="en-US" dirty="0" smtClean="0"/>
              <a:t>排气冲程</a:t>
            </a:r>
            <a:endParaRPr lang="zh-CN" altLang="en-US" dirty="0"/>
          </a:p>
        </p:txBody>
      </p:sp>
      <p:sp>
        <p:nvSpPr>
          <p:cNvPr id="9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113856" y="650085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9407" y="285144"/>
            <a:ext cx="7974690" cy="417876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5.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泰安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某品牌无人驾驶汽车在一段平直公路上匀速行驶</a:t>
            </a:r>
            <a:r>
              <a:rPr lang="en-US" dirty="0" smtClean="0"/>
              <a:t>6.9 km</a:t>
            </a:r>
            <a:r>
              <a:rPr lang="zh-CN" altLang="en-US" dirty="0" smtClean="0"/>
              <a:t>，用时</a:t>
            </a:r>
            <a:r>
              <a:rPr lang="en-US" dirty="0" smtClean="0"/>
              <a:t>5 min 45 s</a:t>
            </a:r>
            <a:r>
              <a:rPr lang="zh-CN" altLang="en-US" dirty="0" smtClean="0"/>
              <a:t>，消耗燃油</a:t>
            </a:r>
            <a:r>
              <a:rPr lang="en-US" dirty="0" smtClean="0"/>
              <a:t>1.5 kg</a:t>
            </a:r>
            <a:r>
              <a:rPr lang="zh-CN" altLang="en-US" dirty="0" smtClean="0"/>
              <a:t>，已知汽车的牵引力是</a:t>
            </a:r>
            <a:r>
              <a:rPr lang="en-US" dirty="0" smtClean="0"/>
              <a:t>2000 N</a:t>
            </a:r>
            <a:r>
              <a:rPr lang="zh-CN" altLang="en-US" dirty="0" smtClean="0"/>
              <a:t>，燃油的热值为</a:t>
            </a:r>
            <a:r>
              <a:rPr lang="en-US" dirty="0" smtClean="0"/>
              <a:t>4.6×10</a:t>
            </a:r>
            <a:r>
              <a:rPr lang="en-US" baseline="30000" dirty="0" smtClean="0"/>
              <a:t>7</a:t>
            </a:r>
            <a:r>
              <a:rPr lang="en-US" dirty="0" smtClean="0"/>
              <a:t> J/kg</a:t>
            </a:r>
            <a:r>
              <a:rPr lang="zh-CN" altLang="en-US" dirty="0" smtClean="0"/>
              <a:t>，假设燃油完全燃烧。通过计算可知，下列结果中正确的是（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汽车行驶速度是</a:t>
            </a:r>
            <a:r>
              <a:rPr lang="en-US" dirty="0" smtClean="0"/>
              <a:t>20 km/h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消耗的燃油完全燃烧放出的热量是</a:t>
            </a:r>
            <a:r>
              <a:rPr lang="en-US" dirty="0" smtClean="0"/>
              <a:t>6.9×10</a:t>
            </a:r>
            <a:r>
              <a:rPr lang="en-US" baseline="30000" dirty="0" smtClean="0"/>
              <a:t>7</a:t>
            </a:r>
            <a:r>
              <a:rPr lang="en-US" dirty="0" smtClean="0"/>
              <a:t> J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③</a:t>
            </a:r>
            <a:r>
              <a:rPr lang="zh-CN" altLang="en-US" dirty="0" smtClean="0"/>
              <a:t>汽车牵引力做功的功率是</a:t>
            </a:r>
            <a:r>
              <a:rPr lang="en-US" dirty="0" smtClean="0"/>
              <a:t>30 kW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④</a:t>
            </a:r>
            <a:r>
              <a:rPr lang="zh-CN" altLang="en-US" dirty="0" smtClean="0"/>
              <a:t>汽车发动机的效率是</a:t>
            </a:r>
            <a:r>
              <a:rPr lang="en-US" dirty="0" smtClean="0"/>
              <a:t>20%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只有</a:t>
            </a:r>
            <a:r>
              <a:rPr lang="en-US" dirty="0" smtClean="0"/>
              <a:t>①</a:t>
            </a:r>
            <a:r>
              <a:rPr lang="zh-CN" altLang="en-US" dirty="0" smtClean="0"/>
              <a:t>和</a:t>
            </a:r>
            <a:r>
              <a:rPr lang="en-US" dirty="0" smtClean="0"/>
              <a:t>②		B.</a:t>
            </a:r>
            <a:r>
              <a:rPr lang="zh-CN" altLang="en-US" dirty="0" smtClean="0"/>
              <a:t>只有</a:t>
            </a:r>
            <a:r>
              <a:rPr lang="en-US" dirty="0" smtClean="0"/>
              <a:t>②</a:t>
            </a:r>
            <a:r>
              <a:rPr lang="zh-CN" altLang="en-US" dirty="0" smtClean="0"/>
              <a:t>和</a:t>
            </a:r>
            <a:r>
              <a:rPr lang="en-US" dirty="0" smtClean="0"/>
              <a:t>③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只有</a:t>
            </a:r>
            <a:r>
              <a:rPr lang="en-US" dirty="0" smtClean="0"/>
              <a:t>①</a:t>
            </a:r>
            <a:r>
              <a:rPr lang="zh-CN" altLang="en-US" dirty="0" smtClean="0"/>
              <a:t>和</a:t>
            </a:r>
            <a:r>
              <a:rPr lang="en-US" dirty="0" smtClean="0"/>
              <a:t>④		D.</a:t>
            </a:r>
            <a:r>
              <a:rPr lang="zh-CN" altLang="en-US" dirty="0" smtClean="0"/>
              <a:t>只有</a:t>
            </a:r>
            <a:r>
              <a:rPr lang="en-US" dirty="0" smtClean="0"/>
              <a:t>②</a:t>
            </a:r>
            <a:r>
              <a:rPr lang="zh-CN" altLang="en-US" dirty="0" smtClean="0"/>
              <a:t>和</a:t>
            </a:r>
            <a:r>
              <a:rPr lang="en-US" dirty="0" smtClean="0"/>
              <a:t>④</a:t>
            </a:r>
            <a:endParaRPr lang="zh-CN" altLang="en-US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83441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9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826178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067065" y="1558265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804043" y="389440"/>
            <a:ext cx="7961888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3313" name="Object 1"/>
          <p:cNvGraphicFramePr>
            <a:graphicFrameLocks noChangeAspect="1"/>
          </p:cNvGraphicFramePr>
          <p:nvPr/>
        </p:nvGraphicFramePr>
        <p:xfrm>
          <a:off x="827088" y="387350"/>
          <a:ext cx="7894637" cy="2636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文档" r:id="rId4" imgW="7900416" imgH="2645664" progId="Office12.wps.Document.8">
                  <p:embed/>
                </p:oleObj>
              </mc:Choice>
              <mc:Fallback>
                <p:oleObj name="文档" r:id="rId4" imgW="7900416" imgH="2645664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387350"/>
                        <a:ext cx="7894637" cy="2636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64631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683512" y="239262"/>
            <a:ext cx="8073626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6.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襄阳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襄阳的清晨，大街小巷都飘散着浓郁的牛肉面香味，这属于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　</a:t>
            </a:r>
            <a:r>
              <a:rPr lang="zh-CN" altLang="en-US" dirty="0" smtClean="0"/>
              <a:t>现象；在寒冷的冬天，人们通常采用搓手的方法来暖手，这是通过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　</a:t>
            </a:r>
            <a:r>
              <a:rPr lang="zh-CN" altLang="en-US" dirty="0" smtClean="0"/>
              <a:t>的方式来改变物体内能的。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7.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无锡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用煤气灶将质量为</a:t>
            </a:r>
            <a:r>
              <a:rPr lang="en-US" dirty="0" smtClean="0"/>
              <a:t>4 kg</a:t>
            </a:r>
            <a:r>
              <a:rPr lang="zh-CN" altLang="en-US" dirty="0" smtClean="0"/>
              <a:t>的水，从</a:t>
            </a:r>
            <a:r>
              <a:rPr lang="en-US" dirty="0" smtClean="0"/>
              <a:t>25 ℃</a:t>
            </a:r>
            <a:r>
              <a:rPr lang="zh-CN" altLang="en-US" dirty="0" smtClean="0"/>
              <a:t>加热到</a:t>
            </a:r>
            <a:r>
              <a:rPr lang="en-US" dirty="0" smtClean="0"/>
              <a:t>50 ℃</a:t>
            </a:r>
            <a:r>
              <a:rPr lang="zh-CN" altLang="en-US" dirty="0" smtClean="0"/>
              <a:t>，水吸收的热量为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J</a:t>
            </a:r>
            <a:r>
              <a:rPr lang="zh-CN" altLang="en-US" dirty="0" smtClean="0"/>
              <a:t>，若水吸收的热量等于煤气燃烧所放出的热量，则需要完全燃烧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kg </a:t>
            </a:r>
            <a:r>
              <a:rPr lang="zh-CN" altLang="en-US" dirty="0" smtClean="0"/>
              <a:t>的煤气。</a:t>
            </a:r>
            <a:r>
              <a:rPr lang="en-US" altLang="zh-CN" dirty="0" smtClean="0"/>
              <a:t>【</a:t>
            </a:r>
            <a:r>
              <a:rPr lang="zh-CN" altLang="en-US" dirty="0" smtClean="0"/>
              <a:t>水的比热容为</a:t>
            </a:r>
            <a:r>
              <a:rPr lang="en-US" dirty="0" smtClean="0"/>
              <a:t>4.2×10</a:t>
            </a:r>
            <a:r>
              <a:rPr lang="en-US" baseline="30000" dirty="0" smtClean="0"/>
              <a:t>3</a:t>
            </a:r>
            <a:r>
              <a:rPr lang="en-US" dirty="0" smtClean="0"/>
              <a:t> J/</a:t>
            </a:r>
            <a:r>
              <a:rPr lang="zh-CN" altLang="en-US" dirty="0" smtClean="0"/>
              <a:t>（</a:t>
            </a:r>
            <a:r>
              <a:rPr lang="en-US" dirty="0" smtClean="0"/>
              <a:t>kg</a:t>
            </a:r>
            <a:r>
              <a:rPr lang="en-US" altLang="zh-CN" dirty="0" smtClean="0"/>
              <a:t>·</a:t>
            </a:r>
            <a:r>
              <a:rPr lang="en-US" dirty="0" smtClean="0"/>
              <a:t>℃</a:t>
            </a:r>
            <a:r>
              <a:rPr lang="zh-CN" altLang="en-US" dirty="0" smtClean="0"/>
              <a:t>），煤气的热值为</a:t>
            </a:r>
            <a:r>
              <a:rPr lang="en-US" dirty="0" smtClean="0"/>
              <a:t>4.2×10</a:t>
            </a:r>
            <a:r>
              <a:rPr lang="en-US" baseline="30000" dirty="0" smtClean="0"/>
              <a:t>7</a:t>
            </a:r>
            <a:r>
              <a:rPr lang="en-US" dirty="0" smtClean="0"/>
              <a:t> J/kg</a:t>
            </a:r>
            <a:r>
              <a:rPr lang="en-US" altLang="zh-CN" dirty="0" smtClean="0"/>
              <a:t>】</a:t>
            </a:r>
            <a:r>
              <a:rPr lang="en-US" dirty="0" smtClean="0"/>
              <a:t> </a:t>
            </a:r>
          </a:p>
          <a:p>
            <a:pPr algn="just">
              <a:lnSpc>
                <a:spcPct val="150000"/>
              </a:lnSpc>
            </a:pP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8.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青岛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质量之比为</a:t>
            </a:r>
            <a:r>
              <a:rPr lang="en-US" dirty="0" smtClean="0"/>
              <a:t>2∶3</a:t>
            </a:r>
            <a:r>
              <a:rPr lang="zh-CN" altLang="en-US" dirty="0" smtClean="0"/>
              <a:t>的甲、乙两种液体，当它们吸收的热量之比为</a:t>
            </a:r>
            <a:r>
              <a:rPr lang="en-US" dirty="0" smtClean="0"/>
              <a:t>7∶5</a:t>
            </a:r>
            <a:r>
              <a:rPr lang="zh-CN" altLang="en-US" dirty="0" smtClean="0"/>
              <a:t>时，升高的温度之比为</a:t>
            </a:r>
            <a:r>
              <a:rPr lang="en-US" dirty="0" smtClean="0"/>
              <a:t>6∶5</a:t>
            </a:r>
            <a:r>
              <a:rPr lang="zh-CN" altLang="en-US" dirty="0" smtClean="0"/>
              <a:t>，则甲、乙的比热容之比为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801836" y="69491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扩散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896034" y="107329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做功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350507" y="2303002"/>
            <a:ext cx="10919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4.2×10</a:t>
            </a:r>
            <a:r>
              <a:rPr lang="en-US" b="1" baseline="30000" dirty="0" smtClean="0">
                <a:solidFill>
                  <a:srgbClr val="C00000"/>
                </a:solidFill>
              </a:rPr>
              <a:t>5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117553" y="2765456"/>
            <a:ext cx="678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0.01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810152" y="4363029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7</a:t>
            </a:r>
            <a:r>
              <a:rPr lang="zh-CN" altLang="en-US" b="1" dirty="0" smtClean="0">
                <a:solidFill>
                  <a:srgbClr val="C00000"/>
                </a:solidFill>
              </a:rPr>
              <a:t>∶</a:t>
            </a:r>
            <a:r>
              <a:rPr lang="en-US" b="1" dirty="0" smtClean="0">
                <a:solidFill>
                  <a:srgbClr val="C00000"/>
                </a:solidFill>
              </a:rPr>
              <a:t>4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/>
      <p:bldP spid="9" grpId="0"/>
      <p:bldP spid="11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47346" y="628534"/>
            <a:ext cx="7997025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内能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）定义：物体内所有的分子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能与分子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能的总和叫物体的内能。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）单位：</a:t>
            </a:r>
            <a:r>
              <a:rPr lang="zh-CN" altLang="en-US" u="sng" dirty="0" smtClean="0"/>
              <a:t>　　　     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）内能大小与物体的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有关。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任何物体在任何温度下都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（选填“有”或“没有”）内能；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同一物体温度越高，内能越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改变内能的方式是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和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，这两种方式对于改变物体的内能是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的。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3849" y="283223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</a:t>
            </a:r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内能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992145" y="994033"/>
            <a:ext cx="37665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446622" y="999244"/>
            <a:ext cx="50523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势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094014" y="1452065"/>
            <a:ext cx="1217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焦耳（</a:t>
            </a:r>
            <a:r>
              <a:rPr lang="en-US" b="1" dirty="0" smtClean="0">
                <a:solidFill>
                  <a:srgbClr val="C00000"/>
                </a:solidFill>
              </a:rPr>
              <a:t>J</a:t>
            </a:r>
            <a:r>
              <a:rPr lang="zh-CN" altLang="en-US" b="1" dirty="0" smtClean="0">
                <a:solidFill>
                  <a:srgbClr val="C00000"/>
                </a:solidFill>
              </a:rPr>
              <a:t>）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255986" y="3551238"/>
            <a:ext cx="9196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等效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386986" y="190360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温度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618016" y="231351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有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838733" y="272341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大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871979" y="3133319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做功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070356" y="3143829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热传递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5" grpId="0"/>
      <p:bldP spid="13" grpId="0"/>
      <p:bldP spid="14" grpId="0"/>
      <p:bldP spid="16" grpId="0"/>
      <p:bldP spid="17" grpId="0"/>
      <p:bldP spid="18" grpId="0"/>
      <p:bldP spid="1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>
          <a:xfrm>
            <a:off x="764930" y="2101293"/>
            <a:ext cx="3938955" cy="1289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）加热时，某一时刻水中的温度计示数如图乙所示，则此时水的温度是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℃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64631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3849" y="300808"/>
            <a:ext cx="7943158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9.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贵港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为了探究相同质量的不同物质在升高相同温度时，吸收热量的多少是否相同，某实验小组取相同质量的水和煤油放入两个相同的容器中，用同样的热源分别对它们加热，比较它们升高相同温度时吸收热量的多少。实验装置如图</a:t>
            </a:r>
            <a:r>
              <a:rPr lang="en-US" dirty="0" smtClean="0"/>
              <a:t>12-8</a:t>
            </a:r>
            <a:r>
              <a:rPr lang="zh-CN" altLang="en-US" dirty="0" smtClean="0"/>
              <a:t>甲所示。</a:t>
            </a:r>
            <a:endParaRPr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1349965" y="2955878"/>
            <a:ext cx="470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23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9" name="20WLZT598.EPS" descr="id:214750249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50658" y="1595444"/>
            <a:ext cx="3204771" cy="1738273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6334620" y="3322814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12-8</a:t>
            </a:r>
            <a:endParaRPr lang="zh-CN" altLang="en-US" sz="1400" dirty="0"/>
          </a:p>
        </p:txBody>
      </p:sp>
      <p:sp>
        <p:nvSpPr>
          <p:cNvPr id="14" name="矩形 13"/>
          <p:cNvSpPr/>
          <p:nvPr/>
        </p:nvSpPr>
        <p:spPr>
          <a:xfrm>
            <a:off x="835573" y="3676631"/>
            <a:ext cx="7845972" cy="8744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（</a:t>
            </a:r>
            <a:r>
              <a:rPr lang="en-US" dirty="0" smtClean="0">
                <a:solidFill>
                  <a:srgbClr val="C00000"/>
                </a:solidFill>
              </a:rPr>
              <a:t>1</a:t>
            </a:r>
            <a:r>
              <a:rPr lang="zh-CN" altLang="en-US" dirty="0" smtClean="0">
                <a:solidFill>
                  <a:srgbClr val="C00000"/>
                </a:solidFill>
              </a:rPr>
              <a:t>）由图乙知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温度计的分度值为</a:t>
            </a:r>
            <a:r>
              <a:rPr lang="en-US" dirty="0" smtClean="0">
                <a:solidFill>
                  <a:srgbClr val="C00000"/>
                </a:solidFill>
              </a:rPr>
              <a:t>1 </a:t>
            </a:r>
            <a:r>
              <a:rPr lang="zh-CN" altLang="en-US" dirty="0" smtClean="0">
                <a:solidFill>
                  <a:srgbClr val="C00000"/>
                </a:solidFill>
              </a:rPr>
              <a:t>℃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温度计中的液面刚好对齐</a:t>
            </a:r>
            <a:r>
              <a:rPr lang="en-US" dirty="0" smtClean="0">
                <a:solidFill>
                  <a:srgbClr val="C00000"/>
                </a:solidFill>
              </a:rPr>
              <a:t>20</a:t>
            </a:r>
            <a:r>
              <a:rPr lang="zh-CN" altLang="en-US" dirty="0" smtClean="0">
                <a:solidFill>
                  <a:srgbClr val="C00000"/>
                </a:solidFill>
              </a:rPr>
              <a:t>上方第</a:t>
            </a:r>
            <a:r>
              <a:rPr lang="en-US" dirty="0" smtClean="0">
                <a:solidFill>
                  <a:srgbClr val="C00000"/>
                </a:solidFill>
              </a:rPr>
              <a:t>3</a:t>
            </a:r>
            <a:r>
              <a:rPr lang="zh-CN" altLang="en-US" dirty="0" smtClean="0">
                <a:solidFill>
                  <a:srgbClr val="C00000"/>
                </a:solidFill>
              </a:rPr>
              <a:t>条刻度线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则对应的温度为</a:t>
            </a:r>
            <a:r>
              <a:rPr lang="en-US" dirty="0" smtClean="0">
                <a:solidFill>
                  <a:srgbClr val="C00000"/>
                </a:solidFill>
              </a:rPr>
              <a:t>23 </a:t>
            </a:r>
            <a:r>
              <a:rPr lang="zh-CN" altLang="en-US" dirty="0" smtClean="0">
                <a:solidFill>
                  <a:srgbClr val="C00000"/>
                </a:solidFill>
              </a:rPr>
              <a:t>℃。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64631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3849" y="300808"/>
            <a:ext cx="7943158" cy="113722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 smtClean="0"/>
              <a:t>9. </a:t>
            </a:r>
            <a:r>
              <a:rPr lang="en-US" altLang="zh-CN" sz="1600" dirty="0" smtClean="0">
                <a:solidFill>
                  <a:srgbClr val="409E8A"/>
                </a:solidFill>
              </a:rPr>
              <a:t>【</a:t>
            </a:r>
            <a:r>
              <a:rPr lang="en-US" sz="1600" dirty="0" smtClean="0">
                <a:solidFill>
                  <a:srgbClr val="409E8A"/>
                </a:solidFill>
              </a:rPr>
              <a:t>2019</a:t>
            </a:r>
            <a:r>
              <a:rPr lang="en-US" altLang="zh-CN" sz="1600" dirty="0" smtClean="0">
                <a:solidFill>
                  <a:srgbClr val="409E8A"/>
                </a:solidFill>
              </a:rPr>
              <a:t>·</a:t>
            </a:r>
            <a:r>
              <a:rPr lang="zh-CN" altLang="en-US" sz="1600" dirty="0" smtClean="0">
                <a:solidFill>
                  <a:srgbClr val="409E8A"/>
                </a:solidFill>
              </a:rPr>
              <a:t>贵港</a:t>
            </a:r>
            <a:r>
              <a:rPr lang="en-US" altLang="zh-CN" sz="1600" dirty="0" smtClean="0">
                <a:solidFill>
                  <a:srgbClr val="409E8A"/>
                </a:solidFill>
              </a:rPr>
              <a:t>】</a:t>
            </a:r>
            <a:r>
              <a:rPr lang="zh-CN" altLang="en-US" sz="1600" dirty="0" smtClean="0"/>
              <a:t>为了探究相同质量的不同物质在升高相同温度时，吸收热量的多少是否相同，某实验小组取相同质量的水和煤油放入两个相同的容器中，用同样的热源分别对它们加热，比较它们升高相同温度时吸收热量的多少。实验装置如图</a:t>
            </a:r>
            <a:r>
              <a:rPr lang="en-US" sz="1600" dirty="0" smtClean="0"/>
              <a:t>12-8</a:t>
            </a:r>
            <a:r>
              <a:rPr lang="zh-CN" altLang="en-US" sz="1600" dirty="0" smtClean="0"/>
              <a:t>甲所示。</a:t>
            </a:r>
            <a:endParaRPr lang="zh-CN" altLang="en-US" sz="1600" dirty="0"/>
          </a:p>
        </p:txBody>
      </p:sp>
      <p:sp>
        <p:nvSpPr>
          <p:cNvPr id="11" name="矩形 10"/>
          <p:cNvSpPr/>
          <p:nvPr/>
        </p:nvSpPr>
        <p:spPr>
          <a:xfrm>
            <a:off x="1003124" y="261954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不同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9" name="20WLZT598.EPS" descr="id:214750249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40502" y="1457798"/>
            <a:ext cx="3682840" cy="1997578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7110756" y="3371823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12-8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800100" y="1494624"/>
            <a:ext cx="393895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600" dirty="0" smtClean="0"/>
              <a:t>（</a:t>
            </a:r>
            <a:r>
              <a:rPr lang="en-US" sz="1600" dirty="0" smtClean="0"/>
              <a:t>2</a:t>
            </a:r>
            <a:r>
              <a:rPr lang="zh-CN" altLang="en-US" sz="1600" dirty="0" smtClean="0"/>
              <a:t>）实验数据记录如下表：</a:t>
            </a:r>
          </a:p>
          <a:p>
            <a:pPr algn="just">
              <a:lnSpc>
                <a:spcPct val="150000"/>
              </a:lnSpc>
            </a:pPr>
            <a:r>
              <a:rPr lang="zh-CN" altLang="en-US" sz="1600" dirty="0" smtClean="0"/>
              <a:t>分析以上实验数据可得：相同质量的不同种物质，升高相同的温度，吸收的热量</a:t>
            </a:r>
            <a:endParaRPr lang="en-US" altLang="zh-CN" sz="1600" dirty="0" smtClean="0"/>
          </a:p>
          <a:p>
            <a:pPr algn="just">
              <a:lnSpc>
                <a:spcPct val="150000"/>
              </a:lnSpc>
            </a:pPr>
            <a:r>
              <a:rPr lang="zh-CN" altLang="en-US" sz="1600" u="sng" dirty="0" smtClean="0"/>
              <a:t>　　　　</a:t>
            </a:r>
            <a:r>
              <a:rPr lang="zh-CN" altLang="en-US" sz="1600" dirty="0" smtClean="0"/>
              <a:t>（选填“相同”或“不同”），</a:t>
            </a:r>
            <a:endParaRPr lang="en-US" altLang="zh-CN" sz="1600" dirty="0" smtClean="0"/>
          </a:p>
          <a:p>
            <a:pPr algn="just">
              <a:lnSpc>
                <a:spcPct val="150000"/>
              </a:lnSpc>
            </a:pPr>
            <a:r>
              <a:rPr lang="zh-CN" altLang="en-US" sz="1600" u="sng" dirty="0" smtClean="0"/>
              <a:t>　　　　</a:t>
            </a:r>
            <a:r>
              <a:rPr lang="zh-CN" altLang="en-US" sz="1600" dirty="0" smtClean="0"/>
              <a:t>（选填“水”或“煤油”）的吸热本领更强。</a:t>
            </a:r>
            <a:endParaRPr lang="zh-CN" altLang="en-US" sz="1600" dirty="0"/>
          </a:p>
        </p:txBody>
      </p:sp>
      <p:graphicFrame>
        <p:nvGraphicFramePr>
          <p:cNvPr id="14" name="表格 13"/>
          <p:cNvGraphicFramePr>
            <a:graphicFrameLocks noGrp="1"/>
          </p:cNvGraphicFramePr>
          <p:nvPr/>
        </p:nvGraphicFramePr>
        <p:xfrm>
          <a:off x="1441939" y="3683487"/>
          <a:ext cx="6435969" cy="1097280"/>
        </p:xfrm>
        <a:graphic>
          <a:graphicData uri="http://schemas.openxmlformats.org/drawingml/2006/table">
            <a:tbl>
              <a:tblPr/>
              <a:tblGrid>
                <a:gridCol w="955581"/>
                <a:gridCol w="1353296"/>
                <a:gridCol w="1353296"/>
                <a:gridCol w="1353296"/>
                <a:gridCol w="142050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液体名称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液体</a:t>
                      </a:r>
                      <a:r>
                        <a:rPr lang="zh-CN" sz="16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质量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m/g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液体初</a:t>
                      </a:r>
                      <a:r>
                        <a:rPr lang="zh-CN" sz="16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温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t</a:t>
                      </a:r>
                      <a:r>
                        <a:rPr lang="en-US" sz="1600" kern="100" baseline="-250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/℃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液体末</a:t>
                      </a:r>
                      <a:r>
                        <a:rPr lang="zh-CN" sz="16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温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t</a:t>
                      </a:r>
                      <a:r>
                        <a:rPr lang="en-US" sz="1600" kern="100" baseline="-250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/℃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加热时间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t/min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水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200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12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煤油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200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矩形 14"/>
          <p:cNvSpPr/>
          <p:nvPr/>
        </p:nvSpPr>
        <p:spPr>
          <a:xfrm>
            <a:off x="1085023" y="299418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水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3769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382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04043" y="389440"/>
            <a:ext cx="7856482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 （</a:t>
            </a:r>
            <a:r>
              <a:rPr lang="en-US" dirty="0" smtClean="0">
                <a:solidFill>
                  <a:srgbClr val="C00000"/>
                </a:solidFill>
              </a:rPr>
              <a:t>2</a:t>
            </a:r>
            <a:r>
              <a:rPr lang="zh-CN" altLang="en-US" dirty="0" smtClean="0">
                <a:solidFill>
                  <a:srgbClr val="C00000"/>
                </a:solidFill>
              </a:rPr>
              <a:t>）由表中数据分析知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用同样的热源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单位时间内水和煤油吸收的热量相同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水和煤油升高相同的温度时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所用的加热时间不同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所以水和煤油吸收的热量不同；又因为水的加热时间较长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所以在升高相同的温度时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水吸收的热量较多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说明水的吸热本领更强。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64631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74870" y="227236"/>
            <a:ext cx="7943158" cy="113722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600" b="1" dirty="0" smtClean="0"/>
              <a:t>9. </a:t>
            </a:r>
            <a:r>
              <a:rPr lang="en-US" altLang="zh-CN" sz="1600" dirty="0" smtClean="0">
                <a:solidFill>
                  <a:srgbClr val="409E8A"/>
                </a:solidFill>
              </a:rPr>
              <a:t>【</a:t>
            </a:r>
            <a:r>
              <a:rPr lang="en-US" sz="1600" dirty="0" smtClean="0">
                <a:solidFill>
                  <a:srgbClr val="409E8A"/>
                </a:solidFill>
              </a:rPr>
              <a:t>2019</a:t>
            </a:r>
            <a:r>
              <a:rPr lang="en-US" altLang="zh-CN" sz="1600" dirty="0" smtClean="0">
                <a:solidFill>
                  <a:srgbClr val="409E8A"/>
                </a:solidFill>
              </a:rPr>
              <a:t>·</a:t>
            </a:r>
            <a:r>
              <a:rPr lang="zh-CN" altLang="en-US" sz="1600" dirty="0" smtClean="0">
                <a:solidFill>
                  <a:srgbClr val="409E8A"/>
                </a:solidFill>
              </a:rPr>
              <a:t>贵港</a:t>
            </a:r>
            <a:r>
              <a:rPr lang="en-US" altLang="zh-CN" sz="1600" dirty="0" smtClean="0">
                <a:solidFill>
                  <a:srgbClr val="409E8A"/>
                </a:solidFill>
              </a:rPr>
              <a:t>】</a:t>
            </a:r>
            <a:r>
              <a:rPr lang="zh-CN" altLang="en-US" sz="1600" dirty="0" smtClean="0"/>
              <a:t>为了探究相同质量的不同物质在升高相同温度时，吸收热量的多少是否相同，某实验小组取相同质量的水和煤油放入两个相同的容器中，用同样的热源分别对它们加热，比较它们升高相同温度时吸收热量的多少。实验装置如图</a:t>
            </a:r>
            <a:r>
              <a:rPr lang="en-US" sz="1600" dirty="0" smtClean="0"/>
              <a:t>12-8</a:t>
            </a:r>
            <a:r>
              <a:rPr lang="zh-CN" altLang="en-US" sz="1600" dirty="0" smtClean="0"/>
              <a:t>甲所示。</a:t>
            </a:r>
            <a:endParaRPr lang="zh-CN" altLang="en-US" sz="1600" dirty="0"/>
          </a:p>
        </p:txBody>
      </p:sp>
      <p:sp>
        <p:nvSpPr>
          <p:cNvPr id="11" name="矩形 10"/>
          <p:cNvSpPr/>
          <p:nvPr/>
        </p:nvSpPr>
        <p:spPr>
          <a:xfrm>
            <a:off x="1045164" y="2083519"/>
            <a:ext cx="10919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8.4×10</a:t>
            </a:r>
            <a:r>
              <a:rPr lang="en-US" b="1" baseline="30000" dirty="0" smtClean="0">
                <a:solidFill>
                  <a:srgbClr val="C00000"/>
                </a:solidFill>
              </a:rPr>
              <a:t>3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9" name="20WLZT598.EPS" descr="id:214750249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45605" y="1405246"/>
            <a:ext cx="2879195" cy="1561680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6080242" y="2979938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12-8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800100" y="1347479"/>
            <a:ext cx="39389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600" dirty="0" smtClean="0"/>
              <a:t>（</a:t>
            </a:r>
            <a:r>
              <a:rPr lang="en-US" sz="1600" dirty="0" smtClean="0"/>
              <a:t>3</a:t>
            </a:r>
            <a:r>
              <a:rPr lang="zh-CN" altLang="en-US" sz="1600" dirty="0" smtClean="0"/>
              <a:t>）根据以上表格的数据计算，当加热时间为</a:t>
            </a:r>
            <a:r>
              <a:rPr lang="en-US" sz="1600" dirty="0" smtClean="0"/>
              <a:t>12 min </a:t>
            </a:r>
            <a:r>
              <a:rPr lang="zh-CN" altLang="en-US" sz="1600" dirty="0" smtClean="0"/>
              <a:t>时，这些水吸收的热量是</a:t>
            </a:r>
            <a:endParaRPr lang="en-US" altLang="zh-CN" sz="1600" dirty="0" smtClean="0"/>
          </a:p>
          <a:p>
            <a:pPr algn="just">
              <a:lnSpc>
                <a:spcPct val="150000"/>
              </a:lnSpc>
            </a:pPr>
            <a:r>
              <a:rPr lang="zh-CN" altLang="en-US" sz="1600" u="sng" dirty="0" smtClean="0"/>
              <a:t>　　　     　</a:t>
            </a:r>
            <a:r>
              <a:rPr lang="en-US" sz="1600" dirty="0" smtClean="0"/>
              <a:t>J</a:t>
            </a:r>
            <a:r>
              <a:rPr lang="zh-CN" altLang="en-US" sz="1600" dirty="0" smtClean="0"/>
              <a:t>。</a:t>
            </a:r>
            <a:r>
              <a:rPr lang="en-US" altLang="zh-CN" sz="1600" dirty="0" smtClean="0"/>
              <a:t>【</a:t>
            </a:r>
            <a:r>
              <a:rPr lang="zh-CN" altLang="en-US" sz="1600" dirty="0" smtClean="0"/>
              <a:t>水的比热容为</a:t>
            </a:r>
            <a:r>
              <a:rPr lang="en-US" sz="1600" dirty="0" smtClean="0"/>
              <a:t>4.2×10</a:t>
            </a:r>
            <a:r>
              <a:rPr lang="en-US" sz="1600" baseline="30000" dirty="0" smtClean="0"/>
              <a:t>3</a:t>
            </a:r>
            <a:r>
              <a:rPr lang="en-US" sz="1600" dirty="0" smtClean="0"/>
              <a:t> J/</a:t>
            </a:r>
            <a:r>
              <a:rPr lang="zh-CN" altLang="en-US" sz="1600" dirty="0" smtClean="0"/>
              <a:t>（</a:t>
            </a:r>
            <a:r>
              <a:rPr lang="en-US" sz="1600" dirty="0" smtClean="0"/>
              <a:t>kg</a:t>
            </a:r>
            <a:r>
              <a:rPr lang="en-US" altLang="zh-CN" sz="1600" dirty="0" smtClean="0"/>
              <a:t>·</a:t>
            </a:r>
            <a:r>
              <a:rPr lang="en-US" sz="1600" dirty="0" smtClean="0"/>
              <a:t>℃</a:t>
            </a:r>
            <a:r>
              <a:rPr lang="zh-CN" altLang="en-US" sz="1600" dirty="0" smtClean="0"/>
              <a:t>）</a:t>
            </a:r>
            <a:r>
              <a:rPr lang="en-US" altLang="zh-CN" sz="1600" dirty="0" smtClean="0"/>
              <a:t>】</a:t>
            </a:r>
            <a:r>
              <a:rPr lang="en-US" sz="1600" dirty="0" smtClean="0"/>
              <a:t> </a:t>
            </a:r>
            <a:endParaRPr lang="zh-CN" altLang="en-US" sz="1600" dirty="0"/>
          </a:p>
        </p:txBody>
      </p:sp>
      <p:graphicFrame>
        <p:nvGraphicFramePr>
          <p:cNvPr id="14" name="表格 13"/>
          <p:cNvGraphicFramePr>
            <a:graphicFrameLocks noGrp="1"/>
          </p:cNvGraphicFramePr>
          <p:nvPr/>
        </p:nvGraphicFramePr>
        <p:xfrm>
          <a:off x="727236" y="3452259"/>
          <a:ext cx="6435969" cy="1097280"/>
        </p:xfrm>
        <a:graphic>
          <a:graphicData uri="http://schemas.openxmlformats.org/drawingml/2006/table">
            <a:tbl>
              <a:tblPr/>
              <a:tblGrid>
                <a:gridCol w="955581"/>
                <a:gridCol w="1353296"/>
                <a:gridCol w="1353296"/>
                <a:gridCol w="1353296"/>
                <a:gridCol w="142050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液体名称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液体</a:t>
                      </a:r>
                      <a:r>
                        <a:rPr lang="zh-CN" sz="16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质量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m/g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液体初</a:t>
                      </a:r>
                      <a:r>
                        <a:rPr lang="zh-CN" sz="16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温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t</a:t>
                      </a:r>
                      <a:r>
                        <a:rPr lang="en-US" sz="1600" kern="100" baseline="-250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/℃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液体末</a:t>
                      </a:r>
                      <a:r>
                        <a:rPr lang="zh-CN" sz="16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温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t</a:t>
                      </a:r>
                      <a:r>
                        <a:rPr lang="en-US" sz="1600" kern="100" baseline="-250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/℃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加热时间</a:t>
                      </a: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t/min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水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200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20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12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煤油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200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3769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382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04043" y="389440"/>
            <a:ext cx="7856482" cy="8744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 （</a:t>
            </a:r>
            <a:r>
              <a:rPr lang="en-US" dirty="0" smtClean="0">
                <a:solidFill>
                  <a:srgbClr val="C00000"/>
                </a:solidFill>
              </a:rPr>
              <a:t>3</a:t>
            </a:r>
            <a:r>
              <a:rPr lang="zh-CN" altLang="en-US" dirty="0" smtClean="0">
                <a:solidFill>
                  <a:srgbClr val="C00000"/>
                </a:solidFill>
              </a:rPr>
              <a:t>）当加热时间为</a:t>
            </a:r>
            <a:r>
              <a:rPr lang="en-US" dirty="0" smtClean="0">
                <a:solidFill>
                  <a:srgbClr val="C00000"/>
                </a:solidFill>
              </a:rPr>
              <a:t>12 min</a:t>
            </a:r>
            <a:r>
              <a:rPr lang="zh-CN" altLang="en-US" dirty="0" smtClean="0">
                <a:solidFill>
                  <a:srgbClr val="C00000"/>
                </a:solidFill>
              </a:rPr>
              <a:t>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这些水吸收的热量为</a:t>
            </a:r>
            <a:r>
              <a:rPr lang="en-US" dirty="0" smtClean="0">
                <a:solidFill>
                  <a:srgbClr val="C00000"/>
                </a:solidFill>
              </a:rPr>
              <a:t>Q=c</a:t>
            </a:r>
            <a:r>
              <a:rPr lang="zh-CN" altLang="en-US" baseline="-25000" dirty="0" smtClean="0">
                <a:solidFill>
                  <a:srgbClr val="C00000"/>
                </a:solidFill>
              </a:rPr>
              <a:t>水</a:t>
            </a:r>
            <a:r>
              <a:rPr lang="en-US" dirty="0" smtClean="0">
                <a:solidFill>
                  <a:srgbClr val="C00000"/>
                </a:solidFill>
              </a:rPr>
              <a:t>m</a:t>
            </a:r>
            <a:r>
              <a:rPr lang="zh-CN" altLang="en-US" dirty="0" smtClean="0">
                <a:solidFill>
                  <a:srgbClr val="C00000"/>
                </a:solidFill>
              </a:rPr>
              <a:t>（</a:t>
            </a:r>
            <a:r>
              <a:rPr lang="en-US" dirty="0" smtClean="0">
                <a:solidFill>
                  <a:srgbClr val="C00000"/>
                </a:solidFill>
              </a:rPr>
              <a:t>t</a:t>
            </a:r>
            <a:r>
              <a:rPr lang="en-US" baseline="-25000" dirty="0" smtClean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-t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zh-CN" altLang="en-US" dirty="0" smtClean="0">
                <a:solidFill>
                  <a:srgbClr val="C00000"/>
                </a:solidFill>
              </a:rPr>
              <a:t>）</a:t>
            </a:r>
            <a:r>
              <a:rPr lang="en-US" dirty="0" smtClean="0">
                <a:solidFill>
                  <a:srgbClr val="C00000"/>
                </a:solidFill>
              </a:rPr>
              <a:t>=4.2×10</a:t>
            </a:r>
            <a:r>
              <a:rPr lang="en-US" baseline="30000" dirty="0" smtClean="0">
                <a:solidFill>
                  <a:srgbClr val="C00000"/>
                </a:solidFill>
              </a:rPr>
              <a:t>3</a:t>
            </a:r>
            <a:r>
              <a:rPr lang="en-US" dirty="0" smtClean="0">
                <a:solidFill>
                  <a:srgbClr val="C00000"/>
                </a:solidFill>
              </a:rPr>
              <a:t> J/</a:t>
            </a:r>
            <a:r>
              <a:rPr lang="zh-CN" altLang="en-US" dirty="0" smtClean="0">
                <a:solidFill>
                  <a:srgbClr val="C00000"/>
                </a:solidFill>
              </a:rPr>
              <a:t>（</a:t>
            </a:r>
            <a:r>
              <a:rPr lang="en-US" dirty="0" smtClean="0">
                <a:solidFill>
                  <a:srgbClr val="C00000"/>
                </a:solidFill>
              </a:rPr>
              <a:t>kg·</a:t>
            </a:r>
            <a:r>
              <a:rPr lang="zh-CN" altLang="en-US" dirty="0" smtClean="0">
                <a:solidFill>
                  <a:srgbClr val="C00000"/>
                </a:solidFill>
              </a:rPr>
              <a:t>℃）</a:t>
            </a:r>
            <a:r>
              <a:rPr lang="en-US" dirty="0" smtClean="0">
                <a:solidFill>
                  <a:srgbClr val="C00000"/>
                </a:solidFill>
              </a:rPr>
              <a:t>×0.2 kg×</a:t>
            </a:r>
            <a:r>
              <a:rPr lang="zh-CN" altLang="en-US" dirty="0" smtClean="0">
                <a:solidFill>
                  <a:srgbClr val="C00000"/>
                </a:solidFill>
              </a:rPr>
              <a:t>（</a:t>
            </a:r>
            <a:r>
              <a:rPr lang="en-US" dirty="0" smtClean="0">
                <a:solidFill>
                  <a:srgbClr val="C00000"/>
                </a:solidFill>
              </a:rPr>
              <a:t>30 </a:t>
            </a:r>
            <a:r>
              <a:rPr lang="zh-CN" altLang="en-US" dirty="0" smtClean="0">
                <a:solidFill>
                  <a:srgbClr val="C00000"/>
                </a:solidFill>
              </a:rPr>
              <a:t>℃</a:t>
            </a:r>
            <a:r>
              <a:rPr lang="en-US" dirty="0" smtClean="0">
                <a:solidFill>
                  <a:srgbClr val="C00000"/>
                </a:solidFill>
              </a:rPr>
              <a:t>-20 </a:t>
            </a:r>
            <a:r>
              <a:rPr lang="zh-CN" altLang="en-US" dirty="0" smtClean="0">
                <a:solidFill>
                  <a:srgbClr val="C00000"/>
                </a:solidFill>
              </a:rPr>
              <a:t>℃）</a:t>
            </a:r>
            <a:r>
              <a:rPr lang="en-US" dirty="0" smtClean="0">
                <a:solidFill>
                  <a:srgbClr val="C00000"/>
                </a:solidFill>
              </a:rPr>
              <a:t>=8.4×10</a:t>
            </a:r>
            <a:r>
              <a:rPr lang="en-US" baseline="30000" dirty="0" smtClean="0">
                <a:solidFill>
                  <a:srgbClr val="C00000"/>
                </a:solidFill>
              </a:rPr>
              <a:t>3</a:t>
            </a:r>
            <a:r>
              <a:rPr lang="en-US" dirty="0" smtClean="0">
                <a:solidFill>
                  <a:srgbClr val="C00000"/>
                </a:solidFill>
              </a:rPr>
              <a:t> J</a:t>
            </a:r>
            <a:r>
              <a:rPr lang="zh-CN" altLang="en-US" dirty="0" smtClean="0">
                <a:solidFill>
                  <a:srgbClr val="C00000"/>
                </a:solidFill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17366" y="259865"/>
            <a:ext cx="7953668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10.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柳州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天然气是柳州市民常用的一种能源。某用户用天然气将</a:t>
            </a:r>
            <a:r>
              <a:rPr lang="en-US" dirty="0" smtClean="0"/>
              <a:t>50 kg</a:t>
            </a:r>
            <a:r>
              <a:rPr lang="zh-CN" altLang="en-US" dirty="0" smtClean="0"/>
              <a:t>的水从</a:t>
            </a:r>
            <a:r>
              <a:rPr lang="en-US" dirty="0" smtClean="0"/>
              <a:t>20 ℃</a:t>
            </a:r>
            <a:r>
              <a:rPr lang="zh-CN" altLang="en-US" dirty="0" smtClean="0"/>
              <a:t>加热到</a:t>
            </a:r>
            <a:r>
              <a:rPr lang="en-US" dirty="0" smtClean="0"/>
              <a:t>60 ℃</a:t>
            </a:r>
            <a:r>
              <a:rPr lang="zh-CN" altLang="en-US" dirty="0" smtClean="0"/>
              <a:t>。已知水的比热容</a:t>
            </a:r>
            <a:r>
              <a:rPr lang="en-US" dirty="0" smtClean="0"/>
              <a:t>c</a:t>
            </a:r>
            <a:r>
              <a:rPr lang="zh-CN" altLang="en-US" baseline="-25000" dirty="0" smtClean="0"/>
              <a:t>水</a:t>
            </a:r>
            <a:r>
              <a:rPr lang="en-US" dirty="0" smtClean="0"/>
              <a:t>=4.2×10</a:t>
            </a:r>
            <a:r>
              <a:rPr lang="en-US" baseline="30000" dirty="0" smtClean="0"/>
              <a:t>3</a:t>
            </a:r>
            <a:r>
              <a:rPr lang="en-US" dirty="0" smtClean="0"/>
              <a:t> J/</a:t>
            </a:r>
            <a:r>
              <a:rPr lang="zh-CN" altLang="en-US" dirty="0" smtClean="0"/>
              <a:t>（</a:t>
            </a:r>
            <a:r>
              <a:rPr lang="en-US" dirty="0" smtClean="0"/>
              <a:t>kg</a:t>
            </a:r>
            <a:r>
              <a:rPr lang="en-US" altLang="zh-CN" dirty="0" smtClean="0"/>
              <a:t>·</a:t>
            </a:r>
            <a:r>
              <a:rPr lang="en-US" dirty="0" smtClean="0"/>
              <a:t>℃</a:t>
            </a:r>
            <a:r>
              <a:rPr lang="zh-CN" altLang="en-US" dirty="0" smtClean="0"/>
              <a:t>），天然气的热值</a:t>
            </a:r>
            <a:r>
              <a:rPr lang="en-US" dirty="0" smtClean="0"/>
              <a:t>q=4.2×10</a:t>
            </a:r>
            <a:r>
              <a:rPr lang="en-US" baseline="30000" dirty="0" smtClean="0"/>
              <a:t>7</a:t>
            </a:r>
            <a:r>
              <a:rPr lang="en-US" dirty="0" smtClean="0"/>
              <a:t> J/m</a:t>
            </a:r>
            <a:r>
              <a:rPr lang="en-US" baseline="30000" dirty="0" smtClean="0"/>
              <a:t>3</a:t>
            </a:r>
            <a:r>
              <a:rPr lang="zh-CN" altLang="en-US" dirty="0" smtClean="0"/>
              <a:t>。求：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）这些水升高的温度。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）这些水吸收的热量。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）加热这些水所需天然气的体积。（设天然气完全燃烧、不计热量损失）</a:t>
            </a:r>
            <a:endParaRPr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806240" y="2986302"/>
            <a:ext cx="62161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解：（</a:t>
            </a:r>
            <a:r>
              <a:rPr lang="en-US" b="1" dirty="0" smtClean="0">
                <a:solidFill>
                  <a:srgbClr val="C00000"/>
                </a:solidFill>
              </a:rPr>
              <a:t>1</a:t>
            </a:r>
            <a:r>
              <a:rPr lang="zh-CN" altLang="en-US" b="1" dirty="0" smtClean="0">
                <a:solidFill>
                  <a:srgbClr val="C00000"/>
                </a:solidFill>
              </a:rPr>
              <a:t>）水升高的温度</a:t>
            </a:r>
            <a:r>
              <a:rPr lang="en-US" b="1" dirty="0" err="1" smtClean="0">
                <a:solidFill>
                  <a:srgbClr val="C00000"/>
                </a:solidFill>
              </a:rPr>
              <a:t>Δt</a:t>
            </a:r>
            <a:r>
              <a:rPr lang="en-US" b="1" dirty="0" smtClean="0">
                <a:solidFill>
                  <a:srgbClr val="C00000"/>
                </a:solidFill>
              </a:rPr>
              <a:t>=t</a:t>
            </a:r>
            <a:r>
              <a:rPr lang="en-US" b="1" baseline="-25000" dirty="0" smtClean="0">
                <a:solidFill>
                  <a:srgbClr val="C00000"/>
                </a:solidFill>
              </a:rPr>
              <a:t>2</a:t>
            </a:r>
            <a:r>
              <a:rPr lang="en-US" b="1" dirty="0" smtClean="0">
                <a:solidFill>
                  <a:srgbClr val="C00000"/>
                </a:solidFill>
              </a:rPr>
              <a:t>-t</a:t>
            </a:r>
            <a:r>
              <a:rPr lang="en-US" b="1" baseline="-25000" dirty="0" smtClean="0">
                <a:solidFill>
                  <a:srgbClr val="C00000"/>
                </a:solidFill>
              </a:rPr>
              <a:t>1</a:t>
            </a:r>
            <a:r>
              <a:rPr lang="en-US" b="1" dirty="0" smtClean="0">
                <a:solidFill>
                  <a:srgbClr val="C00000"/>
                </a:solidFill>
              </a:rPr>
              <a:t>=60 </a:t>
            </a:r>
            <a:r>
              <a:rPr lang="zh-CN" altLang="en-US" b="1" dirty="0" smtClean="0">
                <a:solidFill>
                  <a:srgbClr val="C00000"/>
                </a:solidFill>
              </a:rPr>
              <a:t>℃</a:t>
            </a:r>
            <a:r>
              <a:rPr lang="en-US" b="1" dirty="0" smtClean="0">
                <a:solidFill>
                  <a:srgbClr val="C00000"/>
                </a:solidFill>
              </a:rPr>
              <a:t>-20 </a:t>
            </a:r>
            <a:r>
              <a:rPr lang="zh-CN" altLang="en-US" b="1" dirty="0" smtClean="0">
                <a:solidFill>
                  <a:srgbClr val="C00000"/>
                </a:solidFill>
              </a:rPr>
              <a:t>℃</a:t>
            </a:r>
            <a:r>
              <a:rPr lang="en-US" b="1" dirty="0" smtClean="0">
                <a:solidFill>
                  <a:srgbClr val="C00000"/>
                </a:solidFill>
              </a:rPr>
              <a:t>=40 </a:t>
            </a:r>
            <a:r>
              <a:rPr lang="zh-CN" altLang="en-US" b="1" dirty="0" smtClean="0">
                <a:solidFill>
                  <a:srgbClr val="C00000"/>
                </a:solidFill>
              </a:rPr>
              <a:t>℃。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17366" y="259865"/>
            <a:ext cx="7953668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10.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柳州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天然气是柳州市民常用的一种能源。某用户用天然气将</a:t>
            </a:r>
            <a:r>
              <a:rPr lang="en-US" dirty="0" smtClean="0"/>
              <a:t>50 kg</a:t>
            </a:r>
            <a:r>
              <a:rPr lang="zh-CN" altLang="en-US" dirty="0" smtClean="0"/>
              <a:t>的水从</a:t>
            </a:r>
            <a:r>
              <a:rPr lang="en-US" dirty="0" smtClean="0"/>
              <a:t>20 ℃</a:t>
            </a:r>
            <a:r>
              <a:rPr lang="zh-CN" altLang="en-US" dirty="0" smtClean="0"/>
              <a:t>加热到</a:t>
            </a:r>
            <a:r>
              <a:rPr lang="en-US" dirty="0" smtClean="0"/>
              <a:t>60 ℃</a:t>
            </a:r>
            <a:r>
              <a:rPr lang="zh-CN" altLang="en-US" dirty="0" smtClean="0"/>
              <a:t>。已知水的比热容</a:t>
            </a:r>
            <a:r>
              <a:rPr lang="en-US" dirty="0" smtClean="0"/>
              <a:t>c</a:t>
            </a:r>
            <a:r>
              <a:rPr lang="zh-CN" altLang="en-US" baseline="-25000" dirty="0" smtClean="0"/>
              <a:t>水</a:t>
            </a:r>
            <a:r>
              <a:rPr lang="en-US" dirty="0" smtClean="0"/>
              <a:t>=4.2×10</a:t>
            </a:r>
            <a:r>
              <a:rPr lang="en-US" baseline="30000" dirty="0" smtClean="0"/>
              <a:t>3</a:t>
            </a:r>
            <a:r>
              <a:rPr lang="en-US" dirty="0" smtClean="0"/>
              <a:t> J/</a:t>
            </a:r>
            <a:r>
              <a:rPr lang="zh-CN" altLang="en-US" dirty="0" smtClean="0"/>
              <a:t>（</a:t>
            </a:r>
            <a:r>
              <a:rPr lang="en-US" dirty="0" smtClean="0"/>
              <a:t>kg</a:t>
            </a:r>
            <a:r>
              <a:rPr lang="en-US" altLang="zh-CN" dirty="0" smtClean="0"/>
              <a:t>·</a:t>
            </a:r>
            <a:r>
              <a:rPr lang="en-US" dirty="0" smtClean="0"/>
              <a:t>℃</a:t>
            </a:r>
            <a:r>
              <a:rPr lang="zh-CN" altLang="en-US" dirty="0" smtClean="0"/>
              <a:t>），天然气的热值</a:t>
            </a:r>
            <a:r>
              <a:rPr lang="en-US" dirty="0" smtClean="0"/>
              <a:t>q=4.2×10</a:t>
            </a:r>
            <a:r>
              <a:rPr lang="en-US" baseline="30000" dirty="0" smtClean="0"/>
              <a:t>7</a:t>
            </a:r>
            <a:r>
              <a:rPr lang="en-US" dirty="0" smtClean="0"/>
              <a:t> J/m</a:t>
            </a:r>
            <a:r>
              <a:rPr lang="en-US" baseline="30000" dirty="0" smtClean="0"/>
              <a:t>3</a:t>
            </a:r>
            <a:r>
              <a:rPr lang="zh-CN" altLang="en-US" dirty="0" smtClean="0"/>
              <a:t>。求：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）这些水吸收的热量。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endParaRPr lang="zh-CN" altLang="en-US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</p:txBody>
      </p:sp>
      <p:sp>
        <p:nvSpPr>
          <p:cNvPr id="13" name="矩形 12"/>
          <p:cNvSpPr/>
          <p:nvPr/>
        </p:nvSpPr>
        <p:spPr>
          <a:xfrm>
            <a:off x="784022" y="2096572"/>
            <a:ext cx="7835462" cy="874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解：（</a:t>
            </a:r>
            <a:r>
              <a:rPr lang="en-US" b="1" dirty="0" smtClean="0">
                <a:solidFill>
                  <a:srgbClr val="C00000"/>
                </a:solidFill>
              </a:rPr>
              <a:t>2</a:t>
            </a:r>
            <a:r>
              <a:rPr lang="zh-CN" altLang="en-US" b="1" dirty="0" smtClean="0">
                <a:solidFill>
                  <a:srgbClr val="C00000"/>
                </a:solidFill>
              </a:rPr>
              <a:t>）水吸收的热量</a:t>
            </a:r>
            <a:r>
              <a:rPr lang="en-US" b="1" dirty="0" smtClean="0">
                <a:solidFill>
                  <a:srgbClr val="C00000"/>
                </a:solidFill>
              </a:rPr>
              <a:t>Q</a:t>
            </a:r>
            <a:r>
              <a:rPr lang="zh-CN" altLang="en-US" b="1" baseline="-25000" dirty="0" smtClean="0">
                <a:solidFill>
                  <a:srgbClr val="C00000"/>
                </a:solidFill>
              </a:rPr>
              <a:t>吸</a:t>
            </a:r>
            <a:r>
              <a:rPr lang="en-US" b="1" dirty="0" smtClean="0">
                <a:solidFill>
                  <a:srgbClr val="C00000"/>
                </a:solidFill>
              </a:rPr>
              <a:t>=c</a:t>
            </a:r>
            <a:r>
              <a:rPr lang="zh-CN" altLang="en-US" b="1" baseline="-25000" dirty="0" smtClean="0">
                <a:solidFill>
                  <a:srgbClr val="C00000"/>
                </a:solidFill>
              </a:rPr>
              <a:t>水</a:t>
            </a:r>
            <a:r>
              <a:rPr lang="en-US" b="1" dirty="0" err="1" smtClean="0">
                <a:solidFill>
                  <a:srgbClr val="C00000"/>
                </a:solidFill>
              </a:rPr>
              <a:t>mΔt</a:t>
            </a:r>
            <a:r>
              <a:rPr lang="en-US" b="1" dirty="0" smtClean="0">
                <a:solidFill>
                  <a:srgbClr val="C00000"/>
                </a:solidFill>
              </a:rPr>
              <a:t>=4.2×10</a:t>
            </a:r>
            <a:r>
              <a:rPr lang="en-US" b="1" baseline="30000" dirty="0" smtClean="0">
                <a:solidFill>
                  <a:srgbClr val="C00000"/>
                </a:solidFill>
              </a:rPr>
              <a:t>3</a:t>
            </a:r>
            <a:r>
              <a:rPr lang="en-US" b="1" dirty="0" smtClean="0">
                <a:solidFill>
                  <a:srgbClr val="C00000"/>
                </a:solidFill>
              </a:rPr>
              <a:t> J/</a:t>
            </a:r>
            <a:r>
              <a:rPr lang="zh-CN" altLang="en-US" b="1" dirty="0" smtClean="0">
                <a:solidFill>
                  <a:srgbClr val="C00000"/>
                </a:solidFill>
              </a:rPr>
              <a:t>（</a:t>
            </a:r>
            <a:r>
              <a:rPr lang="en-US" b="1" dirty="0" smtClean="0">
                <a:solidFill>
                  <a:srgbClr val="C00000"/>
                </a:solidFill>
              </a:rPr>
              <a:t>kg·</a:t>
            </a:r>
            <a:r>
              <a:rPr lang="zh-CN" altLang="en-US" b="1" dirty="0" smtClean="0">
                <a:solidFill>
                  <a:srgbClr val="C00000"/>
                </a:solidFill>
              </a:rPr>
              <a:t>℃）</a:t>
            </a:r>
            <a:r>
              <a:rPr lang="en-US" b="1" dirty="0" smtClean="0">
                <a:solidFill>
                  <a:srgbClr val="C00000"/>
                </a:solidFill>
              </a:rPr>
              <a:t>×50 kg×40 </a:t>
            </a:r>
            <a:r>
              <a:rPr lang="zh-CN" altLang="en-US" b="1" dirty="0" smtClean="0">
                <a:solidFill>
                  <a:srgbClr val="C00000"/>
                </a:solidFill>
              </a:rPr>
              <a:t>℃</a:t>
            </a:r>
            <a:r>
              <a:rPr lang="en-US" b="1" dirty="0" smtClean="0">
                <a:solidFill>
                  <a:srgbClr val="C00000"/>
                </a:solidFill>
              </a:rPr>
              <a:t>=8.4×10</a:t>
            </a:r>
            <a:r>
              <a:rPr lang="en-US" b="1" baseline="30000" dirty="0" smtClean="0">
                <a:solidFill>
                  <a:srgbClr val="C00000"/>
                </a:solidFill>
              </a:rPr>
              <a:t>6</a:t>
            </a:r>
            <a:r>
              <a:rPr lang="en-US" b="1" dirty="0" smtClean="0">
                <a:solidFill>
                  <a:srgbClr val="C00000"/>
                </a:solidFill>
              </a:rPr>
              <a:t> J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17366" y="259865"/>
            <a:ext cx="7953668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10.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柳州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天然气是柳州市民常用的一种能源。某用户用天然气将</a:t>
            </a:r>
            <a:r>
              <a:rPr lang="en-US" dirty="0" smtClean="0"/>
              <a:t>50 kg</a:t>
            </a:r>
            <a:r>
              <a:rPr lang="zh-CN" altLang="en-US" dirty="0" smtClean="0"/>
              <a:t>的水从</a:t>
            </a:r>
            <a:r>
              <a:rPr lang="en-US" dirty="0" smtClean="0"/>
              <a:t>20 ℃</a:t>
            </a:r>
            <a:r>
              <a:rPr lang="zh-CN" altLang="en-US" dirty="0" smtClean="0"/>
              <a:t>加热到</a:t>
            </a:r>
            <a:r>
              <a:rPr lang="en-US" dirty="0" smtClean="0"/>
              <a:t>60 ℃</a:t>
            </a:r>
            <a:r>
              <a:rPr lang="zh-CN" altLang="en-US" dirty="0" smtClean="0"/>
              <a:t>。已知水的比热容</a:t>
            </a:r>
            <a:r>
              <a:rPr lang="en-US" dirty="0" smtClean="0"/>
              <a:t>c</a:t>
            </a:r>
            <a:r>
              <a:rPr lang="zh-CN" altLang="en-US" baseline="-25000" dirty="0" smtClean="0"/>
              <a:t>水</a:t>
            </a:r>
            <a:r>
              <a:rPr lang="en-US" dirty="0" smtClean="0"/>
              <a:t>=4.2×10</a:t>
            </a:r>
            <a:r>
              <a:rPr lang="en-US" baseline="30000" dirty="0" smtClean="0"/>
              <a:t>3</a:t>
            </a:r>
            <a:r>
              <a:rPr lang="en-US" dirty="0" smtClean="0"/>
              <a:t> J/</a:t>
            </a:r>
            <a:r>
              <a:rPr lang="zh-CN" altLang="en-US" dirty="0" smtClean="0"/>
              <a:t>（</a:t>
            </a:r>
            <a:r>
              <a:rPr lang="en-US" dirty="0" smtClean="0"/>
              <a:t>kg</a:t>
            </a:r>
            <a:r>
              <a:rPr lang="en-US" altLang="zh-CN" dirty="0" smtClean="0"/>
              <a:t>·</a:t>
            </a:r>
            <a:r>
              <a:rPr lang="en-US" dirty="0" smtClean="0"/>
              <a:t>℃</a:t>
            </a:r>
            <a:r>
              <a:rPr lang="zh-CN" altLang="en-US" dirty="0" smtClean="0"/>
              <a:t>），天然气的热值</a:t>
            </a:r>
            <a:r>
              <a:rPr lang="en-US" dirty="0" smtClean="0"/>
              <a:t>q=4.2×10</a:t>
            </a:r>
            <a:r>
              <a:rPr lang="en-US" baseline="30000" dirty="0" smtClean="0"/>
              <a:t>7</a:t>
            </a:r>
            <a:r>
              <a:rPr lang="en-US" dirty="0" smtClean="0"/>
              <a:t> J/m</a:t>
            </a:r>
            <a:r>
              <a:rPr lang="en-US" baseline="30000" dirty="0" smtClean="0"/>
              <a:t>3</a:t>
            </a:r>
            <a:r>
              <a:rPr lang="zh-CN" altLang="en-US" dirty="0" smtClean="0"/>
              <a:t>。求：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）加热这些水所需天然气的体积。（设天然气完全燃烧、不计热量损失）</a:t>
            </a:r>
            <a:endParaRPr lang="zh-CN" altLang="en-US" dirty="0"/>
          </a:p>
        </p:txBody>
      </p:sp>
      <p:graphicFrame>
        <p:nvGraphicFramePr>
          <p:cNvPr id="7169" name="Object 1"/>
          <p:cNvGraphicFramePr>
            <a:graphicFrameLocks noChangeAspect="1"/>
          </p:cNvGraphicFramePr>
          <p:nvPr/>
        </p:nvGraphicFramePr>
        <p:xfrm>
          <a:off x="853394" y="2162254"/>
          <a:ext cx="787717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1" name="文档" r:id="rId4" imgW="7883957" imgH="661416" progId="Office12.wps.Document.8">
                  <p:embed/>
                </p:oleObj>
              </mc:Choice>
              <mc:Fallback>
                <p:oleObj name="文档" r:id="rId4" imgW="7883957" imgH="661416" progId="Office12.wps.Documen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394" y="2162254"/>
                        <a:ext cx="7877175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53849" y="658576"/>
            <a:ext cx="8100005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在物理学中，把物体在热传递的过程中内能改变的多少叫热量，用符号</a:t>
            </a:r>
            <a:r>
              <a:rPr lang="zh-CN" altLang="en-US" u="sng" dirty="0" smtClean="0"/>
              <a:t>　    </a:t>
            </a:r>
            <a:r>
              <a:rPr lang="zh-CN" altLang="en-US" dirty="0" smtClean="0"/>
              <a:t>表示。当仅有热传递时，物体吸收热量，内能增加；放出热量，内能减少。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）热量的单位：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 同一物质吸收的热量与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成正比，与它的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成正比。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在物理学中，把某种燃料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时所放出的热量与燃料质量的比叫这种燃料的热值，用符号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表示，单位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。燃料完全燃烧放出热量的计算公式：</a:t>
            </a:r>
            <a:r>
              <a:rPr lang="en-US" dirty="0" smtClean="0"/>
              <a:t>Q</a:t>
            </a:r>
            <a:r>
              <a:rPr lang="zh-CN" altLang="en-US" baseline="-25000" dirty="0" smtClean="0"/>
              <a:t>放</a:t>
            </a:r>
            <a:r>
              <a:rPr lang="en-US" dirty="0" smtClean="0"/>
              <a:t>=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或</a:t>
            </a:r>
            <a:r>
              <a:rPr lang="en-US" dirty="0" smtClean="0"/>
              <a:t>Q</a:t>
            </a:r>
            <a:r>
              <a:rPr lang="zh-CN" altLang="en-US" baseline="-25000" dirty="0" smtClean="0"/>
              <a:t>放</a:t>
            </a:r>
            <a:r>
              <a:rPr lang="en-US" dirty="0" smtClean="0"/>
              <a:t>=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970944" y="1435129"/>
            <a:ext cx="1619071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焦耳（</a:t>
            </a:r>
            <a:r>
              <a:rPr lang="en-US" b="1" dirty="0" smtClean="0">
                <a:solidFill>
                  <a:srgbClr val="C00000"/>
                </a:solidFill>
              </a:rPr>
              <a:t>J</a:t>
            </a:r>
            <a:r>
              <a:rPr lang="zh-CN" altLang="en-US" b="1" dirty="0" smtClean="0">
                <a:solidFill>
                  <a:srgbClr val="C00000"/>
                </a:solidFill>
              </a:rPr>
              <a:t>）</a:t>
            </a:r>
            <a:endParaRPr lang="zh-CN" altLang="en-US" b="1" dirty="0" smtClean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89018" y="274432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</a:t>
            </a:r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热量与热值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744931" y="1903608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升高的温度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729276" y="192462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质量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545037" y="230300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完全燃烧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029074" y="2733925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q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754997" y="2754946"/>
            <a:ext cx="6908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J/kg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796264" y="3164849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C00000"/>
                </a:solidFill>
              </a:rPr>
              <a:t>qm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3350721" y="3143829"/>
            <a:ext cx="5036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C00000"/>
                </a:solidFill>
              </a:rPr>
              <a:t>qV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8138853" y="645369"/>
            <a:ext cx="442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Q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utoUpdateAnimBg="0"/>
      <p:bldP spid="11" grpId="0"/>
      <p:bldP spid="12" grpId="0"/>
      <p:bldP spid="13" grpId="0"/>
      <p:bldP spid="14" grpId="0"/>
      <p:bldP spid="15" grpId="0"/>
      <p:bldP spid="16" grpId="0"/>
      <p:bldP spid="19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64931" y="663704"/>
            <a:ext cx="8084779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比热容的定义：</a:t>
            </a:r>
            <a:r>
              <a:rPr lang="zh-CN" altLang="en-US" dirty="0" smtClean="0"/>
              <a:t>比热容在数值上等于单位质量的某种物质，温度升高（或降低）</a:t>
            </a:r>
            <a:r>
              <a:rPr lang="en-US" dirty="0" smtClean="0"/>
              <a:t>1 ℃</a:t>
            </a:r>
            <a:r>
              <a:rPr lang="zh-CN" altLang="en-US" dirty="0" smtClean="0"/>
              <a:t>所吸收（或放出）的热量。比热容用符号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表示。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endParaRPr lang="en-US" b="1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比热容的公式：</a:t>
            </a:r>
            <a:r>
              <a:rPr lang="en-US" dirty="0" smtClean="0"/>
              <a:t>c=</a:t>
            </a:r>
            <a:r>
              <a:rPr lang="zh-CN" altLang="en-US" u="sng" dirty="0" smtClean="0"/>
              <a:t>　　　    　</a:t>
            </a:r>
            <a:r>
              <a:rPr lang="zh-CN" altLang="en-US" dirty="0" smtClean="0"/>
              <a:t>或</a:t>
            </a:r>
            <a:r>
              <a:rPr lang="en-US" dirty="0" smtClean="0"/>
              <a:t>c=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比热容的单位：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；水的比热容：</a:t>
            </a:r>
            <a:r>
              <a:rPr lang="en-US" dirty="0" smtClean="0"/>
              <a:t>c</a:t>
            </a:r>
            <a:r>
              <a:rPr lang="zh-CN" altLang="en-US" baseline="-25000" dirty="0" smtClean="0"/>
              <a:t>水</a:t>
            </a:r>
            <a:r>
              <a:rPr lang="en-US" dirty="0" smtClean="0"/>
              <a:t>=</a:t>
            </a:r>
            <a:r>
              <a:rPr lang="zh-CN" altLang="en-US" u="sng" dirty="0" smtClean="0"/>
              <a:t>　　　　　　　　     </a:t>
            </a:r>
            <a:r>
              <a:rPr lang="zh-CN" altLang="en-US" dirty="0" smtClean="0"/>
              <a:t>，其物理意义：质量为</a:t>
            </a:r>
            <a:r>
              <a:rPr lang="en-US" dirty="0" smtClean="0"/>
              <a:t>1 kg</a:t>
            </a:r>
            <a:r>
              <a:rPr lang="zh-CN" altLang="en-US" dirty="0" smtClean="0"/>
              <a:t>的水，温度</a:t>
            </a:r>
            <a:r>
              <a:rPr lang="zh-CN" altLang="en-US" u="sng" dirty="0" smtClean="0"/>
              <a:t>　　　　　　　</a:t>
            </a:r>
            <a:r>
              <a:rPr lang="en-US" dirty="0" smtClean="0"/>
              <a:t>1 ℃</a:t>
            </a:r>
            <a:r>
              <a:rPr lang="zh-CN" altLang="en-US" dirty="0" smtClean="0"/>
              <a:t>时所</a:t>
            </a:r>
            <a:r>
              <a:rPr lang="zh-CN" altLang="en-US" u="sng" dirty="0" smtClean="0"/>
              <a:t>　　　　　    </a:t>
            </a:r>
            <a:r>
              <a:rPr lang="zh-CN" altLang="en-US" dirty="0" smtClean="0"/>
              <a:t>的热量是</a:t>
            </a:r>
            <a:r>
              <a:rPr lang="en-US" dirty="0" smtClean="0"/>
              <a:t>4.2×10</a:t>
            </a:r>
            <a:r>
              <a:rPr lang="en-US" baseline="30000" dirty="0" smtClean="0"/>
              <a:t>3</a:t>
            </a:r>
            <a:r>
              <a:rPr lang="en-US" dirty="0" smtClean="0"/>
              <a:t> J</a:t>
            </a:r>
            <a:r>
              <a:rPr lang="zh-CN" altLang="en-US" dirty="0" smtClean="0"/>
              <a:t>。水的比热容较大的应用：一是取暖；二是散热；三是调节气候。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dirty="0" smtClean="0"/>
              <a:t>在物理学中，用比热容来表示物质的吸、放热性能，它是物质的一种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，不同物质具有不同的比热容，它只与物质的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和状态有关，与物质的质量、体积、温度等无关。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623122" y="1030014"/>
            <a:ext cx="44334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567970" y="2277445"/>
            <a:ext cx="144397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J/</a:t>
            </a:r>
            <a:r>
              <a:rPr lang="zh-CN" altLang="en-US" b="1" dirty="0" smtClean="0">
                <a:solidFill>
                  <a:srgbClr val="C00000"/>
                </a:solidFill>
              </a:rPr>
              <a:t>（</a:t>
            </a:r>
            <a:r>
              <a:rPr lang="en-US" b="1" dirty="0" smtClean="0">
                <a:solidFill>
                  <a:srgbClr val="C00000"/>
                </a:solidFill>
              </a:rPr>
              <a:t>kg·</a:t>
            </a:r>
            <a:r>
              <a:rPr lang="zh-CN" altLang="en-US" b="1" dirty="0" smtClean="0">
                <a:solidFill>
                  <a:srgbClr val="C00000"/>
                </a:solidFill>
              </a:rPr>
              <a:t>℃）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849010" y="2233675"/>
            <a:ext cx="2180894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4.2×10</a:t>
            </a:r>
            <a:r>
              <a:rPr lang="en-US" b="1" baseline="30000" dirty="0" smtClean="0">
                <a:solidFill>
                  <a:srgbClr val="C00000"/>
                </a:solidFill>
              </a:rPr>
              <a:t>3</a:t>
            </a:r>
            <a:r>
              <a:rPr lang="en-US" b="1" dirty="0" smtClean="0">
                <a:solidFill>
                  <a:srgbClr val="C00000"/>
                </a:solidFill>
              </a:rPr>
              <a:t> J/</a:t>
            </a:r>
            <a:r>
              <a:rPr lang="zh-CN" altLang="en-US" b="1" dirty="0" smtClean="0">
                <a:solidFill>
                  <a:srgbClr val="C00000"/>
                </a:solidFill>
              </a:rPr>
              <a:t>（</a:t>
            </a:r>
            <a:r>
              <a:rPr lang="en-US" b="1" dirty="0" smtClean="0">
                <a:solidFill>
                  <a:srgbClr val="C00000"/>
                </a:solidFill>
              </a:rPr>
              <a:t>kg·</a:t>
            </a:r>
            <a:r>
              <a:rPr lang="zh-CN" altLang="en-US" b="1" dirty="0" smtClean="0">
                <a:solidFill>
                  <a:srgbClr val="C00000"/>
                </a:solidFill>
              </a:rPr>
              <a:t>℃）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092781" y="2685918"/>
            <a:ext cx="159181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升高（或降低）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80226" y="292016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考点三　探究物质的比热容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14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569467" y="2674155"/>
            <a:ext cx="2227692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吸收（或放出）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graphicFrame>
        <p:nvGraphicFramePr>
          <p:cNvPr id="40961" name="Object 1"/>
          <p:cNvGraphicFramePr>
            <a:graphicFrameLocks noChangeAspect="1"/>
          </p:cNvGraphicFramePr>
          <p:nvPr/>
        </p:nvGraphicFramePr>
        <p:xfrm>
          <a:off x="2716761" y="1356054"/>
          <a:ext cx="1547812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3" name="文档" r:id="rId4" imgW="1552956" imgH="990600" progId="Office12.wps.Document.8">
                  <p:embed/>
                </p:oleObj>
              </mc:Choice>
              <mc:Fallback>
                <p:oleObj name="文档" r:id="rId4" imgW="1552956" imgH="990600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6761" y="1356054"/>
                        <a:ext cx="1547812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4366885" y="1366565"/>
          <a:ext cx="1520825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4" name="文档" r:id="rId7" imgW="1526438" imgH="990600" progId="Office12.wps.Document.8">
                  <p:embed/>
                </p:oleObj>
              </mc:Choice>
              <mc:Fallback>
                <p:oleObj name="文档" r:id="rId7" imgW="1526438" imgH="990600" progId="Office12.wps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6885" y="1366565"/>
                        <a:ext cx="1520825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矩形 15"/>
          <p:cNvSpPr/>
          <p:nvPr/>
        </p:nvSpPr>
        <p:spPr>
          <a:xfrm>
            <a:off x="1211344" y="397414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特性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6870412" y="3976649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种类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28" grpId="0"/>
      <p:bldP spid="14" grpId="0"/>
      <p:bldP spid="16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809654" y="734103"/>
            <a:ext cx="799144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热机是通过燃料燃烧获得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，并把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能转化为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能的机器（即利用内能做功的机械）。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热机工作原理图</a:t>
            </a:r>
            <a:r>
              <a:rPr lang="zh-CN" altLang="en-US" dirty="0" smtClean="0"/>
              <a:t>（如图</a:t>
            </a:r>
            <a:r>
              <a:rPr lang="en-US" dirty="0" smtClean="0"/>
              <a:t>12-1</a:t>
            </a:r>
            <a:r>
              <a:rPr lang="zh-CN" altLang="en-US" dirty="0" smtClean="0"/>
              <a:t>所示）：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12-1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热机的种类：</a:t>
            </a:r>
            <a:r>
              <a:rPr lang="zh-CN" altLang="en-US" dirty="0" smtClean="0"/>
              <a:t>蒸汽机、汽油机、柴油机、燃气轮机等。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847356" y="710938"/>
            <a:ext cx="54046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内能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458966" y="717226"/>
            <a:ext cx="61901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75736" y="276930"/>
            <a:ext cx="30059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考点四　热机与社会发展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200279" y="668109"/>
            <a:ext cx="881672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机械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6" name="G395.EPS" descr="id:2147502368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30341" y="2273129"/>
            <a:ext cx="5183314" cy="777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675121" y="375881"/>
            <a:ext cx="8181663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>
                <a:latin typeface="+mn-ea"/>
              </a:rPr>
              <a:t>4.</a:t>
            </a:r>
            <a:r>
              <a:rPr lang="zh-CN" altLang="en-US" b="1" dirty="0" smtClean="0">
                <a:latin typeface="+mn-ea"/>
              </a:rPr>
              <a:t>汽油机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（</a:t>
            </a:r>
            <a:r>
              <a:rPr lang="en-US" dirty="0" smtClean="0">
                <a:latin typeface="+mn-ea"/>
              </a:rPr>
              <a:t>1</a:t>
            </a:r>
            <a:r>
              <a:rPr lang="zh-CN" altLang="en-US" dirty="0" smtClean="0">
                <a:latin typeface="+mn-ea"/>
              </a:rPr>
              <a:t>）汽油机一个工作循环的四个冲程分别是：</a:t>
            </a:r>
            <a:r>
              <a:rPr lang="zh-CN" altLang="en-US" u="sng" dirty="0" smtClean="0">
                <a:latin typeface="+mn-ea"/>
              </a:rPr>
              <a:t>　　　　</a:t>
            </a:r>
            <a:r>
              <a:rPr lang="zh-CN" altLang="en-US" dirty="0" smtClean="0">
                <a:latin typeface="+mn-ea"/>
              </a:rPr>
              <a:t>冲程、</a:t>
            </a:r>
            <a:r>
              <a:rPr lang="zh-CN" altLang="en-US" u="sng" dirty="0" smtClean="0">
                <a:latin typeface="+mn-ea"/>
              </a:rPr>
              <a:t>　　　　</a:t>
            </a:r>
            <a:r>
              <a:rPr lang="zh-CN" altLang="en-US" dirty="0" smtClean="0">
                <a:latin typeface="+mn-ea"/>
              </a:rPr>
              <a:t>冲程、</a:t>
            </a:r>
            <a:endParaRPr lang="en-US" altLang="zh-CN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u="sng" dirty="0" smtClean="0">
                <a:latin typeface="+mn-ea"/>
              </a:rPr>
              <a:t>　　　　</a:t>
            </a:r>
            <a:r>
              <a:rPr lang="zh-CN" altLang="en-US" dirty="0" smtClean="0">
                <a:latin typeface="+mn-ea"/>
              </a:rPr>
              <a:t>冲程、 </a:t>
            </a:r>
            <a:r>
              <a:rPr lang="zh-CN" altLang="en-US" u="sng" dirty="0" smtClean="0">
                <a:latin typeface="+mn-ea"/>
              </a:rPr>
              <a:t>　　　　</a:t>
            </a:r>
            <a:r>
              <a:rPr lang="zh-CN" altLang="en-US" dirty="0" smtClean="0">
                <a:latin typeface="+mn-ea"/>
              </a:rPr>
              <a:t>冲程。</a:t>
            </a:r>
            <a:r>
              <a:rPr lang="en-US" dirty="0" smtClean="0">
                <a:latin typeface="+mn-ea"/>
              </a:rPr>
              <a:t> </a:t>
            </a:r>
            <a:endParaRPr lang="zh-CN" altLang="en-US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（</a:t>
            </a:r>
            <a:r>
              <a:rPr lang="en-US" dirty="0" smtClean="0">
                <a:latin typeface="+mn-ea"/>
              </a:rPr>
              <a:t>2</a:t>
            </a:r>
            <a:r>
              <a:rPr lang="zh-CN" altLang="en-US" dirty="0" smtClean="0">
                <a:latin typeface="+mn-ea"/>
              </a:rPr>
              <a:t>）能量的转化：机械能转化为内能的是</a:t>
            </a:r>
            <a:r>
              <a:rPr lang="zh-CN" altLang="en-US" u="sng" dirty="0" smtClean="0">
                <a:latin typeface="+mn-ea"/>
              </a:rPr>
              <a:t>　　　　</a:t>
            </a:r>
            <a:r>
              <a:rPr lang="zh-CN" altLang="en-US" dirty="0" smtClean="0">
                <a:latin typeface="+mn-ea"/>
              </a:rPr>
              <a:t>冲程，内能转化为机械能的是</a:t>
            </a:r>
            <a:r>
              <a:rPr lang="zh-CN" altLang="en-US" u="sng" dirty="0" smtClean="0">
                <a:latin typeface="+mn-ea"/>
              </a:rPr>
              <a:t>　　　　</a:t>
            </a:r>
            <a:r>
              <a:rPr lang="zh-CN" altLang="en-US" dirty="0" smtClean="0">
                <a:latin typeface="+mn-ea"/>
              </a:rPr>
              <a:t>冲程。在四个冲程中除</a:t>
            </a:r>
            <a:r>
              <a:rPr lang="zh-CN" altLang="en-US" u="sng" dirty="0" smtClean="0">
                <a:latin typeface="+mn-ea"/>
              </a:rPr>
              <a:t>　　　　</a:t>
            </a:r>
            <a:r>
              <a:rPr lang="zh-CN" altLang="en-US" dirty="0" smtClean="0">
                <a:latin typeface="+mn-ea"/>
              </a:rPr>
              <a:t>冲程是将内能转化为机械能从而获得动力，其他三个冲程要靠飞轮的</a:t>
            </a:r>
            <a:r>
              <a:rPr lang="zh-CN" altLang="en-US" u="sng" dirty="0" smtClean="0">
                <a:latin typeface="+mn-ea"/>
              </a:rPr>
              <a:t>　　     </a:t>
            </a:r>
            <a:r>
              <a:rPr lang="zh-CN" altLang="en-US" dirty="0" smtClean="0">
                <a:latin typeface="+mn-ea"/>
              </a:rPr>
              <a:t>来完成。</a:t>
            </a:r>
            <a:r>
              <a:rPr lang="en-US" dirty="0" smtClean="0">
                <a:latin typeface="+mn-ea"/>
              </a:rPr>
              <a:t> </a:t>
            </a:r>
            <a:endParaRPr lang="zh-CN" altLang="en-US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（</a:t>
            </a:r>
            <a:r>
              <a:rPr lang="en-US" dirty="0" smtClean="0">
                <a:latin typeface="+mn-ea"/>
              </a:rPr>
              <a:t>3</a:t>
            </a:r>
            <a:r>
              <a:rPr lang="zh-CN" altLang="en-US" dirty="0" smtClean="0">
                <a:latin typeface="+mn-ea"/>
              </a:rPr>
              <a:t>）汽油机一个工作循环对外做功</a:t>
            </a:r>
            <a:r>
              <a:rPr lang="zh-CN" altLang="en-US" u="sng" dirty="0" smtClean="0">
                <a:latin typeface="+mn-ea"/>
              </a:rPr>
              <a:t>　　</a:t>
            </a:r>
            <a:r>
              <a:rPr lang="zh-CN" altLang="en-US" dirty="0" smtClean="0">
                <a:latin typeface="+mn-ea"/>
              </a:rPr>
              <a:t>次，飞轮转动</a:t>
            </a:r>
            <a:r>
              <a:rPr lang="zh-CN" altLang="en-US" u="sng" dirty="0" smtClean="0">
                <a:latin typeface="+mn-ea"/>
              </a:rPr>
              <a:t>　　</a:t>
            </a:r>
            <a:r>
              <a:rPr lang="zh-CN" altLang="en-US" dirty="0" smtClean="0">
                <a:latin typeface="+mn-ea"/>
              </a:rPr>
              <a:t>周，活塞往返</a:t>
            </a:r>
            <a:r>
              <a:rPr lang="zh-CN" altLang="en-US" u="sng" dirty="0" smtClean="0">
                <a:latin typeface="+mn-ea"/>
              </a:rPr>
              <a:t>　 </a:t>
            </a:r>
            <a:r>
              <a:rPr lang="zh-CN" altLang="en-US" dirty="0" smtClean="0">
                <a:latin typeface="+mn-ea"/>
              </a:rPr>
              <a:t>次。</a:t>
            </a:r>
            <a:r>
              <a:rPr lang="en-US" dirty="0" smtClean="0">
                <a:latin typeface="+mn-ea"/>
              </a:rPr>
              <a:t> </a:t>
            </a:r>
            <a:endParaRPr lang="zh-CN" altLang="en-US" dirty="0" smtClean="0">
              <a:latin typeface="+mn-ea"/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609899" y="756745"/>
            <a:ext cx="7068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吸气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181671" y="741854"/>
            <a:ext cx="70108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压缩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880717" y="1169024"/>
            <a:ext cx="685324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做功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239408" y="1592545"/>
            <a:ext cx="65689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压缩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622834" y="1134390"/>
            <a:ext cx="62486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排气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054137" y="1973065"/>
            <a:ext cx="685324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做功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338621" y="1957300"/>
            <a:ext cx="685324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做功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965055" y="246065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惯性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359790" y="2870559"/>
            <a:ext cx="327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6188589" y="2902090"/>
            <a:ext cx="327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2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7901775" y="2898087"/>
            <a:ext cx="327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2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689068" y="319086"/>
            <a:ext cx="8181663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5.</a:t>
            </a:r>
            <a:r>
              <a:rPr lang="zh-CN" altLang="en-US" b="1" dirty="0" smtClean="0"/>
              <a:t>热机的效率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）定义：热机工作时，用来做</a:t>
            </a:r>
            <a:r>
              <a:rPr lang="zh-CN" altLang="en-US" u="sng" dirty="0" smtClean="0"/>
              <a:t>　　　　   </a:t>
            </a:r>
            <a:r>
              <a:rPr lang="zh-CN" altLang="en-US" dirty="0" smtClean="0"/>
              <a:t>功的能量与燃料完全燃烧放出的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　</a:t>
            </a:r>
            <a:r>
              <a:rPr lang="zh-CN" altLang="en-US" dirty="0" smtClean="0"/>
              <a:t>之比，叫热机的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）公式：</a:t>
            </a:r>
            <a:r>
              <a:rPr lang="en-US" dirty="0" smtClean="0"/>
              <a:t>η=</a:t>
            </a:r>
            <a:r>
              <a:rPr lang="zh-CN" altLang="en-US" u="sng" dirty="0" smtClean="0"/>
              <a:t>　　　　   　</a:t>
            </a:r>
            <a:r>
              <a:rPr lang="en-US" dirty="0" smtClean="0"/>
              <a:t>=</a:t>
            </a:r>
            <a:r>
              <a:rPr lang="zh-CN" altLang="en-US" u="sng" dirty="0" smtClean="0"/>
              <a:t>　　　　     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）提高热机效率的方法：保证良好的润滑以减少摩擦、减少各种热损失等。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）减少热机排放出的有害物质、控制废气的排放总量，已经成为热机发展与环境保护的重要举措。</a:t>
            </a:r>
            <a:endParaRPr lang="zh-CN" altLang="en-US" sz="1400" dirty="0" smtClean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390698" y="693683"/>
            <a:ext cx="7068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有用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864953" y="1103208"/>
            <a:ext cx="70108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热量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413711" y="1105961"/>
            <a:ext cx="685324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效率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37889" name="Object 1"/>
          <p:cNvGraphicFramePr>
            <a:graphicFrameLocks noChangeAspect="1"/>
          </p:cNvGraphicFramePr>
          <p:nvPr/>
        </p:nvGraphicFramePr>
        <p:xfrm>
          <a:off x="2317367" y="1625318"/>
          <a:ext cx="1689100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1" name="文档" r:id="rId4" imgW="1693469" imgH="792480" progId="Office12.wps.Document.8">
                  <p:embed/>
                </p:oleObj>
              </mc:Choice>
              <mc:Fallback>
                <p:oleObj name="文档" r:id="rId4" imgW="1693469" imgH="792480" progId="Office12.wps.Document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367" y="1625318"/>
                        <a:ext cx="1689100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3960758" y="1669065"/>
          <a:ext cx="1882775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2" name="文档" r:id="rId7" imgW="1882750" imgH="775716" progId="Office12.wps.Document.8">
                  <p:embed/>
                </p:oleObj>
              </mc:Choice>
              <mc:Fallback>
                <p:oleObj name="文档" r:id="rId7" imgW="1882750" imgH="775716" progId="Office12.wps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0758" y="1669065"/>
                        <a:ext cx="1882775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/>
          <p:cNvSpPr/>
          <p:nvPr/>
        </p:nvSpPr>
        <p:spPr>
          <a:xfrm>
            <a:off x="756745" y="741702"/>
            <a:ext cx="537078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 </a:t>
            </a:r>
            <a:r>
              <a:rPr lang="zh-CN" altLang="en-US" dirty="0" smtClean="0"/>
              <a:t>如图</a:t>
            </a:r>
            <a:r>
              <a:rPr lang="en-US" dirty="0" smtClean="0"/>
              <a:t>12-2</a:t>
            </a:r>
            <a:r>
              <a:rPr lang="zh-CN" altLang="en-US" dirty="0" smtClean="0"/>
              <a:t>所示，放在热汤中的金属勺子很快变得烫手，金属勺子的内能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（选填“减少”“不变”或“增加”），这是通过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的方法改变了它的内能。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endParaRPr lang="en-US" b="1" dirty="0" smtClean="0"/>
          </a:p>
          <a:p>
            <a:pPr algn="just">
              <a:lnSpc>
                <a:spcPct val="150000"/>
              </a:lnSpc>
            </a:pPr>
            <a:endParaRPr lang="en-US" b="1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如图</a:t>
            </a:r>
            <a:r>
              <a:rPr lang="en-US" dirty="0" smtClean="0"/>
              <a:t>12-3</a:t>
            </a:r>
            <a:r>
              <a:rPr lang="zh-CN" altLang="en-US" dirty="0" smtClean="0"/>
              <a:t>所示，汽车的发动机通常用水来作为冷却剂，这是因为</a:t>
            </a:r>
            <a:r>
              <a:rPr lang="zh-CN" altLang="en-US" u="sng" dirty="0" smtClean="0"/>
              <a:t>　　　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32" name="矩形 31"/>
          <p:cNvSpPr/>
          <p:nvPr/>
        </p:nvSpPr>
        <p:spPr>
          <a:xfrm>
            <a:off x="730725" y="184026"/>
            <a:ext cx="5001860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 b="1" dirty="0" smtClean="0">
                <a:solidFill>
                  <a:srgbClr val="409E8A"/>
                </a:solidFill>
              </a:rPr>
              <a:t>考点五　课本重要图片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880625" y="1123606"/>
            <a:ext cx="71989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增加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894709" y="1618523"/>
            <a:ext cx="970064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热传递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653789" y="3648326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水的比热容较大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pic>
        <p:nvPicPr>
          <p:cNvPr id="15" name="G396.EPS" descr="id:2147502382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50355" y="723289"/>
            <a:ext cx="1305622" cy="1353457"/>
          </a:xfrm>
          <a:prstGeom prst="rect">
            <a:avLst/>
          </a:prstGeom>
        </p:spPr>
      </p:pic>
      <p:pic>
        <p:nvPicPr>
          <p:cNvPr id="16" name="G397.EPS" descr="id:2147502389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81316" y="2877402"/>
            <a:ext cx="1315603" cy="1237397"/>
          </a:xfrm>
          <a:prstGeom prst="rect">
            <a:avLst/>
          </a:prstGeom>
        </p:spPr>
      </p:pic>
      <p:sp>
        <p:nvSpPr>
          <p:cNvPr id="18" name="矩形 17"/>
          <p:cNvSpPr/>
          <p:nvPr/>
        </p:nvSpPr>
        <p:spPr>
          <a:xfrm>
            <a:off x="7233849" y="2202445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12-2</a:t>
            </a:r>
            <a:endParaRPr lang="zh-CN" altLang="en-US" sz="1400" dirty="0"/>
          </a:p>
        </p:txBody>
      </p:sp>
      <p:sp>
        <p:nvSpPr>
          <p:cNvPr id="19" name="矩形 18"/>
          <p:cNvSpPr/>
          <p:nvPr/>
        </p:nvSpPr>
        <p:spPr>
          <a:xfrm>
            <a:off x="7242641" y="4145546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12-3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8" grpId="0"/>
      <p:bldP spid="13" grpId="0"/>
    </p:bldLst>
  </p:timing>
</p:sld>
</file>

<file path=ppt/theme/theme1.xml><?xml version="1.0" encoding="utf-8"?>
<a:theme xmlns:a="http://schemas.openxmlformats.org/drawingml/2006/main" name="1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36000" rIns="36000" bIns="36000" rtlCol="0">
        <a:spAutoFit/>
      </a:bodyPr>
      <a:lstStyle>
        <a:defPPr algn="l">
          <a:lnSpc>
            <a:spcPct val="150000"/>
          </a:lnSpc>
          <a:defRPr sz="1400"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3388</TotalTime>
  <Words>3932</Words>
  <Application>Microsoft Office PowerPoint</Application>
  <PresentationFormat>全屏显示(16:9)</PresentationFormat>
  <Paragraphs>432</Paragraphs>
  <Slides>37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37</vt:i4>
      </vt:variant>
    </vt:vector>
  </HeadingPairs>
  <TitlesOfParts>
    <vt:vector size="39" baseType="lpstr">
      <vt:lpstr>1</vt:lpstr>
      <vt:lpstr>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/>
  <cp:keywords/>
  <dc:description/>
  <cp:lastModifiedBy>User</cp:lastModifiedBy>
  <cp:revision>1</cp:revision>
  <dcterms:created xsi:type="dcterms:W3CDTF">2018-08-24T06:22:56Z</dcterms:created>
  <dcterms:modified xsi:type="dcterms:W3CDTF">2020-04-08T09:00:54Z</dcterms:modified>
  <cp:category/>
</cp:coreProperties>
</file>