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12192000"/>
  <p:custDataLst>
    <p:tags r:id="rId36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7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tags" Target="tags/tag1.xml" /><Relationship Id="rId37" Type="http://schemas.openxmlformats.org/officeDocument/2006/relationships/presProps" Target="presProps.xml" /><Relationship Id="rId38" Type="http://schemas.openxmlformats.org/officeDocument/2006/relationships/viewProps" Target="viewProps.xml" /><Relationship Id="rId39" Type="http://schemas.openxmlformats.org/officeDocument/2006/relationships/theme" Target="theme/theme1.xml" /><Relationship Id="rId4" Type="http://schemas.openxmlformats.org/officeDocument/2006/relationships/slide" Target="slides/slide2.xml" /><Relationship Id="rId40" Type="http://schemas.openxmlformats.org/officeDocument/2006/relationships/tableStyles" Target="tableStyles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" Target="../slides/slide1.xml" TargetMode="Internal" /><Relationship Id="rId4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MasterShapeName" descr="preencoded.pn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-17462"/>
            <a:ext cx="12260263" cy="6856412"/>
          </a:xfrm>
          <a:prstGeom prst="rect">
            <a:avLst/>
          </a:prstGeom>
          <a:gradFill rotWithShape="1">
            <a:gsLst>
              <a:gs pos="0">
                <a:srgbClr val="00D1E7"/>
              </a:gs>
              <a:gs pos="100000">
                <a:srgbClr val="96C0B8"/>
              </a:gs>
            </a:gsLst>
            <a:lin ang="2700000"/>
          </a:gradFill>
          <a:ln w="9525">
            <a:noFill/>
          </a:ln>
        </p:spPr>
      </p:pic>
      <p:pic>
        <p:nvPicPr>
          <p:cNvPr id="4" name="MasterShapeName?linknodeid=back_to_first_catalog" descr="preencoded.png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2100" y="136525"/>
            <a:ext cx="2851150" cy="25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MasterShapeName?linknodeid=back_to_first_catalog&amp;color=RGB(210,24,24)">
            <a:hlinkClick r:id="rId3" action="ppaction://hlinksldjump"/>
          </p:cNvPr>
          <p:cNvSpPr/>
          <p:nvPr userDrawn="1"/>
        </p:nvSpPr>
        <p:spPr>
          <a:xfrm>
            <a:off x="9164955" y="136525"/>
            <a:ext cx="2868295" cy="2571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lstStyle/>
          <a:p>
            <a:pPr lvl="0" algn="ctr"/>
            <a:r>
              <a:rPr lang="zh-CN" altLang="zh-CN" sz="1600">
                <a:solidFill>
                  <a:srgbClr val="D25A18"/>
                </a:solidFill>
                <a:latin typeface="Times New Roman" panose="02020603050405020304" pitchFamily="34" charset="0"/>
                <a:ea typeface="黑体" panose="02010609060101010101" charset="-122"/>
              </a:rPr>
              <a:t>广东中考物理解读课件</a:t>
            </a:r>
            <a:endParaRPr lang="zh-CN" altLang="zh-CN" sz="1600">
              <a:solidFill>
                <a:srgbClr val="D25A18"/>
              </a:solidFill>
              <a:latin typeface="Times New Roman" panose="02020603050405020304" pitchFamily="34" charset="0"/>
              <a:ea typeface="黑体" panose="0201060906010101010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3.png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4.png" /><Relationship Id="rId4" Type="http://schemas.openxmlformats.org/officeDocument/2006/relationships/image" Target="../media/image15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6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7.png" /><Relationship Id="rId4" Type="http://schemas.openxmlformats.org/officeDocument/2006/relationships/image" Target="../media/image18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19.jpeg" /><Relationship Id="rId4" Type="http://schemas.openxmlformats.org/officeDocument/2006/relationships/image" Target="../media/image20.png" /><Relationship Id="rId5" Type="http://schemas.openxmlformats.org/officeDocument/2006/relationships/image" Target="../media/image21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2.jpeg" /><Relationship Id="rId4" Type="http://schemas.openxmlformats.org/officeDocument/2006/relationships/image" Target="../media/image23.png" /><Relationship Id="rId5" Type="http://schemas.openxmlformats.org/officeDocument/2006/relationships/image" Target="../media/image24.png" /><Relationship Id="rId6" Type="http://schemas.openxmlformats.org/officeDocument/2006/relationships/image" Target="../media/image2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6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7.png" /><Relationship Id="rId4" Type="http://schemas.openxmlformats.org/officeDocument/2006/relationships/image" Target="../media/image26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28.png" /><Relationship Id="rId4" Type="http://schemas.openxmlformats.org/officeDocument/2006/relationships/image" Target="../media/image26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9.png" /><Relationship Id="rId4" Type="http://schemas.openxmlformats.org/officeDocument/2006/relationships/image" Target="../media/image30.png" /><Relationship Id="rId5" Type="http://schemas.openxmlformats.org/officeDocument/2006/relationships/image" Target="../media/image26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png" /><Relationship Id="rId4" Type="http://schemas.openxmlformats.org/officeDocument/2006/relationships/slide" Target="slide3.xml" TargetMode="Internal" /><Relationship Id="rId5" Type="http://schemas.openxmlformats.org/officeDocument/2006/relationships/slide" Target="slide5.xml" TargetMode="Internal" /><Relationship Id="rId6" Type="http://schemas.openxmlformats.org/officeDocument/2006/relationships/slide" Target="slide8.xml" TargetMode="Internal" /><Relationship Id="rId7" Type="http://schemas.openxmlformats.org/officeDocument/2006/relationships/slide" Target="slide13.xml" TargetMode="Internal" /><Relationship Id="rId8" Type="http://schemas.openxmlformats.org/officeDocument/2006/relationships/slide" Target="slide25.xml" TargetMode="In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31.png" /><Relationship Id="rId4" Type="http://schemas.openxmlformats.org/officeDocument/2006/relationships/image" Target="../media/image26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32.jpeg" /><Relationship Id="rId4" Type="http://schemas.openxmlformats.org/officeDocument/2006/relationships/image" Target="../media/image33.png" /><Relationship Id="rId5" Type="http://schemas.openxmlformats.org/officeDocument/2006/relationships/image" Target="../media/image34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32.jpeg" /><Relationship Id="rId4" Type="http://schemas.openxmlformats.org/officeDocument/2006/relationships/image" Target="../media/image35.png" /><Relationship Id="rId5" Type="http://schemas.openxmlformats.org/officeDocument/2006/relationships/image" Target="../media/image36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32.jpeg" /><Relationship Id="rId4" Type="http://schemas.openxmlformats.org/officeDocument/2006/relationships/image" Target="../media/image37.png" /><Relationship Id="rId5" Type="http://schemas.openxmlformats.org/officeDocument/2006/relationships/image" Target="../media/image38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32.jpeg" /><Relationship Id="rId4" Type="http://schemas.openxmlformats.org/officeDocument/2006/relationships/image" Target="../media/image39.png" /><Relationship Id="rId5" Type="http://schemas.openxmlformats.org/officeDocument/2006/relationships/image" Target="../media/image40.png" /><Relationship Id="rId6" Type="http://schemas.openxmlformats.org/officeDocument/2006/relationships/image" Target="../media/image41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5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42.jpeg" /><Relationship Id="rId4" Type="http://schemas.openxmlformats.org/officeDocument/2006/relationships/image" Target="../media/image43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42.jpeg" /><Relationship Id="rId4" Type="http://schemas.openxmlformats.org/officeDocument/2006/relationships/image" Target="../media/image44.png" /><Relationship Id="rId5" Type="http://schemas.openxmlformats.org/officeDocument/2006/relationships/image" Target="../media/image45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42.jpeg" /><Relationship Id="rId4" Type="http://schemas.openxmlformats.org/officeDocument/2006/relationships/image" Target="../media/image46.png" /><Relationship Id="rId5" Type="http://schemas.openxmlformats.org/officeDocument/2006/relationships/image" Target="../media/image47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48.png" /><Relationship Id="rId4" Type="http://schemas.openxmlformats.org/officeDocument/2006/relationships/image" Target="../media/image49.jpeg" /><Relationship Id="rId5" Type="http://schemas.openxmlformats.org/officeDocument/2006/relationships/image" Target="../media/image50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0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51.png" /><Relationship Id="rId4" Type="http://schemas.openxmlformats.org/officeDocument/2006/relationships/image" Target="../media/image52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53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image" Target="../media/image7.png" /><Relationship Id="rId6" Type="http://schemas.openxmlformats.org/officeDocument/2006/relationships/image" Target="../media/image8.png" /><Relationship Id="rId7" Type="http://schemas.openxmlformats.org/officeDocument/2006/relationships/image" Target="../media/image9.png" /><Relationship Id="rId8" Type="http://schemas.openxmlformats.org/officeDocument/2006/relationships/image" Target="../media/image10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1.png" /><Relationship Id="rId4" Type="http://schemas.openxmlformats.org/officeDocument/2006/relationships/image" Target="../media/image12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image" Target="../media/image1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3#7924fcd35.fixed?vcp=1&amp;pid=58bc74f9f&amp;color=0,0,0&amp;vtp=1&amp;bbb=1" title=""/>
          <p:cNvSpPr/>
          <p:nvPr/>
        </p:nvSpPr>
        <p:spPr>
          <a:xfrm>
            <a:off x="-104775" y="1672717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第一轮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考点过关</a:t>
            </a:r>
            <a:endParaRPr lang="en-US" altLang="zh-CN" sz="5500"/>
          </a:p>
        </p:txBody>
      </p:sp>
      <p:sp>
        <p:nvSpPr>
          <p:cNvPr id="3" name="C_3#7924fcd35.fixed?vcp=1&amp;pid=58bc74f9f&amp;color=0,0,0&amp;vtp=1&amp;bbb=1" title=""/>
          <p:cNvSpPr/>
          <p:nvPr/>
        </p:nvSpPr>
        <p:spPr>
          <a:xfrm>
            <a:off x="-104775" y="2733421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第二部分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物质、运动和相互作用</a:t>
            </a:r>
            <a:endParaRPr lang="en-US" altLang="zh-CN" sz="5500"/>
          </a:p>
        </p:txBody>
      </p:sp>
      <p:sp>
        <p:nvSpPr>
          <p:cNvPr id="4" name="C_3_BD#7924fcd35.fixed?vcp=1&amp;pid=58bc74f9f&amp;color=0,0,0&amp;vtp=1&amp;bbb=1" title=""/>
          <p:cNvSpPr/>
          <p:nvPr/>
        </p:nvSpPr>
        <p:spPr>
          <a:xfrm>
            <a:off x="-104775" y="3666109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第12讲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浮力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阿基米德原理</a:t>
            </a:r>
            <a:endParaRPr lang="en-US" altLang="zh-CN" sz="5500"/>
          </a:p>
        </p:txBody>
      </p:sp>
      <p:sp>
        <p:nvSpPr>
          <p:cNvPr id="5" name="C_3#7924fcd35" title=""/>
          <p:cNvSpPr/>
          <p:nvPr/>
        </p:nvSpPr>
        <p:spPr>
          <a:xfrm>
            <a:off x="1852041" y="4699381"/>
            <a:ext cx="8284464" cy="9144"/>
          </a:xfrm>
          <a:prstGeom prst="line">
            <a:avLst/>
          </a:prstGeom>
          <a:noFill/>
          <a:ln w="101600">
            <a:solidFill>
              <a:srgbClr val="FFC61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C_6_BD.13_1#24410f2b3?vcp=1&amp;vop=1&amp;vis=1&amp;pid=bad5569d7&amp;color=0,0,0&amp;vtp=1&amp;bt=1&amp;bbb=1&amp;hb=1" title=""/>
              <p:cNvSpPr/>
              <p:nvPr/>
            </p:nvSpPr>
            <p:spPr>
              <a:xfrm>
                <a:off x="932688" y="1861058"/>
                <a:ext cx="1032357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（2024·成都）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小李同学想估算空气对自己的浮力大小，采集的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数据有：自己的体重、自己的密度（与水接近，约为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）、空气的密度（约为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）。则空气对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小李的浮力大小约为(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)（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𝒈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取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）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C_6_BD.13_1#24410f2b3?vcp=1&amp;vop=1&amp;vis=1&amp;pid=bad5569d7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861058"/>
                <a:ext cx="10323576" cy="2496757"/>
              </a:xfrm>
              <a:prstGeom prst="rect">
                <a:avLst/>
              </a:prstGeom>
              <a:blipFill rotWithShape="1">
                <a:blip r:embed="rId3"/>
                <a:stretch>
                  <a:fillRect l="-5" t="-20" r="2" b="-27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6_AN.14_1#24410f2b3.bracket?vcp=1&amp;vop=1&amp;vis=1&amp;pid=bad5569d7&amp;color=0,0,0&amp;vpa=12&amp;vtp=1" title=""/>
          <p:cNvSpPr/>
          <p:nvPr/>
        </p:nvSpPr>
        <p:spPr>
          <a:xfrm>
            <a:off x="4437094" y="3790823"/>
            <a:ext cx="495300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C_6_BD.13_2#24410f2b3.choices?vcp=1&amp;vop=1&amp;vis=1&amp;pid=bad5569d7&amp;color=0,0,0&amp;vtp=1&amp;bbb=1" title=""/>
              <p:cNvSpPr/>
              <p:nvPr/>
            </p:nvSpPr>
            <p:spPr>
              <a:xfrm>
                <a:off x="932688" y="4432935"/>
                <a:ext cx="10323576" cy="5552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000"/>
                  </a:lnSpc>
                  <a:tabLst>
                    <a:tab pos="2983230"/>
                    <a:tab pos="5495925"/>
                    <a:tab pos="7907655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𝟎𝟎𝟔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C_6_BD.13_2#24410f2b3.choices?vcp=1&amp;vop=1&amp;vis=1&amp;pid=bad5569d7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432935"/>
                <a:ext cx="10323576" cy="555244"/>
              </a:xfrm>
              <a:prstGeom prst="rect">
                <a:avLst/>
              </a:prstGeom>
              <a:blipFill rotWithShape="1">
                <a:blip r:embed="rId4"/>
                <a:stretch>
                  <a:fillRect l="-5" r="2" b="-14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C_6_BD.15_1#c0ff12ddb?vcp=1&amp;vop=1&amp;vis=1&amp;pid=bad5569d7&amp;color=0,0,0&amp;vtp=1&amp;bt=1&amp;bbb=1&amp;hb=1" title=""/>
          <p:cNvSpPr/>
          <p:nvPr/>
        </p:nvSpPr>
        <p:spPr>
          <a:xfrm>
            <a:off x="932688" y="1204214"/>
            <a:ext cx="1032357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3.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（2025·成都）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在探究“影响浮力大小的因素”实验中，小明选用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体积相同的实心金属块甲和乙，实验过程如图12-1所示，他探究的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问题是(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3" name="QC_6_AN.16_1#c0ff12ddb.bracket?vcp=1&amp;vop=1&amp;vis=1&amp;pid=bad5569d7&amp;color=0,0,0&amp;vpa=13&amp;vtp=1" title=""/>
          <p:cNvSpPr/>
          <p:nvPr/>
        </p:nvSpPr>
        <p:spPr>
          <a:xfrm>
            <a:off x="2281269" y="2486279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endParaRPr lang="en-US" altLang="zh-CN" sz="2800"/>
          </a:p>
        </p:txBody>
      </p:sp>
      <p:pic>
        <p:nvPicPr>
          <p:cNvPr id="4" name="QC_6_BD.15_2#c0ff12ddb?iti=1&amp;htil=1&amp;vcp=1&amp;vop=1&amp;vis=1&amp;pid=bad5569d7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4584" y="3146742"/>
            <a:ext cx="3401568" cy="166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6_BD.15_3#c0ff12ddb?iti=1&amp;htil=1&amp;vcp=1&amp;vop=1&amp;vis=1&amp;pid=bad5569d7&amp;color=0,0,0&amp;vtp=1&amp;bbb=1" title=""/>
          <p:cNvSpPr/>
          <p:nvPr/>
        </p:nvSpPr>
        <p:spPr>
          <a:xfrm>
            <a:off x="8620061" y="4937950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图12-1</a:t>
            </a:r>
            <a:endParaRPr lang="en-US" altLang="zh-CN" sz="2800"/>
          </a:p>
        </p:txBody>
      </p:sp>
      <p:sp>
        <p:nvSpPr>
          <p:cNvPr id="6" name="QC_6_BD.15_4#c0ff12ddb.choices?htil=1&amp;vcp=1&amp;vop=1&amp;vis=1&amp;pid=bad5569d7&amp;color=0,0,0&amp;vtp=1&amp;bbb=1" title=""/>
          <p:cNvSpPr/>
          <p:nvPr/>
        </p:nvSpPr>
        <p:spPr>
          <a:xfrm>
            <a:off x="932688" y="3128454"/>
            <a:ext cx="6784848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A.浮力大小与物体浸入液体深度的关系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B.浮力大小与排开液体重力的关系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C.浮力大小与液体密度的关系</a:t>
            </a:r>
            <a:endParaRPr lang="en-US" altLang="zh-CN" sz="2800"/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D.浮力大小与物体密度的关系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17_1#2b5382003?vcp=1&amp;vop=1&amp;vis=1&amp;pid=bad5569d7&amp;color=0,0,0&amp;vtp=1&amp;bt=1&amp;bbb=1&amp;hb=1" title=""/>
              <p:cNvSpPr/>
              <p:nvPr/>
            </p:nvSpPr>
            <p:spPr>
              <a:xfrm>
                <a:off x="932688" y="1225264"/>
                <a:ext cx="10323576" cy="44398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4.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（2025·遂宁）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2024年12月，我国自主研制建造的076型两栖攻击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舰首舰——“中国人民解放军海军四川舰”正式下水，该舰满载排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水量（排开水的质量）4万余吨。若以满载排水量4万吨来计算，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该舰满载时所受浮力大小为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。不考虑燃料质量变化，该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舰由海水密度较小的近海驶向海水密度较大的远海区域时，排开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海水的体积将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（选填“变大”“变小”或“不变”）。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𝒈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取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）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6_BD.17_1#2b5382003?vcp=1&amp;vop=1&amp;vis=1&amp;pid=bad5569d7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25264"/>
                <a:ext cx="10323576" cy="4439857"/>
              </a:xfrm>
              <a:prstGeom prst="rect">
                <a:avLst/>
              </a:prstGeom>
              <a:blipFill rotWithShape="1">
                <a:blip r:embed="rId3"/>
                <a:stretch>
                  <a:fillRect l="-5" t="-8" r="-237"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3" name="QB_6_AN.18_1#2b5382003.blank?vcp=1&amp;vop=1&amp;vis=1&amp;pid=bad5569d7&amp;color=0,0,0&amp;vpa=14&amp;vtp=1&amp;bbb=1" title=""/>
              <p:cNvSpPr/>
              <p:nvPr/>
            </p:nvSpPr>
            <p:spPr>
              <a:xfrm>
                <a:off x="5230051" y="3243548"/>
                <a:ext cx="1401445" cy="4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7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��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3" name="QB_6_AN.18_1#2b5382003.blank?vcp=1&amp;vop=1&amp;vis=1&amp;pid=bad5569d7&amp;color=0,0,0&amp;vpa=14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051" y="3243548"/>
                <a:ext cx="1401445" cy="431419"/>
              </a:xfrm>
              <a:prstGeom prst="rect">
                <a:avLst/>
              </a:prstGeom>
              <a:blipFill rotWithShape="1">
                <a:blip r:embed="rId4"/>
                <a:stretch>
                  <a:fillRect l="-14" t="-140" r="14" b="-8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B_6_AN.19_1#2b5382003.blank?vcp=1&amp;vop=1&amp;vis=1&amp;pid=bad5569d7&amp;color=0,0,0&amp;vpa=15&amp;vtp=1&amp;bbb=1" title=""/>
          <p:cNvSpPr/>
          <p:nvPr/>
        </p:nvSpPr>
        <p:spPr>
          <a:xfrm>
            <a:off x="3086131" y="4433284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变小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318753352.fixed?vcp=1&amp;pid=7924fcd35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altLang="zh-CN" sz="8000"/>
          </a:p>
        </p:txBody>
      </p:sp>
      <p:sp>
        <p:nvSpPr>
          <p:cNvPr id="3" name="C_4_BD#318753352.fixed?vcp=1&amp;pid=7924fcd35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7200"/>
          </a:p>
        </p:txBody>
      </p:sp>
      <p:sp>
        <p:nvSpPr>
          <p:cNvPr id="4" name="C_4#318753352.fixed?vcp=1&amp;pid=7924fcd35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5_BD.20_1#a023f0100?iti=2&amp;htil=2&amp;vcp=1&amp;vop=1&amp;vis=1&amp;pid=318753352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660" y="738287"/>
            <a:ext cx="2642616" cy="103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5_BD.20_2#a023f0100?iti=2&amp;htil=2&amp;vcp=1&amp;vop=1&amp;vis=1&amp;pid=318753352&amp;color=0,0,0&amp;vtp=1&amp;bbb=1" title=""/>
          <p:cNvSpPr/>
          <p:nvPr/>
        </p:nvSpPr>
        <p:spPr>
          <a:xfrm>
            <a:off x="9356662" y="1898559"/>
            <a:ext cx="1090612" cy="5349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图12-2</a:t>
            </a:r>
            <a:endParaRPr lang="en-US" altLang="zh-CN" sz="2800"/>
          </a:p>
        </p:txBody>
      </p:sp>
      <p:sp>
        <p:nvSpPr>
          <p:cNvPr id="4" name="QC_5_BD.20_3#a023f0100?htil=2&amp;vcp=1&amp;vop=1&amp;vis=1&amp;pid=318753352&amp;color=0,0,0&amp;vtp=1&amp;bt=1&amp;bbb=1&amp;hb=1&amp;hs=1" title=""/>
          <p:cNvSpPr/>
          <p:nvPr/>
        </p:nvSpPr>
        <p:spPr>
          <a:xfrm>
            <a:off x="932688" y="720000"/>
            <a:ext cx="7543800" cy="17442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1.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（2024·河南）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宋朝的怀丙利用浮船打捞铁牛，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展现了我国古人的智慧。如图12-2为打捞过程示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6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意图，先将陷在河底的铁牛和装满泥沙的船用绳</a:t>
            </a:r>
            <a:endParaRPr lang="en-US" altLang="zh-CN" sz="2800"/>
          </a:p>
        </p:txBody>
      </p:sp>
      <p:sp>
        <p:nvSpPr>
          <p:cNvPr id="5" name="QC_5_AN.21_1#a023f0100.bracket?vcp=1&amp;vop=1&amp;vis=1&amp;pid=318753352&amp;color=0,0,0&amp;vpa=16&amp;vtp=1" title=""/>
          <p:cNvSpPr/>
          <p:nvPr/>
        </p:nvSpPr>
        <p:spPr>
          <a:xfrm>
            <a:off x="1225710" y="4338166"/>
            <a:ext cx="495300" cy="5297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6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5_BD.20_4#a023f0100.choices?vcp=1&amp;vop=1&amp;vis=1&amp;pid=318753352&amp;color=0,0,0&amp;vtp=1&amp;bbb=1" title=""/>
              <p:cNvSpPr/>
              <p:nvPr/>
            </p:nvSpPr>
            <p:spPr>
              <a:xfrm>
                <a:off x="932688" y="4868834"/>
                <a:ext cx="10323576" cy="116592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900"/>
                  </a:lnSpc>
                  <a:tabLst>
                    <a:tab pos="5267325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甲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乙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丙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甲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&gt;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乙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&gt;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丙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  <a:p>
                <a:pPr latinLnBrk="1">
                  <a:lnSpc>
                    <a:spcPts val="4700"/>
                  </a:lnSpc>
                  <a:tabLst>
                    <a:tab pos="5267325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甲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乙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&gt;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丙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甲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&lt;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乙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&lt;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丙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5_BD.20_4#a023f0100.choices?vcp=1&amp;vop=1&amp;vis=1&amp;pid=318753352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868834"/>
                <a:ext cx="10323576" cy="1165924"/>
              </a:xfrm>
              <a:prstGeom prst="rect">
                <a:avLst/>
              </a:prstGeom>
              <a:blipFill rotWithShape="1">
                <a:blip r:embed="rId4"/>
                <a:stretch>
                  <a:fillRect l="-5" t="-25" r="2" b="-60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7" name="QC_5_BD.20_3#a023f0100?htil=2&amp;vcp=1&amp;vop=1&amp;vis=1&amp;pid=318753352&amp;color=0,0,0&amp;vtp=1&amp;bt=1&amp;bbb=1&amp;hb=1&amp;hs=1" title=""/>
              <p:cNvSpPr/>
              <p:nvPr/>
            </p:nvSpPr>
            <p:spPr>
              <a:xfrm>
                <a:off x="935991" y="2519271"/>
                <a:ext cx="10320018" cy="23538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索系在一起，再把船上的泥沙铲走，铁牛就被拉起，然后把船划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到岸边，解开绳索卸下铁牛，就可将铁牛拖上岸。船在图中甲、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乙、丙三个位置船所受浮力为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甲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乙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丙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，下列判断正确的是 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7" name="QC_5_BD.20_3#a023f0100?htil=2&amp;vcp=1&amp;vop=1&amp;vis=1&amp;pid=318753352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91" y="2519271"/>
                <a:ext cx="10320018" cy="2353882"/>
              </a:xfrm>
              <a:prstGeom prst="rect">
                <a:avLst/>
              </a:prstGeom>
              <a:blipFill rotWithShape="1">
                <a:blip r:embed="rId5"/>
                <a:stretch>
                  <a:fillRect t="-10" r="6" b="-25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5_BD.22_1#ba3e9f611?iti=3&amp;htil=3&amp;vcp=1&amp;vop=1&amp;vis=1&amp;pid=318753352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6992" y="953325"/>
            <a:ext cx="3291840" cy="262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5_BD.22_2#ba3e9f611?iti=3&amp;htil=3&amp;vcp=1&amp;vop=1&amp;vis=1&amp;pid=318753352&amp;color=0,0,0&amp;vtp=1&amp;bbb=1" title=""/>
          <p:cNvSpPr/>
          <p:nvPr/>
        </p:nvSpPr>
        <p:spPr>
          <a:xfrm>
            <a:off x="9037606" y="3704653"/>
            <a:ext cx="1090612" cy="9773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图12-3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C_5_BD.22_3#ba3e9f611?htil=3&amp;vcp=1&amp;vop=1&amp;vis=1&amp;pid=318753352&amp;color=0,0,0&amp;vtp=1&amp;bt=1&amp;bbb=1&amp;hb=1&amp;hs=1" title=""/>
              <p:cNvSpPr/>
              <p:nvPr/>
            </p:nvSpPr>
            <p:spPr>
              <a:xfrm>
                <a:off x="932688" y="925893"/>
                <a:ext cx="6894576" cy="438105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（2023·株洲）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取一根木棒，在它的一端缠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绕一些铜丝就做成了一个简易密度计，将其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分别放入甲、乙两个盛有不同液体的烧杯中，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它竖直立在液体中的漂浮情况如图12-3所示。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设密度计在甲、乙两个烧杯中所受的浮力分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别为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甲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乙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，两个烧杯中液体的密度分别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𝝆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甲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𝝆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乙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C_5_BD.22_3#ba3e9f611?htil=3&amp;vcp=1&amp;vop=1&amp;vis=1&amp;pid=318753352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925893"/>
                <a:ext cx="6894576" cy="4381056"/>
              </a:xfrm>
              <a:prstGeom prst="rect">
                <a:avLst/>
              </a:prstGeom>
              <a:blipFill rotWithShape="1">
                <a:blip r:embed="rId4"/>
                <a:stretch>
                  <a:fillRect l="-7" t="-1" r="-5136" b="-18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5_AN.23_1#ba3e9f611.bracket?vcp=1&amp;vop=1&amp;vis=1&amp;pid=318753352&amp;color=0,0,0&amp;vpa=17&amp;vtp=1" title=""/>
          <p:cNvSpPr/>
          <p:nvPr/>
        </p:nvSpPr>
        <p:spPr>
          <a:xfrm>
            <a:off x="3582321" y="4728210"/>
            <a:ext cx="515938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5_BD.22_4#ba3e9f611.choices?vcp=1&amp;vop=1&amp;vis=1&amp;pid=318753352&amp;color=0,0,0&amp;vtp=1&amp;bbb=1&amp;hs=1" title=""/>
              <p:cNvSpPr/>
              <p:nvPr/>
            </p:nvSpPr>
            <p:spPr>
              <a:xfrm>
                <a:off x="932688" y="5353367"/>
                <a:ext cx="10323576" cy="57105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000"/>
                  </a:lnSpc>
                  <a:tabLst>
                    <a:tab pos="2653030"/>
                    <a:tab pos="5267325"/>
                    <a:tab pos="7894955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甲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&gt;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乙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甲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&lt;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乙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𝝆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甲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&gt;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𝝆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乙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𝝆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甲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&lt;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𝝆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乙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5_BD.22_4#ba3e9f611.choices?vcp=1&amp;vop=1&amp;vis=1&amp;pid=318753352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5353367"/>
                <a:ext cx="10323576" cy="571056"/>
              </a:xfrm>
              <a:prstGeom prst="rect">
                <a:avLst/>
              </a:prstGeom>
              <a:blipFill rotWithShape="1">
                <a:blip r:embed="rId5"/>
                <a:stretch>
                  <a:fillRect l="-5" t="-56" r="2" b="-142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1366500" y="111887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5_BD.24_1#d101a37eb?vcp=1&amp;vop=1&amp;vis=1&amp;pid=318753352&amp;color=0,0,0&amp;vtp=1&amp;bt=1&amp;bbb=1&amp;hb=1" title=""/>
          <p:cNvSpPr/>
          <p:nvPr/>
        </p:nvSpPr>
        <p:spPr>
          <a:xfrm>
            <a:off x="932688" y="805656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3.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（2025·云南）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实验小组探究浮力大小与哪些因素有关的实验过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程如图12-4所示。</a:t>
            </a:r>
            <a:endParaRPr lang="en-US" altLang="zh-CN" sz="2800"/>
          </a:p>
        </p:txBody>
      </p:sp>
      <p:pic>
        <p:nvPicPr>
          <p:cNvPr id="3" name="QO_5_BD.24_2#d101a37eb?iti=4&amp;vcp=1&amp;vop=1&amp;vis=1&amp;pid=318753352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" y="2143093"/>
            <a:ext cx="10277856" cy="320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5_BD.24_3#d101a37eb?iti=4&amp;vcp=1&amp;vop=1&amp;vis=1&amp;pid=318753352&amp;color=0,0,0&amp;vtp=1&amp;bbb=1" title=""/>
          <p:cNvSpPr/>
          <p:nvPr/>
        </p:nvSpPr>
        <p:spPr>
          <a:xfrm>
            <a:off x="5553742" y="5479637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图12-4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25_1#51cccaf46?vcp=1&amp;vop=1&amp;vis=1&amp;pid=d101a37eb&amp;color=0,0,0&amp;vtp=1&amp;bt=1&amp;bbb=1&amp;hb=1" title=""/>
              <p:cNvSpPr/>
              <p:nvPr/>
            </p:nvSpPr>
            <p:spPr>
              <a:xfrm>
                <a:off x="932688" y="720000"/>
                <a:ext cx="10323576" cy="30936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（1）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𝐚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中将铁块缓慢浸入水中，随着深度增加，弹簧测力计示数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逐渐变小，铁块受到的浮力逐渐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，表明浮力与深度有关；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铁块浸没后，继续增加深度，弹簧测力计示数不变，表明浮力与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深度无关，前后结论不一致。分析发现以上实验某过程中同时改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变了深度和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25_1#51cccaf46?vcp=1&amp;vop=1&amp;vis=1&amp;pid=d101a37eb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10323576" cy="3093657"/>
              </a:xfrm>
              <a:prstGeom prst="rect">
                <a:avLst/>
              </a:prstGeom>
              <a:blipFill rotWithShape="1">
                <a:blip r:embed="rId3"/>
                <a:stretch>
                  <a:fillRect l="-5" t="-18" r="2" b="-22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26_1#51cccaf46.blank?vcp=1&amp;vop=1&amp;vis=1&amp;pid=d101a37eb&amp;color=0,0,0&amp;vpa=18&amp;vtp=1&amp;bbb=1" title=""/>
          <p:cNvSpPr/>
          <p:nvPr/>
        </p:nvSpPr>
        <p:spPr>
          <a:xfrm>
            <a:off x="5943631" y="1320329"/>
            <a:ext cx="973138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变大</a:t>
            </a:r>
            <a:endParaRPr lang="en-US" altLang="zh-CN" sz="2800"/>
          </a:p>
        </p:txBody>
      </p:sp>
      <p:sp>
        <p:nvSpPr>
          <p:cNvPr id="4" name="QB_6_AN.28_1#51cccaf46.blank?vcp=1&amp;vop=1&amp;vis=1&amp;pid=d101a37eb&amp;color=0,0,0&amp;vpa=19&amp;vtp=1&amp;bbb=1" title=""/>
          <p:cNvSpPr/>
          <p:nvPr/>
        </p:nvSpPr>
        <p:spPr>
          <a:xfrm>
            <a:off x="2728944" y="3214915"/>
            <a:ext cx="2759075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排开液体的体积</a:t>
            </a:r>
            <a:endParaRPr lang="en-US" altLang="zh-CN" sz="2800"/>
          </a:p>
        </p:txBody>
      </p:sp>
      <p:pic>
        <p:nvPicPr>
          <p:cNvPr id="5" name="QB_6_BD.27_1#51cccaf46?iti=5&amp;vcp=1&amp;vop=1&amp;vis=1&amp;visfb=1&amp;pid=d101a37eb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6472" y="3939196"/>
            <a:ext cx="4645152" cy="144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6_BD.27_2#51cccaf46?iti=5&amp;vcp=1&amp;vop=1&amp;vis=1&amp;visfb=1&amp;pid=d101a37eb&amp;color=0,0,0&amp;vtp=1&amp;bbb=1" title=""/>
          <p:cNvSpPr/>
          <p:nvPr/>
        </p:nvSpPr>
        <p:spPr>
          <a:xfrm>
            <a:off x="5553742" y="5510948"/>
            <a:ext cx="1090612" cy="5606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图12-4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29_1#1c5afd3db?vcp=1&amp;vop=1&amp;vis=1&amp;pid=d101a37eb&amp;color=0,0,0&amp;mp=1&amp;vtp=1&amp;bt=1&amp;bbb=1&amp;hb=1" title=""/>
              <p:cNvSpPr/>
              <p:nvPr/>
            </p:nvSpPr>
            <p:spPr>
              <a:xfrm>
                <a:off x="932688" y="1209008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改用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𝐛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中的物块继续探究，此物块重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𝐝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中物块所受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浮力均为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。由此可知，浸在同种液体中的物体所受浮力大小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与浸在液体中的深度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关。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29_1#1c5afd3db?vcp=1&amp;vop=1&amp;vis=1&amp;pid=d101a37eb&amp;color=0,0,0&amp;mp=1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09008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33" r="-932" b="-3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30_1#1c5afd3db.blank?vcp=1&amp;vop=1&amp;vis=1&amp;pid=d101a37eb&amp;color=0,0,0&amp;mp=1&amp;vpa=20&amp;vtp=1&amp;bbb=1" title=""/>
          <p:cNvSpPr/>
          <p:nvPr/>
        </p:nvSpPr>
        <p:spPr>
          <a:xfrm>
            <a:off x="7370795" y="1178528"/>
            <a:ext cx="7032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3.8</a:t>
            </a:r>
            <a:endParaRPr lang="en-US" altLang="zh-CN" sz="2800"/>
          </a:p>
        </p:txBody>
      </p:sp>
      <p:sp>
        <p:nvSpPr>
          <p:cNvPr id="4" name="QB_6_AN.31_1#1c5afd3db.blank?vcp=1&amp;vop=1&amp;vis=1&amp;pid=d101a37eb&amp;color=0,0,0&amp;mp=1&amp;vpa=21&amp;vtp=1&amp;bbb=1" title=""/>
          <p:cNvSpPr/>
          <p:nvPr/>
        </p:nvSpPr>
        <p:spPr>
          <a:xfrm>
            <a:off x="2333657" y="1826228"/>
            <a:ext cx="7032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1.4</a:t>
            </a:r>
            <a:endParaRPr lang="en-US" altLang="zh-CN" sz="2800"/>
          </a:p>
        </p:txBody>
      </p:sp>
      <p:sp>
        <p:nvSpPr>
          <p:cNvPr id="5" name="QB_6_AN.33_1#1c5afd3db.blank?vcp=1&amp;vop=1&amp;vis=1&amp;pid=d101a37eb&amp;color=0,0,0&amp;mp=1&amp;vpa=22&amp;vtp=1" title=""/>
          <p:cNvSpPr/>
          <p:nvPr/>
        </p:nvSpPr>
        <p:spPr>
          <a:xfrm>
            <a:off x="4157694" y="2452973"/>
            <a:ext cx="6159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无</a:t>
            </a:r>
            <a:endParaRPr lang="en-US" altLang="zh-CN" sz="2800"/>
          </a:p>
        </p:txBody>
      </p:sp>
      <p:pic>
        <p:nvPicPr>
          <p:cNvPr id="6" name="QB_6_BD.32_1#1c5afd3db?iti=6&amp;vcp=1&amp;vop=1&amp;vis=1&amp;visfb=1&amp;pid=d101a37eb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9544" y="3191732"/>
            <a:ext cx="5769864" cy="180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QB_6_BD.32_2#1c5afd3db?iti=6&amp;vcp=1&amp;vop=1&amp;vis=1&amp;visfb=1&amp;pid=d101a37eb&amp;color=0,0,0&amp;vtp=1&amp;bbb=1" title=""/>
          <p:cNvSpPr/>
          <p:nvPr/>
        </p:nvSpPr>
        <p:spPr>
          <a:xfrm>
            <a:off x="5549170" y="5120100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图12-4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34_1#3e3ccc661?vcp=1&amp;vop=1&amp;vis=1&amp;pid=d101a37eb&amp;color=0,0,0&amp;vtp=1&amp;bt=1&amp;bbb=1&amp;hb=1" title=""/>
              <p:cNvSpPr/>
              <p:nvPr/>
            </p:nvSpPr>
            <p:spPr>
              <a:xfrm>
                <a:off x="932688" y="957040"/>
                <a:ext cx="1032357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根据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𝐛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𝐝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𝐞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三次实验可知，浸在同种液体中的物体所受浮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力大小与排开液体的体积有关，排开液体的体积越大，所受浮力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。分析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𝐛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三次实验可知，排开液体的体积相同时，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物体所受浮力大小与液体密度有关。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6_BD.34_1#3e3ccc661?vcp=1&amp;vop=1&amp;vis=1&amp;pid=d101a37eb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957040"/>
                <a:ext cx="10323576" cy="2496757"/>
              </a:xfrm>
              <a:prstGeom prst="rect">
                <a:avLst/>
              </a:prstGeom>
              <a:blipFill rotWithShape="1">
                <a:blip r:embed="rId3"/>
                <a:stretch>
                  <a:fillRect l="-5" t="-4" r="2" b="-27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35_1#3e3ccc661.blank?vcp=1&amp;vop=1&amp;vis=1&amp;pid=d101a37eb&amp;color=0,0,0&amp;vpa=23&amp;vtp=1&amp;bbb=1" title=""/>
          <p:cNvSpPr/>
          <p:nvPr/>
        </p:nvSpPr>
        <p:spPr>
          <a:xfrm>
            <a:off x="943007" y="2221960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越大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4" name="QB_6_AN.37_1#3e3ccc661.blank?vcp=1&amp;vop=1&amp;vis=1&amp;pid=d101a37eb&amp;color=0,0,0&amp;vpa=24&amp;vtp=1&amp;bbb=1" title=""/>
              <p:cNvSpPr/>
              <p:nvPr/>
            </p:nvSpPr>
            <p:spPr>
              <a:xfrm>
                <a:off x="3655251" y="2348706"/>
                <a:ext cx="879475" cy="41852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6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𝐞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𝐟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4" name="QB_6_AN.37_1#3e3ccc661.blank?vcp=1&amp;vop=1&amp;vis=1&amp;pid=d101a37eb&amp;color=0,0,0&amp;vpa=24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251" y="2348706"/>
                <a:ext cx="879475" cy="418529"/>
              </a:xfrm>
              <a:prstGeom prst="rect">
                <a:avLst/>
              </a:prstGeom>
              <a:blipFill rotWithShape="1">
                <a:blip r:embed="rId4"/>
                <a:stretch>
                  <a:fillRect l="-22" t="-114" r="22" b="-91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QB_6_BD.36_1#3e3ccc661?iti=7&amp;vcp=1&amp;vop=1&amp;vis=1&amp;visfb=1&amp;pid=d101a37eb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3864" y="3579336"/>
            <a:ext cx="5221224" cy="162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6_BD.36_2#3e3ccc661?iti=7&amp;vcp=1&amp;vop=1&amp;vis=1&amp;visfb=1&amp;pid=d101a37eb&amp;color=0,0,0&amp;vtp=1&amp;bbb=1" title=""/>
          <p:cNvSpPr/>
          <p:nvPr/>
        </p:nvSpPr>
        <p:spPr>
          <a:xfrm>
            <a:off x="5549170" y="5333968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图12-4</a:t>
            </a:r>
            <a:endParaRPr lang="en-US" altLang="zh-CN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1#目录1:7924fcd35?lid=98bb258d3&amp;cid=98bb258d3&amp;tib=255,255,255&amp;vtp=1" title="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1216152"/>
            <a:ext cx="612648" cy="612648"/>
          </a:xfrm>
          <a:prstGeom prst="rect">
            <a:avLst/>
          </a:prstGeom>
        </p:spPr>
      </p:pic>
      <p:sp>
        <p:nvSpPr>
          <p:cNvPr id="3" name="C_1#目录1:7924fcd35?lid=98bb258d3&amp;cid=98bb258d3&amp;vtp=1&amp;bbb=1" title="">
            <a:hlinkClick r:id="rId4" action="ppaction://hlinksldjump"/>
          </p:cNvPr>
          <p:cNvSpPr/>
          <p:nvPr/>
        </p:nvSpPr>
        <p:spPr>
          <a:xfrm>
            <a:off x="6309360" y="1216152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2400"/>
          </a:p>
        </p:txBody>
      </p:sp>
      <p:sp>
        <p:nvSpPr>
          <p:cNvPr id="4" name="C_1#目录1:7924fcd35?lid=98bb258d3&amp;cid=98bb258d3&amp;vtp=1&amp;bbb=1" title="">
            <a:hlinkClick r:id="rId4" action="ppaction://hlinksldjump"/>
          </p:cNvPr>
          <p:cNvSpPr/>
          <p:nvPr/>
        </p:nvSpPr>
        <p:spPr>
          <a:xfrm>
            <a:off x="7095744" y="1234440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考情分析</a:t>
            </a:r>
            <a:endParaRPr lang="en-US" altLang="zh-CN" sz="2800"/>
          </a:p>
        </p:txBody>
      </p:sp>
      <p:pic>
        <p:nvPicPr>
          <p:cNvPr id="5" name="C_1#目录1:7924fcd35?lid=849b90d3c&amp;cid=849b90d3c&amp;tib=255,255,255&amp;vtp=1" title="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020824"/>
            <a:ext cx="612648" cy="612648"/>
          </a:xfrm>
          <a:prstGeom prst="rect">
            <a:avLst/>
          </a:prstGeom>
        </p:spPr>
      </p:pic>
      <p:sp>
        <p:nvSpPr>
          <p:cNvPr id="6" name="C_1#目录1:7924fcd35?lid=849b90d3c&amp;cid=849b90d3c&amp;vtp=1&amp;bbb=1" title="">
            <a:hlinkClick r:id="rId5" action="ppaction://hlinksldjump"/>
          </p:cNvPr>
          <p:cNvSpPr/>
          <p:nvPr/>
        </p:nvSpPr>
        <p:spPr>
          <a:xfrm>
            <a:off x="6309360" y="2020824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2400"/>
          </a:p>
        </p:txBody>
      </p:sp>
      <p:sp>
        <p:nvSpPr>
          <p:cNvPr id="7" name="C_1#目录1:7924fcd35?lid=849b90d3c&amp;cid=849b90d3c&amp;vtp=1&amp;bbb=1" title="">
            <a:hlinkClick r:id="rId5" action="ppaction://hlinksldjump"/>
          </p:cNvPr>
          <p:cNvSpPr/>
          <p:nvPr/>
        </p:nvSpPr>
        <p:spPr>
          <a:xfrm>
            <a:off x="7095744" y="2039112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考点回顾</a:t>
            </a:r>
            <a:endParaRPr lang="en-US" altLang="zh-CN" sz="2800"/>
          </a:p>
        </p:txBody>
      </p:sp>
      <p:pic>
        <p:nvPicPr>
          <p:cNvPr id="8" name="C_1#目录1:7924fcd35?lid=b9ccffdae&amp;cid=b9ccffdae&amp;tib=255,255,255&amp;vtp=1" title="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834640"/>
            <a:ext cx="612648" cy="612648"/>
          </a:xfrm>
          <a:prstGeom prst="rect">
            <a:avLst/>
          </a:prstGeom>
        </p:spPr>
      </p:pic>
      <p:sp>
        <p:nvSpPr>
          <p:cNvPr id="9" name="C_1#目录1:7924fcd35?lid=b9ccffdae&amp;cid=b9ccffdae&amp;vtp=1&amp;bbb=1" title="">
            <a:hlinkClick r:id="rId6" action="ppaction://hlinksldjump"/>
          </p:cNvPr>
          <p:cNvSpPr/>
          <p:nvPr/>
        </p:nvSpPr>
        <p:spPr>
          <a:xfrm>
            <a:off x="6309360" y="2834640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altLang="zh-CN" sz="2400"/>
          </a:p>
        </p:txBody>
      </p:sp>
      <p:sp>
        <p:nvSpPr>
          <p:cNvPr id="10" name="C_1#目录1:7924fcd35?lid=b9ccffdae&amp;cid=b9ccffdae&amp;vtp=1&amp;bbb=1" title="">
            <a:hlinkClick r:id="rId6" action="ppaction://hlinksldjump"/>
          </p:cNvPr>
          <p:cNvSpPr/>
          <p:nvPr/>
        </p:nvSpPr>
        <p:spPr>
          <a:xfrm>
            <a:off x="7095744" y="2852928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夯实基础</a:t>
            </a:r>
            <a:endParaRPr lang="en-US" altLang="zh-CN" sz="2800"/>
          </a:p>
        </p:txBody>
      </p:sp>
      <p:pic>
        <p:nvPicPr>
          <p:cNvPr id="11" name="C_1#目录1:7924fcd35?lid=318753352&amp;cid=318753352&amp;tib=255,255,255&amp;vtp=1" title="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3648456"/>
            <a:ext cx="612648" cy="612648"/>
          </a:xfrm>
          <a:prstGeom prst="rect">
            <a:avLst/>
          </a:prstGeom>
        </p:spPr>
      </p:pic>
      <p:sp>
        <p:nvSpPr>
          <p:cNvPr id="12" name="C_1#目录1:7924fcd35?lid=318753352&amp;cid=318753352&amp;vtp=1&amp;bbb=1" title="">
            <a:hlinkClick r:id="rId7" action="ppaction://hlinksldjump"/>
          </p:cNvPr>
          <p:cNvSpPr/>
          <p:nvPr/>
        </p:nvSpPr>
        <p:spPr>
          <a:xfrm>
            <a:off x="6309360" y="3648456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altLang="zh-CN" sz="2400"/>
          </a:p>
        </p:txBody>
      </p:sp>
      <p:sp>
        <p:nvSpPr>
          <p:cNvPr id="13" name="C_1#目录1:7924fcd35?lid=318753352&amp;cid=318753352&amp;vtp=1&amp;bbb=1" title="">
            <a:hlinkClick r:id="rId7" action="ppaction://hlinksldjump"/>
          </p:cNvPr>
          <p:cNvSpPr/>
          <p:nvPr/>
        </p:nvSpPr>
        <p:spPr>
          <a:xfrm>
            <a:off x="7095744" y="3666744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2800"/>
          </a:p>
        </p:txBody>
      </p:sp>
      <p:pic>
        <p:nvPicPr>
          <p:cNvPr id="14" name="C_1#目录1:7924fcd35?lid=6ce41263f&amp;cid=6ce41263f&amp;tib=255,255,255&amp;vtp=1" title="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4453128"/>
            <a:ext cx="612648" cy="612648"/>
          </a:xfrm>
          <a:prstGeom prst="rect">
            <a:avLst/>
          </a:prstGeom>
        </p:spPr>
      </p:pic>
      <p:sp>
        <p:nvSpPr>
          <p:cNvPr id="15" name="C_1#目录1:7924fcd35?lid=6ce41263f&amp;cid=6ce41263f&amp;vtp=1&amp;bbb=1" title="">
            <a:hlinkClick r:id="rId8" action="ppaction://hlinksldjump"/>
          </p:cNvPr>
          <p:cNvSpPr/>
          <p:nvPr/>
        </p:nvSpPr>
        <p:spPr>
          <a:xfrm>
            <a:off x="6309360" y="4453128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05</a:t>
            </a:r>
            <a:endParaRPr lang="en-US" altLang="zh-CN" sz="2400"/>
          </a:p>
        </p:txBody>
      </p:sp>
      <p:sp>
        <p:nvSpPr>
          <p:cNvPr id="16" name="C_1#目录1:7924fcd35?lid=6ce41263f&amp;cid=6ce41263f&amp;vtp=1&amp;bbb=1" title="">
            <a:hlinkClick r:id="rId8" action="ppaction://hlinksldjump"/>
          </p:cNvPr>
          <p:cNvSpPr/>
          <p:nvPr/>
        </p:nvSpPr>
        <p:spPr>
          <a:xfrm>
            <a:off x="7095744" y="4471416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广东中考</a:t>
            </a:r>
            <a:endParaRPr lang="en-US" altLang="zh-CN" sz="2800"/>
          </a:p>
        </p:txBody>
      </p:sp>
      <p:sp>
        <p:nvSpPr>
          <p:cNvPr id="17" name="O_0#目录1:7924fcd35.fixed?vcp=1&amp;color=0,0,0&amp;vtp=1&amp;bt=1&amp;bbb=1" title=""/>
          <p:cNvSpPr/>
          <p:nvPr/>
        </p:nvSpPr>
        <p:spPr>
          <a:xfrm>
            <a:off x="1225296" y="612648"/>
            <a:ext cx="2880360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6700"/>
              </a:lnSpc>
            </a:pP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目</a:t>
            </a:r>
            <a:r>
              <a:rPr lang="en-US" altLang="zh-CN" sz="5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录</a:t>
            </a:r>
            <a:endParaRPr lang="en-US" altLang="zh-CN" sz="5400"/>
          </a:p>
        </p:txBody>
      </p:sp>
      <p:sp>
        <p:nvSpPr>
          <p:cNvPr id="18" name="O_0#目录1:7924fcd35.fixed?vcp=1&amp;color=0,0,0&amp;vtp=1&amp;bbb=1" title=""/>
          <p:cNvSpPr/>
          <p:nvPr/>
        </p:nvSpPr>
        <p:spPr>
          <a:xfrm>
            <a:off x="1298448" y="1508760"/>
            <a:ext cx="2880360" cy="393192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2500"/>
              </a:lnSpc>
            </a:pP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C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O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E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S</a:t>
            </a:r>
            <a:endParaRPr lang="en-US" altLang="zh-CN" sz="2000"/>
          </a:p>
        </p:txBody>
      </p:sp>
      <p:sp>
        <p:nvSpPr>
          <p:cNvPr id="19" name="O_0#目录1:7924fcd35" title=""/>
          <p:cNvSpPr/>
          <p:nvPr/>
        </p:nvSpPr>
        <p:spPr>
          <a:xfrm>
            <a:off x="1335024" y="2048256"/>
            <a:ext cx="539496" cy="9144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</a:ln>
        </p:spPr>
        <p:txBody>
          <a:bodyPr tIns="0" bIns="0"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38_1#c964d1a4b?vcp=1&amp;vop=1&amp;vis=1&amp;pid=d101a37eb&amp;color=0,0,0&amp;mp=1&amp;vtp=1&amp;bt=1&amp;bbb=1&amp;hb=1" title=""/>
              <p:cNvSpPr/>
              <p:nvPr/>
            </p:nvSpPr>
            <p:spPr>
              <a:xfrm>
                <a:off x="932688" y="1216882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（4）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若将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𝐛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中的物体换成相同材料的球体，则不能完成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𝐛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𝐝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三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次实验的探究，具体理由是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_________________________________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_________________________________________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38_1#c964d1a4b?vcp=1&amp;vop=1&amp;vis=1&amp;pid=d101a37eb&amp;color=0,0,0&amp;mp=1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16882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12" r="-662" b="-37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39_1#c964d1a4b.blank?vcp=1&amp;vop=1&amp;vis=1&amp;pid=d101a37eb&amp;color=0,0,0&amp;mp=1&amp;vpa=25&amp;vtp=1&amp;bbb=1&amp;hb=1" title=""/>
          <p:cNvSpPr/>
          <p:nvPr/>
        </p:nvSpPr>
        <p:spPr>
          <a:xfrm>
            <a:off x="932689" y="1834102"/>
            <a:ext cx="10323321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</a:t>
            </a: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球体的形状规则，深度不同时排开液</a:t>
            </a:r>
            <a:endParaRPr lang="en-US" altLang="zh-CN" sz="2800" b="1" i="0">
              <a:solidFill>
                <a:srgbClr val="FF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体的体积也不同，不能探究浮力和深度的关系</a:t>
            </a:r>
            <a:endParaRPr lang="en-US" altLang="zh-CN" sz="2800"/>
          </a:p>
        </p:txBody>
      </p:sp>
      <p:pic>
        <p:nvPicPr>
          <p:cNvPr id="4" name="QB_6_BD.38_2#c964d1a4b?iti=8&amp;vcp=1&amp;vop=1&amp;vis=1&amp;visfb=1&amp;pid=d101a37eb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2696" y="3191478"/>
            <a:ext cx="5632704" cy="17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6_BD.38_3#c964d1a4b?iti=8&amp;vcp=1&amp;vop=1&amp;vis=1&amp;visfb=1&amp;pid=d101a37eb&amp;color=0,0,0&amp;vtp=1&amp;bbb=1" title=""/>
          <p:cNvSpPr/>
          <p:nvPr/>
        </p:nvSpPr>
        <p:spPr>
          <a:xfrm>
            <a:off x="5553742" y="5074126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图12-4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5_BD.40_1#7bb262f1b?iti=9&amp;htil=4&amp;vcp=1&amp;vop=1&amp;vis=1&amp;pid=318753352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9870" y="1261364"/>
            <a:ext cx="2788920" cy="24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5_BD.40_2#7bb262f1b?iti=9&amp;htil=4&amp;vcp=1&amp;vop=1&amp;vis=1&amp;pid=318753352&amp;color=0,0,0&amp;vtp=1&amp;bbb=1" title=""/>
          <p:cNvSpPr/>
          <p:nvPr/>
        </p:nvSpPr>
        <p:spPr>
          <a:xfrm>
            <a:off x="9209024" y="3829812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图12-5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5_BD.40_3#7bb262f1b?htil=4&amp;vcp=1&amp;vop=1&amp;vis=1&amp;pid=318753352&amp;color=0,0,0&amp;vtp=1&amp;bt=1&amp;bbb=1&amp;hb=1&amp;hs=1" title=""/>
              <p:cNvSpPr/>
              <p:nvPr/>
            </p:nvSpPr>
            <p:spPr>
              <a:xfrm>
                <a:off x="932688" y="1243075"/>
                <a:ext cx="7397496" cy="31555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4.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（2024·深圳）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如图12-5所示，“海葵一号”是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中国自主设计并建造的亚洲首艘浮式生产储卸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型装置，“海葵一号”漂浮在大海上工作，从空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中俯瞰像一朵绽放的葵花。已知：“海葵一号” 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的质量是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𝟕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，满载时排开海水的质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5_BD.40_3#7bb262f1b?htil=4&amp;vcp=1&amp;vop=1&amp;vis=1&amp;pid=318753352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43075"/>
                <a:ext cx="7397496" cy="3155569"/>
              </a:xfrm>
              <a:prstGeom prst="rect">
                <a:avLst/>
              </a:prstGeom>
              <a:blipFill rotWithShape="1">
                <a:blip r:embed="rId4"/>
                <a:stretch>
                  <a:fillRect l="-7" t="-12" r="-366" b="-22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O_5_BD.40_3#7bb262f1b?htil=4&amp;vcp=1&amp;vop=1&amp;vis=1&amp;pid=318753352&amp;color=0,0,0&amp;vtp=1&amp;bt=1&amp;bbb=1&amp;hb=1&amp;hs=1" title=""/>
              <p:cNvSpPr/>
              <p:nvPr/>
            </p:nvSpPr>
            <p:spPr>
              <a:xfrm>
                <a:off x="935991" y="4380547"/>
                <a:ext cx="10320018" cy="122555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2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量是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𝟖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(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𝐠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取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海水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的密度为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��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）。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5_BD.40_3#7bb262f1b?htil=4&amp;vcp=1&amp;vop=1&amp;vis=1&amp;pid=318753352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91" y="4380547"/>
                <a:ext cx="10320018" cy="1225550"/>
              </a:xfrm>
              <a:prstGeom prst="rect">
                <a:avLst/>
              </a:prstGeom>
              <a:blipFill rotWithShape="1">
                <a:blip r:embed="rId5"/>
                <a:stretch>
                  <a:fillRect t="-26" r="6" b="-56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6_BD.41_1#6139b9df4?iti=10&amp;htil=5&amp;vcp=1&amp;vop=1&amp;vis=1&amp;visfb=1&amp;pid=7bb262f1b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27464" y="1223613"/>
            <a:ext cx="1810512" cy="160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6_BD.41_2#6139b9df4?iti=10&amp;htil=5&amp;vcp=1&amp;vop=1&amp;vis=1&amp;visfb=1&amp;pid=7bb262f1b&amp;color=0,0,0&amp;vtp=1&amp;bbb=1" title=""/>
          <p:cNvSpPr/>
          <p:nvPr/>
        </p:nvSpPr>
        <p:spPr>
          <a:xfrm>
            <a:off x="9787414" y="2956147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图12-5</a:t>
            </a:r>
            <a:endParaRPr lang="en-US" altLang="zh-CN" sz="2800"/>
          </a:p>
        </p:txBody>
      </p:sp>
      <p:sp>
        <p:nvSpPr>
          <p:cNvPr id="4" name="QO_6_BD.41_3#6139b9df4?htil=5&amp;vcp=1&amp;vop=1&amp;vis=1&amp;pid=7bb262f1b&amp;color=0,0,0&amp;vtp=1&amp;bt=1&amp;bbb=1&amp;hs=1" title=""/>
          <p:cNvSpPr/>
          <p:nvPr/>
        </p:nvSpPr>
        <p:spPr>
          <a:xfrm>
            <a:off x="932688" y="1205325"/>
            <a:ext cx="8375904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求“海葵一号”满载时受到的浮力；</a:t>
            </a:r>
            <a:endParaRPr lang="en-US" altLang="zh-CN" sz="2800"/>
          </a:p>
        </p:txBody>
      </p:sp>
      <mc:AlternateContent>
        <mc:Choice Requires="a14">
          <p:sp>
            <p:nvSpPr>
              <p:cNvPr id="5" name="QO_6_AN.42_1#6139b9df4?htil=5&amp;vcp=1&amp;vop=1&amp;vis=1&amp;pid=7bb262f1b&amp;color=0,0,0&amp;vtp=1&amp;bbb=1&amp;hb=1&amp;hs=1" title=""/>
              <p:cNvSpPr/>
              <p:nvPr/>
            </p:nvSpPr>
            <p:spPr>
              <a:xfrm>
                <a:off x="932688" y="1769967"/>
                <a:ext cx="8375904" cy="19152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解：满载时排开海水的质量是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𝟖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，则其重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力</a:t>
                </a:r>
                <a:endParaRPr lang="en-US" altLang="zh-CN" sz="2800"/>
              </a:p>
              <a:p>
                <a:pPr latinLnBrk="1">
                  <a:lnSpc>
                    <a:spcPts val="54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𝑮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排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𝒎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排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𝟖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𝟗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6_AN.42_1#6139b9df4?htil=5&amp;vcp=1&amp;vop=1&amp;vis=1&amp;pid=7bb262f1b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769967"/>
                <a:ext cx="8375904" cy="1915287"/>
              </a:xfrm>
              <a:prstGeom prst="rect">
                <a:avLst/>
              </a:prstGeom>
              <a:blipFill rotWithShape="1">
                <a:blip r:embed="rId4"/>
                <a:stretch>
                  <a:fillRect l="-6" t="-12" r="-3130" b="-43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6" name="QO_6_AN.42_1#6139b9df4?htil=5&amp;vcp=1&amp;vop=1&amp;vis=1&amp;pid=7bb262f1b&amp;color=0,0,0&amp;vtp=1&amp;bbb=1&amp;hb=1&amp;hs=1" title=""/>
              <p:cNvSpPr/>
              <p:nvPr/>
            </p:nvSpPr>
            <p:spPr>
              <a:xfrm>
                <a:off x="935991" y="3685255"/>
                <a:ext cx="10320018" cy="186055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“海葵一号”漂浮在海面上，根据阿基米德原理，其满载时受到的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浮力等于其排开海水的重力，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浮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𝑮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排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𝟗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答：“海葵一号”满载时受到的浮力为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𝟗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O_6_AN.42_1#6139b9df4?htil=5&amp;vcp=1&amp;vop=1&amp;vis=1&amp;pid=7bb262f1b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91" y="3685255"/>
                <a:ext cx="10320018" cy="1860550"/>
              </a:xfrm>
              <a:prstGeom prst="rect">
                <a:avLst/>
              </a:prstGeom>
              <a:blipFill rotWithShape="1">
                <a:blip r:embed="rId5"/>
                <a:stretch>
                  <a:fillRect t="-19" r="6" b="-37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6_BD.43_1#275336ca9?iti=11&amp;htil=6&amp;vcp=1&amp;vop=1&amp;vis=1&amp;visfb=1&amp;pid=7bb262f1b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3944" y="1500346"/>
            <a:ext cx="2478024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6_BD.43_2#275336ca9?iti=11&amp;htil=6&amp;vcp=1&amp;vop=1&amp;vis=1&amp;visfb=1&amp;pid=7bb262f1b&amp;color=0,0,0&amp;vtp=1&amp;bbb=1" title=""/>
          <p:cNvSpPr/>
          <p:nvPr/>
        </p:nvSpPr>
        <p:spPr>
          <a:xfrm>
            <a:off x="9387649" y="3799808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图12-5</a:t>
            </a:r>
            <a:endParaRPr lang="en-US" altLang="zh-CN" sz="2800"/>
          </a:p>
        </p:txBody>
      </p:sp>
      <p:sp>
        <p:nvSpPr>
          <p:cNvPr id="4" name="QO_6_BD.43_3#275336ca9?htil=6&amp;vcp=1&amp;vop=1&amp;vis=1&amp;pid=7bb262f1b&amp;color=0,0,0&amp;vtp=1&amp;bt=1&amp;bbb=1" title=""/>
          <p:cNvSpPr/>
          <p:nvPr/>
        </p:nvSpPr>
        <p:spPr>
          <a:xfrm>
            <a:off x="932688" y="1482058"/>
            <a:ext cx="7708392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求“海葵一号”一次最多能储存石油的质量；</a:t>
            </a:r>
            <a:endParaRPr lang="en-US" altLang="zh-CN" sz="2800"/>
          </a:p>
        </p:txBody>
      </p:sp>
      <p:sp>
        <p:nvSpPr>
          <p:cNvPr id="5" name="QO_6_AN.44_1#275336ca9?htil=6&amp;vcp=1&amp;vop=1&amp;vis=1&amp;pid=7bb262f1b&amp;color=0,0,0&amp;vtp=1&amp;bbb=1&amp;hb=1" title=""/>
          <p:cNvSpPr/>
          <p:nvPr/>
        </p:nvSpPr>
        <p:spPr>
          <a:xfrm>
            <a:off x="932688" y="2119788"/>
            <a:ext cx="7708392" cy="6477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解：“海葵一号”一次最多能储存石油的质量</a:t>
            </a:r>
            <a:endParaRPr lang="en-US" altLang="zh-CN" sz="2800"/>
          </a:p>
          <a:p>
            <a:pPr latinLnBrk="1">
              <a:lnSpc>
                <a:spcPts val="100"/>
              </a:lnSpc>
            </a:pPr>
            <a:endParaRPr lang="en-US" altLang="zh-CN" sz="2800"/>
          </a:p>
        </p:txBody>
      </p:sp>
      <mc:AlternateContent>
        <mc:Choice Requires="a14">
          <p:sp>
            <p:nvSpPr>
              <p:cNvPr id="6" name="QO_6_AN.44_1#275336ca9?htil=6&amp;vcp=1&amp;vop=1&amp;vis=1&amp;pid=7bb262f1b&amp;color=0,0,0&amp;vtp=1&amp;bbb=1&amp;hb=1" title=""/>
              <p:cNvSpPr/>
              <p:nvPr/>
            </p:nvSpPr>
            <p:spPr>
              <a:xfrm>
                <a:off x="932688" y="2770600"/>
                <a:ext cx="7708392" cy="13716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latinLnBrk="1">
                  <a:lnSpc>
                    <a:spcPts val="54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𝒎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石油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𝒎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排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𝒎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𝟖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𝟕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𝟕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100"/>
                  </a:lnSpc>
                </a:pPr>
                <a:endParaRPr lang="en-US" altLang="zh-CN" sz="2800"/>
              </a:p>
            </p:txBody>
          </p:sp>
        </mc:Choice>
        <mc:Fallback>
          <p:sp>
            <p:nvSpPr>
              <p:cNvPr id="6" name="QO_6_AN.44_1#275336ca9?htil=6&amp;vcp=1&amp;vop=1&amp;vis=1&amp;pid=7bb262f1b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770600"/>
                <a:ext cx="7708392" cy="1371600"/>
              </a:xfrm>
              <a:prstGeom prst="rect">
                <a:avLst/>
              </a:prstGeom>
              <a:blipFill rotWithShape="1">
                <a:blip r:embed="rId4"/>
                <a:stretch>
                  <a:fillRect l="-7" t="-7" b="-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7" name="QO_6_AN.44_1#275336ca9?htil=6&amp;vcp=1&amp;vop=1&amp;vis=1&amp;pid=7bb262f1b&amp;color=0,0,0&amp;vtp=1&amp;bbb=1&amp;hb=1" title=""/>
              <p:cNvSpPr/>
              <p:nvPr/>
            </p:nvSpPr>
            <p:spPr>
              <a:xfrm>
                <a:off x="932688" y="4142200"/>
                <a:ext cx="7708392" cy="12124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答：“海葵一号”一次最多能储存石油的质量为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𝟕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7" name="QO_6_AN.44_1#275336ca9?htil=6&amp;vcp=1&amp;vop=1&amp;vis=1&amp;pid=7bb262f1b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142200"/>
                <a:ext cx="7708392" cy="1212469"/>
              </a:xfrm>
              <a:prstGeom prst="rect">
                <a:avLst/>
              </a:prstGeom>
              <a:blipFill rotWithShape="1">
                <a:blip r:embed="rId5"/>
                <a:stretch>
                  <a:fillRect l="-7" t="-8" b="-57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6_BD.45_1#e3dab7648?iti=12&amp;htil=7&amp;vcp=1&amp;vop=1&amp;vis=1&amp;visfb=1&amp;pid=7bb262f1b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2792" y="879093"/>
            <a:ext cx="2615184" cy="225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6_BD.45_2#e3dab7648?iti=12&amp;htil=7&amp;vcp=1&amp;vop=1&amp;vis=1&amp;visfb=1&amp;pid=7bb262f1b&amp;color=0,0,0&amp;vtp=1&amp;bbb=1" title=""/>
          <p:cNvSpPr/>
          <p:nvPr/>
        </p:nvSpPr>
        <p:spPr>
          <a:xfrm>
            <a:off x="9385078" y="3252470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图12-5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6_BD.45_3#e3dab7648?htil=7&amp;vcp=1&amp;vop=1&amp;vis=1&amp;pid=7bb262f1b&amp;color=0,0,0&amp;vtp=1&amp;bt=1&amp;bbb=1&amp;hb=1&amp;hs=1" title=""/>
              <p:cNvSpPr/>
              <p:nvPr/>
            </p:nvSpPr>
            <p:spPr>
              <a:xfrm>
                <a:off x="932688" y="851661"/>
                <a:ext cx="7571232" cy="186055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当一架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的直升机停放在“海葵一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号”的水平停机坪上时，直升机与停机坪接触的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面积是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，请求出直升机对停机坪的压强。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6_BD.45_3#e3dab7648?htil=7&amp;vcp=1&amp;vop=1&amp;vis=1&amp;pid=7bb262f1b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51661"/>
                <a:ext cx="7571232" cy="1860550"/>
              </a:xfrm>
              <a:prstGeom prst="rect">
                <a:avLst/>
              </a:prstGeom>
              <a:blipFill rotWithShape="1">
                <a:blip r:embed="rId4"/>
                <a:stretch>
                  <a:fillRect l="-7" t="-7" r="-3749" b="-37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O_6_AN.46_1#e3dab7648?htil=7&amp;vcp=1&amp;vop=1&amp;vis=1&amp;pid=7bb262f1b&amp;color=0,0,0&amp;vtp=1&amp;bbb=1&amp;hb=1&amp;hs=1" title=""/>
              <p:cNvSpPr/>
              <p:nvPr/>
            </p:nvSpPr>
            <p:spPr>
              <a:xfrm>
                <a:off x="932688" y="2712466"/>
                <a:ext cx="7571232" cy="126777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解：直升机在水平停机坪上，对停机坪的压力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4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𝑭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𝑮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机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6_AN.46_1#e3dab7648?htil=7&amp;vcp=1&amp;vop=1&amp;vis=1&amp;pid=7bb262f1b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712466"/>
                <a:ext cx="7571232" cy="1267778"/>
              </a:xfrm>
              <a:prstGeom prst="rect">
                <a:avLst/>
              </a:prstGeom>
              <a:blipFill rotWithShape="1">
                <a:blip r:embed="rId5"/>
                <a:stretch>
                  <a:fillRect l="-7" t="-30" b="-6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6" name="QO_6_AN.46_1#e3dab7648?htil=7&amp;vcp=1&amp;vop=1&amp;vis=1&amp;pid=7bb262f1b&amp;color=0,0,0&amp;vtp=1&amp;bbb=1&amp;hb=1&amp;hs=1" title=""/>
              <p:cNvSpPr/>
              <p:nvPr/>
            </p:nvSpPr>
            <p:spPr>
              <a:xfrm>
                <a:off x="935991" y="3980751"/>
                <a:ext cx="10320018" cy="197300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直升机对停机坪的压强</a:t>
                </a:r>
                <a:endParaRPr lang="en-US" altLang="zh-CN" sz="2800"/>
              </a:p>
              <a:p>
                <a:pPr latinLnBrk="1">
                  <a:lnSpc>
                    <a:spcPts val="59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𝑺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𝟏𝟎</m:t>
                              </m:r>
                            </m:e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𝟒</m:t>
                              </m:r>
                            </m:sup>
                          </m:sSup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𝐍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.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𝟎𝟔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"/>
                                </m:rPr>
                                <a:rPr lang="en-US" altLang="zh-CN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𝐦</m:t>
                              </m:r>
                            </m:e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𝟓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𝐏𝐚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答：直升机对停机坪的压强为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𝟓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𝐏𝐚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O_6_AN.46_1#e3dab7648?htil=7&amp;vcp=1&amp;vop=1&amp;vis=1&amp;pid=7bb262f1b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91" y="3980751"/>
                <a:ext cx="10320018" cy="1973009"/>
              </a:xfrm>
              <a:prstGeom prst="rect">
                <a:avLst/>
              </a:prstGeom>
              <a:blipFill rotWithShape="1">
                <a:blip r:embed="rId6"/>
                <a:stretch>
                  <a:fillRect t="-29" r="6" b="-36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6ce41263f.fixed?vcp=1&amp;pid=7924fcd35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05</a:t>
            </a:r>
            <a:endParaRPr lang="en-US" altLang="zh-CN" sz="8000"/>
          </a:p>
        </p:txBody>
      </p:sp>
      <p:sp>
        <p:nvSpPr>
          <p:cNvPr id="3" name="C_4_BD#6ce41263f.fixed?vcp=1&amp;pid=7924fcd35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广东中考</a:t>
            </a:r>
            <a:endParaRPr lang="en-US" altLang="zh-CN" sz="7200"/>
          </a:p>
        </p:txBody>
      </p:sp>
      <p:sp>
        <p:nvSpPr>
          <p:cNvPr id="4" name="C_4#6ce41263f.fixed?vcp=1&amp;pid=7924fcd35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5_BD.47_1#8dc0fe624?iti=13&amp;htil=8&amp;vcp=1&amp;vop=1&amp;vis=1&amp;pid=6ce41263f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9440" y="1458944"/>
            <a:ext cx="4288536" cy="326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5_BD.47_2#8dc0fe624?iti=13&amp;htil=8&amp;vcp=1&amp;vop=1&amp;vis=1&amp;pid=6ce41263f&amp;color=0,0,0&amp;vtp=1&amp;bbb=1" title=""/>
          <p:cNvSpPr/>
          <p:nvPr/>
        </p:nvSpPr>
        <p:spPr>
          <a:xfrm>
            <a:off x="8548402" y="4850352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图12-6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5_BD.47_3#8dc0fe624?htil=8&amp;vcp=1&amp;vop=1&amp;vis=1&amp;pid=6ce41263f&amp;color=0,0,0&amp;vtp=1&amp;bt=1&amp;bbb=1&amp;hb=1" title=""/>
              <p:cNvSpPr/>
              <p:nvPr/>
            </p:nvSpPr>
            <p:spPr>
              <a:xfrm>
                <a:off x="932688" y="1440656"/>
                <a:ext cx="5897880" cy="385857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（2025·广东）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如图12-6所示是我国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自主设计建造的“极地”号破冰调查船，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某次任务中，该船的总质量为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𝟔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。已知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𝒈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𝝆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海水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4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𝒒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燃油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𝟕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。求该船：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5_BD.47_3#8dc0fe624?htil=8&amp;vcp=1&amp;vop=1&amp;vis=1&amp;pid=6ce41263f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440656"/>
                <a:ext cx="5897880" cy="3858578"/>
              </a:xfrm>
              <a:prstGeom prst="rect">
                <a:avLst/>
              </a:prstGeom>
              <a:blipFill rotWithShape="1">
                <a:blip r:embed="rId4"/>
                <a:stretch>
                  <a:fillRect l="-9" t="-12" r="-4686" b="-2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6_BD.48_1#34a7a144d?iti=14&amp;htil=9&amp;vcp=1&amp;vop=1&amp;vis=1&amp;visfb=1&amp;pid=8dc0fe624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6573" y="1458944"/>
            <a:ext cx="4288536" cy="326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6_BD.48_2#34a7a144d?iti=14&amp;htil=9&amp;vcp=1&amp;vop=1&amp;vis=1&amp;visfb=1&amp;pid=8dc0fe624&amp;color=0,0,0&amp;vtp=1&amp;bbb=1" title=""/>
          <p:cNvSpPr/>
          <p:nvPr/>
        </p:nvSpPr>
        <p:spPr>
          <a:xfrm>
            <a:off x="7965535" y="4833842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图12-6</a:t>
            </a:r>
            <a:endParaRPr lang="en-US" altLang="zh-CN" sz="2800"/>
          </a:p>
        </p:txBody>
      </p:sp>
      <p:sp>
        <p:nvSpPr>
          <p:cNvPr id="4" name="QO_6_BD.48_3#34a7a144d?htil=9&amp;vcp=1&amp;vop=1&amp;vis=1&amp;pid=8dc0fe624&amp;color=0,0,0&amp;vtp=1&amp;bt=1&amp;bbb=1" title=""/>
          <p:cNvSpPr/>
          <p:nvPr/>
        </p:nvSpPr>
        <p:spPr>
          <a:xfrm>
            <a:off x="932688" y="1440656"/>
            <a:ext cx="5897880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受到的总重力；</a:t>
            </a:r>
            <a:endParaRPr lang="en-US" altLang="zh-CN" sz="2800"/>
          </a:p>
        </p:txBody>
      </p:sp>
      <p:sp>
        <p:nvSpPr>
          <p:cNvPr id="5" name="QO_6_AN.49_1#34a7a144d?htil=9&amp;vcp=1&amp;vop=1&amp;vis=1&amp;pid=8dc0fe624&amp;color=0,0,0&amp;vtp=1&amp;bbb=1&amp;hb=1" title=""/>
          <p:cNvSpPr/>
          <p:nvPr/>
        </p:nvSpPr>
        <p:spPr>
          <a:xfrm>
            <a:off x="932688" y="2078386"/>
            <a:ext cx="5897880" cy="6477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解：该船受到的总重力</a:t>
            </a:r>
            <a:endParaRPr lang="en-US" altLang="zh-CN" sz="2800"/>
          </a:p>
          <a:p>
            <a:pPr latinLnBrk="1">
              <a:lnSpc>
                <a:spcPts val="100"/>
              </a:lnSpc>
            </a:pPr>
            <a:endParaRPr lang="en-US" altLang="zh-CN" sz="2800"/>
          </a:p>
        </p:txBody>
      </p:sp>
      <mc:AlternateContent>
        <mc:Choice Requires="a14">
          <p:sp>
            <p:nvSpPr>
              <p:cNvPr id="6" name="QO_6_AN.49_1#34a7a144d?htil=9&amp;vcp=1&amp;vop=1&amp;vis=1&amp;pid=8dc0fe624&amp;color=0,0,0&amp;vtp=1&amp;bbb=1&amp;hb=1" title=""/>
              <p:cNvSpPr/>
              <p:nvPr/>
            </p:nvSpPr>
            <p:spPr>
              <a:xfrm>
                <a:off x="932688" y="2729198"/>
                <a:ext cx="5897880" cy="1346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latinLnBrk="1">
                  <a:lnSpc>
                    <a:spcPts val="53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𝑮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总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𝒎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总</m:t>
                          </m:r>
                        </m:sub>
                      </m:sSub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𝒈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𝟔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𝟕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100"/>
                  </a:lnSpc>
                </a:pPr>
                <a:endParaRPr lang="en-US" altLang="zh-CN" sz="2800"/>
              </a:p>
            </p:txBody>
          </p:sp>
        </mc:Choice>
        <mc:Fallback>
          <p:sp>
            <p:nvSpPr>
              <p:cNvPr id="6" name="QO_6_AN.49_1#34a7a144d?htil=9&amp;vcp=1&amp;vop=1&amp;vis=1&amp;pid=8dc0fe624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729198"/>
                <a:ext cx="5897880" cy="1346200"/>
              </a:xfrm>
              <a:prstGeom prst="rect">
                <a:avLst/>
              </a:prstGeom>
              <a:blipFill rotWithShape="1">
                <a:blip r:embed="rId4"/>
                <a:stretch>
                  <a:fillRect l="-9" t="-45" r="9" b="-8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7" name="QO_6_AN.49_1#34a7a144d?htil=9&amp;vcp=1&amp;vop=1&amp;vis=1&amp;pid=8dc0fe624&amp;color=0,0,0&amp;vtp=1&amp;bbb=1&amp;hb=1" title=""/>
              <p:cNvSpPr/>
              <p:nvPr/>
            </p:nvSpPr>
            <p:spPr>
              <a:xfrm>
                <a:off x="932688" y="4075398"/>
                <a:ext cx="5897880" cy="12124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答：该船受到的总重力为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𝟕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7" name="QO_6_AN.49_1#34a7a144d?htil=9&amp;vcp=1&amp;vop=1&amp;vis=1&amp;pid=8dc0fe624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075398"/>
                <a:ext cx="5897880" cy="1212469"/>
              </a:xfrm>
              <a:prstGeom prst="rect">
                <a:avLst/>
              </a:prstGeom>
              <a:blipFill rotWithShape="1">
                <a:blip r:embed="rId5"/>
                <a:stretch>
                  <a:fillRect l="-9" t="-50" r="9" b="-57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6_BD.50_1#f9c1cc2be?iti=15&amp;htil=10&amp;vcp=1&amp;vop=1&amp;vis=1&amp;visfb=1&amp;pid=8dc0fe624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8987" y="808070"/>
            <a:ext cx="3465576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6_BD.50_2#f9c1cc2be?iti=15&amp;htil=10&amp;vcp=1&amp;vop=1&amp;vis=1&amp;visfb=1&amp;pid=8dc0fe624&amp;color=0,0,0&amp;vtp=1&amp;bbb=1" title=""/>
          <p:cNvSpPr/>
          <p:nvPr/>
        </p:nvSpPr>
        <p:spPr>
          <a:xfrm>
            <a:off x="8836469" y="3583020"/>
            <a:ext cx="1090612" cy="5669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图12-6</a:t>
            </a:r>
            <a:endParaRPr lang="en-US" altLang="zh-CN" sz="2800"/>
          </a:p>
        </p:txBody>
      </p:sp>
      <p:sp>
        <p:nvSpPr>
          <p:cNvPr id="4" name="QO_6_BD.50_3#f9c1cc2be?htil=10&amp;vcp=1&amp;vop=1&amp;vis=1&amp;pid=8dc0fe624&amp;color=0,0,0&amp;vtp=1&amp;bt=1&amp;bbb=1&amp;hs=1" title=""/>
          <p:cNvSpPr/>
          <p:nvPr/>
        </p:nvSpPr>
        <p:spPr>
          <a:xfrm>
            <a:off x="932688" y="789781"/>
            <a:ext cx="6720840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静止时排开海水的体积。</a:t>
            </a:r>
            <a:endParaRPr lang="en-US" altLang="zh-CN" sz="2800"/>
          </a:p>
        </p:txBody>
      </p:sp>
      <mc:AlternateContent>
        <mc:Choice Requires="a14">
          <p:sp>
            <p:nvSpPr>
              <p:cNvPr id="5" name="QO_6_AN.51_1#f9c1cc2be?htil=10&amp;vcp=1&amp;vop=1&amp;vis=1&amp;pid=8dc0fe624&amp;color=0,0,0&amp;vtp=1&amp;bbb=1&amp;hb=1&amp;hs=1" title=""/>
              <p:cNvSpPr/>
              <p:nvPr/>
            </p:nvSpPr>
            <p:spPr>
              <a:xfrm>
                <a:off x="932688" y="1427512"/>
                <a:ext cx="6720840" cy="31444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解：船静止时，漂浮在海面上，根据物体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的漂浮条件可知，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船所受的浮力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浮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𝑮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总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𝟕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根据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浮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𝝆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液</m:t>
                          </m:r>
                        </m:sub>
                      </m:sSub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𝒈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𝑽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排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可得，该船静止时排开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海水的体积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6_AN.51_1#f9c1cc2be?htil=10&amp;vcp=1&amp;vop=1&amp;vis=1&amp;pid=8dc0fe624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427512"/>
                <a:ext cx="6720840" cy="3144457"/>
              </a:xfrm>
              <a:prstGeom prst="rect">
                <a:avLst/>
              </a:prstGeom>
              <a:blipFill rotWithShape="1">
                <a:blip r:embed="rId4"/>
                <a:stretch>
                  <a:fillRect l="-8" t="-1" r="8" b="-2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6" name="QO_6_AN.51_1#f9c1cc2be?htil=10&amp;vcp=1&amp;vop=1&amp;vis=1&amp;pid=8dc0fe624&amp;color=0,0,0&amp;vtp=1&amp;bbb=1&amp;hb=1&amp;hs=1" title=""/>
              <p:cNvSpPr/>
              <p:nvPr/>
            </p:nvSpPr>
            <p:spPr>
              <a:xfrm>
                <a:off x="935991" y="4571969"/>
                <a:ext cx="10320018" cy="137795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64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𝑽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排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𝑭</m:t>
                              </m:r>
                            </m:e>
                            <m:sub>
                              <m:r>
                                <m:rPr>
                                  <m:sty m:val="b"/>
                                </m:rPr>
                                <a:rPr lang="en-US" altLang="zh-CN" sz="2800" b="1" baseline="-10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浮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𝝆</m:t>
                              </m:r>
                            </m:e>
                            <m:sub>
                              <m:r>
                                <m:rPr>
                                  <m:sty m:val="b"/>
                                </m:rPr>
                                <a:rPr lang="en-US" altLang="zh-CN" sz="2800" b="1" baseline="-10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海水</m:t>
                              </m:r>
                            </m:sub>
                          </m:s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𝒈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.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𝟏𝟐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𝟏𝟎</m:t>
                              </m:r>
                            </m:e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𝟕</m:t>
                              </m:r>
                            </m:sup>
                          </m:sSup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𝐍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.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𝟎𝟑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𝟏𝟎</m:t>
                              </m:r>
                            </m:e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𝟑</m:t>
                              </m:r>
                            </m:sup>
                          </m:sSup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𝐤𝐠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"/>
                                </m:rPr>
                                <a:rPr lang="en-US" altLang="zh-CN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𝐦</m:t>
                              </m:r>
                            </m:e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𝟑</m:t>
                              </m:r>
                            </m:sup>
                          </m:sSup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×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𝐍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/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𝐤𝐠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答：静止时排开海水的体积为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O_6_AN.51_1#f9c1cc2be?htil=10&amp;vcp=1&amp;vop=1&amp;vis=1&amp;pid=8dc0fe624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91" y="4571969"/>
                <a:ext cx="10320018" cy="1377950"/>
              </a:xfrm>
              <a:prstGeom prst="rect">
                <a:avLst/>
              </a:prstGeom>
              <a:blipFill rotWithShape="1">
                <a:blip r:embed="rId5"/>
                <a:stretch>
                  <a:fillRect t="-44" r="6" b="-50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5_BD.52_1#d48057dc9?vcp=1&amp;vop=1&amp;vis=1&amp;pid=6ce41263f&amp;color=0,0,0&amp;vtp=1&amp;bt=1&amp;bbb=1&amp;hb=1" title=""/>
              <p:cNvSpPr/>
              <p:nvPr/>
            </p:nvSpPr>
            <p:spPr>
              <a:xfrm>
                <a:off x="932688" y="985234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（2024·广东）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如图12-7所示，小球漂浮在水面，请在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𝑶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点画出小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球受到的重力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𝑮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和浮力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𝑭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的示意图。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5_BD.52_1#d48057dc9?vcp=1&amp;vop=1&amp;vis=1&amp;pid=6ce41263f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985234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29" r="-59" b="-56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5_BD.52_2#d48057dc9?iti=16&amp;htil=11&amp;vcp=1&amp;vop=1&amp;vis=1&amp;pid=6ce41263f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2344" y="3706209"/>
            <a:ext cx="1426464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5_BD.52_3#d48057dc9?iti=16&amp;htil=11&amp;vcp=1&amp;vop=1&amp;vis=1&amp;pid=6ce41263f&amp;color=0,0,0&amp;vtp=1&amp;bbb=1" title=""/>
          <p:cNvSpPr/>
          <p:nvPr/>
        </p:nvSpPr>
        <p:spPr>
          <a:xfrm>
            <a:off x="2920270" y="5296249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图12-7</a:t>
            </a:r>
            <a:endParaRPr lang="en-US" altLang="zh-CN" sz="2800"/>
          </a:p>
        </p:txBody>
      </p:sp>
      <p:sp>
        <p:nvSpPr>
          <p:cNvPr id="5" name="QO_5_AN.53_1#d48057dc9?htil=11&amp;vcp=1&amp;vop=1&amp;vis=1&amp;pid=6ce41263f&amp;color=0,0,0&amp;vtp=1&amp;bbb=1" title=""/>
          <p:cNvSpPr/>
          <p:nvPr/>
        </p:nvSpPr>
        <p:spPr>
          <a:xfrm>
            <a:off x="6089904" y="2192115"/>
            <a:ext cx="515721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【答案】</a:t>
            </a:r>
            <a:endParaRPr lang="en-US" altLang="zh-CN" sz="2800"/>
          </a:p>
        </p:txBody>
      </p:sp>
      <p:pic>
        <p:nvPicPr>
          <p:cNvPr id="6" name="QO_5_AN.53_2#d48057dc9?htil=11&amp;vcp=1&amp;vop=1&amp;vis=1&amp;pid=6ce41263f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8192" y="2882297"/>
            <a:ext cx="1527048" cy="298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98bb258d3.fixed?vcp=1&amp;pid=7924fcd35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8000"/>
          </a:p>
        </p:txBody>
      </p:sp>
      <p:sp>
        <p:nvSpPr>
          <p:cNvPr id="3" name="C_4_BD#98bb258d3.fixed?vcp=1&amp;pid=7924fcd35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考情分析</a:t>
            </a:r>
            <a:endParaRPr lang="en-US" altLang="zh-CN" sz="7200"/>
          </a:p>
        </p:txBody>
      </p:sp>
      <p:sp>
        <p:nvSpPr>
          <p:cNvPr id="4" name="C_4#98bb258d3.fixed?vcp=1&amp;pid=7924fcd35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5_BD.54_1#1eb81fc5f?vcp=1&amp;vop=1&amp;vis=1&amp;pid=6ce41263f&amp;color=0,0,0&amp;vtp=1&amp;bt=1&amp;bbb=1" title=""/>
          <p:cNvSpPr/>
          <p:nvPr/>
        </p:nvSpPr>
        <p:spPr>
          <a:xfrm>
            <a:off x="932688" y="2504694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3.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（2023·广东）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在“探究浮力大小与哪些因素有关”的实验中：</a:t>
            </a:r>
            <a:endParaRPr lang="en-US" altLang="zh-CN" sz="2800"/>
          </a:p>
        </p:txBody>
      </p:sp>
      <p:sp>
        <p:nvSpPr>
          <p:cNvPr id="3" name="QB_6_BD.55_1#a97f95f24?vcp=1&amp;vop=1&amp;vis=1&amp;pid=1eb81fc5f&amp;color=0,0,0&amp;vtp=1&amp;bbb=1&amp;hb=1" title=""/>
          <p:cNvSpPr/>
          <p:nvPr/>
        </p:nvSpPr>
        <p:spPr>
          <a:xfrm>
            <a:off x="932688" y="3142424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观察弹簧测力计的零刻度线、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和分度值。调零时，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弹簧测力计应在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（选填“竖直”或“水平”）方向上调零。</a:t>
            </a:r>
            <a:endParaRPr lang="en-US" altLang="zh-CN" sz="2800"/>
          </a:p>
        </p:txBody>
      </p:sp>
      <p:sp>
        <p:nvSpPr>
          <p:cNvPr id="4" name="QB_6_AN.56_1#a97f95f24.blank?vcp=1&amp;vop=1&amp;vis=1&amp;pid=1eb81fc5f&amp;color=0,0,0&amp;vpa=26&amp;vtp=1&amp;bbb=1" title=""/>
          <p:cNvSpPr/>
          <p:nvPr/>
        </p:nvSpPr>
        <p:spPr>
          <a:xfrm>
            <a:off x="6478620" y="3111944"/>
            <a:ext cx="1687513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测量范围</a:t>
            </a:r>
            <a:endParaRPr lang="en-US" altLang="zh-CN" sz="2800"/>
          </a:p>
        </p:txBody>
      </p:sp>
      <p:sp>
        <p:nvSpPr>
          <p:cNvPr id="5" name="QB_6_AN.57_1#a97f95f24.blank?vcp=1&amp;vop=1&amp;vis=1&amp;pid=1eb81fc5f&amp;color=0,0,0&amp;vpa=27&amp;vtp=1&amp;bbb=1" title=""/>
          <p:cNvSpPr/>
          <p:nvPr/>
        </p:nvSpPr>
        <p:spPr>
          <a:xfrm>
            <a:off x="3443319" y="3738689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竖直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P_6_BD#2ab8e82aa?vcp=1&amp;vis=1&amp;pid=1eb81fc5f&amp;color=0,0,0&amp;vtp=1&amp;bt=1&amp;bbb=1&amp;hb=1" title=""/>
              <p:cNvSpPr/>
              <p:nvPr/>
            </p:nvSpPr>
            <p:spPr>
              <a:xfrm>
                <a:off x="932688" y="784320"/>
                <a:ext cx="10323576" cy="252698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（2）如图12-8甲所示，在弹簧测力计下悬挂一个高为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的长方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体物块（可塑），测出重力。将它缓慢浸入水中，记录悬停在A、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B、C、D、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𝑬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这五个位置时弹簧测力计的示数和深度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。请根据实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验数据，在图12-8乙中画出物块所受浮力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浮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随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变化的图像。</a:t>
                </a:r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#1.2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P_6_BD#2ab8e82aa?vcp=1&amp;vis=1&amp;pid=1eb81fc5f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84320"/>
                <a:ext cx="10323576" cy="2526983"/>
              </a:xfrm>
              <a:prstGeom prst="rect">
                <a:avLst/>
              </a:prstGeom>
              <a:blipFill rotWithShape="1">
                <a:blip r:embed="rId3"/>
                <a:stretch>
                  <a:fillRect l="-5" t="-4" r="-404" b="-32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_6_BD#2ab8e82aa?iti=17&amp;vcp=1&amp;vis=1&amp;pid=1eb81fc5f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1568" y="3432016"/>
            <a:ext cx="5394960" cy="194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P_6_BD#2ab8e82aa?iti=17&amp;vcp=1&amp;vis=1&amp;pid=1eb81fc5f&amp;color=0,0,0&amp;vtp=1&amp;bbb=1" title=""/>
          <p:cNvSpPr/>
          <p:nvPr/>
        </p:nvSpPr>
        <p:spPr>
          <a:xfrm>
            <a:off x="5553742" y="5506688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图12-8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58_1#36b5105df?vcp=1&amp;vop=1&amp;vis=1&amp;pid=1eb81fc5f&amp;color=0,0,0&amp;vtp=1&amp;bt=1&amp;bbb=1&amp;hb=1" title=""/>
              <p:cNvSpPr/>
              <p:nvPr/>
            </p:nvSpPr>
            <p:spPr>
              <a:xfrm>
                <a:off x="932688" y="1529017"/>
                <a:ext cx="10323576" cy="37921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分析图像可知：浸没前，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𝒉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增加，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浮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；浸没后，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增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加，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浮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。（均选填“变大”“变小”或“不变”）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5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（4）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若把此物块捏成高为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𝐜𝐦</m:t>
                      </m:r>
                    </m:oMath>
                  </m:oMathPara>
                </a14:m>
                <a:r>
                  <a:rPr kumimoji="0" lang="en-US" altLang="zh-CN" sz="100" b="1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的圆锥体，重复上述实验。两次实</a:t>
                </a:r>
                <a:endPara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5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验所得的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kumimoji="0" lang="en-US" altLang="zh-CN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kumimoji="0" lang="en-US" altLang="zh-CN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kumimoji="0" lang="en-US" altLang="zh-CN" sz="2800" b="1" i="0" u="none" strike="noStrike" kern="1200" cap="none" spc="0" normalizeH="0" baseline="-1000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浮</m:t>
                          </m:r>
                        </m:sub>
                      </m:sSub>
                    </m:oMath>
                  </m:oMathPara>
                </a14:m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随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𝒉</m:t>
                      </m:r>
                    </m:oMath>
                  </m:oMathPara>
                </a14:m>
                <a:r>
                  <a:rPr kumimoji="0" lang="en-US" altLang="zh-CN" sz="100" b="1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变化的图像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（选填“相同”或“不同”）。</a:t>
                </a:r>
                <a:endPara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5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（5）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若继续探究浮力的大小与液体密度的关系，还需添加一种材</a:t>
                </a:r>
                <a:endPara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9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料：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58_1#36b5105df?vcp=1&amp;vop=1&amp;vis=1&amp;pid=1eb81fc5f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529017"/>
                <a:ext cx="10323576" cy="3792157"/>
              </a:xfrm>
              <a:prstGeom prst="rect">
                <a:avLst/>
              </a:prstGeom>
              <a:blipFill rotWithShape="1">
                <a:blip r:embed="rId3"/>
                <a:stretch>
                  <a:fillRect l="-5" t="-15" r="-324" b="-17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59_1#36b5105df.blank?vcp=1&amp;vop=1&amp;vis=1&amp;pid=1eb81fc5f&amp;color=0,0,0&amp;vpa=28&amp;vtp=1&amp;bbb=1" title=""/>
          <p:cNvSpPr/>
          <p:nvPr/>
        </p:nvSpPr>
        <p:spPr>
          <a:xfrm>
            <a:off x="7539513" y="1474978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变大</a:t>
            </a:r>
            <a:endParaRPr lang="en-US" altLang="zh-CN" sz="2800"/>
          </a:p>
        </p:txBody>
      </p:sp>
      <p:sp>
        <p:nvSpPr>
          <p:cNvPr id="4" name="QB_6_AN.60_1#36b5105df.blank?vcp=1&amp;vop=1&amp;vis=1&amp;pid=1eb81fc5f&amp;color=0,0,0&amp;vpa=29&amp;vtp=1&amp;bbb=1" title=""/>
          <p:cNvSpPr/>
          <p:nvPr/>
        </p:nvSpPr>
        <p:spPr>
          <a:xfrm>
            <a:off x="2135664" y="2122679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不变</a:t>
            </a:r>
            <a:endParaRPr lang="en-US" altLang="zh-CN" sz="2800"/>
          </a:p>
        </p:txBody>
      </p:sp>
      <p:sp>
        <p:nvSpPr>
          <p:cNvPr id="6" name="QB_6_AN.62_1#36b5105df.blank?vcp=1&amp;vop=1&amp;vis=1&amp;pid=1eb81fc5f&amp;color=0,0,0&amp;vpa=30&amp;vtp=1&amp;bbb=1" title=""/>
          <p:cNvSpPr/>
          <p:nvPr/>
        </p:nvSpPr>
        <p:spPr>
          <a:xfrm>
            <a:off x="5218589" y="3418078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不同</a:t>
            </a:r>
            <a:endParaRPr lang="en-US" altLang="zh-CN" sz="2800"/>
          </a:p>
        </p:txBody>
      </p:sp>
      <p:sp>
        <p:nvSpPr>
          <p:cNvPr id="8" name="QB_6_AN.64_1#36b5105df.blank?vcp=1&amp;vop=1&amp;vis=1&amp;pid=1eb81fc5f&amp;color=0,0,0&amp;vpa=31&amp;vtp=1&amp;bbb=1" title=""/>
          <p:cNvSpPr/>
          <p:nvPr/>
        </p:nvSpPr>
        <p:spPr>
          <a:xfrm>
            <a:off x="1657382" y="4716083"/>
            <a:ext cx="2759075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不同密度的液体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6" grpId="0" uiExpand="1" build="p" animBg="1"/>
      <p:bldP spid="8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xtraPageShapeName&amp;bt=1&amp;bbb=1" title=""/>
          <p:cNvSpPr/>
          <p:nvPr/>
        </p:nvSpPr>
        <p:spPr>
          <a:xfrm>
            <a:off x="1225296" y="182880"/>
            <a:ext cx="612648" cy="35661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0" i="0">
                <a:solidFill>
                  <a:srgbClr val="FFFFFF"/>
                </a:solidFill>
                <a:latin typeface="思源黑体 CN Medium" pitchFamily="34" charset="0"/>
                <a:ea typeface="思源黑体 CN Medium" pitchFamily="34" charset="-122"/>
                <a:cs typeface="思源黑体 CN Medium" pitchFamily="34" charset="-120"/>
              </a:rPr>
              <a:t>物理</a:t>
            </a:r>
            <a:endParaRPr lang="en-US" altLang="zh-CN" sz="1400"/>
          </a:p>
        </p:txBody>
      </p:sp>
      <p:sp>
        <p:nvSpPr>
          <p:cNvPr id="5" name="ExtraPageShapeName&amp;bbb=1" title=""/>
          <p:cNvSpPr/>
          <p:nvPr/>
        </p:nvSpPr>
        <p:spPr>
          <a:xfrm>
            <a:off x="1078992" y="2587752"/>
            <a:ext cx="5038344" cy="118872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0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谢谢观看</a:t>
            </a:r>
            <a:endParaRPr lang="en-US" altLang="zh-CN" sz="7200"/>
          </a:p>
        </p:txBody>
      </p:sp>
    </p:spTree>
  </p:cSld>
  <p:clrMapOvr>
    <a:masterClrMapping/>
  </p:clrMapOvr>
  <p:transition>
    <p:split dir="in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P_5_BD#8decd9f36?colgroup=7,20&amp;vcp=1&amp;pid=98bb258d3&amp;color=0,0,0&amp;vtp=1&amp;bt=1&amp;bbb=1&amp;hb=1" title=""/>
          <p:cNvGraphicFramePr>
            <a:graphicFrameLocks noGrp="1"/>
          </p:cNvGraphicFramePr>
          <p:nvPr/>
        </p:nvGraphicFramePr>
        <p:xfrm>
          <a:off x="932688" y="1180846"/>
          <a:ext cx="10277856" cy="4496309"/>
        </p:xfrm>
        <a:graphic>
          <a:graphicData uri="http://schemas.openxmlformats.org/drawingml/2006/table">
            <a:tbl>
              <a:tblPr/>
              <a:tblGrid>
                <a:gridCol w="2688336"/>
                <a:gridCol w="905256"/>
                <a:gridCol w="1243584"/>
                <a:gridCol w="4535424"/>
                <a:gridCol w="905256"/>
              </a:tblGrid>
              <a:tr h="2243392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2022版课标要求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 vert="horz" wrap="square"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1.通过实验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认识浮力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探究并了解浮力大小与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哪些因素有关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2.知道阿基米德原理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能运用物体的浮沉条件说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明生产生活中的有关现象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539560">
                <a:tc rowSpan="4"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近三年广东中考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考查情况分析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年份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题型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考点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分值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2023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实验题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浮力的大小与哪些因素有关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6分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2024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作图题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浮力的作图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计算题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阿基米德原理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849b90d3c.fixed?vcp=1&amp;pid=7924fcd35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8000"/>
          </a:p>
        </p:txBody>
      </p:sp>
      <p:sp>
        <p:nvSpPr>
          <p:cNvPr id="3" name="C_4_BD#849b90d3c.fixed?vcp=1&amp;pid=7924fcd35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考点回顾</a:t>
            </a:r>
            <a:endParaRPr lang="en-US" altLang="zh-CN" sz="7200"/>
          </a:p>
        </p:txBody>
      </p:sp>
      <p:sp>
        <p:nvSpPr>
          <p:cNvPr id="4" name="C_4#849b90d3c.fixed?vcp=1&amp;pid=7924fcd35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551500f33?vcp=1&amp;pid=849b90d3c&amp;color=0,0,0&amp;tib=255,255,255&amp;iip=1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551500f33?vcp=1&amp;pid=849b90d3c&amp;color=0,0,0&amp;vtp=1&amp;bt=1&amp;bbb=1" title=""/>
          <p:cNvSpPr/>
          <p:nvPr/>
        </p:nvSpPr>
        <p:spPr>
          <a:xfrm>
            <a:off x="932689" y="720000"/>
            <a:ext cx="10323320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浮力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阿基米德原理</a:t>
            </a:r>
            <a:endParaRPr lang="en-US" altLang="zh-CN" sz="100">
              <a:solidFill>
                <a:srgbClr val="000000"/>
              </a:solidFill>
            </a:endParaRPr>
          </a:p>
        </p:txBody>
      </p:sp>
      <p:pic>
        <p:nvPicPr>
          <p:cNvPr id="4" name="C_5_BD#551500f33?vcp=1&amp;pid=849b90d3c&amp;color=0,0,0&amp;tib=255,255,255&amp;iip=2&amp;vtp=1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65" y="810742"/>
            <a:ext cx="1143000" cy="466344"/>
          </a:xfrm>
          <a:prstGeom prst="rect">
            <a:avLst/>
          </a:prstGeom>
        </p:spPr>
      </p:pic>
      <mc:AlternateContent>
        <mc:Choice Requires="a14">
          <p:sp>
            <p:nvSpPr>
              <p:cNvPr id="5" name="P_6_BD#be97f5845?vcp=1&amp;pid=551500f33&amp;color=0,0,0&amp;vtp=1&amp;bbb=1&amp;hb=1" title=""/>
              <p:cNvSpPr/>
              <p:nvPr/>
            </p:nvSpPr>
            <p:spPr>
              <a:xfrm>
                <a:off x="932688" y="1351063"/>
                <a:ext cx="10323576" cy="253949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1.浸在液体中的物体受到方向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的浮力，大小等于它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。这就是著名的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。用公式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表示就是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浮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，其推导式是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浮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。式中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𝝆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液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1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2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表示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𝑽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排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表示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P_6_BD#be97f5845?vcp=1&amp;pid=551500f33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51063"/>
                <a:ext cx="10323576" cy="2539492"/>
              </a:xfrm>
              <a:prstGeom prst="rect">
                <a:avLst/>
              </a:prstGeom>
              <a:blipFill rotWithShape="1">
                <a:blip r:embed="rId5"/>
                <a:stretch>
                  <a:fillRect l="-5" t="-16" r="2" b="-32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_6_AN.1_1#be97f5845.blank?vcp=1&amp;pid=551500f33&amp;color=0,0,0&amp;vpa=1&amp;vtp=1&amp;bbb=1" title=""/>
          <p:cNvSpPr/>
          <p:nvPr/>
        </p:nvSpPr>
        <p:spPr>
          <a:xfrm>
            <a:off x="5495956" y="1320583"/>
            <a:ext cx="1687513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竖直向上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7" name="P_6_AN.2_1#be97f5845.blank?vcp=1&amp;pid=551500f33&amp;color=0,0,0&amp;vpa=2&amp;vtp=1&amp;bbb=1" title=""/>
          <p:cNvSpPr/>
          <p:nvPr/>
        </p:nvSpPr>
        <p:spPr>
          <a:xfrm>
            <a:off x="943007" y="1968283"/>
            <a:ext cx="34734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排开液体所受的重力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8" name="P_6_AN.3_1#be97f5845.blank?vcp=1&amp;pid=551500f33&amp;color=0,0,0&amp;vpa=3&amp;vtp=1&amp;bbb=1" title=""/>
          <p:cNvSpPr/>
          <p:nvPr/>
        </p:nvSpPr>
        <p:spPr>
          <a:xfrm>
            <a:off x="6999320" y="1968283"/>
            <a:ext cx="240188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阿基米德原理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9" name="P_6_AN.4_1#be97f5845.blank?vcp=1&amp;pid=551500f33&amp;color=0,0,0&amp;vpa=4&amp;vtp=1&amp;bbb=1" title=""/>
              <p:cNvSpPr/>
              <p:nvPr/>
            </p:nvSpPr>
            <p:spPr>
              <a:xfrm>
                <a:off x="3227451" y="2699803"/>
                <a:ext cx="670370" cy="45053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6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𝑮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排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9" name="P_6_AN.4_1#be97f5845.blank?vcp=1&amp;pid=551500f33&amp;color=0,0,0&amp;vpa=4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451" y="2699803"/>
                <a:ext cx="670370" cy="450533"/>
              </a:xfrm>
              <a:prstGeom prst="rect">
                <a:avLst/>
              </a:prstGeom>
              <a:blipFill rotWithShape="1">
                <a:blip r:embed="rId6"/>
                <a:stretch>
                  <a:fillRect l="-57" t="-93" r="28" b="-5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10" name="P_6_AN.5_1#be97f5845.blank?vcp=1&amp;pid=551500f33&amp;color=0,0,0&amp;vpa=5&amp;vtp=1&amp;bbb=1" title=""/>
              <p:cNvSpPr/>
              <p:nvPr/>
            </p:nvSpPr>
            <p:spPr>
              <a:xfrm>
                <a:off x="6936676" y="2699803"/>
                <a:ext cx="1003745" cy="45053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6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𝒎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排</m:t>
                          </m:r>
                        </m:sub>
                      </m:sSub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𝒈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0" name="P_6_AN.5_1#be97f5845.blank?vcp=1&amp;pid=551500f33&amp;color=0,0,0&amp;vpa=5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676" y="2699803"/>
                <a:ext cx="1003745" cy="450533"/>
              </a:xfrm>
              <a:prstGeom prst="rect">
                <a:avLst/>
              </a:prstGeom>
              <a:blipFill rotWithShape="1">
                <a:blip r:embed="rId7"/>
                <a:stretch>
                  <a:fillRect l="-57" t="-93" r="38" b="-5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11" name="P_6_AN.6_1#be97f5845.blank?vcp=1&amp;pid=551500f33&amp;color=0,0,0&amp;vpa=6&amp;vtp=1&amp;bbb=1" title=""/>
              <p:cNvSpPr/>
              <p:nvPr/>
            </p:nvSpPr>
            <p:spPr>
              <a:xfrm>
                <a:off x="8255890" y="2699295"/>
                <a:ext cx="1375664" cy="45104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6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𝝆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液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𝑽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排</m:t>
                          </m:r>
                        </m:sub>
                      </m:sSub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𝒈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1" name="P_6_AN.6_1#be97f5845.blank?vcp=1&amp;pid=551500f33&amp;color=0,0,0&amp;vpa=6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890" y="2699295"/>
                <a:ext cx="1375664" cy="451041"/>
              </a:xfrm>
              <a:prstGeom prst="rect">
                <a:avLst/>
              </a:prstGeom>
              <a:blipFill rotWithShape="1">
                <a:blip r:embed="rId8"/>
                <a:stretch>
                  <a:fillRect l="-19" t="-121" r="37" b="-51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_6_AN.7_1#be97f5845.blank?vcp=1&amp;pid=551500f33&amp;color=0,0,0&amp;vpa=7&amp;vtp=1&amp;bbb=1" title=""/>
          <p:cNvSpPr/>
          <p:nvPr/>
        </p:nvSpPr>
        <p:spPr>
          <a:xfrm>
            <a:off x="1657382" y="3250157"/>
            <a:ext cx="1687513" cy="5822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液体密度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3" name="P_6_AN.8_1#be97f5845.blank?vcp=1&amp;pid=551500f33&amp;color=0,0,0&amp;vpa=8&amp;vtp=1&amp;bbb=1" title=""/>
          <p:cNvSpPr/>
          <p:nvPr/>
        </p:nvSpPr>
        <p:spPr>
          <a:xfrm>
            <a:off x="4988401" y="3250157"/>
            <a:ext cx="2759075" cy="5822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排开液体的体积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  <p:bldP spid="10" grpId="0" uiExpand="1" build="p" animBg="1"/>
      <p:bldP spid="11" grpId="0" uiExpand="1" build="p" animBg="1"/>
      <p:bldP spid="12" grpId="0" uiExpand="1" build="p" animBg="1"/>
      <p:bldP spid="1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P_6_BD#be97f5845?vcp=1&amp;pid=551500f33&amp;color=0,0,0&amp;vtp=1&amp;bt=1&amp;bbb=1&amp;hb=1" title=""/>
              <p:cNvSpPr/>
              <p:nvPr/>
            </p:nvSpPr>
            <p:spPr>
              <a:xfrm>
                <a:off x="932688" y="882523"/>
                <a:ext cx="10323576" cy="50875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2.浮力的大小可以用称量法称出，即用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分别测出物体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在空气中的重力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𝑮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和物体在水中的示数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示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，公式表示就是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浮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1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5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◉考点点拨</a:t>
                </a:r>
                <a:endPara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5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34" charset="-120"/>
                  </a:rPr>
                  <a:t>    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浮力的计算是重点，必须熟练掌握下列公式的计算：（1）</a:t>
                </a:r>
                <a:endPara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5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kumimoji="0" lang="en-US" altLang="zh-C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kumimoji="0" lang="en-US" altLang="zh-CN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kumimoji="0" lang="en-US" altLang="zh-CN" sz="2800" b="1" i="0" u="none" strike="noStrike" kern="1200" cap="none" spc="0" normalizeH="0" baseline="-1000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浮</m:t>
                          </m:r>
                        </m:sub>
                      </m:sSub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kumimoji="0" lang="en-US" altLang="zh-CN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𝑮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kumimoji="0" lang="en-US" altLang="zh-CN" sz="2800" b="1" i="0" u="none" strike="noStrike" kern="1200" cap="none" spc="0" normalizeH="0" baseline="-1000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排</m:t>
                          </m:r>
                        </m:sub>
                      </m:sSub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kumimoji="0" lang="en-US" altLang="zh-CN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𝝆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kumimoji="0" lang="en-US" altLang="zh-CN" sz="2800" b="1" i="0" u="none" strike="noStrike" kern="1200" cap="none" spc="0" normalizeH="0" baseline="-1000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液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C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kumimoji="0" lang="en-US" altLang="zh-CN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𝑽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kumimoji="0" lang="en-US" altLang="zh-CN" sz="2800" b="1" i="0" u="none" strike="noStrike" kern="1200" cap="none" spc="0" normalizeH="0" baseline="-1000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排</m:t>
                          </m:r>
                        </m:sub>
                      </m:sSub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𝒈</m:t>
                      </m:r>
                    </m:oMath>
                  </m:oMathPara>
                </a14:m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。（2）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kumimoji="0" lang="en-US" altLang="zh-C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kumimoji="0" lang="en-US" altLang="zh-CN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kumimoji="0" lang="en-US" altLang="zh-CN" sz="2800" b="1" i="0" u="none" strike="noStrike" kern="1200" cap="none" spc="0" normalizeH="0" baseline="-1000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浮</m:t>
                          </m:r>
                        </m:sub>
                      </m:sSub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𝑮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−</m:t>
                      </m:r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sSub>
                        <m:sSubPr>
                          <m:ctrlPr>
                            <a:rPr kumimoji="0" lang="en-US" altLang="zh-C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kumimoji="0" lang="en-US" altLang="zh-CN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kumimoji="0" lang="en-US" altLang="zh-CN" sz="2800" b="1" i="0" u="none" strike="noStrike" kern="1200" cap="none" spc="0" normalizeH="0" baseline="-1000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示</m:t>
                          </m:r>
                        </m:sub>
                      </m:sSub>
                    </m:oMath>
                  </m:oMathPara>
                </a14:m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。（3）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kumimoji="0" lang="en-US" altLang="zh-C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kumimoji="0" lang="en-US" altLang="zh-CN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kumimoji="0" lang="en-US" altLang="zh-CN" sz="2800" b="1" i="0" u="none" strike="noStrike" kern="1200" cap="none" spc="0" normalizeH="0" baseline="-1000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浮</m:t>
                          </m:r>
                        </m:sub>
                      </m:sSub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𝑮</m:t>
                      </m:r>
                    </m:oMath>
                  </m:oMathPara>
                </a14:m>
                <a:r>
                  <a:rPr kumimoji="0" lang="en-US" altLang="zh-CN" sz="100" b="1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kumimoji="0" lang="en-US" altLang="zh-CN" sz="100" b="1" i="0" u="none" strike="noStrike" kern="0" cap="none" spc="-999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5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（漂浮或悬浮时）。（其中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𝑮</m:t>
                      </m:r>
                    </m:oMath>
                  </m:oMathPara>
                </a14:m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表示物体在空气中的重力，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kumimoji="0" lang="en-US" altLang="zh-C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kumimoji="0" lang="en-US" altLang="zh-CN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kumimoji="0" lang="en-US" altLang="zh-CN" sz="2800" b="1" i="0" u="none" strike="noStrike" kern="1200" cap="none" spc="0" normalizeH="0" baseline="-1000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示</m:t>
                          </m:r>
                        </m:sub>
                      </m:sSub>
                    </m:oMath>
                  </m:oMathPara>
                </a14:m>
                <a:r>
                  <a:rPr kumimoji="0" lang="en-US" altLang="zh-CN" sz="100" b="1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表示</a:t>
                </a:r>
                <a:endPara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9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物体浸在液体中时弹簧测力计的示数）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P_6_BD#be97f5845?vcp=1&amp;pid=551500f3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82523"/>
                <a:ext cx="10323576" cy="5087557"/>
              </a:xfrm>
              <a:prstGeom prst="rect">
                <a:avLst/>
              </a:prstGeom>
              <a:blipFill rotWithShape="1">
                <a:blip r:embed="rId3"/>
                <a:stretch>
                  <a:fillRect l="-5" t="-10" r="-391" b="-13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_6_AN.9_1#be97f5845.blank?vcp=1&amp;pid=551500f33&amp;color=0,0,0&amp;vpa=9&amp;vtp=1&amp;bbb=1" title=""/>
          <p:cNvSpPr/>
          <p:nvPr/>
        </p:nvSpPr>
        <p:spPr>
          <a:xfrm>
            <a:off x="6924707" y="852043"/>
            <a:ext cx="204470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弹簧测力计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4" name="P_6_AN.10_1#be97f5845.blank?vcp=1&amp;pid=551500f33&amp;color=0,0,0&amp;vpa=10&amp;vtp=1&amp;bbb=1" title=""/>
              <p:cNvSpPr/>
              <p:nvPr/>
            </p:nvSpPr>
            <p:spPr>
              <a:xfrm>
                <a:off x="994600" y="2245296"/>
                <a:ext cx="1320483" cy="43440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𝑮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示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4" name="P_6_AN.10_1#be97f5845.blank?vcp=1&amp;pid=551500f33&amp;color=0,0,0&amp;vpa=1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600" y="2245296"/>
                <a:ext cx="1320483" cy="434404"/>
              </a:xfrm>
              <a:prstGeom prst="rect">
                <a:avLst/>
              </a:prstGeom>
              <a:blipFill rotWithShape="1">
                <a:blip r:embed="rId4"/>
                <a:stretch>
                  <a:fillRect l="-14" t="-131" r="38" b="-6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b9ccffdae.fixed?vcp=1&amp;pid=7924fcd35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altLang="zh-CN" sz="8000"/>
          </a:p>
        </p:txBody>
      </p:sp>
      <p:sp>
        <p:nvSpPr>
          <p:cNvPr id="3" name="C_4_BD#b9ccffdae.fixed?vcp=1&amp;pid=7924fcd35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夯实基础</a:t>
            </a:r>
            <a:endParaRPr lang="en-US" altLang="zh-CN" sz="7200"/>
          </a:p>
        </p:txBody>
      </p:sp>
      <p:sp>
        <p:nvSpPr>
          <p:cNvPr id="4" name="C_4#b9ccffdae.fixed?vcp=1&amp;pid=7924fcd35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bad5569d7?vcp=1&amp;pid=b9ccffdae&amp;color=0,0,0&amp;tib=255,255,255&amp;iip=3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bad5569d7?vcp=1&amp;pid=b9ccffdae&amp;color=0,0,0&amp;vtp=1&amp;bt=1&amp;bbb=1" title=""/>
          <p:cNvSpPr/>
          <p:nvPr/>
        </p:nvSpPr>
        <p:spPr>
          <a:xfrm>
            <a:off x="932689" y="720000"/>
            <a:ext cx="10323320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浮力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阿基米德原理</a:t>
            </a:r>
            <a:endParaRPr lang="en-US" altLang="zh-CN" sz="100"/>
          </a:p>
        </p:txBody>
      </p:sp>
      <p:pic>
        <p:nvPicPr>
          <p:cNvPr id="4" name="C_5_BD#bad5569d7?vcp=1&amp;pid=b9ccffdae&amp;color=0,0,0&amp;tib=255,255,255&amp;iip=4&amp;vtp=1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65" y="810742"/>
            <a:ext cx="1143000" cy="466344"/>
          </a:xfrm>
          <a:prstGeom prst="rect">
            <a:avLst/>
          </a:prstGeom>
        </p:spPr>
      </p:pic>
      <p:sp>
        <p:nvSpPr>
          <p:cNvPr id="5" name="QC_6_BD.11_1#1b9b0a09e?vcp=1&amp;vop=1&amp;vis=1&amp;pid=bad5569d7&amp;color=0,0,0&amp;vtp=1&amp;bbb=1" title=""/>
          <p:cNvSpPr/>
          <p:nvPr/>
        </p:nvSpPr>
        <p:spPr>
          <a:xfrm>
            <a:off x="932688" y="1351063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1.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（2024·南京）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下列有关中学生的估测符合实际的是(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6" name="QC_6_AN.12_1#1b9b0a09e.bracket?vcp=1&amp;vop=1&amp;vis=1&amp;pid=bad5569d7&amp;color=0,0,0&amp;vpa=11&amp;vtp=1" title=""/>
          <p:cNvSpPr/>
          <p:nvPr/>
        </p:nvSpPr>
        <p:spPr>
          <a:xfrm>
            <a:off x="9450420" y="1347253"/>
            <a:ext cx="515938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endParaRPr lang="en-US" altLang="zh-CN" sz="2800"/>
          </a:p>
        </p:txBody>
      </p:sp>
      <mc:AlternateContent>
        <mc:Choice Requires="a14">
          <p:sp>
            <p:nvSpPr>
              <p:cNvPr id="7" name="QC_6_BD.11_2#1b9b0a09e.choices?vcp=1&amp;vop=1&amp;vis=1&amp;pid=bad5569d7&amp;color=0,0,0&amp;vtp=1&amp;bbb=1" title=""/>
              <p:cNvSpPr/>
              <p:nvPr/>
            </p:nvSpPr>
            <p:spPr>
              <a:xfrm>
                <a:off x="932688" y="1916975"/>
                <a:ext cx="10323576" cy="24983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A.眨眼一次的时间约为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B.正常步行的速度约为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𝐤𝐦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𝐡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C.完成一次引体向上做的功约为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D.游泳时受到的浮力约为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7" name="QC_6_BD.11_2#1b9b0a09e.choices?vcp=1&amp;vop=1&amp;vis=1&amp;pid=bad5569d7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916975"/>
                <a:ext cx="10323576" cy="2498344"/>
              </a:xfrm>
              <a:prstGeom prst="rect">
                <a:avLst/>
              </a:prstGeom>
              <a:blipFill rotWithShape="1">
                <a:blip r:embed="rId5"/>
                <a:stretch>
                  <a:fillRect l="-5" t="-22" r="2" b="-31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OGMxNWJkM2RlZDFjYzllMDRlMzYwODIxOGNiZjY5OGIifQ=="/>
</p:tagLst>
</file>

<file path=ppt/theme/theme1.xml><?xml version="1.0" encoding="utf-8"?>
<a:theme xmlns:r="http://schemas.openxmlformats.org/officeDocument/2006/relationships"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215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Arial</vt:lpstr>
      <vt:lpstr>Calibri Light</vt:lpstr>
      <vt:lpstr>Calibri</vt:lpstr>
      <vt:lpstr>Times New Roman</vt:lpstr>
      <vt:lpstr>黑体</vt:lpstr>
      <vt:lpstr>宋体</vt:lpstr>
      <vt:lpstr>等线 Light</vt:lpstr>
      <vt:lpstr>等线</vt:lpstr>
      <vt:lpstr>思源黑体 CN Heavy</vt:lpstr>
      <vt:lpstr>微软雅黑</vt:lpstr>
      <vt:lpstr>字魂45号-冰宇雅宋</vt:lpstr>
      <vt:lpstr>楷体</vt:lpstr>
      <vt:lpstr>思源黑体 CN Medium</vt:lpstr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2026-02-06T23:37:04Z</cp:lastPrinted>
  <dcterms:created xsi:type="dcterms:W3CDTF">2026-02-06T23:37:04Z</dcterms:created>
  <dcterms:modified xsi:type="dcterms:W3CDTF">2026-02-06T15:37:04Z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