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4" r:id="rId1"/>
  </p:sldMasterIdLst>
  <p:sldIdLst>
    <p:sldId id="258" r:id="rId2"/>
    <p:sldId id="268" r:id="rId3"/>
    <p:sldId id="270" r:id="rId4"/>
    <p:sldId id="275" r:id="rId5"/>
    <p:sldId id="277" r:id="rId6"/>
    <p:sldId id="288" r:id="rId7"/>
    <p:sldId id="290" r:id="rId8"/>
    <p:sldId id="289" r:id="rId9"/>
    <p:sldId id="271" r:id="rId10"/>
    <p:sldId id="283" r:id="rId11"/>
    <p:sldId id="285" r:id="rId12"/>
    <p:sldId id="286" r:id="rId13"/>
    <p:sldId id="274" r:id="rId14"/>
    <p:sldId id="284" r:id="rId15"/>
    <p:sldId id="287" r:id="rId16"/>
    <p:sldId id="272" r:id="rId17"/>
    <p:sldId id="273" r:id="rId18"/>
    <p:sldId id="276" r:id="rId19"/>
    <p:sldId id="279" r:id="rId20"/>
    <p:sldId id="280" r:id="rId21"/>
    <p:sldId id="282" r:id="rId22"/>
    <p:sldId id="281" r:id="rId23"/>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A6AD"/>
    <a:srgbClr val="C50023"/>
    <a:srgbClr val="F1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277" autoAdjust="0"/>
  </p:normalViewPr>
  <p:slideViewPr>
    <p:cSldViewPr snapToGrid="0">
      <p:cViewPr>
        <p:scale>
          <a:sx n="50" d="100"/>
          <a:sy n="50" d="100"/>
        </p:scale>
        <p:origin x="-2856" y="-13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emf"/><Relationship Id="rId1" Type="http://schemas.openxmlformats.org/officeDocument/2006/relationships/image" Target="../media/image8.emf"/><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p:zoom/>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file:///F:\16&#26149;\&#29289;&#29702;\&#25945;&#31185;&#29289;&#29702;&#20061;&#24180;&#32423;&#19979;&#20876;&#24453;&#20986;&#29255;8.8\LX109.EPS" TargetMode="External"/><Relationship Id="rId2" Type="http://schemas.openxmlformats.org/officeDocument/2006/relationships/image" Target="../media/image6.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file:///F:\16&#26149;\&#29289;&#29702;\&#25945;&#31185;&#29289;&#29702;&#20061;&#24180;&#32423;&#19979;&#20876;&#24453;&#20986;&#29255;8.8\LX110.EP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package" Target="../embeddings/Microsoft_Word___2.docx"/><Relationship Id="rId13" Type="http://schemas.openxmlformats.org/officeDocument/2006/relationships/oleObject" Target="../embeddings/oleObject4.bin"/><Relationship Id="rId18" Type="http://schemas.openxmlformats.org/officeDocument/2006/relationships/image" Target="../media/image12.emf"/><Relationship Id="rId26" Type="http://schemas.openxmlformats.org/officeDocument/2006/relationships/package" Target="../embeddings/Microsoft_Word___8.docx"/><Relationship Id="rId3" Type="http://schemas.openxmlformats.org/officeDocument/2006/relationships/image" Target="../media/image3.jpeg"/><Relationship Id="rId21" Type="http://schemas.openxmlformats.org/officeDocument/2006/relationships/image" Target="../media/image13.emf"/><Relationship Id="rId7" Type="http://schemas.openxmlformats.org/officeDocument/2006/relationships/oleObject" Target="../embeddings/oleObject2.bin"/><Relationship Id="rId12" Type="http://schemas.openxmlformats.org/officeDocument/2006/relationships/image" Target="../media/image10.emf"/><Relationship Id="rId17" Type="http://schemas.openxmlformats.org/officeDocument/2006/relationships/package" Target="../embeddings/Microsoft_Word___5.docx"/><Relationship Id="rId25" Type="http://schemas.openxmlformats.org/officeDocument/2006/relationships/oleObject" Target="../embeddings/oleObject8.bin"/><Relationship Id="rId33" Type="http://schemas.openxmlformats.org/officeDocument/2006/relationships/image" Target="../media/image17.emf"/><Relationship Id="rId2" Type="http://schemas.openxmlformats.org/officeDocument/2006/relationships/slideLayout" Target="../slideLayouts/slideLayout12.xml"/><Relationship Id="rId16" Type="http://schemas.openxmlformats.org/officeDocument/2006/relationships/oleObject" Target="../embeddings/oleObject5.bin"/><Relationship Id="rId20" Type="http://schemas.openxmlformats.org/officeDocument/2006/relationships/package" Target="../embeddings/Microsoft_Word___6.docx"/><Relationship Id="rId29" Type="http://schemas.openxmlformats.org/officeDocument/2006/relationships/package" Target="../embeddings/Microsoft_Word___9.docx"/><Relationship Id="rId1" Type="http://schemas.openxmlformats.org/officeDocument/2006/relationships/vmlDrawing" Target="../drawings/vmlDrawing1.vml"/><Relationship Id="rId6" Type="http://schemas.openxmlformats.org/officeDocument/2006/relationships/image" Target="../media/image8.emf"/><Relationship Id="rId11" Type="http://schemas.openxmlformats.org/officeDocument/2006/relationships/package" Target="../embeddings/Microsoft_Word___3.docx"/><Relationship Id="rId24" Type="http://schemas.openxmlformats.org/officeDocument/2006/relationships/image" Target="../media/image14.emf"/><Relationship Id="rId32" Type="http://schemas.openxmlformats.org/officeDocument/2006/relationships/package" Target="../embeddings/Microsoft_Word___10.docx"/><Relationship Id="rId5" Type="http://schemas.openxmlformats.org/officeDocument/2006/relationships/package" Target="../embeddings/Microsoft_Word___1.docx"/><Relationship Id="rId15" Type="http://schemas.openxmlformats.org/officeDocument/2006/relationships/image" Target="../media/image11.emf"/><Relationship Id="rId23" Type="http://schemas.openxmlformats.org/officeDocument/2006/relationships/package" Target="../embeddings/Microsoft_Word___7.docx"/><Relationship Id="rId28" Type="http://schemas.openxmlformats.org/officeDocument/2006/relationships/oleObject" Target="../embeddings/oleObject9.bin"/><Relationship Id="rId10" Type="http://schemas.openxmlformats.org/officeDocument/2006/relationships/oleObject" Target="../embeddings/oleObject3.bin"/><Relationship Id="rId19" Type="http://schemas.openxmlformats.org/officeDocument/2006/relationships/oleObject" Target="../embeddings/oleObject6.bin"/><Relationship Id="rId31"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9.emf"/><Relationship Id="rId14" Type="http://schemas.openxmlformats.org/officeDocument/2006/relationships/package" Target="../embeddings/Microsoft_Word___4.docx"/><Relationship Id="rId22" Type="http://schemas.openxmlformats.org/officeDocument/2006/relationships/oleObject" Target="../embeddings/oleObject7.bin"/><Relationship Id="rId27" Type="http://schemas.openxmlformats.org/officeDocument/2006/relationships/image" Target="../media/image15.emf"/><Relationship Id="rId30" Type="http://schemas.openxmlformats.org/officeDocument/2006/relationships/image" Target="../media/image16.emf"/></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file:///F:\16&#26149;\&#29289;&#29702;\&#25945;&#31185;&#29289;&#29702;&#20061;&#24180;&#32423;&#19979;&#20876;&#24453;&#20986;&#29255;8.8\LX111.EPS" TargetMode="External"/><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17.xml"/><Relationship Id="rId2" Type="http://schemas.openxmlformats.org/officeDocument/2006/relationships/slide" Target="slide3.xml"/><Relationship Id="rId1" Type="http://schemas.openxmlformats.org/officeDocument/2006/relationships/slideLayout" Target="../slideLayouts/slideLayout12.xml"/><Relationship Id="rId6" Type="http://schemas.openxmlformats.org/officeDocument/2006/relationships/slide" Target="slide16.xml"/><Relationship Id="rId5" Type="http://schemas.openxmlformats.org/officeDocument/2006/relationships/image" Target="../media/image4.jpeg"/><Relationship Id="rId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file:///J:\18&#31179;&#25945;&#31185;&#29289;&#29702;&#20061;&#20840;&#23398;&#32451;&#32771;PPT&#21644;word\18&#31179;&#25945;&#31185;&#29289;&#29702;&#20061;&#20840;&#23398;&#32451;&#32771;PPT\18JK590.EPS" TargetMode="External"/><Relationship Id="rId2" Type="http://schemas.openxmlformats.org/officeDocument/2006/relationships/image" Target="../media/image19.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file:///J:\18&#31179;&#25945;&#31185;&#29289;&#29702;&#20061;&#20840;&#23398;&#32451;&#32771;PPT&#21644;word\18&#31179;&#25945;&#31185;&#29289;&#29702;&#20061;&#20840;&#23398;&#32451;&#32771;PPT\18JK591.EPS" TargetMode="External"/><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2441209" y="2379830"/>
            <a:ext cx="7670979" cy="1107996"/>
          </a:xfrm>
          <a:prstGeom prst="rect">
            <a:avLst/>
          </a:prstGeom>
          <a:noFill/>
        </p:spPr>
        <p:txBody>
          <a:bodyPr wrap="square" rtlCol="0">
            <a:spAutoFit/>
          </a:bodyPr>
          <a:lstStyle/>
          <a:p>
            <a:r>
              <a:rPr lang="zh-CN" altLang="en-US" sz="6600" b="1" dirty="0" smtClean="0">
                <a:latin typeface="微软雅黑" panose="020B0503020204020204" charset="-122"/>
                <a:ea typeface="微软雅黑" panose="020B0503020204020204" charset="-122"/>
              </a:rPr>
              <a:t>第九章　家庭用电</a:t>
            </a:r>
            <a:endParaRPr lang="zh-CN" altLang="en-US" sz="6600" dirty="0">
              <a:latin typeface="微软雅黑" panose="020B0503020204020204" charset="-122"/>
              <a:ea typeface="微软雅黑" panose="020B0503020204020204" charset="-122"/>
            </a:endParaRPr>
          </a:p>
        </p:txBody>
      </p:sp>
      <p:pic>
        <p:nvPicPr>
          <p:cNvPr id="7" name="Picture 4"/>
          <p:cNvPicPr>
            <a:picLocks noChangeAspect="1"/>
          </p:cNvPicPr>
          <p:nvPr/>
        </p:nvPicPr>
        <p:blipFill>
          <a:blip r:embed="rId2" cstate="print"/>
          <a:stretch>
            <a:fillRect/>
          </a:stretch>
        </p:blipFill>
        <p:spPr>
          <a:xfrm>
            <a:off x="1051643" y="2357999"/>
            <a:ext cx="379412" cy="1127125"/>
          </a:xfrm>
          <a:prstGeom prst="rect">
            <a:avLst/>
          </a:prstGeom>
          <a:noFill/>
          <a:ln w="9525">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pic>
        <p:nvPicPr>
          <p:cNvPr id="3" name="Picture 59" descr="F:\16春\物理\教科物理九年级下册待出片8.8\LX109.EPS"/>
          <p:cNvPicPr>
            <a:picLocks noChangeAspect="1" noChangeArrowheads="1"/>
          </p:cNvPicPr>
          <p:nvPr/>
        </p:nvPicPr>
        <p:blipFill>
          <a:blip r:embed="rId2" r:link="rId3"/>
          <a:srcRect/>
          <a:stretch>
            <a:fillRect/>
          </a:stretch>
        </p:blipFill>
        <p:spPr bwMode="auto">
          <a:xfrm>
            <a:off x="3127675" y="1902255"/>
            <a:ext cx="4608512" cy="2024063"/>
          </a:xfrm>
          <a:prstGeom prst="rect">
            <a:avLst/>
          </a:prstGeom>
          <a:noFill/>
          <a:ln w="9525">
            <a:noFill/>
            <a:miter lim="800000"/>
            <a:headEnd/>
            <a:tailEnd/>
          </a:ln>
        </p:spPr>
      </p:pic>
      <p:sp>
        <p:nvSpPr>
          <p:cNvPr id="4" name="Rectangle 9"/>
          <p:cNvSpPr>
            <a:spLocks noChangeArrowheads="1"/>
          </p:cNvSpPr>
          <p:nvPr/>
        </p:nvSpPr>
        <p:spPr bwMode="auto">
          <a:xfrm>
            <a:off x="4576076" y="4045209"/>
            <a:ext cx="1925527" cy="676660"/>
          </a:xfrm>
          <a:prstGeom prst="rect">
            <a:avLst/>
          </a:prstGeom>
          <a:noFill/>
          <a:ln w="9525">
            <a:noFill/>
            <a:miter lim="800000"/>
          </a:ln>
          <a:effectLst/>
        </p:spPr>
        <p:txBody>
          <a:bodyPr wrap="none" anchor="ctr">
            <a:spAutoFit/>
          </a:bodyPr>
          <a:lstStyle/>
          <a:p>
            <a:pPr>
              <a:lnSpc>
                <a:spcPct val="150000"/>
              </a:lnSpc>
            </a:pPr>
            <a:r>
              <a:rPr lang="zh-CN" altLang="en-US" sz="3000" b="1" dirty="0">
                <a:latin typeface="宋体" panose="02010600030101010101" pitchFamily="2" charset="-122"/>
                <a:ea typeface="宋体" panose="02010600030101010101" pitchFamily="2" charset="-122"/>
                <a:cs typeface="Times New Roman" panose="02020603050405020304" pitchFamily="18" charset="0"/>
              </a:rPr>
              <a:t>图9－3－2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3" name="矩形 2"/>
          <p:cNvSpPr/>
          <p:nvPr/>
        </p:nvSpPr>
        <p:spPr>
          <a:xfrm>
            <a:off x="568410" y="1095795"/>
            <a:ext cx="10824519" cy="4893647"/>
          </a:xfrm>
          <a:prstGeom prst="rect">
            <a:avLst/>
          </a:prstGeom>
        </p:spPr>
        <p:txBody>
          <a:bodyPr wrap="square">
            <a:spAutoFit/>
          </a:bodyPr>
          <a:lstStyle/>
          <a:p>
            <a:pPr>
              <a:lnSpc>
                <a:spcPct val="150000"/>
              </a:lnSpc>
            </a:pPr>
            <a:r>
              <a:rPr lang="en-US" sz="2600" b="1" dirty="0" smtClean="0">
                <a:solidFill>
                  <a:srgbClr val="0000FF"/>
                </a:solidFill>
                <a:latin typeface="黑体" panose="02010609060101010101" pitchFamily="49" charset="-122"/>
                <a:ea typeface="黑体" panose="02010609060101010101" pitchFamily="49" charset="-122"/>
              </a:rPr>
              <a:t>[</a:t>
            </a:r>
            <a:r>
              <a:rPr lang="zh-CN" altLang="en-US" sz="2600" b="1" dirty="0" smtClean="0">
                <a:solidFill>
                  <a:srgbClr val="0000FF"/>
                </a:solidFill>
                <a:latin typeface="黑体" panose="02010609060101010101" pitchFamily="49" charset="-122"/>
                <a:ea typeface="黑体" panose="02010609060101010101" pitchFamily="49" charset="-122"/>
              </a:rPr>
              <a:t>解析</a:t>
            </a:r>
            <a:r>
              <a:rPr lang="en-US" sz="2600" b="1" dirty="0" smtClean="0">
                <a:solidFill>
                  <a:srgbClr val="0000FF"/>
                </a:solidFill>
                <a:latin typeface="黑体" panose="02010609060101010101" pitchFamily="49" charset="-122"/>
                <a:ea typeface="黑体" panose="02010609060101010101" pitchFamily="49" charset="-122"/>
              </a:rPr>
              <a:t>] </a:t>
            </a:r>
            <a:r>
              <a:rPr lang="zh-CN" altLang="en-US" sz="2600" b="1" dirty="0" smtClean="0">
                <a:latin typeface="仿宋" panose="02010609060101010101" pitchFamily="49" charset="-122"/>
                <a:ea typeface="仿宋" panose="02010609060101010101" pitchFamily="49" charset="-122"/>
              </a:rPr>
              <a:t>触电事故指的是有电流通过人体，并对人体造成伤害；家庭电路中的触电事故都是由于人直接或间接与火线接触造成的。触电方式包括两种：①单线触电，指的是与地面不绝缘的人接触火线；②双线触电，指的是人体的两部分分别接触火线和零线。据此分析：</a:t>
            </a:r>
            <a:r>
              <a:rPr lang="en-US" sz="2600" b="1" i="1" dirty="0" smtClean="0">
                <a:latin typeface="仿宋" panose="02010609060101010101" pitchFamily="49" charset="-122"/>
                <a:ea typeface="仿宋" panose="02010609060101010101" pitchFamily="49" charset="-122"/>
              </a:rPr>
              <a:t>A</a:t>
            </a:r>
            <a:r>
              <a:rPr lang="zh-CN" altLang="en-US" sz="2600" b="1" dirty="0" smtClean="0">
                <a:latin typeface="仿宋" panose="02010609060101010101" pitchFamily="49" charset="-122"/>
                <a:ea typeface="仿宋" panose="02010609060101010101" pitchFamily="49" charset="-122"/>
              </a:rPr>
              <a:t>中人站在地面上，一只手接触火线，经人体形成电流回路，会发生触电事故；</a:t>
            </a:r>
            <a:r>
              <a:rPr lang="en-US" sz="2600" b="1" i="1" dirty="0" smtClean="0">
                <a:latin typeface="仿宋" panose="02010609060101010101" pitchFamily="49" charset="-122"/>
                <a:ea typeface="仿宋" panose="02010609060101010101" pitchFamily="49" charset="-122"/>
              </a:rPr>
              <a:t>B</a:t>
            </a:r>
            <a:r>
              <a:rPr lang="zh-CN" altLang="en-US" sz="2600" b="1" dirty="0" smtClean="0">
                <a:latin typeface="仿宋" panose="02010609060101010101" pitchFamily="49" charset="-122"/>
                <a:ea typeface="仿宋" panose="02010609060101010101" pitchFamily="49" charset="-122"/>
              </a:rPr>
              <a:t>中人虽然站在绝缘木凳上，但一只手接触火线，另一只手接触零线，在两手之间形成电流回路，会发生触电事故；</a:t>
            </a:r>
            <a:r>
              <a:rPr lang="en-US" sz="2600" b="1" i="1" dirty="0" smtClean="0">
                <a:latin typeface="仿宋" panose="02010609060101010101" pitchFamily="49" charset="-122"/>
                <a:ea typeface="仿宋" panose="02010609060101010101" pitchFamily="49" charset="-122"/>
              </a:rPr>
              <a:t>C</a:t>
            </a:r>
            <a:r>
              <a:rPr lang="zh-CN" altLang="en-US" sz="2600" b="1" dirty="0" smtClean="0">
                <a:latin typeface="仿宋" panose="02010609060101010101" pitchFamily="49" charset="-122"/>
                <a:ea typeface="仿宋" panose="02010609060101010101" pitchFamily="49" charset="-122"/>
              </a:rPr>
              <a:t>中人站在绝缘木凳上，虽一只手接触火线，但不能形成电流回路，不会发生触电事故。</a:t>
            </a:r>
            <a:endParaRPr lang="zh-CN" altLang="en-US" sz="2600" b="1" dirty="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20481" name="Rectangle 1"/>
          <p:cNvSpPr>
            <a:spLocks noChangeArrowheads="1"/>
          </p:cNvSpPr>
          <p:nvPr/>
        </p:nvSpPr>
        <p:spPr bwMode="auto">
          <a:xfrm>
            <a:off x="556054" y="1556952"/>
            <a:ext cx="10787449" cy="2399183"/>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en-US" altLang="zh-CN" sz="2600" b="1" dirty="0" smtClean="0">
                <a:solidFill>
                  <a:srgbClr val="00B0F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B0F0"/>
                </a:solidFill>
                <a:latin typeface="黑体" panose="02010609060101010101" pitchFamily="49" charset="-122"/>
                <a:ea typeface="黑体" panose="02010609060101010101" pitchFamily="49" charset="-122"/>
                <a:cs typeface="Times New Roman" panose="02020603050405020304" pitchFamily="18" charset="0"/>
              </a:rPr>
              <a:t>方法指导</a:t>
            </a:r>
            <a:r>
              <a:rPr lang="en-US" altLang="zh-CN" sz="2600" b="1" dirty="0" smtClean="0">
                <a:solidFill>
                  <a:srgbClr val="00B0F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latin typeface="仿宋" panose="02010609060101010101" pitchFamily="49" charset="-122"/>
                <a:ea typeface="仿宋" panose="02010609060101010101" pitchFamily="49" charset="-122"/>
                <a:cs typeface="Times New Roman" panose="02020603050405020304" pitchFamily="18" charset="0"/>
              </a:rPr>
              <a:t>触电事故与急救</a:t>
            </a:r>
          </a:p>
          <a:p>
            <a:pPr marR="0" lvl="0" indent="0" fontAlgn="base">
              <a:lnSpc>
                <a:spcPct val="150000"/>
              </a:lnSpc>
              <a:spcBef>
                <a:spcPct val="0"/>
              </a:spcBef>
              <a:spcAft>
                <a:spcPct val="0"/>
              </a:spcAft>
              <a:buClrTx/>
              <a:buSzTx/>
              <a:buFontTx/>
              <a:buNone/>
            </a:pPr>
            <a:r>
              <a:rPr lang="zh-CN" altLang="en-US" sz="2600" b="1" dirty="0" smtClean="0">
                <a:latin typeface="仿宋" panose="02010609060101010101" pitchFamily="49" charset="-122"/>
                <a:ea typeface="仿宋" panose="02010609060101010101" pitchFamily="49" charset="-122"/>
                <a:cs typeface="Times New Roman" panose="02020603050405020304" pitchFamily="18" charset="0"/>
              </a:rPr>
              <a:t>家庭电路中的触电事故是指人体接触火线并构成了通路，多为低压解电，低压触电包括单线触电和双线触电两种形式；高压电弧触电和跨步电压触电是高压触电的两种形式。触电急救的原则是先切断电源再施救。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box(in)">
                                      <p:cBhvr>
                                        <p:cTn id="7" dur="5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9"/>
          <p:cNvSpPr/>
          <p:nvPr/>
        </p:nvSpPr>
        <p:spPr>
          <a:xfrm>
            <a:off x="746443" y="1074252"/>
            <a:ext cx="2646878" cy="559769"/>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zh-CN" sz="2400" b="1" dirty="0" smtClean="0">
                <a:solidFill>
                  <a:srgbClr val="00A6AD"/>
                </a:solidFill>
                <a:latin typeface="宋体" panose="02010600030101010101" pitchFamily="2" charset="-122"/>
                <a:ea typeface="宋体" panose="02010600030101010101" pitchFamily="2" charset="-122"/>
              </a:rPr>
              <a:t>类型二　安全用电</a:t>
            </a:r>
            <a:endParaRPr lang="zh-CN" altLang="en-US" sz="2400" b="1" dirty="0">
              <a:solidFill>
                <a:srgbClr val="00A6AD"/>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473075" y="1197203"/>
            <a:ext cx="84455" cy="414020"/>
          </a:xfrm>
          <a:prstGeom prst="rect">
            <a:avLst/>
          </a:prstGeom>
          <a:noFill/>
          <a:ln w="9525">
            <a:noFill/>
          </a:ln>
        </p:spPr>
      </p:pic>
      <p:sp>
        <p:nvSpPr>
          <p:cNvPr id="9"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grpSp>
        <p:nvGrpSpPr>
          <p:cNvPr id="10" name="组合 9"/>
          <p:cNvGrpSpPr/>
          <p:nvPr/>
        </p:nvGrpSpPr>
        <p:grpSpPr>
          <a:xfrm>
            <a:off x="595270" y="1888482"/>
            <a:ext cx="10760589" cy="4062111"/>
            <a:chOff x="595270" y="1888482"/>
            <a:chExt cx="10760589" cy="4062111"/>
          </a:xfrm>
        </p:grpSpPr>
        <p:sp>
          <p:nvSpPr>
            <p:cNvPr id="5" name="Text Box 3"/>
            <p:cNvSpPr txBox="1">
              <a:spLocks noChangeArrowheads="1"/>
            </p:cNvSpPr>
            <p:nvPr/>
          </p:nvSpPr>
          <p:spPr bwMode="auto">
            <a:xfrm>
              <a:off x="595270" y="1888482"/>
              <a:ext cx="10760589" cy="784830"/>
            </a:xfrm>
            <a:prstGeom prst="rect">
              <a:avLst/>
            </a:prstGeom>
            <a:noFill/>
            <a:ln w="9525">
              <a:noFill/>
              <a:miter lim="800000"/>
            </a:ln>
            <a:effectLst/>
          </p:spPr>
          <p:txBody>
            <a:bodyPr wrap="square">
              <a:spAutoFit/>
            </a:bodyPr>
            <a:lstStyle/>
            <a:p>
              <a:pPr>
                <a:lnSpc>
                  <a:spcPct val="150000"/>
                </a:lnSpc>
              </a:pPr>
              <a:r>
                <a:rPr lang="en-US" altLang="en-US" sz="3000" b="1"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例</a:t>
              </a:r>
              <a:r>
                <a:rPr lang="en-US" altLang="en-US" sz="30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2</a:t>
              </a:r>
              <a:r>
                <a:rPr lang="en-US" altLang="en-US" sz="3000" b="1" dirty="0">
                  <a:latin typeface="宋体" panose="02010600030101010101" pitchFamily="2" charset="-122"/>
                  <a:ea typeface="宋体" panose="02010600030101010101" pitchFamily="2" charset="-122"/>
                  <a:cs typeface="Times New Roman" panose="02020603050405020304" pitchFamily="18" charset="0"/>
                </a:rPr>
                <a:t>　</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结合图9－3－3，说说安全用电和触电急救的常识。</a:t>
              </a:r>
            </a:p>
          </p:txBody>
        </p:sp>
        <p:pic>
          <p:nvPicPr>
            <p:cNvPr id="6" name="Picture 62" descr="F:\16春\物理\教科物理九年级下册待出片8.8\LX110.EPS"/>
            <p:cNvPicPr>
              <a:picLocks noChangeAspect="1" noChangeArrowheads="1"/>
            </p:cNvPicPr>
            <p:nvPr/>
          </p:nvPicPr>
          <p:blipFill>
            <a:blip r:embed="rId3" r:link="rId4"/>
            <a:srcRect/>
            <a:stretch>
              <a:fillRect/>
            </a:stretch>
          </p:blipFill>
          <p:spPr bwMode="auto">
            <a:xfrm>
              <a:off x="2723292" y="2880154"/>
              <a:ext cx="5275263" cy="2232025"/>
            </a:xfrm>
            <a:prstGeom prst="rect">
              <a:avLst/>
            </a:prstGeom>
            <a:noFill/>
            <a:ln w="9525">
              <a:noFill/>
              <a:miter lim="800000"/>
              <a:headEnd/>
              <a:tailEnd/>
            </a:ln>
          </p:spPr>
        </p:pic>
        <p:sp>
          <p:nvSpPr>
            <p:cNvPr id="8" name="Rectangle 6"/>
            <p:cNvSpPr>
              <a:spLocks noChangeArrowheads="1"/>
            </p:cNvSpPr>
            <p:nvPr/>
          </p:nvSpPr>
          <p:spPr bwMode="auto">
            <a:xfrm>
              <a:off x="4375236" y="5273933"/>
              <a:ext cx="1925527" cy="676660"/>
            </a:xfrm>
            <a:prstGeom prst="rect">
              <a:avLst/>
            </a:prstGeom>
            <a:noFill/>
            <a:ln w="9525">
              <a:noFill/>
              <a:bevel/>
            </a:ln>
            <a:effectLst/>
          </p:spPr>
          <p:txBody>
            <a:bodyPr wrap="none" anchor="ctr">
              <a:spAutoFit/>
            </a:bodyPr>
            <a:lstStyle/>
            <a:p>
              <a:pPr>
                <a:lnSpc>
                  <a:spcPct val="150000"/>
                </a:lnSpc>
              </a:pPr>
              <a:r>
                <a:rPr lang="zh-CN" altLang="en-US" sz="3000" b="1" dirty="0">
                  <a:latin typeface="宋体" panose="02010600030101010101" pitchFamily="2" charset="-122"/>
                  <a:ea typeface="宋体" panose="02010600030101010101" pitchFamily="2" charset="-122"/>
                  <a:cs typeface="Times New Roman" panose="02020603050405020304" pitchFamily="18" charset="0"/>
                </a:rPr>
                <a:t>图9－3－3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3" name="Text Box 2"/>
          <p:cNvSpPr txBox="1">
            <a:spLocks noChangeArrowheads="1"/>
          </p:cNvSpPr>
          <p:nvPr/>
        </p:nvSpPr>
        <p:spPr bwMode="auto">
          <a:xfrm>
            <a:off x="646283" y="1529921"/>
            <a:ext cx="10944355" cy="3554819"/>
          </a:xfrm>
          <a:prstGeom prst="rect">
            <a:avLst/>
          </a:prstGeom>
          <a:noFill/>
          <a:ln w="9525">
            <a:noFill/>
            <a:miter lim="800000"/>
          </a:ln>
          <a:effectLst/>
        </p:spPr>
        <p:txBody>
          <a:bodyPr wrap="square">
            <a:spAutoFit/>
          </a:bodyPr>
          <a:lstStyle/>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安全用电常识</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_________________________________(</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说出两点即可</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a:t>
            </a:r>
          </a:p>
          <a:p>
            <a:pPr>
              <a:lnSpc>
                <a:spcPct val="150000"/>
              </a:lnSpc>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触电急救措施：</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_______________________________________________(</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说出两点</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即可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a:t>
            </a:r>
          </a:p>
        </p:txBody>
      </p:sp>
      <p:sp>
        <p:nvSpPr>
          <p:cNvPr id="4" name="Text Box 3"/>
          <p:cNvSpPr txBox="1">
            <a:spLocks noChangeArrowheads="1"/>
          </p:cNvSpPr>
          <p:nvPr/>
        </p:nvSpPr>
        <p:spPr bwMode="auto">
          <a:xfrm>
            <a:off x="4030356" y="1663143"/>
            <a:ext cx="6372257" cy="461665"/>
          </a:xfrm>
          <a:prstGeom prst="rect">
            <a:avLst/>
          </a:prstGeom>
          <a:noFill/>
          <a:ln w="9525">
            <a:noFill/>
            <a:miter lim="800000"/>
          </a:ln>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不准在电线上晾衣服；不能用手直接接触火线</a:t>
            </a:r>
          </a:p>
        </p:txBody>
      </p:sp>
      <p:sp>
        <p:nvSpPr>
          <p:cNvPr id="5" name="Text Box 4"/>
          <p:cNvSpPr txBox="1">
            <a:spLocks noChangeArrowheads="1"/>
          </p:cNvSpPr>
          <p:nvPr/>
        </p:nvSpPr>
        <p:spPr bwMode="auto">
          <a:xfrm>
            <a:off x="681679" y="3697718"/>
            <a:ext cx="8847294" cy="461665"/>
          </a:xfrm>
          <a:prstGeom prst="rect">
            <a:avLst/>
          </a:prstGeom>
          <a:noFill/>
          <a:ln w="9525">
            <a:noFill/>
            <a:miter lim="800000"/>
          </a:ln>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发现有人触电时应立即切断电源，或用绝缘物体使人体摆脱电线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bldLvl="0" autoUpdateAnimBg="0"/>
      <p:bldP spid="5"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24577" name="Rectangle 1"/>
          <p:cNvSpPr>
            <a:spLocks noChangeArrowheads="1"/>
          </p:cNvSpPr>
          <p:nvPr/>
        </p:nvSpPr>
        <p:spPr bwMode="auto">
          <a:xfrm>
            <a:off x="506629" y="1606378"/>
            <a:ext cx="10775092" cy="1799019"/>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en-US" altLang="zh-CN" sz="2600" b="1" dirty="0" smtClean="0">
                <a:solidFill>
                  <a:srgbClr val="00B0F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solidFill>
                  <a:srgbClr val="00B0F0"/>
                </a:solidFill>
                <a:latin typeface="黑体" panose="02010609060101010101" pitchFamily="49" charset="-122"/>
                <a:ea typeface="黑体" panose="02010609060101010101" pitchFamily="49" charset="-122"/>
                <a:cs typeface="Times New Roman" panose="02020603050405020304" pitchFamily="18" charset="0"/>
              </a:rPr>
              <a:t>方法指导</a:t>
            </a:r>
            <a:r>
              <a:rPr lang="en-US" altLang="zh-CN" sz="2600" b="1" dirty="0" smtClean="0">
                <a:solidFill>
                  <a:srgbClr val="00B0F0"/>
                </a:solidFill>
                <a:latin typeface="黑体" panose="02010609060101010101" pitchFamily="49" charset="-122"/>
                <a:ea typeface="黑体" panose="02010609060101010101" pitchFamily="49" charset="-122"/>
                <a:cs typeface="Times New Roman" panose="02020603050405020304" pitchFamily="18" charset="0"/>
              </a:rPr>
              <a:t>]</a:t>
            </a:r>
            <a:r>
              <a:rPr lang="zh-CN" altLang="en-US" sz="2600" b="1" dirty="0" smtClean="0">
                <a:latin typeface="仿宋" panose="02010609060101010101" pitchFamily="49" charset="-122"/>
                <a:ea typeface="仿宋" panose="02010609060101010101" pitchFamily="49" charset="-122"/>
                <a:cs typeface="Times New Roman" panose="02020603050405020304" pitchFamily="18" charset="0"/>
              </a:rPr>
              <a:t>安全用电原则</a:t>
            </a:r>
          </a:p>
          <a:p>
            <a:pPr marR="0" lvl="0" indent="0" fontAlgn="base">
              <a:lnSpc>
                <a:spcPct val="150000"/>
              </a:lnSpc>
              <a:spcBef>
                <a:spcPct val="0"/>
              </a:spcBef>
              <a:spcAft>
                <a:spcPct val="0"/>
              </a:spcAft>
              <a:buClrTx/>
              <a:buSzTx/>
              <a:buFontTx/>
              <a:buNone/>
            </a:pPr>
            <a:r>
              <a:rPr lang="zh-CN" altLang="en-US" sz="2600" b="1" dirty="0" smtClean="0">
                <a:latin typeface="仿宋" panose="02010609060101010101" pitchFamily="49" charset="-122"/>
                <a:ea typeface="仿宋" panose="02010609060101010101" pitchFamily="49" charset="-122"/>
                <a:cs typeface="Times New Roman" panose="02020603050405020304" pitchFamily="18" charset="0"/>
              </a:rPr>
              <a:t>安全电压要记牢，构成通路会触电；高压带电不靠近，触电首先断电源；树下避雨要当心，高物要装避雷针；湿手莫要扳开关，老化元件勤更换。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577"/>
                                        </p:tgtEl>
                                        <p:attrNameLst>
                                          <p:attrName>style.visibility</p:attrName>
                                        </p:attrNameLst>
                                      </p:cBhvr>
                                      <p:to>
                                        <p:strVal val="visible"/>
                                      </p:to>
                                    </p:set>
                                    <p:anim calcmode="lin" valueType="num">
                                      <p:cBhvr additive="base">
                                        <p:cTn id="7" dur="500" fill="hold"/>
                                        <p:tgtEl>
                                          <p:spTgt spid="24577"/>
                                        </p:tgtEl>
                                        <p:attrNameLst>
                                          <p:attrName>ppt_x</p:attrName>
                                        </p:attrNameLst>
                                      </p:cBhvr>
                                      <p:tavLst>
                                        <p:tav tm="0">
                                          <p:val>
                                            <p:strVal val="#ppt_x"/>
                                          </p:val>
                                        </p:tav>
                                        <p:tav tm="100000">
                                          <p:val>
                                            <p:strVal val="#ppt_x"/>
                                          </p:val>
                                        </p:tav>
                                      </p:tavLst>
                                    </p:anim>
                                    <p:anim calcmode="lin" valueType="num">
                                      <p:cBhvr additive="base">
                                        <p:cTn id="8" dur="500" fill="hold"/>
                                        <p:tgtEl>
                                          <p:spTgt spid="24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2"/>
          <p:cNvGrpSpPr/>
          <p:nvPr/>
        </p:nvGrpSpPr>
        <p:grpSpPr>
          <a:xfrm>
            <a:off x="116205" y="1045210"/>
            <a:ext cx="3166110" cy="675005"/>
            <a:chOff x="183" y="1646"/>
            <a:chExt cx="4986" cy="1063"/>
          </a:xfrm>
        </p:grpSpPr>
        <p:pic>
          <p:nvPicPr>
            <p:cNvPr id="9" name="图片 8" descr="图标-02"/>
            <p:cNvPicPr>
              <a:picLocks noChangeAspect="1"/>
            </p:cNvPicPr>
            <p:nvPr/>
          </p:nvPicPr>
          <p:blipFill>
            <a:blip r:embed="rId3" cstate="print"/>
            <a:stretch>
              <a:fillRect/>
            </a:stretch>
          </p:blipFill>
          <p:spPr>
            <a:xfrm>
              <a:off x="183" y="1646"/>
              <a:ext cx="4986" cy="1063"/>
            </a:xfrm>
            <a:prstGeom prst="rect">
              <a:avLst/>
            </a:prstGeom>
          </p:spPr>
        </p:pic>
        <p:sp>
          <p:nvSpPr>
            <p:cNvPr id="4" name="文本框 3"/>
            <p:cNvSpPr txBox="1"/>
            <p:nvPr/>
          </p:nvSpPr>
          <p:spPr>
            <a:xfrm>
              <a:off x="878" y="1767"/>
              <a:ext cx="2553" cy="824"/>
            </a:xfrm>
            <a:prstGeom prst="rect">
              <a:avLst/>
            </a:prstGeom>
            <a:noFill/>
          </p:spPr>
          <p:txBody>
            <a:bodyPr wrap="none" rtlCol="0">
              <a:spAutoFit/>
            </a:bodyPr>
            <a:lstStyle/>
            <a:p>
              <a:pPr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课堂小结</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13"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graphicFrame>
        <p:nvGraphicFramePr>
          <p:cNvPr id="7169" name="Object 1"/>
          <p:cNvGraphicFramePr>
            <a:graphicFrameLocks noChangeAspect="1"/>
          </p:cNvGraphicFramePr>
          <p:nvPr/>
        </p:nvGraphicFramePr>
        <p:xfrm>
          <a:off x="1014112" y="2460239"/>
          <a:ext cx="601663" cy="3078162"/>
        </p:xfrm>
        <a:graphic>
          <a:graphicData uri="http://schemas.openxmlformats.org/presentationml/2006/ole">
            <mc:AlternateContent xmlns:mc="http://schemas.openxmlformats.org/markup-compatibility/2006">
              <mc:Choice xmlns:v="urn:schemas-microsoft-com:vml" Requires="v">
                <p:oleObj spid="_x0000_s1035" name="文档" r:id="rId5" imgW="609938" imgH="3089051" progId="Word.Document.12">
                  <p:embed/>
                </p:oleObj>
              </mc:Choice>
              <mc:Fallback>
                <p:oleObj name="文档" r:id="rId5" imgW="609938" imgH="3089051" progId="Word.Document.12">
                  <p:embed/>
                  <p:pic>
                    <p:nvPicPr>
                      <p:cNvPr id="0" name="Picture 1" descr="image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112" y="2460239"/>
                        <a:ext cx="601663" cy="307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Group 7"/>
          <p:cNvGrpSpPr/>
          <p:nvPr/>
        </p:nvGrpSpPr>
        <p:grpSpPr bwMode="auto">
          <a:xfrm>
            <a:off x="1426347" y="2496066"/>
            <a:ext cx="504825" cy="3443330"/>
            <a:chOff x="1973" y="1842"/>
            <a:chExt cx="318" cy="862"/>
          </a:xfrm>
        </p:grpSpPr>
        <p:sp>
          <p:nvSpPr>
            <p:cNvPr id="8" name="Line 8"/>
            <p:cNvSpPr>
              <a:spLocks noChangeShapeType="1"/>
            </p:cNvSpPr>
            <p:nvPr/>
          </p:nvSpPr>
          <p:spPr bwMode="auto">
            <a:xfrm>
              <a:off x="1973" y="2251"/>
              <a:ext cx="136" cy="0"/>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sp>
          <p:nvSpPr>
            <p:cNvPr id="10" name="Line 9"/>
            <p:cNvSpPr>
              <a:spLocks noChangeShapeType="1"/>
            </p:cNvSpPr>
            <p:nvPr/>
          </p:nvSpPr>
          <p:spPr bwMode="auto">
            <a:xfrm>
              <a:off x="2109" y="1842"/>
              <a:ext cx="0" cy="862"/>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sp>
          <p:nvSpPr>
            <p:cNvPr id="11" name="Line 10"/>
            <p:cNvSpPr>
              <a:spLocks noChangeShapeType="1"/>
            </p:cNvSpPr>
            <p:nvPr/>
          </p:nvSpPr>
          <p:spPr bwMode="auto">
            <a:xfrm>
              <a:off x="2109" y="1842"/>
              <a:ext cx="182" cy="0"/>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sp>
          <p:nvSpPr>
            <p:cNvPr id="12" name="Line 11"/>
            <p:cNvSpPr>
              <a:spLocks noChangeShapeType="1"/>
            </p:cNvSpPr>
            <p:nvPr/>
          </p:nvSpPr>
          <p:spPr bwMode="auto">
            <a:xfrm>
              <a:off x="2109" y="2251"/>
              <a:ext cx="181" cy="0"/>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sp>
          <p:nvSpPr>
            <p:cNvPr id="14" name="Line 12"/>
            <p:cNvSpPr>
              <a:spLocks noChangeShapeType="1"/>
            </p:cNvSpPr>
            <p:nvPr/>
          </p:nvSpPr>
          <p:spPr bwMode="auto">
            <a:xfrm>
              <a:off x="2109" y="2704"/>
              <a:ext cx="181" cy="0"/>
            </a:xfrm>
            <a:prstGeom prst="line">
              <a:avLst/>
            </a:prstGeom>
            <a:noFill/>
            <a:ln w="9525">
              <a:solidFill>
                <a:schemeClr val="tx1"/>
              </a:solidFill>
              <a:round/>
            </a:ln>
            <a:effectLst/>
          </p:spPr>
          <p:txBody>
            <a:bodyPr wrap="none" anchor="ctr">
              <a:spAutoFit/>
            </a:bodyPr>
            <a:lstStyle/>
            <a:p>
              <a:endParaRPr lang="zh-CN" altLang="en-US">
                <a:latin typeface="宋体" panose="02010600030101010101" pitchFamily="2" charset="-122"/>
                <a:ea typeface="宋体" panose="02010600030101010101" pitchFamily="2" charset="-122"/>
              </a:endParaRPr>
            </a:p>
          </p:txBody>
        </p:sp>
      </p:grpSp>
      <p:graphicFrame>
        <p:nvGraphicFramePr>
          <p:cNvPr id="7170" name="Object 2"/>
          <p:cNvGraphicFramePr>
            <a:graphicFrameLocks noChangeAspect="1"/>
          </p:cNvGraphicFramePr>
          <p:nvPr/>
        </p:nvGraphicFramePr>
        <p:xfrm>
          <a:off x="1979613" y="2257425"/>
          <a:ext cx="1376362" cy="612775"/>
        </p:xfrm>
        <a:graphic>
          <a:graphicData uri="http://schemas.openxmlformats.org/presentationml/2006/ole">
            <mc:AlternateContent xmlns:mc="http://schemas.openxmlformats.org/markup-compatibility/2006">
              <mc:Choice xmlns:v="urn:schemas-microsoft-com:vml" Requires="v">
                <p:oleObj spid="_x0000_s1036" name="文档" r:id="rId8" imgW="1382526" imgH="615218" progId="Word.Document.12">
                  <p:embed/>
                </p:oleObj>
              </mc:Choice>
              <mc:Fallback>
                <p:oleObj name="文档" r:id="rId8" imgW="1382526" imgH="615218" progId="Word.Document.12">
                  <p:embed/>
                  <p:pic>
                    <p:nvPicPr>
                      <p:cNvPr id="0" name="Picture 2" descr="image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9613" y="2257425"/>
                        <a:ext cx="1376362"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直接连接符 14"/>
          <p:cNvCxnSpPr/>
          <p:nvPr/>
        </p:nvCxnSpPr>
        <p:spPr>
          <a:xfrm>
            <a:off x="3311236" y="2492215"/>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171" name="Object 3"/>
          <p:cNvGraphicFramePr>
            <a:graphicFrameLocks noChangeAspect="1"/>
          </p:cNvGraphicFramePr>
          <p:nvPr/>
        </p:nvGraphicFramePr>
        <p:xfrm>
          <a:off x="3880880" y="2178651"/>
          <a:ext cx="4860925" cy="671513"/>
        </p:xfrm>
        <a:graphic>
          <a:graphicData uri="http://schemas.openxmlformats.org/presentationml/2006/ole">
            <mc:AlternateContent xmlns:mc="http://schemas.openxmlformats.org/markup-compatibility/2006">
              <mc:Choice xmlns:v="urn:schemas-microsoft-com:vml" Requires="v">
                <p:oleObj spid="_x0000_s1037" name="文档" r:id="rId11" imgW="4860792" imgH="673176" progId="Word.Document.12">
                  <p:embed/>
                </p:oleObj>
              </mc:Choice>
              <mc:Fallback>
                <p:oleObj name="文档" r:id="rId11" imgW="4860792" imgH="673176" progId="Word.Document.12">
                  <p:embed/>
                  <p:pic>
                    <p:nvPicPr>
                      <p:cNvPr id="0" name="Picture 3" descr="image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0880" y="2178651"/>
                        <a:ext cx="4860925" cy="67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2" name="Object 4"/>
          <p:cNvGraphicFramePr>
            <a:graphicFrameLocks noChangeAspect="1"/>
          </p:cNvGraphicFramePr>
          <p:nvPr/>
        </p:nvGraphicFramePr>
        <p:xfrm>
          <a:off x="1940869" y="3570632"/>
          <a:ext cx="879475" cy="995362"/>
        </p:xfrm>
        <a:graphic>
          <a:graphicData uri="http://schemas.openxmlformats.org/presentationml/2006/ole">
            <mc:AlternateContent xmlns:mc="http://schemas.openxmlformats.org/markup-compatibility/2006">
              <mc:Choice xmlns:v="urn:schemas-microsoft-com:vml" Requires="v">
                <p:oleObj spid="_x0000_s1038" name="文档" r:id="rId14" imgW="883061" imgH="998605" progId="Word.Document.12">
                  <p:embed/>
                </p:oleObj>
              </mc:Choice>
              <mc:Fallback>
                <p:oleObj name="文档" r:id="rId14" imgW="883061" imgH="998605" progId="Word.Document.12">
                  <p:embed/>
                  <p:pic>
                    <p:nvPicPr>
                      <p:cNvPr id="0" name="Picture 4" descr="image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40869" y="3570632"/>
                        <a:ext cx="879475"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7" name="Group 13"/>
          <p:cNvGrpSpPr/>
          <p:nvPr/>
        </p:nvGrpSpPr>
        <p:grpSpPr bwMode="auto">
          <a:xfrm>
            <a:off x="2665950" y="3362983"/>
            <a:ext cx="504825" cy="1456152"/>
            <a:chOff x="1111" y="3249"/>
            <a:chExt cx="318" cy="862"/>
          </a:xfrm>
          <a:solidFill>
            <a:schemeClr val="bg1"/>
          </a:solidFill>
        </p:grpSpPr>
        <p:sp>
          <p:nvSpPr>
            <p:cNvPr id="18" name="Line 14"/>
            <p:cNvSpPr>
              <a:spLocks noChangeShapeType="1"/>
            </p:cNvSpPr>
            <p:nvPr/>
          </p:nvSpPr>
          <p:spPr bwMode="auto">
            <a:xfrm>
              <a:off x="1111" y="3658"/>
              <a:ext cx="136" cy="0"/>
            </a:xfrm>
            <a:prstGeom prst="line">
              <a:avLst/>
            </a:prstGeom>
            <a:grpFill/>
            <a:ln w="9525">
              <a:solidFill>
                <a:schemeClr val="tx1"/>
              </a:solidFill>
              <a:round/>
            </a:ln>
            <a:effectLst/>
          </p:spPr>
          <p:txBody>
            <a:bodyPr wrap="none" anchor="ctr">
              <a:spAutoFit/>
            </a:bodyPr>
            <a:lstStyle/>
            <a:p>
              <a:endParaRPr lang="zh-CN" altLang="en-US" b="1">
                <a:latin typeface="宋体" panose="02010600030101010101" pitchFamily="2" charset="-122"/>
                <a:ea typeface="宋体" panose="02010600030101010101" pitchFamily="2" charset="-122"/>
              </a:endParaRPr>
            </a:p>
          </p:txBody>
        </p:sp>
        <p:sp>
          <p:nvSpPr>
            <p:cNvPr id="19" name="Line 15"/>
            <p:cNvSpPr>
              <a:spLocks noChangeShapeType="1"/>
            </p:cNvSpPr>
            <p:nvPr/>
          </p:nvSpPr>
          <p:spPr bwMode="auto">
            <a:xfrm>
              <a:off x="1247" y="3249"/>
              <a:ext cx="0" cy="862"/>
            </a:xfrm>
            <a:prstGeom prst="line">
              <a:avLst/>
            </a:prstGeom>
            <a:grpFill/>
            <a:ln w="9525">
              <a:solidFill>
                <a:schemeClr val="tx1"/>
              </a:solidFill>
              <a:round/>
            </a:ln>
            <a:effectLst/>
          </p:spPr>
          <p:txBody>
            <a:bodyPr anchor="ctr">
              <a:spAutoFit/>
            </a:bodyPr>
            <a:lstStyle/>
            <a:p>
              <a:endParaRPr lang="zh-CN" altLang="en-US" b="1">
                <a:latin typeface="宋体" panose="02010600030101010101" pitchFamily="2" charset="-122"/>
                <a:ea typeface="宋体" panose="02010600030101010101" pitchFamily="2" charset="-122"/>
              </a:endParaRPr>
            </a:p>
          </p:txBody>
        </p:sp>
        <p:sp>
          <p:nvSpPr>
            <p:cNvPr id="20" name="Line 16"/>
            <p:cNvSpPr>
              <a:spLocks noChangeShapeType="1"/>
            </p:cNvSpPr>
            <p:nvPr/>
          </p:nvSpPr>
          <p:spPr bwMode="auto">
            <a:xfrm>
              <a:off x="1247" y="3249"/>
              <a:ext cx="182" cy="0"/>
            </a:xfrm>
            <a:prstGeom prst="line">
              <a:avLst/>
            </a:prstGeom>
            <a:grpFill/>
            <a:ln w="9525">
              <a:solidFill>
                <a:schemeClr val="tx1"/>
              </a:solidFill>
              <a:round/>
            </a:ln>
            <a:effectLst/>
          </p:spPr>
          <p:txBody>
            <a:bodyPr wrap="none" anchor="ctr">
              <a:spAutoFit/>
            </a:bodyPr>
            <a:lstStyle/>
            <a:p>
              <a:endParaRPr lang="zh-CN" altLang="en-US" b="1">
                <a:latin typeface="宋体" panose="02010600030101010101" pitchFamily="2" charset="-122"/>
                <a:ea typeface="宋体" panose="02010600030101010101" pitchFamily="2" charset="-122"/>
              </a:endParaRPr>
            </a:p>
          </p:txBody>
        </p:sp>
        <p:sp>
          <p:nvSpPr>
            <p:cNvPr id="21" name="Line 17"/>
            <p:cNvSpPr>
              <a:spLocks noChangeShapeType="1"/>
            </p:cNvSpPr>
            <p:nvPr/>
          </p:nvSpPr>
          <p:spPr bwMode="auto">
            <a:xfrm>
              <a:off x="1247" y="4110"/>
              <a:ext cx="181" cy="0"/>
            </a:xfrm>
            <a:prstGeom prst="line">
              <a:avLst/>
            </a:prstGeom>
            <a:grpFill/>
            <a:ln w="9525">
              <a:solidFill>
                <a:schemeClr val="tx1"/>
              </a:solidFill>
              <a:round/>
            </a:ln>
            <a:effectLst/>
          </p:spPr>
          <p:txBody>
            <a:bodyPr wrap="none" anchor="ctr">
              <a:spAutoFit/>
            </a:bodyPr>
            <a:lstStyle/>
            <a:p>
              <a:endParaRPr lang="zh-CN" altLang="en-US" b="1">
                <a:latin typeface="宋体" panose="02010600030101010101" pitchFamily="2" charset="-122"/>
                <a:ea typeface="宋体" panose="02010600030101010101" pitchFamily="2" charset="-122"/>
              </a:endParaRPr>
            </a:p>
          </p:txBody>
        </p:sp>
      </p:grpSp>
      <p:graphicFrame>
        <p:nvGraphicFramePr>
          <p:cNvPr id="7173" name="Object 5"/>
          <p:cNvGraphicFramePr>
            <a:graphicFrameLocks noChangeAspect="1"/>
          </p:cNvGraphicFramePr>
          <p:nvPr/>
        </p:nvGraphicFramePr>
        <p:xfrm>
          <a:off x="3201258" y="2903367"/>
          <a:ext cx="868363" cy="982662"/>
        </p:xfrm>
        <a:graphic>
          <a:graphicData uri="http://schemas.openxmlformats.org/presentationml/2006/ole">
            <mc:AlternateContent xmlns:mc="http://schemas.openxmlformats.org/markup-compatibility/2006">
              <mc:Choice xmlns:v="urn:schemas-microsoft-com:vml" Requires="v">
                <p:oleObj spid="_x0000_s1039" name="文档" r:id="rId17" imgW="874784" imgH="990685" progId="Word.Document.12">
                  <p:embed/>
                </p:oleObj>
              </mc:Choice>
              <mc:Fallback>
                <p:oleObj name="文档" r:id="rId17" imgW="874784" imgH="990685" progId="Word.Document.12">
                  <p:embed/>
                  <p:pic>
                    <p:nvPicPr>
                      <p:cNvPr id="0" name="Picture 5" descr="image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01258" y="2903367"/>
                        <a:ext cx="868363" cy="98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4" name="Object 6"/>
          <p:cNvGraphicFramePr>
            <a:graphicFrameLocks noChangeAspect="1"/>
          </p:cNvGraphicFramePr>
          <p:nvPr/>
        </p:nvGraphicFramePr>
        <p:xfrm>
          <a:off x="3201258" y="4052545"/>
          <a:ext cx="857250" cy="982662"/>
        </p:xfrm>
        <a:graphic>
          <a:graphicData uri="http://schemas.openxmlformats.org/presentationml/2006/ole">
            <mc:AlternateContent xmlns:mc="http://schemas.openxmlformats.org/markup-compatibility/2006">
              <mc:Choice xmlns:v="urn:schemas-microsoft-com:vml" Requires="v">
                <p:oleObj spid="_x0000_s1040" name="文档" r:id="rId20" imgW="863269" imgH="990685" progId="Word.Document.12">
                  <p:embed/>
                </p:oleObj>
              </mc:Choice>
              <mc:Fallback>
                <p:oleObj name="文档" r:id="rId20" imgW="863269" imgH="990685" progId="Word.Document.12">
                  <p:embed/>
                  <p:pic>
                    <p:nvPicPr>
                      <p:cNvPr id="0" name="Picture 6" descr="image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1258" y="4052545"/>
                        <a:ext cx="857250" cy="98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4" name="Group 13"/>
          <p:cNvGrpSpPr/>
          <p:nvPr/>
        </p:nvGrpSpPr>
        <p:grpSpPr bwMode="auto">
          <a:xfrm flipH="1">
            <a:off x="3953369" y="3243535"/>
            <a:ext cx="519776" cy="1456152"/>
            <a:chOff x="1111" y="3249"/>
            <a:chExt cx="318" cy="862"/>
          </a:xfrm>
          <a:solidFill>
            <a:schemeClr val="bg1"/>
          </a:solidFill>
        </p:grpSpPr>
        <p:sp>
          <p:nvSpPr>
            <p:cNvPr id="25" name="Line 14"/>
            <p:cNvSpPr>
              <a:spLocks noChangeShapeType="1"/>
            </p:cNvSpPr>
            <p:nvPr/>
          </p:nvSpPr>
          <p:spPr bwMode="auto">
            <a:xfrm>
              <a:off x="1111" y="3658"/>
              <a:ext cx="136" cy="0"/>
            </a:xfrm>
            <a:prstGeom prst="line">
              <a:avLst/>
            </a:prstGeom>
            <a:grpFill/>
            <a:ln w="9525">
              <a:solidFill>
                <a:schemeClr val="tx1"/>
              </a:solidFill>
              <a:round/>
            </a:ln>
            <a:effectLst/>
          </p:spPr>
          <p:txBody>
            <a:bodyPr wrap="none" anchor="ctr">
              <a:spAutoFit/>
            </a:bodyPr>
            <a:lstStyle/>
            <a:p>
              <a:endParaRPr lang="zh-CN" altLang="en-US" b="1">
                <a:latin typeface="宋体" panose="02010600030101010101" pitchFamily="2" charset="-122"/>
                <a:ea typeface="宋体" panose="02010600030101010101" pitchFamily="2" charset="-122"/>
              </a:endParaRPr>
            </a:p>
          </p:txBody>
        </p:sp>
        <p:sp>
          <p:nvSpPr>
            <p:cNvPr id="26" name="Line 15"/>
            <p:cNvSpPr>
              <a:spLocks noChangeShapeType="1"/>
            </p:cNvSpPr>
            <p:nvPr/>
          </p:nvSpPr>
          <p:spPr bwMode="auto">
            <a:xfrm>
              <a:off x="1247" y="3249"/>
              <a:ext cx="0" cy="862"/>
            </a:xfrm>
            <a:prstGeom prst="line">
              <a:avLst/>
            </a:prstGeom>
            <a:grpFill/>
            <a:ln w="9525">
              <a:solidFill>
                <a:schemeClr val="tx1"/>
              </a:solidFill>
              <a:round/>
            </a:ln>
            <a:effectLst/>
          </p:spPr>
          <p:txBody>
            <a:bodyPr anchor="ctr">
              <a:spAutoFit/>
            </a:bodyPr>
            <a:lstStyle/>
            <a:p>
              <a:endParaRPr lang="zh-CN" altLang="en-US" b="1">
                <a:latin typeface="宋体" panose="02010600030101010101" pitchFamily="2" charset="-122"/>
                <a:ea typeface="宋体" panose="02010600030101010101" pitchFamily="2" charset="-122"/>
              </a:endParaRPr>
            </a:p>
          </p:txBody>
        </p:sp>
        <p:sp>
          <p:nvSpPr>
            <p:cNvPr id="27" name="Line 16"/>
            <p:cNvSpPr>
              <a:spLocks noChangeShapeType="1"/>
            </p:cNvSpPr>
            <p:nvPr/>
          </p:nvSpPr>
          <p:spPr bwMode="auto">
            <a:xfrm>
              <a:off x="1247" y="3249"/>
              <a:ext cx="182" cy="0"/>
            </a:xfrm>
            <a:prstGeom prst="line">
              <a:avLst/>
            </a:prstGeom>
            <a:grpFill/>
            <a:ln w="9525">
              <a:solidFill>
                <a:schemeClr val="tx1"/>
              </a:solidFill>
              <a:round/>
            </a:ln>
            <a:effectLst/>
          </p:spPr>
          <p:txBody>
            <a:bodyPr wrap="none" anchor="ctr">
              <a:spAutoFit/>
            </a:bodyPr>
            <a:lstStyle/>
            <a:p>
              <a:endParaRPr lang="zh-CN" altLang="en-US" b="1">
                <a:latin typeface="宋体" panose="02010600030101010101" pitchFamily="2" charset="-122"/>
                <a:ea typeface="宋体" panose="02010600030101010101" pitchFamily="2" charset="-122"/>
              </a:endParaRPr>
            </a:p>
          </p:txBody>
        </p:sp>
        <p:sp>
          <p:nvSpPr>
            <p:cNvPr id="28" name="Line 17"/>
            <p:cNvSpPr>
              <a:spLocks noChangeShapeType="1"/>
            </p:cNvSpPr>
            <p:nvPr/>
          </p:nvSpPr>
          <p:spPr bwMode="auto">
            <a:xfrm>
              <a:off x="1247" y="4110"/>
              <a:ext cx="181" cy="0"/>
            </a:xfrm>
            <a:prstGeom prst="line">
              <a:avLst/>
            </a:prstGeom>
            <a:grpFill/>
            <a:ln w="9525">
              <a:solidFill>
                <a:schemeClr val="tx1"/>
              </a:solidFill>
              <a:round/>
            </a:ln>
            <a:effectLst/>
          </p:spPr>
          <p:txBody>
            <a:bodyPr wrap="none" anchor="ctr">
              <a:spAutoFit/>
            </a:bodyPr>
            <a:lstStyle/>
            <a:p>
              <a:endParaRPr lang="zh-CN" altLang="en-US" b="1">
                <a:latin typeface="宋体" panose="02010600030101010101" pitchFamily="2" charset="-122"/>
                <a:ea typeface="宋体" panose="02010600030101010101" pitchFamily="2" charset="-122"/>
              </a:endParaRPr>
            </a:p>
          </p:txBody>
        </p:sp>
      </p:grpSp>
      <p:graphicFrame>
        <p:nvGraphicFramePr>
          <p:cNvPr id="7175" name="Object 7"/>
          <p:cNvGraphicFramePr>
            <a:graphicFrameLocks noChangeAspect="1"/>
          </p:cNvGraphicFramePr>
          <p:nvPr/>
        </p:nvGraphicFramePr>
        <p:xfrm>
          <a:off x="4535787" y="3422350"/>
          <a:ext cx="1493838" cy="982662"/>
        </p:xfrm>
        <a:graphic>
          <a:graphicData uri="http://schemas.openxmlformats.org/presentationml/2006/ole">
            <mc:AlternateContent xmlns:mc="http://schemas.openxmlformats.org/markup-compatibility/2006">
              <mc:Choice xmlns:v="urn:schemas-microsoft-com:vml" Requires="v">
                <p:oleObj spid="_x0000_s1041" name="文档" r:id="rId23" imgW="1498756" imgH="990685" progId="Word.Document.12">
                  <p:embed/>
                </p:oleObj>
              </mc:Choice>
              <mc:Fallback>
                <p:oleObj name="文档" r:id="rId23" imgW="1498756" imgH="990685" progId="Word.Document.12">
                  <p:embed/>
                  <p:pic>
                    <p:nvPicPr>
                      <p:cNvPr id="0" name="Picture 7" descr="image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535787" y="3422350"/>
                        <a:ext cx="1493838" cy="98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0" name="直接连接符 29"/>
          <p:cNvCxnSpPr/>
          <p:nvPr/>
        </p:nvCxnSpPr>
        <p:spPr>
          <a:xfrm>
            <a:off x="5885560" y="3892647"/>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176" name="Object 8"/>
          <p:cNvGraphicFramePr>
            <a:graphicFrameLocks noChangeAspect="1"/>
          </p:cNvGraphicFramePr>
          <p:nvPr/>
        </p:nvGraphicFramePr>
        <p:xfrm>
          <a:off x="6463442" y="2990722"/>
          <a:ext cx="1793875" cy="1770062"/>
        </p:xfrm>
        <a:graphic>
          <a:graphicData uri="http://schemas.openxmlformats.org/presentationml/2006/ole">
            <mc:AlternateContent xmlns:mc="http://schemas.openxmlformats.org/markup-compatibility/2006">
              <mc:Choice xmlns:v="urn:schemas-microsoft-com:vml" Requires="v">
                <p:oleObj spid="_x0000_s1042" name="文档" r:id="rId26" imgW="1799947" imgH="1783017" progId="Word.Document.12">
                  <p:embed/>
                </p:oleObj>
              </mc:Choice>
              <mc:Fallback>
                <p:oleObj name="文档" r:id="rId26" imgW="1799947" imgH="1783017" progId="Word.Document.12">
                  <p:embed/>
                  <p:pic>
                    <p:nvPicPr>
                      <p:cNvPr id="0" name="Picture 8" descr="image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463442" y="2990722"/>
                        <a:ext cx="1793875" cy="1770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7" name="Object 9"/>
          <p:cNvGraphicFramePr>
            <a:graphicFrameLocks noChangeAspect="1"/>
          </p:cNvGraphicFramePr>
          <p:nvPr/>
        </p:nvGraphicFramePr>
        <p:xfrm>
          <a:off x="1965582" y="5638542"/>
          <a:ext cx="1516063" cy="590550"/>
        </p:xfrm>
        <a:graphic>
          <a:graphicData uri="http://schemas.openxmlformats.org/presentationml/2006/ole">
            <mc:AlternateContent xmlns:mc="http://schemas.openxmlformats.org/markup-compatibility/2006">
              <mc:Choice xmlns:v="urn:schemas-microsoft-com:vml" Requires="v">
                <p:oleObj spid="_x0000_s1043" name="文档" r:id="rId29" imgW="1522866" imgH="594339" progId="Word.Document.12">
                  <p:embed/>
                </p:oleObj>
              </mc:Choice>
              <mc:Fallback>
                <p:oleObj name="文档" r:id="rId29" imgW="1522866" imgH="594339" progId="Word.Document.12">
                  <p:embed/>
                  <p:pic>
                    <p:nvPicPr>
                      <p:cNvPr id="0" name="Picture 9" descr="image17"/>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965582" y="5638542"/>
                        <a:ext cx="1516063"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直接连接符 32"/>
          <p:cNvCxnSpPr/>
          <p:nvPr/>
        </p:nvCxnSpPr>
        <p:spPr>
          <a:xfrm>
            <a:off x="3282403" y="5972701"/>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178" name="Object 10"/>
          <p:cNvGraphicFramePr>
            <a:graphicFrameLocks noChangeAspect="1"/>
          </p:cNvGraphicFramePr>
          <p:nvPr/>
        </p:nvGraphicFramePr>
        <p:xfrm>
          <a:off x="3794382" y="5461215"/>
          <a:ext cx="4086225" cy="982662"/>
        </p:xfrm>
        <a:graphic>
          <a:graphicData uri="http://schemas.openxmlformats.org/presentationml/2006/ole">
            <mc:AlternateContent xmlns:mc="http://schemas.openxmlformats.org/markup-compatibility/2006">
              <mc:Choice xmlns:v="urn:schemas-microsoft-com:vml" Requires="v">
                <p:oleObj spid="_x0000_s1044" name="文档" r:id="rId32" imgW="4090723" imgH="990685" progId="Word.Document.12">
                  <p:embed/>
                </p:oleObj>
              </mc:Choice>
              <mc:Fallback>
                <p:oleObj name="文档" r:id="rId32" imgW="4090723" imgH="990685" progId="Word.Document.12">
                  <p:embed/>
                  <p:pic>
                    <p:nvPicPr>
                      <p:cNvPr id="0" name="Picture 10" descr="image18"/>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794382" y="5461215"/>
                        <a:ext cx="4086225" cy="982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169"/>
                                        </p:tgtEl>
                                        <p:attrNameLst>
                                          <p:attrName>style.visibility</p:attrName>
                                        </p:attrNameLst>
                                      </p:cBhvr>
                                      <p:to>
                                        <p:strVal val="visible"/>
                                      </p:to>
                                    </p:set>
                                    <p:anim calcmode="lin" valueType="num">
                                      <p:cBhvr additive="base">
                                        <p:cTn id="7" dur="500" fill="hold"/>
                                        <p:tgtEl>
                                          <p:spTgt spid="7169"/>
                                        </p:tgtEl>
                                        <p:attrNameLst>
                                          <p:attrName>ppt_x</p:attrName>
                                        </p:attrNameLst>
                                      </p:cBhvr>
                                      <p:tavLst>
                                        <p:tav tm="0">
                                          <p:val>
                                            <p:strVal val="#ppt_x"/>
                                          </p:val>
                                        </p:tav>
                                        <p:tav tm="100000">
                                          <p:val>
                                            <p:strVal val="#ppt_x"/>
                                          </p:val>
                                        </p:tav>
                                      </p:tavLst>
                                    </p:anim>
                                    <p:anim calcmode="lin" valueType="num">
                                      <p:cBhvr additive="base">
                                        <p:cTn id="8" dur="500" fill="hold"/>
                                        <p:tgtEl>
                                          <p:spTgt spid="716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170"/>
                                        </p:tgtEl>
                                        <p:attrNameLst>
                                          <p:attrName>style.visibility</p:attrName>
                                        </p:attrNameLst>
                                      </p:cBhvr>
                                      <p:to>
                                        <p:strVal val="visible"/>
                                      </p:to>
                                    </p:set>
                                    <p:anim calcmode="lin" valueType="num">
                                      <p:cBhvr additive="base">
                                        <p:cTn id="17" dur="500" fill="hold"/>
                                        <p:tgtEl>
                                          <p:spTgt spid="7170"/>
                                        </p:tgtEl>
                                        <p:attrNameLst>
                                          <p:attrName>ppt_x</p:attrName>
                                        </p:attrNameLst>
                                      </p:cBhvr>
                                      <p:tavLst>
                                        <p:tav tm="0">
                                          <p:val>
                                            <p:strVal val="#ppt_x"/>
                                          </p:val>
                                        </p:tav>
                                        <p:tav tm="100000">
                                          <p:val>
                                            <p:strVal val="#ppt_x"/>
                                          </p:val>
                                        </p:tav>
                                      </p:tavLst>
                                    </p:anim>
                                    <p:anim calcmode="lin" valueType="num">
                                      <p:cBhvr additive="base">
                                        <p:cTn id="18" dur="500" fill="hold"/>
                                        <p:tgtEl>
                                          <p:spTgt spid="717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171"/>
                                        </p:tgtEl>
                                        <p:attrNameLst>
                                          <p:attrName>style.visibility</p:attrName>
                                        </p:attrNameLst>
                                      </p:cBhvr>
                                      <p:to>
                                        <p:strVal val="visible"/>
                                      </p:to>
                                    </p:set>
                                    <p:anim calcmode="lin" valueType="num">
                                      <p:cBhvr additive="base">
                                        <p:cTn id="27" dur="500" fill="hold"/>
                                        <p:tgtEl>
                                          <p:spTgt spid="7171"/>
                                        </p:tgtEl>
                                        <p:attrNameLst>
                                          <p:attrName>ppt_x</p:attrName>
                                        </p:attrNameLst>
                                      </p:cBhvr>
                                      <p:tavLst>
                                        <p:tav tm="0">
                                          <p:val>
                                            <p:strVal val="#ppt_x"/>
                                          </p:val>
                                        </p:tav>
                                        <p:tav tm="100000">
                                          <p:val>
                                            <p:strVal val="#ppt_x"/>
                                          </p:val>
                                        </p:tav>
                                      </p:tavLst>
                                    </p:anim>
                                    <p:anim calcmode="lin" valueType="num">
                                      <p:cBhvr additive="base">
                                        <p:cTn id="28" dur="500" fill="hold"/>
                                        <p:tgtEl>
                                          <p:spTgt spid="717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7172"/>
                                        </p:tgtEl>
                                        <p:attrNameLst>
                                          <p:attrName>style.visibility</p:attrName>
                                        </p:attrNameLst>
                                      </p:cBhvr>
                                      <p:to>
                                        <p:strVal val="visible"/>
                                      </p:to>
                                    </p:set>
                                    <p:anim calcmode="lin" valueType="num">
                                      <p:cBhvr additive="base">
                                        <p:cTn id="32" dur="500" fill="hold"/>
                                        <p:tgtEl>
                                          <p:spTgt spid="7172"/>
                                        </p:tgtEl>
                                        <p:attrNameLst>
                                          <p:attrName>ppt_x</p:attrName>
                                        </p:attrNameLst>
                                      </p:cBhvr>
                                      <p:tavLst>
                                        <p:tav tm="0">
                                          <p:val>
                                            <p:strVal val="#ppt_x"/>
                                          </p:val>
                                        </p:tav>
                                        <p:tav tm="100000">
                                          <p:val>
                                            <p:strVal val="#ppt_x"/>
                                          </p:val>
                                        </p:tav>
                                      </p:tavLst>
                                    </p:anim>
                                    <p:anim calcmode="lin" valueType="num">
                                      <p:cBhvr additive="base">
                                        <p:cTn id="33" dur="500" fill="hold"/>
                                        <p:tgtEl>
                                          <p:spTgt spid="717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7173"/>
                                        </p:tgtEl>
                                        <p:attrNameLst>
                                          <p:attrName>style.visibility</p:attrName>
                                        </p:attrNameLst>
                                      </p:cBhvr>
                                      <p:to>
                                        <p:strVal val="visible"/>
                                      </p:to>
                                    </p:set>
                                    <p:anim calcmode="lin" valueType="num">
                                      <p:cBhvr additive="base">
                                        <p:cTn id="42" dur="500" fill="hold"/>
                                        <p:tgtEl>
                                          <p:spTgt spid="7173"/>
                                        </p:tgtEl>
                                        <p:attrNameLst>
                                          <p:attrName>ppt_x</p:attrName>
                                        </p:attrNameLst>
                                      </p:cBhvr>
                                      <p:tavLst>
                                        <p:tav tm="0">
                                          <p:val>
                                            <p:strVal val="#ppt_x"/>
                                          </p:val>
                                        </p:tav>
                                        <p:tav tm="100000">
                                          <p:val>
                                            <p:strVal val="#ppt_x"/>
                                          </p:val>
                                        </p:tav>
                                      </p:tavLst>
                                    </p:anim>
                                    <p:anim calcmode="lin" valueType="num">
                                      <p:cBhvr additive="base">
                                        <p:cTn id="43" dur="500" fill="hold"/>
                                        <p:tgtEl>
                                          <p:spTgt spid="717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7174"/>
                                        </p:tgtEl>
                                        <p:attrNameLst>
                                          <p:attrName>style.visibility</p:attrName>
                                        </p:attrNameLst>
                                      </p:cBhvr>
                                      <p:to>
                                        <p:strVal val="visible"/>
                                      </p:to>
                                    </p:set>
                                    <p:anim calcmode="lin" valueType="num">
                                      <p:cBhvr additive="base">
                                        <p:cTn id="47" dur="500" fill="hold"/>
                                        <p:tgtEl>
                                          <p:spTgt spid="7174"/>
                                        </p:tgtEl>
                                        <p:attrNameLst>
                                          <p:attrName>ppt_x</p:attrName>
                                        </p:attrNameLst>
                                      </p:cBhvr>
                                      <p:tavLst>
                                        <p:tav tm="0">
                                          <p:val>
                                            <p:strVal val="#ppt_x"/>
                                          </p:val>
                                        </p:tav>
                                        <p:tav tm="100000">
                                          <p:val>
                                            <p:strVal val="#ppt_x"/>
                                          </p:val>
                                        </p:tav>
                                      </p:tavLst>
                                    </p:anim>
                                    <p:anim calcmode="lin" valueType="num">
                                      <p:cBhvr additive="base">
                                        <p:cTn id="48" dur="500" fill="hold"/>
                                        <p:tgtEl>
                                          <p:spTgt spid="717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7175"/>
                                        </p:tgtEl>
                                        <p:attrNameLst>
                                          <p:attrName>style.visibility</p:attrName>
                                        </p:attrNameLst>
                                      </p:cBhvr>
                                      <p:to>
                                        <p:strVal val="visible"/>
                                      </p:to>
                                    </p:set>
                                    <p:anim calcmode="lin" valueType="num">
                                      <p:cBhvr additive="base">
                                        <p:cTn id="57" dur="500" fill="hold"/>
                                        <p:tgtEl>
                                          <p:spTgt spid="7175"/>
                                        </p:tgtEl>
                                        <p:attrNameLst>
                                          <p:attrName>ppt_x</p:attrName>
                                        </p:attrNameLst>
                                      </p:cBhvr>
                                      <p:tavLst>
                                        <p:tav tm="0">
                                          <p:val>
                                            <p:strVal val="#ppt_x"/>
                                          </p:val>
                                        </p:tav>
                                        <p:tav tm="100000">
                                          <p:val>
                                            <p:strVal val="#ppt_x"/>
                                          </p:val>
                                        </p:tav>
                                      </p:tavLst>
                                    </p:anim>
                                    <p:anim calcmode="lin" valueType="num">
                                      <p:cBhvr additive="base">
                                        <p:cTn id="58" dur="500" fill="hold"/>
                                        <p:tgtEl>
                                          <p:spTgt spid="7175"/>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ppt_x"/>
                                          </p:val>
                                        </p:tav>
                                        <p:tav tm="100000">
                                          <p:val>
                                            <p:strVal val="#ppt_x"/>
                                          </p:val>
                                        </p:tav>
                                      </p:tavLst>
                                    </p:anim>
                                    <p:anim calcmode="lin" valueType="num">
                                      <p:cBhvr additive="base">
                                        <p:cTn id="63" dur="500" fill="hold"/>
                                        <p:tgtEl>
                                          <p:spTgt spid="3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nodeType="afterEffect">
                                  <p:stCondLst>
                                    <p:cond delay="0"/>
                                  </p:stCondLst>
                                  <p:childTnLst>
                                    <p:set>
                                      <p:cBhvr>
                                        <p:cTn id="66" dur="1" fill="hold">
                                          <p:stCondLst>
                                            <p:cond delay="0"/>
                                          </p:stCondLst>
                                        </p:cTn>
                                        <p:tgtEl>
                                          <p:spTgt spid="7176"/>
                                        </p:tgtEl>
                                        <p:attrNameLst>
                                          <p:attrName>style.visibility</p:attrName>
                                        </p:attrNameLst>
                                      </p:cBhvr>
                                      <p:to>
                                        <p:strVal val="visible"/>
                                      </p:to>
                                    </p:set>
                                    <p:anim calcmode="lin" valueType="num">
                                      <p:cBhvr additive="base">
                                        <p:cTn id="67" dur="500" fill="hold"/>
                                        <p:tgtEl>
                                          <p:spTgt spid="7176"/>
                                        </p:tgtEl>
                                        <p:attrNameLst>
                                          <p:attrName>ppt_x</p:attrName>
                                        </p:attrNameLst>
                                      </p:cBhvr>
                                      <p:tavLst>
                                        <p:tav tm="0">
                                          <p:val>
                                            <p:strVal val="#ppt_x"/>
                                          </p:val>
                                        </p:tav>
                                        <p:tav tm="100000">
                                          <p:val>
                                            <p:strVal val="#ppt_x"/>
                                          </p:val>
                                        </p:tav>
                                      </p:tavLst>
                                    </p:anim>
                                    <p:anim calcmode="lin" valueType="num">
                                      <p:cBhvr additive="base">
                                        <p:cTn id="68" dur="500" fill="hold"/>
                                        <p:tgtEl>
                                          <p:spTgt spid="7176"/>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7177"/>
                                        </p:tgtEl>
                                        <p:attrNameLst>
                                          <p:attrName>style.visibility</p:attrName>
                                        </p:attrNameLst>
                                      </p:cBhvr>
                                      <p:to>
                                        <p:strVal val="visible"/>
                                      </p:to>
                                    </p:set>
                                    <p:anim calcmode="lin" valueType="num">
                                      <p:cBhvr additive="base">
                                        <p:cTn id="72" dur="500" fill="hold"/>
                                        <p:tgtEl>
                                          <p:spTgt spid="7177"/>
                                        </p:tgtEl>
                                        <p:attrNameLst>
                                          <p:attrName>ppt_x</p:attrName>
                                        </p:attrNameLst>
                                      </p:cBhvr>
                                      <p:tavLst>
                                        <p:tav tm="0">
                                          <p:val>
                                            <p:strVal val="#ppt_x"/>
                                          </p:val>
                                        </p:tav>
                                        <p:tav tm="100000">
                                          <p:val>
                                            <p:strVal val="#ppt_x"/>
                                          </p:val>
                                        </p:tav>
                                      </p:tavLst>
                                    </p:anim>
                                    <p:anim calcmode="lin" valueType="num">
                                      <p:cBhvr additive="base">
                                        <p:cTn id="73" dur="500" fill="hold"/>
                                        <p:tgtEl>
                                          <p:spTgt spid="7177"/>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additive="base">
                                        <p:cTn id="77" dur="500" fill="hold"/>
                                        <p:tgtEl>
                                          <p:spTgt spid="33"/>
                                        </p:tgtEl>
                                        <p:attrNameLst>
                                          <p:attrName>ppt_x</p:attrName>
                                        </p:attrNameLst>
                                      </p:cBhvr>
                                      <p:tavLst>
                                        <p:tav tm="0">
                                          <p:val>
                                            <p:strVal val="#ppt_x"/>
                                          </p:val>
                                        </p:tav>
                                        <p:tav tm="100000">
                                          <p:val>
                                            <p:strVal val="#ppt_x"/>
                                          </p:val>
                                        </p:tav>
                                      </p:tavLst>
                                    </p:anim>
                                    <p:anim calcmode="lin" valueType="num">
                                      <p:cBhvr additive="base">
                                        <p:cTn id="78" dur="500" fill="hold"/>
                                        <p:tgtEl>
                                          <p:spTgt spid="33"/>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7178"/>
                                        </p:tgtEl>
                                        <p:attrNameLst>
                                          <p:attrName>style.visibility</p:attrName>
                                        </p:attrNameLst>
                                      </p:cBhvr>
                                      <p:to>
                                        <p:strVal val="visible"/>
                                      </p:to>
                                    </p:set>
                                    <p:anim calcmode="lin" valueType="num">
                                      <p:cBhvr additive="base">
                                        <p:cTn id="82" dur="500" fill="hold"/>
                                        <p:tgtEl>
                                          <p:spTgt spid="7178"/>
                                        </p:tgtEl>
                                        <p:attrNameLst>
                                          <p:attrName>ppt_x</p:attrName>
                                        </p:attrNameLst>
                                      </p:cBhvr>
                                      <p:tavLst>
                                        <p:tav tm="0">
                                          <p:val>
                                            <p:strVal val="#ppt_x"/>
                                          </p:val>
                                        </p:tav>
                                        <p:tav tm="100000">
                                          <p:val>
                                            <p:strVal val="#ppt_x"/>
                                          </p:val>
                                        </p:tav>
                                      </p:tavLst>
                                    </p:anim>
                                    <p:anim calcmode="lin" valueType="num">
                                      <p:cBhvr additive="base">
                                        <p:cTn id="83" dur="500" fill="hold"/>
                                        <p:tgtEl>
                                          <p:spTgt spid="7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组合 14"/>
          <p:cNvGrpSpPr/>
          <p:nvPr/>
        </p:nvGrpSpPr>
        <p:grpSpPr>
          <a:xfrm>
            <a:off x="87682" y="956711"/>
            <a:ext cx="3106455" cy="696726"/>
            <a:chOff x="37578" y="944185"/>
            <a:chExt cx="3106455" cy="696726"/>
          </a:xfrm>
        </p:grpSpPr>
        <p:pic>
          <p:nvPicPr>
            <p:cNvPr id="10" name="图片 9" descr="图标-03"/>
            <p:cNvPicPr>
              <a:picLocks noChangeAspect="1"/>
            </p:cNvPicPr>
            <p:nvPr/>
          </p:nvPicPr>
          <p:blipFill>
            <a:blip r:embed="rId2" cstate="print"/>
            <a:stretch>
              <a:fillRect/>
            </a:stretch>
          </p:blipFill>
          <p:spPr>
            <a:xfrm>
              <a:off x="37578" y="944185"/>
              <a:ext cx="3106455" cy="696726"/>
            </a:xfrm>
            <a:prstGeom prst="rect">
              <a:avLst/>
            </a:prstGeom>
          </p:spPr>
        </p:pic>
        <p:sp>
          <p:nvSpPr>
            <p:cNvPr id="3" name="文本框 2"/>
            <p:cNvSpPr txBox="1"/>
            <p:nvPr/>
          </p:nvSpPr>
          <p:spPr>
            <a:xfrm>
              <a:off x="458662" y="1064895"/>
              <a:ext cx="1620957" cy="523220"/>
            </a:xfrm>
            <a:prstGeom prst="rect">
              <a:avLst/>
            </a:prstGeom>
            <a:noFill/>
          </p:spPr>
          <p:txBody>
            <a:bodyPr wrap="none" rtlCol="0">
              <a:spAutoFit/>
            </a:bodyPr>
            <a:lstStyle/>
            <a:p>
              <a:pPr lvl="0"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课堂反馈</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9"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6" name="Rectangle 12"/>
          <p:cNvSpPr>
            <a:spLocks noChangeArrowheads="1"/>
          </p:cNvSpPr>
          <p:nvPr/>
        </p:nvSpPr>
        <p:spPr bwMode="auto">
          <a:xfrm>
            <a:off x="568282" y="2060575"/>
            <a:ext cx="11182993" cy="2061655"/>
          </a:xfrm>
          <a:prstGeom prst="rect">
            <a:avLst/>
          </a:prstGeom>
          <a:noFill/>
          <a:ln w="9525">
            <a:noFill/>
            <a:miter lim="800000"/>
          </a:ln>
          <a:effectLst/>
        </p:spPr>
        <p:txBody>
          <a:bodyPr wrap="square" anchor="ctr">
            <a:spAutoFit/>
          </a:bodyPr>
          <a:lstStyle/>
          <a:p>
            <a:pPr>
              <a:lnSpc>
                <a:spcPct val="150000"/>
              </a:lnSpc>
            </a:pPr>
            <a:r>
              <a:rPr lang="en-US" altLang="zh-CN" sz="3000" b="1" dirty="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．触电是由于人直接或间接跟</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接触造成的，对人体安全的电压</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。家庭电路电压为</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________V</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，工厂用的动力电压为</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________V</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endParaRPr lang="zh-CN" altLang="en-US" sz="3000"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7" name="Rectangle 9"/>
          <p:cNvSpPr>
            <a:spLocks noChangeArrowheads="1"/>
          </p:cNvSpPr>
          <p:nvPr/>
        </p:nvSpPr>
        <p:spPr bwMode="auto">
          <a:xfrm>
            <a:off x="6679728" y="2816354"/>
            <a:ext cx="960519" cy="461665"/>
          </a:xfrm>
          <a:prstGeom prst="rect">
            <a:avLst/>
          </a:prstGeom>
        </p:spPr>
        <p:txBody>
          <a:bodyPr wrap="none" anchor="ctr">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220　</a:t>
            </a:r>
          </a:p>
        </p:txBody>
      </p:sp>
      <p:sp>
        <p:nvSpPr>
          <p:cNvPr id="8" name="Text Box 10"/>
          <p:cNvSpPr txBox="1">
            <a:spLocks noChangeArrowheads="1"/>
          </p:cNvSpPr>
          <p:nvPr/>
        </p:nvSpPr>
        <p:spPr bwMode="auto">
          <a:xfrm>
            <a:off x="1773366" y="2840381"/>
            <a:ext cx="1734770"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不高于36 </a:t>
            </a:r>
            <a:r>
              <a:rPr lang="en-US" altLang="zh-CN" sz="2400" b="1" dirty="0" smtClean="0">
                <a:solidFill>
                  <a:srgbClr val="FF0000"/>
                </a:solidFill>
                <a:latin typeface="宋体" panose="02010600030101010101" pitchFamily="2" charset="-122"/>
                <a:ea typeface="宋体" panose="02010600030101010101" pitchFamily="2" charset="-122"/>
              </a:rPr>
              <a:t>V</a:t>
            </a:r>
            <a:endParaRPr lang="zh-CN" altLang="en-US" sz="2400" b="1" dirty="0" smtClean="0">
              <a:solidFill>
                <a:srgbClr val="FF0000"/>
              </a:solidFill>
              <a:latin typeface="宋体" panose="02010600030101010101" pitchFamily="2" charset="-122"/>
              <a:ea typeface="宋体" panose="02010600030101010101" pitchFamily="2" charset="-122"/>
            </a:endParaRPr>
          </a:p>
        </p:txBody>
      </p:sp>
      <p:sp>
        <p:nvSpPr>
          <p:cNvPr id="11" name="Rectangle 14"/>
          <p:cNvSpPr>
            <a:spLocks noChangeArrowheads="1"/>
          </p:cNvSpPr>
          <p:nvPr/>
        </p:nvSpPr>
        <p:spPr bwMode="auto">
          <a:xfrm>
            <a:off x="6156798" y="2149776"/>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火线</a:t>
            </a:r>
          </a:p>
        </p:txBody>
      </p:sp>
      <p:sp>
        <p:nvSpPr>
          <p:cNvPr id="13" name="Rectangle 16"/>
          <p:cNvSpPr>
            <a:spLocks noChangeArrowheads="1"/>
          </p:cNvSpPr>
          <p:nvPr/>
        </p:nvSpPr>
        <p:spPr bwMode="auto">
          <a:xfrm>
            <a:off x="1392324" y="3528369"/>
            <a:ext cx="651140" cy="461665"/>
          </a:xfrm>
          <a:prstGeom prst="rect">
            <a:avLst/>
          </a:prstGeom>
        </p:spPr>
        <p:txBody>
          <a:bodyPr wrap="none">
            <a:spAutoFit/>
          </a:bodyPr>
          <a:lstStyle/>
          <a:p>
            <a:pPr eaLnBrk="0" hangingPunct="0"/>
            <a:r>
              <a:rPr lang="en-US" altLang="zh-CN" sz="2400" b="1" dirty="0" smtClean="0">
                <a:solidFill>
                  <a:srgbClr val="FF0000"/>
                </a:solidFill>
                <a:latin typeface="宋体" panose="02010600030101010101" pitchFamily="2" charset="-122"/>
                <a:ea typeface="宋体" panose="02010600030101010101" pitchFamily="2" charset="-122"/>
              </a:rPr>
              <a:t>380</a:t>
            </a:r>
            <a:endParaRPr lang="zh-CN" altLang="en-US" sz="2400" b="1" dirty="0" smtClean="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amond(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 calcmode="lin" valueType="num">
                                      <p:cBhvr additive="base">
                                        <p:cTn id="28"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utoUpdateAnimBg="0"/>
      <p:bldP spid="8" grpId="0" bldLvl="0" autoUpdateAnimBg="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5121" name="Rectangle 1"/>
          <p:cNvSpPr>
            <a:spLocks noChangeArrowheads="1"/>
          </p:cNvSpPr>
          <p:nvPr/>
        </p:nvSpPr>
        <p:spPr bwMode="auto">
          <a:xfrm>
            <a:off x="691978" y="1173892"/>
            <a:ext cx="10700951" cy="3554819"/>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．以下关于人体触电的认识正确的是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　　</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p>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．只要有电流通过人体就会发生触电事故</a:t>
            </a:r>
          </a:p>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B</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．只有高压电才会发生触电事故，低压电不会发生触电事故</a:t>
            </a:r>
          </a:p>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C</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．只有</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36 V</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的电压才是安全电压</a:t>
            </a:r>
          </a:p>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D</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．人触电的真正原因是有较大的电流通过人体 </a:t>
            </a:r>
          </a:p>
        </p:txBody>
      </p:sp>
      <p:sp>
        <p:nvSpPr>
          <p:cNvPr id="4" name="Rectangle 60"/>
          <p:cNvSpPr>
            <a:spLocks noChangeArrowheads="1"/>
          </p:cNvSpPr>
          <p:nvPr/>
        </p:nvSpPr>
        <p:spPr bwMode="auto">
          <a:xfrm>
            <a:off x="7492443" y="1313683"/>
            <a:ext cx="340158" cy="461665"/>
          </a:xfrm>
          <a:prstGeom prst="rect">
            <a:avLst/>
          </a:prstGeom>
          <a:noFill/>
          <a:ln w="9525" algn="ctr">
            <a:noFill/>
            <a:miter lim="800000"/>
          </a:ln>
        </p:spPr>
        <p:txBody>
          <a:bodyPr wrap="none" anchor="ctr">
            <a:spAutoFit/>
          </a:bodyPr>
          <a:lstStyle/>
          <a:p>
            <a:pPr eaLnBrk="0" hangingPunct="0">
              <a:buFontTx/>
              <a:buNone/>
            </a:pPr>
            <a:r>
              <a:rPr lang="en-US" altLang="zh-CN" sz="2400" b="1" dirty="0">
                <a:solidFill>
                  <a:srgbClr val="FF0000"/>
                </a:solidFill>
                <a:latin typeface="宋体" panose="02010600030101010101" pitchFamily="2" charset="-122"/>
                <a:ea typeface="宋体" panose="02010600030101010101" pitchFamily="2" charset="-122"/>
              </a:rPr>
              <a:t>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additive="base">
                                        <p:cTn id="7" dur="500" fill="hold"/>
                                        <p:tgtEl>
                                          <p:spTgt spid="5121"/>
                                        </p:tgtEl>
                                        <p:attrNameLst>
                                          <p:attrName>ppt_x</p:attrName>
                                        </p:attrNameLst>
                                      </p:cBhvr>
                                      <p:tavLst>
                                        <p:tav tm="0">
                                          <p:val>
                                            <p:strVal val="#ppt_x"/>
                                          </p:val>
                                        </p:tav>
                                        <p:tav tm="100000">
                                          <p:val>
                                            <p:strVal val="#ppt_x"/>
                                          </p:val>
                                        </p:tav>
                                      </p:tavLst>
                                    </p:anim>
                                    <p:anim calcmode="lin" valueType="num">
                                      <p:cBhvr additive="base">
                                        <p:cTn id="8" dur="500" fill="hold"/>
                                        <p:tgtEl>
                                          <p:spTgt spid="51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3" name="Text Box 2"/>
          <p:cNvSpPr txBox="1">
            <a:spLocks noChangeArrowheads="1"/>
          </p:cNvSpPr>
          <p:nvPr/>
        </p:nvSpPr>
        <p:spPr bwMode="auto">
          <a:xfrm>
            <a:off x="686014" y="1326807"/>
            <a:ext cx="10781055" cy="3554819"/>
          </a:xfrm>
          <a:prstGeom prst="rect">
            <a:avLst/>
          </a:prstGeom>
          <a:noFill/>
          <a:ln w="9525">
            <a:noFill/>
            <a:miter lim="800000"/>
          </a:ln>
          <a:effectLst/>
        </p:spPr>
        <p:txBody>
          <a:bodyPr wrap="square">
            <a:spAutoFit/>
          </a:bodyPr>
          <a:lstStyle/>
          <a:p>
            <a:pPr>
              <a:lnSpc>
                <a:spcPct val="150000"/>
              </a:lnSpc>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如图9－3－4所示，甲、乙两人都站在干燥的木凳上，丙站在地上并与乙手拉手。上下两条裸露导线分别是照明电路的火线和零线，那么一定会触电的是(　　)</a:t>
            </a:r>
          </a:p>
          <a:p>
            <a:pPr>
              <a:lnSpc>
                <a:spcPct val="150000"/>
              </a:lnSpc>
            </a:pPr>
            <a:r>
              <a:rPr lang="zh-CN" altLang="en-US" sz="3000" b="1" dirty="0">
                <a:latin typeface="宋体" panose="02010600030101010101" pitchFamily="2" charset="-122"/>
                <a:ea typeface="宋体" panose="02010600030101010101" pitchFamily="2" charset="-122"/>
                <a:cs typeface="Times New Roman" panose="02020603050405020304" pitchFamily="18" charset="0"/>
              </a:rPr>
              <a:t>A．甲、丙       B．乙、丙</a:t>
            </a:r>
          </a:p>
          <a:p>
            <a:pPr>
              <a:lnSpc>
                <a:spcPct val="150000"/>
              </a:lnSpc>
            </a:pPr>
            <a:r>
              <a:rPr lang="zh-CN" altLang="en-US" sz="3000" b="1" dirty="0">
                <a:latin typeface="宋体" panose="02010600030101010101" pitchFamily="2" charset="-122"/>
                <a:ea typeface="宋体" panose="02010600030101010101" pitchFamily="2" charset="-122"/>
                <a:cs typeface="Times New Roman" panose="02020603050405020304" pitchFamily="18" charset="0"/>
              </a:rPr>
              <a:t>C．甲            D．甲、乙、丙</a:t>
            </a:r>
          </a:p>
        </p:txBody>
      </p:sp>
      <p:sp>
        <p:nvSpPr>
          <p:cNvPr id="4" name="Rectangle 3"/>
          <p:cNvSpPr>
            <a:spLocks noChangeArrowheads="1"/>
          </p:cNvSpPr>
          <p:nvPr/>
        </p:nvSpPr>
        <p:spPr bwMode="auto">
          <a:xfrm>
            <a:off x="6488628" y="2880154"/>
            <a:ext cx="504825" cy="461665"/>
          </a:xfrm>
          <a:prstGeom prst="rect">
            <a:avLst/>
          </a:prstGeom>
        </p:spPr>
        <p:txBody>
          <a:bodyPr>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C</a:t>
            </a:r>
          </a:p>
        </p:txBody>
      </p:sp>
      <p:sp>
        <p:nvSpPr>
          <p:cNvPr id="5" name="Rectangle 5"/>
          <p:cNvSpPr>
            <a:spLocks noChangeArrowheads="1"/>
          </p:cNvSpPr>
          <p:nvPr/>
        </p:nvSpPr>
        <p:spPr bwMode="auto">
          <a:xfrm>
            <a:off x="8233676" y="5060693"/>
            <a:ext cx="1925527" cy="676660"/>
          </a:xfrm>
          <a:prstGeom prst="rect">
            <a:avLst/>
          </a:prstGeom>
          <a:noFill/>
          <a:ln w="9525">
            <a:noFill/>
            <a:miter lim="800000"/>
          </a:ln>
          <a:effectLst/>
        </p:spPr>
        <p:txBody>
          <a:bodyPr wrap="none" anchor="ctr">
            <a:spAutoFit/>
          </a:bodyPr>
          <a:lstStyle/>
          <a:p>
            <a:pPr>
              <a:lnSpc>
                <a:spcPct val="150000"/>
              </a:lnSpc>
            </a:pPr>
            <a:r>
              <a:rPr lang="zh-CN" altLang="en-US" sz="3000" b="1" dirty="0">
                <a:latin typeface="宋体" panose="02010600030101010101" pitchFamily="2" charset="-122"/>
                <a:ea typeface="宋体" panose="02010600030101010101" pitchFamily="2" charset="-122"/>
                <a:cs typeface="Times New Roman" panose="02020603050405020304" pitchFamily="18" charset="0"/>
              </a:rPr>
              <a:t>图9－3－4</a:t>
            </a:r>
          </a:p>
        </p:txBody>
      </p:sp>
      <p:pic>
        <p:nvPicPr>
          <p:cNvPr id="6" name="Picture 67" descr="F:\16春\物理\教科物理九年级下册待出片8.8\LX111.EPS"/>
          <p:cNvPicPr>
            <a:picLocks noChangeAspect="1" noChangeArrowheads="1"/>
          </p:cNvPicPr>
          <p:nvPr/>
        </p:nvPicPr>
        <p:blipFill>
          <a:blip r:embed="rId2" r:link="rId3"/>
          <a:srcRect/>
          <a:stretch>
            <a:fillRect/>
          </a:stretch>
        </p:blipFill>
        <p:spPr bwMode="auto">
          <a:xfrm>
            <a:off x="7448035" y="2816311"/>
            <a:ext cx="3276600" cy="20399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utoUpdateAnimBg="0"/>
      <p:bldP spid="4" grpId="0" autoUpdateAnimBg="0"/>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7" name="Rectangle 5"/>
          <p:cNvSpPr/>
          <p:nvPr/>
        </p:nvSpPr>
        <p:spPr>
          <a:xfrm>
            <a:off x="2542004" y="1142460"/>
            <a:ext cx="6873998" cy="1107996"/>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sz="6600" b="1" dirty="0" smtClean="0">
                <a:latin typeface="微软雅黑" panose="020B0503020204020204" charset="-122"/>
                <a:ea typeface="微软雅黑" panose="020B0503020204020204" charset="-122"/>
              </a:rPr>
              <a:t>3.</a:t>
            </a:r>
            <a:r>
              <a:rPr lang="zh-CN" altLang="en-US" sz="6600" b="1" dirty="0" smtClean="0">
                <a:latin typeface="微软雅黑" panose="020B0503020204020204" charset="-122"/>
                <a:ea typeface="微软雅黑" panose="020B0503020204020204" charset="-122"/>
              </a:rPr>
              <a:t>安全用电与保护</a:t>
            </a:r>
          </a:p>
        </p:txBody>
      </p:sp>
      <p:grpSp>
        <p:nvGrpSpPr>
          <p:cNvPr id="3" name="组合 2"/>
          <p:cNvGrpSpPr/>
          <p:nvPr/>
        </p:nvGrpSpPr>
        <p:grpSpPr>
          <a:xfrm>
            <a:off x="3279140" y="2348582"/>
            <a:ext cx="5051425" cy="1007745"/>
            <a:chOff x="5164" y="4732"/>
            <a:chExt cx="7955" cy="1587"/>
          </a:xfrm>
        </p:grpSpPr>
        <p:pic>
          <p:nvPicPr>
            <p:cNvPr id="9" name="图片 8" descr="图标-02">
              <a:hlinkClick r:id="rId2" action="ppaction://hlinksldjump"/>
            </p:cNvPr>
            <p:cNvPicPr>
              <a:picLocks noChangeAspect="1"/>
            </p:cNvPicPr>
            <p:nvPr/>
          </p:nvPicPr>
          <p:blipFill>
            <a:blip r:embed="rId3" cstate="print"/>
            <a:stretch>
              <a:fillRect/>
            </a:stretch>
          </p:blipFill>
          <p:spPr>
            <a:xfrm>
              <a:off x="5164" y="4732"/>
              <a:ext cx="7955" cy="1587"/>
            </a:xfrm>
            <a:prstGeom prst="rect">
              <a:avLst/>
            </a:prstGeom>
          </p:spPr>
        </p:pic>
        <p:sp>
          <p:nvSpPr>
            <p:cNvPr id="4" name="文本框 3">
              <a:hlinkClick r:id="rId2" action="ppaction://hlinksldjump"/>
            </p:cNvPr>
            <p:cNvSpPr txBox="1"/>
            <p:nvPr/>
          </p:nvSpPr>
          <p:spPr>
            <a:xfrm>
              <a:off x="5980" y="4920"/>
              <a:ext cx="3845" cy="1212"/>
            </a:xfrm>
            <a:prstGeom prst="rect">
              <a:avLst/>
            </a:prstGeom>
            <a:noFill/>
          </p:spPr>
          <p:txBody>
            <a:bodyPr wrap="none" rtlCol="0">
              <a:spAutoFit/>
            </a:bodyPr>
            <a:lstStyle/>
            <a:p>
              <a:pPr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导学设计</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grpSp>
        <p:nvGrpSpPr>
          <p:cNvPr id="6" name="组合 5"/>
          <p:cNvGrpSpPr/>
          <p:nvPr/>
        </p:nvGrpSpPr>
        <p:grpSpPr>
          <a:xfrm>
            <a:off x="2998915" y="3284729"/>
            <a:ext cx="4682041" cy="1038225"/>
            <a:chOff x="4926" y="6850"/>
            <a:chExt cx="9349" cy="1635"/>
          </a:xfrm>
        </p:grpSpPr>
        <p:pic>
          <p:nvPicPr>
            <p:cNvPr id="10" name="图片 9" descr="图标-03">
              <a:hlinkClick r:id="rId4" action="ppaction://hlinksldjump"/>
            </p:cNvPr>
            <p:cNvPicPr>
              <a:picLocks noChangeAspect="1"/>
            </p:cNvPicPr>
            <p:nvPr/>
          </p:nvPicPr>
          <p:blipFill>
            <a:blip r:embed="rId5" cstate="print"/>
            <a:stretch>
              <a:fillRect/>
            </a:stretch>
          </p:blipFill>
          <p:spPr>
            <a:xfrm>
              <a:off x="4926" y="6850"/>
              <a:ext cx="9349" cy="1635"/>
            </a:xfrm>
            <a:prstGeom prst="rect">
              <a:avLst/>
            </a:prstGeom>
          </p:spPr>
        </p:pic>
        <p:sp>
          <p:nvSpPr>
            <p:cNvPr id="5" name="文本框 4">
              <a:hlinkClick r:id="rId4" action="ppaction://hlinksldjump"/>
            </p:cNvPr>
            <p:cNvSpPr txBox="1"/>
            <p:nvPr/>
          </p:nvSpPr>
          <p:spPr>
            <a:xfrm>
              <a:off x="5980" y="7119"/>
              <a:ext cx="3845" cy="1212"/>
            </a:xfrm>
            <a:prstGeom prst="rect">
              <a:avLst/>
            </a:prstGeom>
            <a:noFill/>
          </p:spPr>
          <p:txBody>
            <a:bodyPr wrap="none" rtlCol="0">
              <a:spAutoFit/>
            </a:bodyPr>
            <a:lstStyle/>
            <a:p>
              <a:pPr lvl="0"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应用示例</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2" name="Rectangle 5"/>
          <p:cNvSpPr/>
          <p:nvPr/>
        </p:nvSpPr>
        <p:spPr>
          <a:xfrm>
            <a:off x="1081088" y="110491"/>
            <a:ext cx="3467616"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zh-CN" altLang="en-US" b="1" smtClean="0">
                <a:latin typeface="微软雅黑" panose="020B0503020204020204" charset="-122"/>
                <a:ea typeface="微软雅黑" panose="020B0503020204020204" charset="-122"/>
              </a:rPr>
              <a:t>第九章　家庭用电</a:t>
            </a:r>
            <a:endParaRPr lang="zh-CN" altLang="en-US" b="1" dirty="0">
              <a:latin typeface="微软雅黑" panose="020B0503020204020204" charset="-122"/>
              <a:ea typeface="微软雅黑" panose="020B0503020204020204" charset="-122"/>
            </a:endParaRPr>
          </a:p>
        </p:txBody>
      </p:sp>
      <p:grpSp>
        <p:nvGrpSpPr>
          <p:cNvPr id="11" name="组合 10"/>
          <p:cNvGrpSpPr/>
          <p:nvPr/>
        </p:nvGrpSpPr>
        <p:grpSpPr>
          <a:xfrm>
            <a:off x="2570916" y="4200704"/>
            <a:ext cx="5051425" cy="1007745"/>
            <a:chOff x="5164" y="4732"/>
            <a:chExt cx="7955" cy="1587"/>
          </a:xfrm>
        </p:grpSpPr>
        <p:pic>
          <p:nvPicPr>
            <p:cNvPr id="12" name="图片 11" descr="图标-02">
              <a:hlinkClick r:id="rId2" action="ppaction://hlinksldjump"/>
            </p:cNvPr>
            <p:cNvPicPr>
              <a:picLocks noChangeAspect="1"/>
            </p:cNvPicPr>
            <p:nvPr/>
          </p:nvPicPr>
          <p:blipFill>
            <a:blip r:embed="rId3" cstate="print"/>
            <a:stretch>
              <a:fillRect/>
            </a:stretch>
          </p:blipFill>
          <p:spPr>
            <a:xfrm>
              <a:off x="5164" y="4732"/>
              <a:ext cx="7955" cy="1587"/>
            </a:xfrm>
            <a:prstGeom prst="rect">
              <a:avLst/>
            </a:prstGeom>
          </p:spPr>
        </p:pic>
        <p:sp>
          <p:nvSpPr>
            <p:cNvPr id="13" name="文本框 3">
              <a:hlinkClick r:id="rId6" action="ppaction://hlinksldjump"/>
            </p:cNvPr>
            <p:cNvSpPr txBox="1"/>
            <p:nvPr/>
          </p:nvSpPr>
          <p:spPr>
            <a:xfrm>
              <a:off x="5980" y="4920"/>
              <a:ext cx="3845" cy="1212"/>
            </a:xfrm>
            <a:prstGeom prst="rect">
              <a:avLst/>
            </a:prstGeom>
            <a:noFill/>
          </p:spPr>
          <p:txBody>
            <a:bodyPr wrap="none" rtlCol="0">
              <a:spAutoFit/>
            </a:bodyPr>
            <a:lstStyle/>
            <a:p>
              <a:pPr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课堂小结</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grpSp>
        <p:nvGrpSpPr>
          <p:cNvPr id="17" name="组合 16"/>
          <p:cNvGrpSpPr/>
          <p:nvPr/>
        </p:nvGrpSpPr>
        <p:grpSpPr>
          <a:xfrm>
            <a:off x="2279940" y="5083054"/>
            <a:ext cx="4682041" cy="1038225"/>
            <a:chOff x="4926" y="6850"/>
            <a:chExt cx="9349" cy="1635"/>
          </a:xfrm>
        </p:grpSpPr>
        <p:pic>
          <p:nvPicPr>
            <p:cNvPr id="18" name="图片 17" descr="图标-03">
              <a:hlinkClick r:id="rId4" action="ppaction://hlinksldjump"/>
            </p:cNvPr>
            <p:cNvPicPr>
              <a:picLocks noChangeAspect="1"/>
            </p:cNvPicPr>
            <p:nvPr/>
          </p:nvPicPr>
          <p:blipFill>
            <a:blip r:embed="rId5" cstate="print"/>
            <a:stretch>
              <a:fillRect/>
            </a:stretch>
          </p:blipFill>
          <p:spPr>
            <a:xfrm>
              <a:off x="4926" y="6850"/>
              <a:ext cx="9349" cy="1635"/>
            </a:xfrm>
            <a:prstGeom prst="rect">
              <a:avLst/>
            </a:prstGeom>
          </p:spPr>
        </p:pic>
        <p:sp>
          <p:nvSpPr>
            <p:cNvPr id="19" name="文本框 4">
              <a:hlinkClick r:id="rId7" action="ppaction://hlinksldjump"/>
            </p:cNvPr>
            <p:cNvSpPr txBox="1"/>
            <p:nvPr/>
          </p:nvSpPr>
          <p:spPr>
            <a:xfrm>
              <a:off x="5980" y="7119"/>
              <a:ext cx="4876" cy="1212"/>
            </a:xfrm>
            <a:prstGeom prst="rect">
              <a:avLst/>
            </a:prstGeom>
            <a:noFill/>
          </p:spPr>
          <p:txBody>
            <a:bodyPr wrap="none" rtlCol="0">
              <a:spAutoFit/>
            </a:bodyPr>
            <a:lstStyle/>
            <a:p>
              <a:pPr lvl="0" algn="l"/>
              <a:r>
                <a:rPr lang="zh-CN" altLang="en-US" sz="44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课堂反馈</a:t>
              </a:r>
              <a:endParaRPr lang="zh-CN" altLang="en-US" sz="44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grpSp>
        <p:nvGrpSpPr>
          <p:cNvPr id="6" name="组合 5"/>
          <p:cNvGrpSpPr/>
          <p:nvPr/>
        </p:nvGrpSpPr>
        <p:grpSpPr>
          <a:xfrm>
            <a:off x="630195" y="1173892"/>
            <a:ext cx="11200502" cy="3394117"/>
            <a:chOff x="630195" y="1173892"/>
            <a:chExt cx="11200502" cy="3394117"/>
          </a:xfrm>
        </p:grpSpPr>
        <p:sp>
          <p:nvSpPr>
            <p:cNvPr id="3074" name="Rectangle 2"/>
            <p:cNvSpPr>
              <a:spLocks noChangeArrowheads="1"/>
            </p:cNvSpPr>
            <p:nvPr/>
          </p:nvSpPr>
          <p:spPr bwMode="auto">
            <a:xfrm>
              <a:off x="630195" y="1173892"/>
              <a:ext cx="11200502" cy="676660"/>
            </a:xfrm>
            <a:prstGeom prst="rect">
              <a:avLst/>
            </a:prstGeom>
            <a:noFill/>
            <a:ln w="9525">
              <a:noFill/>
              <a:miter lim="800000"/>
            </a:ln>
            <a:effectLst/>
          </p:spPr>
          <p:txBody>
            <a:bodyPr vert="horz" wrap="non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4</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．如图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C9</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所示，四种情况中不会发生触电危险的是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　　</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a:t>
              </a:r>
            </a:p>
          </p:txBody>
        </p:sp>
        <p:pic>
          <p:nvPicPr>
            <p:cNvPr id="3073" name="Picture 1" descr="J:\18秋教科物理九全学练考PPT和word\18秋教科物理九全学练考PPT\18JK590.EPS"/>
            <p:cNvPicPr>
              <a:picLocks noChangeAspect="1" noChangeArrowheads="1"/>
            </p:cNvPicPr>
            <p:nvPr/>
          </p:nvPicPr>
          <p:blipFill>
            <a:blip r:embed="rId2" r:link="rId3"/>
            <a:srcRect/>
            <a:stretch>
              <a:fillRect/>
            </a:stretch>
          </p:blipFill>
          <p:spPr bwMode="auto">
            <a:xfrm>
              <a:off x="1915296" y="2125363"/>
              <a:ext cx="7470465" cy="1668162"/>
            </a:xfrm>
            <a:prstGeom prst="rect">
              <a:avLst/>
            </a:prstGeom>
            <a:noFill/>
          </p:spPr>
        </p:pic>
        <p:sp>
          <p:nvSpPr>
            <p:cNvPr id="3075" name="Rectangle 3"/>
            <p:cNvSpPr>
              <a:spLocks noChangeArrowheads="1"/>
            </p:cNvSpPr>
            <p:nvPr/>
          </p:nvSpPr>
          <p:spPr bwMode="auto">
            <a:xfrm>
              <a:off x="4683211" y="3891349"/>
              <a:ext cx="2313454" cy="676660"/>
            </a:xfrm>
            <a:prstGeom prst="rect">
              <a:avLst/>
            </a:prstGeom>
            <a:noFill/>
            <a:ln w="9525">
              <a:noFill/>
              <a:miter lim="800000"/>
            </a:ln>
            <a:effectLst/>
          </p:spPr>
          <p:txBody>
            <a:bodyPr vert="horz" wrap="non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C9</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 </a:t>
              </a:r>
            </a:p>
          </p:txBody>
        </p:sp>
      </p:grpSp>
      <p:sp>
        <p:nvSpPr>
          <p:cNvPr id="7" name="Rectangle 60"/>
          <p:cNvSpPr>
            <a:spLocks noChangeArrowheads="1"/>
          </p:cNvSpPr>
          <p:nvPr/>
        </p:nvSpPr>
        <p:spPr bwMode="auto">
          <a:xfrm>
            <a:off x="10939978" y="1264256"/>
            <a:ext cx="340158" cy="461665"/>
          </a:xfrm>
          <a:prstGeom prst="rect">
            <a:avLst/>
          </a:prstGeom>
          <a:noFill/>
          <a:ln w="9525" algn="ctr">
            <a:noFill/>
            <a:miter lim="800000"/>
          </a:ln>
        </p:spPr>
        <p:txBody>
          <a:bodyPr wrap="none" anchor="ctr">
            <a:spAutoFit/>
          </a:bodyPr>
          <a:lstStyle/>
          <a:p>
            <a:pPr eaLnBrk="0" hangingPunct="0">
              <a:buFontTx/>
              <a:buNone/>
            </a:pPr>
            <a:r>
              <a:rPr lang="en-US" altLang="zh-CN" sz="2400" b="1" dirty="0" smtClean="0">
                <a:solidFill>
                  <a:srgbClr val="FF0000"/>
                </a:solidFill>
                <a:latin typeface="宋体" panose="02010600030101010101" pitchFamily="2" charset="-122"/>
                <a:ea typeface="宋体" panose="02010600030101010101" pitchFamily="2" charset="-122"/>
              </a:rPr>
              <a:t>B</a:t>
            </a:r>
            <a:endParaRPr lang="en-US" altLang="zh-CN" sz="2400" b="1" dirty="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3" name="Rectangle 12"/>
          <p:cNvSpPr>
            <a:spLocks noChangeArrowheads="1"/>
          </p:cNvSpPr>
          <p:nvPr/>
        </p:nvSpPr>
        <p:spPr bwMode="auto">
          <a:xfrm>
            <a:off x="642423" y="1912294"/>
            <a:ext cx="10849361" cy="2169825"/>
          </a:xfrm>
          <a:prstGeom prst="rect">
            <a:avLst/>
          </a:prstGeom>
          <a:noFill/>
          <a:ln w="9525">
            <a:noFill/>
            <a:miter lim="800000"/>
          </a:ln>
          <a:effectLst/>
        </p:spPr>
        <p:txBody>
          <a:bodyPr wrap="square" anchor="ctr">
            <a:spAutoFit/>
          </a:bodyPr>
          <a:lstStyle/>
          <a:p>
            <a:pPr>
              <a:lnSpc>
                <a:spcPct val="150000"/>
              </a:lnSpc>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5</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安全用电的原则是不靠近</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带电体，不接触</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带电体。发现有人触电时，不能用手接触，要立即</a:t>
            </a:r>
            <a:r>
              <a:rPr lang="en-US" altLang="zh-CN" sz="3000" b="1" dirty="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电源</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endParaRPr lang="zh-CN" altLang="en-US" sz="3000" b="1" dirty="0">
              <a:latin typeface="宋体" panose="02010600030101010101" pitchFamily="2" charset="-122"/>
              <a:ea typeface="宋体" panose="02010600030101010101" pitchFamily="2" charset="-122"/>
              <a:cs typeface="Times New Roman" panose="02020603050405020304" pitchFamily="18" charset="0"/>
            </a:endParaRPr>
          </a:p>
        </p:txBody>
      </p:sp>
      <p:sp>
        <p:nvSpPr>
          <p:cNvPr id="7" name="Rectangle 15"/>
          <p:cNvSpPr>
            <a:spLocks noChangeArrowheads="1"/>
          </p:cNvSpPr>
          <p:nvPr/>
        </p:nvSpPr>
        <p:spPr bwMode="auto">
          <a:xfrm>
            <a:off x="5968314" y="2041912"/>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高压</a:t>
            </a:r>
          </a:p>
        </p:txBody>
      </p:sp>
      <p:sp>
        <p:nvSpPr>
          <p:cNvPr id="10" name="Rectangle 17"/>
          <p:cNvSpPr>
            <a:spLocks noChangeArrowheads="1"/>
          </p:cNvSpPr>
          <p:nvPr/>
        </p:nvSpPr>
        <p:spPr bwMode="auto">
          <a:xfrm>
            <a:off x="10006099" y="2042340"/>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低压</a:t>
            </a:r>
          </a:p>
        </p:txBody>
      </p:sp>
      <p:sp>
        <p:nvSpPr>
          <p:cNvPr id="11" name="Rectangle 18"/>
          <p:cNvSpPr>
            <a:spLocks noChangeArrowheads="1"/>
          </p:cNvSpPr>
          <p:nvPr/>
        </p:nvSpPr>
        <p:spPr bwMode="auto">
          <a:xfrm>
            <a:off x="9528947" y="2723979"/>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切断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lide(fromBottom)">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plus(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grpSp>
        <p:nvGrpSpPr>
          <p:cNvPr id="6" name="组合 5"/>
          <p:cNvGrpSpPr/>
          <p:nvPr/>
        </p:nvGrpSpPr>
        <p:grpSpPr>
          <a:xfrm>
            <a:off x="580768" y="1173892"/>
            <a:ext cx="10812162" cy="4874096"/>
            <a:chOff x="580768" y="1173892"/>
            <a:chExt cx="10812162" cy="4874096"/>
          </a:xfrm>
        </p:grpSpPr>
        <p:sp>
          <p:nvSpPr>
            <p:cNvPr id="2050" name="Rectangle 2"/>
            <p:cNvSpPr>
              <a:spLocks noChangeArrowheads="1"/>
            </p:cNvSpPr>
            <p:nvPr/>
          </p:nvSpPr>
          <p:spPr bwMode="auto">
            <a:xfrm>
              <a:off x="580768" y="1173892"/>
              <a:ext cx="10812162" cy="2169825"/>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6</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．如图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C9</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所描述的是生活中的情景，其做法不符合安全用电的原则，其中图甲是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____________________________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，图乙是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p>
          </p:txBody>
        </p:sp>
        <p:pic>
          <p:nvPicPr>
            <p:cNvPr id="2049" name="Picture 1" descr="J:\18秋教科物理九全学练考PPT和word\18秋教科物理九全学练考PPT\18JK591.EPS"/>
            <p:cNvPicPr>
              <a:picLocks noChangeAspect="1" noChangeArrowheads="1"/>
            </p:cNvPicPr>
            <p:nvPr/>
          </p:nvPicPr>
          <p:blipFill>
            <a:blip r:embed="rId2" r:link="rId3"/>
            <a:srcRect/>
            <a:stretch>
              <a:fillRect/>
            </a:stretch>
          </p:blipFill>
          <p:spPr bwMode="auto">
            <a:xfrm>
              <a:off x="3175687" y="3472249"/>
              <a:ext cx="4655708" cy="1804087"/>
            </a:xfrm>
            <a:prstGeom prst="rect">
              <a:avLst/>
            </a:prstGeom>
            <a:noFill/>
          </p:spPr>
        </p:pic>
        <p:sp>
          <p:nvSpPr>
            <p:cNvPr id="2051" name="Rectangle 3"/>
            <p:cNvSpPr>
              <a:spLocks noChangeArrowheads="1"/>
            </p:cNvSpPr>
            <p:nvPr/>
          </p:nvSpPr>
          <p:spPr bwMode="auto">
            <a:xfrm>
              <a:off x="4534930" y="5371328"/>
              <a:ext cx="2313454" cy="676660"/>
            </a:xfrm>
            <a:prstGeom prst="rect">
              <a:avLst/>
            </a:prstGeom>
            <a:noFill/>
            <a:ln w="9525">
              <a:noFill/>
              <a:miter lim="800000"/>
            </a:ln>
            <a:effectLst/>
          </p:spPr>
          <p:txBody>
            <a:bodyPr vert="horz" wrap="non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图</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C9</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 </a:t>
              </a:r>
            </a:p>
          </p:txBody>
        </p:sp>
      </p:grpSp>
      <p:sp>
        <p:nvSpPr>
          <p:cNvPr id="7" name="Rectangle 1"/>
          <p:cNvSpPr>
            <a:spLocks noChangeArrowheads="1"/>
          </p:cNvSpPr>
          <p:nvPr/>
        </p:nvSpPr>
        <p:spPr bwMode="auto">
          <a:xfrm>
            <a:off x="4942702" y="1964724"/>
            <a:ext cx="5134739"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indent="0" eaLnBrk="0" fontAlgn="base" hangingPunct="0">
              <a:lnSpc>
                <a:spcPct val="100000"/>
              </a:lnSpc>
              <a:spcBef>
                <a:spcPct val="0"/>
              </a:spcBef>
              <a:spcAft>
                <a:spcPct val="0"/>
              </a:spcAft>
              <a:buClrTx/>
              <a:buSzTx/>
            </a:pPr>
            <a:r>
              <a:rPr lang="zh-CN" altLang="en-US" sz="2400" b="1" dirty="0" smtClean="0">
                <a:solidFill>
                  <a:srgbClr val="FF0000"/>
                </a:solidFill>
                <a:latin typeface="宋体" panose="02010600030101010101" pitchFamily="2" charset="-122"/>
                <a:ea typeface="宋体" panose="02010600030101010101" pitchFamily="2" charset="-122"/>
              </a:rPr>
              <a:t>有金属外壳的用电器外壳没有接地线</a:t>
            </a:r>
          </a:p>
        </p:txBody>
      </p:sp>
      <p:sp>
        <p:nvSpPr>
          <p:cNvPr id="8" name="Rectangle 1"/>
          <p:cNvSpPr>
            <a:spLocks noChangeArrowheads="1"/>
          </p:cNvSpPr>
          <p:nvPr/>
        </p:nvSpPr>
        <p:spPr bwMode="auto">
          <a:xfrm>
            <a:off x="1964725" y="2681417"/>
            <a:ext cx="2815194"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indent="0" eaLnBrk="0" fontAlgn="base" hangingPunct="0">
              <a:lnSpc>
                <a:spcPct val="100000"/>
              </a:lnSpc>
              <a:spcBef>
                <a:spcPct val="0"/>
              </a:spcBef>
              <a:spcAft>
                <a:spcPct val="0"/>
              </a:spcAft>
              <a:buClrTx/>
              <a:buSzTx/>
            </a:pPr>
            <a:r>
              <a:rPr lang="zh-CN" altLang="en-US" sz="2400" b="1" dirty="0" smtClean="0">
                <a:solidFill>
                  <a:srgbClr val="FF0000"/>
                </a:solidFill>
                <a:latin typeface="宋体" panose="02010600030101010101" pitchFamily="2" charset="-122"/>
                <a:ea typeface="宋体" panose="02010600030101010101" pitchFamily="2" charset="-122"/>
              </a:rPr>
              <a:t>湿衣服晾在电线上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116205" y="1045210"/>
            <a:ext cx="3166110" cy="675005"/>
            <a:chOff x="183" y="1646"/>
            <a:chExt cx="4986" cy="1063"/>
          </a:xfrm>
        </p:grpSpPr>
        <p:pic>
          <p:nvPicPr>
            <p:cNvPr id="9" name="图片 8" descr="图标-02"/>
            <p:cNvPicPr>
              <a:picLocks noChangeAspect="1"/>
            </p:cNvPicPr>
            <p:nvPr/>
          </p:nvPicPr>
          <p:blipFill>
            <a:blip r:embed="rId2" cstate="print"/>
            <a:stretch>
              <a:fillRect/>
            </a:stretch>
          </p:blipFill>
          <p:spPr>
            <a:xfrm>
              <a:off x="183" y="1646"/>
              <a:ext cx="4986" cy="1063"/>
            </a:xfrm>
            <a:prstGeom prst="rect">
              <a:avLst/>
            </a:prstGeom>
          </p:spPr>
        </p:pic>
        <p:sp>
          <p:nvSpPr>
            <p:cNvPr id="4" name="文本框 3"/>
            <p:cNvSpPr txBox="1"/>
            <p:nvPr/>
          </p:nvSpPr>
          <p:spPr>
            <a:xfrm>
              <a:off x="878" y="1767"/>
              <a:ext cx="2553" cy="824"/>
            </a:xfrm>
            <a:prstGeom prst="rect">
              <a:avLst/>
            </a:prstGeom>
            <a:noFill/>
          </p:spPr>
          <p:txBody>
            <a:bodyPr wrap="none" rtlCol="0">
              <a:spAutoFit/>
            </a:bodyPr>
            <a:lstStyle/>
            <a:p>
              <a:pPr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导学设计</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6161" name="Rectangle 10"/>
          <p:cNvSpPr/>
          <p:nvPr/>
        </p:nvSpPr>
        <p:spPr>
          <a:xfrm>
            <a:off x="633730" y="1785280"/>
            <a:ext cx="3417923"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en-US" sz="2400" b="1" dirty="0" smtClean="0">
                <a:solidFill>
                  <a:srgbClr val="F1AF00"/>
                </a:solidFill>
                <a:latin typeface="宋体" panose="02010600030101010101" pitchFamily="2" charset="-122"/>
                <a:ea typeface="宋体" panose="02010600030101010101" pitchFamily="2" charset="-122"/>
              </a:rPr>
              <a:t>学点</a:t>
            </a:r>
            <a:r>
              <a:rPr lang="en-US" altLang="en-US" sz="2400" b="1" dirty="0" smtClean="0">
                <a:solidFill>
                  <a:srgbClr val="F1AF00"/>
                </a:solidFill>
                <a:latin typeface="宋体" panose="02010600030101010101" pitchFamily="2" charset="-122"/>
                <a:ea typeface="宋体" panose="02010600030101010101" pitchFamily="2" charset="-122"/>
              </a:rPr>
              <a:t>1</a:t>
            </a:r>
            <a:r>
              <a:rPr lang="zh-CN" altLang="en-US" sz="2400" b="1" dirty="0" smtClean="0">
                <a:solidFill>
                  <a:srgbClr val="F1AF00"/>
                </a:solidFill>
                <a:latin typeface="宋体" panose="02010600030101010101" pitchFamily="2" charset="-122"/>
                <a:ea typeface="宋体" panose="02010600030101010101" pitchFamily="2" charset="-122"/>
              </a:rPr>
              <a:t>　触电和安全电压</a:t>
            </a:r>
            <a:endParaRPr lang="zh-CN" altLang="en-US" sz="2400" b="1" dirty="0">
              <a:solidFill>
                <a:srgbClr val="F1AF00"/>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3" cstate="print"/>
          <a:stretch>
            <a:fillRect/>
          </a:stretch>
        </p:blipFill>
        <p:spPr>
          <a:xfrm>
            <a:off x="473075" y="1785925"/>
            <a:ext cx="84455" cy="414020"/>
          </a:xfrm>
          <a:prstGeom prst="rect">
            <a:avLst/>
          </a:prstGeom>
          <a:noFill/>
          <a:ln w="9525">
            <a:noFill/>
          </a:ln>
        </p:spPr>
      </p:pic>
      <p:sp>
        <p:nvSpPr>
          <p:cNvPr id="13"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13313" name="Rectangle 1"/>
          <p:cNvSpPr>
            <a:spLocks noChangeArrowheads="1"/>
          </p:cNvSpPr>
          <p:nvPr/>
        </p:nvSpPr>
        <p:spPr bwMode="auto">
          <a:xfrm>
            <a:off x="556054" y="2446638"/>
            <a:ext cx="10799805" cy="3554819"/>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zh-CN" sz="3000" b="1" dirty="0" smtClean="0">
                <a:latin typeface="宋体" panose="02010600030101010101" pitchFamily="2" charset="-122"/>
                <a:ea typeface="宋体" panose="02010600030101010101" pitchFamily="2" charset="-122"/>
                <a:cs typeface="Times New Roman" panose="02020603050405020304" pitchFamily="18" charset="0"/>
              </a:rPr>
              <a:t>阅读教材</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P12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内容，然后完成下列问题：</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：触电是电流从人体中通过造成的。人体能感知到的最小电流一般为</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；人体有痛麻的感觉时通过的电流在</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左右；引起人体剧痛和呼吸困难的电流为</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；当通过人体的电流大于</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时，有生命危险。 </a:t>
            </a:r>
          </a:p>
        </p:txBody>
      </p:sp>
      <p:sp>
        <p:nvSpPr>
          <p:cNvPr id="10" name="Rectangle 1"/>
          <p:cNvSpPr>
            <a:spLocks noChangeArrowheads="1"/>
          </p:cNvSpPr>
          <p:nvPr/>
        </p:nvSpPr>
        <p:spPr bwMode="auto">
          <a:xfrm>
            <a:off x="2730843" y="3991232"/>
            <a:ext cx="1117614"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indent="0" eaLnBrk="0" fontAlgn="base" hangingPunct="0">
              <a:lnSpc>
                <a:spcPct val="100000"/>
              </a:lnSpc>
              <a:spcBef>
                <a:spcPct val="0"/>
              </a:spcBef>
              <a:spcAft>
                <a:spcPct val="0"/>
              </a:spcAft>
              <a:buClrTx/>
              <a:buSzTx/>
              <a:buFontTx/>
              <a:buNone/>
            </a:pPr>
            <a:r>
              <a:rPr lang="en-US" altLang="zh-CN" sz="2400" b="1" dirty="0" smtClean="0">
                <a:solidFill>
                  <a:srgbClr val="FF0000"/>
                </a:solidFill>
                <a:latin typeface="宋体" panose="02010600030101010101" pitchFamily="2" charset="-122"/>
                <a:ea typeface="宋体" panose="02010600030101010101" pitchFamily="2" charset="-122"/>
              </a:rPr>
              <a:t>0.5 </a:t>
            </a:r>
            <a:r>
              <a:rPr lang="en-US" altLang="zh-CN" sz="2400" b="1" dirty="0" err="1" smtClean="0">
                <a:solidFill>
                  <a:srgbClr val="FF0000"/>
                </a:solidFill>
                <a:latin typeface="宋体" panose="02010600030101010101" pitchFamily="2" charset="-122"/>
                <a:ea typeface="宋体" panose="02010600030101010101" pitchFamily="2" charset="-122"/>
              </a:rPr>
              <a:t>mA</a:t>
            </a:r>
            <a:endParaRPr lang="en-US" altLang="zh-CN" sz="2400" b="1" dirty="0" smtClean="0">
              <a:solidFill>
                <a:srgbClr val="FF0000"/>
              </a:solidFill>
              <a:latin typeface="宋体" panose="02010600030101010101" pitchFamily="2" charset="-122"/>
              <a:ea typeface="宋体" panose="02010600030101010101" pitchFamily="2" charset="-122"/>
            </a:endParaRPr>
          </a:p>
        </p:txBody>
      </p:sp>
      <p:sp>
        <p:nvSpPr>
          <p:cNvPr id="11" name="Rectangle 1"/>
          <p:cNvSpPr>
            <a:spLocks noChangeArrowheads="1"/>
          </p:cNvSpPr>
          <p:nvPr/>
        </p:nvSpPr>
        <p:spPr bwMode="auto">
          <a:xfrm>
            <a:off x="1013254" y="4658497"/>
            <a:ext cx="806631"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indent="0" eaLnBrk="0" fontAlgn="base" hangingPunct="0">
              <a:lnSpc>
                <a:spcPct val="100000"/>
              </a:lnSpc>
              <a:spcBef>
                <a:spcPct val="0"/>
              </a:spcBef>
              <a:spcAft>
                <a:spcPct val="0"/>
              </a:spcAft>
              <a:buClrTx/>
              <a:buSzTx/>
              <a:buFontTx/>
              <a:buNone/>
            </a:pPr>
            <a:r>
              <a:rPr lang="en-US" altLang="zh-CN" sz="2400" b="1" dirty="0" smtClean="0">
                <a:solidFill>
                  <a:srgbClr val="FF0000"/>
                </a:solidFill>
                <a:latin typeface="宋体" panose="02010600030101010101" pitchFamily="2" charset="-122"/>
                <a:ea typeface="宋体" panose="02010600030101010101" pitchFamily="2" charset="-122"/>
              </a:rPr>
              <a:t>1 </a:t>
            </a:r>
            <a:r>
              <a:rPr lang="en-US" altLang="zh-CN" sz="2400" b="1" dirty="0" err="1" smtClean="0">
                <a:solidFill>
                  <a:srgbClr val="FF0000"/>
                </a:solidFill>
                <a:latin typeface="宋体" panose="02010600030101010101" pitchFamily="2" charset="-122"/>
                <a:ea typeface="宋体" panose="02010600030101010101" pitchFamily="2" charset="-122"/>
              </a:rPr>
              <a:t>mA</a:t>
            </a:r>
            <a:endParaRPr lang="en-US" altLang="zh-CN" sz="2400" b="1" dirty="0" smtClean="0">
              <a:solidFill>
                <a:srgbClr val="FF0000"/>
              </a:solidFill>
              <a:latin typeface="宋体" panose="02010600030101010101" pitchFamily="2" charset="-122"/>
              <a:ea typeface="宋体" panose="02010600030101010101" pitchFamily="2" charset="-122"/>
            </a:endParaRPr>
          </a:p>
        </p:txBody>
      </p:sp>
      <p:sp>
        <p:nvSpPr>
          <p:cNvPr id="12" name="Rectangle 1"/>
          <p:cNvSpPr>
            <a:spLocks noChangeArrowheads="1"/>
          </p:cNvSpPr>
          <p:nvPr/>
        </p:nvSpPr>
        <p:spPr bwMode="auto">
          <a:xfrm>
            <a:off x="9057503" y="4695567"/>
            <a:ext cx="1582484"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indent="0" eaLnBrk="0" fontAlgn="base" hangingPunct="0">
              <a:lnSpc>
                <a:spcPct val="100000"/>
              </a:lnSpc>
              <a:spcBef>
                <a:spcPct val="0"/>
              </a:spcBef>
              <a:spcAft>
                <a:spcPct val="0"/>
              </a:spcAft>
              <a:buClrTx/>
              <a:buSzTx/>
              <a:buFontTx/>
              <a:buNone/>
            </a:pPr>
            <a:r>
              <a:rPr lang="en-US" altLang="zh-CN" sz="2400" b="1" dirty="0" smtClean="0">
                <a:solidFill>
                  <a:srgbClr val="FF0000"/>
                </a:solidFill>
                <a:latin typeface="宋体" panose="02010600030101010101" pitchFamily="2" charset="-122"/>
                <a:ea typeface="宋体" panose="02010600030101010101" pitchFamily="2" charset="-122"/>
              </a:rPr>
              <a:t>20</a:t>
            </a: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35 </a:t>
            </a:r>
            <a:r>
              <a:rPr lang="en-US" altLang="zh-CN" sz="2400" b="1" dirty="0" err="1" smtClean="0">
                <a:solidFill>
                  <a:srgbClr val="FF0000"/>
                </a:solidFill>
                <a:latin typeface="宋体" panose="02010600030101010101" pitchFamily="2" charset="-122"/>
                <a:ea typeface="宋体" panose="02010600030101010101" pitchFamily="2" charset="-122"/>
              </a:rPr>
              <a:t>mA</a:t>
            </a:r>
            <a:endParaRPr lang="en-US" altLang="zh-CN" sz="2400" b="1" dirty="0" smtClean="0">
              <a:solidFill>
                <a:srgbClr val="FF0000"/>
              </a:solidFill>
              <a:latin typeface="宋体" panose="02010600030101010101" pitchFamily="2" charset="-122"/>
              <a:ea typeface="宋体" panose="02010600030101010101" pitchFamily="2" charset="-122"/>
            </a:endParaRPr>
          </a:p>
        </p:txBody>
      </p:sp>
      <p:sp>
        <p:nvSpPr>
          <p:cNvPr id="14" name="Rectangle 1"/>
          <p:cNvSpPr>
            <a:spLocks noChangeArrowheads="1"/>
          </p:cNvSpPr>
          <p:nvPr/>
        </p:nvSpPr>
        <p:spPr bwMode="auto">
          <a:xfrm>
            <a:off x="4769708" y="5313405"/>
            <a:ext cx="962123"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indent="0" eaLnBrk="0" fontAlgn="base" hangingPunct="0">
              <a:lnSpc>
                <a:spcPct val="100000"/>
              </a:lnSpc>
              <a:spcBef>
                <a:spcPct val="0"/>
              </a:spcBef>
              <a:spcAft>
                <a:spcPct val="0"/>
              </a:spcAft>
              <a:buClrTx/>
              <a:buSzTx/>
              <a:buFontTx/>
              <a:buNone/>
            </a:pPr>
            <a:r>
              <a:rPr lang="en-US" altLang="zh-CN" sz="2400" b="1" dirty="0" smtClean="0">
                <a:solidFill>
                  <a:srgbClr val="FF0000"/>
                </a:solidFill>
                <a:latin typeface="宋体" panose="02010600030101010101" pitchFamily="2" charset="-122"/>
                <a:ea typeface="宋体" panose="02010600030101010101" pitchFamily="2" charset="-122"/>
              </a:rPr>
              <a:t>50 </a:t>
            </a:r>
            <a:r>
              <a:rPr lang="en-US" altLang="zh-CN" sz="2400" b="1" dirty="0" err="1" smtClean="0">
                <a:solidFill>
                  <a:srgbClr val="FF0000"/>
                </a:solidFill>
                <a:latin typeface="宋体" panose="02010600030101010101" pitchFamily="2" charset="-122"/>
                <a:ea typeface="宋体" panose="02010600030101010101" pitchFamily="2" charset="-122"/>
              </a:rPr>
              <a:t>mA</a:t>
            </a:r>
            <a:endParaRPr lang="en-US" altLang="zh-CN" sz="2400" b="1" dirty="0" smtClean="0">
              <a:solidFill>
                <a:srgbClr val="FF0000"/>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0-#ppt_w/2"/>
                                          </p:val>
                                        </p:tav>
                                        <p:tav tm="100000">
                                          <p:val>
                                            <p:strVal val="#ppt_x"/>
                                          </p:val>
                                        </p:tav>
                                      </p:tavLst>
                                    </p:anim>
                                    <p:anim calcmode="lin" valueType="num">
                                      <p:cBhvr additive="base">
                                        <p:cTn id="8" dur="500" fill="hold"/>
                                        <p:tgtEl>
                                          <p:spTgt spid="61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3313"/>
                                        </p:tgtEl>
                                        <p:attrNameLst>
                                          <p:attrName>style.visibility</p:attrName>
                                        </p:attrNameLst>
                                      </p:cBhvr>
                                      <p:to>
                                        <p:strVal val="visible"/>
                                      </p:to>
                                    </p:set>
                                    <p:animEffect transition="in" filter="blinds(horizontal)">
                                      <p:cBhvr>
                                        <p:cTn id="12" dur="500"/>
                                        <p:tgtEl>
                                          <p:spTgt spid="133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amond(in)">
                                      <p:cBhvr>
                                        <p:cTn id="3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13313" grpId="0"/>
      <p:bldP spid="10" grpId="0"/>
      <p:bldP spid="11" grpId="0"/>
      <p:bldP spid="12"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3" name="矩形 2"/>
          <p:cNvSpPr/>
          <p:nvPr/>
        </p:nvSpPr>
        <p:spPr>
          <a:xfrm>
            <a:off x="716691" y="1608092"/>
            <a:ext cx="10503243" cy="2169825"/>
          </a:xfrm>
          <a:prstGeom prst="rect">
            <a:avLst/>
          </a:prstGeom>
        </p:spPr>
        <p:txBody>
          <a:bodyPr wrap="square">
            <a:spAutoFit/>
          </a:bodyPr>
          <a:lstStyle/>
          <a:p>
            <a:pPr>
              <a:lnSpc>
                <a:spcPct val="150000"/>
              </a:lnSpc>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：我国规定了适合于不同环境下的安全电压，其额定值分为五个等级：</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______________________ </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，一般情况下，认为</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的电压是安全电压。</a:t>
            </a:r>
          </a:p>
        </p:txBody>
      </p:sp>
      <p:sp>
        <p:nvSpPr>
          <p:cNvPr id="5" name="Rectangle 1"/>
          <p:cNvSpPr>
            <a:spLocks noChangeArrowheads="1"/>
          </p:cNvSpPr>
          <p:nvPr/>
        </p:nvSpPr>
        <p:spPr bwMode="auto">
          <a:xfrm>
            <a:off x="3472248" y="2384853"/>
            <a:ext cx="4376519"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indent="0" eaLnBrk="0" fontAlgn="base" hangingPunct="0">
              <a:lnSpc>
                <a:spcPct val="100000"/>
              </a:lnSpc>
              <a:spcBef>
                <a:spcPct val="0"/>
              </a:spcBef>
              <a:spcAft>
                <a:spcPct val="0"/>
              </a:spcAft>
              <a:buClrTx/>
              <a:buSzTx/>
              <a:buFontTx/>
              <a:buNone/>
            </a:pPr>
            <a:r>
              <a:rPr lang="en-US" altLang="zh-CN" sz="2400" b="1" dirty="0" smtClean="0">
                <a:solidFill>
                  <a:srgbClr val="FF0000"/>
                </a:solidFill>
                <a:latin typeface="宋体" panose="02010600030101010101" pitchFamily="2" charset="-122"/>
                <a:ea typeface="宋体" panose="02010600030101010101" pitchFamily="2" charset="-122"/>
              </a:rPr>
              <a:t>42 V</a:t>
            </a: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36 V</a:t>
            </a: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24 V</a:t>
            </a: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12 V</a:t>
            </a:r>
            <a:r>
              <a:rPr lang="zh-CN" altLang="en-US" sz="2400" b="1" dirty="0" smtClean="0">
                <a:solidFill>
                  <a:srgbClr val="FF0000"/>
                </a:solidFill>
                <a:latin typeface="宋体" panose="02010600030101010101" pitchFamily="2" charset="-122"/>
                <a:ea typeface="宋体" panose="02010600030101010101" pitchFamily="2" charset="-122"/>
              </a:rPr>
              <a:t>、</a:t>
            </a:r>
            <a:r>
              <a:rPr lang="en-US" altLang="zh-CN" sz="2400" b="1" dirty="0" smtClean="0">
                <a:solidFill>
                  <a:srgbClr val="FF0000"/>
                </a:solidFill>
                <a:latin typeface="宋体" panose="02010600030101010101" pitchFamily="2" charset="-122"/>
                <a:ea typeface="宋体" panose="02010600030101010101" pitchFamily="2" charset="-122"/>
              </a:rPr>
              <a:t>6 V</a:t>
            </a:r>
          </a:p>
        </p:txBody>
      </p:sp>
      <p:sp>
        <p:nvSpPr>
          <p:cNvPr id="6" name="Rectangle 1"/>
          <p:cNvSpPr>
            <a:spLocks noChangeArrowheads="1"/>
          </p:cNvSpPr>
          <p:nvPr/>
        </p:nvSpPr>
        <p:spPr bwMode="auto">
          <a:xfrm>
            <a:off x="1334529" y="3089188"/>
            <a:ext cx="1734770" cy="461665"/>
          </a:xfrm>
          <a:prstGeom prst="rect">
            <a:avLst/>
          </a:prstGeom>
          <a:noFill/>
          <a:ln w="9525">
            <a:noFill/>
            <a:miter lim="800000"/>
          </a:ln>
          <a:effectLst/>
        </p:spPr>
        <p:txBody>
          <a:bodyPr vert="horz" wrap="none" lIns="91440" tIns="45720" rIns="91440" bIns="45720" numCol="1" anchor="ctr" anchorCtr="0" compatLnSpc="1">
            <a:spAutoFit/>
          </a:bodyPr>
          <a:lstStyle/>
          <a:p>
            <a:pPr marR="0" lvl="0" indent="0" eaLnBrk="0" fontAlgn="base" hangingPunct="0">
              <a:lnSpc>
                <a:spcPct val="100000"/>
              </a:lnSpc>
              <a:spcBef>
                <a:spcPct val="0"/>
              </a:spcBef>
              <a:spcAft>
                <a:spcPct val="0"/>
              </a:spcAft>
              <a:buClrTx/>
              <a:buSzTx/>
              <a:buFontTx/>
              <a:buNone/>
            </a:pPr>
            <a:r>
              <a:rPr lang="zh-CN" altLang="en-US" sz="2400" b="1" dirty="0" smtClean="0">
                <a:solidFill>
                  <a:srgbClr val="FF0000"/>
                </a:solidFill>
                <a:latin typeface="宋体" panose="02010600030101010101" pitchFamily="2" charset="-122"/>
                <a:ea typeface="宋体" panose="02010600030101010101" pitchFamily="2" charset="-122"/>
              </a:rPr>
              <a:t>不高于</a:t>
            </a:r>
            <a:r>
              <a:rPr lang="en-US" altLang="zh-CN" sz="2400" b="1" dirty="0" smtClean="0">
                <a:solidFill>
                  <a:srgbClr val="FF0000"/>
                </a:solidFill>
                <a:latin typeface="宋体" panose="02010600030101010101" pitchFamily="2" charset="-122"/>
                <a:ea typeface="宋体" panose="02010600030101010101" pitchFamily="2" charset="-122"/>
              </a:rPr>
              <a:t>36 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61" name="Rectangle 10"/>
          <p:cNvSpPr/>
          <p:nvPr/>
        </p:nvSpPr>
        <p:spPr>
          <a:xfrm>
            <a:off x="483418" y="1096348"/>
            <a:ext cx="4033476"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en-US" sz="2400" b="1" dirty="0" smtClean="0">
                <a:solidFill>
                  <a:srgbClr val="F1AF00"/>
                </a:solidFill>
                <a:latin typeface="宋体" panose="02010600030101010101" pitchFamily="2" charset="-122"/>
                <a:ea typeface="宋体" panose="02010600030101010101" pitchFamily="2" charset="-122"/>
              </a:rPr>
              <a:t>学点</a:t>
            </a:r>
            <a:r>
              <a:rPr lang="en-US" altLang="en-US" sz="2400" b="1" dirty="0" smtClean="0">
                <a:solidFill>
                  <a:srgbClr val="F1AF00"/>
                </a:solidFill>
                <a:latin typeface="宋体" panose="02010600030101010101" pitchFamily="2" charset="-122"/>
                <a:ea typeface="宋体" panose="02010600030101010101" pitchFamily="2" charset="-122"/>
              </a:rPr>
              <a:t>2</a:t>
            </a:r>
            <a:r>
              <a:rPr lang="zh-CN" altLang="en-US" sz="2400" b="1" dirty="0" smtClean="0">
                <a:solidFill>
                  <a:srgbClr val="F1AF00"/>
                </a:solidFill>
                <a:latin typeface="宋体" panose="02010600030101010101" pitchFamily="2" charset="-122"/>
                <a:ea typeface="宋体" panose="02010600030101010101" pitchFamily="2" charset="-122"/>
              </a:rPr>
              <a:t>　低压触电和高压触电</a:t>
            </a:r>
            <a:endParaRPr lang="zh-CN" altLang="en-US" sz="2400" b="1" dirty="0">
              <a:solidFill>
                <a:srgbClr val="F1AF00"/>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322763" y="1096993"/>
            <a:ext cx="84455" cy="414020"/>
          </a:xfrm>
          <a:prstGeom prst="rect">
            <a:avLst/>
          </a:prstGeom>
          <a:noFill/>
          <a:ln w="9525">
            <a:noFill/>
          </a:ln>
        </p:spPr>
      </p:pic>
      <p:sp>
        <p:nvSpPr>
          <p:cNvPr id="13"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11265" name="Rectangle 1"/>
          <p:cNvSpPr>
            <a:spLocks noChangeArrowheads="1"/>
          </p:cNvSpPr>
          <p:nvPr/>
        </p:nvSpPr>
        <p:spPr bwMode="auto">
          <a:xfrm>
            <a:off x="518983" y="1633981"/>
            <a:ext cx="10799805" cy="4939814"/>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zh-CN" sz="3000" b="1" dirty="0" smtClean="0">
                <a:latin typeface="宋体" panose="02010600030101010101" pitchFamily="2" charset="-122"/>
                <a:ea typeface="宋体" panose="02010600030101010101" pitchFamily="2" charset="-122"/>
                <a:cs typeface="Times New Roman" panose="02020603050405020304" pitchFamily="18" charset="0"/>
              </a:rPr>
              <a:t>阅读教材</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P12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P13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内容，然后完成下列问题：</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：家庭电路的电压是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220 V</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，工农业生产的动力电路电压是</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380 V</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，它们都属于</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；大型发电机的输出端以及远距离输电线的电压高达几千伏至几十万伏，它们都属于</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：低压触电类型包括：</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触电和</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触电。</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：高压触电类型包括：</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触电和</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触电。 </a:t>
            </a:r>
          </a:p>
        </p:txBody>
      </p:sp>
      <p:sp>
        <p:nvSpPr>
          <p:cNvPr id="6" name="矩形 5"/>
          <p:cNvSpPr/>
          <p:nvPr/>
        </p:nvSpPr>
        <p:spPr>
          <a:xfrm>
            <a:off x="4705059" y="3145479"/>
            <a:ext cx="1422184"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低压线路</a:t>
            </a:r>
          </a:p>
        </p:txBody>
      </p:sp>
      <p:sp>
        <p:nvSpPr>
          <p:cNvPr id="8" name="矩形 7"/>
          <p:cNvSpPr/>
          <p:nvPr/>
        </p:nvSpPr>
        <p:spPr>
          <a:xfrm>
            <a:off x="886822" y="4517079"/>
            <a:ext cx="1422184"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高压线路</a:t>
            </a:r>
          </a:p>
        </p:txBody>
      </p:sp>
      <p:sp>
        <p:nvSpPr>
          <p:cNvPr id="9" name="矩形 8"/>
          <p:cNvSpPr/>
          <p:nvPr/>
        </p:nvSpPr>
        <p:spPr>
          <a:xfrm>
            <a:off x="5607103" y="5171987"/>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单线</a:t>
            </a:r>
          </a:p>
        </p:txBody>
      </p:sp>
      <p:sp>
        <p:nvSpPr>
          <p:cNvPr id="10" name="矩形 9"/>
          <p:cNvSpPr/>
          <p:nvPr/>
        </p:nvSpPr>
        <p:spPr>
          <a:xfrm>
            <a:off x="8239092" y="5209058"/>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双线</a:t>
            </a:r>
          </a:p>
        </p:txBody>
      </p:sp>
      <p:sp>
        <p:nvSpPr>
          <p:cNvPr id="11" name="矩形 10"/>
          <p:cNvSpPr/>
          <p:nvPr/>
        </p:nvSpPr>
        <p:spPr>
          <a:xfrm>
            <a:off x="5755384" y="5925749"/>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电弧</a:t>
            </a:r>
          </a:p>
        </p:txBody>
      </p:sp>
      <p:sp>
        <p:nvSpPr>
          <p:cNvPr id="12" name="矩形 11"/>
          <p:cNvSpPr/>
          <p:nvPr/>
        </p:nvSpPr>
        <p:spPr>
          <a:xfrm>
            <a:off x="8103167" y="5901036"/>
            <a:ext cx="1422184"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跨步电压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0-#ppt_w/2"/>
                                          </p:val>
                                        </p:tav>
                                        <p:tav tm="100000">
                                          <p:val>
                                            <p:strVal val="#ppt_x"/>
                                          </p:val>
                                        </p:tav>
                                      </p:tavLst>
                                    </p:anim>
                                    <p:anim calcmode="lin" valueType="num">
                                      <p:cBhvr additive="base">
                                        <p:cTn id="8" dur="500" fill="hold"/>
                                        <p:tgtEl>
                                          <p:spTgt spid="61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11265"/>
                                        </p:tgtEl>
                                        <p:attrNameLst>
                                          <p:attrName>style.visibility</p:attrName>
                                        </p:attrNameLst>
                                      </p:cBhvr>
                                      <p:to>
                                        <p:strVal val="visible"/>
                                      </p:to>
                                    </p:set>
                                    <p:animEffect transition="in" filter="box(in)">
                                      <p:cBhvr>
                                        <p:cTn id="12" dur="500"/>
                                        <p:tgtEl>
                                          <p:spTgt spid="1126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11265" grpId="0"/>
      <p:bldP spid="6"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61" name="Rectangle 10"/>
          <p:cNvSpPr/>
          <p:nvPr/>
        </p:nvSpPr>
        <p:spPr>
          <a:xfrm>
            <a:off x="483418" y="1096348"/>
            <a:ext cx="3725700"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en-US" sz="2400" b="1" dirty="0" smtClean="0">
                <a:solidFill>
                  <a:srgbClr val="F1AF00"/>
                </a:solidFill>
                <a:latin typeface="宋体" panose="02010600030101010101" pitchFamily="2" charset="-122"/>
                <a:ea typeface="宋体" panose="02010600030101010101" pitchFamily="2" charset="-122"/>
              </a:rPr>
              <a:t>学点</a:t>
            </a:r>
            <a:r>
              <a:rPr lang="en-US" altLang="en-US" sz="2400" b="1" dirty="0" smtClean="0">
                <a:solidFill>
                  <a:srgbClr val="F1AF00"/>
                </a:solidFill>
                <a:latin typeface="宋体" panose="02010600030101010101" pitchFamily="2" charset="-122"/>
                <a:ea typeface="宋体" panose="02010600030101010101" pitchFamily="2" charset="-122"/>
              </a:rPr>
              <a:t>3</a:t>
            </a:r>
            <a:r>
              <a:rPr lang="zh-CN" altLang="en-US" sz="2400" b="1" dirty="0" smtClean="0">
                <a:solidFill>
                  <a:srgbClr val="F1AF00"/>
                </a:solidFill>
                <a:latin typeface="宋体" panose="02010600030101010101" pitchFamily="2" charset="-122"/>
                <a:ea typeface="宋体" panose="02010600030101010101" pitchFamily="2" charset="-122"/>
              </a:rPr>
              <a:t>　火灾、爆炸及其他</a:t>
            </a:r>
            <a:endParaRPr lang="zh-CN" altLang="en-US" sz="2400" b="1" dirty="0">
              <a:solidFill>
                <a:srgbClr val="F1AF00"/>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322763" y="1096993"/>
            <a:ext cx="84455" cy="414020"/>
          </a:xfrm>
          <a:prstGeom prst="rect">
            <a:avLst/>
          </a:prstGeom>
          <a:noFill/>
          <a:ln w="9525">
            <a:noFill/>
          </a:ln>
        </p:spPr>
      </p:pic>
      <p:sp>
        <p:nvSpPr>
          <p:cNvPr id="13"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30721" name="Rectangle 1"/>
          <p:cNvSpPr>
            <a:spLocks noChangeArrowheads="1"/>
          </p:cNvSpPr>
          <p:nvPr/>
        </p:nvSpPr>
        <p:spPr bwMode="auto">
          <a:xfrm>
            <a:off x="654909" y="1816443"/>
            <a:ext cx="10725665" cy="2862322"/>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zh-CN" sz="3000" b="1" dirty="0" smtClean="0">
                <a:latin typeface="宋体" panose="02010600030101010101" pitchFamily="2" charset="-122"/>
                <a:ea typeface="宋体" panose="02010600030101010101" pitchFamily="2" charset="-122"/>
                <a:cs typeface="Times New Roman" panose="02020603050405020304" pitchFamily="18" charset="0"/>
              </a:rPr>
              <a:t>阅读教材</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P13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P14</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内容，然后完成下列问题：</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问题：带电体通过空气放电时产生的</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使导线外皮发热、</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______________ 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等都可能引发火灾。 </a:t>
            </a:r>
          </a:p>
        </p:txBody>
      </p:sp>
      <p:sp>
        <p:nvSpPr>
          <p:cNvPr id="6" name="矩形 5"/>
          <p:cNvSpPr/>
          <p:nvPr/>
        </p:nvSpPr>
        <p:spPr>
          <a:xfrm>
            <a:off x="7227369" y="2651210"/>
            <a:ext cx="2040943"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电火花或电弧</a:t>
            </a:r>
          </a:p>
        </p:txBody>
      </p:sp>
      <p:sp>
        <p:nvSpPr>
          <p:cNvPr id="8" name="矩形 7"/>
          <p:cNvSpPr/>
          <p:nvPr/>
        </p:nvSpPr>
        <p:spPr>
          <a:xfrm>
            <a:off x="1147845" y="3367901"/>
            <a:ext cx="1422184"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电流过大</a:t>
            </a:r>
          </a:p>
        </p:txBody>
      </p:sp>
      <p:sp>
        <p:nvSpPr>
          <p:cNvPr id="9" name="矩形 8"/>
          <p:cNvSpPr/>
          <p:nvPr/>
        </p:nvSpPr>
        <p:spPr>
          <a:xfrm>
            <a:off x="6115261" y="3306118"/>
            <a:ext cx="2659702"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电线接头接触不良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0-#ppt_w/2"/>
                                          </p:val>
                                        </p:tav>
                                        <p:tav tm="100000">
                                          <p:val>
                                            <p:strVal val="#ppt_x"/>
                                          </p:val>
                                        </p:tav>
                                      </p:tavLst>
                                    </p:anim>
                                    <p:anim calcmode="lin" valueType="num">
                                      <p:cBhvr additive="base">
                                        <p:cTn id="8" dur="500" fill="hold"/>
                                        <p:tgtEl>
                                          <p:spTgt spid="61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30721"/>
                                        </p:tgtEl>
                                        <p:attrNameLst>
                                          <p:attrName>style.visibility</p:attrName>
                                        </p:attrNameLst>
                                      </p:cBhvr>
                                      <p:to>
                                        <p:strVal val="visible"/>
                                      </p:to>
                                    </p:set>
                                    <p:animEffect transition="in" filter="diamond(in)">
                                      <p:cBhvr>
                                        <p:cTn id="12" dur="2000"/>
                                        <p:tgtEl>
                                          <p:spTgt spid="307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30721"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61" name="Rectangle 10"/>
          <p:cNvSpPr/>
          <p:nvPr/>
        </p:nvSpPr>
        <p:spPr>
          <a:xfrm>
            <a:off x="483418" y="1096348"/>
            <a:ext cx="2494594" cy="46166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spcBef>
                <a:spcPct val="0"/>
              </a:spcBef>
              <a:buNone/>
            </a:pPr>
            <a:r>
              <a:rPr lang="zh-CN" altLang="en-US" sz="2400" b="1" dirty="0" smtClean="0">
                <a:solidFill>
                  <a:srgbClr val="F1AF00"/>
                </a:solidFill>
                <a:latin typeface="宋体" panose="02010600030101010101" pitchFamily="2" charset="-122"/>
                <a:ea typeface="宋体" panose="02010600030101010101" pitchFamily="2" charset="-122"/>
              </a:rPr>
              <a:t>学点</a:t>
            </a:r>
            <a:r>
              <a:rPr lang="en-US" altLang="en-US" sz="2400" b="1" dirty="0" smtClean="0">
                <a:solidFill>
                  <a:srgbClr val="F1AF00"/>
                </a:solidFill>
                <a:latin typeface="宋体" panose="02010600030101010101" pitchFamily="2" charset="-122"/>
                <a:ea typeface="宋体" panose="02010600030101010101" pitchFamily="2" charset="-122"/>
              </a:rPr>
              <a:t>4</a:t>
            </a:r>
            <a:r>
              <a:rPr lang="zh-CN" altLang="en-US" sz="2400" b="1" dirty="0" smtClean="0">
                <a:solidFill>
                  <a:srgbClr val="F1AF00"/>
                </a:solidFill>
                <a:latin typeface="宋体" panose="02010600030101010101" pitchFamily="2" charset="-122"/>
                <a:ea typeface="宋体" panose="02010600030101010101" pitchFamily="2" charset="-122"/>
              </a:rPr>
              <a:t>　用电保护</a:t>
            </a:r>
            <a:endParaRPr lang="zh-CN" altLang="en-US" sz="2400" b="1" dirty="0">
              <a:solidFill>
                <a:srgbClr val="F1AF00"/>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322763" y="1096993"/>
            <a:ext cx="84455" cy="414020"/>
          </a:xfrm>
          <a:prstGeom prst="rect">
            <a:avLst/>
          </a:prstGeom>
          <a:noFill/>
          <a:ln w="9525">
            <a:noFill/>
          </a:ln>
        </p:spPr>
      </p:pic>
      <p:sp>
        <p:nvSpPr>
          <p:cNvPr id="13"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28673" name="Rectangle 1"/>
          <p:cNvSpPr>
            <a:spLocks noChangeArrowheads="1"/>
          </p:cNvSpPr>
          <p:nvPr/>
        </p:nvSpPr>
        <p:spPr bwMode="auto">
          <a:xfrm>
            <a:off x="630194" y="1643448"/>
            <a:ext cx="10886303" cy="4247317"/>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zh-CN" sz="3000" b="1" dirty="0" smtClean="0">
                <a:latin typeface="宋体" panose="02010600030101010101" pitchFamily="2" charset="-122"/>
                <a:ea typeface="宋体" panose="02010600030101010101" pitchFamily="2" charset="-122"/>
                <a:cs typeface="Times New Roman" panose="02020603050405020304" pitchFamily="18" charset="0"/>
              </a:rPr>
              <a:t>阅读教材</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P14</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内容，然后完成下列问题：</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1</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：要按照操作规程进行家庭电路安装与维护，比如三孔插座的地线一定要</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、不能铜丝代替保险丝、漏电保护开关每月检测一次等。</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2</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：绝对不要接触没有绝缘皮的</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以及跟</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连通的导体。</a:t>
            </a:r>
          </a:p>
        </p:txBody>
      </p:sp>
      <p:sp>
        <p:nvSpPr>
          <p:cNvPr id="6" name="矩形 5"/>
          <p:cNvSpPr/>
          <p:nvPr/>
        </p:nvSpPr>
        <p:spPr>
          <a:xfrm>
            <a:off x="3760264" y="3194907"/>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接地</a:t>
            </a:r>
          </a:p>
        </p:txBody>
      </p:sp>
      <p:sp>
        <p:nvSpPr>
          <p:cNvPr id="8" name="矩形 7"/>
          <p:cNvSpPr/>
          <p:nvPr/>
        </p:nvSpPr>
        <p:spPr>
          <a:xfrm>
            <a:off x="7170729" y="4517080"/>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火线</a:t>
            </a:r>
          </a:p>
        </p:txBody>
      </p:sp>
      <p:sp>
        <p:nvSpPr>
          <p:cNvPr id="9" name="矩形 8"/>
          <p:cNvSpPr/>
          <p:nvPr/>
        </p:nvSpPr>
        <p:spPr>
          <a:xfrm>
            <a:off x="9679150" y="4529437"/>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火线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161"/>
                                        </p:tgtEl>
                                        <p:attrNameLst>
                                          <p:attrName>style.visibility</p:attrName>
                                        </p:attrNameLst>
                                      </p:cBhvr>
                                      <p:to>
                                        <p:strVal val="visible"/>
                                      </p:to>
                                    </p:set>
                                    <p:anim calcmode="lin" valueType="num">
                                      <p:cBhvr additive="base">
                                        <p:cTn id="7" dur="500" fill="hold"/>
                                        <p:tgtEl>
                                          <p:spTgt spid="6161"/>
                                        </p:tgtEl>
                                        <p:attrNameLst>
                                          <p:attrName>ppt_x</p:attrName>
                                        </p:attrNameLst>
                                      </p:cBhvr>
                                      <p:tavLst>
                                        <p:tav tm="0">
                                          <p:val>
                                            <p:strVal val="0-#ppt_w/2"/>
                                          </p:val>
                                        </p:tav>
                                        <p:tav tm="100000">
                                          <p:val>
                                            <p:strVal val="#ppt_x"/>
                                          </p:val>
                                        </p:tav>
                                      </p:tavLst>
                                    </p:anim>
                                    <p:anim calcmode="lin" valueType="num">
                                      <p:cBhvr additive="base">
                                        <p:cTn id="8" dur="500" fill="hold"/>
                                        <p:tgtEl>
                                          <p:spTgt spid="61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28673"/>
                                        </p:tgtEl>
                                        <p:attrNameLst>
                                          <p:attrName>style.visibility</p:attrName>
                                        </p:attrNameLst>
                                      </p:cBhvr>
                                      <p:to>
                                        <p:strVal val="visible"/>
                                      </p:to>
                                    </p:set>
                                    <p:animEffect transition="in" filter="box(in)">
                                      <p:cBhvr>
                                        <p:cTn id="12" dur="500"/>
                                        <p:tgtEl>
                                          <p:spTgt spid="2867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1" grpId="0"/>
      <p:bldP spid="28673" grpId="0"/>
      <p:bldP spid="6"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sp>
        <p:nvSpPr>
          <p:cNvPr id="3" name="Rectangle 1"/>
          <p:cNvSpPr>
            <a:spLocks noChangeArrowheads="1"/>
          </p:cNvSpPr>
          <p:nvPr/>
        </p:nvSpPr>
        <p:spPr bwMode="auto">
          <a:xfrm>
            <a:off x="630194" y="1532238"/>
            <a:ext cx="10886303" cy="2862322"/>
          </a:xfrm>
          <a:prstGeom prst="rect">
            <a:avLst/>
          </a:prstGeom>
          <a:noFill/>
          <a:ln w="9525">
            <a:noFill/>
            <a:miter lim="800000"/>
          </a:ln>
          <a:effectLst/>
        </p:spPr>
        <p:txBody>
          <a:bodyPr vert="horz" wrap="square" lIns="91440" tIns="45720" rIns="91440" bIns="45720" numCol="1" anchor="ctr" anchorCtr="0" compatLnSpc="1">
            <a:spAutoFit/>
          </a:bodyPr>
          <a:lstStyle/>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3</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：对于绝缘部分破损，导电部分裸露的电线要</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问题</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4</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：禁止在电线上搭晾衣物，禁止用湿手触摸电器。</a:t>
            </a:r>
          </a:p>
          <a:p>
            <a:pPr marR="0" lvl="0" indent="0" fontAlgn="base">
              <a:lnSpc>
                <a:spcPct val="150000"/>
              </a:lnSpc>
              <a:spcBef>
                <a:spcPct val="0"/>
              </a:spcBef>
              <a:spcAft>
                <a:spcPct val="0"/>
              </a:spcAft>
              <a:buClrTx/>
              <a:buSzTx/>
              <a:buFontTx/>
              <a:buNone/>
            </a:pP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总结：安全用电原则：</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低压带电体，</a:t>
            </a:r>
            <a:r>
              <a:rPr lang="en-US" altLang="zh-CN" sz="3000" b="1" dirty="0" smtClean="0">
                <a:latin typeface="宋体" panose="02010600030101010101" pitchFamily="2" charset="-122"/>
                <a:ea typeface="宋体" panose="02010600030101010101" pitchFamily="2" charset="-122"/>
                <a:cs typeface="Times New Roman" panose="02020603050405020304" pitchFamily="18" charset="0"/>
              </a:rPr>
              <a:t>________</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高压带电体。 </a:t>
            </a:r>
          </a:p>
        </p:txBody>
      </p:sp>
      <p:sp>
        <p:nvSpPr>
          <p:cNvPr id="5" name="矩形 4"/>
          <p:cNvSpPr/>
          <p:nvPr/>
        </p:nvSpPr>
        <p:spPr>
          <a:xfrm>
            <a:off x="9407302" y="1699740"/>
            <a:ext cx="1422184"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及时更换</a:t>
            </a:r>
          </a:p>
        </p:txBody>
      </p:sp>
      <p:sp>
        <p:nvSpPr>
          <p:cNvPr id="6" name="矩形 5"/>
          <p:cNvSpPr/>
          <p:nvPr/>
        </p:nvSpPr>
        <p:spPr>
          <a:xfrm>
            <a:off x="4810589" y="3034270"/>
            <a:ext cx="111280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不接触</a:t>
            </a:r>
          </a:p>
        </p:txBody>
      </p:sp>
      <p:sp>
        <p:nvSpPr>
          <p:cNvPr id="7" name="矩形 6"/>
          <p:cNvSpPr/>
          <p:nvPr/>
        </p:nvSpPr>
        <p:spPr>
          <a:xfrm>
            <a:off x="8567042" y="3071340"/>
            <a:ext cx="111280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不靠近</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9"/>
          <p:cNvSpPr/>
          <p:nvPr/>
        </p:nvSpPr>
        <p:spPr>
          <a:xfrm>
            <a:off x="746443" y="1945106"/>
            <a:ext cx="2954655" cy="559769"/>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nSpc>
                <a:spcPct val="150000"/>
              </a:lnSpc>
              <a:spcBef>
                <a:spcPct val="0"/>
              </a:spcBef>
              <a:buNone/>
            </a:pPr>
            <a:r>
              <a:rPr lang="zh-CN" altLang="zh-CN" sz="2400" b="1" dirty="0" smtClean="0">
                <a:solidFill>
                  <a:srgbClr val="00A6AD"/>
                </a:solidFill>
                <a:latin typeface="宋体" panose="02010600030101010101" pitchFamily="2" charset="-122"/>
                <a:ea typeface="宋体" panose="02010600030101010101" pitchFamily="2" charset="-122"/>
              </a:rPr>
              <a:t>类型一　触电的类型</a:t>
            </a:r>
            <a:endParaRPr lang="zh-CN" altLang="en-US" sz="2400" b="1" dirty="0">
              <a:solidFill>
                <a:srgbClr val="00A6AD"/>
              </a:solidFill>
              <a:latin typeface="宋体" panose="02010600030101010101" pitchFamily="2" charset="-122"/>
              <a:ea typeface="宋体" panose="02010600030101010101" pitchFamily="2" charset="-122"/>
            </a:endParaRPr>
          </a:p>
        </p:txBody>
      </p:sp>
      <p:pic>
        <p:nvPicPr>
          <p:cNvPr id="7" name="Picture 4"/>
          <p:cNvPicPr>
            <a:picLocks noChangeAspect="1"/>
          </p:cNvPicPr>
          <p:nvPr/>
        </p:nvPicPr>
        <p:blipFill>
          <a:blip r:embed="rId2" cstate="print"/>
          <a:stretch>
            <a:fillRect/>
          </a:stretch>
        </p:blipFill>
        <p:spPr>
          <a:xfrm>
            <a:off x="473075" y="2036445"/>
            <a:ext cx="84455" cy="414020"/>
          </a:xfrm>
          <a:prstGeom prst="rect">
            <a:avLst/>
          </a:prstGeom>
        </p:spPr>
      </p:pic>
      <p:sp>
        <p:nvSpPr>
          <p:cNvPr id="9" name="Rectangle 5"/>
          <p:cNvSpPr/>
          <p:nvPr/>
        </p:nvSpPr>
        <p:spPr>
          <a:xfrm>
            <a:off x="1174115" y="110491"/>
            <a:ext cx="3427541" cy="584775"/>
          </a:xfrm>
          <a:prstGeom prst="rect">
            <a:avLst/>
          </a:prstGeom>
          <a:noFill/>
          <a:ln w="9525">
            <a:noFill/>
          </a:ln>
        </p:spPr>
        <p:txBody>
          <a:bodyPr wrap="none" anchor="ct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indent="0" algn="ctr">
              <a:spcBef>
                <a:spcPct val="0"/>
              </a:spcBef>
              <a:buNone/>
            </a:pPr>
            <a:r>
              <a:rPr lang="en-US" altLang="zh-CN" b="1" dirty="0" smtClean="0">
                <a:latin typeface="微软雅黑" panose="020B0503020204020204" charset="-122"/>
                <a:ea typeface="微软雅黑" panose="020B0503020204020204" charset="-122"/>
              </a:rPr>
              <a:t>3.</a:t>
            </a:r>
            <a:r>
              <a:rPr lang="zh-CN" altLang="en-US" b="1" dirty="0" smtClean="0">
                <a:latin typeface="微软雅黑" panose="020B0503020204020204" charset="-122"/>
                <a:ea typeface="微软雅黑" panose="020B0503020204020204" charset="-122"/>
              </a:rPr>
              <a:t>安全用电与保护</a:t>
            </a:r>
          </a:p>
        </p:txBody>
      </p:sp>
      <p:grpSp>
        <p:nvGrpSpPr>
          <p:cNvPr id="12" name="组合 11"/>
          <p:cNvGrpSpPr/>
          <p:nvPr/>
        </p:nvGrpSpPr>
        <p:grpSpPr>
          <a:xfrm>
            <a:off x="87682" y="956711"/>
            <a:ext cx="3106455" cy="696726"/>
            <a:chOff x="37578" y="944185"/>
            <a:chExt cx="3106455" cy="696726"/>
          </a:xfrm>
        </p:grpSpPr>
        <p:pic>
          <p:nvPicPr>
            <p:cNvPr id="13" name="图片 12" descr="图标-03"/>
            <p:cNvPicPr>
              <a:picLocks noChangeAspect="1"/>
            </p:cNvPicPr>
            <p:nvPr/>
          </p:nvPicPr>
          <p:blipFill>
            <a:blip r:embed="rId3" cstate="print"/>
            <a:stretch>
              <a:fillRect/>
            </a:stretch>
          </p:blipFill>
          <p:spPr>
            <a:xfrm>
              <a:off x="37578" y="944185"/>
              <a:ext cx="3106455" cy="696726"/>
            </a:xfrm>
            <a:prstGeom prst="rect">
              <a:avLst/>
            </a:prstGeom>
          </p:spPr>
        </p:pic>
        <p:sp>
          <p:nvSpPr>
            <p:cNvPr id="14" name="文本框 2"/>
            <p:cNvSpPr txBox="1"/>
            <p:nvPr/>
          </p:nvSpPr>
          <p:spPr>
            <a:xfrm>
              <a:off x="458662" y="1064895"/>
              <a:ext cx="1620957" cy="523220"/>
            </a:xfrm>
            <a:prstGeom prst="rect">
              <a:avLst/>
            </a:prstGeom>
            <a:noFill/>
          </p:spPr>
          <p:txBody>
            <a:bodyPr wrap="none" rtlCol="0">
              <a:spAutoFit/>
            </a:bodyPr>
            <a:lstStyle/>
            <a:p>
              <a:pPr lvl="0" algn="l"/>
              <a:r>
                <a:rPr lang="zh-CN" altLang="en-US" sz="2800" dirty="0" smtClean="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rPr>
                <a:t>应用示例</a:t>
              </a:r>
              <a:endParaRPr lang="zh-CN" altLang="en-US" sz="2800" dirty="0">
                <a:solidFill>
                  <a:schemeClr val="bg1"/>
                </a:solidFill>
                <a:effectLst>
                  <a:outerShdw blurRad="38100" dist="38100" dir="2700000" algn="tl">
                    <a:srgbClr val="000000">
                      <a:alpha val="43137"/>
                    </a:srgbClr>
                  </a:outerShdw>
                </a:effectLst>
                <a:latin typeface="华文新魏" panose="02010800040101010101" charset="-122"/>
                <a:ea typeface="华文新魏" panose="02010800040101010101" charset="-122"/>
                <a:sym typeface="+mn-ea"/>
              </a:endParaRPr>
            </a:p>
          </p:txBody>
        </p:sp>
      </p:grpSp>
      <p:sp>
        <p:nvSpPr>
          <p:cNvPr id="10" name="Text Box 7"/>
          <p:cNvSpPr txBox="1">
            <a:spLocks noChangeArrowheads="1"/>
          </p:cNvSpPr>
          <p:nvPr/>
        </p:nvSpPr>
        <p:spPr bwMode="auto">
          <a:xfrm>
            <a:off x="535029" y="2595091"/>
            <a:ext cx="10944397" cy="3554819"/>
          </a:xfrm>
          <a:prstGeom prst="rect">
            <a:avLst/>
          </a:prstGeom>
          <a:noFill/>
          <a:ln w="9525">
            <a:noFill/>
            <a:miter lim="800000"/>
          </a:ln>
          <a:effectLst/>
        </p:spPr>
        <p:txBody>
          <a:bodyPr wrap="square">
            <a:spAutoFit/>
          </a:bodyPr>
          <a:lstStyle/>
          <a:p>
            <a:pPr>
              <a:lnSpc>
                <a:spcPct val="150000"/>
              </a:lnSpc>
            </a:pPr>
            <a:r>
              <a:rPr lang="en-US" altLang="en-US" sz="3000" b="1" dirty="0" smtClean="0">
                <a:solidFill>
                  <a:srgbClr val="FF0000"/>
                </a:solidFill>
                <a:latin typeface="宋体" panose="02010600030101010101" pitchFamily="2" charset="-122"/>
                <a:ea typeface="宋体" panose="02010600030101010101" pitchFamily="2" charset="-122"/>
                <a:cs typeface="Times New Roman" panose="02020603050405020304" pitchFamily="18" charset="0"/>
              </a:rPr>
              <a:t>例</a:t>
            </a:r>
            <a:r>
              <a:rPr lang="en-US" altLang="en-US" sz="3000" b="1" dirty="0">
                <a:solidFill>
                  <a:srgbClr val="FF0000"/>
                </a:solidFill>
                <a:latin typeface="宋体" panose="02010600030101010101" pitchFamily="2" charset="-122"/>
                <a:ea typeface="宋体" panose="02010600030101010101" pitchFamily="2" charset="-122"/>
                <a:cs typeface="Times New Roman" panose="02020603050405020304" pitchFamily="18" charset="0"/>
              </a:rPr>
              <a:t>1</a:t>
            </a:r>
            <a:r>
              <a:rPr lang="en-US" altLang="en-US" sz="3000" b="1" dirty="0">
                <a:latin typeface="宋体" panose="02010600030101010101" pitchFamily="2" charset="-122"/>
                <a:ea typeface="宋体" panose="02010600030101010101" pitchFamily="2" charset="-122"/>
                <a:cs typeface="Times New Roman" panose="02020603050405020304" pitchFamily="18" charset="0"/>
              </a:rPr>
              <a:t>　</a:t>
            </a:r>
            <a:r>
              <a:rPr lang="zh-CN" altLang="en-US" sz="3000" b="1" dirty="0" smtClean="0">
                <a:latin typeface="宋体" panose="02010600030101010101" pitchFamily="2" charset="-122"/>
                <a:ea typeface="宋体" panose="02010600030101010101" pitchFamily="2" charset="-122"/>
                <a:cs typeface="Times New Roman" panose="02020603050405020304" pitchFamily="18" charset="0"/>
              </a:rPr>
              <a:t>家庭</a:t>
            </a:r>
            <a:r>
              <a:rPr lang="zh-CN" altLang="en-US" sz="3000" b="1" dirty="0">
                <a:latin typeface="宋体" panose="02010600030101010101" pitchFamily="2" charset="-122"/>
                <a:ea typeface="宋体" panose="02010600030101010101" pitchFamily="2" charset="-122"/>
                <a:cs typeface="Times New Roman" panose="02020603050405020304" pitchFamily="18" charset="0"/>
              </a:rPr>
              <a:t>电路发生触电事故都是由于人体直接或间接跟________接触造成的。触电方式有两种：单线触电，即跟地面不绝缘的人接触到________造成的；双线触电，人体的两个部分(如左手和右手)同时分别接触________和________造成的。如图9－3－2所示，会发生触电事故的是________。</a:t>
            </a:r>
          </a:p>
        </p:txBody>
      </p:sp>
      <p:sp>
        <p:nvSpPr>
          <p:cNvPr id="15" name="Rectangle 10"/>
          <p:cNvSpPr>
            <a:spLocks noChangeArrowheads="1"/>
          </p:cNvSpPr>
          <p:nvPr/>
        </p:nvSpPr>
        <p:spPr bwMode="auto">
          <a:xfrm>
            <a:off x="7835042" y="4744651"/>
            <a:ext cx="803425" cy="461665"/>
          </a:xfrm>
          <a:prstGeom prst="rect">
            <a:avLst/>
          </a:prstGeom>
        </p:spPr>
        <p:txBody>
          <a:bodyPr wrap="none" anchor="ctr">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零线</a:t>
            </a:r>
          </a:p>
        </p:txBody>
      </p:sp>
      <p:sp>
        <p:nvSpPr>
          <p:cNvPr id="16" name="Text Box 12"/>
          <p:cNvSpPr txBox="1">
            <a:spLocks noChangeArrowheads="1"/>
          </p:cNvSpPr>
          <p:nvPr/>
        </p:nvSpPr>
        <p:spPr bwMode="auto">
          <a:xfrm>
            <a:off x="946837" y="3452383"/>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火线</a:t>
            </a:r>
          </a:p>
        </p:txBody>
      </p:sp>
      <p:sp>
        <p:nvSpPr>
          <p:cNvPr id="17" name="Text Box 13"/>
          <p:cNvSpPr txBox="1">
            <a:spLocks noChangeArrowheads="1"/>
          </p:cNvSpPr>
          <p:nvPr/>
        </p:nvSpPr>
        <p:spPr bwMode="auto">
          <a:xfrm>
            <a:off x="3718741" y="4108193"/>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火线</a:t>
            </a:r>
          </a:p>
        </p:txBody>
      </p:sp>
      <p:sp>
        <p:nvSpPr>
          <p:cNvPr id="18" name="Text Box 14"/>
          <p:cNvSpPr txBox="1">
            <a:spLocks noChangeArrowheads="1"/>
          </p:cNvSpPr>
          <p:nvPr/>
        </p:nvSpPr>
        <p:spPr bwMode="auto">
          <a:xfrm>
            <a:off x="6000880" y="4757008"/>
            <a:ext cx="803425" cy="461665"/>
          </a:xfrm>
          <a:prstGeom prst="rect">
            <a:avLst/>
          </a:prstGeom>
        </p:spPr>
        <p:txBody>
          <a:bodyPr wrap="none">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火线</a:t>
            </a:r>
          </a:p>
        </p:txBody>
      </p:sp>
      <p:sp>
        <p:nvSpPr>
          <p:cNvPr id="19" name="Rectangle 15"/>
          <p:cNvSpPr>
            <a:spLocks noChangeArrowheads="1"/>
          </p:cNvSpPr>
          <p:nvPr/>
        </p:nvSpPr>
        <p:spPr bwMode="auto">
          <a:xfrm>
            <a:off x="7000575" y="5461000"/>
            <a:ext cx="651140" cy="461665"/>
          </a:xfrm>
          <a:prstGeom prst="rect">
            <a:avLst/>
          </a:prstGeom>
        </p:spPr>
        <p:txBody>
          <a:bodyPr wrap="none" anchor="ctr">
            <a:spAutoFit/>
          </a:bodyPr>
          <a:lstStyle/>
          <a:p>
            <a:pPr eaLnBrk="0" hangingPunct="0"/>
            <a:r>
              <a:rPr lang="zh-CN" altLang="en-US" sz="2400" b="1" dirty="0" smtClean="0">
                <a:solidFill>
                  <a:srgbClr val="FF0000"/>
                </a:solidFill>
                <a:latin typeface="宋体" panose="02010600030101010101" pitchFamily="2" charset="-122"/>
                <a:ea typeface="宋体" panose="02010600030101010101" pitchFamily="2" charset="-122"/>
              </a:rPr>
              <a:t>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utoUpdateAnimBg="0"/>
      <p:bldP spid="15" grpId="0" bldLvl="0" autoUpdateAnimBg="0"/>
      <p:bldP spid="16" grpId="0" bldLvl="0" autoUpdateAnimBg="0"/>
      <p:bldP spid="17" grpId="0" bldLvl="0" autoUpdateAnimBg="0"/>
      <p:bldP spid="18" grpId="0" bldLvl="0" autoUpdateAnimBg="0"/>
      <p:bldP spid="19" grpId="0" bldLvl="0" autoUpdateAnimBg="0"/>
    </p:bldLst>
  </p:timing>
</p:sld>
</file>

<file path=ppt/theme/theme1.xml><?xml version="1.0" encoding="utf-8"?>
<a:theme xmlns:a="http://schemas.openxmlformats.org/drawingml/2006/main" name="主题1">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800" b="0" i="0" u="none" strike="noStrike" cap="none" normalizeH="0" baseline="0" smtClean="0">
            <a:ln>
              <a:noFill/>
            </a:ln>
            <a:solidFill>
              <a:srgbClr val="FF0000"/>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zh-CN" altLang="en-US" sz="2800" b="0" i="0" u="none" strike="noStrike" cap="none" normalizeH="0" baseline="0" smtClean="0">
            <a:ln>
              <a:noFill/>
            </a:ln>
            <a:solidFill>
              <a:srgbClr val="FF0000"/>
            </a:solidFill>
            <a:effectLst/>
            <a:latin typeface="Times New Roman" pitchFamily="18" charset="0"/>
            <a:ea typeface="宋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TotalTime>
  <Words>1139</Words>
  <Application>Microsoft Office PowerPoint</Application>
  <PresentationFormat>自定义</PresentationFormat>
  <Paragraphs>118</Paragraphs>
  <Slides>22</Slides>
  <Notes>0</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22</vt:i4>
      </vt:variant>
    </vt:vector>
  </HeadingPairs>
  <TitlesOfParts>
    <vt:vector size="24" baseType="lpstr">
      <vt:lpstr>主题1</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User</cp:lastModifiedBy>
  <cp:revision>1</cp:revision>
  <dcterms:created xsi:type="dcterms:W3CDTF">2018-02-07T00:47:00Z</dcterms:created>
  <dcterms:modified xsi:type="dcterms:W3CDTF">2020-02-29T02:25:43Z</dcterms:modified>
</cp:coreProperties>
</file>