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307" r:id="rId3"/>
    <p:sldId id="264" r:id="rId4"/>
    <p:sldId id="308" r:id="rId5"/>
    <p:sldId id="309" r:id="rId6"/>
    <p:sldId id="310" r:id="rId7"/>
    <p:sldId id="311" r:id="rId8"/>
    <p:sldId id="306" r:id="rId9"/>
    <p:sldId id="312" r:id="rId10"/>
    <p:sldId id="313" r:id="rId11"/>
    <p:sldId id="314" r:id="rId12"/>
    <p:sldId id="315" r:id="rId13"/>
    <p:sldId id="316" r:id="rId14"/>
    <p:sldId id="317" r:id="rId15"/>
    <p:sldId id="318" r:id="rId16"/>
    <p:sldId id="319" r:id="rId17"/>
    <p:sldId id="260" r:id="rId18"/>
    <p:sldId id="320"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333" autoAdjust="0"/>
  </p:normalViewPr>
  <p:slideViewPr>
    <p:cSldViewPr snapToGrid="0">
      <p:cViewPr varScale="1">
        <p:scale>
          <a:sx n="89" d="100"/>
          <a:sy n="89" d="100"/>
        </p:scale>
        <p:origin x="-210" y="-96"/>
      </p:cViewPr>
      <p:guideLst>
        <p:guide orient="horz" pos="2147"/>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pPr/>
              <a:t>2018-07-04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245506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知识要点基础练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综合能力提升练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拓展探究突破练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pPr/>
              <a:t>2018-07-04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pPr/>
              <a:t>2018-07-04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pPr/>
              <a:t>2018-07-04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17.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黑体" panose="02010600030101010101" pitchFamily="2" charset="-122"/>
                <a:ea typeface="黑体" panose="02010600030101010101" pitchFamily="2" charset="-122"/>
              </a:rPr>
              <a:t>第五章</a:t>
            </a:r>
            <a:endParaRPr lang="zh-CN" altLang="en-US" sz="3200" b="1" dirty="0">
              <a:latin typeface="黑体" panose="02010600030101010101" pitchFamily="2" charset="-122"/>
              <a:ea typeface="黑体" panose="02010600030101010101" pitchFamily="2" charset="-122"/>
            </a:endParaRPr>
          </a:p>
        </p:txBody>
      </p:sp>
      <p:sp>
        <p:nvSpPr>
          <p:cNvPr id="12" name="同侧圆角矩形 11">
            <a:hlinkClick r:id="rId13" action="ppaction://hlinksldjump" tooltip="点击进入"/>
          </p:cNvPr>
          <p:cNvSpPr/>
          <p:nvPr/>
        </p:nvSpPr>
        <p:spPr>
          <a:xfrm>
            <a:off x="2833306" y="485731"/>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知识要点基础练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pPr algn="ct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4" action="ppaction://hlinksldjump" tooltip="点击进入"/>
          </p:cNvPr>
          <p:cNvSpPr/>
          <p:nvPr/>
        </p:nvSpPr>
        <p:spPr>
          <a:xfrm>
            <a:off x="5642525"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综合能力提升练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同侧圆角矩形 18">
            <a:hlinkClick r:id="rId15" action="ppaction://hlinksldjump" tooltip="点击进入"/>
          </p:cNvPr>
          <p:cNvSpPr/>
          <p:nvPr/>
        </p:nvSpPr>
        <p:spPr>
          <a:xfrm>
            <a:off x="8342561"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拓展探究突破练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标题 1"/>
          <p:cNvSpPr txBox="1"/>
          <p:nvPr/>
        </p:nvSpPr>
        <p:spPr>
          <a:xfrm>
            <a:off x="2719410" y="0"/>
            <a:ext cx="9105900" cy="467380"/>
          </a:xfrm>
          <a:prstGeom prst="rect">
            <a:avLst/>
          </a:prstGeom>
        </p:spPr>
        <p:txBody>
          <a:bodyPr anchor="b"/>
          <a:lst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a:lstStyle>
          <a:p>
            <a:r>
              <a:rPr lang="zh-CN" altLang="zh-CN" sz="2000" b="1" i="0" kern="1200">
                <a:solidFill>
                  <a:schemeClr val="tx1"/>
                </a:solidFill>
                <a:effectLst/>
                <a:latin typeface="+mj-lt"/>
                <a:ea typeface="+mj-ea"/>
                <a:cs typeface="+mj-cs"/>
              </a:rPr>
              <a:t>第</a:t>
            </a:r>
            <a:r>
              <a:rPr lang="en-US" altLang="zh-CN" sz="2000" b="1" i="0" kern="1200">
                <a:solidFill>
                  <a:schemeClr val="tx1"/>
                </a:solidFill>
                <a:effectLst/>
                <a:latin typeface="+mj-lt"/>
                <a:ea typeface="+mj-ea"/>
                <a:cs typeface="+mj-cs"/>
              </a:rPr>
              <a:t>1</a:t>
            </a:r>
            <a:r>
              <a:rPr lang="zh-CN" altLang="zh-CN" sz="2000" b="1" i="0" kern="1200">
                <a:solidFill>
                  <a:schemeClr val="tx1"/>
                </a:solidFill>
                <a:effectLst/>
                <a:latin typeface="+mj-lt"/>
                <a:ea typeface="+mj-ea"/>
                <a:cs typeface="+mj-cs"/>
              </a:rPr>
              <a:t>节　透　镜</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78.docx"/><Relationship Id="rId2" Type="http://schemas.openxmlformats.org/officeDocument/2006/relationships/slideLayout" Target="../slideLayouts/slideLayout11.xml"/><Relationship Id="rId1" Type="http://schemas.openxmlformats.org/officeDocument/2006/relationships/vmlDrawing" Target="../drawings/vmlDrawing8.v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89.docx"/><Relationship Id="rId2" Type="http://schemas.openxmlformats.org/officeDocument/2006/relationships/slideLayout" Target="../slideLayouts/slideLayout11.xml"/><Relationship Id="rId1" Type="http://schemas.openxmlformats.org/officeDocument/2006/relationships/vmlDrawing" Target="../drawings/vmlDrawing9.v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Document910.docx"/><Relationship Id="rId2" Type="http://schemas.openxmlformats.org/officeDocument/2006/relationships/slideLayout" Target="../slideLayouts/slideLayout11.xml"/><Relationship Id="rId1" Type="http://schemas.openxmlformats.org/officeDocument/2006/relationships/vmlDrawing" Target="../drawings/vmlDrawing10.v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1011.docx"/><Relationship Id="rId2" Type="http://schemas.openxmlformats.org/officeDocument/2006/relationships/slideLayout" Target="../slideLayouts/slideLayout11.xml"/><Relationship Id="rId1" Type="http://schemas.openxmlformats.org/officeDocument/2006/relationships/vmlDrawing" Target="../drawings/vmlDrawing11.v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1112.docx"/><Relationship Id="rId2" Type="http://schemas.openxmlformats.org/officeDocument/2006/relationships/slideLayout" Target="../slideLayouts/slideLayout11.xml"/><Relationship Id="rId1" Type="http://schemas.openxmlformats.org/officeDocument/2006/relationships/vmlDrawing" Target="../drawings/vmlDrawing12.v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Word_Document1213.docx"/><Relationship Id="rId2" Type="http://schemas.openxmlformats.org/officeDocument/2006/relationships/slideLayout" Target="../slideLayouts/slideLayout11.xml"/><Relationship Id="rId1" Type="http://schemas.openxmlformats.org/officeDocument/2006/relationships/vmlDrawing" Target="../drawings/vmlDrawing13.v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Document1314.docx"/><Relationship Id="rId2" Type="http://schemas.openxmlformats.org/officeDocument/2006/relationships/slideLayout" Target="../slideLayouts/slideLayout11.xml"/><Relationship Id="rId1" Type="http://schemas.openxmlformats.org/officeDocument/2006/relationships/vmlDrawing" Target="../drawings/vmlDrawing14.v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Document1415.docx"/><Relationship Id="rId2" Type="http://schemas.openxmlformats.org/officeDocument/2006/relationships/slideLayout" Target="../slideLayouts/slideLayout5.xml"/><Relationship Id="rId1" Type="http://schemas.openxmlformats.org/officeDocument/2006/relationships/vmlDrawing" Target="../drawings/vmlDrawing15.v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Document12.docx"/><Relationship Id="rId2" Type="http://schemas.openxmlformats.org/officeDocument/2006/relationships/slideLayout" Target="../slideLayouts/slideLayout11.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23.docx"/><Relationship Id="rId2" Type="http://schemas.openxmlformats.org/officeDocument/2006/relationships/slideLayout" Target="../slideLayouts/slideLayout11.xml"/><Relationship Id="rId1" Type="http://schemas.openxmlformats.org/officeDocument/2006/relationships/vmlDrawing" Target="../drawings/vmlDrawing3.v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34.docx"/><Relationship Id="rId2" Type="http://schemas.openxmlformats.org/officeDocument/2006/relationships/slideLayout" Target="../slideLayouts/slideLayout11.xml"/><Relationship Id="rId1" Type="http://schemas.openxmlformats.org/officeDocument/2006/relationships/vmlDrawing" Target="../drawings/vmlDrawing4.v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45.docx"/><Relationship Id="rId2" Type="http://schemas.openxmlformats.org/officeDocument/2006/relationships/slideLayout" Target="../slideLayouts/slideLayout11.xml"/><Relationship Id="rId1" Type="http://schemas.openxmlformats.org/officeDocument/2006/relationships/vmlDrawing" Target="../drawings/vmlDrawing5.v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56.docx"/><Relationship Id="rId2" Type="http://schemas.openxmlformats.org/officeDocument/2006/relationships/slideLayout" Target="../slideLayouts/slideLayout4.xml"/><Relationship Id="rId1" Type="http://schemas.openxmlformats.org/officeDocument/2006/relationships/vmlDrawing" Target="../drawings/vmlDrawing6.v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67.docx"/><Relationship Id="rId2" Type="http://schemas.openxmlformats.org/officeDocument/2006/relationships/slideLayout" Target="../slideLayouts/slideLayout11.xml"/><Relationship Id="rId1" Type="http://schemas.openxmlformats.org/officeDocument/2006/relationships/vmlDrawing" Target="../drawings/vmlDrawing7.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a:t>第五章　透镜及其应用</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3A16881-6E4B-4267-B8F9-FB3633787C9C}"/>
              </a:ext>
            </a:extLst>
          </p:cNvPr>
          <p:cNvSpPr>
            <a:spLocks noChangeAspect="1"/>
          </p:cNvSpPr>
          <p:nvPr/>
        </p:nvSpPr>
        <p:spPr>
          <a:xfrm>
            <a:off x="381000" y="1256898"/>
            <a:ext cx="11430000" cy="168488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夜晚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在桌面上放一张白纸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然后再把凹透镜放在白纸上方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固定手电筒和白纸的位置不变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当逐渐向上移动凹透镜时</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可以观察到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通过凹透镜的光束在白纸上所形成的光斑的面积会随着凹透镜移动而逐渐变</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大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光斑的亮度逐渐变</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弱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弱</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a:extLst>
              <a:ext uri="{FF2B5EF4-FFF2-40B4-BE49-F238E27FC236}">
                <a16:creationId xmlns:a16="http://schemas.microsoft.com/office/drawing/2014/main" xmlns="" id="{44247C86-418D-4F5F-A60F-57A224F599F4}"/>
              </a:ext>
            </a:extLst>
          </p:cNvPr>
          <p:cNvGraphicFramePr>
            <a:graphicFrameLocks noChangeAspect="1"/>
          </p:cNvGraphicFramePr>
          <p:nvPr>
            <p:extLst>
              <p:ext uri="{D42A27DB-BD31-4B8C-83A1-F6EECF244321}">
                <p14:modId xmlns:p14="http://schemas.microsoft.com/office/powerpoint/2010/main" xmlns="" val="1557505457"/>
              </p:ext>
            </p:extLst>
          </p:nvPr>
        </p:nvGraphicFramePr>
        <p:xfrm>
          <a:off x="242777" y="3000262"/>
          <a:ext cx="11430000" cy="2390682"/>
        </p:xfrm>
        <a:graphic>
          <a:graphicData uri="http://schemas.openxmlformats.org/presentationml/2006/ole">
            <p:oleObj spid="_x0000_s8195" name="Document" r:id="rId3" imgW="3847376" imgH="804993" progId="">
              <p:embed/>
            </p:oleObj>
          </a:graphicData>
        </a:graphic>
      </p:graphicFrame>
      <p:sp>
        <p:nvSpPr>
          <p:cNvPr id="4" name="矩形 3">
            <a:extLst>
              <a:ext uri="{FF2B5EF4-FFF2-40B4-BE49-F238E27FC236}">
                <a16:creationId xmlns:a16="http://schemas.microsoft.com/office/drawing/2014/main" xmlns="" id="{4AA66DE9-7661-4A83-98FA-0572E7646972}"/>
              </a:ext>
            </a:extLst>
          </p:cNvPr>
          <p:cNvSpPr/>
          <p:nvPr/>
        </p:nvSpPr>
        <p:spPr>
          <a:xfrm>
            <a:off x="4647555" y="2131239"/>
            <a:ext cx="2828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E49B97B9-A5CF-48BC-86F4-E22F1D577340}"/>
              </a:ext>
            </a:extLst>
          </p:cNvPr>
          <p:cNvSpPr/>
          <p:nvPr/>
        </p:nvSpPr>
        <p:spPr>
          <a:xfrm>
            <a:off x="10176483" y="2131239"/>
            <a:ext cx="2828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26215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xmlns="" id="{40630F35-E910-43CD-9FEC-C9908588C795}"/>
              </a:ext>
            </a:extLst>
          </p:cNvPr>
          <p:cNvGraphicFramePr>
            <a:graphicFrameLocks noChangeAspect="1"/>
          </p:cNvGraphicFramePr>
          <p:nvPr>
            <p:extLst>
              <p:ext uri="{D42A27DB-BD31-4B8C-83A1-F6EECF244321}">
                <p14:modId xmlns:p14="http://schemas.microsoft.com/office/powerpoint/2010/main" xmlns="" val="3647926594"/>
              </p:ext>
            </p:extLst>
          </p:nvPr>
        </p:nvGraphicFramePr>
        <p:xfrm>
          <a:off x="210879" y="4350661"/>
          <a:ext cx="11430000" cy="1791832"/>
        </p:xfrm>
        <a:graphic>
          <a:graphicData uri="http://schemas.openxmlformats.org/presentationml/2006/ole">
            <p:oleObj spid="_x0000_s9219" name="Document" r:id="rId3" imgW="3847376" imgH="603475" progId="">
              <p:embed/>
            </p:oleObj>
          </a:graphicData>
        </a:graphic>
      </p:graphicFrame>
      <p:sp>
        <p:nvSpPr>
          <p:cNvPr id="3" name="矩形 2">
            <a:extLst>
              <a:ext uri="{FF2B5EF4-FFF2-40B4-BE49-F238E27FC236}">
                <a16:creationId xmlns:a16="http://schemas.microsoft.com/office/drawing/2014/main" xmlns="" id="{B1845517-C8F0-4107-9431-E1850D2C2B9E}"/>
              </a:ext>
            </a:extLst>
          </p:cNvPr>
          <p:cNvSpPr>
            <a:spLocks noChangeAspect="1"/>
          </p:cNvSpPr>
          <p:nvPr/>
        </p:nvSpPr>
        <p:spPr>
          <a:xfrm>
            <a:off x="381000" y="1040716"/>
            <a:ext cx="11430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下列说法中正确的是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平行光线通过凸透镜后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折射光线会聚于一点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这一点就是凸透镜的焦点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任何光线经过凸透镜后一定会偏向主光轴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凸透镜只对平行光线有会聚作用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通过凸透镜折射后的光线可能是发散形状的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一块玻璃砖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中间有一饼形气泡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一束平行光线经过玻璃砖后将变成</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会聚的</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发散的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平行的</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无法判断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EA8755BB-4156-440E-B044-BC665D3FE360}"/>
              </a:ext>
            </a:extLst>
          </p:cNvPr>
          <p:cNvSpPr/>
          <p:nvPr/>
        </p:nvSpPr>
        <p:spPr>
          <a:xfrm>
            <a:off x="3573665" y="1189570"/>
            <a:ext cx="2828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3BC131A6-E308-45F8-BCC4-A1F2C1934630}"/>
              </a:ext>
            </a:extLst>
          </p:cNvPr>
          <p:cNvSpPr/>
          <p:nvPr/>
        </p:nvSpPr>
        <p:spPr>
          <a:xfrm>
            <a:off x="10219014" y="3125066"/>
            <a:ext cx="2828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1972166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xmlns="" id="{A2309EB8-F982-4E98-A211-D99247D9322A}"/>
              </a:ext>
            </a:extLst>
          </p:cNvPr>
          <p:cNvGraphicFramePr>
            <a:graphicFrameLocks noChangeAspect="1"/>
          </p:cNvGraphicFramePr>
          <p:nvPr>
            <p:extLst>
              <p:ext uri="{D42A27DB-BD31-4B8C-83A1-F6EECF244321}">
                <p14:modId xmlns:p14="http://schemas.microsoft.com/office/powerpoint/2010/main" xmlns="" val="407796729"/>
              </p:ext>
            </p:extLst>
          </p:nvPr>
        </p:nvGraphicFramePr>
        <p:xfrm>
          <a:off x="3544" y="3429000"/>
          <a:ext cx="11430000" cy="2989530"/>
        </p:xfrm>
        <a:graphic>
          <a:graphicData uri="http://schemas.openxmlformats.org/presentationml/2006/ole">
            <p:oleObj spid="_x0000_s10243" name="Document" r:id="rId3" imgW="3847376" imgH="1006151" progId="">
              <p:embed/>
            </p:oleObj>
          </a:graphicData>
        </a:graphic>
      </p:graphicFrame>
      <p:sp>
        <p:nvSpPr>
          <p:cNvPr id="3" name="矩形 2">
            <a:extLst>
              <a:ext uri="{FF2B5EF4-FFF2-40B4-BE49-F238E27FC236}">
                <a16:creationId xmlns:a16="http://schemas.microsoft.com/office/drawing/2014/main" xmlns="" id="{14CD7701-32FA-4741-9FC5-340BCD1BF03C}"/>
              </a:ext>
            </a:extLst>
          </p:cNvPr>
          <p:cNvSpPr>
            <a:spLocks noChangeAspect="1"/>
          </p:cNvSpPr>
          <p:nvPr/>
        </p:nvSpPr>
        <p:spPr>
          <a:xfrm>
            <a:off x="476693" y="1740461"/>
            <a:ext cx="11430000" cy="16885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把一凸透镜放在平面镜前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当用眼睛观察镜子时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光束似乎是从点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处发散开来的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则该凸透镜的焦距是</a:t>
            </a:r>
            <a:r>
              <a:rPr lang="en-US" altLang="zh-CN" sz="2200" dirty="0">
                <a:solidFill>
                  <a:srgbClr val="000000"/>
                </a:solidFill>
                <a:latin typeface="Times New Roman" panose="02020603050405020304" pitchFamily="18" charset="0"/>
                <a:cs typeface="Times New Roman" panose="02020603050405020304" pitchFamily="18" charset="0"/>
              </a:rPr>
              <a:t> (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A.0.1 </a:t>
            </a:r>
            <a:r>
              <a:rPr lang="en-US" altLang="zh-CN" sz="2200" dirty="0" smtClean="0">
                <a:solidFill>
                  <a:srgbClr val="000000"/>
                </a:solidFill>
                <a:latin typeface="Times New Roman" panose="02020603050405020304" pitchFamily="18" charset="0"/>
                <a:cs typeface="Times New Roman" panose="02020603050405020304" pitchFamily="18" charset="0"/>
              </a:rPr>
              <a:t>m     </a:t>
            </a:r>
            <a:r>
              <a:rPr lang="en-US" altLang="zh-CN" sz="2200" dirty="0">
                <a:solidFill>
                  <a:srgbClr val="000000"/>
                </a:solidFill>
                <a:latin typeface="Times New Roman" panose="02020603050405020304" pitchFamily="18" charset="0"/>
                <a:cs typeface="Times New Roman" panose="02020603050405020304" pitchFamily="18" charset="0"/>
              </a:rPr>
              <a:t>B.0.3 m</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C.0.4 </a:t>
            </a:r>
            <a:r>
              <a:rPr lang="en-US" altLang="zh-CN" sz="2200" dirty="0" smtClean="0">
                <a:solidFill>
                  <a:srgbClr val="000000"/>
                </a:solidFill>
                <a:latin typeface="Times New Roman" panose="02020603050405020304" pitchFamily="18" charset="0"/>
                <a:cs typeface="Times New Roman" panose="02020603050405020304" pitchFamily="18" charset="0"/>
              </a:rPr>
              <a:t>m     </a:t>
            </a:r>
            <a:r>
              <a:rPr lang="en-US" altLang="zh-CN" sz="2200" dirty="0">
                <a:solidFill>
                  <a:srgbClr val="000000"/>
                </a:solidFill>
                <a:latin typeface="Times New Roman" panose="02020603050405020304" pitchFamily="18" charset="0"/>
                <a:cs typeface="Times New Roman" panose="02020603050405020304" pitchFamily="18" charset="0"/>
              </a:rPr>
              <a:t>D.0.7 m</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40CA7A5F-B7A1-486E-B670-CCCB9E368FFA}"/>
              </a:ext>
            </a:extLst>
          </p:cNvPr>
          <p:cNvSpPr/>
          <p:nvPr/>
        </p:nvSpPr>
        <p:spPr>
          <a:xfrm>
            <a:off x="3361013" y="2220536"/>
            <a:ext cx="2828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235016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xmlns="" id="{985B6816-DADE-4F98-A41D-D9F82B70198C}"/>
              </a:ext>
            </a:extLst>
          </p:cNvPr>
          <p:cNvGraphicFramePr>
            <a:graphicFrameLocks noChangeAspect="1"/>
          </p:cNvGraphicFramePr>
          <p:nvPr>
            <p:extLst>
              <p:ext uri="{D42A27DB-BD31-4B8C-83A1-F6EECF244321}">
                <p14:modId xmlns:p14="http://schemas.microsoft.com/office/powerpoint/2010/main" xmlns="" val="791881564"/>
              </p:ext>
            </p:extLst>
          </p:nvPr>
        </p:nvGraphicFramePr>
        <p:xfrm>
          <a:off x="157716" y="3923645"/>
          <a:ext cx="11430000" cy="2390682"/>
        </p:xfrm>
        <a:graphic>
          <a:graphicData uri="http://schemas.openxmlformats.org/presentationml/2006/ole">
            <p:oleObj spid="_x0000_s11267" name="Document" r:id="rId3" imgW="3847376" imgH="804993" progId="">
              <p:embed/>
            </p:oleObj>
          </a:graphicData>
        </a:graphic>
      </p:graphicFrame>
      <p:sp>
        <p:nvSpPr>
          <p:cNvPr id="3" name="矩形 2">
            <a:extLst>
              <a:ext uri="{FF2B5EF4-FFF2-40B4-BE49-F238E27FC236}">
                <a16:creationId xmlns:a16="http://schemas.microsoft.com/office/drawing/2014/main" xmlns="" id="{D4656775-7E99-4CCD-BC0D-DF1235CCFFFC}"/>
              </a:ext>
            </a:extLst>
          </p:cNvPr>
          <p:cNvSpPr>
            <a:spLocks noChangeAspect="1"/>
          </p:cNvSpPr>
          <p:nvPr/>
        </p:nvSpPr>
        <p:spPr>
          <a:xfrm>
            <a:off x="381000" y="1339729"/>
            <a:ext cx="11430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一束太阳光分别照射到凸透镜和凹透镜上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图中</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为焦点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MN</a:t>
            </a:r>
            <a:r>
              <a:rPr lang="zh-CN" altLang="zh-CN" sz="2200">
                <a:solidFill>
                  <a:srgbClr val="000000"/>
                </a:solidFill>
                <a:latin typeface="Times New Roman" panose="02020603050405020304" pitchFamily="18" charset="0"/>
                <a:cs typeface="Times New Roman" panose="02020603050405020304" pitchFamily="18" charset="0"/>
              </a:rPr>
              <a:t>为光屏。下列有关说法正确的是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在图甲中的光屏上可以看到一个很亮、很大的光斑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在图甲中的光屏上可以看到一个很亮、很小的光斑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在图乙中的光屏上可以看到一个很亮、很小的光斑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在图乙中的光屏上可以看到一个很亮、很大的光斑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EE47BA5E-3173-4CF5-9A8D-A71C293E7D14}"/>
              </a:ext>
            </a:extLst>
          </p:cNvPr>
          <p:cNvSpPr/>
          <p:nvPr/>
        </p:nvSpPr>
        <p:spPr>
          <a:xfrm>
            <a:off x="2148901" y="1843031"/>
            <a:ext cx="2828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2813144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xmlns="" id="{B94CC0C2-43B5-44F6-AF51-A4CFF51C43EA}"/>
              </a:ext>
            </a:extLst>
          </p:cNvPr>
          <p:cNvGraphicFramePr>
            <a:graphicFrameLocks noChangeAspect="1"/>
          </p:cNvGraphicFramePr>
          <p:nvPr>
            <p:extLst>
              <p:ext uri="{D42A27DB-BD31-4B8C-83A1-F6EECF244321}">
                <p14:modId xmlns:p14="http://schemas.microsoft.com/office/powerpoint/2010/main" xmlns="" val="58218568"/>
              </p:ext>
            </p:extLst>
          </p:nvPr>
        </p:nvGraphicFramePr>
        <p:xfrm>
          <a:off x="306572" y="3647198"/>
          <a:ext cx="11430000" cy="2390682"/>
        </p:xfrm>
        <a:graphic>
          <a:graphicData uri="http://schemas.openxmlformats.org/presentationml/2006/ole">
            <p:oleObj spid="_x0000_s12291" name="Document" r:id="rId3" imgW="3847376" imgH="804993" progId="">
              <p:embed/>
            </p:oleObj>
          </a:graphicData>
        </a:graphic>
      </p:graphicFrame>
      <p:sp>
        <p:nvSpPr>
          <p:cNvPr id="3" name="矩形 2">
            <a:extLst>
              <a:ext uri="{FF2B5EF4-FFF2-40B4-BE49-F238E27FC236}">
                <a16:creationId xmlns:a16="http://schemas.microsoft.com/office/drawing/2014/main" xmlns="" id="{14DB7CD9-DE5E-43EB-9433-6B3D3B4D500B}"/>
              </a:ext>
            </a:extLst>
          </p:cNvPr>
          <p:cNvSpPr>
            <a:spLocks noChangeAspect="1"/>
          </p:cNvSpPr>
          <p:nvPr/>
        </p:nvSpPr>
        <p:spPr>
          <a:xfrm>
            <a:off x="455428" y="1307831"/>
            <a:ext cx="11430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如图是平行于主光轴的光线经过两个不同凸透镜后会聚成的光路图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凸透镜表面越凸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焦距越长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凸透镜的焦距长短与表面凸起的程度无关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凸透镜对光的会聚作用与表面的凸起程度无关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凸透镜表面越凸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对光的会聚作用越明显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0E24FA36-E5F5-4B39-A00E-53B98D4C4218}"/>
              </a:ext>
            </a:extLst>
          </p:cNvPr>
          <p:cNvSpPr/>
          <p:nvPr/>
        </p:nvSpPr>
        <p:spPr>
          <a:xfrm>
            <a:off x="777302" y="1800502"/>
            <a:ext cx="2828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2560861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E42E711-0B12-4506-AD6E-DF789CB85084}"/>
              </a:ext>
            </a:extLst>
          </p:cNvPr>
          <p:cNvSpPr>
            <a:spLocks noChangeAspect="1"/>
          </p:cNvSpPr>
          <p:nvPr/>
        </p:nvSpPr>
        <p:spPr>
          <a:xfrm>
            <a:off x="466060" y="1269138"/>
            <a:ext cx="11430000" cy="852327"/>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根据凸透镜和凹透镜的性质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完成以下光路图。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a:extLst>
              <a:ext uri="{FF2B5EF4-FFF2-40B4-BE49-F238E27FC236}">
                <a16:creationId xmlns:a16="http://schemas.microsoft.com/office/drawing/2014/main" xmlns="" id="{E33BE39C-EC2E-48DA-802F-0AB287505E45}"/>
              </a:ext>
            </a:extLst>
          </p:cNvPr>
          <p:cNvGraphicFramePr>
            <a:graphicFrameLocks noChangeAspect="1"/>
          </p:cNvGraphicFramePr>
          <p:nvPr>
            <p:extLst>
              <p:ext uri="{D42A27DB-BD31-4B8C-83A1-F6EECF244321}">
                <p14:modId xmlns:p14="http://schemas.microsoft.com/office/powerpoint/2010/main" xmlns="" val="2978976252"/>
              </p:ext>
            </p:extLst>
          </p:nvPr>
        </p:nvGraphicFramePr>
        <p:xfrm>
          <a:off x="200247" y="2137414"/>
          <a:ext cx="11430000" cy="4182514"/>
        </p:xfrm>
        <a:graphic>
          <a:graphicData uri="http://schemas.openxmlformats.org/presentationml/2006/ole">
            <p:oleObj spid="_x0000_s13315" name="Document" r:id="rId3" imgW="3847376" imgH="1408468" progId="">
              <p:embed/>
            </p:oleObj>
          </a:graphicData>
        </a:graphic>
      </p:graphicFrame>
    </p:spTree>
    <p:extLst>
      <p:ext uri="{BB962C8B-B14F-4D97-AF65-F5344CB8AC3E}">
        <p14:creationId xmlns:p14="http://schemas.microsoft.com/office/powerpoint/2010/main" xmlns="" val="9315685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xmlns="" id="{8E8CDA57-B310-4C6D-A369-5ADE8E71352D}"/>
              </a:ext>
            </a:extLst>
          </p:cNvPr>
          <p:cNvGraphicFramePr>
            <a:graphicFrameLocks noChangeAspect="1"/>
          </p:cNvGraphicFramePr>
          <p:nvPr>
            <p:extLst>
              <p:ext uri="{D42A27DB-BD31-4B8C-83A1-F6EECF244321}">
                <p14:modId xmlns:p14="http://schemas.microsoft.com/office/powerpoint/2010/main" xmlns="" val="4258737119"/>
              </p:ext>
            </p:extLst>
          </p:nvPr>
        </p:nvGraphicFramePr>
        <p:xfrm>
          <a:off x="381000" y="1110445"/>
          <a:ext cx="11430000" cy="5380209"/>
        </p:xfrm>
        <a:graphic>
          <a:graphicData uri="http://schemas.openxmlformats.org/presentationml/2006/ole">
            <p:oleObj spid="_x0000_s14339" name="Document" r:id="rId3" imgW="3847376" imgH="1810785" progId="">
              <p:embed/>
            </p:oleObj>
          </a:graphicData>
        </a:graphic>
      </p:graphicFrame>
    </p:spTree>
    <p:extLst>
      <p:ext uri="{BB962C8B-B14F-4D97-AF65-F5344CB8AC3E}">
        <p14:creationId xmlns:p14="http://schemas.microsoft.com/office/powerpoint/2010/main" xmlns="" val="24434473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07F5D0D-F954-4124-BBCE-487E057C44A3}"/>
              </a:ext>
            </a:extLst>
          </p:cNvPr>
          <p:cNvSpPr>
            <a:spLocks noChangeAspect="1"/>
          </p:cNvSpPr>
          <p:nvPr/>
        </p:nvSpPr>
        <p:spPr>
          <a:xfrm>
            <a:off x="381000" y="1299428"/>
            <a:ext cx="11430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某小组同学在活动中不小心将透镜掉在地上使其碎成了三块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他们不知道碎镜片的焦距是否与原透镜相等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于是选取其中一块镜片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测量其焦距。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1  )</a:t>
            </a:r>
            <a:r>
              <a:rPr lang="zh-CN" altLang="zh-CN" sz="2200">
                <a:solidFill>
                  <a:srgbClr val="000000"/>
                </a:solidFill>
                <a:latin typeface="Times New Roman" panose="02020603050405020304" pitchFamily="18" charset="0"/>
                <a:cs typeface="Times New Roman" panose="02020603050405020304" pitchFamily="18" charset="0"/>
              </a:rPr>
              <a:t>请你设计一个简单实验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测量所选镜片的焦距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所用的主要器材</a:t>
            </a: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平行光源、光屏、刻度尺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在图中虚线框内画出你所设计的实验示意图</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图中镜片已画出</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a:extLst>
              <a:ext uri="{FF2B5EF4-FFF2-40B4-BE49-F238E27FC236}">
                <a16:creationId xmlns:a16="http://schemas.microsoft.com/office/drawing/2014/main" xmlns="" id="{4A5ABE45-8916-4DA8-A311-4AAD471D31FB}"/>
              </a:ext>
            </a:extLst>
          </p:cNvPr>
          <p:cNvGraphicFramePr>
            <a:graphicFrameLocks noChangeAspect="1"/>
          </p:cNvGraphicFramePr>
          <p:nvPr>
            <p:extLst>
              <p:ext uri="{D42A27DB-BD31-4B8C-83A1-F6EECF244321}">
                <p14:modId xmlns:p14="http://schemas.microsoft.com/office/powerpoint/2010/main" xmlns="" val="2721903111"/>
              </p:ext>
            </p:extLst>
          </p:nvPr>
        </p:nvGraphicFramePr>
        <p:xfrm>
          <a:off x="306572" y="2984313"/>
          <a:ext cx="11430000" cy="3588377"/>
        </p:xfrm>
        <a:graphic>
          <a:graphicData uri="http://schemas.openxmlformats.org/presentationml/2006/ole">
            <p:oleObj spid="_x0000_s15363" name="Document" r:id="rId3" imgW="3847376" imgH="1207310" progId="">
              <p:embed/>
            </p:oleObj>
          </a:graphicData>
        </a:graphic>
      </p:graphicFrame>
      <p:sp>
        <p:nvSpPr>
          <p:cNvPr id="4" name="矩形 3">
            <a:extLst>
              <a:ext uri="{FF2B5EF4-FFF2-40B4-BE49-F238E27FC236}">
                <a16:creationId xmlns:a16="http://schemas.microsoft.com/office/drawing/2014/main" xmlns="" id="{2084AE51-BF4E-4774-A0E7-850C7F729147}"/>
              </a:ext>
            </a:extLst>
          </p:cNvPr>
          <p:cNvSpPr/>
          <p:nvPr/>
        </p:nvSpPr>
        <p:spPr>
          <a:xfrm>
            <a:off x="989953" y="2576680"/>
            <a:ext cx="3124847"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58B0475-E056-43D2-ACD6-77728891C968}"/>
              </a:ext>
            </a:extLst>
          </p:cNvPr>
          <p:cNvSpPr>
            <a:spLocks noChangeAspect="1"/>
          </p:cNvSpPr>
          <p:nvPr/>
        </p:nvSpPr>
        <p:spPr>
          <a:xfrm>
            <a:off x="381000" y="3119823"/>
            <a:ext cx="11430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  2  )</a:t>
            </a:r>
            <a:r>
              <a:rPr lang="zh-CN" altLang="zh-CN" sz="2200">
                <a:solidFill>
                  <a:srgbClr val="000000"/>
                </a:solidFill>
                <a:latin typeface="Times New Roman" panose="02020603050405020304" pitchFamily="18" charset="0"/>
                <a:cs typeface="Times New Roman" panose="02020603050405020304" pitchFamily="18" charset="0"/>
              </a:rPr>
              <a:t>测量后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发现这块镜片的焦距与原透镜相等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由此他们得出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每块镜片的焦距都与原透镜相等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他们这种推断方法存在的主要问题是</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只测量一块镜片的焦距具有偶然性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465E1CB3-1094-4887-A9E6-41AFD79DD3D4}"/>
              </a:ext>
            </a:extLst>
          </p:cNvPr>
          <p:cNvSpPr/>
          <p:nvPr/>
        </p:nvSpPr>
        <p:spPr>
          <a:xfrm>
            <a:off x="6561415" y="3587899"/>
            <a:ext cx="4336958"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3826441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a:t>第</a:t>
            </a:r>
            <a:r>
              <a:rPr lang="en-US" altLang="zh-CN"/>
              <a:t>1</a:t>
            </a:r>
            <a:r>
              <a:rPr lang="zh-CN" altLang="zh-CN"/>
              <a:t>节　透　镜</a:t>
            </a:r>
          </a:p>
        </p:txBody>
      </p:sp>
    </p:spTree>
    <p:extLst>
      <p:ext uri="{BB962C8B-B14F-4D97-AF65-F5344CB8AC3E}">
        <p14:creationId xmlns:p14="http://schemas.microsoft.com/office/powerpoint/2010/main" xmlns="" val="764661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E8DC5BD-3859-4A1E-9152-C63D20D59193}"/>
              </a:ext>
            </a:extLst>
          </p:cNvPr>
          <p:cNvSpPr>
            <a:spLocks noChangeAspect="1"/>
          </p:cNvSpPr>
          <p:nvPr/>
        </p:nvSpPr>
        <p:spPr>
          <a:xfrm>
            <a:off x="381000" y="1139939"/>
            <a:ext cx="11430000" cy="168488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a:solidFill>
                  <a:srgbClr val="FF00FF"/>
                </a:solidFill>
                <a:latin typeface="Times New Roman" panose="02020603050405020304" pitchFamily="18" charset="0"/>
                <a:cs typeface="Times New Roman" panose="02020603050405020304" pitchFamily="18" charset="0"/>
              </a:rPr>
              <a:t>知识点</a:t>
            </a:r>
            <a:r>
              <a:rPr lang="en-US" altLang="zh-CN" sz="2200">
                <a:solidFill>
                  <a:srgbClr val="FF00FF"/>
                </a:solidFill>
                <a:latin typeface="Times New Roman" panose="02020603050405020304" pitchFamily="18" charset="0"/>
                <a:cs typeface="Times New Roman" panose="02020603050405020304" pitchFamily="18" charset="0"/>
              </a:rPr>
              <a:t>1</a:t>
            </a:r>
            <a:r>
              <a:rPr lang="zh-CN" altLang="zh-CN" sz="2200">
                <a:solidFill>
                  <a:srgbClr val="FF00FF"/>
                </a:solidFill>
                <a:latin typeface="Times New Roman" panose="02020603050405020304" pitchFamily="18" charset="0"/>
                <a:cs typeface="Times New Roman" panose="02020603050405020304" pitchFamily="18" charset="0"/>
              </a:rPr>
              <a:t>　</a:t>
            </a: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凸透镜和凹透镜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如图所示是一些透镜的截面图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在这些透镜中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可以分为两类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一类包括</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A</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和</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D</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a:t>
            </a: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是</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凸透　</a:t>
            </a:r>
            <a:r>
              <a:rPr lang="zh-CN" altLang="zh-CN" sz="2200">
                <a:solidFill>
                  <a:srgbClr val="000000"/>
                </a:solidFill>
                <a:latin typeface="Times New Roman" panose="02020603050405020304" pitchFamily="18" charset="0"/>
                <a:cs typeface="Times New Roman" panose="02020603050405020304" pitchFamily="18" charset="0"/>
              </a:rPr>
              <a:t>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其结构上的共同特点是</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中间厚边缘薄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另一类包括</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B</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C</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和</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E</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它们是</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凹透　</a:t>
            </a:r>
            <a:r>
              <a:rPr lang="zh-CN" altLang="zh-CN" sz="2200">
                <a:solidFill>
                  <a:srgbClr val="000000"/>
                </a:solidFill>
                <a:latin typeface="Times New Roman" panose="02020603050405020304" pitchFamily="18" charset="0"/>
                <a:cs typeface="Times New Roman" panose="02020603050405020304" pitchFamily="18" charset="0"/>
              </a:rPr>
              <a:t>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其结构上的共同特点是</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中间薄边缘厚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a:extLst>
              <a:ext uri="{FF2B5EF4-FFF2-40B4-BE49-F238E27FC236}">
                <a16:creationId xmlns:a16="http://schemas.microsoft.com/office/drawing/2014/main" xmlns="" id="{B6286E6D-630B-48EE-9C4D-9757D34D0819}"/>
              </a:ext>
            </a:extLst>
          </p:cNvPr>
          <p:cNvGraphicFramePr>
            <a:graphicFrameLocks noChangeAspect="1"/>
          </p:cNvGraphicFramePr>
          <p:nvPr>
            <p:extLst>
              <p:ext uri="{D42A27DB-BD31-4B8C-83A1-F6EECF244321}">
                <p14:modId xmlns:p14="http://schemas.microsoft.com/office/powerpoint/2010/main" xmlns="" val="2519289308"/>
              </p:ext>
            </p:extLst>
          </p:nvPr>
        </p:nvGraphicFramePr>
        <p:xfrm>
          <a:off x="381000" y="3147469"/>
          <a:ext cx="11430000" cy="2390682"/>
        </p:xfrm>
        <a:graphic>
          <a:graphicData uri="http://schemas.openxmlformats.org/presentationml/2006/ole">
            <p:oleObj spid="_x0000_s1027" name="Document" r:id="rId3" imgW="3847376" imgH="804993" progId="">
              <p:embed/>
            </p:oleObj>
          </a:graphicData>
        </a:graphic>
      </p:graphicFrame>
      <p:sp>
        <p:nvSpPr>
          <p:cNvPr id="5" name="矩形 4">
            <a:extLst>
              <a:ext uri="{FF2B5EF4-FFF2-40B4-BE49-F238E27FC236}">
                <a16:creationId xmlns:a16="http://schemas.microsoft.com/office/drawing/2014/main" xmlns="" id="{A44A15BF-185C-4761-A06B-58A50D584BB3}"/>
              </a:ext>
            </a:extLst>
          </p:cNvPr>
          <p:cNvSpPr/>
          <p:nvPr/>
        </p:nvSpPr>
        <p:spPr>
          <a:xfrm>
            <a:off x="9123860" y="1604017"/>
            <a:ext cx="1008968"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03A27C8C-C10D-4628-A33E-1B245F2D7D69}"/>
              </a:ext>
            </a:extLst>
          </p:cNvPr>
          <p:cNvSpPr/>
          <p:nvPr/>
        </p:nvSpPr>
        <p:spPr>
          <a:xfrm>
            <a:off x="734772" y="2014280"/>
            <a:ext cx="1008968"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861F6982-6678-498E-87D0-2A3C7DD590A4}"/>
              </a:ext>
            </a:extLst>
          </p:cNvPr>
          <p:cNvSpPr/>
          <p:nvPr/>
        </p:nvSpPr>
        <p:spPr>
          <a:xfrm>
            <a:off x="5263917" y="2003647"/>
            <a:ext cx="180673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a:extLst>
              <a:ext uri="{FF2B5EF4-FFF2-40B4-BE49-F238E27FC236}">
                <a16:creationId xmlns:a16="http://schemas.microsoft.com/office/drawing/2014/main" xmlns="" id="{BDEDDD08-090D-43CF-BF4F-1CB548B2A10C}"/>
              </a:ext>
            </a:extLst>
          </p:cNvPr>
          <p:cNvSpPr/>
          <p:nvPr/>
        </p:nvSpPr>
        <p:spPr>
          <a:xfrm>
            <a:off x="8878986" y="2003647"/>
            <a:ext cx="1434595"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a:extLst>
              <a:ext uri="{FF2B5EF4-FFF2-40B4-BE49-F238E27FC236}">
                <a16:creationId xmlns:a16="http://schemas.microsoft.com/office/drawing/2014/main" xmlns="" id="{2EF268E4-7FAE-4805-92C7-6A58A9F5EAE7}"/>
              </a:ext>
            </a:extLst>
          </p:cNvPr>
          <p:cNvSpPr/>
          <p:nvPr/>
        </p:nvSpPr>
        <p:spPr>
          <a:xfrm>
            <a:off x="230287" y="2414462"/>
            <a:ext cx="1008969"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a:extLst>
              <a:ext uri="{FF2B5EF4-FFF2-40B4-BE49-F238E27FC236}">
                <a16:creationId xmlns:a16="http://schemas.microsoft.com/office/drawing/2014/main" xmlns="" id="{E0EBA5EC-3392-4CEE-AE7A-4BA3197A1B69}"/>
              </a:ext>
            </a:extLst>
          </p:cNvPr>
          <p:cNvSpPr/>
          <p:nvPr/>
        </p:nvSpPr>
        <p:spPr>
          <a:xfrm>
            <a:off x="4430150" y="2411356"/>
            <a:ext cx="2108875"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98D3D17-FBE3-4CA0-B134-1045F3DB74EC}"/>
              </a:ext>
            </a:extLst>
          </p:cNvPr>
          <p:cNvSpPr>
            <a:spLocks noChangeAspect="1"/>
          </p:cNvSpPr>
          <p:nvPr/>
        </p:nvSpPr>
        <p:spPr>
          <a:xfrm>
            <a:off x="466060" y="1254669"/>
            <a:ext cx="11430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a:solidFill>
                  <a:srgbClr val="FF00FF"/>
                </a:solidFill>
                <a:latin typeface="Times New Roman" panose="02020603050405020304" pitchFamily="18" charset="0"/>
                <a:cs typeface="Times New Roman" panose="02020603050405020304" pitchFamily="18" charset="0"/>
              </a:rPr>
              <a:t>知识点</a:t>
            </a:r>
            <a:r>
              <a:rPr lang="en-US" altLang="zh-CN" sz="2200">
                <a:solidFill>
                  <a:srgbClr val="FF00FF"/>
                </a:solidFill>
                <a:latin typeface="Times New Roman" panose="02020603050405020304" pitchFamily="18" charset="0"/>
                <a:cs typeface="Times New Roman" panose="02020603050405020304" pitchFamily="18" charset="0"/>
              </a:rPr>
              <a:t>2</a:t>
            </a:r>
            <a:r>
              <a:rPr lang="zh-CN" altLang="zh-CN" sz="2200">
                <a:solidFill>
                  <a:srgbClr val="FF00FF"/>
                </a:solidFill>
                <a:latin typeface="Times New Roman" panose="02020603050405020304" pitchFamily="18" charset="0"/>
                <a:cs typeface="Times New Roman" panose="02020603050405020304" pitchFamily="18" charset="0"/>
              </a:rPr>
              <a:t>　</a:t>
            </a: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透镜对光的作用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张家界因山美而吸引了不少中外游客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有少数游客在山上游玩时将空纯净水瓶扔在山上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这样做不仅污染了环境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同时还可能引起山林火灾。这是因为雨水进入空纯净水瓶后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相当于一个</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凸　</a:t>
            </a:r>
            <a:r>
              <a:rPr lang="zh-CN" altLang="zh-CN" sz="2200">
                <a:solidFill>
                  <a:srgbClr val="000000"/>
                </a:solidFill>
                <a:latin typeface="Times New Roman" panose="02020603050405020304" pitchFamily="18" charset="0"/>
                <a:cs typeface="Times New Roman" panose="02020603050405020304" pitchFamily="18" charset="0"/>
              </a:rPr>
              <a:t>透镜。当强烈的太阳光照射它时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它能使太阳光线</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会聚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可能会引起枯叶着火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因此我们在山中游玩时一定要注意保护环境。</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如图所示的透镜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透镜</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b</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d</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对光线起会聚作用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透镜</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a</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c</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对光线起发散作用。</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a:extLst>
              <a:ext uri="{FF2B5EF4-FFF2-40B4-BE49-F238E27FC236}">
                <a16:creationId xmlns:a16="http://schemas.microsoft.com/office/drawing/2014/main" xmlns="" id="{75BA468A-F872-43F6-BC34-DA1C99961211}"/>
              </a:ext>
            </a:extLst>
          </p:cNvPr>
          <p:cNvGraphicFramePr>
            <a:graphicFrameLocks noChangeAspect="1"/>
          </p:cNvGraphicFramePr>
          <p:nvPr>
            <p:extLst>
              <p:ext uri="{D42A27DB-BD31-4B8C-83A1-F6EECF244321}">
                <p14:modId xmlns:p14="http://schemas.microsoft.com/office/powerpoint/2010/main" xmlns="" val="2715910924"/>
              </p:ext>
            </p:extLst>
          </p:nvPr>
        </p:nvGraphicFramePr>
        <p:xfrm>
          <a:off x="2179674" y="3873823"/>
          <a:ext cx="7345326" cy="2687833"/>
        </p:xfrm>
        <a:graphic>
          <a:graphicData uri="http://schemas.openxmlformats.org/presentationml/2006/ole">
            <p:oleObj spid="_x0000_s2051" name="Document" r:id="rId3" imgW="3847376" imgH="1408468" progId="">
              <p:embed/>
            </p:oleObj>
          </a:graphicData>
        </a:graphic>
      </p:graphicFrame>
      <p:sp>
        <p:nvSpPr>
          <p:cNvPr id="4" name="矩形 3">
            <a:extLst>
              <a:ext uri="{FF2B5EF4-FFF2-40B4-BE49-F238E27FC236}">
                <a16:creationId xmlns:a16="http://schemas.microsoft.com/office/drawing/2014/main" xmlns="" id="{03819770-4290-44CA-90AE-4C19A687853D}"/>
              </a:ext>
            </a:extLst>
          </p:cNvPr>
          <p:cNvSpPr/>
          <p:nvPr/>
        </p:nvSpPr>
        <p:spPr>
          <a:xfrm>
            <a:off x="564650" y="2523519"/>
            <a:ext cx="2828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FB967CB4-6AE7-442F-A4B6-F4D69F3509C0}"/>
              </a:ext>
            </a:extLst>
          </p:cNvPr>
          <p:cNvSpPr/>
          <p:nvPr/>
        </p:nvSpPr>
        <p:spPr>
          <a:xfrm>
            <a:off x="7316323" y="2534152"/>
            <a:ext cx="583666"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5A064739-4037-495B-9631-D120B1FEF879}"/>
              </a:ext>
            </a:extLst>
          </p:cNvPr>
          <p:cNvSpPr/>
          <p:nvPr/>
        </p:nvSpPr>
        <p:spPr>
          <a:xfrm>
            <a:off x="3563030" y="3335787"/>
            <a:ext cx="817584"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CDD4FB86-22ED-4BDE-9429-BD353432FE21}"/>
              </a:ext>
            </a:extLst>
          </p:cNvPr>
          <p:cNvSpPr/>
          <p:nvPr/>
        </p:nvSpPr>
        <p:spPr>
          <a:xfrm>
            <a:off x="7402596" y="3330470"/>
            <a:ext cx="817584"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2116574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xmlns="" id="{9B283F46-41AE-43A0-BFE2-0C68C2523F28}"/>
              </a:ext>
            </a:extLst>
          </p:cNvPr>
          <p:cNvGraphicFramePr>
            <a:graphicFrameLocks noChangeAspect="1"/>
          </p:cNvGraphicFramePr>
          <p:nvPr>
            <p:extLst>
              <p:ext uri="{D42A27DB-BD31-4B8C-83A1-F6EECF244321}">
                <p14:modId xmlns:p14="http://schemas.microsoft.com/office/powerpoint/2010/main" xmlns="" val="2433426064"/>
              </p:ext>
            </p:extLst>
          </p:nvPr>
        </p:nvGraphicFramePr>
        <p:xfrm>
          <a:off x="381000" y="4083133"/>
          <a:ext cx="11430000" cy="2390682"/>
        </p:xfrm>
        <a:graphic>
          <a:graphicData uri="http://schemas.openxmlformats.org/presentationml/2006/ole">
            <p:oleObj spid="_x0000_s3075" name="Document" r:id="rId3" imgW="3847376" imgH="804993" progId="">
              <p:embed/>
            </p:oleObj>
          </a:graphicData>
        </a:graphic>
      </p:graphicFrame>
      <p:sp>
        <p:nvSpPr>
          <p:cNvPr id="3" name="矩形 2">
            <a:extLst>
              <a:ext uri="{FF2B5EF4-FFF2-40B4-BE49-F238E27FC236}">
                <a16:creationId xmlns:a16="http://schemas.microsoft.com/office/drawing/2014/main" xmlns="" id="{58968CE4-3FE0-4469-8902-3CFC743368E9}"/>
              </a:ext>
            </a:extLst>
          </p:cNvPr>
          <p:cNvSpPr>
            <a:spLocks noChangeAspect="1"/>
          </p:cNvSpPr>
          <p:nvPr/>
        </p:nvSpPr>
        <p:spPr>
          <a:xfrm>
            <a:off x="381000" y="1265301"/>
            <a:ext cx="11430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如图所示是德国设计师设计的一个球形透镜太阳能系统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通过透镜聚光之后再发电。此透镜是一个</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FF00FF"/>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凸透镜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对光线具有会聚作用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凸透镜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对光线具有发散作用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凹透镜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对光线具有会聚作用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凹透镜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对光线具有发散作用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7F80029F-6231-44D4-9252-C550758931F6}"/>
              </a:ext>
            </a:extLst>
          </p:cNvPr>
          <p:cNvSpPr/>
          <p:nvPr/>
        </p:nvSpPr>
        <p:spPr>
          <a:xfrm>
            <a:off x="1521580" y="1747338"/>
            <a:ext cx="282893"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1989760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0DD3850-89F8-4AAD-8D5C-038680FB5332}"/>
              </a:ext>
            </a:extLst>
          </p:cNvPr>
          <p:cNvSpPr>
            <a:spLocks noChangeAspect="1"/>
          </p:cNvSpPr>
          <p:nvPr/>
        </p:nvSpPr>
        <p:spPr>
          <a:xfrm>
            <a:off x="476693" y="1142167"/>
            <a:ext cx="11430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a:solidFill>
                  <a:srgbClr val="FF00FF"/>
                </a:solidFill>
                <a:latin typeface="Times New Roman" panose="02020603050405020304" pitchFamily="18" charset="0"/>
                <a:cs typeface="Times New Roman" panose="02020603050405020304" pitchFamily="18" charset="0"/>
              </a:rPr>
              <a:t>知识点</a:t>
            </a:r>
            <a:r>
              <a:rPr lang="en-US" altLang="zh-CN" sz="2200">
                <a:solidFill>
                  <a:srgbClr val="FF00FF"/>
                </a:solidFill>
                <a:latin typeface="Times New Roman" panose="02020603050405020304" pitchFamily="18" charset="0"/>
                <a:cs typeface="Times New Roman" panose="02020603050405020304" pitchFamily="18" charset="0"/>
              </a:rPr>
              <a:t>3</a:t>
            </a:r>
            <a:r>
              <a:rPr lang="zh-CN" altLang="zh-CN" sz="2200">
                <a:solidFill>
                  <a:srgbClr val="FF00FF"/>
                </a:solidFill>
                <a:latin typeface="Times New Roman" panose="02020603050405020304" pitchFamily="18" charset="0"/>
                <a:cs typeface="Times New Roman" panose="02020603050405020304" pitchFamily="18" charset="0"/>
              </a:rPr>
              <a:t>　</a:t>
            </a: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焦点和焦距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O</a:t>
            </a:r>
            <a:r>
              <a:rPr lang="zh-CN" altLang="zh-CN" sz="2200">
                <a:solidFill>
                  <a:srgbClr val="000000"/>
                </a:solidFill>
                <a:latin typeface="Times New Roman" panose="02020603050405020304" pitchFamily="18" charset="0"/>
                <a:cs typeface="Times New Roman" panose="02020603050405020304" pitchFamily="18" charset="0"/>
              </a:rPr>
              <a:t>点为凸透镜的</a:t>
            </a:r>
            <a:r>
              <a:rPr lang="zh-CN" altLang="zh-CN" sz="2200" i="1"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光心</a:t>
            </a:r>
            <a:r>
              <a:rPr lang="zh-CN" altLang="zh-CN" sz="2200" i="1"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点为凸透镜的</a:t>
            </a:r>
            <a:r>
              <a:rPr lang="zh-CN" altLang="zh-CN" sz="2200" i="1"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焦点</a:t>
            </a:r>
            <a:r>
              <a:rPr lang="zh-CN" altLang="zh-CN" sz="2200" i="1"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OF</a:t>
            </a:r>
            <a:r>
              <a:rPr lang="zh-CN" altLang="zh-CN" sz="2200">
                <a:solidFill>
                  <a:srgbClr val="000000"/>
                </a:solidFill>
                <a:latin typeface="Times New Roman" panose="02020603050405020304" pitchFamily="18" charset="0"/>
                <a:cs typeface="Times New Roman" panose="02020603050405020304" pitchFamily="18" charset="0"/>
              </a:rPr>
              <a:t>为凸透镜的</a:t>
            </a:r>
            <a:r>
              <a:rPr lang="zh-CN" altLang="zh-CN" sz="2200" i="1"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焦距</a:t>
            </a:r>
            <a:r>
              <a:rPr lang="zh-CN" altLang="zh-CN" sz="2200" i="1"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a:extLst>
              <a:ext uri="{FF2B5EF4-FFF2-40B4-BE49-F238E27FC236}">
                <a16:creationId xmlns:a16="http://schemas.microsoft.com/office/drawing/2014/main" xmlns="" id="{45CEEEA7-452F-492F-9392-76BD4C98FE32}"/>
              </a:ext>
            </a:extLst>
          </p:cNvPr>
          <p:cNvGraphicFramePr>
            <a:graphicFrameLocks noChangeAspect="1"/>
          </p:cNvGraphicFramePr>
          <p:nvPr>
            <p:extLst>
              <p:ext uri="{D42A27DB-BD31-4B8C-83A1-F6EECF244321}">
                <p14:modId xmlns:p14="http://schemas.microsoft.com/office/powerpoint/2010/main" xmlns="" val="3381916013"/>
              </p:ext>
            </p:extLst>
          </p:nvPr>
        </p:nvGraphicFramePr>
        <p:xfrm>
          <a:off x="381000" y="2360659"/>
          <a:ext cx="11430000" cy="2390682"/>
        </p:xfrm>
        <a:graphic>
          <a:graphicData uri="http://schemas.openxmlformats.org/presentationml/2006/ole">
            <p:oleObj spid="_x0000_s4099" name="Document" r:id="rId3" imgW="3847376" imgH="804993" progId="">
              <p:embed/>
            </p:oleObj>
          </a:graphicData>
        </a:graphic>
      </p:graphicFrame>
      <p:sp>
        <p:nvSpPr>
          <p:cNvPr id="5" name="矩形 4">
            <a:extLst>
              <a:ext uri="{FF2B5EF4-FFF2-40B4-BE49-F238E27FC236}">
                <a16:creationId xmlns:a16="http://schemas.microsoft.com/office/drawing/2014/main" xmlns="" id="{B1CC08E6-F519-42F2-8950-10BE26C5CA8F}"/>
              </a:ext>
            </a:extLst>
          </p:cNvPr>
          <p:cNvSpPr/>
          <p:nvPr/>
        </p:nvSpPr>
        <p:spPr>
          <a:xfrm>
            <a:off x="4020231" y="1610243"/>
            <a:ext cx="743155"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xmlns="" id="{02CD409E-D2C5-48F1-919A-9E9A85D72329}"/>
              </a:ext>
            </a:extLst>
          </p:cNvPr>
          <p:cNvSpPr/>
          <p:nvPr/>
        </p:nvSpPr>
        <p:spPr>
          <a:xfrm>
            <a:off x="7057038" y="1610243"/>
            <a:ext cx="743155"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xmlns="" id="{1F27F341-78A8-4BDE-B4B3-E1818B9B61CD}"/>
              </a:ext>
            </a:extLst>
          </p:cNvPr>
          <p:cNvSpPr/>
          <p:nvPr/>
        </p:nvSpPr>
        <p:spPr>
          <a:xfrm>
            <a:off x="10072579" y="1604258"/>
            <a:ext cx="743155"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3126588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77A171B-E952-4382-BF21-C6FC065A9029}"/>
              </a:ext>
            </a:extLst>
          </p:cNvPr>
          <p:cNvSpPr>
            <a:spLocks noChangeAspect="1"/>
          </p:cNvSpPr>
          <p:nvPr/>
        </p:nvSpPr>
        <p:spPr>
          <a:xfrm>
            <a:off x="381000" y="1535572"/>
            <a:ext cx="11430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一束平行于凸透镜主光轴的光线通过凸透镜后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在光屏上形成了一个最小、最亮的光斑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则此凸透镜的焦距是</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11.0</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cm</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a:extLst>
              <a:ext uri="{FF2B5EF4-FFF2-40B4-BE49-F238E27FC236}">
                <a16:creationId xmlns:a16="http://schemas.microsoft.com/office/drawing/2014/main" xmlns="" id="{588DF84D-7CD0-4E79-9A8B-AD5B749F97B9}"/>
              </a:ext>
            </a:extLst>
          </p:cNvPr>
          <p:cNvGraphicFramePr>
            <a:graphicFrameLocks noChangeAspect="1"/>
          </p:cNvGraphicFramePr>
          <p:nvPr>
            <p:extLst>
              <p:ext uri="{D42A27DB-BD31-4B8C-83A1-F6EECF244321}">
                <p14:modId xmlns:p14="http://schemas.microsoft.com/office/powerpoint/2010/main" xmlns="" val="1451382872"/>
              </p:ext>
            </p:extLst>
          </p:nvPr>
        </p:nvGraphicFramePr>
        <p:xfrm>
          <a:off x="381000" y="2660084"/>
          <a:ext cx="11430000" cy="1791832"/>
        </p:xfrm>
        <a:graphic>
          <a:graphicData uri="http://schemas.openxmlformats.org/presentationml/2006/ole">
            <p:oleObj spid="_x0000_s5123" name="Document" r:id="rId3" imgW="3847376" imgH="603475" progId="">
              <p:embed/>
            </p:oleObj>
          </a:graphicData>
        </a:graphic>
      </p:graphicFrame>
      <p:sp>
        <p:nvSpPr>
          <p:cNvPr id="4" name="矩形 3">
            <a:extLst>
              <a:ext uri="{FF2B5EF4-FFF2-40B4-BE49-F238E27FC236}">
                <a16:creationId xmlns:a16="http://schemas.microsoft.com/office/drawing/2014/main" xmlns="" id="{3942E545-C1E2-4DBD-A2E7-0E749A97B7BE}"/>
              </a:ext>
            </a:extLst>
          </p:cNvPr>
          <p:cNvSpPr/>
          <p:nvPr/>
        </p:nvSpPr>
        <p:spPr>
          <a:xfrm>
            <a:off x="3871376" y="1993015"/>
            <a:ext cx="604931"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3693059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07F1740-D4E8-449A-8ED0-083EB9FB554F}"/>
              </a:ext>
            </a:extLst>
          </p:cNvPr>
          <p:cNvSpPr>
            <a:spLocks noChangeAspect="1"/>
          </p:cNvSpPr>
          <p:nvPr/>
        </p:nvSpPr>
        <p:spPr>
          <a:xfrm>
            <a:off x="455428" y="1472890"/>
            <a:ext cx="11430000" cy="46609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如果把小灯泡放在</a:t>
            </a:r>
            <a:r>
              <a:rPr lang="en-US" altLang="zh-CN" sz="2200" i="1">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则射向凸透镜的光经过透镜后将变为</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平行　</a:t>
            </a:r>
            <a:r>
              <a:rPr lang="zh-CN" altLang="zh-CN" sz="2200">
                <a:solidFill>
                  <a:srgbClr val="000000"/>
                </a:solidFill>
                <a:latin typeface="Times New Roman" panose="02020603050405020304" pitchFamily="18" charset="0"/>
                <a:cs typeface="Times New Roman" panose="02020603050405020304" pitchFamily="18" charset="0"/>
              </a:rPr>
              <a:t>光。</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a:extLst>
              <a:ext uri="{FF2B5EF4-FFF2-40B4-BE49-F238E27FC236}">
                <a16:creationId xmlns:a16="http://schemas.microsoft.com/office/drawing/2014/main" xmlns="" id="{235F4677-F60E-495F-92ED-F66D5641596E}"/>
              </a:ext>
            </a:extLst>
          </p:cNvPr>
          <p:cNvGraphicFramePr>
            <a:graphicFrameLocks noChangeAspect="1"/>
          </p:cNvGraphicFramePr>
          <p:nvPr>
            <p:extLst>
              <p:ext uri="{D42A27DB-BD31-4B8C-83A1-F6EECF244321}">
                <p14:modId xmlns:p14="http://schemas.microsoft.com/office/powerpoint/2010/main" xmlns="" val="3726190480"/>
              </p:ext>
            </p:extLst>
          </p:nvPr>
        </p:nvGraphicFramePr>
        <p:xfrm>
          <a:off x="381000" y="2360659"/>
          <a:ext cx="11430000" cy="2390682"/>
        </p:xfrm>
        <a:graphic>
          <a:graphicData uri="http://schemas.openxmlformats.org/presentationml/2006/ole">
            <p:oleObj spid="_x0000_s6147" name="Document" r:id="rId3" imgW="3847376" imgH="804993" progId="">
              <p:embed/>
            </p:oleObj>
          </a:graphicData>
        </a:graphic>
      </p:graphicFrame>
      <p:sp>
        <p:nvSpPr>
          <p:cNvPr id="4" name="矩形 3">
            <a:extLst>
              <a:ext uri="{FF2B5EF4-FFF2-40B4-BE49-F238E27FC236}">
                <a16:creationId xmlns:a16="http://schemas.microsoft.com/office/drawing/2014/main" xmlns="" id="{A5798C6B-142A-480A-A6E6-33FE0A73D6E7}"/>
              </a:ext>
            </a:extLst>
          </p:cNvPr>
          <p:cNvSpPr/>
          <p:nvPr/>
        </p:nvSpPr>
        <p:spPr>
          <a:xfrm>
            <a:off x="9400307" y="1543335"/>
            <a:ext cx="636828"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37D171E-A78D-477F-BE0D-A2204379B4CC}"/>
              </a:ext>
            </a:extLst>
          </p:cNvPr>
          <p:cNvSpPr>
            <a:spLocks noChangeAspect="1"/>
          </p:cNvSpPr>
          <p:nvPr/>
        </p:nvSpPr>
        <p:spPr>
          <a:xfrm>
            <a:off x="381000" y="1578102"/>
            <a:ext cx="11430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晋代张华的《博物志》记载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削冰令圆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举以向日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以艾承其影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则得火。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削冰令圆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就是把冰块制成</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凸透　</a:t>
            </a:r>
            <a:r>
              <a:rPr lang="zh-CN" altLang="zh-CN" sz="2200">
                <a:solidFill>
                  <a:srgbClr val="000000"/>
                </a:solidFill>
                <a:latin typeface="Times New Roman" panose="02020603050405020304" pitchFamily="18" charset="0"/>
                <a:cs typeface="Times New Roman" panose="02020603050405020304" pitchFamily="18" charset="0"/>
              </a:rPr>
              <a:t>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放在冰镜的</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焦点　</a:t>
            </a:r>
            <a:r>
              <a:rPr lang="zh-CN" altLang="zh-CN" sz="2200">
                <a:solidFill>
                  <a:srgbClr val="000000"/>
                </a:solidFill>
                <a:latin typeface="Times New Roman" panose="02020603050405020304" pitchFamily="18" charset="0"/>
                <a:cs typeface="Times New Roman" panose="02020603050405020304" pitchFamily="18" charset="0"/>
              </a:rPr>
              <a:t>位置。</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a:extLst>
              <a:ext uri="{FF2B5EF4-FFF2-40B4-BE49-F238E27FC236}">
                <a16:creationId xmlns:a16="http://schemas.microsoft.com/office/drawing/2014/main" xmlns="" id="{977BDD8C-DEE3-4DDA-A75B-64DBEFAA6791}"/>
              </a:ext>
            </a:extLst>
          </p:cNvPr>
          <p:cNvGraphicFramePr>
            <a:graphicFrameLocks noChangeAspect="1"/>
          </p:cNvGraphicFramePr>
          <p:nvPr>
            <p:extLst>
              <p:ext uri="{D42A27DB-BD31-4B8C-83A1-F6EECF244321}">
                <p14:modId xmlns:p14="http://schemas.microsoft.com/office/powerpoint/2010/main" xmlns="" val="3160214464"/>
              </p:ext>
            </p:extLst>
          </p:nvPr>
        </p:nvGraphicFramePr>
        <p:xfrm>
          <a:off x="381000" y="2889216"/>
          <a:ext cx="11430000" cy="2390682"/>
        </p:xfrm>
        <a:graphic>
          <a:graphicData uri="http://schemas.openxmlformats.org/presentationml/2006/ole">
            <p:oleObj spid="_x0000_s7171" name="Document" r:id="rId3" imgW="3847376" imgH="804993" progId="">
              <p:embed/>
            </p:oleObj>
          </a:graphicData>
        </a:graphic>
      </p:graphicFrame>
      <p:sp>
        <p:nvSpPr>
          <p:cNvPr id="4" name="矩形 3">
            <a:extLst>
              <a:ext uri="{FF2B5EF4-FFF2-40B4-BE49-F238E27FC236}">
                <a16:creationId xmlns:a16="http://schemas.microsoft.com/office/drawing/2014/main" xmlns="" id="{1CB3BF10-9942-4F2F-A4D7-60DBD0724EB4}"/>
              </a:ext>
            </a:extLst>
          </p:cNvPr>
          <p:cNvSpPr/>
          <p:nvPr/>
        </p:nvSpPr>
        <p:spPr>
          <a:xfrm>
            <a:off x="2967608" y="2046178"/>
            <a:ext cx="753787"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xmlns="" id="{46D47B0B-74EB-47E2-8D3D-36483F4BF254}"/>
              </a:ext>
            </a:extLst>
          </p:cNvPr>
          <p:cNvSpPr/>
          <p:nvPr/>
        </p:nvSpPr>
        <p:spPr>
          <a:xfrm>
            <a:off x="8093713" y="2046178"/>
            <a:ext cx="753787" cy="303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3458237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数学模板.potx" id="{A89F8D0E-5562-4491-8066-321B2DC77B03}" vid="{B2D277E6-F5BA-4BC6-BBA9-4A8685AB16FB}"/>
    </a:ext>
  </a:extLst>
</a:theme>
</file>

<file path=docProps/app.xml><?xml version="1.0" encoding="utf-8"?>
<Properties xmlns="http://schemas.openxmlformats.org/officeDocument/2006/extended-properties" xmlns:vt="http://schemas.openxmlformats.org/officeDocument/2006/docPropsVTypes">
  <Template>数学模板</Template>
  <TotalTime>66</TotalTime>
  <Words>1050</Words>
  <Application>Microsoft Office PowerPoint</Application>
  <PresentationFormat>自定义</PresentationFormat>
  <Paragraphs>45</Paragraphs>
  <Slides>18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数学模板</vt:lpstr>
      <vt:lpstr>Document</vt:lpstr>
      <vt:lpstr>第五章　透镜及其应用</vt:lpstr>
      <vt:lpstr>第1节　透　镜</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透镜及其应用</dc:title>
  <dc:creator>SunXueFeng</dc:creator>
  <cp:lastModifiedBy>Administrator</cp:lastModifiedBy>
  <cp:revision>3</cp:revision>
  <dcterms:created xsi:type="dcterms:W3CDTF">2018-07-02T08:12:08Z</dcterms:created>
  <dcterms:modified xsi:type="dcterms:W3CDTF">2018-07-04T07:07:48Z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