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2"/>
    <p:sldMasterId id="2147483655" r:id="rId3"/>
  </p:sldMasterIdLst>
  <p:notesMasterIdLst>
    <p:notesMasterId r:id="rId25"/>
  </p:notesMasterIdLst>
  <p:sldIdLst>
    <p:sldId id="256" r:id="rId4"/>
    <p:sldId id="257" r:id="rId5"/>
    <p:sldId id="258" r:id="rId6"/>
    <p:sldId id="279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74" r:id="rId22"/>
    <p:sldId id="275" r:id="rId23"/>
    <p:sldId id="272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7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BF8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59"/>
        <p:guide pos="37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video" Target="NULL" TargetMode="External"/><Relationship Id="rId1" Type="http://schemas.openxmlformats.org/officeDocument/2006/relationships/tags" Target="../tags/tag12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2" Type="http://schemas.openxmlformats.org/officeDocument/2006/relationships/video" Target="NULL" TargetMode="External"/><Relationship Id="rId1" Type="http://schemas.openxmlformats.org/officeDocument/2006/relationships/tags" Target="../tags/tag14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2" Type="http://schemas.microsoft.com/office/2007/relationships/media" Target="../media/media4.mp4"/><Relationship Id="rId1" Type="http://schemas.openxmlformats.org/officeDocument/2006/relationships/tags" Target="../tags/tag17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680970" y="3877310"/>
            <a:ext cx="7108825" cy="750173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4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4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浮沉条件的应用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10.4  </a:t>
            </a:r>
            <a:r>
              <a:rPr lang="zh-CN" altLang="en-US" sz="72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物体浮沉条件及应用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664335"/>
            <a:ext cx="2236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轮船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1962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015" y="2334895"/>
            <a:ext cx="6271895" cy="40608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99795" y="2540000"/>
            <a:ext cx="40640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   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我国首艘航空母舰辽宁舰的排水量约为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6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万吨，表示辽宁舰满载时，舰载机和舰身的质量之和约为</a:t>
            </a:r>
            <a:r>
              <a:rPr lang="en-US" altLang="zh-CN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6</a:t>
            </a:r>
            <a:r>
              <a:rPr lang="zh-CN" altLang="en-US" sz="28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万吨。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1336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潜水艇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2357755"/>
            <a:ext cx="552704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潜水艇能潜入水下航行。它的舰身内有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水舱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。</a:t>
            </a:r>
          </a:p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向水舱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充水时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，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潜水艇变重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，逐渐潜入水中。</a:t>
            </a:r>
          </a:p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当水舱充水后潜水艇所受的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重力等于浮力时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，它可以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悬浮在水中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。</a:t>
            </a:r>
          </a:p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当用压缩空气将水舱里的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水排出一部分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时，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潜水艇变轻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，从而</a:t>
            </a:r>
            <a:r>
              <a:rPr lang="zh-CN" altLang="en-US" sz="28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</a:rPr>
              <a:t>上浮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。</a:t>
            </a:r>
          </a:p>
        </p:txBody>
      </p:sp>
      <p:pic>
        <p:nvPicPr>
          <p:cNvPr id="11" name="https://img8.file.cache.docer.com/storage/1643105007258294000/d7cbfffc52863815df4a2ef7420f2c83.gif" descr="潜水艇截面示意图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285" y="1609090"/>
            <a:ext cx="5315585" cy="5315585"/>
          </a:xfrm>
          <a:prstGeom prst="rect">
            <a:avLst/>
          </a:prstGeom>
        </p:spPr>
      </p:pic>
      <p:sp>
        <p:nvSpPr>
          <p:cNvPr id="12" name="圆角矩形 11"/>
          <p:cNvSpPr/>
          <p:nvPr/>
        </p:nvSpPr>
        <p:spPr>
          <a:xfrm>
            <a:off x="6598285" y="1925320"/>
            <a:ext cx="2912745" cy="4403090"/>
          </a:xfrm>
          <a:prstGeom prst="roundRect">
            <a:avLst/>
          </a:prstGeom>
          <a:solidFill>
            <a:srgbClr val="FDFBF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1336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潜水艇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140460" y="2679700"/>
            <a:ext cx="293814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400"/>
              <a:t>  </a:t>
            </a:r>
            <a:r>
              <a:rPr lang="zh-CN" altLang="en-US" sz="2400"/>
              <a:t>实际航行时，上浮和下潜的过程中潜水艇要开动推进器加快上浮或下潜的速度。</a:t>
            </a:r>
          </a:p>
        </p:txBody>
      </p:sp>
      <p:pic>
        <p:nvPicPr>
          <p:cNvPr id="11" name="核潜艇的基本工作原理以及内部构造,军事,武器装备,好看视频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1168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6940" y="1796415"/>
            <a:ext cx="7026275" cy="39446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2078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气球和飞艇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5747385" y="2318385"/>
            <a:ext cx="5715000" cy="32385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20725" y="2437130"/>
            <a:ext cx="502666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如果气球里充的是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密度小于空气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的气体，那么气球就可以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飘在空中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例如节日放飞的气球，携带气象仪器的高空探测气球，充的是</a:t>
            </a:r>
            <a:r>
              <a:rPr lang="zh-CN" altLang="en-US" sz="2800" b="1">
                <a:latin typeface="方正教材规范楷体_GBK" panose="02000000000000000000" charset="-122"/>
                <a:ea typeface="方正教材规范楷体_GBK" panose="02000000000000000000" charset="-122"/>
              </a:rPr>
              <a:t>氦气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2078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气球和飞艇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20250320_154248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461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78150" y="3065780"/>
            <a:ext cx="6995795" cy="366966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49960" y="2435225"/>
            <a:ext cx="102927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</a:rPr>
              <a:t> 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体育、娱乐活动用的热气球，充的是被燃烧器加热而体积膨胀的热空气。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20783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气球和飞艇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2374265"/>
            <a:ext cx="110445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为了能定向航行，人们还制成了飞艇：在大气囊下面装了带螺旋桨的发动机和载人、装货的吊篮。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330315" y="3346450"/>
            <a:ext cx="54267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en-US" altLang="zh-CN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  20</a:t>
            </a:r>
            <a:r>
              <a:rPr lang="zh-CN" altLang="en-US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世纪</a:t>
            </a:r>
            <a:r>
              <a:rPr lang="en-US" altLang="zh-CN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20-30</a:t>
            </a:r>
            <a:r>
              <a:rPr lang="zh-CN" altLang="en-US" sz="2400">
                <a:latin typeface="Times New Roman" panose="02020603050405020304" pitchFamily="18" charset="0"/>
                <a:ea typeface="方正教材规范楷体_GBK" panose="02000000000000000000" charset="-122"/>
                <a:cs typeface="Times New Roman" panose="02020603050405020304" pitchFamily="18" charset="0"/>
              </a:rPr>
              <a:t>年代，飞艇曾盛极一时，用来进行军事侦查、轰炸地方目标或作为空中交通工具。后来连续发生了几次气囊中氢气爆炸的事故，飞艇的飞行速度又不及飞机，飞艇便逐渐被飞机取代。近年来由于能源危机，且可以用不会爆炸的氦气代替氢气，人们对装载量大的飞艇又重新重视起来。</a:t>
            </a: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899795" y="3346133"/>
            <a:ext cx="5334000" cy="3000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13011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密度计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3" name="图片 102"/>
          <p:cNvPicPr/>
          <p:nvPr/>
        </p:nvPicPr>
        <p:blipFill>
          <a:blip r:embed="rId3"/>
          <a:srcRect l="21495" r="27600"/>
          <a:stretch>
            <a:fillRect/>
          </a:stretch>
        </p:blipFill>
        <p:spPr>
          <a:xfrm>
            <a:off x="7739380" y="1854200"/>
            <a:ext cx="2404745" cy="4527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99795" y="2545715"/>
            <a:ext cx="633920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黑体" panose="02010600030101010101" charset="-122"/>
              </a:rPr>
              <a:t>结构：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黑体" panose="0201060003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111111"/>
                </a:solidFill>
                <a:latin typeface="微软雅黑" panose="020B0503020204020204" charset="-122"/>
                <a:ea typeface="微软雅黑" panose="020B0503020204020204" charset="-122"/>
                <a:sym typeface="黑体" panose="02010600030101010101" charset="-122"/>
              </a:rPr>
              <a:t>密度计中间通常中间有一个体积较大的玻璃泡。密度计下方装着金属颗粒作为配重，使密度计漂浮时能保持竖直姿态。密度计上方是细玻璃管，它的内部标有刻度，测量时可以根据液面所处的位置直接读出液体的密度值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13011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密度计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2465070"/>
            <a:ext cx="6691630" cy="4225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l">
              <a:lnSpc>
                <a:spcPct val="120000"/>
              </a:lnSpc>
              <a:buClrTx/>
              <a:buSzTx/>
              <a:buFontTx/>
              <a:defRPr/>
            </a:pPr>
            <a:r>
              <a:rPr lang="zh-CN" altLang="zh-CN" sz="28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密度计的工作原理：</a:t>
            </a:r>
            <a:endParaRPr lang="zh-CN" altLang="zh-CN" sz="2800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物体漂浮在液面上的条件</a:t>
            </a:r>
            <a:r>
              <a:rPr lang="zh-CN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zh-CN" sz="2800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</a:t>
            </a:r>
            <a:r>
              <a:rPr lang="zh-CN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＝</a:t>
            </a:r>
            <a:r>
              <a:rPr lang="zh-CN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</a:t>
            </a:r>
            <a:endParaRPr lang="en-US" altLang="zh-CN" sz="2800" i="1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algn="l">
              <a:lnSpc>
                <a:spcPct val="120000"/>
              </a:lnSpc>
              <a:buClrTx/>
              <a:buSzTx/>
              <a:buFontTx/>
              <a:defRPr/>
            </a:pPr>
            <a:r>
              <a:rPr lang="zh-CN" altLang="zh-CN" sz="28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密度计的刻度特点：</a:t>
            </a:r>
            <a:endParaRPr lang="zh-CN" altLang="zh-CN" sz="2800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lnSpc>
                <a:spcPct val="120000"/>
              </a:lnSpc>
              <a:defRPr/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</a:t>
            </a:r>
            <a:r>
              <a:rPr lang="zh-CN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上小下大，上稀下密</a:t>
            </a:r>
          </a:p>
          <a:p>
            <a:pPr marL="342900" indent="-342900">
              <a:lnSpc>
                <a:spcPct val="120000"/>
              </a:lnSpc>
              <a:defRPr/>
            </a:pPr>
            <a:r>
              <a:rPr lang="zh-CN" altLang="zh-CN" sz="280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密度计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的用途：</a:t>
            </a:r>
            <a:endParaRPr lang="zh-CN" altLang="zh-CN" sz="2800" noProof="1">
              <a:solidFill>
                <a:schemeClr val="tx1"/>
              </a:solidFill>
              <a:latin typeface="方正教材规范楷体_GBK" panose="02000000000000000000" charset="-122"/>
              <a:ea typeface="方正教材规范楷体_GBK" panose="02000000000000000000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</a:t>
            </a:r>
            <a:r>
              <a:rPr lang="zh-CN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测量液体密度</a:t>
            </a:r>
            <a:endParaRPr lang="en-US" altLang="zh-CN" sz="2800" noProof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 algn="l">
              <a:lnSpc>
                <a:spcPct val="120000"/>
              </a:lnSpc>
              <a:buClrTx/>
              <a:buSzTx/>
              <a:buFontTx/>
              <a:defRPr/>
            </a:pPr>
            <a:r>
              <a:rPr lang="zh-CN" altLang="zh-CN" sz="2800">
                <a:solidFill>
                  <a:schemeClr val="tx1"/>
                </a:solidFill>
                <a:latin typeface="方正教材规范楷体_GBK" panose="02000000000000000000" charset="-122"/>
                <a:ea typeface="方正教材规范楷体_GBK" panose="02000000000000000000" charset="-122"/>
                <a:sym typeface="+mn-ea"/>
              </a:rPr>
              <a:t>密度计的读数方法：</a:t>
            </a:r>
            <a:endParaRPr lang="zh-CN" altLang="zh-CN" sz="2800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   静止时液面所对刻度乘以水的密度</a:t>
            </a:r>
          </a:p>
        </p:txBody>
      </p:sp>
      <p:pic>
        <p:nvPicPr>
          <p:cNvPr id="11" name="20250320_162321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08140" y="2526665"/>
            <a:ext cx="5370195" cy="30003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59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775335" y="1104900"/>
            <a:ext cx="10497820" cy="4615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下列不属于利用浮沉条件工作的是（　　）</a:t>
            </a:r>
          </a:p>
          <a:p>
            <a:pPr>
              <a:lnSpc>
                <a:spcPct val="150000"/>
              </a:lnSpc>
            </a:pP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．轮船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					B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．潜水艇</a:t>
            </a:r>
          </a:p>
          <a:p>
            <a:pPr>
              <a:lnSpc>
                <a:spcPct val="150000"/>
              </a:lnSpc>
            </a:pP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．飞机</a:t>
            </a: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					D</a:t>
            </a:r>
            <a:r>
              <a:rPr lang="zh-CN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．热气球</a:t>
            </a:r>
          </a:p>
        </p:txBody>
      </p:sp>
      <p:sp>
        <p:nvSpPr>
          <p:cNvPr id="7" name="TextBox 4"/>
          <p:cNvSpPr txBox="1"/>
          <p:nvPr/>
        </p:nvSpPr>
        <p:spPr>
          <a:xfrm>
            <a:off x="7245350" y="1238885"/>
            <a:ext cx="4044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100003" name="图片 100003" descr="@@@1a7c9bd6-68be-41fe-b289-aded3b299a6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030" y="1924685"/>
            <a:ext cx="2011045" cy="1895475"/>
          </a:xfrm>
          <a:prstGeom prst="rect">
            <a:avLst/>
          </a:prstGeom>
        </p:spPr>
      </p:pic>
      <p:pic>
        <p:nvPicPr>
          <p:cNvPr id="100005" name="图片 100005" descr="@@@4c2a6313-fab2-4311-88fb-3141b707be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230" y="2475865"/>
            <a:ext cx="3157855" cy="1164590"/>
          </a:xfrm>
          <a:prstGeom prst="rect">
            <a:avLst/>
          </a:prstGeom>
        </p:spPr>
      </p:pic>
      <p:pic>
        <p:nvPicPr>
          <p:cNvPr id="100007" name="图片 100007" descr="@@@854c21d6-fdef-4d41-8748-bb2e7e6828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3030" y="4556760"/>
            <a:ext cx="3002280" cy="1408430"/>
          </a:xfrm>
          <a:prstGeom prst="rect">
            <a:avLst/>
          </a:prstGeom>
        </p:spPr>
      </p:pic>
      <p:pic>
        <p:nvPicPr>
          <p:cNvPr id="100009" name="图片 100009" descr="@@@bad3934c-09b2-4d57-82d5-af703486ae6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0230" y="3900805"/>
            <a:ext cx="1711960" cy="23704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775335" y="1035050"/>
            <a:ext cx="9945370" cy="2889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700" indent="-266700">
              <a:lnSpc>
                <a:spcPct val="130000"/>
              </a:lnSpc>
            </a:pP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2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体积为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120 cm</a:t>
            </a:r>
            <a:r>
              <a:rPr lang="en-US" sz="2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的一块固体，重为1.8 N，放在足量的水中。（已知：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ρ</a:t>
            </a:r>
            <a:r>
              <a:rPr lang="zh-CN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=1.0×10</a:t>
            </a:r>
            <a:r>
              <a:rPr lang="en-US" sz="2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kg/m</a:t>
            </a:r>
            <a:r>
              <a:rPr lang="en-US" sz="2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=10N/kg）</a:t>
            </a:r>
          </a:p>
          <a:p>
            <a:pPr marL="266700" indent="-266700">
              <a:lnSpc>
                <a:spcPct val="13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（1）求固体浸没在水中时所受浮力多大？</a:t>
            </a:r>
          </a:p>
          <a:p>
            <a:pPr marL="266700" indent="-266700">
              <a:lnSpc>
                <a:spcPct val="13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（2）说明在水中的固体为什么会下沉？</a:t>
            </a:r>
          </a:p>
          <a:p>
            <a:pPr marL="266700" indent="-266700">
              <a:lnSpc>
                <a:spcPct val="13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（3）求固体最终静止在容器底部时，它所受的支持力多大？</a:t>
            </a:r>
            <a:endParaRPr lang="zh-CN" alt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72210" y="3666490"/>
            <a:ext cx="9847580" cy="28486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700" indent="-266700">
              <a:lnSpc>
                <a:spcPct val="160000"/>
              </a:lnSpc>
            </a:pPr>
            <a:r>
              <a:rPr lang="zh-CN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解：</a:t>
            </a:r>
          </a:p>
          <a:p>
            <a:pPr marL="266700" indent="-266700">
              <a:lnSpc>
                <a:spcPct val="160000"/>
              </a:lnSpc>
            </a:pPr>
            <a:r>
              <a:rPr lang="zh-CN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</a:t>
            </a:r>
            <a:r>
              <a:rPr 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∵</a:t>
            </a:r>
            <a:r>
              <a:rPr lang="zh-CN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固体浸没，</a:t>
            </a:r>
            <a:r>
              <a:rPr 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∴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物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=120 cm</a:t>
            </a:r>
            <a:r>
              <a:rPr lang="en-US" sz="2800" b="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=1.2×10</a:t>
            </a:r>
            <a:r>
              <a:rPr lang="en-US" sz="2800" b="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-4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sz="2800" b="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endParaRPr lang="en-US" sz="2800" b="0" i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66700" indent="-266700">
              <a:lnSpc>
                <a:spcPct val="160000"/>
              </a:lnSpc>
            </a:pP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浮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ρ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gV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=1.0×10</a:t>
            </a:r>
            <a:r>
              <a:rPr lang="en-US" sz="2800" b="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kg/m</a:t>
            </a:r>
            <a:r>
              <a:rPr lang="en-US" sz="2800" b="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×1.2×10</a:t>
            </a:r>
            <a:r>
              <a:rPr lang="en-US" sz="2800" b="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-4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en-US" sz="2800" b="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×10N/kg=1.2N </a:t>
            </a:r>
          </a:p>
          <a:p>
            <a:pPr marL="266700" indent="-266700">
              <a:lnSpc>
                <a:spcPct val="160000"/>
              </a:lnSpc>
            </a:pPr>
            <a:r>
              <a:rPr lang="zh-CN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</a:t>
            </a:r>
            <a:r>
              <a:rPr 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∵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zh-CN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=1.8 N根据物体浮沉条件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浮</a:t>
            </a:r>
            <a:r>
              <a:rPr lang="zh-CN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＜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zh-CN" alt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∴物体下沉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文本框 104"/>
          <p:cNvSpPr txBox="1"/>
          <p:nvPr/>
        </p:nvSpPr>
        <p:spPr>
          <a:xfrm>
            <a:off x="775335" y="1035050"/>
            <a:ext cx="9945370" cy="2889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700" indent="-266700">
              <a:lnSpc>
                <a:spcPct val="130000"/>
              </a:lnSpc>
            </a:pP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2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体积为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120 cm</a:t>
            </a:r>
            <a:r>
              <a:rPr lang="en-US" sz="2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的一块固体，重为1.8 N，放在足量的水中。（已知：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ρ</a:t>
            </a:r>
            <a:r>
              <a:rPr lang="zh-CN" sz="28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=1.0×10</a:t>
            </a:r>
            <a:r>
              <a:rPr lang="en-US" sz="2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kg/m</a:t>
            </a:r>
            <a:r>
              <a:rPr lang="en-US" sz="2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=10N/kg）</a:t>
            </a:r>
          </a:p>
          <a:p>
            <a:pPr marL="266700" indent="-266700">
              <a:lnSpc>
                <a:spcPct val="13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（1）求固体浸没在水中时所受浮力多大？</a:t>
            </a:r>
          </a:p>
          <a:p>
            <a:pPr marL="266700" indent="-266700">
              <a:lnSpc>
                <a:spcPct val="13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（2）说明在水中的固体为什么会下沉？</a:t>
            </a:r>
          </a:p>
          <a:p>
            <a:pPr marL="266700" indent="-266700">
              <a:lnSpc>
                <a:spcPct val="13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（3）求固体最终静止在容器底部时，它所受的支持力多大？</a:t>
            </a:r>
            <a:endParaRPr lang="zh-CN" alt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74445" y="3816350"/>
            <a:ext cx="8947785" cy="25019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700" indent="-266700">
              <a:lnSpc>
                <a:spcPct val="140000"/>
              </a:lnSpc>
            </a:pPr>
            <a:r>
              <a:rPr lang="zh-CN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解：</a:t>
            </a:r>
          </a:p>
          <a:p>
            <a:pPr marL="266700" indent="-266700">
              <a:lnSpc>
                <a:spcPct val="140000"/>
              </a:lnSpc>
            </a:pPr>
            <a:r>
              <a:rPr lang="zh-CN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（3）固体最终静止在容器底部时，受到三个力平衡，</a:t>
            </a:r>
          </a:p>
          <a:p>
            <a:pPr marL="266700" indent="-266700">
              <a:lnSpc>
                <a:spcPct val="140000"/>
              </a:lnSpc>
            </a:pP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F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浮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F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  </a:t>
            </a:r>
          </a:p>
          <a:p>
            <a:pPr marL="266700" indent="-266700">
              <a:lnSpc>
                <a:spcPct val="140000"/>
              </a:lnSpc>
            </a:pPr>
            <a:r>
              <a:rPr 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∴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支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en-US" sz="2800" b="0" i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G- F</a:t>
            </a:r>
            <a:r>
              <a:rPr lang="zh-CN" sz="2800" b="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浮</a:t>
            </a:r>
            <a:r>
              <a:rPr lang="en-US" sz="28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=1.8N-1.2N=0.6N</a:t>
            </a:r>
            <a:endParaRPr lang="en-US" altLang="en-US" sz="2800" b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323340" y="1552575"/>
            <a:ext cx="716280" cy="435864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物体的浮沉条件</a:t>
            </a:r>
          </a:p>
        </p:txBody>
      </p:sp>
      <p:sp>
        <p:nvSpPr>
          <p:cNvPr id="14" name="右箭头 13"/>
          <p:cNvSpPr/>
          <p:nvPr/>
        </p:nvSpPr>
        <p:spPr>
          <a:xfrm>
            <a:off x="2152015" y="3493770"/>
            <a:ext cx="906145" cy="316230"/>
          </a:xfrm>
          <a:prstGeom prst="rightArrow">
            <a:avLst>
              <a:gd name="adj1" fmla="val 50000"/>
              <a:gd name="adj2" fmla="val 81124"/>
            </a:avLst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169920" y="3362325"/>
            <a:ext cx="2830195" cy="62054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浮沉条件的应用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左大括号 5"/>
          <p:cNvSpPr/>
          <p:nvPr/>
        </p:nvSpPr>
        <p:spPr>
          <a:xfrm>
            <a:off x="6162040" y="1684020"/>
            <a:ext cx="806450" cy="393573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130415" y="2385695"/>
            <a:ext cx="144653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轮船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130415" y="3383280"/>
            <a:ext cx="143827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潜水艇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130415" y="4380865"/>
            <a:ext cx="1997710" cy="4781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气球和飞艇</a:t>
            </a:r>
            <a:endParaRPr lang="zh-CN" altLang="en-US" sz="2800" baseline="-25000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130415" y="5334635"/>
            <a:ext cx="1438275" cy="4781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sz="2800">
                <a:sym typeface="+mn-ea"/>
              </a:rPr>
              <a:t>密度计</a:t>
            </a:r>
            <a:endParaRPr lang="zh-CN" sz="2800" baseline="-250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30415" y="1431925"/>
            <a:ext cx="210502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实心与空心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  <p:bldP spid="7" grpId="0" bldLvl="0" animBg="1"/>
      <p:bldP spid="11" grpId="0" bldLvl="0" animBg="1"/>
      <p:bldP spid="9" grpId="0" bldLvl="0" animBg="1"/>
      <p:bldP spid="4" grpId="0" bldLvl="0" animBg="1"/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3">
            <a:alphaModFix amt="90000"/>
            <a:lum contrast="6000"/>
          </a:blip>
          <a:srcRect t="8907"/>
          <a:stretch>
            <a:fillRect/>
          </a:stretch>
        </p:blipFill>
        <p:spPr>
          <a:xfrm>
            <a:off x="0" y="610870"/>
            <a:ext cx="12184380" cy="62471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6534150" y="922020"/>
            <a:ext cx="5065395" cy="250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>
                <a:solidFill>
                  <a:srgbClr val="036EB8"/>
                </a:solidFill>
              </a:rPr>
              <a:t>我国海军潜艇正在某海域执行任务。</a:t>
            </a:r>
          </a:p>
          <a:p>
            <a:pPr>
              <a:lnSpc>
                <a:spcPct val="140000"/>
              </a:lnSpc>
            </a:pPr>
            <a:r>
              <a:rPr lang="zh-CN" altLang="en-US" sz="2800">
                <a:solidFill>
                  <a:srgbClr val="036EB8"/>
                </a:solidFill>
              </a:rPr>
              <a:t>潜艇为什么既可以上浮在海面，又可以沉入海底？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17995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想想做做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162050" y="2505710"/>
            <a:ext cx="438340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橡皮泥的密度比水大，它在水中会下沉。根据阿基米德原理，怎样把橡皮泥做成一条小船，使它能漂浮在水面，并能承载重物？</a:t>
            </a:r>
          </a:p>
        </p:txBody>
      </p:sp>
      <p:pic>
        <p:nvPicPr>
          <p:cNvPr id="11" name="https://docer-ks3.wpscdn.cn/picture/29500144/beb0153ff3eb350f92f37de1a9165ae1_612.jpg" descr="球体,儿童游戏陶土,多色的,白色背景,数字6,明亮,想法,彩色图片,休闲游戏,一个物体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145" y="2103755"/>
            <a:ext cx="6366510" cy="42506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pic>
        <p:nvPicPr>
          <p:cNvPr id="3" name="实验10-6能承载重物的橡皮泥船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66060" y="2436495"/>
            <a:ext cx="7036435" cy="40335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99795" y="1796415"/>
            <a:ext cx="17995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想想做做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2236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实心与空心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2" name="图片 101"/>
          <p:cNvPicPr/>
          <p:nvPr/>
        </p:nvPicPr>
        <p:blipFill>
          <a:blip r:embed="rId3"/>
          <a:srcRect t="8108"/>
          <a:stretch>
            <a:fillRect/>
          </a:stretch>
        </p:blipFill>
        <p:spPr>
          <a:xfrm>
            <a:off x="6882765" y="2669540"/>
            <a:ext cx="4274820" cy="2949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899795" y="2726690"/>
            <a:ext cx="5581015" cy="250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    </a:t>
            </a:r>
            <a:r>
              <a:rPr lang="zh-CN" altLang="en-US" sz="28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把一小块橡皮泥搓圆放到水中，就沉入水底；若将相同质量橡皮泥做成小船模样，却能浮在水面上，你能解释原因吗？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图片 101"/>
          <p:cNvPicPr/>
          <p:nvPr/>
        </p:nvPicPr>
        <p:blipFill>
          <a:blip r:embed="rId3"/>
          <a:srcRect t="8108"/>
          <a:stretch>
            <a:fillRect/>
          </a:stretch>
        </p:blipFill>
        <p:spPr>
          <a:xfrm>
            <a:off x="6882765" y="2669540"/>
            <a:ext cx="4274820" cy="2949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99795" y="2806065"/>
            <a:ext cx="556450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    </a:t>
            </a:r>
            <a:r>
              <a:rPr lang="zh-CN" altLang="en-US" sz="2800"/>
              <a:t>将橡皮泥</a:t>
            </a:r>
            <a:r>
              <a:rPr lang="zh-CN" sz="2800"/>
              <a:t>捏成瓢状放在水面</a:t>
            </a:r>
            <a:r>
              <a:rPr lang="zh-CN" altLang="en-US" sz="2800"/>
              <a:t>，虽然它所受的重力没有改变，但它排开的水的体积变大，因而受到较大的浮力，所以能漂浮在水面上。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22364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实心与空心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796415"/>
            <a:ext cx="10839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轮船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5170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2419350"/>
            <a:ext cx="47974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设计原理：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/>
              <a:t> 物体所受重力不变的前提下，通过</a:t>
            </a:r>
            <a:r>
              <a:rPr lang="zh-CN" altLang="en-US" sz="2800" b="1">
                <a:solidFill>
                  <a:schemeClr val="accent5"/>
                </a:solidFill>
              </a:rPr>
              <a:t>增大物体排开水的体积使物体受到更大的浮力</a:t>
            </a:r>
            <a:r>
              <a:rPr lang="zh-CN" altLang="en-US" sz="2800"/>
              <a:t>。</a:t>
            </a:r>
          </a:p>
        </p:txBody>
      </p:sp>
      <p:pic>
        <p:nvPicPr>
          <p:cNvPr id="11" name="https://docer-ks3.wpscdn.cn/picture/49817047/38f799db4c4ad6caa66f4c7c9dc9e28e_612.jpg" descr="LNG tanker is passing by Singapore Stra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3315" y="1971040"/>
            <a:ext cx="5988685" cy="39922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7520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1664335"/>
            <a:ext cx="10223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轮船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819622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7547610" y="1609090"/>
            <a:ext cx="3075305" cy="47663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3"/>
          <p:cNvSpPr txBox="1"/>
          <p:nvPr/>
        </p:nvSpPr>
        <p:spPr>
          <a:xfrm>
            <a:off x="978535" y="2186305"/>
            <a:ext cx="629539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defRPr/>
            </a:pPr>
            <a:r>
              <a:rPr lang="zh-CN" altLang="en-US" sz="2800" b="1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轮船的大小通常用排水量（</a:t>
            </a:r>
            <a:r>
              <a:rPr lang="en-US" altLang="zh-CN" sz="2800" b="1" i="1" noProof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zh-CN" altLang="en-US" sz="2800" b="1" baseline="-25000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排</a:t>
            </a:r>
            <a:r>
              <a:rPr lang="zh-CN" altLang="en-US" sz="2800" b="1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）表示：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noProof="1">
                <a:latin typeface="微软雅黑" panose="020B0503020204020204" charset="-122"/>
                <a:ea typeface="微软雅黑" panose="020B0503020204020204" charset="-122"/>
              </a:rPr>
              <a:t>排水量即轮船</a:t>
            </a:r>
            <a:r>
              <a:rPr lang="zh-CN" altLang="en-US" sz="2800" noProof="1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</a:rPr>
              <a:t>装满货物</a:t>
            </a:r>
            <a:r>
              <a:rPr lang="zh-CN" altLang="en-US" sz="2800" noProof="1">
                <a:latin typeface="微软雅黑" panose="020B0503020204020204" charset="-122"/>
                <a:ea typeface="微软雅黑" panose="020B0503020204020204" charset="-122"/>
              </a:rPr>
              <a:t>时排开水的</a:t>
            </a:r>
            <a:r>
              <a:rPr lang="zh-CN" altLang="en-US" sz="2800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质量</a:t>
            </a:r>
            <a:r>
              <a:rPr lang="zh-CN" altLang="en-US" sz="2800" noProof="1">
                <a:latin typeface="微软雅黑" panose="020B0503020204020204" charset="-122"/>
                <a:ea typeface="微软雅黑" panose="020B0503020204020204" charset="-122"/>
              </a:rPr>
              <a:t>：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b="1" i="1" noProof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 baseline="-25000" noProof="1">
                <a:latin typeface="微软雅黑" panose="020B0503020204020204" charset="-122"/>
                <a:ea typeface="微软雅黑" panose="020B0503020204020204" charset="-122"/>
              </a:rPr>
              <a:t>浮</a:t>
            </a:r>
            <a:r>
              <a:rPr lang="en-US" altLang="zh-CN" sz="2800" b="1" noProof="1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zh-CN" sz="2800" b="1" i="1" noProof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zh-CN" altLang="en-US" sz="2800" b="1" baseline="-25000" noProof="1">
                <a:latin typeface="微软雅黑" panose="020B0503020204020204" charset="-122"/>
                <a:ea typeface="微软雅黑" panose="020B0503020204020204" charset="-122"/>
              </a:rPr>
              <a:t>排</a:t>
            </a:r>
            <a:r>
              <a:rPr lang="en-US" altLang="zh-CN" sz="2800" b="1" i="1" noProof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</a:t>
            </a:r>
            <a:r>
              <a:rPr lang="en-US" altLang="zh-CN" sz="2800" noProof="1">
                <a:latin typeface="微软雅黑" panose="020B0503020204020204" charset="-122"/>
                <a:ea typeface="微软雅黑" panose="020B0503020204020204" charset="-122"/>
              </a:rPr>
              <a:t>  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800" noProof="1">
                <a:latin typeface="微软雅黑" panose="020B0503020204020204" charset="-122"/>
                <a:ea typeface="微软雅黑" panose="020B0503020204020204" charset="-122"/>
              </a:rPr>
              <a:t>∵船只漂浮</a:t>
            </a:r>
            <a:r>
              <a:rPr lang="en-US" altLang="zh-CN" sz="2800" noProof="1"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b="1" i="1" noProof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∴</a:t>
            </a:r>
            <a:r>
              <a:rPr lang="en-US" altLang="zh-CN" sz="2800" b="1" i="1" noProof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F</a:t>
            </a:r>
            <a:r>
              <a:rPr lang="zh-CN" altLang="en-US" sz="2800" b="1" baseline="-25000" noProof="1">
                <a:latin typeface="微软雅黑" panose="020B0503020204020204" charset="-122"/>
                <a:ea typeface="微软雅黑" panose="020B0503020204020204" charset="-122"/>
              </a:rPr>
              <a:t>浮</a:t>
            </a:r>
            <a:r>
              <a:rPr lang="en-US" altLang="zh-CN" sz="2800" b="1" noProof="1">
                <a:latin typeface="微软雅黑" panose="020B0503020204020204" charset="-122"/>
                <a:ea typeface="微软雅黑" panose="020B0503020204020204" charset="-122"/>
              </a:rPr>
              <a:t>=</a:t>
            </a:r>
            <a:r>
              <a:rPr lang="en-US" altLang="zh-CN" sz="2800" b="1" i="1" noProof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</a:t>
            </a:r>
            <a:r>
              <a:rPr lang="en-US" altLang="zh-CN" sz="2800" noProof="1">
                <a:latin typeface="微软雅黑" panose="020B0503020204020204" charset="-122"/>
                <a:ea typeface="微软雅黑" panose="020B0503020204020204" charset="-122"/>
              </a:rPr>
              <a:t>    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800" b="1" i="1" noProof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zh-CN" altLang="en-US" sz="2800" b="1" baseline="-25000" noProof="1">
                <a:latin typeface="微软雅黑" panose="020B0503020204020204" charset="-122"/>
                <a:ea typeface="微软雅黑" panose="020B0503020204020204" charset="-122"/>
              </a:rPr>
              <a:t>船</a:t>
            </a:r>
            <a:r>
              <a:rPr lang="en-US" altLang="zh-CN" sz="2800" b="1" noProof="1"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lang="en-US" altLang="zh-CN" sz="2800" b="1" i="1" noProof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zh-CN" altLang="en-US" sz="2800" b="1" baseline="-25000" noProof="1">
                <a:latin typeface="微软雅黑" panose="020B0503020204020204" charset="-122"/>
                <a:ea typeface="微软雅黑" panose="020B0503020204020204" charset="-122"/>
              </a:rPr>
              <a:t>货</a:t>
            </a:r>
            <a:r>
              <a:rPr lang="en-US" altLang="zh-CN" sz="2800" b="1" noProof="1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zh-CN" sz="2800" b="1" i="1" noProof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zh-CN" altLang="en-US" sz="2800" b="1" baseline="-25000" noProof="1">
                <a:latin typeface="微软雅黑" panose="020B0503020204020204" charset="-122"/>
                <a:ea typeface="微软雅黑" panose="020B0503020204020204" charset="-122"/>
              </a:rPr>
              <a:t>排</a:t>
            </a:r>
            <a:endParaRPr lang="en-US" altLang="zh-CN" sz="2800" b="1" baseline="-25000" noProof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1038</Words>
  <Application>Microsoft Office PowerPoint</Application>
  <PresentationFormat>宽屏</PresentationFormat>
  <Paragraphs>95</Paragraphs>
  <Slides>21</Slides>
  <Notes>3</Notes>
  <HiddenSlides>0</HiddenSlides>
  <MMClips>4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32" baseType="lpstr">
      <vt:lpstr>方正教材规范楷体_GBK</vt:lpstr>
      <vt:lpstr>黑体</vt:lpstr>
      <vt:lpstr>宋体</vt:lpstr>
      <vt:lpstr>微软雅黑</vt:lpstr>
      <vt:lpstr>Arial</vt:lpstr>
      <vt:lpstr>Calibri</vt:lpstr>
      <vt:lpstr>Cambria Math</vt:lpstr>
      <vt:lpstr>Times New Roman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2025-04-16T08:42:04Z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BDCA6CC7CC9A40ECAF8CDAC1377E0517_11</vt:lpwstr>
  </property>
</Properties>
</file>