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第二十二章  第节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4" name="Shape 40"/>
          <p:cNvSpPr/>
          <p:nvPr/>
        </p:nvSpPr>
        <p:spPr>
          <a:xfrm>
            <a:off x="5436096" y="3219822"/>
            <a:ext cx="168133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</a:t>
            </a:r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阳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能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13586" y="242011"/>
            <a:ext cx="7190458" cy="120330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        </a:t>
            </a:r>
            <a:r>
              <a:rPr lang="zh-CN" altLang="en-US" dirty="0" smtClean="0"/>
              <a:t>         根据</a:t>
            </a:r>
            <a:r>
              <a:rPr lang="zh-CN" altLang="en-US" dirty="0"/>
              <a:t>图示内容，说明太阳辐射到地球的能量的利用、转化和守恒的情况。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42689" y="385919"/>
            <a:ext cx="1423880" cy="462808"/>
            <a:chOff x="305553" y="365346"/>
            <a:chExt cx="1017644" cy="881761"/>
          </a:xfrm>
        </p:grpSpPr>
        <p:sp>
          <p:nvSpPr>
            <p:cNvPr id="19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0" name="Shape 112"/>
            <p:cNvSpPr/>
            <p:nvPr/>
          </p:nvSpPr>
          <p:spPr>
            <a:xfrm>
              <a:off x="305553" y="36534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22" name="Picture 5" descr="E:\罗梦\2017春下\人九物下\WL_9\resource\9223\jpg\17504006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049" y="1910810"/>
            <a:ext cx="2880078" cy="2226225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1"/>
          <p:cNvSpPr txBox="1"/>
          <p:nvPr/>
        </p:nvSpPr>
        <p:spPr>
          <a:xfrm>
            <a:off x="313587" y="1311534"/>
            <a:ext cx="5043605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buFont typeface="Arial" pitchFamily="34" charset="0"/>
              <a:buNone/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地球上的空气吸收</a:t>
            </a:r>
            <a:r>
              <a:rPr lang="zh-CN" altLang="en-US" dirty="0">
                <a:solidFill>
                  <a:srgbClr val="FF0000"/>
                </a:solidFill>
              </a:rPr>
              <a:t>太阳能</a:t>
            </a:r>
            <a:r>
              <a:rPr lang="zh-CN" altLang="en-US" dirty="0"/>
              <a:t>，转化为</a:t>
            </a:r>
            <a:r>
              <a:rPr lang="zh-CN" altLang="en-US" dirty="0">
                <a:solidFill>
                  <a:srgbClr val="FF0000"/>
                </a:solidFill>
              </a:rPr>
              <a:t>风能</a:t>
            </a:r>
            <a:r>
              <a:rPr lang="zh-CN" altLang="en-US" dirty="0"/>
              <a:t>；水吸收太阳能，转化为</a:t>
            </a:r>
            <a:r>
              <a:rPr lang="zh-CN" altLang="en-US" dirty="0">
                <a:solidFill>
                  <a:srgbClr val="FF0000"/>
                </a:solidFill>
              </a:rPr>
              <a:t>水能</a:t>
            </a:r>
            <a:r>
              <a:rPr lang="zh-CN" altLang="en-US" dirty="0"/>
              <a:t>；植物吸收太阳能，通过光合作用，转化为</a:t>
            </a:r>
            <a:r>
              <a:rPr lang="zh-CN" altLang="en-US" dirty="0">
                <a:solidFill>
                  <a:srgbClr val="FF0000"/>
                </a:solidFill>
              </a:rPr>
              <a:t>化学能</a:t>
            </a:r>
            <a:r>
              <a:rPr lang="zh-CN" altLang="en-US" dirty="0" smtClean="0"/>
              <a:t>。</a:t>
            </a:r>
            <a:r>
              <a:rPr lang="zh-CN" altLang="en-US" dirty="0"/>
              <a:t>人类和动物从植物或其他动物获取生物质能以维持生命</a:t>
            </a:r>
            <a:r>
              <a:rPr lang="en-US" altLang="zh-CN" dirty="0" smtClean="0"/>
              <a:t>.</a:t>
            </a:r>
            <a:r>
              <a:rPr lang="zh-CN" altLang="en-US" dirty="0" smtClean="0"/>
              <a:t>总之</a:t>
            </a:r>
            <a:r>
              <a:rPr lang="zh-CN" altLang="en-US" dirty="0"/>
              <a:t>，整个能量是守恒的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1940822" y="4580529"/>
            <a:ext cx="6048552" cy="4628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风能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、水能、生物质能等都来源于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02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145472" y="82147"/>
            <a:ext cx="296491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三、太阳能</a:t>
            </a:r>
            <a:r>
              <a:rPr lang="zh-CN" altLang="en-US" dirty="0"/>
              <a:t>的利用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45472" y="1037201"/>
            <a:ext cx="8757459" cy="47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1028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1028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1028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1028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器、太阳灶把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水等物质加热，把太阳能转化成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内能。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471" y="597714"/>
            <a:ext cx="181213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光热转换</a:t>
            </a:r>
            <a:endParaRPr lang="zh-CN" altLang="en-US" sz="24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47441" y="1593981"/>
            <a:ext cx="2520000" cy="1906372"/>
            <a:chOff x="447441" y="1755066"/>
            <a:chExt cx="2520000" cy="1901665"/>
          </a:xfrm>
        </p:grpSpPr>
        <p:pic>
          <p:nvPicPr>
            <p:cNvPr id="7170" name="Picture 2" descr="17604007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441" y="1755066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39113" y="3195066"/>
              <a:ext cx="2146033" cy="461665"/>
            </a:xfrm>
            <a:prstGeom prst="rect">
              <a:avLst/>
            </a:prstGeom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集热器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 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70111" y="1578965"/>
            <a:ext cx="3045168" cy="1871842"/>
            <a:chOff x="4633759" y="1590045"/>
            <a:chExt cx="3045168" cy="1867220"/>
          </a:xfrm>
        </p:grpSpPr>
        <p:pic>
          <p:nvPicPr>
            <p:cNvPr id="12" name="Picture 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6343" y="1590045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4633759" y="2995600"/>
              <a:ext cx="3045168" cy="461665"/>
            </a:xfrm>
            <a:prstGeom prst="rect">
              <a:avLst/>
            </a:prstGeom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</a:t>
              </a:r>
              <a:r>
                <a:rPr lang="zh-CN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集热器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的原理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 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45471" y="3438697"/>
            <a:ext cx="8771014" cy="176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/>
          <a:p>
            <a:pPr algn="l" defTabSz="102870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工作原理：吸热板吸收太阳光时，太阳能转化为内能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，水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的内能增大、温度升高、密度减小而上升，补给水箱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内密度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大的冷水流下来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填补。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611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8970" y="319921"/>
            <a:ext cx="1423880" cy="462808"/>
            <a:chOff x="305553" y="365346"/>
            <a:chExt cx="1017644" cy="881761"/>
          </a:xfrm>
        </p:grpSpPr>
        <p:sp>
          <p:nvSpPr>
            <p:cNvPr id="3" name="Shape 108"/>
            <p:cNvSpPr/>
            <p:nvPr/>
          </p:nvSpPr>
          <p:spPr>
            <a:xfrm>
              <a:off x="305553" y="365346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05553" y="365346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想想做做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298971" y="464174"/>
            <a:ext cx="8935279" cy="225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50000"/>
              </a:lnSpc>
              <a:buClr>
                <a:schemeClr val="hlink"/>
              </a:buClr>
              <a:buSzPct val="75000"/>
            </a:pPr>
            <a:r>
              <a:rPr 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自制太阳集热器</a:t>
            </a:r>
          </a:p>
          <a:p>
            <a:pPr algn="l">
              <a:lnSpc>
                <a:spcPct val="150000"/>
              </a:lnSpc>
              <a:buClr>
                <a:schemeClr val="hlink"/>
              </a:buClr>
              <a:buSzPct val="75000"/>
            </a:pPr>
            <a:r>
              <a:rPr lang="en-US" alt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sz="2000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一个黑色盘子和白色盘子中分别注入1cm深的冷水，用温度计测量初温．</a:t>
            </a:r>
          </a:p>
          <a:p>
            <a:pPr algn="l">
              <a:lnSpc>
                <a:spcPct val="150000"/>
              </a:lnSpc>
              <a:buClr>
                <a:schemeClr val="hlink"/>
              </a:buClr>
              <a:buSzPct val="75000"/>
            </a:pPr>
            <a:r>
              <a:rPr lang="en-US" alt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sz="2000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玻璃板（或塑料纸）盖在盘子上， 然后放在阳光下晒一个小时。</a:t>
            </a:r>
          </a:p>
          <a:p>
            <a:pPr algn="l">
              <a:lnSpc>
                <a:spcPct val="150000"/>
              </a:lnSpc>
              <a:buClr>
                <a:schemeClr val="hlink"/>
              </a:buClr>
              <a:buSzPct val="75000"/>
            </a:pPr>
            <a:r>
              <a:rPr lang="en-US" alt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sz="2000" dirty="0" smtClean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</a:t>
            </a:r>
            <a:r>
              <a:rPr lang="zh-CN" sz="2000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开盖板，用温度计测量水温。哪个盘  中的水温高？</a:t>
            </a:r>
          </a:p>
          <a:p>
            <a:pPr algn="l">
              <a:lnSpc>
                <a:spcPct val="150000"/>
              </a:lnSpc>
              <a:buClr>
                <a:schemeClr val="hlink"/>
              </a:buClr>
              <a:buSzPct val="75000"/>
            </a:pPr>
            <a:r>
              <a:rPr lang="zh-CN" sz="2000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2000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000" b="1" dirty="0">
                <a:solidFill>
                  <a:srgbClr val="0B02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为什么要用黑色的盘子？为什么盘子上面要盖玻璃板？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99766" y="2736262"/>
            <a:ext cx="6051338" cy="1203300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黑色盘中水温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黑色物体更容易吸收太阳光的能量。 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3786" y="3891846"/>
            <a:ext cx="8054975" cy="1203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黑色盘子吸热性比白色盘子的吸热性要强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玻璃板是防止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散热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51070" y="3037857"/>
            <a:ext cx="1560711" cy="1680695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9536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8679" y="688135"/>
            <a:ext cx="5123430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(1)</a:t>
            </a:r>
            <a:r>
              <a:rPr lang="zh-CN" altLang="en-US" dirty="0" smtClean="0">
                <a:solidFill>
                  <a:schemeClr val="tx1"/>
                </a:solidFill>
              </a:rPr>
              <a:t>用</a:t>
            </a:r>
            <a:r>
              <a:rPr lang="zh-CN" altLang="en-US" dirty="0">
                <a:solidFill>
                  <a:schemeClr val="tx1"/>
                </a:solidFill>
              </a:rPr>
              <a:t>太阳电池把太阳能转化成</a:t>
            </a:r>
            <a:r>
              <a:rPr lang="zh-CN" altLang="en-US" dirty="0" smtClean="0">
                <a:solidFill>
                  <a:schemeClr val="tx1"/>
                </a:solidFill>
              </a:rPr>
              <a:t>电能。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763" y="234460"/>
            <a:ext cx="176202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光电转换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336073" y="335136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26165" y="59141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86834" y="1230073"/>
            <a:ext cx="1800000" cy="1822160"/>
            <a:chOff x="534567" y="1352115"/>
            <a:chExt cx="1800000" cy="1817661"/>
          </a:xfrm>
        </p:grpSpPr>
        <p:pic>
          <p:nvPicPr>
            <p:cNvPr id="8193" name="Picture 1"/>
            <p:cNvPicPr preferRelativeResize="0"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567" y="135211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55462" y="2769666"/>
              <a:ext cx="175821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太阳能凉帽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 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36073" y="1177091"/>
            <a:ext cx="1800000" cy="1869839"/>
            <a:chOff x="2376645" y="1265065"/>
            <a:chExt cx="1800000" cy="1865222"/>
          </a:xfrm>
        </p:grpSpPr>
        <p:pic>
          <p:nvPicPr>
            <p:cNvPr id="8195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6645" y="126506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2552552" y="2730177"/>
              <a:ext cx="155755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太阳能汽车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68056" y="1191407"/>
            <a:ext cx="2062948" cy="1881016"/>
            <a:chOff x="4404038" y="1228803"/>
            <a:chExt cx="2062948" cy="1876372"/>
          </a:xfrm>
        </p:grpSpPr>
        <p:pic>
          <p:nvPicPr>
            <p:cNvPr id="22" name="Picture 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2109" y="122880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4038" y="2705065"/>
              <a:ext cx="20629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电池矩阵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36073" y="3218454"/>
            <a:ext cx="1800000" cy="1837410"/>
            <a:chOff x="7084458" y="1049475"/>
            <a:chExt cx="1800000" cy="1819383"/>
          </a:xfrm>
        </p:grpSpPr>
        <p:pic>
          <p:nvPicPr>
            <p:cNvPr id="20" name="图片 19" descr="植物园的太阳能路灯"/>
            <p:cNvPicPr preferRelativeResize="0"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84458" y="1049475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7314822" y="2468748"/>
              <a:ext cx="155755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路灯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834" y="3072424"/>
            <a:ext cx="1806690" cy="2099411"/>
            <a:chOff x="1685945" y="3092399"/>
            <a:chExt cx="1806690" cy="2094227"/>
          </a:xfrm>
        </p:grpSpPr>
        <p:pic>
          <p:nvPicPr>
            <p:cNvPr id="21" name="Picture 35" descr="u=3780948505,2515386063&amp;fm=21&amp;gp=0"/>
            <p:cNvPicPr preferRelativeResize="0">
              <a:picLocks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7" t="4544" r="474"/>
            <a:stretch/>
          </p:blipFill>
          <p:spPr bwMode="auto">
            <a:xfrm>
              <a:off x="1692635" y="3092399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文本占位符 124930"/>
            <p:cNvSpPr txBox="1">
              <a:spLocks/>
            </p:cNvSpPr>
            <p:nvPr/>
          </p:nvSpPr>
          <p:spPr>
            <a:xfrm>
              <a:off x="1685945" y="4478740"/>
              <a:ext cx="180669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>
                <a:defRPr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defRPr>
              </a:lvl1pPr>
            </a:lstStyle>
            <a:p>
              <a:r>
                <a:rPr lang="zh-CN" altLang="en-US" noProof="1" smtClean="0"/>
                <a:t>人造卫星上</a:t>
              </a:r>
              <a:r>
                <a:rPr lang="zh-CN" altLang="en-US" noProof="1"/>
                <a:t>的太阳能电板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5198166" y="3181761"/>
            <a:ext cx="3643757" cy="1635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太阳能电池较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长、没有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污染，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航空、航 天、交通、通信等领域中有较为广泛的应用。</a:t>
            </a:r>
          </a:p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，它的成本较高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，每个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太阳能电池产生的电压较低。</a:t>
            </a:r>
          </a:p>
        </p:txBody>
      </p:sp>
    </p:spTree>
    <p:extLst>
      <p:ext uri="{BB962C8B-B14F-4D97-AF65-F5344CB8AC3E}">
        <p14:creationId xmlns:p14="http://schemas.microsoft.com/office/powerpoint/2010/main" val="2381271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8925" y="234460"/>
            <a:ext cx="176202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光化转换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309" y="639233"/>
            <a:ext cx="599782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利用植物的光合作用将太阳能转化为化学能</a:t>
            </a:r>
          </a:p>
        </p:txBody>
      </p:sp>
      <p:pic>
        <p:nvPicPr>
          <p:cNvPr id="10242" name="Picture 2" descr="69711eeeed2125c0_64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" b="7365"/>
          <a:stretch/>
        </p:blipFill>
        <p:spPr bwMode="auto">
          <a:xfrm>
            <a:off x="3330682" y="1082814"/>
            <a:ext cx="2523919" cy="1444738"/>
          </a:xfrm>
          <a:prstGeom prst="rect">
            <a:avLst/>
          </a:prstGeom>
          <a:noFill/>
          <a:ln>
            <a:noFill/>
          </a:ln>
          <a:effectLst>
            <a:outerShdw blurRad="596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145378" y="3010343"/>
            <a:ext cx="2377574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ym typeface="宋体" pitchFamily="2" charset="-122"/>
              </a:rPr>
              <a:t>4.</a:t>
            </a:r>
            <a:r>
              <a:rPr lang="zh-CN" altLang="en-US" dirty="0">
                <a:sym typeface="宋体" pitchFamily="2" charset="-122"/>
              </a:rPr>
              <a:t>太阳能的缺点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22952" y="3241747"/>
            <a:ext cx="5555974" cy="1758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altLang="zh-CN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(1).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虽然十分巨大，但它太分散；</a:t>
            </a:r>
          </a:p>
          <a:p>
            <a:pPr algn="l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altLang="zh-CN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(2).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不稳定，不能正常使用；</a:t>
            </a:r>
            <a:endParaRPr lang="zh-CN" altLang="en-US" sz="2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</a:t>
            </a:r>
            <a:r>
              <a:rPr lang="en-US" altLang="zh-CN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目前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太阳能转换器的效率不高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8925" y="2508323"/>
            <a:ext cx="8447749" cy="483678"/>
            <a:chOff x="238924" y="2502131"/>
            <a:chExt cx="8447749" cy="482484"/>
          </a:xfrm>
        </p:grpSpPr>
        <p:sp>
          <p:nvSpPr>
            <p:cNvPr id="4" name="矩形 3"/>
            <p:cNvSpPr/>
            <p:nvPr/>
          </p:nvSpPr>
          <p:spPr>
            <a:xfrm>
              <a:off x="1272082" y="2502131"/>
              <a:ext cx="74145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既然太阳能有那么多优点，为什么</a:t>
              </a:r>
              <a:r>
                <a:rPr lang="zh-CN" altLang="zh-CN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不大</a:t>
              </a:r>
              <a:r>
                <a:rPr lang="zh-CN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范围应用呢？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38924" y="2514675"/>
              <a:ext cx="1095241" cy="469940"/>
              <a:chOff x="407124" y="52501"/>
              <a:chExt cx="931250" cy="1556868"/>
            </a:xfrm>
          </p:grpSpPr>
          <p:sp>
            <p:nvSpPr>
              <p:cNvPr id="9" name="Shape 108"/>
              <p:cNvSpPr/>
              <p:nvPr/>
            </p:nvSpPr>
            <p:spPr>
              <a:xfrm>
                <a:off x="416910" y="82808"/>
                <a:ext cx="858891" cy="1526561"/>
              </a:xfrm>
              <a:prstGeom prst="rect">
                <a:avLst/>
              </a:prstGeom>
              <a:solidFill>
                <a:srgbClr val="007E27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>
                    <a:latin typeface="微软雅黑" panose="020B0502040204020203" charset="-122"/>
                    <a:ea typeface="微软雅黑" panose="020B0502040204020203" charset="-122"/>
                    <a:cs typeface="微软雅黑" panose="020B0502040204020203" charset="-122"/>
                    <a:sym typeface="微软雅黑" panose="020B0502040204020203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2040204020203" charset="-122"/>
                  <a:ea typeface="微软雅黑" panose="020B0502040204020203" charset="-122"/>
                  <a:sym typeface="微软雅黑" panose="020B0502040204020203" charset="-122"/>
                </a:endParaRPr>
              </a:p>
            </p:txBody>
          </p:sp>
          <p:sp>
            <p:nvSpPr>
              <p:cNvPr id="10" name="Shape 112"/>
              <p:cNvSpPr/>
              <p:nvPr/>
            </p:nvSpPr>
            <p:spPr>
              <a:xfrm>
                <a:off x="407124" y="52501"/>
                <a:ext cx="931250" cy="152567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2040204020203" charset="-122"/>
                    <a:ea typeface="微软雅黑" panose="020B0502040204020203" charset="-122"/>
                    <a:cs typeface="微软雅黑" panose="020B0502040204020203" charset="-122"/>
                    <a:sym typeface="微软雅黑" panose="020B0502040204020203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00000"/>
                    </a:solidFill>
                  </a:defRPr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anose="020B0502040204020203" charset="-122"/>
                  </a:rPr>
                  <a:t>问题</a:t>
                </a:r>
                <a:endParaRPr kumimoji="0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02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3356" y="110640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9210" y="4024747"/>
            <a:ext cx="8746435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zh-CN" dirty="0"/>
              <a:t>了解太阳能是人类能源的</a:t>
            </a:r>
            <a:r>
              <a:rPr lang="zh-CN" altLang="zh-CN" dirty="0" smtClean="0"/>
              <a:t>宝库</a:t>
            </a:r>
            <a:r>
              <a:rPr lang="zh-CN" altLang="en-US" dirty="0" smtClean="0"/>
              <a:t>和利用太阳能的方式。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9210" y="4470861"/>
            <a:ext cx="5651941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zh-CN" dirty="0"/>
              <a:t>知道利用太阳能</a:t>
            </a:r>
            <a:r>
              <a:rPr lang="zh-CN" altLang="zh-CN" dirty="0" smtClean="0"/>
              <a:t>的的</a:t>
            </a:r>
            <a:r>
              <a:rPr lang="zh-CN" altLang="zh-CN" dirty="0"/>
              <a:t>能量转化</a:t>
            </a:r>
            <a:r>
              <a:rPr lang="en-US" altLang="zh-CN" dirty="0"/>
              <a:t>.</a:t>
            </a:r>
            <a:r>
              <a:rPr lang="en-US" altLang="zh-CN" dirty="0" smtClean="0">
                <a:latin typeface="+mn-ea"/>
              </a:rPr>
              <a:t> 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806" y="928265"/>
            <a:ext cx="8340116" cy="302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5444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592" y="636832"/>
            <a:ext cx="666008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太阳能产生的原因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196" y="1145338"/>
            <a:ext cx="2539103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4195" y="1601886"/>
            <a:ext cx="868680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淄博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图是一款太阳能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灯，下列相关说法错误的是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A.ED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灯是由半导体材料制成的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B.LED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灯可以把太阳能转化为电能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是可再生能源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是太阳内部发生核裂变释放的能量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8365" y="2174022"/>
            <a:ext cx="1623953" cy="16176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7637" y="2262334"/>
            <a:ext cx="49197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4649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1138" y="50510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5273" y="1264625"/>
            <a:ext cx="854171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山东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青岛）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下列关于太阳能的说法，错误的是（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．太阳能是一次能源	             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太阳能是由核聚变产生的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．当前我国能源消费以直接利用太阳能为主	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．太阳能是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可再生能源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82105" y="1360362"/>
            <a:ext cx="40748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49902811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007" y="237948"/>
            <a:ext cx="696477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太阳能的类别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828" y="700651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063" y="1163354"/>
            <a:ext cx="8827829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湖北黄冈）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日，由我国发射的嫦娥四号实现了人类首次在月球背面成功着陆。下列有关嫦娥四号巡视器玉兔二号的判断正确的是（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飞行控制中心利用声波控制玉兔二号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飞行控制中心利用电磁波控制玉兔二号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供给玉兔二号的电能是一次能源，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太阳能帆板接收的太阳能是不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可再生能源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1543" y="2433310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09340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053" y="321405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122" y="1105206"/>
            <a:ext cx="829295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州）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下列说法正确的是（  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当有人触电时应立即切断电源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家中多个大功率用电器可以在同一插线板上同时使用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光缆通信中光在光纤里一直沿直线传播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太阳能、风能、核能都是可再生能源</a:t>
            </a:r>
          </a:p>
        </p:txBody>
      </p:sp>
      <p:sp>
        <p:nvSpPr>
          <p:cNvPr id="6" name="矩形 5"/>
          <p:cNvSpPr/>
          <p:nvPr/>
        </p:nvSpPr>
        <p:spPr>
          <a:xfrm>
            <a:off x="5071743" y="1197807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4596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6769" y="81939"/>
            <a:ext cx="767209" cy="699508"/>
            <a:chOff x="326805" y="300084"/>
            <a:chExt cx="767209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26805" y="341199"/>
              <a:ext cx="767209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0408" y="120851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53979" y="6036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570372" y="822664"/>
            <a:ext cx="7963592" cy="216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动植物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的生长，人类的活动都无法离开太阳。这个发光发热的大火球已经存在了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亿年之久。你是否了解太阳？人类是否能够从距离地球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亿千米远处的太阳上，获取所需的能源？</a:t>
            </a:r>
          </a:p>
        </p:txBody>
      </p:sp>
      <p:sp>
        <p:nvSpPr>
          <p:cNvPr id="9" name="AutoShape 4" descr="http://img4.imgtn.bdimg.com/it/u=2106706456,2280156814&amp;fm=26&amp;gp=0.jpg"/>
          <p:cNvSpPr>
            <a:spLocks noChangeAspect="1" noChangeArrowheads="1"/>
          </p:cNvSpPr>
          <p:nvPr/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7" t="8910" r="8472" b="6611"/>
          <a:stretch/>
        </p:blipFill>
        <p:spPr>
          <a:xfrm>
            <a:off x="3195702" y="2626590"/>
            <a:ext cx="3240000" cy="2165347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011471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8542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48788" y="1781393"/>
            <a:ext cx="6049755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包括太阳大气、太阳核心、辐射层和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对流层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太阳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距地球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亿千米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直径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大约是地球的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110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体积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是地球的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130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是地球的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33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温度高达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1 500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万摄氏度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2" descr="http://img4.imgtn.bdimg.com/it/u=2106706456,2280156814&amp;fm=26&amp;gp=0.jpg"/>
          <p:cNvSpPr>
            <a:spLocks noChangeAspect="1" noChangeArrowheads="1"/>
          </p:cNvSpPr>
          <p:nvPr/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505" y="838326"/>
            <a:ext cx="4910319" cy="5245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一、太阳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巨大的核能火炉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58507" y="1229167"/>
            <a:ext cx="2153773" cy="55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just" defTabSz="685800">
              <a:lnSpc>
                <a:spcPct val="110000"/>
              </a:lnSpc>
              <a:spcBef>
                <a:spcPts val="1350"/>
              </a:spcBef>
              <a:buClr>
                <a:schemeClr val="accent1"/>
              </a:buClr>
              <a:buSzPct val="100000"/>
              <a:buBlip>
                <a:blip r:embed="rId2"/>
              </a:buBlip>
              <a:defRPr sz="15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algn="just" defTabSz="685800">
              <a:lnSpc>
                <a:spcPct val="130000"/>
              </a:lnSpc>
              <a:spcAft>
                <a:spcPts val="450"/>
              </a:spcAft>
              <a:buClr>
                <a:srgbClr val="91BEE3"/>
              </a:buClr>
              <a:buFont typeface="幼圆" panose="02010509060101010101" pitchFamily="49" charset="-122"/>
              <a:buChar char=" "/>
              <a:defRPr sz="12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Arial Black" panose="020B0A04020102020204" pitchFamily="34" charset="0"/>
                <a:ea typeface="幼圆" panose="02010509060101010101" pitchFamily="49" charset="-122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太阳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的结构</a:t>
            </a:r>
          </a:p>
        </p:txBody>
      </p:sp>
      <p:pic>
        <p:nvPicPr>
          <p:cNvPr id="2053" name="Picture 5" descr="太阳的结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9" b="996"/>
          <a:stretch>
            <a:fillRect/>
          </a:stretch>
        </p:blipFill>
        <p:spPr bwMode="auto">
          <a:xfrm>
            <a:off x="5847366" y="2387621"/>
            <a:ext cx="2610834" cy="2480979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487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7991" y="225148"/>
            <a:ext cx="290175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太阳的能量来源：</a:t>
            </a:r>
          </a:p>
        </p:txBody>
      </p:sp>
      <p:pic>
        <p:nvPicPr>
          <p:cNvPr id="4" name="Picture 22" descr="E:\电子课件编制\22章\3\Sun_gr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6" b="6676"/>
          <a:stretch>
            <a:fillRect/>
          </a:stretch>
        </p:blipFill>
        <p:spPr bwMode="auto">
          <a:xfrm>
            <a:off x="3401005" y="2013362"/>
            <a:ext cx="2340000" cy="1804455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57520" y="687956"/>
            <a:ext cx="8210618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在太阳内部，氢原子核在超高温下发生聚变，释放出巨大的核能。太阳核心每时每刻都在发生氢弹爆炸，太阳就像一个巨大的“核能火炉”。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327991" y="3908003"/>
            <a:ext cx="8408505" cy="12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buFont typeface="Arial" charset="0"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ym typeface="宋体" charset="-122"/>
              </a:rPr>
              <a:t>太阳</a:t>
            </a:r>
            <a:r>
              <a:rPr lang="zh-CN" altLang="en-US" dirty="0">
                <a:sym typeface="宋体" charset="-122"/>
              </a:rPr>
              <a:t>表面温度约</a:t>
            </a:r>
            <a:r>
              <a:rPr lang="en-US" dirty="0">
                <a:sym typeface="宋体" charset="-122"/>
              </a:rPr>
              <a:t>6 000 </a:t>
            </a:r>
            <a:r>
              <a:rPr lang="zh-CN" altLang="en-US" dirty="0">
                <a:sym typeface="宋体" charset="-122"/>
              </a:rPr>
              <a:t>℃，太阳至今已经稳定</a:t>
            </a:r>
            <a:r>
              <a:rPr lang="zh-CN" altLang="en-US" dirty="0" smtClean="0">
                <a:sym typeface="宋体" charset="-122"/>
              </a:rPr>
              <a:t>地“燃烧”</a:t>
            </a:r>
            <a:r>
              <a:rPr lang="zh-CN" altLang="en-US" dirty="0">
                <a:sym typeface="宋体" charset="-122"/>
              </a:rPr>
              <a:t>了近</a:t>
            </a:r>
            <a:r>
              <a:rPr lang="en-US" dirty="0">
                <a:sym typeface="宋体" charset="-122"/>
              </a:rPr>
              <a:t>50</a:t>
            </a:r>
            <a:r>
              <a:rPr lang="zh-CN" altLang="en-US" dirty="0">
                <a:sym typeface="宋体" charset="-122"/>
              </a:rPr>
              <a:t>亿年，而且还能继续“燃烧”</a:t>
            </a:r>
            <a:r>
              <a:rPr lang="en-US" dirty="0">
                <a:sym typeface="宋体" charset="-122"/>
              </a:rPr>
              <a:t>50</a:t>
            </a:r>
            <a:r>
              <a:rPr lang="zh-CN" altLang="en-US" dirty="0">
                <a:sym typeface="宋体" charset="-122"/>
              </a:rPr>
              <a:t>亿年。</a:t>
            </a:r>
          </a:p>
        </p:txBody>
      </p:sp>
      <p:pic>
        <p:nvPicPr>
          <p:cNvPr id="7" name="图片 6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444" y="2013362"/>
            <a:ext cx="2340000" cy="1804455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554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5796" y="235048"/>
            <a:ext cx="281563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685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太阳能</a:t>
            </a:r>
            <a:r>
              <a:rPr lang="zh-CN" altLang="en-US" dirty="0"/>
              <a:t>的传递：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12930" y="864168"/>
            <a:ext cx="886149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大部分太阳能以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光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的形式向四周</a:t>
            </a:r>
            <a:r>
              <a:rPr lang="zh-CN" altLang="en-US" sz="2400" dirty="0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辐射，传递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到地球被接收</a:t>
            </a:r>
            <a:r>
              <a:rPr lang="zh-CN" altLang="en-US" sz="2400" dirty="0">
                <a:ea typeface="楷体" pitchFamily="49" charset="-122"/>
              </a:rPr>
              <a:t>。</a:t>
            </a:r>
            <a:endParaRPr lang="zh-CN" altLang="en-US" sz="2400" dirty="0">
              <a:solidFill>
                <a:srgbClr val="00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382" y="2180001"/>
            <a:ext cx="72356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）太阳能十分巨大；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）太阳能供应时间长久；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）太阳能分布广阔，获取方便；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）太阳能安全、清洁、无污染。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12930" y="1522085"/>
            <a:ext cx="228620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太阳能的优点</a:t>
            </a:r>
          </a:p>
        </p:txBody>
      </p:sp>
    </p:spTree>
    <p:extLst>
      <p:ext uri="{BB962C8B-B14F-4D97-AF65-F5344CB8AC3E}">
        <p14:creationId xmlns:p14="http://schemas.microsoft.com/office/powerpoint/2010/main" val="1926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1988" y="242591"/>
            <a:ext cx="4401203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二、太阳是人类能源的宝库</a:t>
            </a:r>
          </a:p>
        </p:txBody>
      </p:sp>
      <p:sp>
        <p:nvSpPr>
          <p:cNvPr id="3" name="TextBox 11"/>
          <p:cNvSpPr txBox="1"/>
          <p:nvPr/>
        </p:nvSpPr>
        <p:spPr>
          <a:xfrm>
            <a:off x="429687" y="4477549"/>
            <a:ext cx="8497956" cy="46280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ym typeface="Arial" panose="020B0604020202020204" pitchFamily="34" charset="0"/>
              </a:rPr>
              <a:t>太阳</a:t>
            </a:r>
            <a:r>
              <a:rPr lang="zh-CN" altLang="en-US" dirty="0">
                <a:sym typeface="Arial" panose="020B0604020202020204" pitchFamily="34" charset="0"/>
              </a:rPr>
              <a:t>向外辐射的能量中，只有约</a:t>
            </a:r>
            <a:r>
              <a:rPr lang="zh-CN" altLang="en-US" dirty="0" smtClean="0">
                <a:sym typeface="Arial" panose="020B0604020202020204" pitchFamily="34" charset="0"/>
              </a:rPr>
              <a:t>二十亿分之一传递</a:t>
            </a:r>
            <a:r>
              <a:rPr lang="zh-CN" altLang="en-US" dirty="0">
                <a:sym typeface="Arial" panose="020B0604020202020204" pitchFamily="34" charset="0"/>
              </a:rPr>
              <a:t>到地球。</a:t>
            </a:r>
          </a:p>
        </p:txBody>
      </p:sp>
      <p:pic>
        <p:nvPicPr>
          <p:cNvPr id="4" name="Picture 12" descr="E:\电子课件编制\22章\3\273_1600_3websbook_com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1477" y="2479925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46212" y="721257"/>
            <a:ext cx="8393956" cy="175866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太阳光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已经照耀我们的地球近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亿年，地球在这近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亿年中积累的太阳能是我们今天所用大部分能量的源泉。人类的日常生活，也无法离开阳光。</a:t>
            </a:r>
          </a:p>
        </p:txBody>
      </p:sp>
      <p:pic>
        <p:nvPicPr>
          <p:cNvPr id="7" name="图片 6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3677" y="2479925"/>
            <a:ext cx="2520000" cy="1804455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749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183" y="271588"/>
            <a:ext cx="25939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化石能源的形成</a:t>
            </a:r>
          </a:p>
        </p:txBody>
      </p:sp>
      <p:sp>
        <p:nvSpPr>
          <p:cNvPr id="3" name="矩形 14"/>
          <p:cNvSpPr/>
          <p:nvPr/>
        </p:nvSpPr>
        <p:spPr>
          <a:xfrm>
            <a:off x="108065" y="702267"/>
            <a:ext cx="8909734" cy="175866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远古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时期的植物通过光合作用将太阳能转化为生物体内的化学能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经过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地壳的不断运动，死后的动植物躯体埋在地下和海底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经过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几百万年的复杂变化，变成了煤、石油、天然气。</a:t>
            </a:r>
          </a:p>
        </p:txBody>
      </p:sp>
      <p:sp>
        <p:nvSpPr>
          <p:cNvPr id="7" name="矩形 13"/>
          <p:cNvSpPr>
            <a:spLocks noChangeArrowheads="1"/>
          </p:cNvSpPr>
          <p:nvPr/>
        </p:nvSpPr>
        <p:spPr bwMode="auto">
          <a:xfrm>
            <a:off x="108066" y="4415703"/>
            <a:ext cx="9035935" cy="462808"/>
          </a:xfrm>
          <a:prstGeom prst="rect">
            <a:avLst/>
          </a:prstGeom>
          <a:noFill/>
          <a:ln w="9525">
            <a:noFill/>
          </a:ln>
          <a:extLst/>
        </p:spPr>
        <p:txBody>
          <a:bodyPr vert="horz" wrap="square" anchor="t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我们开采化石燃料，实际上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是开采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上亿年前地球接收的太阳能。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2635" y="2457760"/>
            <a:ext cx="5933660" cy="195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8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8965" y="279841"/>
            <a:ext cx="45720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）石油和天然气的形成：</a:t>
            </a:r>
          </a:p>
        </p:txBody>
      </p:sp>
      <p:sp>
        <p:nvSpPr>
          <p:cNvPr id="3" name="矩形 2"/>
          <p:cNvSpPr/>
          <p:nvPr/>
        </p:nvSpPr>
        <p:spPr>
          <a:xfrm>
            <a:off x="168965" y="742649"/>
            <a:ext cx="8249478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古代海洋或大型湖泊里的大量动植物死亡后，躯体被埋在泥沙下，在缺氧的条件下逐渐分解变化随着地壳的升降运动，又被送到海底，埋在沉积岩里承受高压和地热的烘烤，经过漫长的的转化形成的。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12" descr="C:\Users\John\AppData\Roaming\Tencent\Users\76476908\QQ\WinTemp\RichOle\[)2DZ6PBE5RCX3FWQYVABQ9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3" t="10190" r="1177"/>
          <a:stretch/>
        </p:blipFill>
        <p:spPr bwMode="auto">
          <a:xfrm>
            <a:off x="5887940" y="324133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C:\Users\John\AppData\Roaming\Tencent\Users\76476908\QQ\WinTemp\RichOle\[)2DZ6PBE5RCX3FWQYVABQ9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1" r="33702"/>
          <a:stretch>
            <a:fillRect/>
          </a:stretch>
        </p:blipFill>
        <p:spPr bwMode="auto">
          <a:xfrm>
            <a:off x="3368223" y="3241337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C:\Users\John\AppData\Roaming\Tencent\Users\76476908\QQ\WinTemp\RichOle\[)2DZ6PBE5RCX3FWQYVABQ9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" t="17281" r="69145" b="3506"/>
          <a:stretch/>
        </p:blipFill>
        <p:spPr bwMode="auto">
          <a:xfrm>
            <a:off x="758319" y="3238803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1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392" y="304859"/>
            <a:ext cx="230383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）煤的形成 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296" y="767667"/>
            <a:ext cx="831905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千百万年前植物的叶子和根茎，在地面上堆积而成的一层极厚的腐殖质，由于地壳的变动，不断埋入地下，长期与空气隔绝，并在高温高压下，经过一系列物理化学变化形成的。</a:t>
            </a:r>
          </a:p>
        </p:txBody>
      </p:sp>
      <p:pic>
        <p:nvPicPr>
          <p:cNvPr id="3074" name="Picture 2" descr="17504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51" y="2634668"/>
            <a:ext cx="4005676" cy="2119340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0411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1191</Words>
  <Application>Microsoft Office PowerPoint</Application>
  <PresentationFormat>全屏显示(16:9)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2020-03-18T01:19:55Z</dcterms:created>
  <dcterms:modified xsi:type="dcterms:W3CDTF">2020-03-14T01:40:12Z</dcterms:modified>
</cp:coreProperties>
</file>