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</p:sldMasterIdLst>
  <p:notesMasterIdLst>
    <p:notesMasterId r:id="rId18"/>
  </p:notesMasterIdLst>
  <p:handoutMasterIdLst>
    <p:handoutMasterId r:id="rId19"/>
  </p:handoutMasterIdLst>
  <p:sldIdLst>
    <p:sldId id="509" r:id="rId3"/>
    <p:sldId id="256" r:id="rId4"/>
    <p:sldId id="300" r:id="rId5"/>
    <p:sldId id="615" r:id="rId6"/>
    <p:sldId id="616" r:id="rId7"/>
    <p:sldId id="596" r:id="rId8"/>
    <p:sldId id="601" r:id="rId9"/>
    <p:sldId id="617" r:id="rId10"/>
    <p:sldId id="618" r:id="rId11"/>
    <p:sldId id="606" r:id="rId12"/>
    <p:sldId id="619" r:id="rId13"/>
    <p:sldId id="620" r:id="rId14"/>
    <p:sldId id="260" r:id="rId15"/>
    <p:sldId id="503" r:id="rId16"/>
    <p:sldId id="276" r:id="rId17"/>
  </p:sldIdLst>
  <p:sldSz cx="12188825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6EB8"/>
    <a:srgbClr val="FE970E"/>
    <a:srgbClr val="BDD7EE"/>
    <a:srgbClr val="F53009"/>
    <a:srgbClr val="00A0E9"/>
    <a:srgbClr val="FFBD68"/>
    <a:srgbClr val="00B050"/>
    <a:srgbClr val="00628E"/>
    <a:srgbClr val="C77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6AD77-2964-42C8-8B05-1F47DAE11AA3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340" y="1143000"/>
            <a:ext cx="548532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7A2C7-0F1F-4A60-843D-7C9D65C19D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473" y="6356350"/>
            <a:ext cx="2844207" cy="365125"/>
          </a:xfrm>
        </p:spPr>
        <p:txBody>
          <a:bodyPr/>
          <a:lstStyle/>
          <a:p>
            <a:fld id="{38B71240-087C-45D6-A491-2BD6268CB41A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4732" y="6356350"/>
            <a:ext cx="3859996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5780" y="6356350"/>
            <a:ext cx="2844207" cy="365125"/>
          </a:xfrm>
        </p:spPr>
        <p:txBody>
          <a:bodyPr/>
          <a:lstStyle/>
          <a:p>
            <a:fld id="{14AD1016-DCFF-4EE2-B658-BAFE6678EF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基础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等腰三角形 31"/>
          <p:cNvSpPr/>
          <p:nvPr userDrawn="1"/>
        </p:nvSpPr>
        <p:spPr>
          <a:xfrm>
            <a:off x="11767121" y="6400332"/>
            <a:ext cx="177906" cy="388049"/>
          </a:xfrm>
          <a:custGeom>
            <a:avLst/>
            <a:gdLst>
              <a:gd name="connsiteX0" fmla="*/ 0 w 422561"/>
              <a:gd name="connsiteY0" fmla="*/ 385668 h 385668"/>
              <a:gd name="connsiteX1" fmla="*/ 211281 w 422561"/>
              <a:gd name="connsiteY1" fmla="*/ 0 h 385668"/>
              <a:gd name="connsiteX2" fmla="*/ 422561 w 422561"/>
              <a:gd name="connsiteY2" fmla="*/ 385668 h 385668"/>
              <a:gd name="connsiteX3" fmla="*/ 0 w 422561"/>
              <a:gd name="connsiteY3" fmla="*/ 385668 h 385668"/>
              <a:gd name="connsiteX0-1" fmla="*/ 14937 w 437498"/>
              <a:gd name="connsiteY0-2" fmla="*/ 388049 h 388049"/>
              <a:gd name="connsiteX1-3" fmla="*/ 0 w 437498"/>
              <a:gd name="connsiteY1-4" fmla="*/ 0 h 388049"/>
              <a:gd name="connsiteX2-5" fmla="*/ 437498 w 437498"/>
              <a:gd name="connsiteY2-6" fmla="*/ 388049 h 388049"/>
              <a:gd name="connsiteX3-7" fmla="*/ 14937 w 437498"/>
              <a:gd name="connsiteY3-8" fmla="*/ 388049 h 388049"/>
              <a:gd name="connsiteX0-9" fmla="*/ 649 w 423210"/>
              <a:gd name="connsiteY0-10" fmla="*/ 385668 h 385668"/>
              <a:gd name="connsiteX1-11" fmla="*/ 0 w 423210"/>
              <a:gd name="connsiteY1-12" fmla="*/ 0 h 385668"/>
              <a:gd name="connsiteX2-13" fmla="*/ 423210 w 423210"/>
              <a:gd name="connsiteY2-14" fmla="*/ 385668 h 385668"/>
              <a:gd name="connsiteX3-15" fmla="*/ 649 w 423210"/>
              <a:gd name="connsiteY3-16" fmla="*/ 385668 h 385668"/>
              <a:gd name="connsiteX0-17" fmla="*/ 649 w 177941"/>
              <a:gd name="connsiteY0-18" fmla="*/ 385668 h 388049"/>
              <a:gd name="connsiteX1-19" fmla="*/ 0 w 177941"/>
              <a:gd name="connsiteY1-20" fmla="*/ 0 h 388049"/>
              <a:gd name="connsiteX2-21" fmla="*/ 177941 w 177941"/>
              <a:gd name="connsiteY2-22" fmla="*/ 388049 h 388049"/>
              <a:gd name="connsiteX3-23" fmla="*/ 649 w 177941"/>
              <a:gd name="connsiteY3-24" fmla="*/ 385668 h 3880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77941" h="388049">
                <a:moveTo>
                  <a:pt x="649" y="385668"/>
                </a:moveTo>
                <a:cubicBezTo>
                  <a:pt x="433" y="257112"/>
                  <a:pt x="216" y="128556"/>
                  <a:pt x="0" y="0"/>
                </a:cubicBezTo>
                <a:lnTo>
                  <a:pt x="177941" y="388049"/>
                </a:lnTo>
                <a:lnTo>
                  <a:pt x="649" y="385668"/>
                </a:lnTo>
                <a:close/>
              </a:path>
            </a:pathLst>
          </a:custGeom>
          <a:solidFill>
            <a:srgbClr val="C77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 flipV="1">
            <a:off x="617099" y="721269"/>
            <a:ext cx="11572502" cy="28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02859" y="138113"/>
            <a:ext cx="414239" cy="610686"/>
          </a:xfrm>
          <a:prstGeom prst="rect">
            <a:avLst/>
          </a:prstGeom>
          <a:solidFill>
            <a:srgbClr val="00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0" y="138113"/>
            <a:ext cx="101580" cy="610686"/>
          </a:xfrm>
          <a:prstGeom prst="rect">
            <a:avLst/>
          </a:prstGeom>
          <a:solidFill>
            <a:srgbClr val="036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</a:endParaRPr>
          </a:p>
        </p:txBody>
      </p:sp>
      <p:grpSp>
        <p:nvGrpSpPr>
          <p:cNvPr id="26" name="组合 25"/>
          <p:cNvGrpSpPr/>
          <p:nvPr userDrawn="1"/>
        </p:nvGrpSpPr>
        <p:grpSpPr>
          <a:xfrm>
            <a:off x="0" y="6714000"/>
            <a:ext cx="12189600" cy="144000"/>
            <a:chOff x="0" y="6678000"/>
            <a:chExt cx="9331895" cy="180000"/>
          </a:xfrm>
          <a:solidFill>
            <a:srgbClr val="00A0E9"/>
          </a:solidFill>
        </p:grpSpPr>
        <p:sp>
          <p:nvSpPr>
            <p:cNvPr id="9" name="矩形 8"/>
            <p:cNvSpPr/>
            <p:nvPr userDrawn="1"/>
          </p:nvSpPr>
          <p:spPr>
            <a:xfrm>
              <a:off x="0" y="6678000"/>
              <a:ext cx="3155950" cy="180000"/>
            </a:xfrm>
            <a:custGeom>
              <a:avLst/>
              <a:gdLst>
                <a:gd name="connsiteX0" fmla="*/ 0 w 3048000"/>
                <a:gd name="connsiteY0" fmla="*/ 0 h 108000"/>
                <a:gd name="connsiteX1" fmla="*/ 3048000 w 3048000"/>
                <a:gd name="connsiteY1" fmla="*/ 0 h 108000"/>
                <a:gd name="connsiteX2" fmla="*/ 3048000 w 3048000"/>
                <a:gd name="connsiteY2" fmla="*/ 108000 h 108000"/>
                <a:gd name="connsiteX3" fmla="*/ 0 w 3048000"/>
                <a:gd name="connsiteY3" fmla="*/ 108000 h 108000"/>
                <a:gd name="connsiteX4" fmla="*/ 0 w 3048000"/>
                <a:gd name="connsiteY4" fmla="*/ 0 h 108000"/>
                <a:gd name="connsiteX0-1" fmla="*/ 0 w 3155950"/>
                <a:gd name="connsiteY0-2" fmla="*/ 0 h 108000"/>
                <a:gd name="connsiteX1-3" fmla="*/ 3155950 w 3155950"/>
                <a:gd name="connsiteY1-4" fmla="*/ 0 h 108000"/>
                <a:gd name="connsiteX2-5" fmla="*/ 3048000 w 3155950"/>
                <a:gd name="connsiteY2-6" fmla="*/ 108000 h 108000"/>
                <a:gd name="connsiteX3-7" fmla="*/ 0 w 3155950"/>
                <a:gd name="connsiteY3-8" fmla="*/ 108000 h 108000"/>
                <a:gd name="connsiteX4-9" fmla="*/ 0 w 3155950"/>
                <a:gd name="connsiteY4-10" fmla="*/ 0 h 10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155950" h="108000">
                  <a:moveTo>
                    <a:pt x="0" y="0"/>
                  </a:moveTo>
                  <a:lnTo>
                    <a:pt x="3155950" y="0"/>
                  </a:lnTo>
                  <a:lnTo>
                    <a:pt x="3048000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</a:endParaRPr>
            </a:p>
          </p:txBody>
        </p:sp>
        <p:sp>
          <p:nvSpPr>
            <p:cNvPr id="23" name="矩形 8"/>
            <p:cNvSpPr/>
            <p:nvPr userDrawn="1"/>
          </p:nvSpPr>
          <p:spPr>
            <a:xfrm>
              <a:off x="3038069" y="6678000"/>
              <a:ext cx="3263900" cy="180000"/>
            </a:xfrm>
            <a:custGeom>
              <a:avLst/>
              <a:gdLst>
                <a:gd name="connsiteX0" fmla="*/ 0 w 3048000"/>
                <a:gd name="connsiteY0" fmla="*/ 0 h 108000"/>
                <a:gd name="connsiteX1" fmla="*/ 3048000 w 3048000"/>
                <a:gd name="connsiteY1" fmla="*/ 0 h 108000"/>
                <a:gd name="connsiteX2" fmla="*/ 3048000 w 3048000"/>
                <a:gd name="connsiteY2" fmla="*/ 108000 h 108000"/>
                <a:gd name="connsiteX3" fmla="*/ 0 w 3048000"/>
                <a:gd name="connsiteY3" fmla="*/ 108000 h 108000"/>
                <a:gd name="connsiteX4" fmla="*/ 0 w 3048000"/>
                <a:gd name="connsiteY4" fmla="*/ 0 h 108000"/>
                <a:gd name="connsiteX0-1" fmla="*/ 0 w 3155950"/>
                <a:gd name="connsiteY0-2" fmla="*/ 0 h 108000"/>
                <a:gd name="connsiteX1-3" fmla="*/ 3155950 w 3155950"/>
                <a:gd name="connsiteY1-4" fmla="*/ 0 h 108000"/>
                <a:gd name="connsiteX2-5" fmla="*/ 3048000 w 3155950"/>
                <a:gd name="connsiteY2-6" fmla="*/ 108000 h 108000"/>
                <a:gd name="connsiteX3-7" fmla="*/ 0 w 3155950"/>
                <a:gd name="connsiteY3-8" fmla="*/ 108000 h 108000"/>
                <a:gd name="connsiteX4-9" fmla="*/ 0 w 3155950"/>
                <a:gd name="connsiteY4-10" fmla="*/ 0 h 108000"/>
                <a:gd name="connsiteX0-11" fmla="*/ 107950 w 3263900"/>
                <a:gd name="connsiteY0-12" fmla="*/ 0 h 108000"/>
                <a:gd name="connsiteX1-13" fmla="*/ 3263900 w 3263900"/>
                <a:gd name="connsiteY1-14" fmla="*/ 0 h 108000"/>
                <a:gd name="connsiteX2-15" fmla="*/ 3155950 w 3263900"/>
                <a:gd name="connsiteY2-16" fmla="*/ 108000 h 108000"/>
                <a:gd name="connsiteX3-17" fmla="*/ 0 w 3263900"/>
                <a:gd name="connsiteY3-18" fmla="*/ 108000 h 108000"/>
                <a:gd name="connsiteX4-19" fmla="*/ 107950 w 3263900"/>
                <a:gd name="connsiteY4-20" fmla="*/ 0 h 10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263900" h="108000">
                  <a:moveTo>
                    <a:pt x="107950" y="0"/>
                  </a:moveTo>
                  <a:lnTo>
                    <a:pt x="3263900" y="0"/>
                  </a:lnTo>
                  <a:lnTo>
                    <a:pt x="3155950" y="108000"/>
                  </a:lnTo>
                  <a:lnTo>
                    <a:pt x="0" y="10800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</a:endParaRPr>
            </a:p>
          </p:txBody>
        </p:sp>
        <p:sp>
          <p:nvSpPr>
            <p:cNvPr id="28" name="矩形 8"/>
            <p:cNvSpPr/>
            <p:nvPr userDrawn="1"/>
          </p:nvSpPr>
          <p:spPr>
            <a:xfrm flipH="1" flipV="1">
              <a:off x="6175945" y="6678000"/>
              <a:ext cx="3155950" cy="180000"/>
            </a:xfrm>
            <a:custGeom>
              <a:avLst/>
              <a:gdLst>
                <a:gd name="connsiteX0" fmla="*/ 0 w 3048000"/>
                <a:gd name="connsiteY0" fmla="*/ 0 h 108000"/>
                <a:gd name="connsiteX1" fmla="*/ 3048000 w 3048000"/>
                <a:gd name="connsiteY1" fmla="*/ 0 h 108000"/>
                <a:gd name="connsiteX2" fmla="*/ 3048000 w 3048000"/>
                <a:gd name="connsiteY2" fmla="*/ 108000 h 108000"/>
                <a:gd name="connsiteX3" fmla="*/ 0 w 3048000"/>
                <a:gd name="connsiteY3" fmla="*/ 108000 h 108000"/>
                <a:gd name="connsiteX4" fmla="*/ 0 w 3048000"/>
                <a:gd name="connsiteY4" fmla="*/ 0 h 108000"/>
                <a:gd name="connsiteX0-1" fmla="*/ 0 w 3155950"/>
                <a:gd name="connsiteY0-2" fmla="*/ 0 h 108000"/>
                <a:gd name="connsiteX1-3" fmla="*/ 3155950 w 3155950"/>
                <a:gd name="connsiteY1-4" fmla="*/ 0 h 108000"/>
                <a:gd name="connsiteX2-5" fmla="*/ 3048000 w 3155950"/>
                <a:gd name="connsiteY2-6" fmla="*/ 108000 h 108000"/>
                <a:gd name="connsiteX3-7" fmla="*/ 0 w 3155950"/>
                <a:gd name="connsiteY3-8" fmla="*/ 108000 h 108000"/>
                <a:gd name="connsiteX4-9" fmla="*/ 0 w 3155950"/>
                <a:gd name="connsiteY4-10" fmla="*/ 0 h 10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155950" h="108000">
                  <a:moveTo>
                    <a:pt x="0" y="0"/>
                  </a:moveTo>
                  <a:lnTo>
                    <a:pt x="3155950" y="0"/>
                  </a:lnTo>
                  <a:lnTo>
                    <a:pt x="3048000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21488" y="6400332"/>
            <a:ext cx="1545635" cy="385668"/>
          </a:xfrm>
          <a:prstGeom prst="rect">
            <a:avLst/>
          </a:prstGeom>
          <a:solidFill>
            <a:srgbClr val="FE9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</a:endParaRPr>
          </a:p>
        </p:txBody>
      </p:sp>
      <p:sp>
        <p:nvSpPr>
          <p:cNvPr id="31" name="文本框 30"/>
          <p:cNvSpPr txBox="1"/>
          <p:nvPr userDrawn="1"/>
        </p:nvSpPr>
        <p:spPr>
          <a:xfrm>
            <a:off x="10293931" y="641666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名师课件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12189460" cy="6870701"/>
            <a:chOff x="0" y="-1"/>
            <a:chExt cx="11791950" cy="6870701"/>
          </a:xfrm>
        </p:grpSpPr>
        <p:sp>
          <p:nvSpPr>
            <p:cNvPr id="2" name="矩形 1"/>
            <p:cNvSpPr/>
            <p:nvPr userDrawn="1"/>
          </p:nvSpPr>
          <p:spPr>
            <a:xfrm>
              <a:off x="0" y="-1"/>
              <a:ext cx="5895975" cy="6858001"/>
            </a:xfrm>
            <a:custGeom>
              <a:avLst/>
              <a:gdLst>
                <a:gd name="connsiteX0" fmla="*/ 0 w 6096000"/>
                <a:gd name="connsiteY0" fmla="*/ 0 h 6858001"/>
                <a:gd name="connsiteX1" fmla="*/ 6096000 w 6096000"/>
                <a:gd name="connsiteY1" fmla="*/ 0 h 6858001"/>
                <a:gd name="connsiteX2" fmla="*/ 6096000 w 6096000"/>
                <a:gd name="connsiteY2" fmla="*/ 6858001 h 6858001"/>
                <a:gd name="connsiteX3" fmla="*/ 0 w 6096000"/>
                <a:gd name="connsiteY3" fmla="*/ 6858001 h 6858001"/>
                <a:gd name="connsiteX4" fmla="*/ 0 w 6096000"/>
                <a:gd name="connsiteY4" fmla="*/ 0 h 6858001"/>
                <a:gd name="connsiteX0-1" fmla="*/ 0 w 6096000"/>
                <a:gd name="connsiteY0-2" fmla="*/ 0 h 6858001"/>
                <a:gd name="connsiteX1-3" fmla="*/ 6096000 w 6096000"/>
                <a:gd name="connsiteY1-4" fmla="*/ 0 h 6858001"/>
                <a:gd name="connsiteX2-5" fmla="*/ 5321300 w 6096000"/>
                <a:gd name="connsiteY2-6" fmla="*/ 6858001 h 6858001"/>
                <a:gd name="connsiteX3-7" fmla="*/ 0 w 6096000"/>
                <a:gd name="connsiteY3-8" fmla="*/ 6858001 h 6858001"/>
                <a:gd name="connsiteX4-9" fmla="*/ 0 w 6096000"/>
                <a:gd name="connsiteY4-10" fmla="*/ 0 h 68580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96000" h="6858001">
                  <a:moveTo>
                    <a:pt x="0" y="0"/>
                  </a:moveTo>
                  <a:lnTo>
                    <a:pt x="6096000" y="0"/>
                  </a:lnTo>
                  <a:lnTo>
                    <a:pt x="5321300" y="6858001"/>
                  </a:lnTo>
                  <a:lnTo>
                    <a:pt x="0" y="6858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 userDrawn="1"/>
          </p:nvSpPr>
          <p:spPr>
            <a:xfrm>
              <a:off x="5122128" y="-1"/>
              <a:ext cx="6669822" cy="6870701"/>
            </a:xfrm>
            <a:custGeom>
              <a:avLst/>
              <a:gdLst>
                <a:gd name="connsiteX0" fmla="*/ 0 w 6096000"/>
                <a:gd name="connsiteY0" fmla="*/ 0 h 6858001"/>
                <a:gd name="connsiteX1" fmla="*/ 6096000 w 6096000"/>
                <a:gd name="connsiteY1" fmla="*/ 0 h 6858001"/>
                <a:gd name="connsiteX2" fmla="*/ 6096000 w 6096000"/>
                <a:gd name="connsiteY2" fmla="*/ 6858001 h 6858001"/>
                <a:gd name="connsiteX3" fmla="*/ 0 w 6096000"/>
                <a:gd name="connsiteY3" fmla="*/ 6858001 h 6858001"/>
                <a:gd name="connsiteX4" fmla="*/ 0 w 6096000"/>
                <a:gd name="connsiteY4" fmla="*/ 0 h 6858001"/>
                <a:gd name="connsiteX0-1" fmla="*/ 800100 w 6896100"/>
                <a:gd name="connsiteY0-2" fmla="*/ 0 h 6870701"/>
                <a:gd name="connsiteX1-3" fmla="*/ 6896100 w 6896100"/>
                <a:gd name="connsiteY1-4" fmla="*/ 0 h 6870701"/>
                <a:gd name="connsiteX2-5" fmla="*/ 6896100 w 6896100"/>
                <a:gd name="connsiteY2-6" fmla="*/ 6858001 h 6870701"/>
                <a:gd name="connsiteX3-7" fmla="*/ 0 w 6896100"/>
                <a:gd name="connsiteY3-8" fmla="*/ 6870701 h 6870701"/>
                <a:gd name="connsiteX4-9" fmla="*/ 800100 w 6896100"/>
                <a:gd name="connsiteY4-10" fmla="*/ 0 h 68707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96100" h="6870701">
                  <a:moveTo>
                    <a:pt x="800100" y="0"/>
                  </a:moveTo>
                  <a:lnTo>
                    <a:pt x="6896100" y="0"/>
                  </a:lnTo>
                  <a:lnTo>
                    <a:pt x="6896100" y="6858001"/>
                  </a:lnTo>
                  <a:lnTo>
                    <a:pt x="0" y="6870701"/>
                  </a:lnTo>
                  <a:lnTo>
                    <a:pt x="80010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圆角矩形 2"/>
          <p:cNvSpPr/>
          <p:nvPr userDrawn="1"/>
        </p:nvSpPr>
        <p:spPr>
          <a:xfrm>
            <a:off x="593978" y="546100"/>
            <a:ext cx="11021303" cy="5765800"/>
          </a:xfrm>
          <a:prstGeom prst="roundRect">
            <a:avLst>
              <a:gd name="adj" fmla="val 5953"/>
            </a:avLst>
          </a:prstGeom>
          <a:solidFill>
            <a:schemeClr val="bg1"/>
          </a:solidFill>
          <a:ln>
            <a:noFill/>
          </a:ln>
          <a:effectLst>
            <a:outerShdw blurRad="330200" sx="103000" sy="103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138982" y="5995417"/>
            <a:ext cx="701441" cy="175929"/>
            <a:chOff x="2875007" y="1403846"/>
            <a:chExt cx="701587" cy="175929"/>
          </a:xfrm>
          <a:solidFill>
            <a:schemeClr val="bg1"/>
          </a:solidFill>
        </p:grpSpPr>
        <p:sp>
          <p:nvSpPr>
            <p:cNvPr id="9" name="等腰三角形 8"/>
            <p:cNvSpPr/>
            <p:nvPr userDrawn="1"/>
          </p:nvSpPr>
          <p:spPr>
            <a:xfrm rot="5400000">
              <a:off x="2862874" y="1415979"/>
              <a:ext cx="175929" cy="1516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10" name="等腰三角形 9"/>
            <p:cNvSpPr/>
            <p:nvPr userDrawn="1"/>
          </p:nvSpPr>
          <p:spPr>
            <a:xfrm rot="5400000">
              <a:off x="3137836" y="1415979"/>
              <a:ext cx="175929" cy="1516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11" name="等腰三角形 10"/>
            <p:cNvSpPr/>
            <p:nvPr userDrawn="1"/>
          </p:nvSpPr>
          <p:spPr>
            <a:xfrm rot="5400000">
              <a:off x="3412798" y="1415979"/>
              <a:ext cx="175929" cy="1516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16.jpe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15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14.jpeg"/><Relationship Id="rId5" Type="http://schemas.openxmlformats.org/officeDocument/2006/relationships/tags" Target="../tags/tag33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20.jpeg"/><Relationship Id="rId5" Type="http://schemas.openxmlformats.org/officeDocument/2006/relationships/tags" Target="../tags/tag42.xml"/><Relationship Id="rId10" Type="http://schemas.openxmlformats.org/officeDocument/2006/relationships/image" Target="../media/image19.jpeg"/><Relationship Id="rId4" Type="http://schemas.openxmlformats.org/officeDocument/2006/relationships/tags" Target="../tags/tag41.xm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6.emf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10.png"/><Relationship Id="rId5" Type="http://schemas.openxmlformats.org/officeDocument/2006/relationships/tags" Target="../tags/tag22.xml"/><Relationship Id="rId10" Type="http://schemas.openxmlformats.org/officeDocument/2006/relationships/image" Target="../media/image9.png"/><Relationship Id="rId4" Type="http://schemas.openxmlformats.org/officeDocument/2006/relationships/tags" Target="../tags/tag21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2140805" y="1569376"/>
            <a:ext cx="8225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5400" b="1" kern="100" dirty="0">
                <a:solidFill>
                  <a:srgbClr val="FF0000"/>
                </a:solidFill>
                <a:latin typeface="+mj-ea"/>
                <a:ea typeface="+mj-ea"/>
                <a:cs typeface="+mn-ea"/>
                <a:sym typeface="+mn-lt"/>
              </a:rPr>
              <a:t>22.4  </a:t>
            </a:r>
            <a:r>
              <a:rPr lang="zh-CN" sz="5400" b="1" kern="100" dirty="0">
                <a:solidFill>
                  <a:srgbClr val="FF0000"/>
                </a:solidFill>
                <a:latin typeface="+mj-ea"/>
                <a:ea typeface="+mj-ea"/>
                <a:cs typeface="+mn-ea"/>
                <a:sym typeface="+mn-lt"/>
              </a:rPr>
              <a:t>能源与可持续发展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69950" y="130810"/>
            <a:ext cx="3871595" cy="344170"/>
          </a:xfrm>
          <a:prstGeom prst="rect">
            <a:avLst/>
          </a:prstGeom>
          <a:noFill/>
        </p:spPr>
        <p:txBody>
          <a:bodyPr wrap="square" lIns="68550" tIns="34274" rIns="68550" bIns="34274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人教版九年级下册  第二十二章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6644363" y="3216656"/>
            <a:ext cx="3128454" cy="614045"/>
            <a:chOff x="6474413" y="3006593"/>
            <a:chExt cx="3129758" cy="614301"/>
          </a:xfrm>
        </p:grpSpPr>
        <p:sp>
          <p:nvSpPr>
            <p:cNvPr id="4" name="文本框 3"/>
            <p:cNvSpPr txBox="1"/>
            <p:nvPr/>
          </p:nvSpPr>
          <p:spPr>
            <a:xfrm>
              <a:off x="7394371" y="3006593"/>
              <a:ext cx="2209800" cy="614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400" dirty="0">
                  <a:solidFill>
                    <a:srgbClr val="FF0000"/>
                  </a:solidFill>
                  <a:uFill>
                    <a:solidFill>
                      <a:srgbClr val="FE970E"/>
                    </a:solidFill>
                  </a:uFill>
                  <a:sym typeface="+mn-ea"/>
                </a:rPr>
                <a:t>课程讲授</a:t>
              </a:r>
              <a:endParaRPr lang="zh-CN" altLang="en-US" sz="3400" b="0" u="none" baseline="0" dirty="0">
                <a:solidFill>
                  <a:srgbClr val="FF0000"/>
                </a:solidFill>
                <a:uFill>
                  <a:solidFill>
                    <a:srgbClr val="FE970E"/>
                  </a:solidFill>
                </a:uFill>
                <a:sym typeface="+mn-ea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6474413" y="3177377"/>
              <a:ext cx="670290" cy="273984"/>
              <a:chOff x="1775533" y="2742578"/>
              <a:chExt cx="898801" cy="367390"/>
            </a:xfrm>
          </p:grpSpPr>
          <p:sp>
            <p:nvSpPr>
              <p:cNvPr id="24" name="燕尾形 23"/>
              <p:cNvSpPr/>
              <p:nvPr userDrawn="1"/>
            </p:nvSpPr>
            <p:spPr>
              <a:xfrm>
                <a:off x="1775533" y="2742578"/>
                <a:ext cx="409487" cy="367390"/>
              </a:xfrm>
              <a:prstGeom prst="chevron">
                <a:avLst/>
              </a:prstGeom>
              <a:solidFill>
                <a:srgbClr val="FE9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燕尾形 24"/>
              <p:cNvSpPr/>
              <p:nvPr userDrawn="1"/>
            </p:nvSpPr>
            <p:spPr>
              <a:xfrm>
                <a:off x="2116165" y="2742578"/>
                <a:ext cx="558169" cy="367390"/>
              </a:xfrm>
              <a:prstGeom prst="chevron">
                <a:avLst/>
              </a:prstGeom>
              <a:solidFill>
                <a:srgbClr val="036E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2564097" y="3216656"/>
            <a:ext cx="3128454" cy="614045"/>
            <a:chOff x="2392445" y="3006593"/>
            <a:chExt cx="3129758" cy="614301"/>
          </a:xfrm>
        </p:grpSpPr>
        <p:sp>
          <p:nvSpPr>
            <p:cNvPr id="2" name="文本框 1"/>
            <p:cNvSpPr txBox="1"/>
            <p:nvPr/>
          </p:nvSpPr>
          <p:spPr>
            <a:xfrm>
              <a:off x="3312403" y="3006593"/>
              <a:ext cx="2209800" cy="614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400" b="0" u="none" baseline="0" dirty="0">
                  <a:solidFill>
                    <a:srgbClr val="FF0000"/>
                  </a:solidFill>
                  <a:uFill>
                    <a:solidFill>
                      <a:srgbClr val="FE970E"/>
                    </a:solidFill>
                  </a:uFill>
                </a:rPr>
                <a:t>课程导入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392445" y="3177377"/>
              <a:ext cx="670290" cy="273984"/>
              <a:chOff x="1775533" y="2742578"/>
              <a:chExt cx="898801" cy="367390"/>
            </a:xfrm>
          </p:grpSpPr>
          <p:sp>
            <p:nvSpPr>
              <p:cNvPr id="8" name="燕尾形 7"/>
              <p:cNvSpPr/>
              <p:nvPr userDrawn="1"/>
            </p:nvSpPr>
            <p:spPr>
              <a:xfrm>
                <a:off x="1775533" y="2742578"/>
                <a:ext cx="409487" cy="367390"/>
              </a:xfrm>
              <a:prstGeom prst="chevron">
                <a:avLst/>
              </a:prstGeom>
              <a:solidFill>
                <a:srgbClr val="FE9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燕尾形 8"/>
              <p:cNvSpPr/>
              <p:nvPr userDrawn="1"/>
            </p:nvSpPr>
            <p:spPr>
              <a:xfrm>
                <a:off x="2116165" y="2742578"/>
                <a:ext cx="558169" cy="367390"/>
              </a:xfrm>
              <a:prstGeom prst="chevron">
                <a:avLst/>
              </a:prstGeom>
              <a:solidFill>
                <a:srgbClr val="036E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2564231" y="4355272"/>
            <a:ext cx="3128628" cy="614045"/>
            <a:chOff x="2503744" y="4443137"/>
            <a:chExt cx="3129758" cy="614301"/>
          </a:xfrm>
        </p:grpSpPr>
        <p:sp>
          <p:nvSpPr>
            <p:cNvPr id="32" name="文本框 31"/>
            <p:cNvSpPr txBox="1"/>
            <p:nvPr/>
          </p:nvSpPr>
          <p:spPr>
            <a:xfrm>
              <a:off x="3423702" y="4443137"/>
              <a:ext cx="2209800" cy="614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400" b="0" u="none" baseline="0" dirty="0">
                  <a:solidFill>
                    <a:srgbClr val="FF0000"/>
                  </a:solidFill>
                  <a:uFill>
                    <a:solidFill>
                      <a:srgbClr val="FE970E"/>
                    </a:solidFill>
                  </a:uFill>
                </a:rPr>
                <a:t>本课小结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2503744" y="4613921"/>
              <a:ext cx="670290" cy="273984"/>
              <a:chOff x="1775533" y="2742578"/>
              <a:chExt cx="898801" cy="367390"/>
            </a:xfrm>
          </p:grpSpPr>
          <p:sp>
            <p:nvSpPr>
              <p:cNvPr id="35" name="燕尾形 34"/>
              <p:cNvSpPr/>
              <p:nvPr userDrawn="1"/>
            </p:nvSpPr>
            <p:spPr>
              <a:xfrm>
                <a:off x="1775533" y="2742578"/>
                <a:ext cx="409487" cy="367390"/>
              </a:xfrm>
              <a:prstGeom prst="chevron">
                <a:avLst/>
              </a:prstGeom>
              <a:solidFill>
                <a:srgbClr val="FE9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燕尾形 35"/>
              <p:cNvSpPr/>
              <p:nvPr userDrawn="1"/>
            </p:nvSpPr>
            <p:spPr>
              <a:xfrm>
                <a:off x="2116165" y="2742578"/>
                <a:ext cx="558169" cy="367390"/>
              </a:xfrm>
              <a:prstGeom prst="chevron">
                <a:avLst/>
              </a:prstGeom>
              <a:solidFill>
                <a:srgbClr val="036E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6647952" y="4355216"/>
            <a:ext cx="3128454" cy="614045"/>
            <a:chOff x="6478002" y="4443137"/>
            <a:chExt cx="3129758" cy="614301"/>
          </a:xfrm>
        </p:grpSpPr>
        <p:sp>
          <p:nvSpPr>
            <p:cNvPr id="33" name="文本框 32"/>
            <p:cNvSpPr txBox="1"/>
            <p:nvPr/>
          </p:nvSpPr>
          <p:spPr>
            <a:xfrm>
              <a:off x="7397960" y="4443137"/>
              <a:ext cx="2209800" cy="614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400" b="0" u="none" baseline="0" dirty="0">
                  <a:solidFill>
                    <a:srgbClr val="FF0000"/>
                  </a:solidFill>
                  <a:uFill>
                    <a:solidFill>
                      <a:srgbClr val="FE970E"/>
                    </a:solidFill>
                  </a:uFill>
                </a:rPr>
                <a:t>习题练习</a:t>
              </a: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478002" y="4613921"/>
              <a:ext cx="670290" cy="273984"/>
              <a:chOff x="1775533" y="2742578"/>
              <a:chExt cx="898801" cy="367390"/>
            </a:xfrm>
          </p:grpSpPr>
          <p:sp>
            <p:nvSpPr>
              <p:cNvPr id="38" name="燕尾形 37"/>
              <p:cNvSpPr/>
              <p:nvPr userDrawn="1"/>
            </p:nvSpPr>
            <p:spPr>
              <a:xfrm>
                <a:off x="1775533" y="2742578"/>
                <a:ext cx="409487" cy="367390"/>
              </a:xfrm>
              <a:prstGeom prst="chevron">
                <a:avLst/>
              </a:prstGeom>
              <a:solidFill>
                <a:srgbClr val="FE9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燕尾形 38"/>
              <p:cNvSpPr/>
              <p:nvPr userDrawn="1"/>
            </p:nvSpPr>
            <p:spPr>
              <a:xfrm>
                <a:off x="2116165" y="2742578"/>
                <a:ext cx="558169" cy="367390"/>
              </a:xfrm>
              <a:prstGeom prst="chevron">
                <a:avLst/>
              </a:prstGeom>
              <a:solidFill>
                <a:srgbClr val="036E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34900" y="118589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新课推进</a:t>
            </a:r>
            <a:endParaRPr lang="zh-CN" altLang="en-US" sz="3200" b="1" spc="300" dirty="0">
              <a:solidFill>
                <a:srgbClr val="00A0E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82650" y="999490"/>
            <a:ext cx="3721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能源与可持续发展</a:t>
            </a:r>
          </a:p>
        </p:txBody>
      </p:sp>
      <p:sp>
        <p:nvSpPr>
          <p:cNvPr id="124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6780" y="2538095"/>
            <a:ext cx="4777105" cy="235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4" tIns="60957" rIns="121914" bIns="60957">
            <a:spAutoFit/>
          </a:bodyPr>
          <a:lstStyle/>
          <a:p>
            <a:pPr algn="just" defTabSz="1219200">
              <a:lnSpc>
                <a:spcPct val="130000"/>
              </a:lnSpc>
            </a:pPr>
            <a:r>
              <a:rPr lang="zh-CN" altLang="en-US" sz="2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化石能源、核能等能源会越用越少，不能在短期内从自然界得到补充，这类能源称为</a:t>
            </a:r>
            <a:r>
              <a:rPr lang="zh-CN" altLang="en-US" sz="2800" b="1">
                <a:solidFill>
                  <a:srgbClr val="036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不可再生能源</a:t>
            </a:r>
            <a:r>
              <a:rPr lang="zh-CN" altLang="en-US" sz="2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36" name="Picture 3" descr="E:\电子课件编制\01300000165488122302548800373.jpg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6362250" y="1959972"/>
            <a:ext cx="2110316" cy="147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22325" y="3507301"/>
            <a:ext cx="531367" cy="4895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2" tIns="60956" rIns="121912" bIns="60956">
            <a:spAutoFit/>
          </a:bodyPr>
          <a:lstStyle/>
          <a:p>
            <a:pPr algn="ctr" defTabSz="1219200"/>
            <a:r>
              <a:rPr lang="zh-CN" altLang="zh-CN" sz="240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煤</a:t>
            </a:r>
          </a:p>
        </p:txBody>
      </p:sp>
      <p:pic>
        <p:nvPicPr>
          <p:cNvPr id="38" name="Picture 6" descr="E:\电子课件编制\20100724_832a802d38d146b427a96J9BMJisL5Tc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6410159" y="4181705"/>
            <a:ext cx="1955700" cy="163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TextBox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10638" y="5735293"/>
            <a:ext cx="954742" cy="4895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21912" tIns="60956" rIns="121912" bIns="60956">
            <a:spAutoFit/>
          </a:bodyPr>
          <a:lstStyle/>
          <a:p>
            <a:pPr algn="ctr" defTabSz="1219200"/>
            <a:r>
              <a:rPr lang="zh-CN" altLang="zh-CN" sz="240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石油</a:t>
            </a:r>
          </a:p>
        </p:txBody>
      </p:sp>
      <p:pic>
        <p:nvPicPr>
          <p:cNvPr id="40" name="Picture 15" descr="d:\program files\360se6\User Data\temp\top-182354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8677159" y="1888501"/>
            <a:ext cx="2302933" cy="1538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Text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092466" y="3507301"/>
            <a:ext cx="1520760" cy="4895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21912" tIns="60956" rIns="121912" bIns="60956">
            <a:spAutoFit/>
          </a:bodyPr>
          <a:lstStyle/>
          <a:p>
            <a:pPr algn="ctr" defTabSz="1219200"/>
            <a:r>
              <a:rPr lang="zh-CN" altLang="zh-CN" sz="240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天然气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687129" y="4240077"/>
            <a:ext cx="2302933" cy="1515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Text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114347" y="5735293"/>
            <a:ext cx="1520760" cy="4895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21912" tIns="60956" rIns="121912" bIns="60956">
            <a:spAutoFit/>
          </a:bodyPr>
          <a:lstStyle/>
          <a:p>
            <a:pPr algn="ctr" defTabSz="1219200"/>
            <a:r>
              <a:rPr lang="zh-CN" altLang="en-US" sz="240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铀矿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34900" y="118589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新课推进</a:t>
            </a:r>
            <a:endParaRPr lang="zh-CN" altLang="en-US" sz="3200" b="1" spc="300" dirty="0">
              <a:solidFill>
                <a:srgbClr val="00A0E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82650" y="999490"/>
            <a:ext cx="3721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能源与可持续发展</a:t>
            </a:r>
          </a:p>
        </p:txBody>
      </p:sp>
      <p:sp>
        <p:nvSpPr>
          <p:cNvPr id="4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82650" y="2669540"/>
            <a:ext cx="4824730" cy="235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4" tIns="60957" rIns="121914" bIns="60957">
            <a:spAutoFit/>
          </a:bodyPr>
          <a:lstStyle/>
          <a:p>
            <a:pPr lvl="0" algn="just" defTabSz="1219200">
              <a:lnSpc>
                <a:spcPct val="130000"/>
              </a:lnSpc>
              <a:buClrTx/>
              <a:buSzTx/>
              <a:buFontTx/>
            </a:pPr>
            <a:r>
              <a:rPr lang="zh-CN" altLang="en-US" sz="2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像水能、风能、太阳能等可以在自然界里源源不断地得到，所以我们把它们称为</a:t>
            </a:r>
            <a:r>
              <a:rPr lang="zh-CN" altLang="en-US" sz="2800" b="1">
                <a:solidFill>
                  <a:srgbClr val="036EB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可再生能源</a:t>
            </a:r>
            <a:r>
              <a:rPr lang="zh-CN" altLang="en-US" sz="2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</a:p>
        </p:txBody>
      </p:sp>
      <p:sp>
        <p:nvSpPr>
          <p:cNvPr id="5" name="TextBox 1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10627" y="3432913"/>
            <a:ext cx="954742" cy="4895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21912" tIns="60956" rIns="121912" bIns="60956">
            <a:spAutoFit/>
          </a:bodyPr>
          <a:lstStyle/>
          <a:p>
            <a:pPr algn="ctr" defTabSz="1219200"/>
            <a:r>
              <a:rPr lang="zh-CN" altLang="en-US" sz="24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水能</a:t>
            </a:r>
            <a:endParaRPr lang="zh-CN" altLang="zh-CN" sz="240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58091" y="5643983"/>
            <a:ext cx="1520760" cy="4895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21912" tIns="60956" rIns="121912" bIns="60956">
            <a:spAutoFit/>
          </a:bodyPr>
          <a:lstStyle/>
          <a:p>
            <a:pPr algn="ctr" defTabSz="1219200"/>
            <a:r>
              <a:rPr lang="zh-CN" altLang="en-US" sz="24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太阳能</a:t>
            </a:r>
            <a:endParaRPr lang="zh-CN" altLang="zh-CN" sz="240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TextBox 1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70824" y="5630956"/>
            <a:ext cx="1520760" cy="4895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21912" tIns="60956" rIns="121912" bIns="60956">
            <a:spAutoFit/>
          </a:bodyPr>
          <a:lstStyle/>
          <a:p>
            <a:pPr algn="ctr" defTabSz="1219200"/>
            <a:r>
              <a:rPr lang="zh-CN" altLang="en-US" sz="24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风能</a:t>
            </a:r>
            <a:endParaRPr lang="zh-CN" altLang="zh-CN" sz="240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4" name="图片 4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510647" y="1925938"/>
            <a:ext cx="2554702" cy="1401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" name="图片 4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432" y="4124182"/>
            <a:ext cx="2551545" cy="1392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120" y="4137008"/>
            <a:ext cx="2554702" cy="1401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34900" y="118589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新课推进</a:t>
            </a:r>
            <a:endParaRPr lang="zh-CN" altLang="en-US" sz="3200" b="1" spc="300" dirty="0">
              <a:solidFill>
                <a:srgbClr val="00A0E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82650" y="999490"/>
            <a:ext cx="3721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能源与可持续发展</a:t>
            </a:r>
          </a:p>
        </p:txBody>
      </p:sp>
      <p:sp>
        <p:nvSpPr>
          <p:cNvPr id="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74065" y="2124075"/>
            <a:ext cx="10030460" cy="3479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4" tIns="60957" rIns="121914" bIns="60957">
            <a:spAutoFit/>
          </a:bodyPr>
          <a:lstStyle/>
          <a:p>
            <a:pPr algn="just" defTabSz="1219200">
              <a:lnSpc>
                <a:spcPct val="130000"/>
              </a:lnSpc>
            </a:pPr>
            <a:r>
              <a:rPr lang="zh-CN" altLang="en-US" sz="2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未来的理想能源需要满足的条件：</a:t>
            </a:r>
            <a:endParaRPr lang="en-US" altLang="zh-CN" sz="28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defTabSz="1219200">
              <a:lnSpc>
                <a:spcPct val="130000"/>
              </a:lnSpc>
            </a:pPr>
            <a:r>
              <a:rPr lang="en-US" altLang="zh-CN" sz="2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zh-CN" altLang="en-US" sz="2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）是可再生能源；</a:t>
            </a:r>
            <a:endParaRPr lang="en-US" altLang="zh-CN" sz="28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defTabSz="1219200">
              <a:lnSpc>
                <a:spcPct val="130000"/>
              </a:lnSpc>
            </a:pPr>
            <a:r>
              <a:rPr lang="en-US" altLang="zh-CN" sz="2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zh-CN" altLang="en-US" sz="2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）必须足够丰富，可以保证长期使用；</a:t>
            </a:r>
            <a:endParaRPr lang="en-US" altLang="zh-CN" sz="28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defTabSz="1219200">
              <a:lnSpc>
                <a:spcPct val="130000"/>
              </a:lnSpc>
            </a:pPr>
            <a:r>
              <a:rPr lang="en-US" altLang="zh-CN" sz="2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zh-CN" altLang="en-US" sz="2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）必须足够便宜，可以保证多数人用得起；</a:t>
            </a:r>
            <a:endParaRPr lang="en-US" altLang="zh-CN" sz="28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defTabSz="1219200">
              <a:lnSpc>
                <a:spcPct val="130000"/>
              </a:lnSpc>
            </a:pPr>
            <a:r>
              <a:rPr lang="en-US" altLang="zh-CN" sz="2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zh-CN" altLang="en-US" sz="2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）相关的技术必须成熟，可以保证大规模使用；</a:t>
            </a:r>
            <a:endParaRPr lang="en-US" altLang="zh-CN" sz="28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defTabSz="1219200">
              <a:lnSpc>
                <a:spcPct val="130000"/>
              </a:lnSpc>
            </a:pPr>
            <a:r>
              <a:rPr lang="en-US" altLang="zh-CN" sz="2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zh-CN" altLang="en-US" sz="2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2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）必须足够安全、清洁，以保证不会严重影响环境。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等腰三角形 75"/>
          <p:cNvSpPr/>
          <p:nvPr/>
        </p:nvSpPr>
        <p:spPr>
          <a:xfrm rot="5400000">
            <a:off x="2604535" y="451365"/>
            <a:ext cx="175894" cy="151633"/>
          </a:xfrm>
          <a:prstGeom prst="triangle">
            <a:avLst/>
          </a:prstGeom>
          <a:solidFill>
            <a:srgbClr val="00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A0E9"/>
              </a:solidFill>
            </a:endParaRPr>
          </a:p>
        </p:txBody>
      </p:sp>
      <p:sp>
        <p:nvSpPr>
          <p:cNvPr id="77" name="等腰三角形 76"/>
          <p:cNvSpPr/>
          <p:nvPr/>
        </p:nvSpPr>
        <p:spPr>
          <a:xfrm rot="5400000">
            <a:off x="2879443" y="451365"/>
            <a:ext cx="175894" cy="151633"/>
          </a:xfrm>
          <a:prstGeom prst="triangle">
            <a:avLst/>
          </a:prstGeom>
          <a:solidFill>
            <a:srgbClr val="FE9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78" name="等腰三角形 77"/>
          <p:cNvSpPr/>
          <p:nvPr/>
        </p:nvSpPr>
        <p:spPr>
          <a:xfrm rot="5400000">
            <a:off x="3154351" y="451365"/>
            <a:ext cx="175894" cy="151633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3441389" y="216765"/>
            <a:ext cx="868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小结</a:t>
            </a:r>
            <a:endParaRPr lang="zh-CN" altLang="en-US" sz="3200" b="1" spc="300" dirty="0">
              <a:solidFill>
                <a:srgbClr val="00A0E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2702560" y="2146935"/>
            <a:ext cx="638175" cy="3595264"/>
          </a:xfrm>
          <a:prstGeom prst="roundRect">
            <a:avLst/>
          </a:prstGeom>
          <a:solidFill>
            <a:srgbClr val="036EB8"/>
          </a:solidFill>
          <a:ln w="19050">
            <a:solidFill>
              <a:srgbClr val="036EB8"/>
            </a:solidFill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 b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能源与可持续发展</a:t>
            </a:r>
          </a:p>
        </p:txBody>
      </p:sp>
      <p:sp>
        <p:nvSpPr>
          <p:cNvPr id="5" name="文本框 2"/>
          <p:cNvSpPr txBox="1">
            <a:spLocks noChangeArrowheads="1"/>
          </p:cNvSpPr>
          <p:nvPr/>
        </p:nvSpPr>
        <p:spPr bwMode="auto">
          <a:xfrm>
            <a:off x="4472940" y="2232660"/>
            <a:ext cx="4585970" cy="491490"/>
          </a:xfrm>
          <a:prstGeom prst="rect">
            <a:avLst/>
          </a:prstGeom>
          <a:solidFill>
            <a:schemeClr val="bg1"/>
          </a:solidFill>
          <a:ln w="12700">
            <a:solidFill>
              <a:srgbClr val="036EB8"/>
            </a:solidFill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600" b="0">
                <a:latin typeface="Times New Roman" panose="02020603050405020304" charset="0"/>
                <a:ea typeface="微软雅黑" panose="020B0503020204020204" pitchFamily="34" charset="-122"/>
              </a:rPr>
              <a:t>能量转移和能量转化的方向性</a:t>
            </a:r>
          </a:p>
        </p:txBody>
      </p:sp>
      <p:sp>
        <p:nvSpPr>
          <p:cNvPr id="9" name="左大括号 8"/>
          <p:cNvSpPr/>
          <p:nvPr/>
        </p:nvSpPr>
        <p:spPr>
          <a:xfrm>
            <a:off x="3615690" y="2403475"/>
            <a:ext cx="655320" cy="3081655"/>
          </a:xfrm>
          <a:prstGeom prst="leftBrace">
            <a:avLst>
              <a:gd name="adj1" fmla="val 15645"/>
              <a:gd name="adj2" fmla="val 49507"/>
            </a:avLst>
          </a:prstGeom>
          <a:ln w="19050">
            <a:solidFill>
              <a:srgbClr val="036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600" dirty="0"/>
          </a:p>
        </p:txBody>
      </p:sp>
      <p:sp>
        <p:nvSpPr>
          <p:cNvPr id="12" name="文本框 3"/>
          <p:cNvSpPr txBox="1">
            <a:spLocks noChangeArrowheads="1"/>
          </p:cNvSpPr>
          <p:nvPr/>
        </p:nvSpPr>
        <p:spPr bwMode="auto">
          <a:xfrm>
            <a:off x="4472940" y="3698875"/>
            <a:ext cx="3576320" cy="491490"/>
          </a:xfrm>
          <a:prstGeom prst="rect">
            <a:avLst/>
          </a:prstGeom>
          <a:solidFill>
            <a:schemeClr val="bg1"/>
          </a:solidFill>
          <a:ln w="12700">
            <a:solidFill>
              <a:srgbClr val="036EB8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buFont typeface="Arial" panose="020B0604020202020204" pitchFamily="34" charset="0"/>
              <a:buNone/>
              <a:defRPr sz="2400" b="0">
                <a:latin typeface="Times New Roman" panose="02020603050405020304" charset="0"/>
                <a:ea typeface="黑体" panose="02010600030101010101" pitchFamily="49" charset="-122"/>
              </a:defRPr>
            </a:lvl1pPr>
          </a:lstStyle>
          <a:p>
            <a:r>
              <a:rPr lang="zh-CN" altLang="en-US" sz="2600">
                <a:ea typeface="微软雅黑" panose="020B0503020204020204" pitchFamily="34" charset="-122"/>
              </a:rPr>
              <a:t>能源消耗对环境的影响</a:t>
            </a:r>
          </a:p>
        </p:txBody>
      </p:sp>
      <p:sp>
        <p:nvSpPr>
          <p:cNvPr id="47" name="文本框 3"/>
          <p:cNvSpPr txBox="1">
            <a:spLocks noChangeArrowheads="1"/>
          </p:cNvSpPr>
          <p:nvPr/>
        </p:nvSpPr>
        <p:spPr bwMode="auto">
          <a:xfrm>
            <a:off x="4472940" y="5165090"/>
            <a:ext cx="2888615" cy="491490"/>
          </a:xfrm>
          <a:prstGeom prst="rect">
            <a:avLst/>
          </a:prstGeom>
          <a:solidFill>
            <a:schemeClr val="bg1"/>
          </a:solidFill>
          <a:ln w="12700">
            <a:solidFill>
              <a:srgbClr val="036EB8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buFont typeface="Arial" panose="020B0604020202020204" pitchFamily="34" charset="0"/>
              <a:buNone/>
              <a:defRPr sz="2400" b="0">
                <a:latin typeface="Times New Roman" panose="02020603050405020304" charset="0"/>
                <a:ea typeface="黑体" panose="02010600030101010101" pitchFamily="49" charset="-122"/>
              </a:defRPr>
            </a:lvl1pPr>
          </a:lstStyle>
          <a:p>
            <a:r>
              <a:rPr lang="zh-CN" altLang="en-US" sz="2600">
                <a:ea typeface="微软雅黑" panose="020B0503020204020204" pitchFamily="34" charset="-122"/>
              </a:rPr>
              <a:t>能源与可持续发展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习题练习</a:t>
            </a:r>
          </a:p>
        </p:txBody>
      </p:sp>
      <p:sp>
        <p:nvSpPr>
          <p:cNvPr id="5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35125" y="2459990"/>
            <a:ext cx="8598535" cy="19386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220" tIns="0" rIns="95220" bIns="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下列能源中，属于可再生能源的是（   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8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A.</a:t>
            </a:r>
            <a:r>
              <a:rPr lang="zh-CN" altLang="en-US" sz="28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天然气             </a:t>
            </a:r>
            <a:r>
              <a:rPr lang="en-US" altLang="zh-CN" sz="28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B.</a:t>
            </a:r>
            <a:r>
              <a:rPr lang="zh-CN" altLang="en-US" sz="28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煤 </a:t>
            </a:r>
            <a:endParaRPr lang="en-US" altLang="zh-CN" sz="28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8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C.</a:t>
            </a:r>
            <a:r>
              <a:rPr lang="zh-CN" altLang="en-US" sz="28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石油            </a:t>
            </a:r>
            <a:r>
              <a:rPr lang="en-US" altLang="zh-CN" sz="28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8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en-US" altLang="zh-CN" sz="28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D.</a:t>
            </a:r>
            <a:r>
              <a:rPr lang="zh-CN" altLang="en-US" sz="28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风能</a:t>
            </a:r>
          </a:p>
        </p:txBody>
      </p:sp>
      <p:sp>
        <p:nvSpPr>
          <p:cNvPr id="63" name="文本框 62"/>
          <p:cNvSpPr txBox="1"/>
          <p:nvPr>
            <p:custDataLst>
              <p:tags r:id="rId2"/>
            </p:custDataLst>
          </p:nvPr>
        </p:nvSpPr>
        <p:spPr>
          <a:xfrm>
            <a:off x="7885567" y="2650747"/>
            <a:ext cx="44883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习题练习</a:t>
            </a:r>
          </a:p>
        </p:txBody>
      </p:sp>
      <p:sp>
        <p:nvSpPr>
          <p:cNvPr id="3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91571" y="1489882"/>
            <a:ext cx="8842724" cy="38779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220" tIns="0" rIns="95220" bIns="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.</a:t>
            </a:r>
            <a:r>
              <a:rPr lang="zh-CN" alt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我国城乡建设和管理越来越注重环保，以下做法符合环保要求的是（   </a:t>
            </a:r>
            <a:r>
              <a:rPr lang="en-US" altLang="zh-CN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  </a:t>
            </a:r>
            <a:r>
              <a:rPr lang="zh-CN" alt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）</a:t>
            </a:r>
            <a:endParaRPr lang="en-US" altLang="zh-CN" sz="28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A.</a:t>
            </a:r>
            <a:r>
              <a:rPr lang="zh-CN" alt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废旧电池随意丢弃</a:t>
            </a:r>
            <a:endParaRPr lang="en-US" altLang="zh-CN" sz="28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B.</a:t>
            </a:r>
            <a:r>
              <a:rPr lang="zh-CN" alt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减少城市绿地和湖泊的面积</a:t>
            </a:r>
            <a:endParaRPr lang="en-US" altLang="zh-CN" sz="28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C.</a:t>
            </a:r>
            <a:r>
              <a:rPr lang="zh-CN" alt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工业废水直接排放到江河中</a:t>
            </a:r>
            <a:endParaRPr lang="en-US" altLang="zh-CN" sz="28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D.</a:t>
            </a:r>
            <a:r>
              <a:rPr lang="zh-CN" alt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使用太阳能、风能等清洁能源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4037286" y="2281330"/>
            <a:ext cx="44883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&amp;pky340_sjzg_VCG41N639753678_sjzg_VCG41N639753678&amp;"/>
          <p:cNvPicPr>
            <a:picLocks noChangeAspect="1"/>
          </p:cNvPicPr>
          <p:nvPr/>
        </p:nvPicPr>
        <p:blipFill>
          <a:blip r:embed="rId3">
            <a:alphaModFix amt="90000"/>
          </a:blip>
          <a:srcRect b="15941"/>
          <a:stretch>
            <a:fillRect/>
          </a:stretch>
        </p:blipFill>
        <p:spPr>
          <a:xfrm>
            <a:off x="0" y="0"/>
            <a:ext cx="12190095" cy="68586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课程导入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40484" y="1164616"/>
            <a:ext cx="9507855" cy="13655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人类在消耗能源时，也在污染着环境，我们要如何去做呢？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初步认识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34900" y="121256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82650" y="999490"/>
            <a:ext cx="5775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能量转移和能量转化的方向性</a:t>
            </a:r>
            <a:endParaRPr lang="zh-CN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882650" y="2184400"/>
            <a:ext cx="549783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 dirty="0">
                <a:latin typeface="黑体" panose="02010600030101010101" pitchFamily="49" charset="-122"/>
                <a:ea typeface="黑体" panose="02010600030101010101" pitchFamily="49" charset="-122"/>
              </a:rPr>
              <a:t>　　</a:t>
            </a:r>
            <a:r>
              <a:rPr lang="zh-CN" altLang="en-US" sz="2400" b="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能量既不会凭空消灭，也不会凭空产生，它只会从一种形式转化为另一种形式，或者从一个物体转移到另一个物体，而在</a:t>
            </a:r>
            <a:r>
              <a:rPr lang="zh-CN" altLang="en-US" sz="2400" b="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转化或转移</a:t>
            </a:r>
            <a:r>
              <a:rPr lang="zh-CN" altLang="en-US" sz="2400" b="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的过程中，其</a:t>
            </a:r>
            <a:r>
              <a:rPr lang="zh-CN" altLang="en-US" sz="2400" b="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总量保持不变</a:t>
            </a:r>
            <a:r>
              <a:rPr lang="zh-CN" altLang="en-US" sz="2400" b="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。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2650" y="5062855"/>
            <a:ext cx="5161280" cy="607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那为什么我们还要节约能源呢？</a:t>
            </a:r>
          </a:p>
        </p:txBody>
      </p:sp>
      <p:pic>
        <p:nvPicPr>
          <p:cNvPr id="3" name="图片 2" descr="&amp;pky340_sjzg_VCG211370664027_sjzg_VCG211370664027&amp;"/>
          <p:cNvPicPr>
            <a:picLocks noChangeAspect="1"/>
          </p:cNvPicPr>
          <p:nvPr/>
        </p:nvPicPr>
        <p:blipFill>
          <a:blip r:embed="rId2"/>
          <a:srcRect l="18242" t="21148" r="20896" b="6296"/>
          <a:stretch>
            <a:fillRect/>
          </a:stretch>
        </p:blipFill>
        <p:spPr>
          <a:xfrm>
            <a:off x="6527800" y="2184400"/>
            <a:ext cx="4585335" cy="3642995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初步认识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34900" y="121256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82650" y="999490"/>
            <a:ext cx="5775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能量转移和能量转化的方向性</a:t>
            </a:r>
            <a:endParaRPr lang="zh-CN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5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82488" y="3151286"/>
            <a:ext cx="4520361" cy="17824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4" tIns="60957" rIns="121914" bIns="60957">
            <a:spAutoFit/>
          </a:bodyPr>
          <a:lstStyle/>
          <a:p>
            <a:pPr algn="just" defTabSz="1219200">
              <a:lnSpc>
                <a:spcPct val="150000"/>
              </a:lnSpc>
            </a:pPr>
            <a:r>
              <a:rPr lang="zh-CN" altLang="zh-CN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内能从暖气中的热水转移到室内空气，但我们却无法使内能从室内空气再转移到热水中。</a:t>
            </a:r>
            <a:endParaRPr lang="en-US" altLang="zh-CN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7" name="圆角矩形 76"/>
          <p:cNvSpPr/>
          <p:nvPr>
            <p:custDataLst>
              <p:tags r:id="rId2"/>
            </p:custDataLst>
          </p:nvPr>
        </p:nvSpPr>
        <p:spPr>
          <a:xfrm>
            <a:off x="888951" y="1999726"/>
            <a:ext cx="2564030" cy="550911"/>
          </a:xfrm>
          <a:prstGeom prst="roundRect">
            <a:avLst/>
          </a:prstGeom>
          <a:solidFill>
            <a:srgbClr val="BDD7EE"/>
          </a:solidFill>
          <a:ln>
            <a:solidFill>
              <a:srgbClr val="036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高温物体（部分）</a:t>
            </a:r>
          </a:p>
        </p:txBody>
      </p:sp>
      <p:sp>
        <p:nvSpPr>
          <p:cNvPr id="78" name="圆角矩形 77"/>
          <p:cNvSpPr/>
          <p:nvPr>
            <p:custDataLst>
              <p:tags r:id="rId3"/>
            </p:custDataLst>
          </p:nvPr>
        </p:nvSpPr>
        <p:spPr>
          <a:xfrm>
            <a:off x="6022926" y="1999726"/>
            <a:ext cx="2564030" cy="550911"/>
          </a:xfrm>
          <a:prstGeom prst="roundRect">
            <a:avLst/>
          </a:prstGeom>
          <a:solidFill>
            <a:srgbClr val="BDD7EE"/>
          </a:solidFill>
          <a:ln>
            <a:solidFill>
              <a:srgbClr val="036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低温物体（部分）</a:t>
            </a:r>
          </a:p>
        </p:txBody>
      </p:sp>
      <p:cxnSp>
        <p:nvCxnSpPr>
          <p:cNvPr id="6" name="直接箭头连接符 5"/>
          <p:cNvCxnSpPr/>
          <p:nvPr>
            <p:custDataLst>
              <p:tags r:id="rId4"/>
            </p:custDataLst>
          </p:nvPr>
        </p:nvCxnSpPr>
        <p:spPr>
          <a:xfrm>
            <a:off x="3796940" y="2164263"/>
            <a:ext cx="1927411" cy="0"/>
          </a:xfrm>
          <a:prstGeom prst="straightConnector1">
            <a:avLst/>
          </a:prstGeom>
          <a:ln w="28575">
            <a:solidFill>
              <a:srgbClr val="FE97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3624220" y="1686452"/>
            <a:ext cx="9787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热量</a:t>
            </a:r>
          </a:p>
        </p:txBody>
      </p:sp>
      <p:cxnSp>
        <p:nvCxnSpPr>
          <p:cNvPr id="80" name="直接箭头连接符 79"/>
          <p:cNvCxnSpPr/>
          <p:nvPr>
            <p:custDataLst>
              <p:tags r:id="rId6"/>
            </p:custDataLst>
          </p:nvPr>
        </p:nvCxnSpPr>
        <p:spPr>
          <a:xfrm flipH="1">
            <a:off x="3796940" y="2406310"/>
            <a:ext cx="1927411" cy="0"/>
          </a:xfrm>
          <a:prstGeom prst="straightConnector1">
            <a:avLst/>
          </a:prstGeom>
          <a:ln w="28575">
            <a:solidFill>
              <a:srgbClr val="036E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7"/>
            </p:custDataLst>
          </p:nvPr>
        </p:nvCxnSpPr>
        <p:spPr>
          <a:xfrm rot="5400000">
            <a:off x="4648058" y="2282121"/>
            <a:ext cx="357431" cy="248378"/>
          </a:xfrm>
          <a:prstGeom prst="line">
            <a:avLst/>
          </a:prstGeom>
          <a:ln w="28575">
            <a:solidFill>
              <a:srgbClr val="F530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>
            <p:custDataLst>
              <p:tags r:id="rId8"/>
            </p:custDataLst>
          </p:nvPr>
        </p:nvCxnSpPr>
        <p:spPr>
          <a:xfrm rot="16200000" flipH="1">
            <a:off x="4645649" y="2282121"/>
            <a:ext cx="357431" cy="248378"/>
          </a:xfrm>
          <a:prstGeom prst="line">
            <a:avLst/>
          </a:prstGeom>
          <a:ln w="28575">
            <a:solidFill>
              <a:srgbClr val="F530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文本框 83"/>
          <p:cNvSpPr txBox="1"/>
          <p:nvPr>
            <p:custDataLst>
              <p:tags r:id="rId9"/>
            </p:custDataLst>
          </p:nvPr>
        </p:nvSpPr>
        <p:spPr>
          <a:xfrm>
            <a:off x="4275800" y="1669306"/>
            <a:ext cx="160304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（自发地）</a:t>
            </a:r>
          </a:p>
        </p:txBody>
      </p:sp>
      <p:sp>
        <p:nvSpPr>
          <p:cNvPr id="11" name="下箭头 10"/>
          <p:cNvSpPr/>
          <p:nvPr>
            <p:custDataLst>
              <p:tags r:id="rId10"/>
            </p:custDataLst>
          </p:nvPr>
        </p:nvSpPr>
        <p:spPr>
          <a:xfrm>
            <a:off x="2910205" y="5005070"/>
            <a:ext cx="464820" cy="542290"/>
          </a:xfrm>
          <a:prstGeom prst="downArrow">
            <a:avLst/>
          </a:prstGeom>
          <a:solidFill>
            <a:srgbClr val="BDD7EE"/>
          </a:solidFill>
          <a:ln>
            <a:solidFill>
              <a:srgbClr val="036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Text Box 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49705" y="5468620"/>
            <a:ext cx="3952875" cy="7664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4" tIns="60957" rIns="121914" bIns="60957">
            <a:spAutoFit/>
          </a:bodyPr>
          <a:lstStyle/>
          <a:p>
            <a:pPr algn="ctr" defTabSz="1219200">
              <a:lnSpc>
                <a:spcPct val="150000"/>
              </a:lnSpc>
            </a:pPr>
            <a:r>
              <a:rPr lang="zh-CN" altLang="en-US" sz="2800" b="1">
                <a:solidFill>
                  <a:srgbClr val="036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能量的转移具有方向性。</a:t>
            </a:r>
          </a:p>
        </p:txBody>
      </p:sp>
      <p:sp>
        <p:nvSpPr>
          <p:cNvPr id="86" name="文本框 85"/>
          <p:cNvSpPr txBox="1"/>
          <p:nvPr>
            <p:custDataLst>
              <p:tags r:id="rId12"/>
            </p:custDataLst>
          </p:nvPr>
        </p:nvSpPr>
        <p:spPr>
          <a:xfrm>
            <a:off x="3335763" y="2465203"/>
            <a:ext cx="297720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（需要消耗其他能量）</a:t>
            </a:r>
          </a:p>
        </p:txBody>
      </p:sp>
      <p:pic>
        <p:nvPicPr>
          <p:cNvPr id="15" name="图片 14" descr="&amp;pky320_sjzg_VCG41N646146574_sjzg_VCG41N646146574&amp;"/>
          <p:cNvPicPr>
            <a:picLocks noChangeAspect="1"/>
          </p:cNvPicPr>
          <p:nvPr/>
        </p:nvPicPr>
        <p:blipFill>
          <a:blip r:embed="rId14"/>
          <a:srcRect l="57469" t="48741" b="5389"/>
          <a:stretch>
            <a:fillRect/>
          </a:stretch>
        </p:blipFill>
        <p:spPr>
          <a:xfrm>
            <a:off x="5724525" y="3151505"/>
            <a:ext cx="4998720" cy="3145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初步认识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34900" y="121256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82650" y="999490"/>
            <a:ext cx="5775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能量转移和能量转化的方向性</a:t>
            </a:r>
            <a:endParaRPr lang="zh-CN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9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82650" y="2545080"/>
            <a:ext cx="5241290" cy="235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4" tIns="60957" rIns="121914" bIns="60957">
            <a:spAutoFit/>
          </a:bodyPr>
          <a:lstStyle/>
          <a:p>
            <a:pPr algn="just" defTabSz="1219200">
              <a:lnSpc>
                <a:spcPct val="130000"/>
              </a:lnSpc>
            </a:pPr>
            <a:r>
              <a:rPr lang="zh-CN" altLang="zh-CN" sz="2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sz="2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汽车制动时，由于摩擦，动能转化为轮胎、地面和空气的内能，这些消耗的能量不能再自动地转化为动能用来驱动汽车。</a:t>
            </a:r>
          </a:p>
        </p:txBody>
      </p:sp>
      <p:pic>
        <p:nvPicPr>
          <p:cNvPr id="93" name="Picture 1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r="6467"/>
          <a:stretch>
            <a:fillRect/>
          </a:stretch>
        </p:blipFill>
        <p:spPr bwMode="auto">
          <a:xfrm>
            <a:off x="6536579" y="2323879"/>
            <a:ext cx="4281871" cy="28019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下箭头 2"/>
          <p:cNvSpPr/>
          <p:nvPr>
            <p:custDataLst>
              <p:tags r:id="rId3"/>
            </p:custDataLst>
          </p:nvPr>
        </p:nvSpPr>
        <p:spPr>
          <a:xfrm>
            <a:off x="2910205" y="4926965"/>
            <a:ext cx="464820" cy="542290"/>
          </a:xfrm>
          <a:prstGeom prst="downArrow">
            <a:avLst/>
          </a:prstGeom>
          <a:solidFill>
            <a:srgbClr val="BDD7EE"/>
          </a:solidFill>
          <a:ln>
            <a:solidFill>
              <a:srgbClr val="036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15415" y="5468620"/>
            <a:ext cx="4150995" cy="7664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4" tIns="60957" rIns="121914" bIns="60957">
            <a:spAutoFit/>
          </a:bodyPr>
          <a:lstStyle/>
          <a:p>
            <a:pPr algn="ctr" defTabSz="1219200">
              <a:lnSpc>
                <a:spcPct val="150000"/>
              </a:lnSpc>
            </a:pPr>
            <a:r>
              <a:rPr lang="zh-CN" altLang="en-US" sz="2800" b="1">
                <a:solidFill>
                  <a:srgbClr val="036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能量的转移具有方向性。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初步认识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2650" y="2299970"/>
            <a:ext cx="5568950" cy="2889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28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人们是在能量的转化和转移的过程中利用能量。</a:t>
            </a:r>
            <a:endParaRPr lang="en-US" altLang="zh-CN" sz="2800" b="0" dirty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8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   能源的利用是有条件的，我们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所能利用的能源是有限的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，所以需要节约能源。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34900" y="1212562"/>
            <a:ext cx="295322" cy="210471"/>
            <a:chOff x="435463" y="1226414"/>
            <a:chExt cx="295380" cy="210512"/>
          </a:xfrm>
        </p:grpSpPr>
        <p:sp>
          <p:nvSpPr>
            <p:cNvPr id="7" name="矩形 6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882650" y="999490"/>
            <a:ext cx="5775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能量转移和能量转化的方向性</a:t>
            </a:r>
            <a:endParaRPr lang="zh-CN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505" y="2389505"/>
            <a:ext cx="4224655" cy="25552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34900" y="118589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新课推进</a:t>
            </a:r>
            <a:endParaRPr lang="zh-CN" altLang="en-US" sz="3200" b="1" spc="300" dirty="0">
              <a:solidFill>
                <a:srgbClr val="00A0E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82650" y="999490"/>
            <a:ext cx="4656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能源消耗对环境的影响</a:t>
            </a:r>
            <a:endParaRPr lang="zh-CN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9959" y="3441811"/>
            <a:ext cx="2792869" cy="196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280" y="3441065"/>
            <a:ext cx="2790825" cy="196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0441" y="3455511"/>
            <a:ext cx="2790801" cy="194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文本框 38"/>
          <p:cNvSpPr txBox="1"/>
          <p:nvPr>
            <p:custDataLst>
              <p:tags r:id="rId4"/>
            </p:custDataLst>
          </p:nvPr>
        </p:nvSpPr>
        <p:spPr>
          <a:xfrm>
            <a:off x="1690012" y="5627499"/>
            <a:ext cx="255022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汽车尾气</a:t>
            </a:r>
          </a:p>
        </p:txBody>
      </p:sp>
      <p:sp>
        <p:nvSpPr>
          <p:cNvPr id="40" name="文本框 39"/>
          <p:cNvSpPr txBox="1"/>
          <p:nvPr>
            <p:custDataLst>
              <p:tags r:id="rId5"/>
            </p:custDataLst>
          </p:nvPr>
        </p:nvSpPr>
        <p:spPr>
          <a:xfrm>
            <a:off x="4645253" y="5627499"/>
            <a:ext cx="255022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工业废气</a:t>
            </a:r>
          </a:p>
        </p:txBody>
      </p:sp>
      <p:sp>
        <p:nvSpPr>
          <p:cNvPr id="41" name="文本框 40"/>
          <p:cNvSpPr txBox="1"/>
          <p:nvPr>
            <p:custDataLst>
              <p:tags r:id="rId6"/>
            </p:custDataLst>
          </p:nvPr>
        </p:nvSpPr>
        <p:spPr>
          <a:xfrm>
            <a:off x="7600494" y="5614089"/>
            <a:ext cx="255022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水土流失</a:t>
            </a:r>
          </a:p>
        </p:txBody>
      </p:sp>
      <p:sp>
        <p:nvSpPr>
          <p:cNvPr id="42" name="Rectangle 4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82650" y="1840230"/>
            <a:ext cx="10426065" cy="1529715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kumimoji="1"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人类在耗用各种能源时，不可避免地对环境造成影响。能源消耗会对环境造成哪些影响，产生哪些危害呢？请阅读课本，结合其他你了解的知识，说出你的看法。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34900" y="118589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新课推进</a:t>
            </a:r>
            <a:endParaRPr lang="zh-CN" altLang="en-US" sz="3200" b="1" spc="300" dirty="0">
              <a:solidFill>
                <a:srgbClr val="00A0E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82650" y="999490"/>
            <a:ext cx="4656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能源消耗对环境的影响</a:t>
            </a:r>
            <a:endParaRPr lang="zh-CN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43" name="TextBox 4"/>
          <p:cNvSpPr txBox="1"/>
          <p:nvPr>
            <p:custDataLst>
              <p:tags r:id="rId1"/>
            </p:custDataLst>
          </p:nvPr>
        </p:nvSpPr>
        <p:spPr>
          <a:xfrm>
            <a:off x="882650" y="2576830"/>
            <a:ext cx="498221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汽车尾气造成空气污染和城市热岛效应。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773" name="TextBox 4"/>
          <p:cNvSpPr txBox="1"/>
          <p:nvPr>
            <p:custDataLst>
              <p:tags r:id="rId2"/>
            </p:custDataLst>
          </p:nvPr>
        </p:nvSpPr>
        <p:spPr>
          <a:xfrm>
            <a:off x="882650" y="3907155"/>
            <a:ext cx="498284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　　燃料燃烧产生的大量二氧化碳，加剧了地球的温室效应。</a:t>
            </a:r>
          </a:p>
        </p:txBody>
      </p:sp>
      <p:pic>
        <p:nvPicPr>
          <p:cNvPr id="3" name="图片 2" descr="&amp;pky9654494914_sjzg_VCG41N158343252&amp;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030" y="2256790"/>
            <a:ext cx="5264785" cy="3509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34900" y="118589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新课推进</a:t>
            </a:r>
            <a:endParaRPr lang="zh-CN" altLang="en-US" sz="3200" b="1" spc="300" dirty="0">
              <a:solidFill>
                <a:srgbClr val="00A0E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82650" y="999490"/>
            <a:ext cx="4656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能源消耗对环境的影响</a:t>
            </a:r>
            <a:endParaRPr lang="zh-CN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66" name="矩形 14"/>
          <p:cNvSpPr/>
          <p:nvPr>
            <p:custDataLst>
              <p:tags r:id="rId1"/>
            </p:custDataLst>
          </p:nvPr>
        </p:nvSpPr>
        <p:spPr>
          <a:xfrm>
            <a:off x="882650" y="2161540"/>
            <a:ext cx="5059045" cy="17703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　　燃料燃烧还生成二氧化硫、氮氧化物、粉尘和一氧化碳等有害物质。</a:t>
            </a:r>
          </a:p>
        </p:txBody>
      </p:sp>
      <p:pic>
        <p:nvPicPr>
          <p:cNvPr id="4" name="图片 3" descr="&amp;pky9654494914_sjzg_VCG41N158343252&amp;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130" y="2239010"/>
            <a:ext cx="5264785" cy="3509010"/>
          </a:xfrm>
          <a:prstGeom prst="rect">
            <a:avLst/>
          </a:prstGeom>
        </p:spPr>
      </p:pic>
      <p:pic>
        <p:nvPicPr>
          <p:cNvPr id="1127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 l="34843" t="50400" r="50587" b="14601"/>
          <a:stretch>
            <a:fillRect/>
          </a:stretch>
        </p:blipFill>
        <p:spPr>
          <a:xfrm>
            <a:off x="1089025" y="3931920"/>
            <a:ext cx="1420495" cy="1920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53"/>
          <a:stretch>
            <a:fillRect/>
          </a:stretch>
        </p:blipFill>
        <p:spPr>
          <a:xfrm>
            <a:off x="2509520" y="3931920"/>
            <a:ext cx="34131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2JlZGE0ODQxZWY5OWUxZDc3ZWQwMjI4YjhlNjY0YT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宋体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宋体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txDef>
      <a:spPr>
        <a:noFill/>
      </a:spPr>
      <a:bodyPr wrap="square" rtlCol="0" anchor="t">
        <a:spAutoFit/>
      </a:bodyPr>
      <a:lstStyle>
        <a:defPPr>
          <a:lnSpc>
            <a:spcPct val="120000"/>
          </a:lnSpc>
          <a:defRPr lang="zh-CN" altLang="en-US" sz="2800">
            <a:latin typeface="微软雅黑" panose="020B0503020204020204" pitchFamily="34" charset="-122"/>
            <a:ea typeface="微软雅黑" panose="020B0503020204020204" pitchFamily="34" charset="-122"/>
            <a:sym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正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字体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658</Words>
  <Application>Microsoft Office PowerPoint</Application>
  <PresentationFormat>自定义</PresentationFormat>
  <Paragraphs>91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黑体</vt:lpstr>
      <vt:lpstr>楷体</vt:lpstr>
      <vt:lpstr>宋体</vt:lpstr>
      <vt:lpstr>微软雅黑</vt:lpstr>
      <vt:lpstr>Arial</vt:lpstr>
      <vt:lpstr>Calibri</vt:lpstr>
      <vt:lpstr>Times New Roman</vt:lpstr>
      <vt:lpstr>夏至</vt:lpstr>
      <vt:lpstr>2_正文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dcterms:created xsi:type="dcterms:W3CDTF">2021-05-20T00:39:00Z</dcterms:created>
  <dcterms:modified xsi:type="dcterms:W3CDTF">2025-02-06T12:40:52Z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F555CDF3F3DD44FBA21F1BFE120B2B86</vt:lpwstr>
  </property>
  <property fmtid="{D5CDD505-2E9C-101B-9397-08002B2CF9AE}" pid="3" name="KSOProductBuildVer">
    <vt:lpwstr>2052-11.1.0.12019</vt:lpwstr>
  </property>
</Properties>
</file>