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tags" Target="tags/tag1.xml" /><Relationship Id="rId19" Type="http://schemas.openxmlformats.org/officeDocument/2006/relationships/presProps" Target="presProps.xml" /><Relationship Id="rId2" Type="http://schemas.openxmlformats.org/officeDocument/2006/relationships/slide" Target="slides/slide1.xml" /><Relationship Id="rId20" Type="http://schemas.openxmlformats.org/officeDocument/2006/relationships/viewProps" Target="viewProps.xml" /><Relationship Id="rId21" Type="http://schemas.openxmlformats.org/officeDocument/2006/relationships/theme" Target="theme/theme1.xml" /><Relationship Id="rId22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image" Target="file:///D:\qq&#25991;&#20214;\712321467\Image\C2C\Image2\%7b75232B38-A165-1FB7-499C-2E1C792CACB5%7d.png" TargetMode="External" /><Relationship Id="rId18" Type="http://schemas.openxmlformats.org/officeDocument/2006/relationships/image" Target="../media/image1.pn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18" r:link="rId1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gif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19.png" /><Relationship Id="rId3" Type="http://schemas.openxmlformats.org/officeDocument/2006/relationships/video" Target="../media/media2.mp4" /><Relationship Id="rId4" Type="http://schemas.microsoft.com/office/2007/relationships/media" Target="../media/media2.mp4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20.png" /><Relationship Id="rId3" Type="http://schemas.openxmlformats.org/officeDocument/2006/relationships/image" Target="../media/image21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22.png" /><Relationship Id="rId3" Type="http://schemas.openxmlformats.org/officeDocument/2006/relationships/image" Target="../media/image23.png" /><Relationship Id="rId4" Type="http://schemas.openxmlformats.org/officeDocument/2006/relationships/image" Target="../media/image24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25.png" /><Relationship Id="rId3" Type="http://schemas.openxmlformats.org/officeDocument/2006/relationships/image" Target="../media/image26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2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28.png" /><Relationship Id="rId3" Type="http://schemas.openxmlformats.org/officeDocument/2006/relationships/image" Target="../media/image29.gif" /><Relationship Id="rId4" Type="http://schemas.openxmlformats.org/officeDocument/2006/relationships/image" Target="../media/image3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4.png" /><Relationship Id="rId3" Type="http://schemas.openxmlformats.org/officeDocument/2006/relationships/video" Target="../media/media1.mp4" /><Relationship Id="rId4" Type="http://schemas.microsoft.com/office/2007/relationships/media" Target="../media/media1.mp4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5.gif" /><Relationship Id="rId3" Type="http://schemas.openxmlformats.org/officeDocument/2006/relationships/image" Target="../media/image6.gif" /><Relationship Id="rId4" Type="http://schemas.openxmlformats.org/officeDocument/2006/relationships/image" Target="../media/image7.gif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8.gif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9.gif" /><Relationship Id="rId3" Type="http://schemas.openxmlformats.org/officeDocument/2006/relationships/image" Target="../media/image10.png" /><Relationship Id="rId4" Type="http://schemas.openxmlformats.org/officeDocument/2006/relationships/image" Target="../media/image11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12.png" /><Relationship Id="rId3" Type="http://schemas.openxmlformats.org/officeDocument/2006/relationships/image" Target="../media/image13.png" /><Relationship Id="rId4" Type="http://schemas.openxmlformats.org/officeDocument/2006/relationships/image" Target="../media/image14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15.png" /><Relationship Id="rId3" Type="http://schemas.openxmlformats.org/officeDocument/2006/relationships/image" Target="../media/image16.png" /><Relationship Id="rId4" Type="http://schemas.openxmlformats.org/officeDocument/2006/relationships/image" Target="../media/image17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2" Type="http://schemas.openxmlformats.org/officeDocument/2006/relationships/image" Target="../media/image18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486" y="67"/>
            <a:ext cx="12193029" cy="6858000"/>
            <a:chExt cx="12193029" cy="6858000"/>
          </a:xfrm>
        </p:grpSpPr>
        <p:sp>
          <p:nvSpPr>
            <p:cNvPr id="3" name="形状1"/>
            <p:cNvSpPr txBox="1"/>
            <p:nvPr/>
          </p:nvSpPr>
          <p:spPr>
            <a:xfrm>
              <a:off x="20079" y="123"/>
              <a:ext cx="12172950" cy="2835092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文本1"/>
            <p:cNvSpPr txBox="1"/>
            <p:nvPr/>
          </p:nvSpPr>
          <p:spPr>
            <a:xfrm>
              <a:off x="4697800" y="148886"/>
              <a:ext cx="5788028" cy="74122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第九章——压强</a:t>
              </a:r>
            </a:p>
          </p:txBody>
        </p:sp>
        <p:sp>
          <p:nvSpPr>
            <p:cNvPr id="5" name="形状2"/>
            <p:cNvSpPr txBox="1"/>
            <p:nvPr/>
          </p:nvSpPr>
          <p:spPr>
            <a:xfrm>
              <a:off x="5372761" y="2345926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文本2"/>
            <p:cNvSpPr txBox="1"/>
            <p:nvPr/>
          </p:nvSpPr>
          <p:spPr>
            <a:xfrm>
              <a:off x="4036575" y="598655"/>
              <a:ext cx="7292975" cy="188298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71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第4节 </a:t>
              </a:r>
              <a:r>
                <a:rPr lang="zh-CN" altLang="en-US" sz="58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 </a:t>
              </a:r>
              <a:r>
                <a:rPr lang="zh-CN" altLang="en-US" sz="4299" b="1" i="0">
                  <a:solidFill>
                    <a:srgbClr val="3B00FF">
                      <a:alpha val="100000"/>
                    </a:srgbClr>
                  </a:solidFill>
                  <a:latin typeface="黑体"/>
                  <a:ea typeface="黑体"/>
                </a:rPr>
                <a:t>跨学科实践：制作</a:t>
              </a:r>
            </a:p>
            <a:p>
              <a:pPr marL="0" algn="ctr">
                <a:lnSpc>
                  <a:spcPts val="6200"/>
                </a:lnSpc>
              </a:pPr>
              <a:r>
                <a:rPr lang="zh-CN" altLang="en-US" sz="4299" b="1" i="0">
                  <a:solidFill>
                    <a:srgbClr val="3B00FF">
                      <a:alpha val="100000"/>
                    </a:srgbClr>
                  </a:solidFill>
                  <a:latin typeface="黑体"/>
                  <a:ea typeface="黑体"/>
                </a:rPr>
                <a:t>简易活塞式抽水机</a:t>
              </a:r>
            </a:p>
          </p:txBody>
        </p:sp>
        <p:sp>
          <p:nvSpPr>
            <p:cNvPr id="7" name="文本3"/>
            <p:cNvSpPr txBox="1"/>
            <p:nvPr/>
          </p:nvSpPr>
          <p:spPr>
            <a:xfrm>
              <a:off x="5216513" y="2598305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pic>
          <p:nvPicPr>
            <p:cNvPr id="8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r="31932"/>
            <a:stretch>
              <a:fillRect/>
            </a:stretch>
          </p:blipFill>
          <p:spPr>
            <a:xfrm>
              <a:off x="0" y="0"/>
              <a:ext cx="4615815" cy="6858000"/>
            </a:xfrm>
            <a:prstGeom prst="rect">
              <a:avLst/>
            </a:prstGeom>
          </p:spPr>
        </p:pic>
      </p:grp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283" y="3314014"/>
            <a:ext cx="5591032" cy="3144964"/>
          </a:xfrm>
          <a:prstGeom prst="ellipse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项目实施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1584903" y="1690411"/>
            <a:ext cx="8382000" cy="4714875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433588" y="957939"/>
            <a:ext cx="6324305" cy="61907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制作过程的视频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文本1" title=""/>
          <p:cNvSpPr txBox="1"/>
          <p:nvPr/>
        </p:nvSpPr>
        <p:spPr>
          <a:xfrm>
            <a:off x="1155783" y="3420513"/>
            <a:ext cx="1429165" cy="126720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活塞式抽水机</a:t>
            </a:r>
          </a:p>
        </p:txBody>
      </p:sp>
      <p:sp>
        <p:nvSpPr>
          <p:cNvPr id="7" name="形状5" title=""/>
          <p:cNvSpPr txBox="1"/>
          <p:nvPr/>
        </p:nvSpPr>
        <p:spPr>
          <a:xfrm>
            <a:off x="2362372" y="2730293"/>
            <a:ext cx="330558" cy="2556207"/>
          </a:xfrm>
          <a:prstGeom prst="leftBrace">
            <a:avLst>
              <a:gd name="adj1" fmla="val 8333"/>
              <a:gd name="adj2" fmla="val 50000"/>
            </a:avLst>
          </a:prstGeom>
          <a:solidFill>
            <a:srgbClr val="FFFFFF">
              <a:alpha val="0"/>
            </a:srgbClr>
          </a:solidFill>
          <a:ln w="19050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文本2" title=""/>
          <p:cNvSpPr txBox="1"/>
          <p:nvPr/>
        </p:nvSpPr>
        <p:spPr>
          <a:xfrm>
            <a:off x="2740326" y="2371612"/>
            <a:ext cx="1045005" cy="74706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结构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766" y="984171"/>
            <a:ext cx="2733742" cy="2931109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2728775" y="3735009"/>
            <a:ext cx="1830810" cy="74706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工作原理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4324047" y="3801527"/>
            <a:ext cx="146360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①</a:t>
            </a: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吸水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5633947" y="3798537"/>
            <a:ext cx="146360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②</a:t>
            </a: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取水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6907052" y="3821624"/>
            <a:ext cx="1463605" cy="6829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③</a:t>
            </a: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600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出水</a:t>
            </a:r>
          </a:p>
        </p:txBody>
      </p:sp>
      <p:pic>
        <p:nvPicPr>
          <p:cNvPr id="14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2437" y="1268825"/>
            <a:ext cx="2461984" cy="2362514"/>
          </a:xfrm>
          <a:prstGeom prst="rect">
            <a:avLst/>
          </a:prstGeom>
        </p:spPr>
      </p:pic>
      <p:sp>
        <p:nvSpPr>
          <p:cNvPr id="15" name="文本7" title=""/>
          <p:cNvSpPr txBox="1"/>
          <p:nvPr/>
        </p:nvSpPr>
        <p:spPr>
          <a:xfrm>
            <a:off x="2728775" y="4899959"/>
            <a:ext cx="1045005" cy="74706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制作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41956" y="888854"/>
            <a:ext cx="7933997" cy="260757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1. 如图的活塞式抽水机是利用__________来工作的。当圆筒下部（即阀门 B 以上）充满水，活塞向下移动时，阀门 A___________（选填 “打开”或“关闭”，下空同），阀门 B__________。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5272710" y="950162"/>
            <a:ext cx="145719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大气压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2600706" y="1663484"/>
            <a:ext cx="109651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打开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3696433" y="2168976"/>
            <a:ext cx="109651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关闭</a:t>
            </a:r>
          </a:p>
        </p:txBody>
      </p:sp>
      <p:pic>
        <p:nvPicPr>
          <p:cNvPr id="11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5941" y="250460"/>
            <a:ext cx="2994955" cy="3183093"/>
          </a:xfrm>
          <a:prstGeom prst="rect">
            <a:avLst/>
          </a:prstGeom>
        </p:spPr>
      </p:pic>
      <p:sp>
        <p:nvSpPr>
          <p:cNvPr id="12" name="文本5" title=""/>
          <p:cNvSpPr txBox="1"/>
          <p:nvPr/>
        </p:nvSpPr>
        <p:spPr>
          <a:xfrm>
            <a:off x="497396" y="3148108"/>
            <a:ext cx="7953375" cy="270471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2.请根据简易活塞式抽水机的结构图。如图所示，上拉活塞时，阀门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(填“打开”或“关闭”)，瓶口的水在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的作用下顶开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________，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进入圆筒内;下压活塞时，玻璃球堵住瓶口，同时圆筒中活塞下方的水推开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涌到活塞上方。如此往复，便能把水抽上来了。</a:t>
            </a:r>
          </a:p>
        </p:txBody>
      </p:sp>
      <p:pic>
        <p:nvPicPr>
          <p:cNvPr id="13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56294" y="3319167"/>
            <a:ext cx="2461984" cy="2362514"/>
          </a:xfrm>
          <a:prstGeom prst="rect">
            <a:avLst/>
          </a:prstGeom>
        </p:spPr>
      </p:pic>
      <p:sp>
        <p:nvSpPr>
          <p:cNvPr id="14" name="文本6" title=""/>
          <p:cNvSpPr txBox="1"/>
          <p:nvPr/>
        </p:nvSpPr>
        <p:spPr>
          <a:xfrm>
            <a:off x="2666829" y="3496351"/>
            <a:ext cx="109651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关闭</a:t>
            </a:r>
          </a:p>
        </p:txBody>
      </p:sp>
      <p:sp>
        <p:nvSpPr>
          <p:cNvPr id="15" name="文本7" title=""/>
          <p:cNvSpPr txBox="1"/>
          <p:nvPr/>
        </p:nvSpPr>
        <p:spPr>
          <a:xfrm>
            <a:off x="1644596" y="3897068"/>
            <a:ext cx="145719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大气压</a:t>
            </a:r>
          </a:p>
        </p:txBody>
      </p:sp>
      <p:sp>
        <p:nvSpPr>
          <p:cNvPr id="16" name="文本8" title=""/>
          <p:cNvSpPr txBox="1"/>
          <p:nvPr/>
        </p:nvSpPr>
        <p:spPr>
          <a:xfrm>
            <a:off x="4880229" y="3969868"/>
            <a:ext cx="145719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玻璃球</a:t>
            </a:r>
          </a:p>
        </p:txBody>
      </p:sp>
      <p:sp>
        <p:nvSpPr>
          <p:cNvPr id="17" name="文本9" title=""/>
          <p:cNvSpPr txBox="1"/>
          <p:nvPr/>
        </p:nvSpPr>
        <p:spPr>
          <a:xfrm>
            <a:off x="1644510" y="4760281"/>
            <a:ext cx="145719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阀门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90579" y="984104"/>
            <a:ext cx="11096625" cy="25371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(1)图甲中，提起活塞时，阀门A关闭，管外的水在_______的作用下推开阀门_______，进入圆筒。图乙中，下压活塞时，阀门B关闭，同时圆筒中活塞下方的水推开阀门_______涌到活塞上方。图丙中，再次提起活塞时，圆筒中活塞上方的水从出水管流出。如此往复，便能把水抽上来了。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108"/>
          <a:stretch>
            <a:fillRect/>
          </a:stretch>
        </p:blipFill>
        <p:spPr>
          <a:xfrm>
            <a:off x="2061239" y="3360658"/>
            <a:ext cx="7575328" cy="3253102"/>
          </a:xfrm>
          <a:prstGeom prst="rect">
            <a:avLst/>
          </a:prstGeom>
        </p:spPr>
      </p:pic>
      <p:sp>
        <p:nvSpPr>
          <p:cNvPr id="9" name="文本2" title=""/>
          <p:cNvSpPr txBox="1"/>
          <p:nvPr/>
        </p:nvSpPr>
        <p:spPr>
          <a:xfrm>
            <a:off x="8390134" y="797404"/>
            <a:ext cx="145719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大气压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2061448" y="1408271"/>
            <a:ext cx="857117" cy="7137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B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5677586" y="1895751"/>
            <a:ext cx="857117" cy="7137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57765" y="1188587"/>
            <a:ext cx="11096625" cy="5057775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(2)有经验的人在使用这种抽水机时会先往圆筒里倒一点水，目的是增强活塞与筒壁间的___(填字母代号)。</a:t>
            </a:r>
          </a:p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A.气密性   B. 摩擦力   C.压强</a:t>
            </a:r>
          </a:p>
          <a:p>
            <a:pPr marL="0" algn="l"/>
            <a:endParaRPr lang="zh-CN" altLang="en-US" sz="2799" b="1" i="0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(3)下列现象与活塞式抽水机工作原理不相同的是___(填字母代号)。</a:t>
            </a:r>
          </a:p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A.吸盘紧紧吸在墙上    B. 用吸尘器吸尘</a:t>
            </a:r>
          </a:p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C.用吸管喝牛奶     D.手机保护膜吸附在手机屏幕上</a:t>
            </a:r>
          </a:p>
          <a:p>
            <a:pPr marL="0" algn="l"/>
            <a:endParaRPr lang="zh-CN" altLang="en-US" sz="2799" b="1" i="0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(4)在大气压强为1x10</a:t>
            </a:r>
            <a:r>
              <a:rPr lang="zh-CN" altLang="en-US" sz="2799" b="1" i="0" baseline="3000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5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Pa时，该抽水机提升水的最大高度______m。在海拔为3000 m的青藏高原上，该抽水机提升水的最大高度_____(填“高于”“低于”或“等于”)在中山市提升水的最大高度。(g取10 N/kg)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4016893" y="1539507"/>
            <a:ext cx="857117" cy="7137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A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8656768" y="2727827"/>
            <a:ext cx="857117" cy="7137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B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9818837" y="4296737"/>
            <a:ext cx="857117" cy="7137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10</a:t>
            </a:r>
          </a:p>
        </p:txBody>
      </p:sp>
      <p:sp>
        <p:nvSpPr>
          <p:cNvPr id="11" name="文本5" title=""/>
          <p:cNvSpPr txBox="1"/>
          <p:nvPr/>
        </p:nvSpPr>
        <p:spPr>
          <a:xfrm>
            <a:off x="10027329" y="4841986"/>
            <a:ext cx="1285742" cy="6190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低于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7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1579" y="83401"/>
            <a:ext cx="3117590" cy="2947092"/>
          </a:xfrm>
          <a:prstGeom prst="rect">
            <a:avLst/>
          </a:prstGeom>
        </p:spPr>
      </p:pic>
      <p:pic>
        <p:nvPicPr>
          <p:cNvPr id="8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6492" y="3253349"/>
            <a:ext cx="3636588" cy="2833421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1848917" y="1559528"/>
            <a:ext cx="634852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5921959" y="4313168"/>
            <a:ext cx="109651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大于</a:t>
            </a:r>
          </a:p>
        </p:txBody>
      </p:sp>
      <p:sp>
        <p:nvSpPr>
          <p:cNvPr id="11" name="文本3" title=""/>
          <p:cNvSpPr txBox="1"/>
          <p:nvPr/>
        </p:nvSpPr>
        <p:spPr>
          <a:xfrm>
            <a:off x="274472" y="1183224"/>
            <a:ext cx="7747397" cy="4492911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(1)下列物体的工作原理与按压式瓶盖的工作原理相同的是</a:t>
            </a:r>
            <a:r>
              <a:rPr lang="zh-CN" altLang="en-US" sz="2699" b="1" i="0" u="sng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  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(填字母代号)。</a:t>
            </a:r>
          </a:p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A.活塞式抽水机   B.马桶</a:t>
            </a:r>
          </a:p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C.微小压强计    D.船闸</a:t>
            </a:r>
          </a:p>
          <a:p>
            <a:pPr marL="0" algn="l"/>
            <a:endParaRPr lang="zh-CN" altLang="en-US" sz="2699" b="1" i="0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(2)洗手液能被“吸”上来是利用了</a:t>
            </a:r>
            <a:endParaRPr lang="zh-CN" altLang="en-US" sz="2699" b="1" i="0" u="sng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/>
            <a:endParaRPr lang="zh-CN" altLang="en-US" sz="2699" b="1" i="0" u="sng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(3)向下按压后松手时，液体从导液管通过进液阀门进入到储液筒，是因为瓶内的气压</a:t>
            </a:r>
            <a:r>
              <a:rPr lang="zh-CN" altLang="en-US" sz="2699" b="1" i="0" u="sng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  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(填“大于”“小于”或“等于”)储液筒内的气压。</a:t>
            </a:r>
          </a:p>
          <a:p>
            <a:pPr marL="0" algn="l"/>
            <a:endParaRPr lang="zh-CN" altLang="en-US" sz="2699" b="1" i="0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</p:txBody>
      </p:sp>
      <p:sp>
        <p:nvSpPr>
          <p:cNvPr id="12" name="文本4" title=""/>
          <p:cNvSpPr txBox="1"/>
          <p:nvPr/>
        </p:nvSpPr>
        <p:spPr>
          <a:xfrm>
            <a:off x="5988482" y="2936586"/>
            <a:ext cx="145719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大气压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文本1" title=""/>
          <p:cNvSpPr txBox="1"/>
          <p:nvPr/>
        </p:nvSpPr>
        <p:spPr>
          <a:xfrm>
            <a:off x="446218" y="1515570"/>
            <a:ext cx="7729538" cy="292839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(4)进液阀门和出液阀门处的塑料小球，在按压式瓶盖中起到了非常关键的作用，为了能够顺利地打开和关闭阀门，塑料小球的密度应该</a:t>
            </a:r>
            <a:r>
              <a:rPr lang="zh-CN" altLang="en-US" sz="2699" b="1" i="0" u="sng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  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(填“大于”“小于”或“等于”)洗手液的密度。</a:t>
            </a:r>
          </a:p>
          <a:p>
            <a:pPr marL="0" algn="l"/>
            <a:endParaRPr lang="zh-CN" altLang="en-US" sz="2699" b="1" i="0">
              <a:solidFill>
                <a:srgbClr val="000000">
                  <a:alpha val="100000"/>
                </a:srgbClr>
              </a:solidFill>
              <a:latin typeface="宋体"/>
              <a:ea typeface="宋体"/>
            </a:endParaRPr>
          </a:p>
          <a:p>
            <a:pPr marL="0" algn="l"/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(5)若航天员在太空舱中按压这种洗手液瓶盖，则</a:t>
            </a:r>
            <a:r>
              <a:rPr lang="zh-CN" altLang="en-US" sz="2699" b="1" i="0" u="sng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      </a:t>
            </a:r>
            <a:r>
              <a:rPr lang="zh-CN" altLang="en-US" sz="2699" b="1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(填“能”或“不能”)挤出洗手液。</a:t>
            </a:r>
          </a:p>
        </p:txBody>
      </p:sp>
      <p:grpSp>
        <p:nvGrpSpPr>
          <p:cNvPr id="3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4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6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文本2" title=""/>
          <p:cNvSpPr txBox="1"/>
          <p:nvPr/>
        </p:nvSpPr>
        <p:spPr>
          <a:xfrm>
            <a:off x="1135751" y="3840880"/>
            <a:ext cx="735842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能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8926" y="1620679"/>
            <a:ext cx="2933632" cy="2285713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6615551" y="2168214"/>
            <a:ext cx="1078744" cy="61906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楷体"/>
                <a:ea typeface="楷体"/>
              </a:rPr>
              <a:t>大于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8620554" y="1976733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5313359" y="1910982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形状7" title=""/>
          <p:cNvSpPr txBox="1"/>
          <p:nvPr/>
        </p:nvSpPr>
        <p:spPr>
          <a:xfrm>
            <a:off x="2103977" y="1976647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9" name="组合1" title=""/>
          <p:cNvGrpSpPr/>
          <p:nvPr/>
        </p:nvGrpSpPr>
        <p:grpSpPr>
          <a:xfrm>
            <a:off x="1322680" y="2051399"/>
            <a:ext cx="2478701" cy="3379652"/>
            <a:chExt cx="2478701" cy="3379652"/>
          </a:xfrm>
        </p:grpSpPr>
        <p:sp>
          <p:nvSpPr>
            <p:cNvPr id="10" name="形状8"/>
            <p:cNvSpPr txBox="1"/>
            <p:nvPr/>
          </p:nvSpPr>
          <p:spPr>
            <a:xfrm rot="10800000">
              <a:off x="0" y="256699"/>
              <a:ext cx="2478701" cy="3122953"/>
            </a:xfrm>
            <a:prstGeom prst="flowChartPunchedCard">
              <a:avLst/>
            </a:prstGeom>
            <a:solidFill>
              <a:srgbClr val="2A8C51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1" name="文本4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01</a:t>
              </a:r>
            </a:p>
          </p:txBody>
        </p:sp>
      </p:grpSp>
      <p:grpSp>
        <p:nvGrpSpPr>
          <p:cNvPr id="12" name="组合2" title=""/>
          <p:cNvGrpSpPr/>
          <p:nvPr/>
        </p:nvGrpSpPr>
        <p:grpSpPr>
          <a:xfrm>
            <a:off x="4534862" y="2037702"/>
            <a:ext cx="2478703" cy="3366537"/>
            <a:chExt cx="2478703" cy="3366537"/>
          </a:xfrm>
        </p:grpSpPr>
        <p:sp>
          <p:nvSpPr>
            <p:cNvPr id="13" name="形状9"/>
            <p:cNvSpPr txBox="1"/>
            <p:nvPr/>
          </p:nvSpPr>
          <p:spPr>
            <a:xfrm rot="10800000">
              <a:off x="0" y="243584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5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5" name="组合3" title=""/>
          <p:cNvGrpSpPr/>
          <p:nvPr/>
        </p:nvGrpSpPr>
        <p:grpSpPr>
          <a:xfrm>
            <a:off x="7822645" y="2050856"/>
            <a:ext cx="2478701" cy="3327160"/>
            <a:chExt cx="2478701" cy="3327160"/>
          </a:xfrm>
        </p:grpSpPr>
        <p:sp>
          <p:nvSpPr>
            <p:cNvPr id="16" name="形状10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6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8" name="文本1" title=""/>
          <p:cNvSpPr txBox="1"/>
          <p:nvPr/>
        </p:nvSpPr>
        <p:spPr>
          <a:xfrm>
            <a:off x="1518761" y="2959446"/>
            <a:ext cx="2441572" cy="19684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通过制作简易活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塞式抽水机，让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学生深入理解大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气压强的概念和</a:t>
            </a:r>
          </a:p>
          <a:p>
            <a:pPr marL="0" algn="l">
              <a:lnSpc>
                <a:spcPts val="2800"/>
              </a:lnSpc>
            </a:pPr>
            <a:r>
              <a:rPr lang="zh-CN" altLang="en-US" sz="2150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作用。</a:t>
            </a:r>
          </a:p>
        </p:txBody>
      </p:sp>
      <p:sp>
        <p:nvSpPr>
          <p:cNvPr id="19" name="文本2" title=""/>
          <p:cNvSpPr txBox="1"/>
          <p:nvPr/>
        </p:nvSpPr>
        <p:spPr>
          <a:xfrm>
            <a:off x="8098612" y="2959637"/>
            <a:ext cx="2360409" cy="203422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学生通过动手实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践，体验科学探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究的过程，掌握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实验设计和操作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的方法。</a:t>
            </a:r>
          </a:p>
        </p:txBody>
      </p:sp>
      <p:sp>
        <p:nvSpPr>
          <p:cNvPr id="20" name="文本3" title=""/>
          <p:cNvSpPr txBox="1"/>
          <p:nvPr/>
        </p:nvSpPr>
        <p:spPr>
          <a:xfrm>
            <a:off x="4776216" y="2959532"/>
            <a:ext cx="2313575" cy="2034223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在制作过程中，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学生需要进行观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察、分析、推理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和创新，培养科</a:t>
            </a:r>
          </a:p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学思维能力。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2846441" y="3002794"/>
            <a:ext cx="5715000" cy="3214688"/>
          </a:xfrm>
          <a:prstGeom prst="rect">
            <a:avLst/>
          </a:prstGeom>
        </p:spPr>
      </p:pic>
      <p:sp>
        <p:nvSpPr>
          <p:cNvPr id="7" name="文本1" title=""/>
          <p:cNvSpPr txBox="1"/>
          <p:nvPr/>
        </p:nvSpPr>
        <p:spPr>
          <a:xfrm>
            <a:off x="594189" y="957863"/>
            <a:ext cx="11001375" cy="253714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我国古人很早就开始认识和应用大气压了。我国战国时期的青铜汲酒器。将其放入酒中时，汲酒器和酒缸就构成了一个连通器，酒水由底部的圆孔流进汲酒器内，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Microsoft YaHei"/>
                <a:ea typeface="Microsoft YaHei"/>
              </a:rPr>
              <a:t>用拇指压住孔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并向上提起，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Microsoft YaHei"/>
                <a:ea typeface="Microsoft YaHei"/>
              </a:rPr>
              <a:t>在大气压的作用下酒水不会从底部孔流出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;松开拇指，在 重力的作用下酒水便会缓缓流下。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项目提出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383419" y="958367"/>
            <a:ext cx="11339779" cy="197571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在生产生活中，人们常用抽水机将水从低处抽到高处。其中有一种活塞式抽水机，利用人力反复提压手柄就可以抽水。这节课我们将学会制作一台简易活塞式抽水机。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1086" y="3186246"/>
            <a:ext cx="4321035" cy="2743124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6002" y="3203429"/>
            <a:ext cx="2831640" cy="2711291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24" y="3242253"/>
            <a:ext cx="4607843" cy="2639549"/>
          </a:xfrm>
          <a:prstGeom prst="rect">
            <a:avLst/>
          </a:prstGeom>
          <a:ln w="95250">
            <a:solidFill>
              <a:srgbClr val="FFFFFF">
                <a:alpha val="100000"/>
              </a:srgbClr>
            </a:solidFill>
          </a:ln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项目分析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538077" y="1075982"/>
            <a:ext cx="689610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Microsoft YaHei"/>
                <a:ea typeface="Microsoft YaHei"/>
              </a:rPr>
              <a:t>任务1  了解活塞式抽水机的工作原理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629945" y="1659236"/>
            <a:ext cx="10964628" cy="22896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9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    取一个注射器，把针头插到装有水的盆中，向上拉动活塞，就能看到水从低处升到高处。如果向下压活塞，水就会被压回盆中。怎样才能不断地将水提升到高处呢？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4441" y="3663115"/>
            <a:ext cx="4276725" cy="2405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项目分析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7951699" y="1183519"/>
            <a:ext cx="4239330" cy="4057650"/>
            <a:chExt cx="4239330" cy="4057650"/>
          </a:xfrm>
        </p:grpSpPr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4239330" cy="4057650"/>
            </a:xfrm>
            <a:prstGeom prst="rect">
              <a:avLst/>
            </a:prstGeom>
          </p:spPr>
        </p:pic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8953" y="176629"/>
              <a:ext cx="794874" cy="174116"/>
            </a:xfrm>
            <a:prstGeom prst="rect">
              <a:avLst/>
            </a:prstGeom>
          </p:spPr>
        </p:pic>
      </p:grpSp>
      <p:sp>
        <p:nvSpPr>
          <p:cNvPr id="11" name="文本1" title=""/>
          <p:cNvSpPr txBox="1"/>
          <p:nvPr/>
        </p:nvSpPr>
        <p:spPr>
          <a:xfrm>
            <a:off x="514817" y="1183481"/>
            <a:ext cx="453360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1.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活塞式抽水机的结构</a:t>
            </a:r>
          </a:p>
        </p:txBody>
      </p:sp>
      <p:pic>
        <p:nvPicPr>
          <p:cNvPr id="1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4930" y="1897247"/>
            <a:ext cx="3395301" cy="3640426"/>
          </a:xfrm>
          <a:prstGeom prst="rect">
            <a:avLst/>
          </a:prstGeom>
        </p:spPr>
      </p:pic>
      <p:sp>
        <p:nvSpPr>
          <p:cNvPr id="13" name="文本2" title=""/>
          <p:cNvSpPr txBox="1"/>
          <p:nvPr/>
        </p:nvSpPr>
        <p:spPr>
          <a:xfrm>
            <a:off x="518170" y="1896932"/>
            <a:ext cx="3715093" cy="31676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如图所示，活塞式抽水机主要由</a:t>
            </a:r>
            <a:r>
              <a:rPr lang="zh-CN" altLang="en-US" sz="2599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圆筒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、</a:t>
            </a:r>
            <a:r>
              <a:rPr lang="zh-CN" altLang="en-US" sz="2599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活塞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、</a:t>
            </a:r>
            <a:r>
              <a:rPr lang="zh-CN" altLang="en-US" sz="2599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两个只能向上开启的阀门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（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、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）、</a:t>
            </a:r>
            <a:r>
              <a:rPr lang="zh-CN" altLang="en-US" sz="2599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出水管</a:t>
            </a:r>
            <a:r>
              <a:rPr lang="zh-CN" altLang="en-US" sz="25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等组成。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4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5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项目分析</a:t>
              </a:r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77516" y="4847673"/>
            <a:ext cx="2870846" cy="154903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600"/>
              </a:lnSpc>
            </a:pP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提起活塞，阀门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A 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关闭，低处的水受到大气压的作用推开阀门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B </a:t>
            </a:r>
            <a:r>
              <a:rPr lang="zh-CN" altLang="en-US" sz="21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进入圆筒。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613402" y="1468355"/>
            <a:ext cx="190763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①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吸水：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3969115" y="4995443"/>
            <a:ext cx="3497256" cy="125374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700"/>
              </a:lnSpc>
            </a:pPr>
            <a:r>
              <a:rPr lang="zh-CN" altLang="en-US" sz="22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2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压下活塞，阀门</a:t>
            </a:r>
            <a:r>
              <a:rPr lang="zh-CN" altLang="en-US" sz="22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B </a:t>
            </a:r>
            <a:r>
              <a:rPr lang="zh-CN" altLang="en-US" sz="22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关闭，活塞下面的水冲开阀门</a:t>
            </a:r>
            <a:r>
              <a:rPr lang="zh-CN" altLang="en-US" sz="22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A </a:t>
            </a:r>
            <a:r>
              <a:rPr lang="zh-CN" altLang="en-US" sz="22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进入圆筒上部。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4763786" y="1468107"/>
            <a:ext cx="190763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②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取水：</a:t>
            </a:r>
          </a:p>
        </p:txBody>
      </p:sp>
      <p:sp>
        <p:nvSpPr>
          <p:cNvPr id="12" name="形状2" title=""/>
          <p:cNvSpPr txBox="1"/>
          <p:nvPr/>
        </p:nvSpPr>
        <p:spPr>
          <a:xfrm>
            <a:off x="3652876" y="3541662"/>
            <a:ext cx="809778" cy="413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BE0E3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3" name="形状3" title=""/>
          <p:cNvSpPr txBox="1"/>
          <p:nvPr/>
        </p:nvSpPr>
        <p:spPr>
          <a:xfrm>
            <a:off x="7719574" y="3475996"/>
            <a:ext cx="809778" cy="413188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BBE0E3">
              <a:alpha val="100000"/>
            </a:srgbClr>
          </a:solidFill>
          <a:ln w="9525">
            <a:solidFill>
              <a:srgbClr val="000000">
                <a:alpha val="100000"/>
              </a:srgbClr>
            </a:solidFill>
            <a:prstDash val="solid"/>
            <a:headEnd type="none" w="med" len="med"/>
            <a:tailEnd type="none" w="med" len="me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4" name="文本5" title=""/>
          <p:cNvSpPr txBox="1"/>
          <p:nvPr/>
        </p:nvSpPr>
        <p:spPr>
          <a:xfrm>
            <a:off x="7714755" y="4995434"/>
            <a:ext cx="4242292" cy="148008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500"/>
              </a:lnSpc>
            </a:pPr>
            <a:r>
              <a:rPr lang="zh-CN" altLang="en-US" sz="20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0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再次提起活塞时，阀门</a:t>
            </a:r>
            <a:r>
              <a:rPr lang="zh-CN" altLang="en-US" sz="20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A </a:t>
            </a:r>
            <a:r>
              <a:rPr lang="zh-CN" altLang="en-US" sz="20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关闭，水从侧管流出，与此同时，低处的水又在大气压的作用下推开阀门</a:t>
            </a:r>
            <a:r>
              <a:rPr lang="zh-CN" altLang="en-US" sz="2099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B </a:t>
            </a:r>
            <a:r>
              <a:rPr lang="zh-CN" altLang="en-US" sz="20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而进入圆筒。</a:t>
            </a:r>
          </a:p>
        </p:txBody>
      </p:sp>
      <p:sp>
        <p:nvSpPr>
          <p:cNvPr id="15" name="文本6" title=""/>
          <p:cNvSpPr txBox="1"/>
          <p:nvPr/>
        </p:nvSpPr>
        <p:spPr>
          <a:xfrm>
            <a:off x="8535924" y="1468088"/>
            <a:ext cx="190763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③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1" i="0">
                <a:solidFill>
                  <a:srgbClr val="FF0000">
                    <a:alpha val="100000"/>
                  </a:srgbClr>
                </a:solidFill>
                <a:latin typeface="黑体"/>
                <a:ea typeface="黑体"/>
              </a:rPr>
              <a:t>出水：</a:t>
            </a:r>
          </a:p>
        </p:txBody>
      </p:sp>
      <p:sp>
        <p:nvSpPr>
          <p:cNvPr id="16" name="文本7" title=""/>
          <p:cNvSpPr txBox="1"/>
          <p:nvPr/>
        </p:nvSpPr>
        <p:spPr>
          <a:xfrm>
            <a:off x="433588" y="957939"/>
            <a:ext cx="6324305" cy="62523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2. </a:t>
            </a: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活塞式抽水机的工作原理</a:t>
            </a:r>
          </a:p>
        </p:txBody>
      </p:sp>
      <p:pic>
        <p:nvPicPr>
          <p:cNvPr id="17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71494" b="21761"/>
          <a:stretch>
            <a:fillRect/>
          </a:stretch>
        </p:blipFill>
        <p:spPr>
          <a:xfrm>
            <a:off x="951643" y="1920545"/>
            <a:ext cx="2523534" cy="3066278"/>
          </a:xfrm>
          <a:prstGeom prst="rect">
            <a:avLst/>
          </a:prstGeom>
        </p:spPr>
      </p:pic>
      <p:pic>
        <p:nvPicPr>
          <p:cNvPr id="18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7356" r="35172" b="21761"/>
          <a:stretch>
            <a:fillRect/>
          </a:stretch>
        </p:blipFill>
        <p:spPr>
          <a:xfrm>
            <a:off x="4764205" y="1920250"/>
            <a:ext cx="2431668" cy="3066278"/>
          </a:xfrm>
          <a:prstGeom prst="rect">
            <a:avLst/>
          </a:prstGeom>
        </p:spPr>
      </p:pic>
      <p:pic>
        <p:nvPicPr>
          <p:cNvPr id="19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5057" r="1724" b="21761"/>
          <a:stretch>
            <a:fillRect/>
          </a:stretch>
        </p:blipFill>
        <p:spPr>
          <a:xfrm>
            <a:off x="8650529" y="1920154"/>
            <a:ext cx="2051078" cy="3066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  <p:bldP spid="8" grpId="0" animBg="1"/>
      <p:bldP spid="12" grpId="0" animBg="1"/>
      <p:bldP spid="11" grpId="0" animBg="1"/>
      <p:bldP spid="18" grpId="0" animBg="1"/>
      <p:bldP spid="10" grpId="0" animBg="1"/>
      <p:bldP spid="13" grpId="0" animBg="1"/>
      <p:bldP spid="15" grpId="0" animBg="1"/>
      <p:bldP spid="19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项目实施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712594" y="958434"/>
            <a:ext cx="10450554" cy="150234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5000"/>
              </a:lnSpc>
            </a:pPr>
            <a:r>
              <a:rPr lang="zh-CN" altLang="en-US" sz="2799" b="1" i="0">
                <a:solidFill>
                  <a:srgbClr val="0000FF">
                    <a:alpha val="100000"/>
                  </a:srgbClr>
                </a:solidFill>
                <a:latin typeface="黑体"/>
                <a:ea typeface="黑体"/>
              </a:rPr>
              <a:t>材料</a:t>
            </a:r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：一个用来装洗涤液的空瓶子，一根筷子，一块塑料片，一个玻璃球，一块橡皮膏，一根塑料管。</a:t>
            </a:r>
          </a:p>
        </p:txBody>
      </p:sp>
      <p:grpSp>
        <p:nvGrpSpPr>
          <p:cNvPr id="9" name="组合2" title=""/>
          <p:cNvGrpSpPr/>
          <p:nvPr/>
        </p:nvGrpSpPr>
        <p:grpSpPr>
          <a:xfrm>
            <a:off x="422786" y="3274076"/>
            <a:ext cx="11030284" cy="2308762"/>
            <a:chExt cx="11030284" cy="2308762"/>
          </a:xfrm>
        </p:grpSpPr>
        <p:pic>
          <p:nvPicPr>
            <p:cNvPr id="10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16427" y="148123"/>
              <a:ext cx="3749145" cy="2084927"/>
            </a:xfrm>
            <a:prstGeom prst="rect">
              <a:avLst/>
            </a:prstGeom>
          </p:spPr>
        </p:pic>
        <p:pic>
          <p:nvPicPr>
            <p:cNvPr id="11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281282" y="148352"/>
              <a:ext cx="3749002" cy="2160299"/>
            </a:xfrm>
            <a:prstGeom prst="rect">
              <a:avLst/>
            </a:prstGeom>
          </p:spPr>
        </p:pic>
        <p:pic>
          <p:nvPicPr>
            <p:cNvPr id="12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55125"/>
            <a:stretch>
              <a:fillRect/>
            </a:stretch>
          </p:blipFill>
          <p:spPr>
            <a:xfrm>
              <a:off x="0" y="0"/>
              <a:ext cx="3362675" cy="2308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项目实施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三</a:t>
              </a:r>
            </a:p>
          </p:txBody>
        </p:sp>
      </p:grp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60968" y="2894638"/>
            <a:ext cx="2555672" cy="3407569"/>
          </a:xfrm>
          <a:prstGeom prst="rect">
            <a:avLst/>
          </a:prstGeom>
        </p:spPr>
      </p:pic>
      <p:sp>
        <p:nvSpPr>
          <p:cNvPr id="9" name="文本1" title=""/>
          <p:cNvSpPr txBox="1"/>
          <p:nvPr/>
        </p:nvSpPr>
        <p:spPr>
          <a:xfrm>
            <a:off x="620725" y="957872"/>
            <a:ext cx="10895676" cy="1383217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6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①圆筒和活塞：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剪下瓶子的瓶底，瓶子上部作为抽水机的圆筒。把瓶底再略剪一小部分作为活塞，使瓶底的外径与瓶子的内径相吻合。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620497" y="2464013"/>
            <a:ext cx="11111436" cy="176945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②出水口和进水口：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如图，在瓶子的侧壁上打一个出水口，插上一段塑料管作为出水管。在瓶盖上挖一个洞，将其作为进水口。</a:t>
            </a:r>
          </a:p>
        </p:txBody>
      </p:sp>
      <p:sp>
        <p:nvSpPr>
          <p:cNvPr id="11" name="文本3" title=""/>
          <p:cNvSpPr txBox="1"/>
          <p:nvPr/>
        </p:nvSpPr>
        <p:spPr>
          <a:xfrm>
            <a:off x="620811" y="3799913"/>
            <a:ext cx="8111211" cy="230749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000"/>
              </a:lnSpc>
            </a:pP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③阀门：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如图所示，在活塞上打两个孔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A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、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，中间的孔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A 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用来固定筷子。用橡皮膏把塑料片的一边黏在活塞上，使塑料片能盖住孔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B</a:t>
            </a:r>
            <a:r>
              <a:rPr lang="zh-CN" altLang="en-US" sz="2600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，作为一个阀门。把玻璃球放到瓶子里作为另一个阀门。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104</Paragraphs>
  <Slides>16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7" baseType="lpstr">
      <vt:lpstr>Arial</vt:lpstr>
      <vt:lpstr>等线 Light</vt:lpstr>
      <vt:lpstr>等线</vt:lpstr>
      <vt:lpstr>微软雅黑</vt:lpstr>
      <vt:lpstr>黑体</vt:lpstr>
      <vt:lpstr>思源黑体</vt:lpstr>
      <vt:lpstr>Microsoft YaHei</vt:lpstr>
      <vt:lpstr>楷体</vt:lpstr>
      <vt:lpstr>Times New Roman</vt:lpstr>
      <vt:lpstr>宋体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2025-03-18T12:13:07Z</cp:lastPrinted>
  <dcterms:created xsi:type="dcterms:W3CDTF">2025-03-18T12:13:07Z</dcterms:created>
  <dcterms:modified xsi:type="dcterms:W3CDTF">2025-03-18T04:13:07Z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