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30"/>
  </p:notesMasterIdLst>
  <p:sldIdLst>
    <p:sldId id="299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56" r:id="rId10"/>
    <p:sldId id="270" r:id="rId11"/>
    <p:sldId id="268" r:id="rId12"/>
    <p:sldId id="279" r:id="rId13"/>
    <p:sldId id="269" r:id="rId14"/>
    <p:sldId id="272" r:id="rId15"/>
    <p:sldId id="273" r:id="rId16"/>
    <p:sldId id="274" r:id="rId17"/>
    <p:sldId id="275" r:id="rId18"/>
    <p:sldId id="289" r:id="rId19"/>
    <p:sldId id="276" r:id="rId20"/>
    <p:sldId id="291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1102"/>
    <a:srgbClr val="0E0D0C"/>
    <a:srgbClr val="000066"/>
    <a:srgbClr val="333399"/>
    <a:srgbClr val="CCFFCC"/>
    <a:srgbClr val="FFFF99"/>
    <a:srgbClr val="FEE5DA"/>
    <a:srgbClr val="F40C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0CC7539-6542-4EEF-9F0B-09AEA7932A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03062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7539-6542-4EEF-9F0B-09AEA7932A05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A7213D61-5F89-4619-AA47-0F021D53F7A8}" type="slidenum">
              <a:rPr lang="zh-CN" altLang="en-US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xmlns="" val="24134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8A75A062-5ACF-4C18-9F50-D6CF0F716191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t01eb1676110298225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4400" y="1371600"/>
            <a:ext cx="73152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403648" y="944760"/>
            <a:ext cx="6264696" cy="3240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7778" y="2132856"/>
            <a:ext cx="74626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spc="600" dirty="0" smtClean="0">
                <a:latin typeface="楷体" pitchFamily="49" charset="-122"/>
                <a:ea typeface="楷体" pitchFamily="49" charset="-122"/>
              </a:rPr>
              <a:t>14.3 </a:t>
            </a:r>
            <a:r>
              <a:rPr lang="zh-CN" altLang="en-US" sz="4000" b="1" i="1" spc="600" dirty="0" smtClean="0">
                <a:latin typeface="楷体" pitchFamily="49" charset="-122"/>
                <a:ea typeface="楷体" pitchFamily="49" charset="-122"/>
              </a:rPr>
              <a:t>欧姆定律的应用        </a:t>
            </a:r>
            <a:endParaRPr lang="zh-CN" altLang="en-US" sz="4000" b="1" i="1" spc="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44096" y="5418420"/>
            <a:ext cx="309880" cy="5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1700" y="13803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+mn-ea"/>
                <a:ea typeface="+mn-ea"/>
              </a:rPr>
              <a:t>第十四章 探究欧姆定</a:t>
            </a:r>
            <a:r>
              <a:rPr lang="zh-CN" altLang="en-US" sz="2800" dirty="0" smtClean="0">
                <a:latin typeface="+mn-ea"/>
                <a:ea typeface="+mn-ea"/>
              </a:rPr>
              <a:t>律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3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307" y="0"/>
            <a:ext cx="7488237" cy="8683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</a:t>
            </a:r>
            <a:r>
              <a:rPr lang="zh-CN" altLang="en-US" sz="3600" dirty="0"/>
              <a:t>量小灯泡工作时的电阻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7643" y="5985594"/>
            <a:ext cx="87487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b="1" dirty="0"/>
              <a:t>先使用电学模拟实验室作实物连接电学模拟实验</a:t>
            </a:r>
            <a:r>
              <a:rPr lang="zh-CN" altLang="en-US" b="1" dirty="0" smtClean="0"/>
              <a:t>室</a:t>
            </a:r>
            <a:endParaRPr lang="en-US" altLang="zh-CN" b="1" dirty="0"/>
          </a:p>
        </p:txBody>
      </p:sp>
    </p:spTree>
    <p:controls>
      <p:control spid="24578" name="ShockwaveFlash1" r:id="rId2" imgW="8892885" imgH="4902168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3184927"/>
            <a:ext cx="345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D52407"/>
                </a:solidFill>
                <a:latin typeface="Arial" panose="020B0604020202020204" pitchFamily="34" charset="0"/>
              </a:rPr>
              <a:t>设计实验电路图：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616585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87450" y="6140204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D52407"/>
                </a:solidFill>
                <a:latin typeface="Arial" panose="020B0604020202020204" pitchFamily="34" charset="0"/>
              </a:rPr>
              <a:t>灯泡两端的电压不能超过灯泡标注的电压值</a:t>
            </a:r>
          </a:p>
        </p:txBody>
      </p:sp>
      <p:pic>
        <p:nvPicPr>
          <p:cNvPr id="7173" name="Picture 5" descr="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168851"/>
            <a:ext cx="3982971" cy="29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36564" y="357981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D52407"/>
                </a:solidFill>
                <a:latin typeface="Arial" panose="020B0604020202020204" pitchFamily="34" charset="0"/>
              </a:rPr>
              <a:t>实验原理</a:t>
            </a:r>
            <a:r>
              <a:rPr lang="en-US" altLang="zh-CN" sz="2800" b="1" dirty="0">
                <a:solidFill>
                  <a:srgbClr val="D52407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95564" y="502444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7176" name="Group 8"/>
          <p:cNvGrpSpPr/>
          <p:nvPr/>
        </p:nvGrpSpPr>
        <p:grpSpPr bwMode="auto">
          <a:xfrm>
            <a:off x="2268538" y="97631"/>
            <a:ext cx="5449888" cy="1071563"/>
            <a:chOff x="-25" y="0"/>
            <a:chExt cx="3433" cy="675"/>
          </a:xfrm>
        </p:grpSpPr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-25" y="167"/>
              <a:ext cx="30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根据欧姆定律的变形公式：</a:t>
              </a:r>
            </a:p>
          </p:txBody>
        </p:sp>
        <p:graphicFrame>
          <p:nvGraphicFramePr>
            <p:cNvPr id="7178" name="Object 10"/>
            <p:cNvGraphicFramePr>
              <a:graphicFrameLocks noChangeAspect="1"/>
            </p:cNvGraphicFramePr>
            <p:nvPr/>
          </p:nvGraphicFramePr>
          <p:xfrm>
            <a:off x="2640" y="0"/>
            <a:ext cx="768" cy="675"/>
          </p:xfrm>
          <a:graphic>
            <a:graphicData uri="http://schemas.openxmlformats.org/presentationml/2006/ole">
              <p:oleObj spid="_x0000_s27654" r:id="rId6" imgW="10668000" imgH="9448800" progId="Equation.3">
                <p:embed/>
              </p:oleObj>
            </a:graphicData>
          </a:graphic>
        </p:graphicFrame>
      </p:grp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23850" y="1489869"/>
            <a:ext cx="18732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FontTx/>
              <a:buNone/>
            </a:pPr>
            <a:r>
              <a:rPr lang="zh-CN" altLang="en-US" sz="3200" dirty="0">
                <a:solidFill>
                  <a:schemeClr val="tx2"/>
                </a:solidFill>
              </a:rPr>
              <a:t>实验器材</a:t>
            </a:r>
            <a:r>
              <a:rPr lang="en-US" altLang="zh-CN" sz="32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440309" y="1628775"/>
            <a:ext cx="66960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直流电源（干电池）、电流表、电压表、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开关、小灯泡、导线、                  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052096" y="2335213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</a:rPr>
              <a:t>滑动变阻器</a:t>
            </a:r>
            <a:endParaRPr lang="zh-CN" alt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utoUpdateAnimBg="0"/>
      <p:bldP spid="7180" grpId="0" autoUpdateAnimBg="0"/>
      <p:bldP spid="718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45766" y="476672"/>
            <a:ext cx="8497887" cy="617785"/>
          </a:xfrm>
        </p:spPr>
        <p:txBody>
          <a:bodyPr/>
          <a:lstStyle/>
          <a:p>
            <a:r>
              <a:rPr lang="zh-CN" altLang="en-US" dirty="0"/>
              <a:t>实验步骤</a:t>
            </a:r>
            <a:r>
              <a:rPr lang="en-US" altLang="zh-CN" dirty="0"/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99592" y="1531639"/>
            <a:ext cx="3671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设计并画出电路图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088" y="2323802"/>
            <a:ext cx="7775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断开开关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按电路图连接好电路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闭合开关前应将滑动变阻器的滑片置于阻值最大的位置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7584" y="3429000"/>
            <a:ext cx="6265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检查无误后闭合开关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接通电路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7584" y="4221088"/>
            <a:ext cx="7559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多次改变滑动变阻器阻值，分别读出两表示数，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逐一填入记录表格中；实验结束后要立即断开开关</a:t>
            </a:r>
            <a:r>
              <a:rPr lang="en-US" altLang="zh-CN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33450" y="5589240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5.</a:t>
            </a:r>
            <a:r>
              <a:rPr lang="zh-CN" altLang="en-US" dirty="0"/>
              <a:t>整理实验器材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8" y="545306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D52407"/>
                </a:solidFill>
                <a:latin typeface="Arial" panose="020B0604020202020204" pitchFamily="34" charset="0"/>
              </a:rPr>
              <a:t>实验数据</a:t>
            </a:r>
            <a:r>
              <a:rPr lang="en-US" altLang="zh-CN" sz="3200" b="1" dirty="0">
                <a:solidFill>
                  <a:srgbClr val="D52407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3200" b="1" dirty="0">
                <a:solidFill>
                  <a:srgbClr val="D52407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小灯泡电阻</a:t>
            </a:r>
            <a:r>
              <a:rPr lang="en-US" altLang="zh-CN" sz="3200" b="1" dirty="0">
                <a:solidFill>
                  <a:srgbClr val="D52407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):</a:t>
            </a:r>
            <a:endParaRPr lang="en-US" altLang="zh-CN" sz="3200" b="1" dirty="0">
              <a:solidFill>
                <a:srgbClr val="D52407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538807" y="1540117"/>
          <a:ext cx="7850188" cy="2680971"/>
        </p:xfrm>
        <a:graphic>
          <a:graphicData uri="http://schemas.openxmlformats.org/drawingml/2006/table">
            <a:tbl>
              <a:tblPr/>
              <a:tblGrid>
                <a:gridCol w="1657350"/>
                <a:gridCol w="1108075"/>
                <a:gridCol w="1420813"/>
                <a:gridCol w="1495425"/>
                <a:gridCol w="2168525"/>
              </a:tblGrid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U/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zh-CN" altLang="en-US" sz="2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灯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灯泡亮度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5240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5240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5240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5240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3347095" y="333907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3563367" y="2179712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0.16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3564508" y="268376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0.28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5003800" y="399526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3562995" y="3187824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0.38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5086970" y="2179712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3.1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075088" y="2755776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3.6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076105" y="3259832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3.9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1043608" y="5487615"/>
            <a:ext cx="6983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由本实验你发现了什么</a:t>
            </a:r>
            <a:r>
              <a:rPr lang="en-US" altLang="zh-CN" b="1" dirty="0"/>
              <a:t>?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467544" y="5157192"/>
            <a:ext cx="84971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思考</a:t>
            </a:r>
            <a:r>
              <a:rPr lang="en-US" altLang="zh-CN" b="1" dirty="0"/>
              <a:t>:</a:t>
            </a:r>
            <a:r>
              <a:rPr lang="zh-CN" altLang="en-US" b="1" dirty="0"/>
              <a:t>灯泡由不亮逐渐变为正常发光</a:t>
            </a:r>
            <a:r>
              <a:rPr lang="en-US" altLang="zh-CN" b="1" dirty="0"/>
              <a:t>,</a:t>
            </a:r>
            <a:r>
              <a:rPr lang="zh-CN" altLang="en-US" b="1" dirty="0"/>
              <a:t>灯泡灯丝的温度是否在变化</a:t>
            </a:r>
            <a:r>
              <a:rPr lang="en-US" altLang="zh-CN" b="1" dirty="0"/>
              <a:t>?</a:t>
            </a:r>
            <a:endParaRPr lang="zh-CN" altLang="en-US" b="1" dirty="0"/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395536" y="4350048"/>
            <a:ext cx="7921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从实验中可以看出</a:t>
            </a:r>
            <a:r>
              <a:rPr lang="en-US" altLang="zh-CN" sz="2800" b="1" dirty="0"/>
              <a:t>:</a:t>
            </a:r>
            <a:r>
              <a:rPr lang="zh-CN" altLang="en-US" sz="2800" b="1" dirty="0">
                <a:solidFill>
                  <a:srgbClr val="00B0F0"/>
                </a:solidFill>
              </a:rPr>
              <a:t>灯丝的电阻是</a:t>
            </a:r>
            <a:r>
              <a:rPr lang="en-US" altLang="zh-CN" sz="2800" b="1" dirty="0">
                <a:solidFill>
                  <a:srgbClr val="00B0F0"/>
                </a:solidFill>
              </a:rPr>
              <a:t>__________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5796136" y="4350048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B0F0"/>
                </a:solidFill>
              </a:rPr>
              <a:t>变化的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6804992" y="21797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不亮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6516191" y="268376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灯丝暗红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6515745" y="3187824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微弱发光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6516216" y="369188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正常发光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3491557" y="37638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0.46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5075411" y="378904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5.4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539552" y="6063679"/>
            <a:ext cx="8154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灯丝（金属导体）的电阻跟温度有关</a:t>
            </a:r>
            <a:r>
              <a:rPr lang="zh-CN" altLang="en-US" b="1" dirty="0" smtClean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，温</a:t>
            </a:r>
            <a:r>
              <a:rPr lang="zh-CN" altLang="en-US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度越高，电阻越大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82" grpId="0" autoUpdateAnimBg="0"/>
      <p:bldP spid="10283" grpId="0" autoUpdateAnimBg="0"/>
      <p:bldP spid="10285" grpId="0" autoUpdateAnimBg="0"/>
      <p:bldP spid="10286" grpId="0" autoUpdateAnimBg="0"/>
      <p:bldP spid="10287" grpId="0" autoUpdateAnimBg="0"/>
      <p:bldP spid="10288" grpId="0" autoUpdateAnimBg="0"/>
      <p:bldP spid="10289" grpId="0" autoUpdateAnimBg="0"/>
      <p:bldP spid="10291" grpId="0" autoUpdateAnimBg="0"/>
      <p:bldP spid="10292" grpId="0" autoUpdateAnimBg="0"/>
      <p:bldP spid="10293" grpId="0" autoUpdateAnimBg="0"/>
      <p:bldP spid="10294" grpId="0" autoUpdateAnimBg="0"/>
      <p:bldP spid="10295" grpId="0" autoUpdateAnimBg="0"/>
      <p:bldP spid="10296" grpId="0" autoUpdateAnimBg="0"/>
      <p:bldP spid="10297" grpId="0" autoUpdateAnimBg="0"/>
      <p:bldP spid="10298" grpId="0" autoUpdateAnimBg="0"/>
      <p:bldP spid="10299" grpId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784" y="555026"/>
            <a:ext cx="220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D52407"/>
                </a:solidFill>
                <a:latin typeface="Arial" panose="020B0604020202020204" pitchFamily="34" charset="0"/>
              </a:rPr>
              <a:t>学生活动</a:t>
            </a:r>
            <a:r>
              <a:rPr lang="zh-CN" altLang="en-US" sz="2800" b="1" dirty="0">
                <a:solidFill>
                  <a:srgbClr val="D52407"/>
                </a:solidFill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4338" y="1484784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1.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比较灯泡在较低电压下和较高电压下测得电阻值有何区别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？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能否将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次电阻的平均值作为小灯泡的电阻？为什么？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-23812" y="306896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zh-CN" alt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zh-CN" altLang="en-US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低电压下电阻较小，较高电压下电阻较大。为什么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5288" y="3717032"/>
            <a:ext cx="8305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D52407"/>
                </a:solidFill>
                <a:latin typeface="Arial" panose="020B0604020202020204" pitchFamily="34" charset="0"/>
              </a:rPr>
              <a:t>     </a:t>
            </a:r>
            <a:r>
              <a:rPr lang="zh-CN" altLang="en-US" dirty="0">
                <a:solidFill>
                  <a:srgbClr val="D5240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不能。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因为灯丝发光时温度升高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使得电阻相差较大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每次测得的数值是灯丝在不同温度下的电阻值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所以不能取平均值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8313" y="5085184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讨论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如果是测一个普通电阻器的阻值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能否用多次测量取平均值的方法来减小实验误差</a:t>
            </a:r>
            <a:r>
              <a:rPr lang="en-US" altLang="zh-CN" sz="2800" b="1" dirty="0"/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  <p:bldP spid="11269" grpId="0" autoUpdateAnimBg="0"/>
      <p:bldP spid="11270" grpId="0" autoUpdateAnimBg="0"/>
      <p:bldP spid="112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3501008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    （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） 用描点法作出小灯泡的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U-I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图线，会不会是一条直线呢？为什么？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6" y="4653136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D52407"/>
                </a:solidFill>
                <a:latin typeface="Arial" panose="020B0604020202020204" pitchFamily="34" charset="0"/>
              </a:rPr>
              <a:t>       不是。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D52407"/>
                </a:solidFill>
                <a:latin typeface="Arial" panose="020B0604020202020204" pitchFamily="34" charset="0"/>
              </a:rPr>
              <a:t> 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因为灯丝的电阻随温度的升高而增大，电流与电压不成正比关系。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513036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） 如果用描点法作出定值电阻的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U-I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图线，应该是一条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______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线，为什么？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0" y="1894036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直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0" y="2732236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因为当电阻不变时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电流与电压成正比关系。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55576" y="1484784"/>
          <a:ext cx="8115300" cy="5157986"/>
        </p:xfrm>
        <a:graphic>
          <a:graphicData uri="http://schemas.openxmlformats.org/presentationml/2006/ole">
            <p:oleObj spid="_x0000_s28678" r:id="rId3" imgW="12268800" imgH="5418000" progId="MSGraph.Chart.8">
              <p:embed/>
            </p:oleObj>
          </a:graphicData>
        </a:graphic>
      </p:graphicFrame>
      <p:sp>
        <p:nvSpPr>
          <p:cNvPr id="1433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685800" cy="5334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>
                <a:latin typeface="Arial" panose="020B0604020202020204" pitchFamily="34" charset="0"/>
                <a:hlinkClick r:id="rId5" action="ppaction://hlinksldjump"/>
              </a:rPr>
              <a:t>返回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62068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定值电阻的</a:t>
            </a:r>
            <a:r>
              <a:rPr lang="en-US" altLang="zh-CN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U-I</a:t>
            </a:r>
            <a:r>
              <a:rPr lang="zh-CN" altLang="en-US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图线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11560" y="1484784"/>
          <a:ext cx="8115300" cy="5184576"/>
        </p:xfrm>
        <a:graphic>
          <a:graphicData uri="http://schemas.openxmlformats.org/presentationml/2006/ole">
            <p:oleObj spid="_x0000_s33798" r:id="rId3" imgW="12268800" imgH="5418000" progId="MSGraph.Chart.8">
              <p:embed/>
            </p:oleObj>
          </a:graphicData>
        </a:graphic>
      </p:graphicFrame>
      <p:sp>
        <p:nvSpPr>
          <p:cNvPr id="1536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91200"/>
            <a:ext cx="685800" cy="5334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>
                <a:latin typeface="Arial" panose="020B0604020202020204" pitchFamily="34" charset="0"/>
                <a:hlinkClick r:id="rId5" action="ppaction://hlinksldjump"/>
              </a:rPr>
              <a:t>返回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31840" y="764704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小灯泡的</a:t>
            </a:r>
            <a:r>
              <a:rPr lang="en-US" altLang="zh-CN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U-I</a:t>
            </a:r>
            <a:r>
              <a:rPr lang="zh-CN" altLang="en-US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图线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2232248"/>
            <a:ext cx="8246243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通短路有两种情况：</a:t>
            </a:r>
          </a:p>
          <a:p>
            <a:pPr>
              <a:buFontTx/>
              <a:buNone/>
            </a:pP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①</a:t>
            </a: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电源短路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电流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不经过任何用电器，直接由正极经过导线流回负极，容易烧坏电源。</a:t>
            </a:r>
          </a:p>
          <a:p>
            <a:pPr>
              <a:buFontTx/>
              <a:buNone/>
            </a:pP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②</a:t>
            </a: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用电器短路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，也叫部分电路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短路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即一根导线接在用电器的两端，此用电器被短路，容易产生烧毁其他用电器的情况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8112" y="485800"/>
            <a:ext cx="7772400" cy="9269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三、研究短路有什么危害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20576" y="1557015"/>
            <a:ext cx="8443912" cy="575841"/>
          </a:xfrm>
        </p:spPr>
        <p:txBody>
          <a:bodyPr/>
          <a:lstStyle/>
          <a:p>
            <a:r>
              <a:rPr lang="zh-CN" altLang="en-US" dirty="0" smtClean="0"/>
              <a:t>选</a:t>
            </a:r>
            <a:r>
              <a:rPr lang="zh-CN" altLang="en-US" dirty="0"/>
              <a:t>用短路部分分析及练习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560" y="2132856"/>
            <a:ext cx="683999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学生活</a:t>
            </a:r>
            <a:r>
              <a:rPr lang="zh-CN" altLang="en-US" sz="2800" b="1" dirty="0" smtClean="0"/>
              <a:t>动</a:t>
            </a:r>
            <a:r>
              <a:rPr lang="en-US" altLang="zh-CN" sz="2800" b="1" dirty="0" smtClean="0"/>
              <a:t>1:</a:t>
            </a:r>
            <a:r>
              <a:rPr lang="zh-CN" altLang="en-US" sz="2800" b="1" dirty="0"/>
              <a:t>家庭电路中短路有什么危害</a:t>
            </a:r>
            <a:r>
              <a:rPr lang="en-US" altLang="zh-CN" sz="2800" b="1" dirty="0"/>
              <a:t>?</a:t>
            </a:r>
          </a:p>
          <a:p>
            <a:pPr>
              <a:spcBef>
                <a:spcPct val="50000"/>
              </a:spcBef>
            </a:pPr>
            <a:endParaRPr lang="en-US" altLang="zh-CN" sz="2800" b="1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4675" y="3933056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学生活</a:t>
            </a:r>
            <a:r>
              <a:rPr lang="zh-CN" altLang="en-US" sz="2800" b="1" dirty="0" smtClean="0"/>
              <a:t>动</a:t>
            </a:r>
            <a:r>
              <a:rPr lang="en-US" altLang="zh-CN" sz="2800" b="1" dirty="0" smtClean="0"/>
              <a:t>2:</a:t>
            </a:r>
            <a:r>
              <a:rPr lang="zh-CN" altLang="en-US" sz="2800" b="1" dirty="0"/>
              <a:t>电流表并联在电器两端并发生短路时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会造成什么危害</a:t>
            </a:r>
            <a:r>
              <a:rPr lang="en-US" altLang="zh-CN" sz="2800" b="1" dirty="0" smtClean="0"/>
              <a:t>?</a:t>
            </a:r>
            <a:endParaRPr lang="en-US" altLang="zh-CN" sz="2800" b="1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552" y="2564904"/>
            <a:ext cx="82073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3A1F8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b="1" dirty="0" smtClean="0">
                <a:solidFill>
                  <a:srgbClr val="3A1F8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en-US" b="1" dirty="0">
                <a:solidFill>
                  <a:srgbClr val="3A1F8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庭电路中短路，导线将产生大量的热</a:t>
            </a:r>
            <a:r>
              <a:rPr lang="en-US" altLang="zh-CN" b="1" dirty="0">
                <a:solidFill>
                  <a:srgbClr val="3A1F8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solidFill>
                  <a:srgbClr val="3A1F8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引起火灾或烧坏供电设备</a:t>
            </a:r>
            <a:r>
              <a:rPr lang="en-US" altLang="zh-CN" b="1" dirty="0">
                <a:solidFill>
                  <a:srgbClr val="3A1F8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5537" y="4869160"/>
            <a:ext cx="8208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电</a:t>
            </a:r>
            <a:r>
              <a:rPr lang="zh-CN" altLang="en-US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流表</a:t>
            </a:r>
            <a:r>
              <a:rPr lang="zh-CN" altLang="en-US" b="1" dirty="0" smtClean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并联接</a:t>
            </a:r>
            <a:r>
              <a:rPr lang="zh-CN" altLang="en-US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在用电器两端造成的短路，会造成电流表损坏</a:t>
            </a:r>
            <a:r>
              <a:rPr lang="en-US" altLang="zh-CN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甚至会损坏电源；电线发热温度升高</a:t>
            </a:r>
            <a:r>
              <a:rPr lang="en-US" altLang="zh-CN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严重时会发生火灾</a:t>
            </a:r>
            <a:r>
              <a:rPr lang="en-US" altLang="zh-CN" b="1" dirty="0">
                <a:solidFill>
                  <a:srgbClr val="D8110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560" y="18864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3333CC"/>
                </a:solidFill>
              </a:rPr>
              <a:t>实验室有一只阻值不明的电阻器，怎样测出它的电阻呢？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07541" y="1950983"/>
            <a:ext cx="7848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使电阻器中通过电流，并测出电流值和电阻器两端的电压值，应用欧姆定律求出</a:t>
            </a:r>
            <a:r>
              <a:rPr lang="en-US" altLang="zh-CN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lang="en-US" altLang="zh-CN" baseline="-20000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的值。</a:t>
            </a:r>
            <a:r>
              <a:rPr lang="en-US" altLang="zh-CN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这是一种间接测量</a:t>
            </a:r>
            <a:r>
              <a:rPr lang="en-US" altLang="zh-CN" dirty="0">
                <a:solidFill>
                  <a:srgbClr val="0E0D0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11760" y="5589240"/>
            <a:ext cx="5184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E0D0C"/>
                </a:solidFill>
                <a:latin typeface="华文新魏" pitchFamily="2" charset="-122"/>
                <a:ea typeface="华文新魏" pitchFamily="2" charset="-122"/>
              </a:rPr>
              <a:t>这种方法叫做</a:t>
            </a:r>
            <a:r>
              <a:rPr lang="zh-CN" altLang="en-US" sz="3200" b="1" dirty="0">
                <a:solidFill>
                  <a:srgbClr val="3333CC"/>
                </a:solidFill>
              </a:rPr>
              <a:t>伏安法</a:t>
            </a:r>
          </a:p>
        </p:txBody>
      </p:sp>
      <p:grpSp>
        <p:nvGrpSpPr>
          <p:cNvPr id="5125" name="Group 5"/>
          <p:cNvGrpSpPr/>
          <p:nvPr/>
        </p:nvGrpSpPr>
        <p:grpSpPr bwMode="auto">
          <a:xfrm>
            <a:off x="556260" y="3140968"/>
            <a:ext cx="3671888" cy="1731705"/>
            <a:chOff x="0" y="2"/>
            <a:chExt cx="1654" cy="691"/>
          </a:xfrm>
        </p:grpSpPr>
        <p:sp>
          <p:nvSpPr>
            <p:cNvPr id="5126" name="xjhzja25"/>
            <p:cNvSpPr/>
            <p:nvPr/>
          </p:nvSpPr>
          <p:spPr bwMode="auto">
            <a:xfrm flipV="1">
              <a:off x="208" y="111"/>
              <a:ext cx="1328" cy="375"/>
            </a:xfrm>
            <a:custGeom>
              <a:avLst/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xjhzja24"/>
            <p:cNvSpPr>
              <a:spLocks noChangeShapeType="1"/>
            </p:cNvSpPr>
            <p:nvPr/>
          </p:nvSpPr>
          <p:spPr bwMode="auto">
            <a:xfrm>
              <a:off x="0" y="495"/>
              <a:ext cx="16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xjhzja19"/>
            <p:cNvSpPr>
              <a:spLocks noChangeArrowheads="1"/>
            </p:cNvSpPr>
            <p:nvPr/>
          </p:nvSpPr>
          <p:spPr bwMode="auto">
            <a:xfrm rot="10800000">
              <a:off x="875" y="424"/>
              <a:ext cx="343" cy="112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29" name="Group 9"/>
            <p:cNvGrpSpPr/>
            <p:nvPr/>
          </p:nvGrpSpPr>
          <p:grpSpPr bwMode="auto">
            <a:xfrm>
              <a:off x="405" y="371"/>
              <a:ext cx="277" cy="314"/>
              <a:chOff x="0" y="5"/>
              <a:chExt cx="690" cy="787"/>
            </a:xfrm>
          </p:grpSpPr>
          <p:sp>
            <p:nvSpPr>
              <p:cNvPr id="5130" name="Oval 10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Text Box 11"/>
              <p:cNvSpPr txBox="1">
                <a:spLocks noChangeArrowheads="1"/>
              </p:cNvSpPr>
              <p:nvPr/>
            </p:nvSpPr>
            <p:spPr bwMode="auto">
              <a:xfrm>
                <a:off x="143" y="5"/>
                <a:ext cx="547" cy="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800" b="1"/>
                  <a:t>A</a:t>
                </a:r>
              </a:p>
            </p:txBody>
          </p:sp>
        </p:grpSp>
        <p:grpSp>
          <p:nvGrpSpPr>
            <p:cNvPr id="5132" name="Group 12"/>
            <p:cNvGrpSpPr/>
            <p:nvPr/>
          </p:nvGrpSpPr>
          <p:grpSpPr bwMode="auto">
            <a:xfrm>
              <a:off x="624" y="2"/>
              <a:ext cx="243" cy="317"/>
              <a:chOff x="0" y="5"/>
              <a:chExt cx="607" cy="791"/>
            </a:xfrm>
          </p:grpSpPr>
          <p:sp>
            <p:nvSpPr>
              <p:cNvPr id="5133" name="Oval 13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Text Box 14"/>
              <p:cNvSpPr txBox="1">
                <a:spLocks noChangeArrowheads="1"/>
              </p:cNvSpPr>
              <p:nvPr/>
            </p:nvSpPr>
            <p:spPr bwMode="auto">
              <a:xfrm>
                <a:off x="97" y="110"/>
                <a:ext cx="510" cy="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800" b="1"/>
                  <a:t>V</a:t>
                </a:r>
              </a:p>
            </p:txBody>
          </p:sp>
        </p:grp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894" y="486"/>
              <a:ext cx="25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</a:rPr>
                <a:t>R</a:t>
              </a:r>
              <a:r>
                <a:rPr lang="en-US" altLang="zh-CN" sz="2800" b="1" i="1" baseline="-2500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5136" name="Group 16"/>
          <p:cNvGrpSpPr/>
          <p:nvPr/>
        </p:nvGrpSpPr>
        <p:grpSpPr bwMode="auto">
          <a:xfrm>
            <a:off x="4572000" y="3140968"/>
            <a:ext cx="4356100" cy="1755411"/>
            <a:chOff x="0" y="2"/>
            <a:chExt cx="1654" cy="686"/>
          </a:xfrm>
        </p:grpSpPr>
        <p:sp>
          <p:nvSpPr>
            <p:cNvPr id="5137" name="xjhzja25"/>
            <p:cNvSpPr/>
            <p:nvPr/>
          </p:nvSpPr>
          <p:spPr bwMode="auto">
            <a:xfrm flipV="1">
              <a:off x="528" y="124"/>
              <a:ext cx="968" cy="352"/>
            </a:xfrm>
            <a:custGeom>
              <a:avLst/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xjhzja24"/>
            <p:cNvSpPr>
              <a:spLocks noChangeShapeType="1"/>
            </p:cNvSpPr>
            <p:nvPr/>
          </p:nvSpPr>
          <p:spPr bwMode="auto">
            <a:xfrm>
              <a:off x="0" y="492"/>
              <a:ext cx="16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xjhzja19"/>
            <p:cNvSpPr>
              <a:spLocks noChangeArrowheads="1"/>
            </p:cNvSpPr>
            <p:nvPr/>
          </p:nvSpPr>
          <p:spPr bwMode="auto">
            <a:xfrm rot="10800000">
              <a:off x="825" y="428"/>
              <a:ext cx="343" cy="112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40" name="Group 20"/>
            <p:cNvGrpSpPr/>
            <p:nvPr/>
          </p:nvGrpSpPr>
          <p:grpSpPr bwMode="auto">
            <a:xfrm>
              <a:off x="186" y="352"/>
              <a:ext cx="251" cy="303"/>
              <a:chOff x="0" y="0"/>
              <a:chExt cx="627" cy="759"/>
            </a:xfrm>
          </p:grpSpPr>
          <p:sp>
            <p:nvSpPr>
              <p:cNvPr id="5141" name="Oval 21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Text Box 22"/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501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800" b="1"/>
                  <a:t>A</a:t>
                </a:r>
              </a:p>
            </p:txBody>
          </p:sp>
        </p:grpSp>
        <p:grpSp>
          <p:nvGrpSpPr>
            <p:cNvPr id="5143" name="Group 23"/>
            <p:cNvGrpSpPr/>
            <p:nvPr/>
          </p:nvGrpSpPr>
          <p:grpSpPr bwMode="auto">
            <a:xfrm>
              <a:off x="922" y="2"/>
              <a:ext cx="238" cy="288"/>
              <a:chOff x="0" y="5"/>
              <a:chExt cx="594" cy="719"/>
            </a:xfrm>
          </p:grpSpPr>
          <p:sp>
            <p:nvSpPr>
              <p:cNvPr id="5144" name="Oval 24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194" y="70"/>
                <a:ext cx="400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800" b="1"/>
                  <a:t>V</a:t>
                </a:r>
              </a:p>
            </p:txBody>
          </p:sp>
        </p:grp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878" y="485"/>
              <a:ext cx="2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</a:rPr>
                <a:t>R</a:t>
              </a:r>
              <a:r>
                <a:rPr lang="en-US" altLang="zh-CN" sz="2800" b="1" i="1" baseline="-25000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203848" y="4941168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伏安法测电阻电路图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ldLvl="0" animBg="1" autoUpdateAnimBg="0"/>
      <p:bldP spid="5124" grpId="1" autoUpdateAnimBg="0"/>
      <p:bldP spid="51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605838" cy="68580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en-US" altLang="zh-CN" sz="2800" b="1" dirty="0" smtClean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如下图所示的电路中，当闭合开关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后，发现两灯都不亮，电流表的指针几乎指在零刻线处，电压表指针则有明显偏转，该电路中的故障可能是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</a:p>
          <a:p>
            <a:pPr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FontTx/>
              <a:buNone/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A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灯泡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en-US" altLang="zh-CN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短路            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灯泡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en-US" altLang="zh-CN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开路    </a:t>
            </a:r>
          </a:p>
          <a:p>
            <a:pPr>
              <a:buFontTx/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．灯泡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en-US" altLang="zh-CN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开路    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．两个灯泡都开路</a:t>
            </a:r>
          </a:p>
        </p:txBody>
      </p:sp>
      <p:pic>
        <p:nvPicPr>
          <p:cNvPr id="13315" name="Picture 5" descr="wpsD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952"/>
            <a:ext cx="18716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707904" y="2636912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</a:rPr>
              <a:t>B</a:t>
            </a:r>
            <a:endParaRPr lang="en-US" altLang="zh-CN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964613" cy="4510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当电源插头出现如图所示的甲、乙两种情况时，一旦插入插座内，会造成短路的是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（选填“甲”或“乙”）</a:t>
            </a:r>
          </a:p>
          <a:p>
            <a:pPr>
              <a:buFontTx/>
              <a:buNone/>
            </a:pPr>
            <a:endParaRPr lang="zh-CN" altLang="en-US" sz="2400" dirty="0"/>
          </a:p>
          <a:p>
            <a:pPr>
              <a:buFontTx/>
              <a:buNone/>
            </a:pPr>
            <a:endParaRPr lang="zh-CN" altLang="en-US" sz="2400" dirty="0"/>
          </a:p>
          <a:p>
            <a:pPr>
              <a:buFontTx/>
              <a:buNone/>
            </a:pPr>
            <a:endParaRPr lang="zh-CN" altLang="en-US" sz="2400" dirty="0"/>
          </a:p>
          <a:p>
            <a:pPr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如下图所示电路中，当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闭合时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,L</a:t>
            </a:r>
            <a:r>
              <a:rPr lang="en-US" altLang="zh-CN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en-US" altLang="zh-CN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并联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；当</a:t>
            </a:r>
            <a:r>
              <a:rPr lang="zh-CN" altLang="en-US" sz="24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闭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合时，电路会发生短路，损坏电源．</a:t>
            </a:r>
          </a:p>
        </p:txBody>
      </p:sp>
      <p:pic>
        <p:nvPicPr>
          <p:cNvPr id="12291" name="Picture 5" descr="wps36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2129535" cy="11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wps53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128"/>
            <a:ext cx="1728192" cy="170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860032" y="3645024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289434" y="4005064"/>
            <a:ext cx="1130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9144000" cy="68580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en-US" altLang="zh-CN" sz="2400" b="1" u="sng" dirty="0" smtClean="0"/>
          </a:p>
          <a:p>
            <a:pPr>
              <a:buFontTx/>
              <a:buNone/>
            </a:pPr>
            <a:r>
              <a:rPr lang="zh-CN" altLang="en-US" sz="2400" b="1" dirty="0" smtClean="0"/>
              <a:t>欧</a:t>
            </a:r>
            <a:r>
              <a:rPr lang="zh-CN" altLang="en-US" sz="2400" b="1" dirty="0"/>
              <a:t>姆定律及简单应用（高频考点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buFontTx/>
              <a:buNone/>
            </a:pPr>
            <a:endParaRPr lang="zh-CN" altLang="en-US" sz="2400" b="1" dirty="0"/>
          </a:p>
          <a:p>
            <a:pPr>
              <a:buFontTx/>
              <a:buNone/>
            </a:pPr>
            <a:r>
              <a:rPr lang="zh-CN" altLang="en-US" sz="1800" dirty="0">
                <a:latin typeface="楷体" pitchFamily="49" charset="-122"/>
                <a:ea typeface="楷体" pitchFamily="49" charset="-122"/>
              </a:rPr>
              <a:t>考点分析：本考点考查的重点是运用欧姆定律解答相关计算题，考查难度中等</a:t>
            </a:r>
            <a:r>
              <a:rPr lang="en-US" altLang="zh-CN" sz="1800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1800" dirty="0">
                <a:latin typeface="楷体" pitchFamily="49" charset="-122"/>
                <a:ea typeface="楷体" pitchFamily="49" charset="-122"/>
              </a:rPr>
              <a:t>要解决欧姆定律的相关问题，必须先掌握好串并联电路的电流、电压、电阻规律以及欧姆定律和欧姆定律的变形公式</a:t>
            </a:r>
            <a:r>
              <a:rPr lang="en-US" altLang="zh-CN" sz="1800" dirty="0"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871296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8243888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2010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广东，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分）如图，是关于电阻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I﹣U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图象．由图可知，电阻值较大的电阻是</a:t>
            </a:r>
            <a:r>
              <a:rPr lang="zh-CN" altLang="en-US" sz="2400" u="sng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   　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．若将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两电阻 并联后接在电压为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2V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的电源两端，则并联电路干路中的电流是</a:t>
            </a:r>
            <a:r>
              <a:rPr lang="zh-CN" altLang="en-US" sz="2400" u="sng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　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，此时电路总电阻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值是</a:t>
            </a:r>
            <a:r>
              <a:rPr lang="zh-CN" altLang="en-US" sz="2400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（保留一位小数）．</a:t>
            </a:r>
          </a:p>
        </p:txBody>
      </p:sp>
      <p:pic>
        <p:nvPicPr>
          <p:cNvPr id="23555" name="Picture 5" descr="wpsB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672061" cy="27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156176" y="17476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427984" y="2492896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0.6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475656" y="2899792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  <p:bldP spid="614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9144000" cy="5229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2011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广东，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分）如图甲所示的电路中，电源电压为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3V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，小灯泡上标有“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2.5V 0.25A”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字样．当滑动变阻器的滑片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从最右端移到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点时，小灯泡正常发光；再移动滑片到某点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时，电压表的读数如图乙所示（电源电压和小灯泡的电阻保持不变）．请回答：</a:t>
            </a:r>
          </a:p>
          <a:p>
            <a:pPr>
              <a:buFontTx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>
              <a:buFontTx/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）当滑片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滑到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点时，电压表的读数为</a:t>
            </a:r>
            <a:r>
              <a:rPr lang="zh-CN" altLang="en-US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；小灯泡的电阻为</a:t>
            </a:r>
            <a:r>
              <a:rPr lang="zh-CN" altLang="en-US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Ω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点在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点的</a:t>
            </a:r>
            <a:r>
              <a:rPr lang="zh-CN" altLang="en-US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（选填“左”或“右”）．</a:t>
            </a:r>
          </a:p>
          <a:p>
            <a:pPr>
              <a:buFontTx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）滑片在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处时，求滑动变阻器接入电路的阻值是多少？</a:t>
            </a:r>
          </a:p>
        </p:txBody>
      </p:sp>
      <p:pic>
        <p:nvPicPr>
          <p:cNvPr id="24579" name="Picture 5" descr="wps6A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844" y="2515741"/>
            <a:ext cx="3619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557034" y="3604954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331640" y="3892986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788024" y="3604954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</a:rPr>
              <a:t>右</a:t>
            </a:r>
          </a:p>
        </p:txBody>
      </p: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850532"/>
            <a:ext cx="47529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  <p:bldP spid="624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9863"/>
            <a:ext cx="8964613" cy="28527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2013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广东，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分）如图所示的电路，电源电压为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6V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且保持不变，滑动变阻器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R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标有“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2A”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字样．</a:t>
            </a:r>
          </a:p>
          <a:p>
            <a:pPr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）将滑片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移到最右端，闭合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，断开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，求电流表的示数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sz="2000" baseline="-25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）保持滑片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在最右端，闭合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，电流表示数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I=5I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的阻值．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）将滑片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移至某一位置，闭合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en-US" altLang="zh-CN" sz="20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，电流表示数为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0.68A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，求此时滑动变阻器接入电路的阻值．</a:t>
            </a:r>
          </a:p>
        </p:txBody>
      </p:sp>
      <p:pic>
        <p:nvPicPr>
          <p:cNvPr id="25603" name="Picture 5" descr="wps2C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16832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6768752" cy="239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668" y="1295822"/>
            <a:ext cx="8459788" cy="37893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zh-CN" altLang="en-US" sz="2800" b="1" dirty="0"/>
              <a:t>考点</a:t>
            </a:r>
            <a:r>
              <a:rPr lang="en-US" altLang="zh-CN" sz="2800" b="1" dirty="0"/>
              <a:t>5 </a:t>
            </a:r>
            <a:r>
              <a:rPr lang="zh-CN" altLang="en-US" sz="2800" b="1" dirty="0"/>
              <a:t>动态电路的分析（高频考点）</a:t>
            </a:r>
          </a:p>
          <a:p>
            <a:pPr>
              <a:buFontTx/>
              <a:buNone/>
            </a:pPr>
            <a:endParaRPr lang="en-US" altLang="zh-CN" sz="2800" b="1" dirty="0" smtClean="0"/>
          </a:p>
          <a:p>
            <a:pPr>
              <a:buFontTx/>
              <a:buNone/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</a:t>
            </a:r>
            <a:r>
              <a:rPr lang="zh-CN" altLang="en-US" sz="24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点分析</a:t>
            </a:r>
            <a:r>
              <a:rPr lang="zh-CN" altLang="en-US" sz="2800" b="1" dirty="0" smtClean="0"/>
              <a:t>：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电路的分析是广东中考的高频考点，一般出现在选择题的最后一题作为较难的选择题出现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这类题目的分析思路是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首先，把电路中的电流表换成导线，电压表直接拆除，判断电路的连接情况；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然后，分别把电表加入电路，分析各个电表的测量对象；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最后，根据欧姆定律及串并联电路的电流、电压、电阻规律结合电路的变化情况进行分析，得出结论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9863"/>
            <a:ext cx="9144000" cy="4652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2010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广东，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分）如图所示，电源电压保持不变，当变阻器滑片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滑到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端时，闭合开关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，灯泡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恰好正常发光，以下说法正确的是（     ）</a:t>
            </a:r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仍在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端，开关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断开，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闭合，灯泡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仍正常发光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仍在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端，开关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闭合，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断开，灯泡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仍正常发光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滑到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端，同时闭合开关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，灯泡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仍正常发光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．滑片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滑到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端，开关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闭合，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断开，灯泡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仍正常发光</a:t>
            </a:r>
          </a:p>
        </p:txBody>
      </p:sp>
      <p:pic>
        <p:nvPicPr>
          <p:cNvPr id="32771" name="Picture 5" descr="wps4B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802" y="2347714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59832" y="220486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9863"/>
            <a:ext cx="8820150" cy="58769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2011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广东，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分）如图所示，电源电压保持不变，闭合开关，将滑动变阻器的滑片向右滑动时，则（    ）</a:t>
            </a:r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r>
              <a:rPr lang="zh-CN" altLang="en-US" sz="2800" dirty="0" smtClean="0"/>
              <a:t>　　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．通过灯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的电流变小，变阻器两端的电压变小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　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．通过灯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的电流变大，变阻器两端的电压变大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　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两端的电压变小，通过变阻器的电流变小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　　　　　　　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．灯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两端的电压变大，通过变阻器的电流变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  <a:r>
              <a:rPr lang="zh-CN" altLang="en-US" sz="2800" dirty="0" smtClean="0"/>
              <a:t> </a:t>
            </a:r>
            <a:endParaRPr lang="zh-CN" altLang="en-US" sz="2800" dirty="0"/>
          </a:p>
        </p:txBody>
      </p:sp>
      <p:pic>
        <p:nvPicPr>
          <p:cNvPr id="33795" name="Picture 5" descr="wps15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2448372" cy="17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516216" y="1844824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3528" y="545306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伏安法测电阻的原理：</a:t>
            </a:r>
            <a:r>
              <a:rPr lang="en-US" altLang="zh-CN" sz="3200" b="1" dirty="0">
                <a:solidFill>
                  <a:srgbClr val="000000"/>
                </a:solidFill>
              </a:rPr>
              <a:t>R</a:t>
            </a:r>
            <a:r>
              <a:rPr lang="en-US" altLang="zh-CN" sz="32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</a:rPr>
              <a:t>=U</a:t>
            </a:r>
            <a:r>
              <a:rPr lang="en-US" altLang="zh-CN" sz="3200" b="1" baseline="-25000" dirty="0">
                <a:solidFill>
                  <a:srgbClr val="000000"/>
                </a:solidFill>
              </a:rPr>
              <a:t>X </a:t>
            </a:r>
            <a:r>
              <a:rPr lang="zh-CN" altLang="en-US" sz="3200" b="1" dirty="0">
                <a:solidFill>
                  <a:srgbClr val="000000"/>
                </a:solidFill>
              </a:rPr>
              <a:t>／ </a:t>
            </a:r>
            <a:r>
              <a:rPr lang="en-US" altLang="zh-CN" sz="3200" b="1" dirty="0">
                <a:solidFill>
                  <a:srgbClr val="000000"/>
                </a:solidFill>
              </a:rPr>
              <a:t>I</a:t>
            </a:r>
            <a:r>
              <a:rPr lang="en-US" altLang="zh-CN" sz="32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</a:rPr>
              <a:t> .</a:t>
            </a:r>
            <a:endParaRPr lang="en-US" altLang="zh-CN" sz="32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142497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000000"/>
                </a:solidFill>
              </a:rPr>
              <a:t>       注</a:t>
            </a:r>
            <a:r>
              <a:rPr lang="zh-CN" altLang="en-US" sz="2000" b="1" dirty="0">
                <a:solidFill>
                  <a:srgbClr val="000000"/>
                </a:solidFill>
              </a:rPr>
              <a:t>意</a:t>
            </a:r>
            <a:r>
              <a:rPr lang="en-US" altLang="zh-CN" sz="2000" b="1" dirty="0">
                <a:solidFill>
                  <a:srgbClr val="000000"/>
                </a:solidFill>
              </a:rPr>
              <a:t>U</a:t>
            </a:r>
            <a:r>
              <a:rPr lang="zh-CN" altLang="en-US" sz="2000" b="1" dirty="0">
                <a:solidFill>
                  <a:srgbClr val="000000"/>
                </a:solidFill>
              </a:rPr>
              <a:t>、 </a:t>
            </a:r>
            <a:r>
              <a:rPr lang="en-US" altLang="zh-CN" sz="2000" b="1" dirty="0">
                <a:solidFill>
                  <a:srgbClr val="000000"/>
                </a:solidFill>
              </a:rPr>
              <a:t>I</a:t>
            </a:r>
            <a:r>
              <a:rPr lang="zh-CN" altLang="en-US" sz="2000" b="1" dirty="0">
                <a:solidFill>
                  <a:srgbClr val="000000"/>
                </a:solidFill>
              </a:rPr>
              <a:t>、 </a:t>
            </a:r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zh-CN" altLang="en-US" sz="2000" b="1" dirty="0">
                <a:solidFill>
                  <a:srgbClr val="000000"/>
                </a:solidFill>
              </a:rPr>
              <a:t>三个量必须是</a:t>
            </a:r>
            <a:r>
              <a:rPr lang="zh-CN" altLang="en-US" sz="2000" b="1" dirty="0">
                <a:solidFill>
                  <a:srgbClr val="669900"/>
                </a:solidFill>
              </a:rPr>
              <a:t>同一段</a:t>
            </a:r>
            <a:r>
              <a:rPr lang="zh-CN" altLang="en-US" sz="2000" b="1" dirty="0">
                <a:solidFill>
                  <a:srgbClr val="000000"/>
                </a:solidFill>
              </a:rPr>
              <a:t>电路中的量，由于电流表和电压表都有内阻，因此，一定产生误差。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7544" y="2117799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</a:rPr>
              <a:t>1.  </a:t>
            </a:r>
            <a:r>
              <a:rPr lang="zh-CN" altLang="en-US" sz="2800" b="1" dirty="0">
                <a:solidFill>
                  <a:srgbClr val="000000"/>
                </a:solidFill>
              </a:rPr>
              <a:t>电流表内接法</a:t>
            </a:r>
            <a:endParaRPr lang="zh-CN" altLang="en-US" b="1" baseline="-25000" dirty="0">
              <a:solidFill>
                <a:schemeClr val="accent2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6156177" y="2708920"/>
            <a:ext cx="2304256" cy="1218630"/>
            <a:chOff x="0" y="0"/>
            <a:chExt cx="1654" cy="813"/>
          </a:xfrm>
        </p:grpSpPr>
        <p:sp>
          <p:nvSpPr>
            <p:cNvPr id="16390" name="xjhzja25"/>
            <p:cNvSpPr/>
            <p:nvPr/>
          </p:nvSpPr>
          <p:spPr bwMode="auto">
            <a:xfrm flipV="1">
              <a:off x="208" y="111"/>
              <a:ext cx="1328" cy="375"/>
            </a:xfrm>
            <a:custGeom>
              <a:avLst/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1" name="xjhzja24"/>
            <p:cNvSpPr>
              <a:spLocks noChangeShapeType="1"/>
            </p:cNvSpPr>
            <p:nvPr/>
          </p:nvSpPr>
          <p:spPr bwMode="auto">
            <a:xfrm>
              <a:off x="0" y="495"/>
              <a:ext cx="16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xjhzja19"/>
            <p:cNvSpPr>
              <a:spLocks noChangeArrowheads="1"/>
            </p:cNvSpPr>
            <p:nvPr/>
          </p:nvSpPr>
          <p:spPr bwMode="auto">
            <a:xfrm rot="10800000">
              <a:off x="875" y="424"/>
              <a:ext cx="343" cy="112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9"/>
            <p:cNvGrpSpPr/>
            <p:nvPr/>
          </p:nvGrpSpPr>
          <p:grpSpPr bwMode="auto">
            <a:xfrm>
              <a:off x="405" y="369"/>
              <a:ext cx="219" cy="261"/>
              <a:chOff x="0" y="0"/>
              <a:chExt cx="546" cy="654"/>
            </a:xfrm>
          </p:grpSpPr>
          <p:sp>
            <p:nvSpPr>
              <p:cNvPr id="16394" name="Oval 10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400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000" b="1"/>
                  <a:t>A</a:t>
                </a:r>
              </a:p>
            </p:txBody>
          </p:sp>
        </p:grpSp>
        <p:grpSp>
          <p:nvGrpSpPr>
            <p:cNvPr id="4" name="Group 12"/>
            <p:cNvGrpSpPr/>
            <p:nvPr/>
          </p:nvGrpSpPr>
          <p:grpSpPr bwMode="auto">
            <a:xfrm>
              <a:off x="624" y="0"/>
              <a:ext cx="219" cy="262"/>
              <a:chOff x="0" y="0"/>
              <a:chExt cx="546" cy="654"/>
            </a:xfrm>
          </p:grpSpPr>
          <p:sp>
            <p:nvSpPr>
              <p:cNvPr id="16397" name="Oval 13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8" name="Text Box 14"/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400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000" b="1"/>
                  <a:t>V</a:t>
                </a:r>
              </a:p>
            </p:txBody>
          </p:sp>
        </p:grp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894" y="486"/>
              <a:ext cx="3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</a:rPr>
                <a:t>R</a:t>
              </a:r>
              <a:r>
                <a:rPr lang="en-US" altLang="zh-CN" sz="2800" b="1" i="1" baseline="-25000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707904" y="2204864"/>
            <a:ext cx="301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</a:rPr>
              <a:t>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A</a:t>
            </a:r>
            <a:r>
              <a:rPr lang="en-US" altLang="zh-CN" sz="2000" b="1" dirty="0">
                <a:solidFill>
                  <a:srgbClr val="000000"/>
                </a:solidFill>
              </a:rPr>
              <a:t>=I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</a:rPr>
              <a:t>      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V</a:t>
            </a:r>
            <a:r>
              <a:rPr lang="en-US" altLang="zh-CN" sz="2000" b="1" dirty="0">
                <a:solidFill>
                  <a:srgbClr val="000000"/>
                </a:solidFill>
              </a:rPr>
              <a:t>=U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</a:rPr>
              <a:t>+U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</a:rPr>
              <a:t>＞ </a:t>
            </a:r>
            <a:r>
              <a:rPr lang="en-US" altLang="zh-CN" sz="2000" b="1" dirty="0">
                <a:solidFill>
                  <a:srgbClr val="000000"/>
                </a:solidFill>
              </a:rPr>
              <a:t>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39552" y="2740858"/>
            <a:ext cx="44555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zh-CN" altLang="en-US" sz="2000" b="1" baseline="-25000" dirty="0">
                <a:solidFill>
                  <a:srgbClr val="000000"/>
                </a:solidFill>
              </a:rPr>
              <a:t>测</a:t>
            </a:r>
            <a:r>
              <a:rPr lang="en-US" altLang="zh-CN" sz="2000" b="1" dirty="0">
                <a:solidFill>
                  <a:srgbClr val="000000"/>
                </a:solidFill>
              </a:rPr>
              <a:t>= 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V </a:t>
            </a:r>
            <a:r>
              <a:rPr lang="zh-CN" altLang="en-US" sz="2000" b="1" dirty="0">
                <a:solidFill>
                  <a:srgbClr val="000000"/>
                </a:solidFill>
              </a:rPr>
              <a:t>／ </a:t>
            </a:r>
            <a:r>
              <a:rPr lang="en-US" altLang="zh-CN" sz="2000" b="1" dirty="0">
                <a:solidFill>
                  <a:srgbClr val="000000"/>
                </a:solidFill>
              </a:rPr>
              <a:t>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A </a:t>
            </a:r>
            <a:r>
              <a:rPr lang="en-US" altLang="zh-CN" sz="2000" b="1" dirty="0">
                <a:solidFill>
                  <a:srgbClr val="000000"/>
                </a:solidFill>
              </a:rPr>
              <a:t>=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</a:rPr>
              <a:t>+ 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A</a:t>
            </a:r>
            <a:r>
              <a:rPr lang="en-US" altLang="zh-CN" sz="2000" b="1" dirty="0">
                <a:solidFill>
                  <a:srgbClr val="000000"/>
                </a:solidFill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</a:rPr>
              <a:t>＞  </a:t>
            </a:r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  <a:r>
              <a:rPr lang="en-US" altLang="zh-CN" sz="2000" b="1" dirty="0">
                <a:solidFill>
                  <a:srgbClr val="000000"/>
                </a:solidFill>
              </a:rPr>
              <a:t>= 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  <a:r>
              <a:rPr lang="en-US" altLang="zh-CN" sz="2000" b="1" dirty="0">
                <a:solidFill>
                  <a:srgbClr val="000000"/>
                </a:solidFill>
              </a:rPr>
              <a:t>/ 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24545" y="3225750"/>
            <a:ext cx="594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rgbClr val="FF0000"/>
                </a:solidFill>
                <a:latin typeface="_x000C_" charset="0"/>
              </a:rPr>
              <a:t>小结内接法：电流为真实值，电压偏大</a:t>
            </a:r>
            <a:r>
              <a:rPr lang="en-US" altLang="zh-CN" sz="1800" b="1" dirty="0">
                <a:solidFill>
                  <a:srgbClr val="FF0000"/>
                </a:solidFill>
                <a:latin typeface="_x000C_" charset="0"/>
              </a:rPr>
              <a:t>,</a:t>
            </a: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zh-CN" altLang="en-US" sz="1800" b="1" dirty="0">
                <a:solidFill>
                  <a:srgbClr val="FF0000"/>
                </a:solidFill>
                <a:latin typeface="_x000C_" charset="0"/>
              </a:rPr>
              <a:t>　      测量值大于真实值</a:t>
            </a:r>
            <a:r>
              <a:rPr lang="en-US" altLang="zh-CN" sz="1800" b="1" dirty="0">
                <a:solidFill>
                  <a:srgbClr val="FF0000"/>
                </a:solidFill>
                <a:latin typeface="_x000C_" charset="0"/>
              </a:rPr>
              <a:t>,</a:t>
            </a:r>
          </a:p>
          <a:p>
            <a:pPr eaLnBrk="0" hangingPunct="0"/>
            <a:r>
              <a:rPr lang="en-US" altLang="zh-CN" sz="1800" b="1" dirty="0">
                <a:solidFill>
                  <a:srgbClr val="FF0000"/>
                </a:solidFill>
              </a:rPr>
              <a:t>       </a:t>
            </a:r>
            <a:r>
              <a:rPr lang="zh-CN" altLang="en-US" sz="1800" b="1" dirty="0">
                <a:solidFill>
                  <a:srgbClr val="FF0000"/>
                </a:solidFill>
              </a:rPr>
              <a:t>当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＞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A </a:t>
            </a:r>
            <a:r>
              <a:rPr lang="zh-CN" altLang="en-US" sz="1800" b="1" dirty="0">
                <a:solidFill>
                  <a:srgbClr val="FF0000"/>
                </a:solidFill>
              </a:rPr>
              <a:t>时，  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zh-CN" altLang="en-US" sz="1800" b="1" baseline="-25000" dirty="0">
                <a:solidFill>
                  <a:srgbClr val="FF0000"/>
                </a:solidFill>
              </a:rPr>
              <a:t>测</a:t>
            </a:r>
            <a:r>
              <a:rPr lang="zh-CN" altLang="en-US" sz="1800" b="1" dirty="0">
                <a:solidFill>
                  <a:srgbClr val="FF0000"/>
                </a:solidFill>
              </a:rPr>
              <a:t>≈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95536" y="4206031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</a:rPr>
              <a:t>2.  </a:t>
            </a:r>
            <a:r>
              <a:rPr lang="zh-CN" altLang="en-US" sz="2800" b="1" dirty="0">
                <a:solidFill>
                  <a:srgbClr val="000000"/>
                </a:solidFill>
              </a:rPr>
              <a:t>电流表外接法：</a:t>
            </a:r>
            <a:endParaRPr lang="zh-CN" altLang="en-US" sz="2800" b="1" baseline="-25000" dirty="0">
              <a:solidFill>
                <a:srgbClr val="000000"/>
              </a:solidFill>
            </a:endParaRPr>
          </a:p>
        </p:txBody>
      </p:sp>
      <p:grpSp>
        <p:nvGrpSpPr>
          <p:cNvPr id="5" name="Group 20"/>
          <p:cNvGrpSpPr/>
          <p:nvPr/>
        </p:nvGrpSpPr>
        <p:grpSpPr bwMode="auto">
          <a:xfrm>
            <a:off x="6156176" y="5157192"/>
            <a:ext cx="2625725" cy="1289050"/>
            <a:chOff x="0" y="0"/>
            <a:chExt cx="1654" cy="812"/>
          </a:xfrm>
        </p:grpSpPr>
        <p:sp>
          <p:nvSpPr>
            <p:cNvPr id="16405" name="xjhzja25"/>
            <p:cNvSpPr/>
            <p:nvPr/>
          </p:nvSpPr>
          <p:spPr bwMode="auto">
            <a:xfrm flipV="1">
              <a:off x="528" y="124"/>
              <a:ext cx="968" cy="352"/>
            </a:xfrm>
            <a:custGeom>
              <a:avLst/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xjhzja24"/>
            <p:cNvSpPr>
              <a:spLocks noChangeShapeType="1"/>
            </p:cNvSpPr>
            <p:nvPr/>
          </p:nvSpPr>
          <p:spPr bwMode="auto">
            <a:xfrm>
              <a:off x="0" y="492"/>
              <a:ext cx="16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xjhzja19"/>
            <p:cNvSpPr>
              <a:spLocks noChangeArrowheads="1"/>
            </p:cNvSpPr>
            <p:nvPr/>
          </p:nvSpPr>
          <p:spPr bwMode="auto">
            <a:xfrm rot="10800000">
              <a:off x="825" y="428"/>
              <a:ext cx="343" cy="112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24"/>
            <p:cNvGrpSpPr/>
            <p:nvPr/>
          </p:nvGrpSpPr>
          <p:grpSpPr bwMode="auto">
            <a:xfrm>
              <a:off x="186" y="352"/>
              <a:ext cx="219" cy="261"/>
              <a:chOff x="0" y="0"/>
              <a:chExt cx="546" cy="654"/>
            </a:xfrm>
          </p:grpSpPr>
          <p:sp>
            <p:nvSpPr>
              <p:cNvPr id="16409" name="Oval 25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Text Box 26"/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400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000" b="1"/>
                  <a:t>A</a:t>
                </a:r>
              </a:p>
            </p:txBody>
          </p:sp>
        </p:grpSp>
        <p:grpSp>
          <p:nvGrpSpPr>
            <p:cNvPr id="7" name="Group 27"/>
            <p:cNvGrpSpPr/>
            <p:nvPr/>
          </p:nvGrpSpPr>
          <p:grpSpPr bwMode="auto">
            <a:xfrm>
              <a:off x="922" y="0"/>
              <a:ext cx="219" cy="262"/>
              <a:chOff x="0" y="0"/>
              <a:chExt cx="546" cy="654"/>
            </a:xfrm>
          </p:grpSpPr>
          <p:sp>
            <p:nvSpPr>
              <p:cNvPr id="16412" name="Oval 28"/>
              <p:cNvSpPr>
                <a:spLocks noChangeArrowheads="1"/>
              </p:cNvSpPr>
              <p:nvPr/>
            </p:nvSpPr>
            <p:spPr bwMode="auto">
              <a:xfrm>
                <a:off x="0" y="5"/>
                <a:ext cx="546" cy="55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3" name="Text Box 29"/>
              <p:cNvSpPr txBox="1">
                <a:spLocks noChangeArrowheads="1"/>
              </p:cNvSpPr>
              <p:nvPr/>
            </p:nvSpPr>
            <p:spPr bwMode="auto">
              <a:xfrm>
                <a:off x="126" y="0"/>
                <a:ext cx="400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2000" b="1"/>
                  <a:t>V</a:t>
                </a:r>
              </a:p>
            </p:txBody>
          </p:sp>
        </p:grp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878" y="485"/>
              <a:ext cx="3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000000"/>
                  </a:solidFill>
                </a:rPr>
                <a:t>R</a:t>
              </a:r>
              <a:r>
                <a:rPr lang="en-US" altLang="zh-CN" sz="2800" b="1" i="1" baseline="-25000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4067944" y="4134023"/>
            <a:ext cx="3007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</a:rPr>
              <a:t>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V</a:t>
            </a:r>
            <a:r>
              <a:rPr lang="en-US" altLang="zh-CN" sz="2000" b="1" dirty="0">
                <a:solidFill>
                  <a:srgbClr val="000000"/>
                </a:solidFill>
              </a:rPr>
              <a:t>=U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</a:rPr>
              <a:t>         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A</a:t>
            </a:r>
            <a:r>
              <a:rPr lang="en-US" altLang="zh-CN" sz="2000" b="1" dirty="0">
                <a:solidFill>
                  <a:srgbClr val="000000"/>
                </a:solidFill>
              </a:rPr>
              <a:t>=I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</a:rPr>
              <a:t>+I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V </a:t>
            </a:r>
            <a:r>
              <a:rPr lang="zh-CN" altLang="en-US" sz="2000" b="1" dirty="0">
                <a:solidFill>
                  <a:srgbClr val="000000"/>
                </a:solidFill>
              </a:rPr>
              <a:t>＞</a:t>
            </a:r>
            <a:r>
              <a:rPr lang="en-US" altLang="zh-CN" sz="2000" b="1" dirty="0">
                <a:solidFill>
                  <a:srgbClr val="000000"/>
                </a:solidFill>
              </a:rPr>
              <a:t>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457200" y="4782095"/>
            <a:ext cx="5924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zh-CN" altLang="en-US" sz="2000" b="1" baseline="-25000" dirty="0">
                <a:solidFill>
                  <a:srgbClr val="000000"/>
                </a:solidFill>
              </a:rPr>
              <a:t>测</a:t>
            </a:r>
            <a:r>
              <a:rPr lang="en-US" altLang="zh-CN" sz="2000" b="1" dirty="0">
                <a:solidFill>
                  <a:srgbClr val="000000"/>
                </a:solidFill>
              </a:rPr>
              <a:t>=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U</a:t>
            </a:r>
            <a:r>
              <a:rPr lang="en-US" altLang="zh-CN" sz="2000" b="1" baseline="-25000" dirty="0" smtClean="0">
                <a:solidFill>
                  <a:srgbClr val="000000"/>
                </a:solidFill>
              </a:rPr>
              <a:t>V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／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I</a:t>
            </a:r>
            <a:r>
              <a:rPr lang="en-US" altLang="zh-CN" sz="2000" b="1" baseline="-25000" dirty="0" smtClean="0">
                <a:solidFill>
                  <a:srgbClr val="000000"/>
                </a:solidFill>
              </a:rPr>
              <a:t>A </a:t>
            </a:r>
            <a:r>
              <a:rPr lang="en-US" altLang="zh-CN" sz="2000" b="1" dirty="0">
                <a:solidFill>
                  <a:srgbClr val="000000"/>
                </a:solidFill>
              </a:rPr>
              <a:t>= 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  <a:r>
              <a:rPr lang="en-US" altLang="zh-CN" sz="2000" b="1" dirty="0">
                <a:solidFill>
                  <a:srgbClr val="000000"/>
                </a:solidFill>
              </a:rPr>
              <a:t>·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R</a:t>
            </a:r>
            <a:r>
              <a:rPr lang="en-US" altLang="zh-CN" sz="2000" b="1" baseline="-25000" dirty="0" smtClean="0">
                <a:solidFill>
                  <a:srgbClr val="000000"/>
                </a:solidFill>
              </a:rPr>
              <a:t>V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／（</a:t>
            </a:r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</a:t>
            </a:r>
            <a:r>
              <a:rPr lang="en-US" altLang="zh-CN" sz="2000" b="1" dirty="0">
                <a:solidFill>
                  <a:srgbClr val="000000"/>
                </a:solidFill>
              </a:rPr>
              <a:t>+ 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V</a:t>
            </a:r>
            <a:r>
              <a:rPr lang="en-US" altLang="zh-CN" sz="2000" b="1" dirty="0">
                <a:solidFill>
                  <a:srgbClr val="000000"/>
                </a:solidFill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</a:rPr>
              <a:t>）＜ </a:t>
            </a:r>
            <a:r>
              <a:rPr lang="zh-CN" altLang="en-US" sz="2000" b="1" baseline="-25000" dirty="0">
                <a:solidFill>
                  <a:srgbClr val="000000"/>
                </a:solidFill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</a:rPr>
              <a:t>R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  <a:r>
              <a:rPr lang="en-US" altLang="zh-CN" sz="2000" b="1" dirty="0">
                <a:solidFill>
                  <a:srgbClr val="000000"/>
                </a:solidFill>
              </a:rPr>
              <a:t>= U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  <a:r>
              <a:rPr lang="en-US" altLang="zh-CN" sz="2000" b="1" dirty="0">
                <a:solidFill>
                  <a:srgbClr val="000000"/>
                </a:solidFill>
              </a:rPr>
              <a:t>/ I</a:t>
            </a:r>
            <a:r>
              <a:rPr lang="en-US" altLang="zh-CN" sz="2000" b="1" baseline="-25000" dirty="0">
                <a:solidFill>
                  <a:srgbClr val="000000"/>
                </a:solidFill>
              </a:rPr>
              <a:t>X 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08992" y="5407476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rgbClr val="FF0000"/>
                </a:solidFill>
                <a:latin typeface="_x000C_" charset="0"/>
              </a:rPr>
              <a:t>小结外接法：电压为真实值，电流偏大</a:t>
            </a:r>
            <a:r>
              <a:rPr lang="en-US" altLang="zh-CN" sz="1800" b="1" dirty="0">
                <a:solidFill>
                  <a:srgbClr val="FF0000"/>
                </a:solidFill>
                <a:latin typeface="_x000C_" charset="0"/>
              </a:rPr>
              <a:t>,</a:t>
            </a:r>
          </a:p>
          <a:p>
            <a:pPr eaLnBrk="0" hangingPunct="0"/>
            <a:r>
              <a:rPr lang="en-US" altLang="zh-CN" sz="1800" b="1" dirty="0">
                <a:solidFill>
                  <a:srgbClr val="FF0000"/>
                </a:solidFill>
                <a:latin typeface="_x000C_" charset="0"/>
              </a:rPr>
              <a:t>        </a:t>
            </a:r>
            <a:r>
              <a:rPr lang="zh-CN" altLang="en-US" sz="1800" b="1" dirty="0">
                <a:solidFill>
                  <a:srgbClr val="FF0000"/>
                </a:solidFill>
                <a:latin typeface="_x000C_" charset="0"/>
              </a:rPr>
              <a:t>测量值小于真实值</a:t>
            </a:r>
            <a:r>
              <a:rPr lang="zh-CN" altLang="en-US" sz="1800" b="1" dirty="0">
                <a:solidFill>
                  <a:srgbClr val="FF0000"/>
                </a:solidFill>
              </a:rPr>
              <a:t/>
            </a:r>
            <a:br>
              <a:rPr lang="zh-CN" altLang="en-US" sz="1800" b="1" dirty="0">
                <a:solidFill>
                  <a:srgbClr val="FF0000"/>
                </a:solidFill>
              </a:rPr>
            </a:br>
            <a:r>
              <a:rPr lang="zh-CN" altLang="en-US" sz="1800" b="1" dirty="0">
                <a:solidFill>
                  <a:srgbClr val="FF0000"/>
                </a:solidFill>
              </a:rPr>
              <a:t>     当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X</a:t>
            </a:r>
            <a:r>
              <a:rPr lang="en-US" altLang="zh-CN" sz="1800" b="1" dirty="0">
                <a:solidFill>
                  <a:srgbClr val="FF0000"/>
                </a:solidFill>
              </a:rPr>
              <a:t> 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＜ 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V </a:t>
            </a:r>
            <a:r>
              <a:rPr lang="zh-CN" altLang="en-US" sz="1800" b="1" dirty="0">
                <a:solidFill>
                  <a:srgbClr val="FF0000"/>
                </a:solidFill>
              </a:rPr>
              <a:t>时，  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zh-CN" altLang="en-US" sz="1800" b="1" baseline="-25000" dirty="0">
                <a:solidFill>
                  <a:srgbClr val="FF0000"/>
                </a:solidFill>
              </a:rPr>
              <a:t>测</a:t>
            </a:r>
            <a:r>
              <a:rPr lang="zh-CN" altLang="en-US" sz="1800" b="1" dirty="0">
                <a:solidFill>
                  <a:srgbClr val="FF0000"/>
                </a:solidFill>
              </a:rPr>
              <a:t>≈</a:t>
            </a:r>
            <a:r>
              <a:rPr lang="en-US" altLang="zh-CN" sz="1800" b="1" dirty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418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5532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9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400" grpId="0" autoUpdateAnimBg="0"/>
      <p:bldP spid="16401" grpId="0" autoUpdateAnimBg="0"/>
      <p:bldP spid="16402" grpId="0" autoUpdateAnimBg="0"/>
      <p:bldP spid="16403" grpId="0" autoUpdateAnimBg="0"/>
      <p:bldP spid="16415" grpId="0" autoUpdateAnimBg="0"/>
      <p:bldP spid="16416" grpId="0" autoUpdateAnimBg="0"/>
      <p:bldP spid="164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55650" y="1916113"/>
            <a:ext cx="3816350" cy="2808287"/>
            <a:chOff x="0" y="0"/>
            <a:chExt cx="2208" cy="1414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0" y="816"/>
              <a:ext cx="2208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endParaRPr lang="zh-CN" altLang="en-US" b="1" dirty="0"/>
            </a:p>
            <a:p>
              <a:pPr algn="just"/>
              <a:r>
                <a:rPr lang="zh-CN" altLang="en-US" b="1" dirty="0">
                  <a:solidFill>
                    <a:srgbClr val="FF6600"/>
                  </a:solidFill>
                </a:rPr>
                <a:t>         </a:t>
              </a:r>
              <a:r>
                <a:rPr lang="zh-CN" altLang="en-US" b="1" dirty="0">
                  <a:solidFill>
                    <a:schemeClr val="accent2"/>
                  </a:solidFill>
                </a:rPr>
                <a:t>安培表内接法</a:t>
              </a:r>
            </a:p>
            <a:p>
              <a:pPr algn="just"/>
              <a:r>
                <a:rPr lang="zh-CN" altLang="en-US" b="1" dirty="0">
                  <a:solidFill>
                    <a:schemeClr val="accent2"/>
                  </a:solidFill>
                </a:rPr>
                <a:t>            </a:t>
              </a:r>
              <a:r>
                <a:rPr lang="en-US" altLang="zh-CN" b="1" dirty="0">
                  <a:solidFill>
                    <a:schemeClr val="accent2"/>
                  </a:solidFill>
                </a:rPr>
                <a:t>R</a:t>
              </a:r>
              <a:r>
                <a:rPr lang="en-US" altLang="zh-CN" sz="1600" b="1" dirty="0">
                  <a:solidFill>
                    <a:schemeClr val="accent2"/>
                  </a:solidFill>
                </a:rPr>
                <a:t>X</a:t>
              </a:r>
              <a:r>
                <a:rPr lang="zh-CN" altLang="en-US" b="1" dirty="0">
                  <a:solidFill>
                    <a:schemeClr val="accent2"/>
                  </a:solidFill>
                </a:rPr>
                <a:t>＞＞</a:t>
              </a:r>
              <a:r>
                <a:rPr lang="en-US" altLang="zh-CN" b="1" dirty="0">
                  <a:solidFill>
                    <a:schemeClr val="accent2"/>
                  </a:solidFill>
                </a:rPr>
                <a:t>R</a:t>
              </a:r>
              <a:r>
                <a:rPr lang="en-US" altLang="zh-CN" sz="1600" b="1" dirty="0">
                  <a:solidFill>
                    <a:schemeClr val="accent2"/>
                  </a:solidFill>
                </a:rPr>
                <a:t>A</a:t>
              </a:r>
              <a:endParaRPr lang="en-US" altLang="zh-CN" sz="4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384" y="0"/>
              <a:ext cx="1392" cy="834"/>
              <a:chOff x="0" y="0"/>
              <a:chExt cx="1392" cy="834"/>
            </a:xfrm>
          </p:grpSpPr>
          <p:sp>
            <p:nvSpPr>
              <p:cNvPr id="17413" name="xjhzja25"/>
              <p:cNvSpPr/>
              <p:nvPr/>
            </p:nvSpPr>
            <p:spPr bwMode="auto">
              <a:xfrm flipV="1">
                <a:off x="0" y="82"/>
                <a:ext cx="1054" cy="327"/>
              </a:xfrm>
              <a:custGeom>
                <a:avLst/>
                <a:gdLst>
                  <a:gd name="T0" fmla="*/ 0 w 2420"/>
                  <a:gd name="T1" fmla="*/ 0 h 840"/>
                  <a:gd name="T2" fmla="*/ 0 w 2420"/>
                  <a:gd name="T3" fmla="*/ 840 h 840"/>
                  <a:gd name="T4" fmla="*/ 2420 w 2420"/>
                  <a:gd name="T5" fmla="*/ 840 h 840"/>
                  <a:gd name="T6" fmla="*/ 2420 w 2420"/>
                  <a:gd name="T7" fmla="*/ 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0" h="840">
                    <a:moveTo>
                      <a:pt x="0" y="0"/>
                    </a:moveTo>
                    <a:lnTo>
                      <a:pt x="0" y="840"/>
                    </a:lnTo>
                    <a:lnTo>
                      <a:pt x="2420" y="840"/>
                    </a:lnTo>
                    <a:lnTo>
                      <a:pt x="2420" y="0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" name="xjhzja29"/>
              <p:cNvSpPr>
                <a:spLocks noChangeArrowheads="1"/>
              </p:cNvSpPr>
              <p:nvPr/>
            </p:nvSpPr>
            <p:spPr bwMode="auto">
              <a:xfrm>
                <a:off x="2" y="406"/>
                <a:ext cx="1390" cy="29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" name="Group 7"/>
              <p:cNvGrpSpPr/>
              <p:nvPr/>
            </p:nvGrpSpPr>
            <p:grpSpPr bwMode="auto">
              <a:xfrm>
                <a:off x="519" y="601"/>
                <a:ext cx="100" cy="233"/>
                <a:chOff x="0" y="0"/>
                <a:chExt cx="94" cy="274"/>
              </a:xfrm>
            </p:grpSpPr>
            <p:sp>
              <p:nvSpPr>
                <p:cNvPr id="1741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4" cy="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auto">
                <a:xfrm>
                  <a:off x="0" y="47"/>
                  <a:ext cx="0" cy="18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>
                  <a:off x="94" y="0"/>
                  <a:ext cx="0" cy="27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1"/>
              <p:cNvGrpSpPr/>
              <p:nvPr/>
            </p:nvGrpSpPr>
            <p:grpSpPr bwMode="auto">
              <a:xfrm>
                <a:off x="230" y="646"/>
                <a:ext cx="163" cy="122"/>
                <a:chOff x="0" y="0"/>
                <a:chExt cx="296" cy="245"/>
              </a:xfrm>
            </p:grpSpPr>
            <p:sp>
              <p:nvSpPr>
                <p:cNvPr id="174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6" cy="2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" name="Group 13"/>
                <p:cNvGrpSpPr/>
                <p:nvPr/>
              </p:nvGrpSpPr>
              <p:grpSpPr bwMode="auto">
                <a:xfrm>
                  <a:off x="0" y="0"/>
                  <a:ext cx="296" cy="123"/>
                  <a:chOff x="0" y="0"/>
                  <a:chExt cx="296" cy="123"/>
                </a:xfrm>
              </p:grpSpPr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0"/>
                    <a:ext cx="296" cy="12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 type="oval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96" y="123"/>
                    <a:ext cx="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 type="oval" w="sm" len="sm"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424" name="xjhzja19"/>
              <p:cNvSpPr>
                <a:spLocks noChangeArrowheads="1"/>
              </p:cNvSpPr>
              <p:nvPr/>
            </p:nvSpPr>
            <p:spPr bwMode="auto">
              <a:xfrm>
                <a:off x="528" y="384"/>
                <a:ext cx="408" cy="6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auto">
              <a:xfrm>
                <a:off x="576" y="192"/>
                <a:ext cx="222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sz="1600" b="1"/>
                  <a:t>R</a:t>
                </a:r>
                <a:r>
                  <a:rPr lang="en-US" altLang="zh-CN" sz="1600" b="1" baseline="-25000"/>
                  <a:t>X</a:t>
                </a:r>
              </a:p>
            </p:txBody>
          </p:sp>
          <p:grpSp>
            <p:nvGrpSpPr>
              <p:cNvPr id="7" name="Group 18"/>
              <p:cNvGrpSpPr/>
              <p:nvPr/>
            </p:nvGrpSpPr>
            <p:grpSpPr bwMode="auto">
              <a:xfrm>
                <a:off x="818" y="581"/>
                <a:ext cx="408" cy="151"/>
                <a:chOff x="0" y="0"/>
                <a:chExt cx="720" cy="356"/>
              </a:xfrm>
            </p:grpSpPr>
            <p:sp>
              <p:nvSpPr>
                <p:cNvPr id="17427" name="未知"/>
                <p:cNvSpPr/>
                <p:nvPr/>
              </p:nvSpPr>
              <p:spPr bwMode="auto">
                <a:xfrm>
                  <a:off x="0" y="0"/>
                  <a:ext cx="420" cy="280"/>
                </a:xfrm>
                <a:custGeom>
                  <a:avLst/>
                  <a:gdLst>
                    <a:gd name="T0" fmla="*/ 0 w 390"/>
                    <a:gd name="T1" fmla="*/ 270 h 270"/>
                    <a:gd name="T2" fmla="*/ 0 w 390"/>
                    <a:gd name="T3" fmla="*/ 0 h 270"/>
                    <a:gd name="T4" fmla="*/ 390 w 390"/>
                    <a:gd name="T5" fmla="*/ 0 h 270"/>
                    <a:gd name="T6" fmla="*/ 390 w 390"/>
                    <a:gd name="T7" fmla="*/ 218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0" h="270">
                      <a:moveTo>
                        <a:pt x="0" y="270"/>
                      </a:moveTo>
                      <a:lnTo>
                        <a:pt x="0" y="0"/>
                      </a:lnTo>
                      <a:lnTo>
                        <a:pt x="390" y="0"/>
                      </a:lnTo>
                      <a:lnTo>
                        <a:pt x="390" y="218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8" name="Rectangle 20"/>
                <p:cNvSpPr>
                  <a:spLocks noChangeArrowheads="1"/>
                </p:cNvSpPr>
                <p:nvPr/>
              </p:nvSpPr>
              <p:spPr bwMode="auto">
                <a:xfrm>
                  <a:off x="190" y="196"/>
                  <a:ext cx="530" cy="16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21"/>
              <p:cNvGrpSpPr/>
              <p:nvPr/>
            </p:nvGrpSpPr>
            <p:grpSpPr bwMode="auto">
              <a:xfrm>
                <a:off x="144" y="288"/>
                <a:ext cx="249" cy="192"/>
                <a:chOff x="0" y="0"/>
                <a:chExt cx="249" cy="192"/>
              </a:xfrm>
            </p:grpSpPr>
            <p:sp>
              <p:nvSpPr>
                <p:cNvPr id="17430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0" cy="192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" y="0"/>
                  <a:ext cx="18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800" b="1">
                      <a:solidFill>
                        <a:srgbClr val="FF6600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9" name="Group 24"/>
              <p:cNvGrpSpPr/>
              <p:nvPr/>
            </p:nvGrpSpPr>
            <p:grpSpPr bwMode="auto">
              <a:xfrm>
                <a:off x="336" y="0"/>
                <a:ext cx="185" cy="159"/>
                <a:chOff x="0" y="0"/>
                <a:chExt cx="185" cy="159"/>
              </a:xfrm>
            </p:grpSpPr>
            <p:sp>
              <p:nvSpPr>
                <p:cNvPr id="17433" name="Oval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5" cy="15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 sz="20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74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8" y="0"/>
                  <a:ext cx="136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600" b="1">
                      <a:solidFill>
                        <a:srgbClr val="FF6600"/>
                      </a:solidFill>
                    </a:rPr>
                    <a:t>V</a:t>
                  </a:r>
                </a:p>
              </p:txBody>
            </p:sp>
          </p:grpSp>
        </p:grpSp>
      </p:grpSp>
      <p:grpSp>
        <p:nvGrpSpPr>
          <p:cNvPr id="10" name="Group 27"/>
          <p:cNvGrpSpPr/>
          <p:nvPr/>
        </p:nvGrpSpPr>
        <p:grpSpPr bwMode="auto">
          <a:xfrm>
            <a:off x="5148263" y="1916113"/>
            <a:ext cx="3429000" cy="2909887"/>
            <a:chOff x="0" y="0"/>
            <a:chExt cx="2160" cy="1833"/>
          </a:xfrm>
        </p:grpSpPr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0" y="1008"/>
              <a:ext cx="2160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endParaRPr lang="zh-CN" altLang="en-US"/>
            </a:p>
            <a:p>
              <a:pPr algn="just"/>
              <a:r>
                <a:rPr lang="zh-CN" altLang="en-US"/>
                <a:t>      </a:t>
              </a:r>
              <a:r>
                <a:rPr lang="zh-CN" altLang="en-US" b="1">
                  <a:solidFill>
                    <a:srgbClr val="FF6600"/>
                  </a:solidFill>
                </a:rPr>
                <a:t>安培表外接法</a:t>
              </a:r>
              <a:r>
                <a:rPr lang="zh-CN" altLang="en-US" sz="3200"/>
                <a:t> </a:t>
              </a:r>
            </a:p>
            <a:p>
              <a:pPr eaLnBrk="0" hangingPunct="0"/>
              <a:r>
                <a:rPr lang="zh-CN" altLang="en-US" b="1">
                  <a:solidFill>
                    <a:schemeClr val="accent2"/>
                  </a:solidFill>
                </a:rPr>
                <a:t>        </a:t>
              </a:r>
              <a:r>
                <a:rPr lang="en-US" altLang="zh-CN" b="1">
                  <a:solidFill>
                    <a:schemeClr val="accent2"/>
                  </a:solidFill>
                </a:rPr>
                <a:t>R</a:t>
              </a:r>
              <a:r>
                <a:rPr lang="en-US" altLang="zh-CN" sz="1600" b="1">
                  <a:solidFill>
                    <a:schemeClr val="accent2"/>
                  </a:solidFill>
                </a:rPr>
                <a:t>X</a:t>
              </a:r>
              <a:r>
                <a:rPr lang="zh-CN" altLang="en-US" b="1">
                  <a:solidFill>
                    <a:schemeClr val="accent2"/>
                  </a:solidFill>
                </a:rPr>
                <a:t>＜＜</a:t>
              </a:r>
              <a:r>
                <a:rPr lang="en-US" altLang="zh-CN" b="1">
                  <a:solidFill>
                    <a:schemeClr val="accent2"/>
                  </a:solidFill>
                </a:rPr>
                <a:t>R</a:t>
              </a:r>
              <a:r>
                <a:rPr lang="en-US" altLang="zh-CN" sz="1600" b="1">
                  <a:solidFill>
                    <a:schemeClr val="accent2"/>
                  </a:solidFill>
                </a:rPr>
                <a:t>V</a:t>
              </a:r>
              <a:endParaRPr lang="en-US" altLang="zh-CN" sz="2800" b="1">
                <a:solidFill>
                  <a:schemeClr val="accent2"/>
                </a:solidFill>
              </a:endParaRPr>
            </a:p>
          </p:txBody>
        </p:sp>
        <p:grpSp>
          <p:nvGrpSpPr>
            <p:cNvPr id="11" name="Group 29"/>
            <p:cNvGrpSpPr/>
            <p:nvPr/>
          </p:nvGrpSpPr>
          <p:grpSpPr bwMode="auto">
            <a:xfrm>
              <a:off x="275" y="0"/>
              <a:ext cx="1453" cy="1039"/>
              <a:chOff x="0" y="0"/>
              <a:chExt cx="1453" cy="1039"/>
            </a:xfrm>
          </p:grpSpPr>
          <p:grpSp>
            <p:nvGrpSpPr>
              <p:cNvPr id="12" name="Group 30"/>
              <p:cNvGrpSpPr/>
              <p:nvPr/>
            </p:nvGrpSpPr>
            <p:grpSpPr bwMode="auto">
              <a:xfrm>
                <a:off x="0" y="0"/>
                <a:ext cx="1453" cy="1039"/>
                <a:chOff x="0" y="0"/>
                <a:chExt cx="1453" cy="1039"/>
              </a:xfrm>
            </p:grpSpPr>
            <p:sp>
              <p:nvSpPr>
                <p:cNvPr id="17439" name="xjhzja25"/>
                <p:cNvSpPr/>
                <p:nvPr/>
              </p:nvSpPr>
              <p:spPr bwMode="auto">
                <a:xfrm flipV="1">
                  <a:off x="454" y="73"/>
                  <a:ext cx="661" cy="328"/>
                </a:xfrm>
                <a:custGeom>
                  <a:avLst/>
                  <a:gdLst>
                    <a:gd name="T0" fmla="*/ 0 w 2420"/>
                    <a:gd name="T1" fmla="*/ 0 h 840"/>
                    <a:gd name="T2" fmla="*/ 0 w 2420"/>
                    <a:gd name="T3" fmla="*/ 840 h 840"/>
                    <a:gd name="T4" fmla="*/ 2420 w 2420"/>
                    <a:gd name="T5" fmla="*/ 840 h 840"/>
                    <a:gd name="T6" fmla="*/ 2420 w 2420"/>
                    <a:gd name="T7" fmla="*/ 0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20" h="840">
                      <a:moveTo>
                        <a:pt x="0" y="0"/>
                      </a:moveTo>
                      <a:lnTo>
                        <a:pt x="0" y="840"/>
                      </a:lnTo>
                      <a:lnTo>
                        <a:pt x="2420" y="840"/>
                      </a:lnTo>
                      <a:lnTo>
                        <a:pt x="2420" y="0"/>
                      </a:lnTo>
                    </a:path>
                  </a:pathLst>
                </a:custGeom>
                <a:noFill/>
                <a:ln w="28575" cmpd="sng">
                  <a:solidFill>
                    <a:srgbClr val="0000FF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0" name="xjhzja29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453" cy="513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3" name="Group 33"/>
                <p:cNvGrpSpPr/>
                <p:nvPr/>
              </p:nvGrpSpPr>
              <p:grpSpPr bwMode="auto">
                <a:xfrm>
                  <a:off x="624" y="816"/>
                  <a:ext cx="91" cy="223"/>
                  <a:chOff x="0" y="0"/>
                  <a:chExt cx="94" cy="274"/>
                </a:xfrm>
              </p:grpSpPr>
              <p:sp>
                <p:nvSpPr>
                  <p:cNvPr id="1744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4" cy="27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0" y="47"/>
                    <a:ext cx="0" cy="18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94" y="0"/>
                    <a:ext cx="0" cy="27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" name="Group 37"/>
                <p:cNvGrpSpPr/>
                <p:nvPr/>
              </p:nvGrpSpPr>
              <p:grpSpPr bwMode="auto">
                <a:xfrm>
                  <a:off x="240" y="816"/>
                  <a:ext cx="163" cy="123"/>
                  <a:chOff x="0" y="0"/>
                  <a:chExt cx="296" cy="245"/>
                </a:xfrm>
              </p:grpSpPr>
              <p:sp>
                <p:nvSpPr>
                  <p:cNvPr id="1744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6" cy="24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" name="Group 39"/>
                  <p:cNvGrpSpPr/>
                  <p:nvPr/>
                </p:nvGrpSpPr>
                <p:grpSpPr bwMode="auto">
                  <a:xfrm>
                    <a:off x="0" y="0"/>
                    <a:ext cx="296" cy="123"/>
                    <a:chOff x="0" y="0"/>
                    <a:chExt cx="296" cy="123"/>
                  </a:xfrm>
                </p:grpSpPr>
                <p:sp>
                  <p:nvSpPr>
                    <p:cNvPr id="17448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0"/>
                      <a:ext cx="296" cy="12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 type="oval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9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" y="123"/>
                      <a:ext cx="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 type="oval" w="sm" len="sm"/>
                      <a:tailEnd type="oval" w="sm" len="sm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6" name="Group 42"/>
                <p:cNvGrpSpPr/>
                <p:nvPr/>
              </p:nvGrpSpPr>
              <p:grpSpPr bwMode="auto">
                <a:xfrm>
                  <a:off x="624" y="336"/>
                  <a:ext cx="352" cy="354"/>
                  <a:chOff x="0" y="0"/>
                  <a:chExt cx="376" cy="424"/>
                </a:xfrm>
              </p:grpSpPr>
              <p:sp>
                <p:nvSpPr>
                  <p:cNvPr id="17451" name="xjhzja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76" cy="79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FF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52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" y="130"/>
                    <a:ext cx="204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400" b="1"/>
                      <a:t>R</a:t>
                    </a:r>
                    <a:r>
                      <a:rPr lang="en-US" altLang="zh-CN" sz="1400" b="1" baseline="-25000"/>
                      <a:t>X</a:t>
                    </a:r>
                  </a:p>
                </p:txBody>
              </p:sp>
            </p:grpSp>
            <p:grpSp>
              <p:nvGrpSpPr>
                <p:cNvPr id="17" name="Group 45"/>
                <p:cNvGrpSpPr/>
                <p:nvPr/>
              </p:nvGrpSpPr>
              <p:grpSpPr bwMode="auto">
                <a:xfrm>
                  <a:off x="672" y="0"/>
                  <a:ext cx="185" cy="159"/>
                  <a:chOff x="0" y="0"/>
                  <a:chExt cx="185" cy="159"/>
                </a:xfrm>
              </p:grpSpPr>
              <p:sp>
                <p:nvSpPr>
                  <p:cNvPr id="1745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5" cy="15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6600"/>
                    </a:solidFill>
                    <a:rou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sz="2000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1745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" y="0"/>
                    <a:ext cx="136" cy="1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400" b="1">
                        <a:solidFill>
                          <a:srgbClr val="FF6600"/>
                        </a:solidFill>
                      </a:rPr>
                      <a:t>V</a:t>
                    </a:r>
                  </a:p>
                </p:txBody>
              </p:sp>
            </p:grpSp>
            <p:grpSp>
              <p:nvGrpSpPr>
                <p:cNvPr id="18" name="Group 48"/>
                <p:cNvGrpSpPr/>
                <p:nvPr/>
              </p:nvGrpSpPr>
              <p:grpSpPr bwMode="auto">
                <a:xfrm>
                  <a:off x="864" y="768"/>
                  <a:ext cx="408" cy="151"/>
                  <a:chOff x="0" y="0"/>
                  <a:chExt cx="720" cy="356"/>
                </a:xfrm>
              </p:grpSpPr>
              <p:sp>
                <p:nvSpPr>
                  <p:cNvPr id="17457" name="未知"/>
                  <p:cNvSpPr/>
                  <p:nvPr/>
                </p:nvSpPr>
                <p:spPr bwMode="auto">
                  <a:xfrm>
                    <a:off x="0" y="0"/>
                    <a:ext cx="420" cy="280"/>
                  </a:xfrm>
                  <a:custGeom>
                    <a:avLst/>
                    <a:gdLst>
                      <a:gd name="T0" fmla="*/ 0 w 390"/>
                      <a:gd name="T1" fmla="*/ 270 h 270"/>
                      <a:gd name="T2" fmla="*/ 0 w 390"/>
                      <a:gd name="T3" fmla="*/ 0 h 270"/>
                      <a:gd name="T4" fmla="*/ 390 w 390"/>
                      <a:gd name="T5" fmla="*/ 0 h 270"/>
                      <a:gd name="T6" fmla="*/ 390 w 390"/>
                      <a:gd name="T7" fmla="*/ 218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90" h="270">
                        <a:moveTo>
                          <a:pt x="0" y="270"/>
                        </a:moveTo>
                        <a:lnTo>
                          <a:pt x="0" y="0"/>
                        </a:lnTo>
                        <a:lnTo>
                          <a:pt x="390" y="0"/>
                        </a:lnTo>
                        <a:lnTo>
                          <a:pt x="390" y="218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0000FF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5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90" y="196"/>
                    <a:ext cx="530" cy="16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FF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" name="Group 51"/>
                <p:cNvGrpSpPr/>
                <p:nvPr/>
              </p:nvGrpSpPr>
              <p:grpSpPr bwMode="auto">
                <a:xfrm>
                  <a:off x="96" y="288"/>
                  <a:ext cx="249" cy="192"/>
                  <a:chOff x="0" y="0"/>
                  <a:chExt cx="249" cy="192"/>
                </a:xfrm>
              </p:grpSpPr>
              <p:sp>
                <p:nvSpPr>
                  <p:cNvPr id="1746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10" cy="19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66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6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" y="0"/>
                    <a:ext cx="18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just" eaLnBrk="0" hangingPunct="0"/>
                    <a:r>
                      <a:rPr lang="en-US" altLang="zh-CN" sz="1800" b="1">
                        <a:solidFill>
                          <a:srgbClr val="FF6600"/>
                        </a:solidFill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20" name="Group 54"/>
              <p:cNvGrpSpPr/>
              <p:nvPr/>
            </p:nvGrpSpPr>
            <p:grpSpPr bwMode="auto">
              <a:xfrm>
                <a:off x="96" y="288"/>
                <a:ext cx="249" cy="192"/>
                <a:chOff x="0" y="0"/>
                <a:chExt cx="249" cy="192"/>
              </a:xfrm>
            </p:grpSpPr>
            <p:sp>
              <p:nvSpPr>
                <p:cNvPr id="17463" name="Oval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0" cy="192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66" y="0"/>
                  <a:ext cx="18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800" b="1">
                      <a:solidFill>
                        <a:srgbClr val="FF6600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" name="Group 57"/>
              <p:cNvGrpSpPr/>
              <p:nvPr/>
            </p:nvGrpSpPr>
            <p:grpSpPr bwMode="auto">
              <a:xfrm>
                <a:off x="672" y="0"/>
                <a:ext cx="185" cy="159"/>
                <a:chOff x="0" y="0"/>
                <a:chExt cx="185" cy="159"/>
              </a:xfrm>
            </p:grpSpPr>
            <p:sp>
              <p:nvSpPr>
                <p:cNvPr id="17466" name="Oval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5" cy="15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 sz="20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746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8" y="0"/>
                  <a:ext cx="136" cy="1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sz="1600" b="1">
                      <a:solidFill>
                        <a:srgbClr val="FF6600"/>
                      </a:solidFill>
                    </a:rPr>
                    <a:t>V</a:t>
                  </a:r>
                </a:p>
              </p:txBody>
            </p:sp>
          </p:grpSp>
        </p:grpSp>
      </p:grpSp>
      <p:sp>
        <p:nvSpPr>
          <p:cNvPr id="17468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284584" y="476250"/>
            <a:ext cx="59436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solidFill>
                  <a:srgbClr val="FF6600"/>
                </a:solidFill>
                <a:ea typeface="隶书" pitchFamily="49" charset="-122"/>
              </a:rPr>
              <a:t>伏安法测电阻的电路</a:t>
            </a:r>
          </a:p>
        </p:txBody>
      </p:sp>
      <p:sp>
        <p:nvSpPr>
          <p:cNvPr id="17469" name="AutoShape 6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611188" y="494188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待测电阻的阻值比较大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5076825" y="50133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待测电阻的阻值比较小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802854"/>
            <a:ext cx="6858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552" y="300137"/>
            <a:ext cx="7272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一、伏安法测某电阻器的电阻：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1520" y="1478756"/>
            <a:ext cx="302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1.  </a:t>
            </a:r>
            <a:r>
              <a:rPr lang="zh-CN" altLang="en-US" sz="2800" b="1" dirty="0">
                <a:latin typeface="Arial" panose="020B0604020202020204" pitchFamily="34" charset="0"/>
              </a:rPr>
              <a:t>测量原理：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2621855"/>
            <a:ext cx="302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2.  </a:t>
            </a:r>
            <a:r>
              <a:rPr lang="zh-CN" altLang="en-US" sz="2800" b="1" dirty="0">
                <a:latin typeface="Arial" panose="020B0604020202020204" pitchFamily="34" charset="0"/>
              </a:rPr>
              <a:t>实验电路图：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5808364"/>
            <a:ext cx="2797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3.  </a:t>
            </a:r>
            <a:r>
              <a:rPr lang="zh-CN" altLang="en-US" sz="2800" b="1" dirty="0">
                <a:latin typeface="Arial" panose="020B0604020202020204" pitchFamily="34" charset="0"/>
              </a:rPr>
              <a:t>实验器材：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00338" y="5775027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直流电源（干电池）、电流表、电压表、开关、未知电阻</a:t>
            </a:r>
            <a:r>
              <a:rPr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R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、滑动变阻器、导线等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2700337" y="1196976"/>
            <a:ext cx="5529263" cy="1071563"/>
            <a:chOff x="-75" y="130"/>
            <a:chExt cx="3483" cy="675"/>
          </a:xfrm>
        </p:grpSpPr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-75" y="311"/>
              <a:ext cx="30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根据欧姆定律的变形公式：</a:t>
              </a:r>
            </a:p>
          </p:txBody>
        </p:sp>
        <p:graphicFrame>
          <p:nvGraphicFramePr>
            <p:cNvPr id="18442" name="Object 10"/>
            <p:cNvGraphicFramePr>
              <a:graphicFrameLocks noChangeAspect="1"/>
            </p:cNvGraphicFramePr>
            <p:nvPr/>
          </p:nvGraphicFramePr>
          <p:xfrm>
            <a:off x="2640" y="130"/>
            <a:ext cx="768" cy="675"/>
          </p:xfrm>
          <a:graphic>
            <a:graphicData uri="http://schemas.openxmlformats.org/presentationml/2006/ole">
              <p:oleObj spid="_x0000_s1030" r:id="rId5" imgW="10668000" imgH="944880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825" y="620688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4.</a:t>
            </a:r>
            <a:r>
              <a:rPr lang="en-US" altLang="zh-CN" sz="2800" dirty="0">
                <a:latin typeface="Arial" panose="020B0604020202020204" pitchFamily="34" charset="0"/>
              </a:rPr>
              <a:t>   </a:t>
            </a:r>
            <a:r>
              <a:rPr lang="zh-CN" altLang="en-US" sz="2800" b="1" dirty="0">
                <a:latin typeface="Arial" panose="020B0604020202020204" pitchFamily="34" charset="0"/>
              </a:rPr>
              <a:t>实验步骤：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560" y="1589891"/>
            <a:ext cx="82387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）按电路图连接实验电路，开关断开，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移到最大电阻值的位置；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1376" y="2492896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）检查无误后闭合开关，三次改变滑动变阻器阻值，分别读出两表示数，填入表格一；实验结束后要立即断开开关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40880" y="3471391"/>
            <a:ext cx="7993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）根据记录的数据算出三次电阻</a:t>
            </a:r>
            <a:r>
              <a:rPr lang="en-US" altLang="zh-CN" dirty="0">
                <a:solidFill>
                  <a:srgbClr val="0000FF"/>
                </a:solidFill>
              </a:rPr>
              <a:t>R</a:t>
            </a:r>
            <a:r>
              <a:rPr lang="zh-CN" altLang="en-US" dirty="0">
                <a:solidFill>
                  <a:srgbClr val="0000FF"/>
                </a:solidFill>
              </a:rPr>
              <a:t>，并求出</a:t>
            </a:r>
            <a:r>
              <a:rPr lang="en-US" altLang="zh-CN" dirty="0">
                <a:solidFill>
                  <a:srgbClr val="0000FF"/>
                </a:solidFill>
              </a:rPr>
              <a:t>R</a:t>
            </a:r>
            <a:r>
              <a:rPr lang="zh-CN" altLang="en-US" dirty="0">
                <a:solidFill>
                  <a:srgbClr val="0000FF"/>
                </a:solidFill>
              </a:rPr>
              <a:t>的平均值。</a:t>
            </a:r>
          </a:p>
        </p:txBody>
      </p:sp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838200" y="4009479"/>
          <a:ext cx="8001000" cy="2155825"/>
        </p:xfrm>
        <a:graphic>
          <a:graphicData uri="http://schemas.openxmlformats.org/drawingml/2006/table">
            <a:tbl>
              <a:tblPr/>
              <a:tblGrid>
                <a:gridCol w="1676400"/>
                <a:gridCol w="1219200"/>
                <a:gridCol w="1219200"/>
                <a:gridCol w="1371600"/>
                <a:gridCol w="25146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U/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Ω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平均值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28600" y="4137248"/>
            <a:ext cx="5492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     </a:t>
            </a:r>
            <a:r>
              <a:rPr lang="zh-CN" altLang="en-US" dirty="0">
                <a:solidFill>
                  <a:srgbClr val="D52407"/>
                </a:solidFill>
                <a:latin typeface="Arial" panose="020B0604020202020204" pitchFamily="34" charset="0"/>
              </a:rPr>
              <a:t>表格一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258888" y="6165850"/>
            <a:ext cx="5545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模拟实</a:t>
            </a:r>
            <a:r>
              <a:rPr lang="zh-CN" altLang="en-US" sz="2800" b="1" dirty="0" smtClean="0"/>
              <a:t>验</a:t>
            </a:r>
            <a:r>
              <a:rPr lang="en-US" altLang="zh-CN" sz="2800" b="1" dirty="0" smtClean="0"/>
              <a:t>6.3</a:t>
            </a:r>
            <a:r>
              <a:rPr lang="zh-CN" altLang="en-US" sz="2800" b="1" dirty="0"/>
              <a:t>测电阻</a:t>
            </a:r>
            <a:r>
              <a:rPr lang="en-US" altLang="zh-CN" sz="2800" b="1" dirty="0"/>
              <a:t>02.swf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19461" grpId="0" autoUpdateAnimBg="0"/>
      <p:bldP spid="19492" grpId="0" autoUpdateAnimBg="0"/>
      <p:bldP spid="1949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16013" y="1563514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1" dirty="0">
                <a:solidFill>
                  <a:srgbClr val="D81102"/>
                </a:solidFill>
              </a:rPr>
              <a:t>实验数据记录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1403648" y="2305481"/>
          <a:ext cx="6096000" cy="205962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实验次序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U/V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电阻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R/Ω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11560" y="4365104"/>
            <a:ext cx="7992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</a:rPr>
              <a:t>上表是某同学的实验记录,则被测电阻的阻值应为_________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324600" y="299548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6227763" y="276688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D81102"/>
                </a:solidFill>
              </a:rPr>
              <a:t>10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156325" y="3341557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D81102"/>
                </a:solidFill>
              </a:rPr>
              <a:t>10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084888" y="3846382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D81102"/>
                </a:solidFill>
              </a:rPr>
              <a:t>10.7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827584" y="4792141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D81102"/>
                </a:solidFill>
              </a:rPr>
              <a:t>10.2</a:t>
            </a:r>
            <a:r>
              <a:rPr lang="en-US" altLang="zh-CN" sz="2800" b="1" dirty="0">
                <a:solidFill>
                  <a:srgbClr val="D81102"/>
                </a:solidFill>
              </a:rPr>
              <a:t>Ω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39552" y="5426060"/>
            <a:ext cx="7956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</a:rPr>
              <a:t>分析比较上面的实验数据，你还能得到什么结论？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1331640" y="6021288"/>
            <a:ext cx="731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D81102"/>
                </a:solidFill>
              </a:rPr>
              <a:t>保持电阻不变时，电流和电压成正比</a:t>
            </a:r>
            <a:r>
              <a:rPr lang="zh-CN" altLang="en-US" b="1" dirty="0" smtClean="0">
                <a:solidFill>
                  <a:srgbClr val="D81102"/>
                </a:solidFill>
              </a:rPr>
              <a:t>。 </a:t>
            </a:r>
            <a:endParaRPr lang="zh-CN" altLang="en-US" b="1" dirty="0">
              <a:solidFill>
                <a:srgbClr val="D81102"/>
              </a:solidFill>
            </a:endParaRPr>
          </a:p>
        </p:txBody>
      </p:sp>
      <p:sp>
        <p:nvSpPr>
          <p:cNvPr id="21542" name="WordArt 38"/>
          <p:cNvSpPr>
            <a:spLocks noChangeArrowheads="1" noChangeShapeType="1"/>
          </p:cNvSpPr>
          <p:nvPr/>
        </p:nvSpPr>
        <p:spPr bwMode="auto">
          <a:xfrm>
            <a:off x="2195736" y="764704"/>
            <a:ext cx="4608512" cy="43204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新魏"/>
                <a:ea typeface="华文新魏"/>
              </a:rPr>
              <a:t>用伏安法测电阻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0" autoUpdateAnimBg="0"/>
      <p:bldP spid="21536" grpId="0" autoUpdateAnimBg="0"/>
      <p:bldP spid="21537" grpId="0" autoUpdateAnimBg="0"/>
      <p:bldP spid="21538" grpId="0" autoUpdateAnimBg="0"/>
      <p:bldP spid="21539" grpId="0" autoUpdateAnimBg="0"/>
      <p:bldP spid="21540" grpId="0" autoUpdateAnimBg="0"/>
      <p:bldP spid="215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788024" y="1628800"/>
          <a:ext cx="3906837" cy="2667000"/>
        </p:xfrm>
        <a:graphic>
          <a:graphicData uri="http://schemas.openxmlformats.org/presentationml/2006/ole">
            <p:oleObj spid="_x0000_s21510" r:id="rId3" imgW="4847619" imgH="3142857" progId="PBrush">
              <p:embed/>
            </p:oleObj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24830" y="1563514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1" dirty="0">
                <a:solidFill>
                  <a:schemeClr val="tx2"/>
                </a:solidFill>
              </a:rPr>
              <a:t>注意事项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824" y="2251546"/>
            <a:ext cx="381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20002"/>
                </a:solidFill>
              </a:rPr>
              <a:t>1、连接电路时开关应____闭合开关前，滑动变阻器的滑片应移到_________位置。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824" y="2645246"/>
            <a:ext cx="113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断开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9824" y="351837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电阻最大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6024" y="4080346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20002"/>
                </a:solidFill>
              </a:rPr>
              <a:t>2、滑动变阻器的作用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44624" y="5147146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</a:rPr>
              <a:t>（2）改变电路中的电流和电压,便于多次测量求平均值减小误差。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44624" y="4613746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</a:rPr>
              <a:t>（1）保护电路；</a:t>
            </a:r>
          </a:p>
        </p:txBody>
      </p:sp>
      <p:sp>
        <p:nvSpPr>
          <p:cNvPr id="20490" name="WordArt 10"/>
          <p:cNvSpPr>
            <a:spLocks noChangeArrowheads="1" noChangeShapeType="1"/>
          </p:cNvSpPr>
          <p:nvPr/>
        </p:nvSpPr>
        <p:spPr bwMode="auto">
          <a:xfrm>
            <a:off x="2339752" y="764704"/>
            <a:ext cx="4536503" cy="44973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3167"/>
              </a:avLst>
            </a:prstTxWarp>
          </a:bodyPr>
          <a:lstStyle/>
          <a:p>
            <a:pPr algn="ctr"/>
            <a:r>
              <a:rPr lang="zh-CN" altLang="en-US" sz="6000" b="1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华文新魏"/>
                <a:ea typeface="华文新魏"/>
              </a:rPr>
              <a:t>用伏安法测电阻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3728" y="2852936"/>
            <a:ext cx="6372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------</a:t>
            </a:r>
            <a:r>
              <a:rPr lang="zh-CN" altLang="en-US" sz="2800" b="1" dirty="0"/>
              <a:t>在不同发光情况下的灯泡的电阻值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15567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kern="10" dirty="0" smtClean="0">
                <a:ln w="1270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二、用伏安法测小灯泡工作时的电阻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八年级上册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9年级上册模板</Template>
  <TotalTime>132</TotalTime>
  <Words>1941</Words>
  <Application>Microsoft Office PowerPoint</Application>
  <PresentationFormat>全屏显示(4:3)</PresentationFormat>
  <Paragraphs>251</Paragraphs>
  <Slides>28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八年级上册</vt:lpstr>
      <vt:lpstr>Microsoft 公式 3.0</vt:lpstr>
      <vt:lpstr>Microsoft Graph 图表</vt:lpstr>
      <vt:lpstr>幻灯片 1</vt:lpstr>
      <vt:lpstr>幻灯片 2</vt:lpstr>
      <vt:lpstr>幻灯片 3</vt:lpstr>
      <vt:lpstr>伏安法测电阻的电路</vt:lpstr>
      <vt:lpstr>幻灯片 5</vt:lpstr>
      <vt:lpstr>幻灯片 6</vt:lpstr>
      <vt:lpstr>幻灯片 7</vt:lpstr>
      <vt:lpstr>幻灯片 8</vt:lpstr>
      <vt:lpstr>幻灯片 9</vt:lpstr>
      <vt:lpstr>测量小灯泡工作时的电阻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China</cp:lastModifiedBy>
  <cp:revision>44</cp:revision>
  <dcterms:created xsi:type="dcterms:W3CDTF">2018-09-21T05:59:00Z</dcterms:created>
  <dcterms:modified xsi:type="dcterms:W3CDTF">2018-11-01T09:40:14Z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