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62" r:id="rId2"/>
    <p:sldId id="264" r:id="rId3"/>
    <p:sldId id="307" r:id="rId4"/>
    <p:sldId id="306" r:id="rId5"/>
    <p:sldId id="311" r:id="rId6"/>
    <p:sldId id="312" r:id="rId7"/>
    <p:sldId id="313" r:id="rId8"/>
    <p:sldId id="314" r:id="rId9"/>
    <p:sldId id="315" r:id="rId10"/>
    <p:sldId id="316" r:id="rId11"/>
    <p:sldId id="317" r:id="rId12"/>
    <p:sldId id="319" r:id="rId13"/>
    <p:sldId id="320" r:id="rId14"/>
    <p:sldId id="260" r:id="rId1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47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CC"/>
    <a:srgbClr val="00A1E9"/>
    <a:srgbClr val="FFF100"/>
    <a:srgbClr val="17B7FF"/>
    <a:srgbClr val="02B0FE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333" autoAdjust="0"/>
  </p:normalViewPr>
  <p:slideViewPr>
    <p:cSldViewPr snapToGrid="0">
      <p:cViewPr varScale="1">
        <p:scale>
          <a:sx n="89" d="100"/>
          <a:sy n="89" d="100"/>
        </p:scale>
        <p:origin x="-210" y="-96"/>
      </p:cViewPr>
      <p:guideLst>
        <p:guide orient="horz" pos="2147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10.v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image" Target="../media/image13.emf"/></Relationships>
</file>

<file path=ppt/drawings/_rels/vmlDrawing11.vml.rels><?xml version="1.0" encoding="UTF-8" standalone="yes"?>
<Relationships xmlns="http://schemas.openxmlformats.org/package/2006/relationships"><Relationship Id="rId2" Type="http://schemas.openxmlformats.org/officeDocument/2006/relationships/image" Target="../media/image16.emf"/><Relationship Id="rId1" Type="http://schemas.openxmlformats.org/officeDocument/2006/relationships/image" Target="../media/image15.e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emf"/><Relationship Id="rId1" Type="http://schemas.openxmlformats.org/officeDocument/2006/relationships/image" Target="../media/image2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7.v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image" Target="../media/image9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章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2387600"/>
            <a:ext cx="12192000" cy="1841500"/>
          </a:xfrm>
          <a:prstGeom prst="rect">
            <a:avLst/>
          </a:prstGeom>
          <a:solidFill>
            <a:srgbClr val="00A1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ctrTitle"/>
          </p:nvPr>
        </p:nvSpPr>
        <p:spPr>
          <a:xfrm>
            <a:off x="0" y="2387600"/>
            <a:ext cx="12192000" cy="1841500"/>
          </a:xfrm>
          <a:prstGeom prst="rect">
            <a:avLst/>
          </a:prstGeom>
        </p:spPr>
        <p:txBody>
          <a:bodyPr anchor="ctr"/>
          <a:lstStyle>
            <a:lvl1pPr algn="ctr">
              <a:defRPr sz="4400">
                <a:solidFill>
                  <a:schemeClr val="bg1"/>
                </a:solidFill>
                <a:latin typeface="Adobe 黑体 Std R" panose="020B0400000000000000" pitchFamily="34" charset="-122"/>
                <a:ea typeface="Adobe 黑体 Std R" panose="020B0400000000000000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B61F3-DABD-4D26-8DF9-C03C8A069B9B}" type="datetimeFigureOut">
              <a:rPr lang="zh-CN" altLang="en-US" smtClean="0"/>
              <a:pPr/>
              <a:t>2018-07-04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9070B1-5320-4AD1-9F6B-8453A41EDFD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同侧圆角矩形 6">
            <a:hlinkClick r:id="rId2" action="ppaction://hlinksldjump" tooltip="点击进入"/>
          </p:cNvPr>
          <p:cNvSpPr/>
          <p:nvPr userDrawn="1"/>
        </p:nvSpPr>
        <p:spPr>
          <a:xfrm>
            <a:off x="2841961" y="469878"/>
            <a:ext cx="1822709" cy="431244"/>
          </a:xfrm>
          <a:prstGeom prst="round2SameRect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C000"/>
              </a:gs>
            </a:gsLst>
            <a:lin ang="5400000" scaled="1"/>
            <a:tileRect/>
          </a:gra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知识要点基础练</a:t>
            </a:r>
            <a:endParaRPr lang="zh-CN" altLang="en-US" sz="16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同侧圆角矩形 7">
            <a:hlinkClick r:id="" action="ppaction://noaction"/>
          </p:cNvPr>
          <p:cNvSpPr/>
          <p:nvPr userDrawn="1"/>
        </p:nvSpPr>
        <p:spPr>
          <a:xfrm>
            <a:off x="5645022" y="469877"/>
            <a:ext cx="1822709" cy="431244"/>
          </a:xfrm>
          <a:prstGeom prst="round2SameRect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C000"/>
              </a:gs>
            </a:gsLst>
            <a:lin ang="5400000" scaled="1"/>
            <a:tileRect/>
          </a:gra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综合能力提升练</a:t>
            </a:r>
            <a:endParaRPr lang="zh-CN" altLang="en-US" sz="16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同侧圆角矩形 9">
            <a:hlinkClick r:id="rId2" action="ppaction://hlinksldjump" tooltip="点击进入"/>
          </p:cNvPr>
          <p:cNvSpPr/>
          <p:nvPr userDrawn="1"/>
        </p:nvSpPr>
        <p:spPr>
          <a:xfrm>
            <a:off x="8346221" y="469877"/>
            <a:ext cx="1822709" cy="431244"/>
          </a:xfrm>
          <a:prstGeom prst="round2SameRect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C000"/>
              </a:gs>
            </a:gsLst>
            <a:lin ang="5400000" scaled="1"/>
            <a:tileRect/>
          </a:gra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拓展探究突破练</a:t>
            </a:r>
            <a:endParaRPr lang="zh-CN" altLang="en-US" sz="16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四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B61F3-DABD-4D26-8DF9-C03C8A069B9B}" type="datetimeFigureOut">
              <a:rPr lang="zh-CN" altLang="en-US" smtClean="0"/>
              <a:pPr/>
              <a:t>2018-07-04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9070B1-5320-4AD1-9F6B-8453A41EDFD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B61F3-DABD-4D26-8DF9-C03C8A069B9B}" type="datetimeFigureOut">
              <a:rPr lang="zh-CN" altLang="en-US" smtClean="0"/>
              <a:pPr/>
              <a:t>2018-07-04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9070B1-5320-4AD1-9F6B-8453A41EDFD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465410" y="0"/>
            <a:ext cx="9105900" cy="46738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1803400"/>
            <a:ext cx="10515600" cy="43735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B61F3-DABD-4D26-8DF9-C03C8A069B9B}" type="datetimeFigureOut">
              <a:rPr lang="zh-CN" altLang="en-US" smtClean="0"/>
              <a:pPr/>
              <a:t>2018-07-04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9070B1-5320-4AD1-9F6B-8453A41EDFD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" Target="../slides/slide4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" Target="../slides/slide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" Target="../slides/slide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2465410" y="467380"/>
            <a:ext cx="8363391" cy="441340"/>
          </a:xfrm>
          <a:prstGeom prst="rect">
            <a:avLst/>
          </a:prstGeom>
          <a:solidFill>
            <a:srgbClr val="00A1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8" name="矩形 7"/>
          <p:cNvSpPr/>
          <p:nvPr/>
        </p:nvSpPr>
        <p:spPr>
          <a:xfrm>
            <a:off x="-1" y="6738379"/>
            <a:ext cx="12209381" cy="128253"/>
          </a:xfrm>
          <a:prstGeom prst="rect">
            <a:avLst/>
          </a:prstGeom>
          <a:solidFill>
            <a:srgbClr val="02B0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dirty="0"/>
          </a:p>
        </p:txBody>
      </p:sp>
      <p:sp>
        <p:nvSpPr>
          <p:cNvPr id="9" name="矩形 8"/>
          <p:cNvSpPr/>
          <p:nvPr/>
        </p:nvSpPr>
        <p:spPr>
          <a:xfrm>
            <a:off x="10896533" y="467380"/>
            <a:ext cx="1295467" cy="441340"/>
          </a:xfrm>
          <a:prstGeom prst="rect">
            <a:avLst/>
          </a:prstGeom>
          <a:solidFill>
            <a:srgbClr val="00A1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srgbClr val="FFC000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" y="0"/>
            <a:ext cx="2423592" cy="908720"/>
          </a:xfrm>
          <a:prstGeom prst="rect">
            <a:avLst/>
          </a:prstGeom>
          <a:solidFill>
            <a:srgbClr val="00A1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>
                <a:latin typeface="黑体" panose="02010600030101010101" pitchFamily="2" charset="-122"/>
                <a:ea typeface="黑体" panose="02010600030101010101" pitchFamily="2" charset="-122"/>
              </a:rPr>
              <a:t>第一章</a:t>
            </a:r>
          </a:p>
        </p:txBody>
      </p:sp>
      <p:sp>
        <p:nvSpPr>
          <p:cNvPr id="12" name="同侧圆角矩形 11">
            <a:hlinkClick r:id="rId12" action="ppaction://hlinksldjump" tooltip="点击进入"/>
          </p:cNvPr>
          <p:cNvSpPr/>
          <p:nvPr/>
        </p:nvSpPr>
        <p:spPr>
          <a:xfrm>
            <a:off x="2833306" y="485731"/>
            <a:ext cx="1822709" cy="392040"/>
          </a:xfrm>
          <a:prstGeom prst="round2SameRect">
            <a:avLst/>
          </a:prstGeom>
          <a:gradFill flip="none" rotWithShape="1">
            <a:gsLst>
              <a:gs pos="0">
                <a:srgbClr val="17B7FF"/>
              </a:gs>
              <a:gs pos="100000">
                <a:srgbClr val="00A1E9"/>
              </a:gs>
            </a:gsLst>
            <a:lin ang="5400000" scaled="1"/>
            <a:tileRect/>
          </a:gradFill>
          <a:ln>
            <a:solidFill>
              <a:srgbClr val="00A1E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知识要点基础练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灯片编号占位符 3"/>
          <p:cNvSpPr txBox="1"/>
          <p:nvPr/>
        </p:nvSpPr>
        <p:spPr>
          <a:xfrm>
            <a:off x="10968141" y="491385"/>
            <a:ext cx="1223860" cy="401006"/>
          </a:xfrm>
          <a:prstGeom prst="rect">
            <a:avLst/>
          </a:prstGeom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FFC000"/>
                </a:solidFill>
                <a:latin typeface="+mj-ea"/>
                <a:ea typeface="+mj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>
                <a:solidFill>
                  <a:schemeClr val="bg1">
                    <a:lumMod val="95000"/>
                  </a:schemeClr>
                </a:solidFill>
              </a:rPr>
              <a:t>-</a:t>
            </a:r>
            <a:fld id="{4BF17FCF-D4DA-449D-A468-DDB7E43619E6}" type="slidenum">
              <a:rPr lang="zh-CN" altLang="en-US" dirty="0" smtClean="0">
                <a:solidFill>
                  <a:schemeClr val="bg1">
                    <a:lumMod val="95000"/>
                  </a:schemeClr>
                </a:solidFill>
              </a:rPr>
              <a:pPr algn="ctr"/>
              <a:t>‹#›</a:t>
            </a:fld>
            <a:r>
              <a:rPr lang="en-US" altLang="zh-CN" dirty="0">
                <a:solidFill>
                  <a:schemeClr val="bg1">
                    <a:lumMod val="95000"/>
                  </a:schemeClr>
                </a:solidFill>
              </a:rPr>
              <a:t>-</a:t>
            </a:r>
            <a:endParaRPr lang="zh-CN" altLang="en-US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8" name="同侧圆角矩形 17">
            <a:hlinkClick r:id="rId13" action="ppaction://hlinksldjump" tooltip="点击进入"/>
          </p:cNvPr>
          <p:cNvSpPr/>
          <p:nvPr/>
        </p:nvSpPr>
        <p:spPr>
          <a:xfrm>
            <a:off x="5642525" y="485730"/>
            <a:ext cx="1822709" cy="392040"/>
          </a:xfrm>
          <a:prstGeom prst="round2SameRect">
            <a:avLst/>
          </a:prstGeom>
          <a:gradFill flip="none" rotWithShape="1">
            <a:gsLst>
              <a:gs pos="0">
                <a:srgbClr val="17B7FF"/>
              </a:gs>
              <a:gs pos="100000">
                <a:srgbClr val="00A1E9"/>
              </a:gs>
            </a:gsLst>
            <a:lin ang="5400000" scaled="1"/>
            <a:tileRect/>
          </a:gradFill>
          <a:ln>
            <a:solidFill>
              <a:srgbClr val="00A1E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综合能力提升练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同侧圆角矩形 18">
            <a:hlinkClick r:id="rId14" action="ppaction://hlinksldjump" tooltip="点击进入"/>
          </p:cNvPr>
          <p:cNvSpPr/>
          <p:nvPr/>
        </p:nvSpPr>
        <p:spPr>
          <a:xfrm>
            <a:off x="8342561" y="485730"/>
            <a:ext cx="1822709" cy="392040"/>
          </a:xfrm>
          <a:prstGeom prst="round2SameRect">
            <a:avLst/>
          </a:prstGeom>
          <a:gradFill flip="none" rotWithShape="1">
            <a:gsLst>
              <a:gs pos="0">
                <a:srgbClr val="17B7FF"/>
              </a:gs>
              <a:gs pos="100000">
                <a:srgbClr val="00A1E9"/>
              </a:gs>
            </a:gsLst>
            <a:lin ang="5400000" scaled="1"/>
            <a:tileRect/>
          </a:gradFill>
          <a:ln>
            <a:solidFill>
              <a:srgbClr val="00A1E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拓展探究突破练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标题 1"/>
          <p:cNvSpPr txBox="1"/>
          <p:nvPr/>
        </p:nvSpPr>
        <p:spPr>
          <a:xfrm>
            <a:off x="2719410" y="0"/>
            <a:ext cx="9105900" cy="467380"/>
          </a:xfrm>
          <a:prstGeom prst="rect">
            <a:avLst/>
          </a:prstGeom>
        </p:spPr>
        <p:txBody>
          <a:bodyPr anchor="b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zh-CN" altLang="zh-CN" sz="2000" b="1" i="0" kern="1200" smtClean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zh-CN" sz="2000" b="1" i="0" kern="120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rPr>
              <a:t>第</a:t>
            </a:r>
            <a:r>
              <a:rPr lang="en-US" altLang="zh-CN" sz="2000" b="1" i="0" kern="120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rPr>
              <a:t>4</a:t>
            </a:r>
            <a:r>
              <a:rPr lang="zh-CN" altLang="zh-CN" sz="2000" b="1" i="0" kern="120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rPr>
              <a:t>节　测量平均速度</a:t>
            </a:r>
            <a:endParaRPr lang="zh-CN" altLang="zh-CN" sz="2000" b="1" i="0" kern="1200" dirty="0">
              <a:solidFill>
                <a:schemeClr val="tx1"/>
              </a:solidFill>
              <a:effectLst/>
              <a:latin typeface="+mj-lt"/>
              <a:ea typeface="+mj-ea"/>
              <a:cs typeface="+mj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zh-CN" altLang="zh-CN" sz="2000" b="1" i="0" kern="1200" smtClean="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1112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9.v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1213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0.vml"/><Relationship Id="rId4" Type="http://schemas.openxmlformats.org/officeDocument/2006/relationships/package" Target="../embeddings/Microsoft_Word_Document1314.docx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1415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1.vml"/><Relationship Id="rId4" Type="http://schemas.openxmlformats.org/officeDocument/2006/relationships/package" Target="../embeddings/Microsoft_Word_Document1516.docx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1.doc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12.doc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2.vml"/><Relationship Id="rId5" Type="http://schemas.openxmlformats.org/officeDocument/2006/relationships/package" Target="../embeddings/Microsoft_Word_Document34.docx"/><Relationship Id="rId4" Type="http://schemas.openxmlformats.org/officeDocument/2006/relationships/package" Target="../embeddings/Microsoft_Word_Document23.docx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45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3.v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56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4.v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67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5.v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78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6.v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89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7.vml"/><Relationship Id="rId4" Type="http://schemas.openxmlformats.org/officeDocument/2006/relationships/package" Target="../embeddings/Microsoft_Word_Document910.docx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1011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8.v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zh-CN"/>
              <a:t>第</a:t>
            </a:r>
            <a:r>
              <a:rPr lang="en-US" altLang="zh-CN"/>
              <a:t>4</a:t>
            </a:r>
            <a:r>
              <a:rPr lang="zh-CN" altLang="zh-CN"/>
              <a:t>节　测量平均速度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>
            <a:extLst>
              <a:ext uri="{FF2B5EF4-FFF2-40B4-BE49-F238E27FC236}">
                <a16:creationId xmlns:a16="http://schemas.microsoft.com/office/drawing/2014/main" xmlns="" id="{7044B678-55FB-4EEE-B552-43F098A9ACA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919658721"/>
              </p:ext>
            </p:extLst>
          </p:nvPr>
        </p:nvGraphicFramePr>
        <p:xfrm>
          <a:off x="381000" y="1761811"/>
          <a:ext cx="11430000" cy="3588377"/>
        </p:xfrm>
        <a:graphic>
          <a:graphicData uri="http://schemas.openxmlformats.org/presentationml/2006/ole">
            <p:oleObj spid="_x0000_s12293" name="Document" r:id="rId3" imgW="3847376" imgH="1207310" progId="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6851516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1A56B37A-CF0B-4323-981E-A9A7E29B2EF6}"/>
              </a:ext>
            </a:extLst>
          </p:cNvPr>
          <p:cNvSpPr>
            <a:spLocks noChangeAspect="1"/>
          </p:cNvSpPr>
          <p:nvPr/>
        </p:nvSpPr>
        <p:spPr>
          <a:xfrm>
            <a:off x="381000" y="2104160"/>
            <a:ext cx="11430000" cy="290368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小童在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测量小车的平均速度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的实验中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设计了如图所示的实验装置。小车从斜面顶端由静止下滑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当小车到达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三处时电子表的示数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数字分别表示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秒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  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  1  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实验中为了方便计时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应使斜面的坡度较</a:t>
            </a:r>
            <a:r>
              <a:rPr lang="zh-CN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小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选填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  ),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以减小测量时间的误差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en-US" altLang="zh-CN" sz="2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2  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实验前必须学会熟练使用电子表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如果让小车过了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点才开始计时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则会使所测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AC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段的平均速度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en-US" altLang="zh-CN" sz="2200" i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AC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偏</a:t>
            </a:r>
            <a:r>
              <a:rPr lang="zh-CN" altLang="zh-CN" sz="2200" i="1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大</a:t>
            </a:r>
            <a:r>
              <a:rPr lang="zh-CN" altLang="zh-CN" sz="2200" i="1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选填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  );</a:t>
            </a:r>
            <a:r>
              <a:rPr lang="en-US" altLang="zh-CN" sz="2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3  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正好是全部路程的一半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则小车通过上半段路程的平均速度为</a:t>
            </a:r>
            <a:r>
              <a:rPr lang="zh-CN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0.2</a:t>
            </a:r>
            <a:r>
              <a:rPr lang="zh-CN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m/s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79C99CE4-3447-4A9A-BC78-E5754D2AD2EF}"/>
              </a:ext>
            </a:extLst>
          </p:cNvPr>
          <p:cNvSpPr/>
          <p:nvPr/>
        </p:nvSpPr>
        <p:spPr>
          <a:xfrm>
            <a:off x="6251089" y="2987670"/>
            <a:ext cx="288000" cy="28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9F7428ED-5A52-49AF-AEC4-5DF76307EA03}"/>
              </a:ext>
            </a:extLst>
          </p:cNvPr>
          <p:cNvSpPr/>
          <p:nvPr/>
        </p:nvSpPr>
        <p:spPr>
          <a:xfrm>
            <a:off x="2200084" y="4199782"/>
            <a:ext cx="288000" cy="28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995AAFF5-0213-4D1D-88CF-A2B7E358C2C2}"/>
              </a:ext>
            </a:extLst>
          </p:cNvPr>
          <p:cNvSpPr/>
          <p:nvPr/>
        </p:nvSpPr>
        <p:spPr>
          <a:xfrm>
            <a:off x="9161555" y="4578542"/>
            <a:ext cx="463827" cy="28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  <p:extLst>
      <p:ext uri="{BB962C8B-B14F-4D97-AF65-F5344CB8AC3E}">
        <p14:creationId xmlns:p14="http://schemas.microsoft.com/office/powerpoint/2010/main" xmlns="" val="41126984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>
            <a:extLst>
              <a:ext uri="{FF2B5EF4-FFF2-40B4-BE49-F238E27FC236}">
                <a16:creationId xmlns:a16="http://schemas.microsoft.com/office/drawing/2014/main" xmlns="" id="{C9FF4012-7AB5-48D8-A576-2D237A02424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501812921"/>
              </p:ext>
            </p:extLst>
          </p:nvPr>
        </p:nvGraphicFramePr>
        <p:xfrm>
          <a:off x="381000" y="3075314"/>
          <a:ext cx="8504273" cy="3685186"/>
        </p:xfrm>
        <a:graphic>
          <a:graphicData uri="http://schemas.openxmlformats.org/presentationml/2006/ole">
            <p:oleObj spid="_x0000_s13320" name="Document" r:id="rId3" imgW="3905117" imgH="1692033" progId="">
              <p:embed/>
            </p:oleObj>
          </a:graphicData>
        </a:graphic>
      </p:graphicFrame>
      <p:sp>
        <p:nvSpPr>
          <p:cNvPr id="3" name="矩形 2">
            <a:extLst>
              <a:ext uri="{FF2B5EF4-FFF2-40B4-BE49-F238E27FC236}">
                <a16:creationId xmlns:a16="http://schemas.microsoft.com/office/drawing/2014/main" xmlns="" id="{C4BBD2A8-B7DA-4C0F-9A01-26BF161F310F}"/>
              </a:ext>
            </a:extLst>
          </p:cNvPr>
          <p:cNvSpPr>
            <a:spLocks noChangeAspect="1"/>
          </p:cNvSpPr>
          <p:nvPr/>
        </p:nvSpPr>
        <p:spPr>
          <a:xfrm>
            <a:off x="381000" y="1067739"/>
            <a:ext cx="11430000" cy="87235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为研究小物块在足够长斜面上的运动规律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小物块每次均从斜面上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点由静止释放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沿斜面向下运动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利用秒表和刻度尺测出其运动时间和通过的路程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记录的数据如表。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对象 3">
            <a:extLst>
              <a:ext uri="{FF2B5EF4-FFF2-40B4-BE49-F238E27FC236}">
                <a16:creationId xmlns:a16="http://schemas.microsoft.com/office/drawing/2014/main" xmlns="" id="{3E736438-8802-44AF-BA52-47AE90B4EA2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164377948"/>
              </p:ext>
            </p:extLst>
          </p:nvPr>
        </p:nvGraphicFramePr>
        <p:xfrm>
          <a:off x="8783896" y="3571433"/>
          <a:ext cx="3408104" cy="1619065"/>
        </p:xfrm>
        <a:graphic>
          <a:graphicData uri="http://schemas.openxmlformats.org/presentationml/2006/ole">
            <p:oleObj spid="_x0000_s13321" name="Document" r:id="rId4" imgW="1703369" imgH="804993" progId="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340427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C108E38F-F270-42FE-A795-41146CB7A436}"/>
              </a:ext>
            </a:extLst>
          </p:cNvPr>
          <p:cNvSpPr>
            <a:spLocks noChangeAspect="1"/>
          </p:cNvSpPr>
          <p:nvPr/>
        </p:nvSpPr>
        <p:spPr>
          <a:xfrm>
            <a:off x="381000" y="1697895"/>
            <a:ext cx="11430000" cy="371621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1  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物块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 s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时间内的平均速度为</a:t>
            </a:r>
            <a:r>
              <a:rPr lang="zh-CN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zh-CN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cm/s;</a:t>
            </a:r>
            <a:r>
              <a:rPr lang="en-US" altLang="zh-CN" sz="2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2  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物块做</a:t>
            </a:r>
            <a:r>
              <a:rPr lang="zh-CN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变速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选填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匀速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变速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  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直线运动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en-US" altLang="zh-CN" sz="2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3  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实验前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小萌对物块的运动情况作了以下可能猜想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物块通过的路程与所用的时间成正比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物块通过的路程与所用的时间平方成正比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物块的平均速度与所用的时间成正比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物块的平均速度与通过的路程成正比。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根据表格中的数据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你认为上述猜想中正确的是</a:t>
            </a:r>
            <a:r>
              <a:rPr lang="zh-CN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NEU-BZ-S92"/>
                <a:cs typeface="宋体" panose="02010600030101010101" pitchFamily="2" charset="-122"/>
              </a:rPr>
              <a:t>②③</a:t>
            </a:r>
            <a:r>
              <a:rPr lang="zh-CN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填序号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并推测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物块自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点开始计时的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 s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时间内通过的路程为</a:t>
            </a:r>
            <a:r>
              <a:rPr lang="zh-CN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144</a:t>
            </a:r>
            <a:r>
              <a:rPr lang="zh-CN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cm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D6672046-4265-43F7-8917-7AC27110D9AE}"/>
              </a:ext>
            </a:extLst>
          </p:cNvPr>
          <p:cNvSpPr/>
          <p:nvPr/>
        </p:nvSpPr>
        <p:spPr>
          <a:xfrm>
            <a:off x="4741266" y="1761693"/>
            <a:ext cx="288000" cy="28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C06C13CA-45CF-419C-B142-B0DFF035F9DE}"/>
              </a:ext>
            </a:extLst>
          </p:cNvPr>
          <p:cNvSpPr/>
          <p:nvPr/>
        </p:nvSpPr>
        <p:spPr>
          <a:xfrm>
            <a:off x="2115024" y="2179595"/>
            <a:ext cx="872722" cy="28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2ED24011-BE96-4D4E-8DD3-9487B8186985}"/>
              </a:ext>
            </a:extLst>
          </p:cNvPr>
          <p:cNvSpPr/>
          <p:nvPr/>
        </p:nvSpPr>
        <p:spPr>
          <a:xfrm>
            <a:off x="6117266" y="4593187"/>
            <a:ext cx="872722" cy="28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B227D6CA-82E4-457C-8C1F-822295600573}"/>
              </a:ext>
            </a:extLst>
          </p:cNvPr>
          <p:cNvSpPr/>
          <p:nvPr/>
        </p:nvSpPr>
        <p:spPr>
          <a:xfrm>
            <a:off x="4121061" y="5005472"/>
            <a:ext cx="655689" cy="28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  <p:extLst>
      <p:ext uri="{BB962C8B-B14F-4D97-AF65-F5344CB8AC3E}">
        <p14:creationId xmlns:p14="http://schemas.microsoft.com/office/powerpoint/2010/main" xmlns="" val="3928827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对象 2">
            <a:extLst>
              <a:ext uri="{FF2B5EF4-FFF2-40B4-BE49-F238E27FC236}">
                <a16:creationId xmlns:a16="http://schemas.microsoft.com/office/drawing/2014/main" xmlns="" id="{6877D676-0E6A-494F-8D2E-B27346734A6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825295432"/>
              </p:ext>
            </p:extLst>
          </p:nvPr>
        </p:nvGraphicFramePr>
        <p:xfrm>
          <a:off x="845288" y="871469"/>
          <a:ext cx="10561638" cy="6057900"/>
        </p:xfrm>
        <a:graphic>
          <a:graphicData uri="http://schemas.openxmlformats.org/presentationml/2006/ole">
            <p:oleObj spid="_x0000_s14342" name="Document" r:id="rId3" imgW="4548211" imgH="2603902" progId="">
              <p:embed/>
            </p:oleObj>
          </a:graphicData>
        </a:graphic>
      </p:graphicFrame>
      <p:graphicFrame>
        <p:nvGraphicFramePr>
          <p:cNvPr id="2" name="对象 1">
            <a:extLst>
              <a:ext uri="{FF2B5EF4-FFF2-40B4-BE49-F238E27FC236}">
                <a16:creationId xmlns:a16="http://schemas.microsoft.com/office/drawing/2014/main" xmlns="" id="{4A7A76AD-55BF-4E1C-AAED-581ED600B65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503553284"/>
              </p:ext>
            </p:extLst>
          </p:nvPr>
        </p:nvGraphicFramePr>
        <p:xfrm>
          <a:off x="5518298" y="3491621"/>
          <a:ext cx="607809" cy="626202"/>
        </p:xfrm>
        <a:graphic>
          <a:graphicData uri="http://schemas.openxmlformats.org/presentationml/2006/ole">
            <p:oleObj spid="_x0000_s14343" name="Document" r:id="rId4" imgW="397693" imgH="402317" progId="">
              <p:embed/>
            </p:oleObj>
          </a:graphicData>
        </a:graphic>
      </p:graphicFrame>
      <p:sp>
        <p:nvSpPr>
          <p:cNvPr id="6" name="矩形 5">
            <a:extLst>
              <a:ext uri="{FF2B5EF4-FFF2-40B4-BE49-F238E27FC236}">
                <a16:creationId xmlns:a16="http://schemas.microsoft.com/office/drawing/2014/main" xmlns="" id="{23C93F0C-7A44-40FB-A8B7-AB44A18DB625}"/>
              </a:ext>
            </a:extLst>
          </p:cNvPr>
          <p:cNvSpPr/>
          <p:nvPr/>
        </p:nvSpPr>
        <p:spPr>
          <a:xfrm>
            <a:off x="5518298" y="4710145"/>
            <a:ext cx="288000" cy="28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84AD8AF2-7785-404B-9B70-D51FEBC67FFC}"/>
              </a:ext>
            </a:extLst>
          </p:cNvPr>
          <p:cNvSpPr/>
          <p:nvPr/>
        </p:nvSpPr>
        <p:spPr>
          <a:xfrm>
            <a:off x="5039833" y="5645366"/>
            <a:ext cx="489098" cy="28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>
            <a:extLst>
              <a:ext uri="{FF2B5EF4-FFF2-40B4-BE49-F238E27FC236}">
                <a16:creationId xmlns:a16="http://schemas.microsoft.com/office/drawing/2014/main" xmlns="" id="{F322E0AE-8E49-4C58-9E4E-6EA84B3473A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910896628"/>
              </p:ext>
            </p:extLst>
          </p:nvPr>
        </p:nvGraphicFramePr>
        <p:xfrm>
          <a:off x="4890238" y="944061"/>
          <a:ext cx="7080250" cy="2392363"/>
        </p:xfrm>
        <a:graphic>
          <a:graphicData uri="http://schemas.openxmlformats.org/presentationml/2006/ole">
            <p:oleObj spid="_x0000_s1030" name="Document" r:id="rId3" imgW="2334914" imgH="804993" progId="">
              <p:embed/>
            </p:oleObj>
          </a:graphicData>
        </a:graphic>
      </p:graphicFrame>
      <p:sp>
        <p:nvSpPr>
          <p:cNvPr id="3" name="矩形 2">
            <a:extLst>
              <a:ext uri="{FF2B5EF4-FFF2-40B4-BE49-F238E27FC236}">
                <a16:creationId xmlns:a16="http://schemas.microsoft.com/office/drawing/2014/main" xmlns="" id="{24DD3442-84B9-415B-B1F0-98CCD813AD01}"/>
              </a:ext>
            </a:extLst>
          </p:cNvPr>
          <p:cNvSpPr>
            <a:spLocks noChangeAspect="1"/>
          </p:cNvSpPr>
          <p:nvPr/>
        </p:nvSpPr>
        <p:spPr>
          <a:xfrm>
            <a:off x="221512" y="3336424"/>
            <a:ext cx="11430000" cy="334245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用斜面和滑块做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测物体的平均速度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实验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当滑块自顶端出发时开始计时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滑至斜面底端时停止计时。在此过程中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滑块的平均速度是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  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A.10 cm/s 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B.9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cm/s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C.8 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cm/s       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D.7 cm/s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在测物体平均速度的实验中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如果测出物体的运动时间比实际值偏大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则测量出的物体的平均速度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  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跟实际值相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同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zh-CN" altLang="zh-CN" sz="2200" dirty="0" smtClean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比实际值偏大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比实际值偏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zh-CN" altLang="zh-CN" sz="2200" dirty="0" smtClean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不能确定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A7FED070-6F1B-4712-8D70-D822F5F208F1}"/>
              </a:ext>
            </a:extLst>
          </p:cNvPr>
          <p:cNvSpPr>
            <a:spLocks noChangeAspect="1"/>
          </p:cNvSpPr>
          <p:nvPr/>
        </p:nvSpPr>
        <p:spPr>
          <a:xfrm>
            <a:off x="381000" y="1362899"/>
            <a:ext cx="11430000" cy="113264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知识点</a:t>
            </a:r>
            <a:r>
              <a:rPr lang="zh-CN" altLang="zh-CN" sz="220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zh-CN" altLang="zh-CN" sz="220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测量物体运动的平均速度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93BC2034-8F6F-4131-997D-283B759DEAF3}"/>
              </a:ext>
            </a:extLst>
          </p:cNvPr>
          <p:cNvSpPr/>
          <p:nvPr/>
        </p:nvSpPr>
        <p:spPr>
          <a:xfrm>
            <a:off x="6814614" y="3889309"/>
            <a:ext cx="288000" cy="28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663001FB-660D-4FE1-B9E7-99DB8A15E6C0}"/>
              </a:ext>
            </a:extLst>
          </p:cNvPr>
          <p:cNvSpPr/>
          <p:nvPr/>
        </p:nvSpPr>
        <p:spPr>
          <a:xfrm>
            <a:off x="1094298" y="5436165"/>
            <a:ext cx="288000" cy="28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>
            <a:extLst>
              <a:ext uri="{FF2B5EF4-FFF2-40B4-BE49-F238E27FC236}">
                <a16:creationId xmlns:a16="http://schemas.microsoft.com/office/drawing/2014/main" xmlns="" id="{D5088A98-4BE3-4CDF-ACCB-6ACACD5C30F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151162223"/>
              </p:ext>
            </p:extLst>
          </p:nvPr>
        </p:nvGraphicFramePr>
        <p:xfrm>
          <a:off x="1371600" y="1071211"/>
          <a:ext cx="9014637" cy="2357789"/>
        </p:xfrm>
        <a:graphic>
          <a:graphicData uri="http://schemas.openxmlformats.org/presentationml/2006/ole">
            <p:oleObj spid="_x0000_s2059" name="Document" r:id="rId3" imgW="3847376" imgH="1006151" progId="">
              <p:embed/>
            </p:oleObj>
          </a:graphicData>
        </a:graphic>
      </p:graphicFrame>
      <p:graphicFrame>
        <p:nvGraphicFramePr>
          <p:cNvPr id="3" name="对象 2">
            <a:extLst>
              <a:ext uri="{FF2B5EF4-FFF2-40B4-BE49-F238E27FC236}">
                <a16:creationId xmlns:a16="http://schemas.microsoft.com/office/drawing/2014/main" xmlns="" id="{D5E90756-2568-4499-AC09-9C5C11DFFA6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385493520"/>
              </p:ext>
            </p:extLst>
          </p:nvPr>
        </p:nvGraphicFramePr>
        <p:xfrm>
          <a:off x="708025" y="3429000"/>
          <a:ext cx="8378825" cy="3074988"/>
        </p:xfrm>
        <a:graphic>
          <a:graphicData uri="http://schemas.openxmlformats.org/presentationml/2006/ole">
            <p:oleObj spid="_x0000_s2060" name="Document" r:id="rId4" imgW="3847376" imgH="1407388" progId="">
              <p:embed/>
            </p:oleObj>
          </a:graphicData>
        </a:graphic>
      </p:graphicFrame>
      <p:graphicFrame>
        <p:nvGraphicFramePr>
          <p:cNvPr id="5" name="对象 4">
            <a:extLst>
              <a:ext uri="{FF2B5EF4-FFF2-40B4-BE49-F238E27FC236}">
                <a16:creationId xmlns:a16="http://schemas.microsoft.com/office/drawing/2014/main" xmlns="" id="{EDFC954B-CC59-436D-8010-C80B674C57E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551122624"/>
              </p:ext>
            </p:extLst>
          </p:nvPr>
        </p:nvGraphicFramePr>
        <p:xfrm>
          <a:off x="4022725" y="3714750"/>
          <a:ext cx="434975" cy="593725"/>
        </p:xfrm>
        <a:graphic>
          <a:graphicData uri="http://schemas.openxmlformats.org/presentationml/2006/ole">
            <p:oleObj spid="_x0000_s2061" name="Document" r:id="rId5" imgW="297729" imgH="402317" progId="">
              <p:embed/>
            </p:oleObj>
          </a:graphicData>
        </a:graphic>
      </p:graphicFrame>
      <p:sp>
        <p:nvSpPr>
          <p:cNvPr id="6" name="矩形 5">
            <a:extLst>
              <a:ext uri="{FF2B5EF4-FFF2-40B4-BE49-F238E27FC236}">
                <a16:creationId xmlns:a16="http://schemas.microsoft.com/office/drawing/2014/main" xmlns="" id="{234DE4EB-8E3B-40C2-8564-4CC656E70BDA}"/>
              </a:ext>
            </a:extLst>
          </p:cNvPr>
          <p:cNvSpPr/>
          <p:nvPr/>
        </p:nvSpPr>
        <p:spPr>
          <a:xfrm>
            <a:off x="3734724" y="3830581"/>
            <a:ext cx="722975" cy="3833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A4F8D73F-90F6-4F3B-9472-2C026F3ECCA0}"/>
              </a:ext>
            </a:extLst>
          </p:cNvPr>
          <p:cNvSpPr/>
          <p:nvPr/>
        </p:nvSpPr>
        <p:spPr>
          <a:xfrm>
            <a:off x="708024" y="4811861"/>
            <a:ext cx="589147" cy="28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9E532666-5C86-454E-B982-2BCF20C49041}"/>
              </a:ext>
            </a:extLst>
          </p:cNvPr>
          <p:cNvSpPr/>
          <p:nvPr/>
        </p:nvSpPr>
        <p:spPr>
          <a:xfrm>
            <a:off x="5584344" y="5685321"/>
            <a:ext cx="912149" cy="28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  <p:extLst>
      <p:ext uri="{BB962C8B-B14F-4D97-AF65-F5344CB8AC3E}">
        <p14:creationId xmlns:p14="http://schemas.microsoft.com/office/powerpoint/2010/main" xmlns="" val="14258145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6EE491CE-7420-4825-B840-99333584507B}"/>
              </a:ext>
            </a:extLst>
          </p:cNvPr>
          <p:cNvSpPr>
            <a:spLocks noChangeAspect="1"/>
          </p:cNvSpPr>
          <p:nvPr/>
        </p:nvSpPr>
        <p:spPr>
          <a:xfrm>
            <a:off x="593651" y="1469549"/>
            <a:ext cx="11430000" cy="168488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小华同学每天步行上学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他很想知道从自家到学校的距离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于是进行了如下探究。首先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小华在学校跑道上以上学步行的速度步行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100 m,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测得用时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80 s,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则他的步行速度为</a:t>
            </a:r>
            <a:r>
              <a:rPr lang="zh-CN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1.25</a:t>
            </a:r>
            <a:r>
              <a:rPr lang="zh-CN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m/s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。为了保证测量结果比较准确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除计时准确外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还必须控制步行</a:t>
            </a:r>
            <a:r>
              <a:rPr lang="zh-CN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速度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不变。最后小华测出他步行上学需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min,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则他家到学校的距离是</a:t>
            </a:r>
            <a:r>
              <a:rPr lang="zh-CN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1500</a:t>
            </a:r>
            <a:r>
              <a:rPr lang="zh-CN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1D6182A0-7B56-4F8C-8F1C-FF249A31E28A}"/>
              </a:ext>
            </a:extLst>
          </p:cNvPr>
          <p:cNvSpPr>
            <a:spLocks noChangeAspect="1"/>
          </p:cNvSpPr>
          <p:nvPr/>
        </p:nvSpPr>
        <p:spPr>
          <a:xfrm>
            <a:off x="487325" y="3446829"/>
            <a:ext cx="9858154" cy="12786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如图是一个水滴下落过程的示意图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水滴通过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BC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所用时间均为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0.1 s,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水滴由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位置下落到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位置运动的距离是</a:t>
            </a:r>
            <a:r>
              <a:rPr lang="zh-CN" altLang="zh-CN" sz="2200" i="1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en-US" altLang="zh-CN" sz="2200" i="1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2200" i="1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cm,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则这个过程中水滴下落的平均速度是</a:t>
            </a:r>
            <a:r>
              <a:rPr lang="zh-CN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m/s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对象 3">
            <a:extLst>
              <a:ext uri="{FF2B5EF4-FFF2-40B4-BE49-F238E27FC236}">
                <a16:creationId xmlns:a16="http://schemas.microsoft.com/office/drawing/2014/main" xmlns="" id="{AA08B747-0A09-4B16-BD0C-C9C47BA920C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264632349"/>
              </p:ext>
            </p:extLst>
          </p:nvPr>
        </p:nvGraphicFramePr>
        <p:xfrm>
          <a:off x="8850537" y="2808876"/>
          <a:ext cx="3173114" cy="3373049"/>
        </p:xfrm>
        <a:graphic>
          <a:graphicData uri="http://schemas.openxmlformats.org/presentationml/2006/ole">
            <p:oleObj spid="_x0000_s6149" name="Document" r:id="rId3" imgW="1714917" imgH="1810785" progId="">
              <p:embed/>
            </p:oleObj>
          </a:graphicData>
        </a:graphic>
      </p:graphicFrame>
      <p:sp>
        <p:nvSpPr>
          <p:cNvPr id="5" name="矩形 4">
            <a:extLst>
              <a:ext uri="{FF2B5EF4-FFF2-40B4-BE49-F238E27FC236}">
                <a16:creationId xmlns:a16="http://schemas.microsoft.com/office/drawing/2014/main" xmlns="" id="{9F3A6128-A294-4961-BEAB-CF8A66080FC3}"/>
              </a:ext>
            </a:extLst>
          </p:cNvPr>
          <p:cNvSpPr/>
          <p:nvPr/>
        </p:nvSpPr>
        <p:spPr>
          <a:xfrm>
            <a:off x="10057478" y="1931417"/>
            <a:ext cx="575079" cy="28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AF3E69AE-BC03-4972-A21A-C3F790F314A9}"/>
              </a:ext>
            </a:extLst>
          </p:cNvPr>
          <p:cNvSpPr/>
          <p:nvPr/>
        </p:nvSpPr>
        <p:spPr>
          <a:xfrm>
            <a:off x="7782113" y="2365156"/>
            <a:ext cx="575079" cy="28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DC7D0A6F-53DB-44CA-BE25-7DDCEEC05E2D}"/>
              </a:ext>
            </a:extLst>
          </p:cNvPr>
          <p:cNvSpPr/>
          <p:nvPr/>
        </p:nvSpPr>
        <p:spPr>
          <a:xfrm>
            <a:off x="5733572" y="2738092"/>
            <a:ext cx="575079" cy="28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FD36BC32-9803-4443-AB07-2D166CFD873F}"/>
              </a:ext>
            </a:extLst>
          </p:cNvPr>
          <p:cNvSpPr/>
          <p:nvPr/>
        </p:nvSpPr>
        <p:spPr>
          <a:xfrm>
            <a:off x="5128862" y="3931506"/>
            <a:ext cx="575079" cy="28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AEAC9442-1BAB-4755-A871-611553CC61B0}"/>
              </a:ext>
            </a:extLst>
          </p:cNvPr>
          <p:cNvSpPr/>
          <p:nvPr/>
        </p:nvSpPr>
        <p:spPr>
          <a:xfrm>
            <a:off x="1558982" y="4318438"/>
            <a:ext cx="450572" cy="28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>
            <a:extLst>
              <a:ext uri="{FF2B5EF4-FFF2-40B4-BE49-F238E27FC236}">
                <a16:creationId xmlns:a16="http://schemas.microsoft.com/office/drawing/2014/main" xmlns="" id="{F3C789DD-0B30-47A5-A6AE-573E9E607C2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114038011"/>
              </p:ext>
            </p:extLst>
          </p:nvPr>
        </p:nvGraphicFramePr>
        <p:xfrm>
          <a:off x="476693" y="3615301"/>
          <a:ext cx="11430000" cy="2390682"/>
        </p:xfrm>
        <a:graphic>
          <a:graphicData uri="http://schemas.openxmlformats.org/presentationml/2006/ole">
            <p:oleObj spid="_x0000_s7173" name="Document" r:id="rId3" imgW="3847376" imgH="804993" progId="">
              <p:embed/>
            </p:oleObj>
          </a:graphicData>
        </a:graphic>
      </p:graphicFrame>
      <p:sp>
        <p:nvSpPr>
          <p:cNvPr id="3" name="矩形 2">
            <a:extLst>
              <a:ext uri="{FF2B5EF4-FFF2-40B4-BE49-F238E27FC236}">
                <a16:creationId xmlns:a16="http://schemas.microsoft.com/office/drawing/2014/main" xmlns="" id="{58A8F714-FB85-4301-B583-2F4F33B4A7F7}"/>
              </a:ext>
            </a:extLst>
          </p:cNvPr>
          <p:cNvSpPr>
            <a:spLocks noChangeAspect="1"/>
          </p:cNvSpPr>
          <p:nvPr/>
        </p:nvSpPr>
        <p:spPr>
          <a:xfrm>
            <a:off x="381000" y="1672681"/>
            <a:ext cx="11430000" cy="127862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向右做直线运动的小车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通过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BC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CD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三段路程所用的时间都是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0.4 s,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则小车做的是</a:t>
            </a:r>
            <a:r>
              <a:rPr lang="zh-CN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加速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选填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匀速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加速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减速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  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运动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它从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点运动到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点的平均速度是</a:t>
            </a:r>
            <a:r>
              <a:rPr lang="zh-CN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25</a:t>
            </a:r>
            <a:r>
              <a:rPr lang="zh-CN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m/s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89096732-2493-4ED6-BCAA-728C9AAD6E92}"/>
              </a:ext>
            </a:extLst>
          </p:cNvPr>
          <p:cNvSpPr/>
          <p:nvPr/>
        </p:nvSpPr>
        <p:spPr>
          <a:xfrm>
            <a:off x="1530234" y="2157358"/>
            <a:ext cx="638808" cy="28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B9673526-2B7F-4AE4-89B0-E7C6F6AD3978}"/>
              </a:ext>
            </a:extLst>
          </p:cNvPr>
          <p:cNvSpPr/>
          <p:nvPr/>
        </p:nvSpPr>
        <p:spPr>
          <a:xfrm>
            <a:off x="11014476" y="2157358"/>
            <a:ext cx="638808" cy="28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  <p:extLst>
      <p:ext uri="{BB962C8B-B14F-4D97-AF65-F5344CB8AC3E}">
        <p14:creationId xmlns:p14="http://schemas.microsoft.com/office/powerpoint/2010/main" xmlns="" val="902521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>
            <a:extLst>
              <a:ext uri="{FF2B5EF4-FFF2-40B4-BE49-F238E27FC236}">
                <a16:creationId xmlns:a16="http://schemas.microsoft.com/office/drawing/2014/main" xmlns="" id="{1C74163A-DA36-4C3E-A984-BB77A56AE9C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67930671"/>
              </p:ext>
            </p:extLst>
          </p:nvPr>
        </p:nvGraphicFramePr>
        <p:xfrm>
          <a:off x="381000" y="5298672"/>
          <a:ext cx="11430000" cy="1192981"/>
        </p:xfrm>
        <a:graphic>
          <a:graphicData uri="http://schemas.openxmlformats.org/presentationml/2006/ole">
            <p:oleObj spid="_x0000_s8197" name="Document" r:id="rId3" imgW="3847376" imgH="402317" progId="">
              <p:embed/>
            </p:oleObj>
          </a:graphicData>
        </a:graphic>
      </p:graphicFrame>
      <p:sp>
        <p:nvSpPr>
          <p:cNvPr id="3" name="矩形 2">
            <a:extLst>
              <a:ext uri="{FF2B5EF4-FFF2-40B4-BE49-F238E27FC236}">
                <a16:creationId xmlns:a16="http://schemas.microsoft.com/office/drawing/2014/main" xmlns="" id="{D23D5C68-D58E-4D34-B409-389F0E19D69A}"/>
              </a:ext>
            </a:extLst>
          </p:cNvPr>
          <p:cNvSpPr>
            <a:spLocks noChangeAspect="1"/>
          </p:cNvSpPr>
          <p:nvPr/>
        </p:nvSpPr>
        <p:spPr>
          <a:xfrm>
            <a:off x="381000" y="1282111"/>
            <a:ext cx="11430000" cy="412247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小军同学用下列四种方法测定小球沿桌面滚动的平均速度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你认为最合理的是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  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先选定一段较长的路程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测定小球通过这段路程所用的时间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先选定一段较短的路程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测定小球通过这段路程所用的时间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先选定一段较长的时间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测定小球在这段时间内通过的路程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先选定一段较短的时间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测定小球在这段时间内通过的路程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一个足球在草地上沿直线运动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速度越来越慢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测得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段的长度等于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段的长度。足球通过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段所用的时间为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0.5 s,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段的长度为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m,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则该足球从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到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这段路程中的平均速度可能是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  </a:t>
            </a:r>
            <a:r>
              <a:rPr lang="en-US" altLang="zh-CN" sz="22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A.4 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m/s        B.6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m/s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C.7 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m/s       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以上都有可能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318526CB-5FC3-4396-95B1-3881AE6DBB4A}"/>
              </a:ext>
            </a:extLst>
          </p:cNvPr>
          <p:cNvSpPr/>
          <p:nvPr/>
        </p:nvSpPr>
        <p:spPr>
          <a:xfrm>
            <a:off x="10248931" y="1442781"/>
            <a:ext cx="288000" cy="28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B1D124DF-53DB-4561-AB13-8A3A81E1CB6E}"/>
              </a:ext>
            </a:extLst>
          </p:cNvPr>
          <p:cNvSpPr/>
          <p:nvPr/>
        </p:nvSpPr>
        <p:spPr>
          <a:xfrm>
            <a:off x="1594029" y="4211605"/>
            <a:ext cx="288000" cy="28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  <p:extLst>
      <p:ext uri="{BB962C8B-B14F-4D97-AF65-F5344CB8AC3E}">
        <p14:creationId xmlns:p14="http://schemas.microsoft.com/office/powerpoint/2010/main" xmlns="" val="1543381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>
            <a:extLst>
              <a:ext uri="{FF2B5EF4-FFF2-40B4-BE49-F238E27FC236}">
                <a16:creationId xmlns:a16="http://schemas.microsoft.com/office/drawing/2014/main" xmlns="" id="{9C061CB0-5EEB-453C-80F5-143B14636A4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902046460"/>
              </p:ext>
            </p:extLst>
          </p:nvPr>
        </p:nvGraphicFramePr>
        <p:xfrm>
          <a:off x="9097963" y="1165225"/>
          <a:ext cx="2709862" cy="4778375"/>
        </p:xfrm>
        <a:graphic>
          <a:graphicData uri="http://schemas.openxmlformats.org/presentationml/2006/ole">
            <p:oleObj spid="_x0000_s9221" name="Document" r:id="rId3" imgW="921696" imgH="1609626" progId="">
              <p:embed/>
            </p:oleObj>
          </a:graphicData>
        </a:graphic>
      </p:graphicFrame>
      <p:sp>
        <p:nvSpPr>
          <p:cNvPr id="3" name="矩形 2">
            <a:extLst>
              <a:ext uri="{FF2B5EF4-FFF2-40B4-BE49-F238E27FC236}">
                <a16:creationId xmlns:a16="http://schemas.microsoft.com/office/drawing/2014/main" xmlns="" id="{6F9998FB-7729-4E18-A803-285240983023}"/>
              </a:ext>
            </a:extLst>
          </p:cNvPr>
          <p:cNvSpPr>
            <a:spLocks noChangeAspect="1"/>
          </p:cNvSpPr>
          <p:nvPr/>
        </p:nvSpPr>
        <p:spPr>
          <a:xfrm>
            <a:off x="384175" y="1286567"/>
            <a:ext cx="9347791" cy="37162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如图甲所示是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研究充水玻璃管中气泡的运动规律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的实验装置。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  1  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在做此实验时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要研究气泡的运动情况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所需要的测量工具有</a:t>
            </a:r>
            <a:r>
              <a:rPr lang="zh-CN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刻度尺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zh-CN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停表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en-US" altLang="zh-CN" sz="2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2  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若测得气泡从玻璃管的底端运动到顶端的距离为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56 cm,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所用的时间为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 s,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则在这个过程中气泡运动的平均速度为</a:t>
            </a:r>
            <a:r>
              <a:rPr lang="zh-CN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0.08</a:t>
            </a:r>
            <a:r>
              <a:rPr lang="zh-CN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m/s;</a:t>
            </a:r>
            <a:r>
              <a:rPr lang="en-US" altLang="zh-CN" sz="2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3  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为便于时间的测量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应使气泡在管内运动得较</a:t>
            </a:r>
            <a:r>
              <a:rPr lang="zh-CN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慢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选填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快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慢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  );</a:t>
            </a:r>
            <a:r>
              <a:rPr lang="en-US" altLang="zh-CN" sz="2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(  4  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如表是某实验小组在此实验中测得的数据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请你根据表格中的数据在图乙中作出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</a:rPr>
              <a:t>s-t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图像。</a:t>
            </a:r>
            <a:endParaRPr lang="zh-CN" altLang="en-US" sz="2200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0DE2DD78-06C0-4DB8-B710-2F09C34081DB}"/>
              </a:ext>
            </a:extLst>
          </p:cNvPr>
          <p:cNvSpPr/>
          <p:nvPr/>
        </p:nvSpPr>
        <p:spPr>
          <a:xfrm>
            <a:off x="8483925" y="1775561"/>
            <a:ext cx="1021581" cy="28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E957686C-9263-4B4B-A61A-2F495DBD632B}"/>
              </a:ext>
            </a:extLst>
          </p:cNvPr>
          <p:cNvSpPr/>
          <p:nvPr/>
        </p:nvSpPr>
        <p:spPr>
          <a:xfrm>
            <a:off x="966707" y="2179594"/>
            <a:ext cx="606912" cy="28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B71B9DD7-6156-470B-92DF-4E78E9FAC635}"/>
              </a:ext>
            </a:extLst>
          </p:cNvPr>
          <p:cNvSpPr/>
          <p:nvPr/>
        </p:nvSpPr>
        <p:spPr>
          <a:xfrm>
            <a:off x="5687563" y="2952369"/>
            <a:ext cx="606912" cy="28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A3BC1ECF-D57A-4D31-B2DD-9F638358D5C2}"/>
              </a:ext>
            </a:extLst>
          </p:cNvPr>
          <p:cNvSpPr/>
          <p:nvPr/>
        </p:nvSpPr>
        <p:spPr>
          <a:xfrm>
            <a:off x="6548800" y="3375035"/>
            <a:ext cx="606912" cy="28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  <p:extLst>
      <p:ext uri="{BB962C8B-B14F-4D97-AF65-F5344CB8AC3E}">
        <p14:creationId xmlns:p14="http://schemas.microsoft.com/office/powerpoint/2010/main" xmlns="" val="39281372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>
            <a:extLst>
              <a:ext uri="{FF2B5EF4-FFF2-40B4-BE49-F238E27FC236}">
                <a16:creationId xmlns:a16="http://schemas.microsoft.com/office/drawing/2014/main" xmlns="" id="{4DBBD1F3-8D14-4202-9441-47B6C5CA798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741406163"/>
              </p:ext>
            </p:extLst>
          </p:nvPr>
        </p:nvGraphicFramePr>
        <p:xfrm>
          <a:off x="381000" y="1446592"/>
          <a:ext cx="11430000" cy="2560136"/>
        </p:xfrm>
        <a:graphic>
          <a:graphicData uri="http://schemas.openxmlformats.org/presentationml/2006/ole">
            <p:oleObj spid="_x0000_s10248" name="Document" r:id="rId3" imgW="3905117" imgH="874805" progId="">
              <p:embed/>
            </p:oleObj>
          </a:graphicData>
        </a:graphic>
      </p:graphicFrame>
      <p:graphicFrame>
        <p:nvGraphicFramePr>
          <p:cNvPr id="3" name="对象 2">
            <a:extLst>
              <a:ext uri="{FF2B5EF4-FFF2-40B4-BE49-F238E27FC236}">
                <a16:creationId xmlns:a16="http://schemas.microsoft.com/office/drawing/2014/main" xmlns="" id="{DB294A6D-94BB-4F1A-A03A-9F3B9730120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456029522"/>
              </p:ext>
            </p:extLst>
          </p:nvPr>
        </p:nvGraphicFramePr>
        <p:xfrm>
          <a:off x="1786268" y="2940566"/>
          <a:ext cx="8355419" cy="3495212"/>
        </p:xfrm>
        <a:graphic>
          <a:graphicData uri="http://schemas.openxmlformats.org/presentationml/2006/ole">
            <p:oleObj spid="_x0000_s10249" name="Document" r:id="rId4" imgW="3847376" imgH="1609626" progId="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40284050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>
            <a:extLst>
              <a:ext uri="{FF2B5EF4-FFF2-40B4-BE49-F238E27FC236}">
                <a16:creationId xmlns:a16="http://schemas.microsoft.com/office/drawing/2014/main" xmlns="" id="{C56296A6-1D89-49FE-B30D-D4D51709D4D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16249876"/>
              </p:ext>
            </p:extLst>
          </p:nvPr>
        </p:nvGraphicFramePr>
        <p:xfrm>
          <a:off x="381000" y="1184873"/>
          <a:ext cx="11430000" cy="5380209"/>
        </p:xfrm>
        <a:graphic>
          <a:graphicData uri="http://schemas.openxmlformats.org/presentationml/2006/ole">
            <p:oleObj spid="_x0000_s11269" name="Document" r:id="rId3" imgW="3847376" imgH="1810785" progId="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5594872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数学模板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演示文稿1" id="{11934D07-9902-4280-ABF9-2FE07C3AE1A5}" vid="{87782EAB-3497-4ED0-AAFF-99308829BE0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数学模板</Template>
  <TotalTime>118</TotalTime>
  <Words>853</Words>
  <Application>Microsoft Office PowerPoint</Application>
  <PresentationFormat>自定义</PresentationFormat>
  <Paragraphs>37</Paragraphs>
  <Slides>14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6" baseType="lpstr">
      <vt:lpstr>数学模板</vt:lpstr>
      <vt:lpstr>Document</vt:lpstr>
      <vt:lpstr>第4节　测量平均速度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第4节　测量平均速度</dc:title>
  <dc:creator>SunXueFeng</dc:creator>
  <cp:lastModifiedBy>Administrator</cp:lastModifiedBy>
  <cp:revision>6</cp:revision>
  <dcterms:created xsi:type="dcterms:W3CDTF">2018-07-02T03:24:22Z</dcterms:created>
  <dcterms:modified xsi:type="dcterms:W3CDTF">2018-07-04T03:42:57Z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2052-10.1.0.6173</vt:lpwstr>
  </property>
</Properties>
</file>