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1" y="4595595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Shape 108"/>
          <p:cNvSpPr/>
          <p:nvPr/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284163" y="342243"/>
            <a:ext cx="809625" cy="437674"/>
          </a:xfrm>
          <a:prstGeom prst="rect">
            <a:avLst/>
          </a:prstGeom>
          <a:ln w="12700">
            <a:miter lim="400000"/>
          </a:ln>
        </p:spPr>
        <p:txBody>
          <a:bodyPr wrap="square" lIns="34283" tIns="34290" rIns="34283" bIns="34290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913" y="342242"/>
            <a:ext cx="1146454" cy="3924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3" tIns="34283" rIns="34283" bIns="34283" numCol="1" spcCol="28575" rtlCol="0" anchor="t">
            <a:spAutoFit/>
          </a:bodyPr>
          <a:lstStyle/>
          <a:p>
            <a:pPr marL="0" marR="0" lvl="0" indent="0" algn="l" defTabSz="6858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0450" y="834116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70"/>
            <a:ext cx="2743200" cy="36611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70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70"/>
            <a:ext cx="2743200" cy="36611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1730339108"/>
      </p:ext>
    </p:extLst>
  </p:cSld>
  <p:clrMapOvr>
    <a:masterClrMapping/>
  </p:clrMapOvr>
  <p:transition spd="med"/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544513" y="437752"/>
            <a:ext cx="261938" cy="27379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579156" y="467996"/>
            <a:ext cx="191065" cy="19236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34283" tIns="34290" rIns="34283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19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605146"/>
            <a:ext cx="735012" cy="3613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05596"/>
            <a:ext cx="1363345" cy="306267"/>
          </a:xfrm>
        </p:spPr>
        <p:txBody>
          <a:bodyPr/>
          <a:lstStyle>
            <a:lvl1pPr>
              <a:defRPr sz="1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3662"/>
            <a:ext cx="2743200" cy="36611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3662"/>
            <a:ext cx="4114800" cy="36611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3662"/>
            <a:ext cx="2743200" cy="36611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281381423"/>
      </p:ext>
    </p:extLst>
  </p:cSld>
  <p:clrMapOvr>
    <a:masterClrMapping/>
  </p:clrMapOvr>
  <p:transition spd="med"/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4649717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Shape 108"/>
          <p:cNvSpPr/>
          <p:nvPr/>
        </p:nvSpPr>
        <p:spPr>
          <a:xfrm>
            <a:off x="544513" y="437752"/>
            <a:ext cx="261938" cy="27379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79155" y="467996"/>
            <a:ext cx="191065" cy="19236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34283" tIns="34290" rIns="34283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5596"/>
            <a:ext cx="1363345" cy="306267"/>
          </a:xfrm>
        </p:spPr>
        <p:txBody>
          <a:bodyPr/>
          <a:lstStyle>
            <a:lvl1pPr>
              <a:defRPr sz="1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2070"/>
            <a:ext cx="2743200" cy="36611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2070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2070"/>
            <a:ext cx="2743200" cy="36611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865108886"/>
      </p:ext>
    </p:extLst>
  </p:cSld>
  <p:clrMapOvr>
    <a:masterClrMapping/>
  </p:clrMapOvr>
  <p:transition spd="med"/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544513" y="437752"/>
            <a:ext cx="261938" cy="27379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79155" y="467996"/>
            <a:ext cx="191065" cy="19236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34283" tIns="34290" rIns="34283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24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605146"/>
            <a:ext cx="735012" cy="3613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5596"/>
            <a:ext cx="1363345" cy="306267"/>
          </a:xfrm>
        </p:spPr>
        <p:txBody>
          <a:bodyPr/>
          <a:lstStyle>
            <a:lvl1pPr>
              <a:defRPr sz="1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3662"/>
            <a:ext cx="2743200" cy="36611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3662"/>
            <a:ext cx="4114800" cy="36611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3662"/>
            <a:ext cx="2743200" cy="36611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3269477114"/>
      </p:ext>
    </p:extLst>
  </p:cSld>
  <p:clrMapOvr>
    <a:masterClrMapping/>
  </p:clrMapOvr>
  <p:transition spd="med"/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8"/>
          <p:cNvSpPr/>
          <p:nvPr/>
        </p:nvSpPr>
        <p:spPr>
          <a:xfrm>
            <a:off x="544513" y="437752"/>
            <a:ext cx="261938" cy="27379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Shape 112"/>
          <p:cNvSpPr/>
          <p:nvPr/>
        </p:nvSpPr>
        <p:spPr>
          <a:xfrm>
            <a:off x="579155" y="467996"/>
            <a:ext cx="191065" cy="192360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34283" tIns="34290" rIns="34283" bIns="34290">
            <a:spAutoFit/>
          </a:bodyPr>
          <a:lstStyle>
            <a:defPPr>
              <a:defRPr lang="zh-CN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1pPr>
            <a:lvl2pPr marL="0" lvl="1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2pPr>
            <a:lvl3pPr marL="0" lvl="2" indent="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3pPr>
            <a:lvl4pPr marL="0" lvl="3" indent="1371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4pPr>
            <a:lvl5pPr marL="0" lvl="4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5pPr>
            <a:lvl6pPr marL="2286000" lvl="5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6pPr>
            <a:lvl7pPr marL="2743200" lvl="6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7pPr>
            <a:lvl8pPr marL="3200400" lvl="7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8pPr>
            <a:lvl9pPr marL="3657600" lvl="8" indent="1828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kern="1200">
                <a:latin typeface="Arial" panose="020B0604020202020204"/>
                <a:ea typeface="Arial" panose="020B0604020202020204"/>
                <a:cs typeface="+mn-cs"/>
                <a:sym typeface="Arial" panose="020B0604020202020204"/>
              </a:defRPr>
            </a:lvl9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</a:t>
            </a: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4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2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363" y="4605146"/>
            <a:ext cx="735012" cy="3613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838200" y="405596"/>
            <a:ext cx="1363345" cy="306267"/>
          </a:xfrm>
        </p:spPr>
        <p:txBody>
          <a:bodyPr/>
          <a:lstStyle>
            <a:lvl1pPr>
              <a:defRPr sz="1400" b="1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3662"/>
            <a:ext cx="2743200" cy="366119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3662"/>
            <a:ext cx="4114800" cy="366119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3662"/>
            <a:ext cx="2743200" cy="366119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937823017"/>
      </p:ext>
    </p:extLst>
  </p:cSld>
  <p:clrMapOvr>
    <a:masterClrMapping/>
  </p:clrMapOvr>
  <p:transition spd="med"/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8"/>
          <p:cNvSpPr/>
          <p:nvPr/>
        </p:nvSpPr>
        <p:spPr>
          <a:xfrm>
            <a:off x="327025" y="300855"/>
            <a:ext cx="725488" cy="6988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Shape 112"/>
          <p:cNvSpPr/>
          <p:nvPr/>
        </p:nvSpPr>
        <p:spPr>
          <a:xfrm>
            <a:off x="284163" y="342243"/>
            <a:ext cx="809625" cy="437674"/>
          </a:xfrm>
          <a:prstGeom prst="rect">
            <a:avLst/>
          </a:prstGeom>
          <a:ln w="12700">
            <a:miter lim="400000"/>
          </a:ln>
        </p:spPr>
        <p:txBody>
          <a:bodyPr wrap="square" lIns="34283" tIns="34290" rIns="34283" bIns="34290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cs typeface="微软雅黑" panose="020B0503020204020204" charset="-122"/>
                <a:sym typeface="微软雅黑" panose="020B0503020204020204" charset="-122"/>
              </a:rPr>
              <a:t>3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913" y="342242"/>
            <a:ext cx="1146454" cy="39240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3" tIns="34283" rIns="34283" bIns="34283" numCol="1" spcCol="28575" rtlCol="0" anchor="t">
            <a:spAutoFit/>
          </a:bodyPr>
          <a:lstStyle/>
          <a:p>
            <a:pPr marL="0" marR="0" lvl="0" indent="0" algn="l" defTabSz="6858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0450" y="834116"/>
            <a:ext cx="4668838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17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7675" y="4649717"/>
            <a:ext cx="736600" cy="35975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73662"/>
            <a:ext cx="2743200" cy="366119"/>
          </a:xfrm>
        </p:spPr>
        <p:txBody>
          <a:bodyPr/>
          <a:lstStyle/>
          <a:p>
            <a:pPr fontAlgn="auto"/>
            <a:fld id="{263DB197-84B0-484E-9C0F-88358ECCB797}" type="datetimeFigureOut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2020/3/19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73662"/>
            <a:ext cx="4114800" cy="366119"/>
          </a:xfrm>
        </p:spPr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73662"/>
            <a:ext cx="2743200" cy="366119"/>
          </a:xfrm>
        </p:spPr>
        <p:txBody>
          <a:bodyPr/>
          <a:lstStyle/>
          <a:p>
            <a:pPr fontAlgn="auto"/>
            <a:fld id="{E077DA78-E013-4A8C-AD75-63A150561B10}" type="slidenum">
              <a:rPr lang="zh-CN" altLang="en-US" strike="noStrike" noProof="1" smtClean="0">
                <a:latin typeface="Arial" panose="020B0604020202020204"/>
                <a:ea typeface="Arial" panose="020B0604020202020204"/>
                <a:cs typeface="Arial" panose="020B0604020202020204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4282508778"/>
      </p:ext>
    </p:extLst>
  </p:cSld>
  <p:clrMapOvr>
    <a:masterClrMapping/>
  </p:clrMapOvr>
  <p:transition spd="med"/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8" y="1939184"/>
            <a:ext cx="1829733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860032" y="1436482"/>
            <a:ext cx="306324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二十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章  第二节</a:t>
            </a:r>
            <a:endParaRPr lang="zh-CN" sz="4000" baseline="-25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15566"/>
            <a:ext cx="3312368" cy="3312368"/>
          </a:xfrm>
          <a:prstGeom prst="rect">
            <a:avLst/>
          </a:prstGeom>
        </p:spPr>
      </p:pic>
      <p:sp>
        <p:nvSpPr>
          <p:cNvPr id="7" name="Shape 40"/>
          <p:cNvSpPr/>
          <p:nvPr/>
        </p:nvSpPr>
        <p:spPr>
          <a:xfrm>
            <a:off x="4283968" y="2408565"/>
            <a:ext cx="3955961" cy="623248"/>
          </a:xfrm>
          <a:prstGeom prst="rect">
            <a:avLst/>
          </a:prstGeom>
          <a:noFill/>
          <a:ln w="12700">
            <a:noFill/>
          </a:ln>
        </p:spPr>
        <p:txBody>
          <a:bodyPr wrap="square" lIns="34289" tIns="34290" rIns="34289" bIns="34290" anchor="t" anchorCtr="0">
            <a:spAutoFit/>
          </a:bodyPr>
          <a:lstStyle/>
          <a:p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8" name="Shape 40"/>
          <p:cNvSpPr/>
          <p:nvPr/>
        </p:nvSpPr>
        <p:spPr>
          <a:xfrm>
            <a:off x="4351497" y="2396352"/>
            <a:ext cx="3888432" cy="623248"/>
          </a:xfrm>
          <a:prstGeom prst="rect">
            <a:avLst/>
          </a:prstGeom>
          <a:noFill/>
          <a:ln w="12700">
            <a:noFill/>
          </a:ln>
        </p:spPr>
        <p:txBody>
          <a:bodyPr wrap="square" lIns="34289" tIns="34290" rIns="34289" bIns="34290" anchor="t" anchorCtr="0">
            <a:spAutoFit/>
          </a:bodyPr>
          <a:lstStyle/>
          <a:p>
            <a:r>
              <a:rPr lang="zh-CN" altLang="en-US" sz="5400" b="1" baseline="-25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 能源的开发和利用</a:t>
            </a:r>
          </a:p>
        </p:txBody>
      </p:sp>
    </p:spTree>
    <p:extLst>
      <p:ext uri="{BB962C8B-B14F-4D97-AF65-F5344CB8AC3E}">
        <p14:creationId xmlns:p14="http://schemas.microsoft.com/office/powerpoint/2010/main" val="315983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能源与环境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5042"/>
          <a:stretch>
            <a:fillRect/>
          </a:stretch>
        </p:blipFill>
        <p:spPr>
          <a:xfrm>
            <a:off x="1456849" y="748665"/>
            <a:ext cx="2737485" cy="1830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763554" y="2632234"/>
            <a:ext cx="2648903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微软雅黑" panose="020B0503020204020204" charset="-122"/>
              </a:rPr>
              <a:t>工厂排出的废气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16673"/>
          <a:stretch>
            <a:fillRect/>
          </a:stretch>
        </p:blipFill>
        <p:spPr>
          <a:xfrm>
            <a:off x="4721066" y="748189"/>
            <a:ext cx="2624138" cy="18107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769644" y="2558654"/>
            <a:ext cx="3062288" cy="10377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微软雅黑" panose="020B0503020204020204" charset="-122"/>
              </a:rPr>
              <a:t>全球暖化导致北极熊饥不择食 大熊吃小熊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78732" y="3501391"/>
            <a:ext cx="6753701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charset="-122"/>
              </a:rPr>
              <a:t>    </a:t>
            </a: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charset="-122"/>
              </a:rPr>
              <a:t>泄漏的石油会污染海洋、煤燃烧产生的二氧化碳和烟尘会造成空气污染、温室效应</a:t>
            </a:r>
            <a:r>
              <a:rPr lang="en-US" altLang="zh-CN" sz="21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charset="-122"/>
              </a:rPr>
              <a:t>……</a:t>
            </a: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49" charset="-122"/>
                <a:ea typeface="微软雅黑" panose="020B0503020204020204" charset="-122"/>
              </a:rPr>
              <a:t>怎样解决利用能源与保护环境的问题呢？</a:t>
            </a:r>
          </a:p>
        </p:txBody>
      </p:sp>
    </p:spTree>
    <p:extLst>
      <p:ext uri="{BB962C8B-B14F-4D97-AF65-F5344CB8AC3E}">
        <p14:creationId xmlns:p14="http://schemas.microsoft.com/office/powerpoint/2010/main" val="9269595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能源与环境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808" y="982504"/>
            <a:ext cx="6269355" cy="34147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8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508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925479" y="784384"/>
            <a:ext cx="5292329" cy="55292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看下列三则材料，你有什么想说的？</a:t>
            </a:r>
          </a:p>
        </p:txBody>
      </p:sp>
      <p:grpSp>
        <p:nvGrpSpPr>
          <p:cNvPr id="3" name="组合 10"/>
          <p:cNvGrpSpPr/>
          <p:nvPr/>
        </p:nvGrpSpPr>
        <p:grpSpPr>
          <a:xfrm>
            <a:off x="2410778" y="1623060"/>
            <a:ext cx="3476149" cy="3023646"/>
            <a:chOff x="1475656" y="2636912"/>
            <a:chExt cx="4041872" cy="3502642"/>
          </a:xfrm>
        </p:grpSpPr>
        <p:pic>
          <p:nvPicPr>
            <p:cNvPr id="22546" name="Picture 9" descr="C:\Users\Administrator\Desktop\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75656" y="2636912"/>
              <a:ext cx="4041872" cy="30963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47" name="矩形 9"/>
            <p:cNvSpPr/>
            <p:nvPr/>
          </p:nvSpPr>
          <p:spPr>
            <a:xfrm>
              <a:off x="2054075" y="5765194"/>
              <a:ext cx="2989652" cy="3743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1. </a:t>
              </a:r>
              <a:r>
                <a:rPr lang="zh-CN" altLang="en-US" sz="1500" b="1" dirty="0">
                  <a:latin typeface="Times New Roman" panose="02020603050405020304" pitchFamily="18" charset="0"/>
                </a:rPr>
                <a:t>我国和世界的能源消耗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4404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52563" y="3043238"/>
            <a:ext cx="6802755" cy="15225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204788" indent="-204788" defTabSz="342900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国际能源机构的统计，地球上的石油、天然气、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04788" indent="-204788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煤供人类开采的年限，分别只有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年、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204788" indent="-204788" defTabSz="342900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240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年。</a:t>
            </a:r>
          </a:p>
        </p:txBody>
      </p:sp>
      <p:grpSp>
        <p:nvGrpSpPr>
          <p:cNvPr id="3" name="组合 4"/>
          <p:cNvGrpSpPr/>
          <p:nvPr/>
        </p:nvGrpSpPr>
        <p:grpSpPr>
          <a:xfrm>
            <a:off x="2964419" y="711756"/>
            <a:ext cx="2464594" cy="2421012"/>
            <a:chOff x="3059832" y="1484784"/>
            <a:chExt cx="3286125" cy="3227642"/>
          </a:xfrm>
        </p:grpSpPr>
        <p:sp>
          <p:nvSpPr>
            <p:cNvPr id="23565" name="文本框 18437"/>
            <p:cNvSpPr txBox="1"/>
            <p:nvPr/>
          </p:nvSpPr>
          <p:spPr>
            <a:xfrm>
              <a:off x="3491260" y="4281589"/>
              <a:ext cx="2303462" cy="430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dirty="0">
                  <a:latin typeface="Times New Roman" panose="02020603050405020304" pitchFamily="18" charset="0"/>
                </a:rPr>
                <a:t>2. </a:t>
              </a:r>
              <a:r>
                <a:rPr lang="zh-CN" altLang="en-US" sz="1500" b="1" dirty="0">
                  <a:latin typeface="Times New Roman" panose="02020603050405020304" pitchFamily="18" charset="0"/>
                </a:rPr>
                <a:t>我国的能源结构</a:t>
              </a:r>
            </a:p>
          </p:txBody>
        </p:sp>
        <p:pic>
          <p:nvPicPr>
            <p:cNvPr id="23566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59832" y="1484784"/>
              <a:ext cx="3286125" cy="28003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843129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>
                                            <p:txEl>
                                              <p:charRg st="52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871663" y="789385"/>
            <a:ext cx="5185172" cy="55292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L="204788" indent="-204788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开发新能源</a:t>
            </a:r>
          </a:p>
        </p:txBody>
      </p:sp>
      <p:grpSp>
        <p:nvGrpSpPr>
          <p:cNvPr id="3" name="组合 14"/>
          <p:cNvGrpSpPr/>
          <p:nvPr/>
        </p:nvGrpSpPr>
        <p:grpSpPr>
          <a:xfrm>
            <a:off x="2141935" y="1437085"/>
            <a:ext cx="4743450" cy="3154374"/>
            <a:chOff x="1331640" y="1916832"/>
            <a:chExt cx="6325548" cy="4205097"/>
          </a:xfrm>
        </p:grpSpPr>
        <p:pic>
          <p:nvPicPr>
            <p:cNvPr id="24589" name="图片 2" descr="jg-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1640" y="1943820"/>
              <a:ext cx="1981200" cy="171767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0" name="文本框 4111"/>
            <p:cNvSpPr txBox="1"/>
            <p:nvPr/>
          </p:nvSpPr>
          <p:spPr>
            <a:xfrm>
              <a:off x="1788841" y="3631332"/>
              <a:ext cx="1219200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太阳能</a:t>
              </a:r>
            </a:p>
          </p:txBody>
        </p:sp>
        <p:pic>
          <p:nvPicPr>
            <p:cNvPr id="24591" name="图片 4" descr="00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1431" y="1946201"/>
              <a:ext cx="1752600" cy="17129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2" name="文本框 4113"/>
            <p:cNvSpPr txBox="1"/>
            <p:nvPr/>
          </p:nvSpPr>
          <p:spPr>
            <a:xfrm>
              <a:off x="4151031" y="3631332"/>
              <a:ext cx="1447800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氢能</a:t>
              </a:r>
            </a:p>
          </p:txBody>
        </p:sp>
        <p:pic>
          <p:nvPicPr>
            <p:cNvPr id="24593" name="图片 6" descr="GA18b105"/>
            <p:cNvPicPr>
              <a:picLocks noChangeAspect="1"/>
            </p:cNvPicPr>
            <p:nvPr/>
          </p:nvPicPr>
          <p:blipFill>
            <a:blip r:embed="rId4"/>
            <a:srcRect l="14040" r="14040"/>
            <a:stretch>
              <a:fillRect/>
            </a:stretch>
          </p:blipFill>
          <p:spPr>
            <a:xfrm>
              <a:off x="5553750" y="1916832"/>
              <a:ext cx="1981200" cy="17716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4" name="文本框 4115"/>
            <p:cNvSpPr txBox="1"/>
            <p:nvPr/>
          </p:nvSpPr>
          <p:spPr>
            <a:xfrm>
              <a:off x="6239550" y="3631332"/>
              <a:ext cx="914400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沼气</a:t>
              </a:r>
            </a:p>
          </p:txBody>
        </p:sp>
        <p:pic>
          <p:nvPicPr>
            <p:cNvPr id="24595" name="图片 8" descr="地热牟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31640" y="4109889"/>
              <a:ext cx="1905000" cy="15605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6" name="图片 9" descr="潮汐能成因示意图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9031" y="4182914"/>
              <a:ext cx="2133600" cy="1414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7" name="文本框 4119"/>
            <p:cNvSpPr txBox="1"/>
            <p:nvPr/>
          </p:nvSpPr>
          <p:spPr>
            <a:xfrm>
              <a:off x="4151031" y="5691118"/>
              <a:ext cx="914400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潮汐</a:t>
              </a:r>
            </a:p>
          </p:txBody>
        </p:sp>
        <p:pic>
          <p:nvPicPr>
            <p:cNvPr id="24598" name="图片 11" descr="abc10905b_pic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656938" y="4167833"/>
              <a:ext cx="2000250" cy="14446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9" name="文本框 4121"/>
            <p:cNvSpPr txBox="1"/>
            <p:nvPr/>
          </p:nvSpPr>
          <p:spPr>
            <a:xfrm>
              <a:off x="6088738" y="5689333"/>
              <a:ext cx="1143001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可燃冰</a:t>
              </a:r>
            </a:p>
          </p:txBody>
        </p:sp>
        <p:sp>
          <p:nvSpPr>
            <p:cNvPr id="24600" name="文本框 4117"/>
            <p:cNvSpPr txBox="1"/>
            <p:nvPr/>
          </p:nvSpPr>
          <p:spPr>
            <a:xfrm>
              <a:off x="1835696" y="5691118"/>
              <a:ext cx="914400" cy="43081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地热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4766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33587" y="681038"/>
            <a:ext cx="5130404" cy="152257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一、太阳能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你能说说太阳能的特点吗？</a:t>
            </a:r>
          </a:p>
          <a:p>
            <a:pPr defTabSz="342900"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目前利用太阳能的主要方法有哪些？</a:t>
            </a:r>
          </a:p>
        </p:txBody>
      </p:sp>
      <p:grpSp>
        <p:nvGrpSpPr>
          <p:cNvPr id="3" name="组合 15"/>
          <p:cNvGrpSpPr/>
          <p:nvPr/>
        </p:nvGrpSpPr>
        <p:grpSpPr>
          <a:xfrm>
            <a:off x="2033350" y="1979057"/>
            <a:ext cx="4283869" cy="3066377"/>
            <a:chOff x="1115616" y="2118753"/>
            <a:chExt cx="5712172" cy="4089285"/>
          </a:xfrm>
        </p:grpSpPr>
        <p:pic>
          <p:nvPicPr>
            <p:cNvPr id="25613" name="图片 4" descr="GA18b10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5616" y="2118753"/>
              <a:ext cx="3744540" cy="1958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4" name="文本框 5130"/>
            <p:cNvSpPr txBox="1"/>
            <p:nvPr/>
          </p:nvSpPr>
          <p:spPr>
            <a:xfrm>
              <a:off x="2452952" y="3892750"/>
              <a:ext cx="962882" cy="7388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太阳灶</a:t>
              </a:r>
            </a:p>
          </p:txBody>
        </p:sp>
        <p:pic>
          <p:nvPicPr>
            <p:cNvPr id="25615" name="图片 7" descr="0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35696" y="4304971"/>
              <a:ext cx="2414117" cy="1547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6" name="文本框 5132"/>
            <p:cNvSpPr txBox="1"/>
            <p:nvPr/>
          </p:nvSpPr>
          <p:spPr>
            <a:xfrm>
              <a:off x="2424787" y="5777069"/>
              <a:ext cx="1067093" cy="4309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航天器</a:t>
              </a:r>
            </a:p>
          </p:txBody>
        </p:sp>
        <p:pic>
          <p:nvPicPr>
            <p:cNvPr id="25617" name="图片 10" descr="jg-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0" y="2327616"/>
              <a:ext cx="2088480" cy="15405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8" name="文本框 5134"/>
            <p:cNvSpPr txBox="1"/>
            <p:nvPr/>
          </p:nvSpPr>
          <p:spPr>
            <a:xfrm>
              <a:off x="4788024" y="3861962"/>
              <a:ext cx="1720408" cy="7388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太阳能热水器</a:t>
              </a:r>
            </a:p>
          </p:txBody>
        </p:sp>
        <p:pic>
          <p:nvPicPr>
            <p:cNvPr id="25619" name="图片 13" descr="太阳能发电装置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72000" y="4221088"/>
              <a:ext cx="2255788" cy="15226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20" name="文本框 5136"/>
            <p:cNvSpPr txBox="1"/>
            <p:nvPr/>
          </p:nvSpPr>
          <p:spPr>
            <a:xfrm>
              <a:off x="4588645" y="5775077"/>
              <a:ext cx="2071588" cy="4309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太阳能发电装置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03948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44880" y="802958"/>
            <a:ext cx="7100888" cy="413956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太阳能的优点和缺点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阳能的优点：</a:t>
            </a:r>
          </a:p>
          <a:p>
            <a:pPr marL="257175" indent="-257175" defTabSz="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①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十分巨大；     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     ②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供应时间长久；</a:t>
            </a:r>
          </a:p>
          <a:p>
            <a:pPr marL="257175" indent="-257175" defTabSz="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③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分布广阔，获取方便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；④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安全、清洁、无污染。</a:t>
            </a:r>
            <a:endParaRPr lang="en-US" altLang="zh-CN" sz="2100" b="1" kern="0" dirty="0">
              <a:solidFill>
                <a:srgbClr val="080808"/>
              </a:solidFill>
              <a:latin typeface="+mn-ea"/>
              <a:ea typeface="微软雅黑" panose="020B0503020204020204" charset="-122"/>
            </a:endParaRPr>
          </a:p>
          <a:p>
            <a:pPr marL="257175" indent="-257175" defTabSz="342900" eaLnBrk="0" hangingPunct="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2100" b="1" kern="0" dirty="0">
                <a:solidFill>
                  <a:srgbClr val="080808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(2)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太</a:t>
            </a:r>
            <a:r>
              <a:rPr lang="zh-CN" altLang="en-US" sz="2100" b="1" kern="0" dirty="0">
                <a:solidFill>
                  <a:srgbClr val="080808"/>
                </a:solidFill>
                <a:latin typeface="+mn-ea"/>
                <a:ea typeface="微软雅黑" panose="020B0503020204020204" charset="-122"/>
              </a:rPr>
              <a:t>阳能的缺点：</a:t>
            </a:r>
          </a:p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①</a:t>
            </a: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太分散；      </a:t>
            </a:r>
            <a:endParaRPr lang="en-US" altLang="zh-CN" sz="21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②</a:t>
            </a: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受季节、天气和地理环境影响较大；</a:t>
            </a:r>
          </a:p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③</a:t>
            </a: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能量转换效率低。</a:t>
            </a:r>
          </a:p>
        </p:txBody>
      </p:sp>
    </p:spTree>
    <p:extLst>
      <p:ext uri="{BB962C8B-B14F-4D97-AF65-F5344CB8AC3E}">
        <p14:creationId xmlns:p14="http://schemas.microsoft.com/office/powerpoint/2010/main" val="160054056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8239" y="796766"/>
            <a:ext cx="6983254" cy="394668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二、核能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造福人类的“神火”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（一）核能概念：</a:t>
            </a:r>
          </a:p>
          <a:p>
            <a:pPr marL="133350"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原子核内部蕴藏的巨大能量，叫做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原子核能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，简称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核能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133350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原子核是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可以改变</a:t>
            </a:r>
            <a:r>
              <a:rPr lang="zh-CN" altLang="en-US" sz="2100" b="1" dirty="0">
                <a:solidFill>
                  <a:srgbClr val="080808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的，而且在有些改变过程中会释放出巨大的能量。</a:t>
            </a:r>
          </a:p>
          <a:p>
            <a:pPr marL="133350"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（二）释放核能的方式：</a:t>
            </a:r>
          </a:p>
          <a:p>
            <a:pPr marL="1333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重原子核的裂变（重核裂变）</a:t>
            </a:r>
          </a:p>
          <a:p>
            <a:pPr marL="1333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轻原子核的聚变（轻核聚变）</a:t>
            </a:r>
          </a:p>
        </p:txBody>
      </p:sp>
    </p:spTree>
    <p:extLst>
      <p:ext uri="{BB962C8B-B14F-4D97-AF65-F5344CB8AC3E}">
        <p14:creationId xmlns:p14="http://schemas.microsoft.com/office/powerpoint/2010/main" val="18184158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24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51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charRg st="51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83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charRg st="83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12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charRg st="112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08271" y="661750"/>
            <a:ext cx="5292329" cy="55292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核裂变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链式反应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54931" y="3803809"/>
            <a:ext cx="6698933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核裂变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较重的原子核裂变为较轻的原子核的一种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核反应，裂变时会释放出巨大的能量。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1544003" y="1318737"/>
            <a:ext cx="4372451" cy="2302936"/>
            <a:chOff x="1043608" y="1628800"/>
            <a:chExt cx="6930821" cy="3722883"/>
          </a:xfrm>
        </p:grpSpPr>
        <p:pic>
          <p:nvPicPr>
            <p:cNvPr id="28686" name="Picture 5" descr="200847212113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08" y="1628800"/>
              <a:ext cx="6930821" cy="36724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87" name="矩形 5"/>
            <p:cNvSpPr/>
            <p:nvPr/>
          </p:nvSpPr>
          <p:spPr>
            <a:xfrm>
              <a:off x="1331983" y="4829261"/>
              <a:ext cx="2704086" cy="5224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marL="0" lvl="1">
                <a:buFont typeface="Wingdings" panose="05000000000000000000" pitchFamily="2" charset="2"/>
              </a:pPr>
              <a:r>
                <a:rPr lang="zh-CN" altLang="en-US" sz="15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链式反应示意图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44305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17357" y="878206"/>
            <a:ext cx="5292329" cy="55292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微软雅黑" panose="020B0503020204020204" charset="-122"/>
              </a:rPr>
              <a:t>不加控制的核裂变反应</a:t>
            </a:r>
            <a:r>
              <a:rPr lang="en-US" altLang="zh-CN" sz="2100" b="1" dirty="0">
                <a:solidFill>
                  <a:srgbClr val="FF0000"/>
                </a:solidFill>
                <a:latin typeface="+mn-ea"/>
                <a:ea typeface="微软雅黑" panose="020B0503020204020204" charset="-122"/>
              </a:rPr>
              <a:t>——</a:t>
            </a: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微软雅黑" panose="020B0503020204020204" charset="-122"/>
              </a:rPr>
              <a:t>原子弹爆炸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8"/>
          <p:cNvGrpSpPr/>
          <p:nvPr/>
        </p:nvGrpSpPr>
        <p:grpSpPr>
          <a:xfrm>
            <a:off x="1825705" y="1363980"/>
            <a:ext cx="5254228" cy="3294460"/>
            <a:chOff x="1115616" y="1628800"/>
            <a:chExt cx="7006572" cy="4392488"/>
          </a:xfrm>
        </p:grpSpPr>
        <p:pic>
          <p:nvPicPr>
            <p:cNvPr id="29709" name="Picture 5" descr="%D4%AD%D7%D3%B5%AF%B1%AC%D5%A8%CD%BC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5616" y="1628800"/>
              <a:ext cx="7006572" cy="4392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0" name="Text Box 6"/>
            <p:cNvSpPr txBox="1"/>
            <p:nvPr/>
          </p:nvSpPr>
          <p:spPr>
            <a:xfrm>
              <a:off x="5508105" y="2924944"/>
              <a:ext cx="2541895" cy="738643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我国第一颗原子弹爆炸时形成的蘑菇云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5710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40569" y="1094423"/>
            <a:ext cx="7662863" cy="34618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能源的大量开发和使用，会造成环境污染与生态破坏。如何在开发和使用能源的同时保护好我们赖以生存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的地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球，这已经成为一个全球性的重大课题。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人类将如何才能解决好使用能源与保护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环境这一问题呢？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下面我们学习关于能源的开发和利用的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知识。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6155" name="Picture 4" descr="C:\Users\Administrator\Desktop\037012002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9792" y="2219325"/>
            <a:ext cx="2306003" cy="2246948"/>
          </a:xfrm>
          <a:prstGeom prst="rect">
            <a:avLst/>
          </a:prstGeom>
          <a:noFill/>
          <a:ln w="9525"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21975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charRg st="69" end="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3" name="矩形 22"/>
          <p:cNvSpPr/>
          <p:nvPr/>
        </p:nvSpPr>
        <p:spPr>
          <a:xfrm>
            <a:off x="1007269" y="711994"/>
            <a:ext cx="7293293" cy="200739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微软雅黑" panose="020B0503020204020204" charset="-122"/>
              </a:rPr>
              <a:t>核能的和平利用</a:t>
            </a:r>
            <a:r>
              <a:rPr lang="en-US" altLang="zh-CN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微软雅黑" panose="020B0503020204020204" charset="-122"/>
              </a:rPr>
              <a:t>――</a:t>
            </a:r>
            <a:r>
              <a:rPr lang="zh-CN" altLang="en-US" sz="2100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ea"/>
                <a:ea typeface="微软雅黑" panose="020B0503020204020204" charset="-122"/>
              </a:rPr>
              <a:t>核电站</a:t>
            </a:r>
            <a:endParaRPr lang="en-US" altLang="zh-CN" sz="21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ea"/>
              <a:ea typeface="微软雅黑" panose="020B0503020204020204" charset="-122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如果控制链式反应的速度，使核能缓慢的平稳的释放出来，就能和平利用核能了。</a:t>
            </a:r>
            <a:endParaRPr lang="en-US" altLang="zh-CN" sz="21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能缓慢、平稳地释放核能的装置叫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核反应堆</a:t>
            </a: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4" name="Picture 4" descr="核反应堆构造示意图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602706" y="2819876"/>
            <a:ext cx="2777490" cy="195929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9798636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31754" name="矩形 1"/>
          <p:cNvSpPr/>
          <p:nvPr/>
        </p:nvSpPr>
        <p:spPr>
          <a:xfrm>
            <a:off x="1688545" y="716995"/>
            <a:ext cx="2804160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核电站工作流程示意图</a:t>
            </a:r>
          </a:p>
        </p:txBody>
      </p:sp>
      <p:pic>
        <p:nvPicPr>
          <p:cNvPr id="25" name="Picture 5" descr="262"/>
          <p:cNvPicPr>
            <a:picLocks noChangeAspect="1"/>
          </p:cNvPicPr>
          <p:nvPr/>
        </p:nvPicPr>
        <p:blipFill>
          <a:blip r:embed="rId2"/>
          <a:srcRect b="7545"/>
          <a:stretch>
            <a:fillRect/>
          </a:stretch>
        </p:blipFill>
        <p:spPr>
          <a:xfrm>
            <a:off x="1796892" y="1202770"/>
            <a:ext cx="4432697" cy="232290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矩形 25"/>
          <p:cNvSpPr/>
          <p:nvPr/>
        </p:nvSpPr>
        <p:spPr>
          <a:xfrm>
            <a:off x="718185" y="3525679"/>
            <a:ext cx="7533323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反应堆放出的核能转化为高温蒸汽的内能，再通过汽轮发电机转化为电能。</a:t>
            </a: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核能→内能→机械能→电能</a:t>
            </a:r>
            <a:endParaRPr lang="zh-CN" altLang="en-US" sz="2100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4291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0" name="矩形 19"/>
          <p:cNvSpPr/>
          <p:nvPr/>
        </p:nvSpPr>
        <p:spPr>
          <a:xfrm>
            <a:off x="1018462" y="893208"/>
            <a:ext cx="5507831" cy="297703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量转化</a:t>
            </a:r>
            <a:endParaRPr lang="en-US" altLang="zh-CN" sz="21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04788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核能→内能→机械能→电能</a:t>
            </a:r>
            <a:endParaRPr lang="en-US" altLang="zh-CN" sz="21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我国第一座自行设计建造的核电站：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indent="204788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秦山核电站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存在的问题：</a:t>
            </a:r>
          </a:p>
          <a:p>
            <a:pPr indent="204788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放射性污染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1" name="Picture 4" descr="秦山一期核电站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083" y="1438037"/>
            <a:ext cx="3021806" cy="2266950"/>
          </a:xfrm>
          <a:prstGeom prst="rect">
            <a:avLst/>
          </a:prstGeom>
          <a:noFill/>
          <a:ln w="9525">
            <a:noFill/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84517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33802" name="矩形 1"/>
          <p:cNvSpPr/>
          <p:nvPr/>
        </p:nvSpPr>
        <p:spPr>
          <a:xfrm>
            <a:off x="1252300" y="931784"/>
            <a:ext cx="1470660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其他新能源</a:t>
            </a:r>
          </a:p>
        </p:txBody>
      </p:sp>
      <p:sp>
        <p:nvSpPr>
          <p:cNvPr id="33803" name="矩形 2"/>
          <p:cNvSpPr/>
          <p:nvPr/>
        </p:nvSpPr>
        <p:spPr>
          <a:xfrm>
            <a:off x="3229928" y="932022"/>
            <a:ext cx="937260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地热能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1899285" y="1705690"/>
            <a:ext cx="5132785" cy="2759178"/>
            <a:chOff x="1403648" y="2012909"/>
            <a:chExt cx="6842720" cy="3679171"/>
          </a:xfrm>
        </p:grpSpPr>
        <p:sp>
          <p:nvSpPr>
            <p:cNvPr id="27" name="文本占位符 15362"/>
            <p:cNvSpPr txBox="1"/>
            <p:nvPr/>
          </p:nvSpPr>
          <p:spPr>
            <a:xfrm>
              <a:off x="1938558" y="4965873"/>
              <a:ext cx="1480922" cy="423894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57175" indent="-257175" defTabSz="342900" eaLnBrk="0" hangingPunct="0">
                <a:spcBef>
                  <a:spcPct val="20000"/>
                </a:spcBef>
                <a:defRPr/>
              </a:pPr>
              <a:r>
                <a:rPr lang="zh-CN" altLang="en-US" sz="1500" b="1"/>
                <a:t>冰岛地热</a:t>
              </a:r>
              <a:endParaRPr lang="zh-CN" altLang="en-US" sz="1500" b="1" dirty="0"/>
            </a:p>
          </p:txBody>
        </p:sp>
        <p:pic>
          <p:nvPicPr>
            <p:cNvPr id="33807" name="图片 4" descr="羊八井地热电站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3968" y="2012909"/>
              <a:ext cx="3962400" cy="2933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8" name="图片 5" descr="冰岛地热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03648" y="2012909"/>
              <a:ext cx="2664296" cy="29523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9" name="文本框 15368"/>
            <p:cNvSpPr txBox="1"/>
            <p:nvPr/>
          </p:nvSpPr>
          <p:spPr>
            <a:xfrm>
              <a:off x="4499992" y="4953362"/>
              <a:ext cx="3276600" cy="7387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西藏羊八井地热电站，是我国最大的地热电站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33605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34826" name="矩形 1"/>
          <p:cNvSpPr/>
          <p:nvPr/>
        </p:nvSpPr>
        <p:spPr>
          <a:xfrm>
            <a:off x="3777854" y="847249"/>
            <a:ext cx="937260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潮汐能</a:t>
            </a:r>
          </a:p>
        </p:txBody>
      </p:sp>
      <p:grpSp>
        <p:nvGrpSpPr>
          <p:cNvPr id="3" name="组合 6"/>
          <p:cNvGrpSpPr/>
          <p:nvPr/>
        </p:nvGrpSpPr>
        <p:grpSpPr>
          <a:xfrm>
            <a:off x="1671637" y="1400890"/>
            <a:ext cx="5454254" cy="2817543"/>
            <a:chOff x="971600" y="1791058"/>
            <a:chExt cx="7272408" cy="3757038"/>
          </a:xfrm>
        </p:grpSpPr>
        <p:sp>
          <p:nvSpPr>
            <p:cNvPr id="24" name="文本占位符 13314"/>
            <p:cNvSpPr txBox="1"/>
            <p:nvPr/>
          </p:nvSpPr>
          <p:spPr>
            <a:xfrm>
              <a:off x="1511355" y="4351910"/>
              <a:ext cx="2038370" cy="463589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257175" indent="-257175" defTabSz="342900" eaLnBrk="0" hangingPunct="0">
                <a:spcBef>
                  <a:spcPct val="20000"/>
                </a:spcBef>
                <a:defRPr/>
              </a:pPr>
              <a:r>
                <a:rPr lang="zh-CN" altLang="en-US" sz="1500" b="1" dirty="0"/>
                <a:t>潮汐的形成　</a:t>
              </a:r>
            </a:p>
          </p:txBody>
        </p:sp>
        <p:pic>
          <p:nvPicPr>
            <p:cNvPr id="34830" name="图片 3" descr="潮汐能成因示意图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71600" y="1863066"/>
              <a:ext cx="3600000" cy="238684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31" name="图片 4" descr="潮汐发电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44008" y="1791058"/>
              <a:ext cx="3600000" cy="2546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32" name="文本框 13319"/>
            <p:cNvSpPr txBox="1"/>
            <p:nvPr/>
          </p:nvSpPr>
          <p:spPr>
            <a:xfrm>
              <a:off x="5004048" y="4501569"/>
              <a:ext cx="2913348" cy="10465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" b="1" dirty="0">
                  <a:latin typeface="Times New Roman" panose="02020603050405020304" pitchFamily="18" charset="0"/>
                </a:rPr>
                <a:t>浙江温岭江厦潮汐发电站，是世界第三大潮汐发电站。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60728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35850" name="矩形 1"/>
          <p:cNvSpPr/>
          <p:nvPr/>
        </p:nvSpPr>
        <p:spPr>
          <a:xfrm>
            <a:off x="3699034" y="611982"/>
            <a:ext cx="937260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Arial" panose="020B0604020202020204" pitchFamily="34" charset="0"/>
                <a:ea typeface="微软雅黑" panose="020B0503020204020204" charset="-122"/>
              </a:rPr>
              <a:t>可燃冰</a:t>
            </a:r>
          </a:p>
        </p:txBody>
      </p:sp>
      <p:sp>
        <p:nvSpPr>
          <p:cNvPr id="26" name="矩形 25"/>
          <p:cNvSpPr/>
          <p:nvPr/>
        </p:nvSpPr>
        <p:spPr>
          <a:xfrm>
            <a:off x="762477" y="1164908"/>
            <a:ext cx="7401401" cy="34618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可燃冰是一种天然气水合物的俗称，这种物质在低温和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40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多个大气压下才是稳定的。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可燃冰到达水面可以立即融化，同时成分中的甲烷开始燃烧。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每立方米可燃冰可释放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164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立方米甲烷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endParaRPr lang="en-US" altLang="zh-CN" sz="2100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</a:rPr>
              <a:t>可燃冰分布广，资源丰富，据计算这种未来的能源可供人类使用上千年。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</a:rPr>
              <a:t>可燃冰杂质少，无污染。可燃冰虽好，但开采不易。</a:t>
            </a:r>
          </a:p>
        </p:txBody>
      </p:sp>
    </p:spTree>
    <p:extLst>
      <p:ext uri="{BB962C8B-B14F-4D97-AF65-F5344CB8AC3E}">
        <p14:creationId xmlns:p14="http://schemas.microsoft.com/office/powerpoint/2010/main" val="38865343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charRg st="4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charRg st="69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charRg st="89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charRg st="123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charRg st="123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19" name="矩形 18"/>
          <p:cNvSpPr/>
          <p:nvPr/>
        </p:nvSpPr>
        <p:spPr>
          <a:xfrm>
            <a:off x="3985260" y="572215"/>
            <a:ext cx="670560" cy="5529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latin typeface="+mn-ea"/>
                <a:ea typeface="微软雅黑" panose="020B0503020204020204" charset="-122"/>
              </a:rPr>
              <a:t>风能</a:t>
            </a:r>
          </a:p>
        </p:txBody>
      </p:sp>
      <p:sp>
        <p:nvSpPr>
          <p:cNvPr id="20" name="矩形 19"/>
          <p:cNvSpPr/>
          <p:nvPr/>
        </p:nvSpPr>
        <p:spPr>
          <a:xfrm>
            <a:off x="1322547" y="961073"/>
            <a:ext cx="6498431" cy="152257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100" b="1" kern="0" dirty="0">
                <a:latin typeface="+mn-ea"/>
                <a:ea typeface="微软雅黑" panose="020B0503020204020204" charset="-122"/>
              </a:rPr>
              <a:t>风具有很大的能量。人们很早就学会了利用风能行船、</a:t>
            </a:r>
            <a:endParaRPr lang="en-US" altLang="zh-CN" sz="2100" b="1" kern="0" dirty="0">
              <a:latin typeface="+mn-ea"/>
              <a:ea typeface="微软雅黑" panose="020B0503020204020204" charset="-122"/>
            </a:endParaRP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100" b="1" kern="0" dirty="0">
                <a:latin typeface="+mn-ea"/>
                <a:ea typeface="微软雅黑" panose="020B0503020204020204" charset="-122"/>
              </a:rPr>
              <a:t>抽水、磨谷</a:t>
            </a:r>
            <a:r>
              <a:rPr lang="en-US" altLang="zh-CN" sz="2100" b="1" kern="0" dirty="0">
                <a:latin typeface="+mn-ea"/>
                <a:ea typeface="微软雅黑" panose="020B0503020204020204" charset="-122"/>
              </a:rPr>
              <a:t>……</a:t>
            </a:r>
          </a:p>
          <a:p>
            <a:pPr defTabSz="342900" fontAlgn="base">
              <a:lnSpc>
                <a:spcPct val="150000"/>
              </a:lnSpc>
              <a:spcAft>
                <a:spcPct val="0"/>
              </a:spcAft>
              <a:defRPr/>
            </a:pPr>
            <a:r>
              <a:rPr lang="zh-CN" altLang="en-US" sz="2100" b="1" kern="0" dirty="0">
                <a:latin typeface="+mn-ea"/>
                <a:ea typeface="微软雅黑" panose="020B0503020204020204" charset="-122"/>
              </a:rPr>
              <a:t>风能还可以用来发电。</a:t>
            </a:r>
          </a:p>
        </p:txBody>
      </p:sp>
      <p:pic>
        <p:nvPicPr>
          <p:cNvPr id="21" name="Picture 4" descr="2006925859557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236" y="2483644"/>
            <a:ext cx="4898231" cy="253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6724412" y="2840356"/>
            <a:ext cx="1470660" cy="5529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n-ea"/>
                <a:ea typeface="微软雅黑" panose="020B0503020204020204" charset="-122"/>
              </a:rPr>
              <a:t>郑和下西洋</a:t>
            </a:r>
          </a:p>
        </p:txBody>
      </p:sp>
    </p:spTree>
    <p:extLst>
      <p:ext uri="{BB962C8B-B14F-4D97-AF65-F5344CB8AC3E}">
        <p14:creationId xmlns:p14="http://schemas.microsoft.com/office/powerpoint/2010/main" val="1212040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开发新能源</a:t>
            </a:r>
          </a:p>
        </p:txBody>
      </p:sp>
      <p:sp>
        <p:nvSpPr>
          <p:cNvPr id="21" name="矩形 20"/>
          <p:cNvSpPr/>
          <p:nvPr/>
        </p:nvSpPr>
        <p:spPr>
          <a:xfrm>
            <a:off x="608172" y="1022509"/>
            <a:ext cx="4346734" cy="34618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我国陆地和海上风电的潜在开发量分别为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23.8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亿千瓦和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亿千瓦。目前，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我国已成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世界第一风电大国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，全国风电并网装机容量已达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亿千瓦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，提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前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年实现了到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2015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年我国风电装机规模达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亿千瓦的目标。计划到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2020</a:t>
            </a:r>
          </a:p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，我国风电装机规模将达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亿千瓦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22" name="Picture 5" descr="qingjienengy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702" y="1022271"/>
            <a:ext cx="2595563" cy="345638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5600410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37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>
                                            <p:txEl>
                                              <p:charRg st="37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71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>
                                            <p:txEl>
                                              <p:charRg st="71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110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charRg st="110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65371" y="961073"/>
            <a:ext cx="7660958" cy="297703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811054" indent="-811054" defTabSz="342900">
              <a:lnSpc>
                <a:spcPct val="150000"/>
              </a:lnSpc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【例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】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四川南充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人类生活、生产、学习、研究都离不开能源的消耗，由于人口的急剧增加和经济的不断发展，能源的消耗持续增长。下列能源中既属于一次能源又属于可再生能源的是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61913" indent="749141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．石油　    　　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．太阳能　　　　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61913" indent="749141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．天然气　　　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．核能</a:t>
            </a:r>
          </a:p>
        </p:txBody>
      </p:sp>
      <p:sp>
        <p:nvSpPr>
          <p:cNvPr id="28" name="矩形 27"/>
          <p:cNvSpPr/>
          <p:nvPr/>
        </p:nvSpPr>
        <p:spPr>
          <a:xfrm>
            <a:off x="2940368" y="2422684"/>
            <a:ext cx="421481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8990951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3323" name="文本框 2"/>
          <p:cNvSpPr txBox="1"/>
          <p:nvPr/>
        </p:nvSpPr>
        <p:spPr>
          <a:xfrm>
            <a:off x="838200" y="813198"/>
            <a:ext cx="1134666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【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解析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】</a:t>
            </a:r>
            <a:endParaRPr lang="zh-CN" altLang="en-US" sz="2100" dirty="0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6297" y="1468279"/>
            <a:ext cx="7605236" cy="297703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次能源是指可以从自然界直接获取的能源，二次能源是由一次能源的消耗才能够得到的能源。石油、太阳能、天然气、核能是从自然界直接获取的，因此石油、太阳能、天然气、核能是一次能源；可以从自然界源源不断得到补充的能源叫可再生能源，短期内不能从自然界得到补充的能源叫不可再生能源。太阳能可以从自然界源源不断地得到，是可再生能源；石油、天然气、核能短期内不能从自然界得到补充，是不可再生能源。因此符合题意的是太阳能。</a:t>
            </a:r>
          </a:p>
        </p:txBody>
      </p:sp>
    </p:spTree>
    <p:extLst>
      <p:ext uri="{BB962C8B-B14F-4D97-AF65-F5344CB8AC3E}">
        <p14:creationId xmlns:p14="http://schemas.microsoft.com/office/powerpoint/2010/main" val="11780360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3"/>
          <p:cNvSpPr txBox="1"/>
          <p:nvPr/>
        </p:nvSpPr>
        <p:spPr>
          <a:xfrm>
            <a:off x="3708797" y="1331119"/>
            <a:ext cx="1222129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 anchorCtr="0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99"/>
          <p:cNvSpPr txBox="1"/>
          <p:nvPr/>
        </p:nvSpPr>
        <p:spPr>
          <a:xfrm>
            <a:off x="1371124" y="1823085"/>
            <a:ext cx="6928485" cy="181260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lstStyle/>
          <a:p>
            <a:pPr>
              <a:lnSpc>
                <a:spcPct val="18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1.能结合实例，说出可再生能源和不可再生能源的特点；</a:t>
            </a:r>
          </a:p>
          <a:p>
            <a:pPr>
              <a:lnSpc>
                <a:spcPct val="18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2.了解太阳、核能的优点，了解核聚变、核裂变；</a:t>
            </a:r>
          </a:p>
          <a:p>
            <a:pPr>
              <a:lnSpc>
                <a:spcPct val="18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3.了解地热能、潮汐能、风能。</a:t>
            </a:r>
          </a:p>
        </p:txBody>
      </p:sp>
    </p:spTree>
    <p:extLst>
      <p:ext uri="{BB962C8B-B14F-4D97-AF65-F5344CB8AC3E}">
        <p14:creationId xmlns:p14="http://schemas.microsoft.com/office/powerpoint/2010/main" val="1726076862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967264" y="842487"/>
            <a:ext cx="7208996" cy="39466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61913" indent="-61913" defTabSz="342900">
              <a:lnSpc>
                <a:spcPct val="150000"/>
              </a:lnSpc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【例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2】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关于能源与环境，下列说法正确的是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．光的应用不会造成环境污染，城市建筑可以随意使用玻璃幕墙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．彩电、空调、手机等家用电器在使用中，对人和环境不会产生任何不利的影响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．石油、煤、天然气的开采和使用不会造成环境污染和生态破坏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．太阳能是一种既无污染，又取之不尽的新能源</a:t>
            </a:r>
          </a:p>
        </p:txBody>
      </p:sp>
      <p:sp>
        <p:nvSpPr>
          <p:cNvPr id="25" name="矩形 6"/>
          <p:cNvSpPr/>
          <p:nvPr/>
        </p:nvSpPr>
        <p:spPr>
          <a:xfrm>
            <a:off x="6435566" y="931069"/>
            <a:ext cx="329565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0577529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18443" name="文本框 2"/>
          <p:cNvSpPr txBox="1"/>
          <p:nvPr/>
        </p:nvSpPr>
        <p:spPr>
          <a:xfrm>
            <a:off x="883920" y="751285"/>
            <a:ext cx="2277666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【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解析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】</a:t>
            </a:r>
            <a:endParaRPr lang="zh-CN" altLang="en-US" sz="2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90600" y="1304449"/>
            <a:ext cx="7642860" cy="339232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玻璃幕墙能够成像，且能进行光的反射，影响居民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的生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活，造成了光污染，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彩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电、空调、手机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等家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用电器在使用中会发射电磁波，对人和环境产生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不利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的影响，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石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油、煤、天然气的大量开采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用，不仅造成生态破坏，而且它们燃烧产生的废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气也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对环境产生污染，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marL="61913" indent="-61913" defTabSz="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太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阳能取之不尽，用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之不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竭，对环境无污染，是我们应积极开发的一种新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正确。</a:t>
            </a:r>
          </a:p>
        </p:txBody>
      </p:sp>
    </p:spTree>
    <p:extLst>
      <p:ext uri="{BB962C8B-B14F-4D97-AF65-F5344CB8AC3E}">
        <p14:creationId xmlns:p14="http://schemas.microsoft.com/office/powerpoint/2010/main" val="1695118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940594" y="1038702"/>
            <a:ext cx="7262336" cy="2492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61913" indent="-61913" defTabSz="342900">
              <a:lnSpc>
                <a:spcPct val="150000"/>
              </a:lnSpc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【例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3】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关于核能，下列说法中正确的是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(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　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)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．核裂变和核聚变是获得核能的两种方式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．在核聚变中发生链式反应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．原子弹利用了核聚变的原理</a:t>
            </a:r>
          </a:p>
          <a:p>
            <a:pPr marL="1211104" indent="-400050"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．在核电站的核反应堆中发生的是可控制的核聚变</a:t>
            </a:r>
          </a:p>
        </p:txBody>
      </p:sp>
      <p:sp>
        <p:nvSpPr>
          <p:cNvPr id="24" name="矩形 23"/>
          <p:cNvSpPr/>
          <p:nvPr/>
        </p:nvSpPr>
        <p:spPr>
          <a:xfrm>
            <a:off x="5853351" y="1114188"/>
            <a:ext cx="329565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4969809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典例分析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3464" y="1847374"/>
            <a:ext cx="7654290" cy="256127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错解原因是将核裂变和核聚变相混淆。核能是原子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核内部发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生变化时释放出来的能量，有核裂变和核聚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变两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种方式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，要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注意核裂变与核聚变的区别，核裂变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的链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式反应是可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控制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的，而核聚变是不可控的。目前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核电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站的核反应堆中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发生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的是可控制的核裂变，即对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裂变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的链式反应加以控制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，使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其缓慢平稳地释放出核能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；对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裂变的链式反应若不加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控制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，在极短的时间内能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释放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出巨大的核能，这就是原子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弹的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原理。因此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C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D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错误，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正确。</a:t>
            </a:r>
          </a:p>
        </p:txBody>
      </p:sp>
      <p:sp>
        <p:nvSpPr>
          <p:cNvPr id="39949" name="文本框 2"/>
          <p:cNvSpPr txBox="1"/>
          <p:nvPr/>
        </p:nvSpPr>
        <p:spPr>
          <a:xfrm>
            <a:off x="954405" y="1294448"/>
            <a:ext cx="1629966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【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错解分析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】</a:t>
            </a:r>
            <a:endParaRPr lang="zh-CN" altLang="en-US" sz="2100" dirty="0">
              <a:solidFill>
                <a:srgbClr val="0000FF"/>
              </a:solidFill>
              <a:latin typeface="宋体" panose="02010600030101010101" pitchFamily="2" charset="-122"/>
              <a:ea typeface="微软雅黑" panose="020B0503020204020204" charset="-122"/>
            </a:endParaRPr>
          </a:p>
        </p:txBody>
      </p:sp>
      <p:sp>
        <p:nvSpPr>
          <p:cNvPr id="39950" name="文本框 2"/>
          <p:cNvSpPr txBox="1"/>
          <p:nvPr/>
        </p:nvSpPr>
        <p:spPr>
          <a:xfrm>
            <a:off x="954167" y="805102"/>
            <a:ext cx="2213372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【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错解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charset="-122"/>
                <a:sym typeface="宋体" panose="02010600030101010101" pitchFamily="2" charset="-122"/>
              </a:rPr>
              <a:t>】</a:t>
            </a:r>
            <a:endParaRPr lang="zh-CN" altLang="en-US" sz="2100" dirty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01466" y="805102"/>
            <a:ext cx="1233488" cy="552926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9555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559" y="1672590"/>
            <a:ext cx="4474845" cy="21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922695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"/>
          <p:cNvSpPr txBox="1"/>
          <p:nvPr/>
        </p:nvSpPr>
        <p:spPr>
          <a:xfrm>
            <a:off x="1028224" y="979171"/>
            <a:ext cx="7214711" cy="34618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1.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能够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短时间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从自然界得到补充的是可再生能源，短时间得不到补充的是不可再生能源。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2.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风能、核能、水能都是一次能源；生活中使用的电能需要通过消耗其他形式的能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转化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而来，属于二次能源。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3. 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链式反应分为两种：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链式反应和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不可控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链式反应，前者主要应用在核反应堆中，后者应用在原子弹中。核聚变主要应用在氢弹中，太阳能是内部原子核聚变产生的能量。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48398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47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08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421958"/>
            <a:ext cx="1722120" cy="306229"/>
          </a:xfrm>
        </p:spPr>
        <p:txBody>
          <a:bodyPr/>
          <a:lstStyle/>
          <a:p>
            <a:pPr algn="l"/>
            <a:r>
              <a:rPr lang="zh-CN" altLang="en-US"/>
              <a:t>能源与社会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71537" y="1159193"/>
            <a:ext cx="4348163" cy="265366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20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能源的种类是多种多样的。煤、石油、天然气等都是埋藏在地底下能够提供能量的物质，通常被称为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化石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矿物能源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18437" name="联机映像占位符 18436" descr="Image1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l="16843" r="16843"/>
          <a:stretch>
            <a:fillRect/>
          </a:stretch>
        </p:blipFill>
        <p:spPr>
          <a:xfrm>
            <a:off x="5345669" y="1428750"/>
            <a:ext cx="3143250" cy="263842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52358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3452" y="431007"/>
            <a:ext cx="1349693" cy="306229"/>
          </a:xfrm>
        </p:spPr>
        <p:txBody>
          <a:bodyPr/>
          <a:lstStyle/>
          <a:p>
            <a:pPr algn="l"/>
            <a:r>
              <a:rPr lang="zh-CN" altLang="en-US"/>
              <a:t>能源与社会</a:t>
            </a:r>
          </a:p>
        </p:txBody>
      </p:sp>
      <p:sp>
        <p:nvSpPr>
          <p:cNvPr id="27" name="文本框 70661"/>
          <p:cNvSpPr txBox="1">
            <a:spLocks noChangeArrowheads="1"/>
          </p:cNvSpPr>
          <p:nvPr/>
        </p:nvSpPr>
        <p:spPr bwMode="auto">
          <a:xfrm>
            <a:off x="1399461" y="1842136"/>
            <a:ext cx="864394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57175" indent="-257175" algn="ctr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084071" y="1205152"/>
            <a:ext cx="1583531" cy="1546623"/>
            <a:chOff x="915" y="1842"/>
            <a:chExt cx="1330" cy="1299"/>
          </a:xfrm>
        </p:grpSpPr>
        <p:sp>
          <p:nvSpPr>
            <p:cNvPr id="31" name="左大括号 6"/>
            <p:cNvSpPr/>
            <p:nvPr/>
          </p:nvSpPr>
          <p:spPr bwMode="auto">
            <a:xfrm>
              <a:off x="915" y="1979"/>
              <a:ext cx="272" cy="1079"/>
            </a:xfrm>
            <a:prstGeom prst="leftBrace">
              <a:avLst>
                <a:gd name="adj1" fmla="val 60551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70663"/>
            <p:cNvSpPr txBox="1">
              <a:spLocks noChangeArrowheads="1"/>
            </p:cNvSpPr>
            <p:nvPr/>
          </p:nvSpPr>
          <p:spPr bwMode="auto">
            <a:xfrm>
              <a:off x="1156" y="1842"/>
              <a:ext cx="1089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一次能源 </a:t>
              </a:r>
            </a:p>
          </p:txBody>
        </p:sp>
        <p:sp>
          <p:nvSpPr>
            <p:cNvPr id="33" name="文本框 70664"/>
            <p:cNvSpPr txBox="1">
              <a:spLocks noChangeArrowheads="1"/>
            </p:cNvSpPr>
            <p:nvPr/>
          </p:nvSpPr>
          <p:spPr bwMode="auto">
            <a:xfrm>
              <a:off x="1156" y="2831"/>
              <a:ext cx="1089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二次能源 </a:t>
              </a:r>
            </a:p>
          </p:txBody>
        </p:sp>
      </p:grpSp>
      <p:sp>
        <p:nvSpPr>
          <p:cNvPr id="34" name="文本框 70665"/>
          <p:cNvSpPr txBox="1">
            <a:spLocks noChangeArrowheads="1"/>
          </p:cNvSpPr>
          <p:nvPr/>
        </p:nvSpPr>
        <p:spPr bwMode="auto">
          <a:xfrm>
            <a:off x="3343751" y="1194435"/>
            <a:ext cx="3024188" cy="103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自然界直接提供的能源 </a:t>
            </a:r>
          </a:p>
        </p:txBody>
      </p:sp>
      <p:sp>
        <p:nvSpPr>
          <p:cNvPr id="35" name="文本框 70667"/>
          <p:cNvSpPr txBox="1">
            <a:spLocks noChangeArrowheads="1"/>
          </p:cNvSpPr>
          <p:nvPr/>
        </p:nvSpPr>
        <p:spPr bwMode="auto">
          <a:xfrm>
            <a:off x="3829527" y="1679258"/>
            <a:ext cx="4183856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（煤、石油、天然气、风、流水等） </a:t>
            </a:r>
          </a:p>
        </p:txBody>
      </p:sp>
      <p:sp>
        <p:nvSpPr>
          <p:cNvPr id="36" name="文本框 70668"/>
          <p:cNvSpPr txBox="1">
            <a:spLocks noChangeArrowheads="1"/>
          </p:cNvSpPr>
          <p:nvPr/>
        </p:nvSpPr>
        <p:spPr bwMode="auto">
          <a:xfrm>
            <a:off x="3397330" y="2339817"/>
            <a:ext cx="2755106" cy="15225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由自然界提供的能源</a:t>
            </a:r>
            <a:endParaRPr lang="en-US" altLang="zh-CN" sz="2100" b="1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defTabSz="342900">
              <a:lnSpc>
                <a:spcPct val="150000"/>
              </a:lnSpc>
              <a:defRPr/>
            </a:pPr>
            <a:r>
              <a:rPr lang="en-US" altLang="zh-CN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       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制取生产的能源</a:t>
            </a:r>
          </a:p>
        </p:txBody>
      </p:sp>
      <p:sp>
        <p:nvSpPr>
          <p:cNvPr id="37" name="文本框 70669"/>
          <p:cNvSpPr txBox="1">
            <a:spLocks noChangeArrowheads="1"/>
          </p:cNvSpPr>
          <p:nvPr/>
        </p:nvSpPr>
        <p:spPr bwMode="auto">
          <a:xfrm>
            <a:off x="3910966" y="2824639"/>
            <a:ext cx="4303871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（汽油、柴油、电能、氢能源等） </a:t>
            </a:r>
          </a:p>
        </p:txBody>
      </p:sp>
    </p:spTree>
    <p:extLst>
      <p:ext uri="{BB962C8B-B14F-4D97-AF65-F5344CB8AC3E}">
        <p14:creationId xmlns:p14="http://schemas.microsoft.com/office/powerpoint/2010/main" val="19284574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3452" y="431007"/>
            <a:ext cx="1349693" cy="306229"/>
          </a:xfrm>
        </p:spPr>
        <p:txBody>
          <a:bodyPr/>
          <a:lstStyle/>
          <a:p>
            <a:pPr algn="l"/>
            <a:r>
              <a:rPr lang="zh-CN" altLang="en-US"/>
              <a:t>能源与社会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35430" y="1159193"/>
            <a:ext cx="5292329" cy="55292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）按能否再生进行分类</a:t>
            </a:r>
          </a:p>
        </p:txBody>
      </p:sp>
      <p:sp>
        <p:nvSpPr>
          <p:cNvPr id="28" name="文本框 71684"/>
          <p:cNvSpPr txBox="1">
            <a:spLocks noChangeArrowheads="1"/>
          </p:cNvSpPr>
          <p:nvPr/>
        </p:nvSpPr>
        <p:spPr bwMode="auto">
          <a:xfrm>
            <a:off x="1653540" y="2134077"/>
            <a:ext cx="767239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257175" indent="-257175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2454593" y="2005490"/>
            <a:ext cx="2268141" cy="1278732"/>
            <a:chOff x="839" y="1480"/>
            <a:chExt cx="1905" cy="1074"/>
          </a:xfrm>
        </p:grpSpPr>
        <p:sp>
          <p:nvSpPr>
            <p:cNvPr id="32" name="左大括号 7"/>
            <p:cNvSpPr/>
            <p:nvPr/>
          </p:nvSpPr>
          <p:spPr bwMode="auto">
            <a:xfrm>
              <a:off x="839" y="1640"/>
              <a:ext cx="227" cy="771"/>
            </a:xfrm>
            <a:prstGeom prst="leftBrace">
              <a:avLst>
                <a:gd name="adj1" fmla="val 28304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71687"/>
            <p:cNvSpPr txBox="1">
              <a:spLocks noChangeArrowheads="1"/>
            </p:cNvSpPr>
            <p:nvPr/>
          </p:nvSpPr>
          <p:spPr bwMode="auto">
            <a:xfrm>
              <a:off x="1066" y="1480"/>
              <a:ext cx="1406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可再生能源</a:t>
              </a:r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34" name="文本框 71693"/>
            <p:cNvSpPr txBox="1">
              <a:spLocks noChangeArrowheads="1"/>
            </p:cNvSpPr>
            <p:nvPr/>
          </p:nvSpPr>
          <p:spPr bwMode="auto">
            <a:xfrm>
              <a:off x="1066" y="2244"/>
              <a:ext cx="1678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不可再生能源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  <p:sp>
        <p:nvSpPr>
          <p:cNvPr id="35" name="文本框 71695"/>
          <p:cNvSpPr txBox="1">
            <a:spLocks noChangeArrowheads="1"/>
          </p:cNvSpPr>
          <p:nvPr/>
        </p:nvSpPr>
        <p:spPr bwMode="auto">
          <a:xfrm>
            <a:off x="4020502" y="1824514"/>
            <a:ext cx="4325303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（水能、风能、太阳能、生物能等） </a:t>
            </a:r>
          </a:p>
        </p:txBody>
      </p:sp>
      <p:sp>
        <p:nvSpPr>
          <p:cNvPr id="36" name="文本框 71696"/>
          <p:cNvSpPr txBox="1">
            <a:spLocks noChangeArrowheads="1"/>
          </p:cNvSpPr>
          <p:nvPr/>
        </p:nvSpPr>
        <p:spPr bwMode="auto">
          <a:xfrm>
            <a:off x="4080034" y="2707482"/>
            <a:ext cx="4206240" cy="5529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zh-CN" altLang="en-US" sz="2100" b="1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（煤、石油、天然气、核能等）</a:t>
            </a:r>
          </a:p>
        </p:txBody>
      </p:sp>
    </p:spTree>
    <p:extLst>
      <p:ext uri="{BB962C8B-B14F-4D97-AF65-F5344CB8AC3E}">
        <p14:creationId xmlns:p14="http://schemas.microsoft.com/office/powerpoint/2010/main" val="39108541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3452" y="431007"/>
            <a:ext cx="1349693" cy="306229"/>
          </a:xfrm>
        </p:spPr>
        <p:txBody>
          <a:bodyPr/>
          <a:lstStyle/>
          <a:p>
            <a:pPr algn="l"/>
            <a:r>
              <a:rPr lang="zh-CN" altLang="en-US"/>
              <a:t>能源与社会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8672" r="1481" b="13806"/>
          <a:stretch>
            <a:fillRect/>
          </a:stretch>
        </p:blipFill>
        <p:spPr>
          <a:xfrm>
            <a:off x="2193131" y="1030605"/>
            <a:ext cx="4687253" cy="289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40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063704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3452" y="431007"/>
            <a:ext cx="1349693" cy="306229"/>
          </a:xfrm>
        </p:spPr>
        <p:txBody>
          <a:bodyPr/>
          <a:lstStyle/>
          <a:p>
            <a:pPr algn="l"/>
            <a:r>
              <a:rPr lang="zh-CN" altLang="en-US"/>
              <a:t>能源与社会</a:t>
            </a:r>
          </a:p>
        </p:txBody>
      </p:sp>
      <p:sp>
        <p:nvSpPr>
          <p:cNvPr id="31" name="文本框 71698"/>
          <p:cNvSpPr txBox="1"/>
          <p:nvPr/>
        </p:nvSpPr>
        <p:spPr>
          <a:xfrm>
            <a:off x="834153" y="1958341"/>
            <a:ext cx="864394" cy="5529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marL="257175" indent="-257175" defTabSz="342900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能源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1536621" y="1345169"/>
            <a:ext cx="2214563" cy="1459707"/>
            <a:chOff x="884" y="1144"/>
            <a:chExt cx="1860" cy="1226"/>
          </a:xfrm>
        </p:grpSpPr>
        <p:sp>
          <p:nvSpPr>
            <p:cNvPr id="38" name="左大括号 37"/>
            <p:cNvSpPr/>
            <p:nvPr/>
          </p:nvSpPr>
          <p:spPr>
            <a:xfrm>
              <a:off x="884" y="1297"/>
              <a:ext cx="227" cy="954"/>
            </a:xfrm>
            <a:prstGeom prst="leftBrace">
              <a:avLst>
                <a:gd name="adj1" fmla="val 28303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文本框 71701"/>
            <p:cNvSpPr txBox="1"/>
            <p:nvPr/>
          </p:nvSpPr>
          <p:spPr>
            <a:xfrm>
              <a:off x="1111" y="1144"/>
              <a:ext cx="1406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常规能源 </a:t>
              </a:r>
            </a:p>
          </p:txBody>
        </p:sp>
        <p:sp>
          <p:nvSpPr>
            <p:cNvPr id="40" name="文本框 71702"/>
            <p:cNvSpPr txBox="1"/>
            <p:nvPr/>
          </p:nvSpPr>
          <p:spPr>
            <a:xfrm>
              <a:off x="1066" y="2060"/>
              <a:ext cx="1678" cy="3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342900"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非常规能源 </a:t>
              </a:r>
            </a:p>
          </p:txBody>
        </p:sp>
      </p:grpSp>
      <p:sp>
        <p:nvSpPr>
          <p:cNvPr id="41" name="文本框 71703"/>
          <p:cNvSpPr txBox="1"/>
          <p:nvPr/>
        </p:nvSpPr>
        <p:spPr>
          <a:xfrm>
            <a:off x="2996089" y="1190625"/>
            <a:ext cx="4872990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已广泛利用的能源（草木燃料、煤、石油、天然气、水力）</a:t>
            </a:r>
          </a:p>
        </p:txBody>
      </p:sp>
      <p:sp>
        <p:nvSpPr>
          <p:cNvPr id="43" name="文本框 71704"/>
          <p:cNvSpPr txBox="1"/>
          <p:nvPr/>
        </p:nvSpPr>
        <p:spPr>
          <a:xfrm>
            <a:off x="3081814" y="2228374"/>
            <a:ext cx="5084921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50000"/>
              </a:lnSpc>
              <a:defRPr/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——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有待开发才能广泛利用的（太阳能、氢能、地热能、潮汐能）</a:t>
            </a:r>
          </a:p>
        </p:txBody>
      </p:sp>
    </p:spTree>
    <p:extLst>
      <p:ext uri="{BB962C8B-B14F-4D97-AF65-F5344CB8AC3E}">
        <p14:creationId xmlns:p14="http://schemas.microsoft.com/office/powerpoint/2010/main" val="34104846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/>
              <a:t>能源与环境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778" y="900589"/>
            <a:ext cx="2644378" cy="25265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111" y="900589"/>
            <a:ext cx="2728913" cy="25265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93758" y="3605689"/>
            <a:ext cx="3005138" cy="10377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微软雅黑" panose="020B0503020204020204" charset="-122"/>
              </a:rPr>
              <a:t>人们在清理海上漂浮的石油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23999" y="3598545"/>
            <a:ext cx="1918097" cy="10377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黑体" panose="02010609060101010101" pitchFamily="49" charset="-122"/>
                <a:ea typeface="微软雅黑" panose="020B0503020204020204" charset="-122"/>
              </a:rPr>
              <a:t>烟雾笼罩的城市</a:t>
            </a:r>
          </a:p>
        </p:txBody>
      </p:sp>
    </p:spTree>
    <p:extLst>
      <p:ext uri="{BB962C8B-B14F-4D97-AF65-F5344CB8AC3E}">
        <p14:creationId xmlns:p14="http://schemas.microsoft.com/office/powerpoint/2010/main" val="2346084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1540</Words>
  <Application>Microsoft Office PowerPoint</Application>
  <PresentationFormat>全屏显示(16:9)</PresentationFormat>
  <Paragraphs>173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PowerPoint 演示文稿</vt:lpstr>
      <vt:lpstr>PowerPoint 演示文稿</vt:lpstr>
      <vt:lpstr>PowerPoint 演示文稿</vt:lpstr>
      <vt:lpstr>能源与社会</vt:lpstr>
      <vt:lpstr>能源与社会</vt:lpstr>
      <vt:lpstr>能源与社会</vt:lpstr>
      <vt:lpstr>能源与社会</vt:lpstr>
      <vt:lpstr>能源与社会</vt:lpstr>
      <vt:lpstr>能源与环境</vt:lpstr>
      <vt:lpstr>能源与环境</vt:lpstr>
      <vt:lpstr>能源与环境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开发新能源</vt:lpstr>
      <vt:lpstr>典例分析</vt:lpstr>
      <vt:lpstr>典例分析</vt:lpstr>
      <vt:lpstr>典例分析</vt:lpstr>
      <vt:lpstr>典例分析</vt:lpstr>
      <vt:lpstr>典例分析</vt:lpstr>
      <vt:lpstr>典例分析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2020-03-19T00:49:17Z</dcterms:created>
  <dcterms:modified xsi:type="dcterms:W3CDTF">2020-03-19T01:00:25Z</dcterms:modified>
</cp:coreProperties>
</file>