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428" r:id="rId2"/>
    <p:sldId id="260" r:id="rId3"/>
    <p:sldId id="263" r:id="rId4"/>
    <p:sldId id="265" r:id="rId5"/>
    <p:sldId id="268" r:id="rId6"/>
    <p:sldId id="270" r:id="rId7"/>
    <p:sldId id="272" r:id="rId8"/>
    <p:sldId id="277" r:id="rId9"/>
    <p:sldId id="282" r:id="rId10"/>
    <p:sldId id="287" r:id="rId11"/>
    <p:sldId id="289" r:id="rId12"/>
    <p:sldId id="293" r:id="rId13"/>
    <p:sldId id="296" r:id="rId14"/>
    <p:sldId id="299" r:id="rId15"/>
    <p:sldId id="302" r:id="rId16"/>
    <p:sldId id="305" r:id="rId17"/>
    <p:sldId id="307" r:id="rId18"/>
    <p:sldId id="309" r:id="rId19"/>
    <p:sldId id="312" r:id="rId20"/>
    <p:sldId id="317" r:id="rId21"/>
    <p:sldId id="319" r:id="rId22"/>
    <p:sldId id="323" r:id="rId23"/>
    <p:sldId id="326" r:id="rId24"/>
    <p:sldId id="329" r:id="rId25"/>
    <p:sldId id="332" r:id="rId26"/>
    <p:sldId id="333" r:id="rId27"/>
    <p:sldId id="335" r:id="rId28"/>
    <p:sldId id="339" r:id="rId29"/>
    <p:sldId id="341" r:id="rId30"/>
    <p:sldId id="343" r:id="rId31"/>
    <p:sldId id="345" r:id="rId32"/>
    <p:sldId id="347" r:id="rId33"/>
    <p:sldId id="351" r:id="rId34"/>
    <p:sldId id="353" r:id="rId35"/>
    <p:sldId id="355" r:id="rId36"/>
    <p:sldId id="359" r:id="rId37"/>
    <p:sldId id="364" r:id="rId38"/>
    <p:sldId id="365" r:id="rId39"/>
    <p:sldId id="369" r:id="rId40"/>
    <p:sldId id="373" r:id="rId41"/>
    <p:sldId id="375" r:id="rId42"/>
    <p:sldId id="376" r:id="rId43"/>
    <p:sldId id="379" r:id="rId44"/>
    <p:sldId id="382" r:id="rId45"/>
    <p:sldId id="385" r:id="rId46"/>
    <p:sldId id="388" r:id="rId47"/>
    <p:sldId id="392" r:id="rId48"/>
    <p:sldId id="395" r:id="rId49"/>
    <p:sldId id="397" r:id="rId50"/>
    <p:sldId id="399" r:id="rId51"/>
    <p:sldId id="400" r:id="rId52"/>
    <p:sldId id="402" r:id="rId53"/>
    <p:sldId id="404" r:id="rId54"/>
    <p:sldId id="406" r:id="rId55"/>
    <p:sldId id="408" r:id="rId56"/>
    <p:sldId id="411" r:id="rId57"/>
    <p:sldId id="417" r:id="rId58"/>
    <p:sldId id="420" r:id="rId59"/>
    <p:sldId id="421" r:id="rId60"/>
    <p:sldId id="423" r:id="rId61"/>
    <p:sldId id="425" r:id="rId62"/>
    <p:sldId id="426" r:id="rId63"/>
  </p:sldIdLst>
  <p:sldSz cx="9144000" cy="511175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5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87957"/>
            <a:ext cx="7772400" cy="109571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37835"/>
            <a:ext cx="2133600" cy="272154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37835"/>
            <a:ext cx="2895600" cy="27215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37835"/>
            <a:ext cx="2133600" cy="272154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0345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0964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639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0964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639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78020" y="847836"/>
            <a:ext cx="104646" cy="20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 </a:t>
            </a:r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49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3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3中考ppt文件1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91" cy="5111750"/>
          </a:xfrm>
          <a:prstGeom prst="rect">
            <a:avLst/>
          </a:prstGeom>
        </p:spPr>
      </p:pic>
      <p:grpSp>
        <p:nvGrpSpPr>
          <p:cNvPr id="2" name="组合 38"/>
          <p:cNvGrpSpPr/>
          <p:nvPr/>
        </p:nvGrpSpPr>
        <p:grpSpPr>
          <a:xfrm>
            <a:off x="7496052" y="-768655"/>
            <a:ext cx="1477010" cy="684722"/>
            <a:chOff x="7885535" y="892779"/>
            <a:chExt cx="928694" cy="761923"/>
          </a:xfrm>
        </p:grpSpPr>
        <p:sp>
          <p:nvSpPr>
            <p:cNvPr id="10" name="圆角矩形 9"/>
            <p:cNvSpPr/>
            <p:nvPr/>
          </p:nvSpPr>
          <p:spPr>
            <a:xfrm>
              <a:off x="8024795" y="892779"/>
              <a:ext cx="663103" cy="7619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F0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7885535" y="899520"/>
              <a:ext cx="928694" cy="714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5" action="ppaction://hlinksldjump"/>
                </a:rPr>
                <a:t>五年中考</a:t>
              </a:r>
              <a:endParaRPr kumimoji="0" lang="zh-CN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6" action="ppaction://hlinksldjump"/>
                </a:rPr>
                <a:t>三年模拟</a:t>
              </a:r>
              <a:endParaRPr kumimoji="0" lang="en-US" altLang="zh-CN" sz="12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7" action="ppaction://hlinksldjump"/>
                </a:rPr>
                <a:t>专题检测</a:t>
              </a:r>
              <a:endParaRPr kumimoji="0" lang="zh-CN" altLang="en-US" sz="12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hlinkClick r:id="" action="ppaction://noaction"/>
              </a:endParaRPr>
            </a:p>
          </p:txBody>
        </p:sp>
      </p:grpSp>
      <p:grpSp>
        <p:nvGrpSpPr>
          <p:cNvPr id="3" name="组合 8"/>
          <p:cNvGrpSpPr/>
          <p:nvPr/>
        </p:nvGrpSpPr>
        <p:grpSpPr>
          <a:xfrm>
            <a:off x="7788275" y="262877"/>
            <a:ext cx="915988" cy="306074"/>
            <a:chOff x="7788275" y="264509"/>
            <a:chExt cx="915988" cy="307975"/>
          </a:xfrm>
        </p:grpSpPr>
        <p:sp>
          <p:nvSpPr>
            <p:cNvPr id="13" name="流程图: 终止 11"/>
            <p:cNvSpPr/>
            <p:nvPr/>
          </p:nvSpPr>
          <p:spPr>
            <a:xfrm>
              <a:off x="7788275" y="295275"/>
              <a:ext cx="915988" cy="254000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2"/>
            <p:cNvSpPr txBox="1"/>
            <p:nvPr userDrawn="1"/>
          </p:nvSpPr>
          <p:spPr>
            <a:xfrm>
              <a:off x="7799794" y="264509"/>
              <a:ext cx="9032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栏目索引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9194 L -0.00052 0.24807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0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426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011362" y="1538533"/>
            <a:ext cx="2922059" cy="776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kumimoji="1"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1" lang="zh-CN" altLang="en-US" sz="28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中考物理</a:t>
            </a:r>
            <a:endParaRPr kumimoji="1" lang="zh-CN" altLang="en-US" sz="1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676732" y="3419971"/>
            <a:ext cx="7743202" cy="5997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4000" baseline="30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专题九　物态变化</a:t>
            </a:r>
            <a:endParaRPr kumimoji="1"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685" y="107603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2021</a:t>
            </a:r>
            <a:r>
              <a:rPr lang="zh-CN" altLang="en-US" sz="4400" dirty="0" smtClean="0">
                <a:solidFill>
                  <a:schemeClr val="bg1"/>
                </a:solidFill>
              </a:rPr>
              <a:t>物理中考二轮总复习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55677"/>
            <a:ext cx="8316000" cy="2958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(2019山西,17,3分)如图是一种沙漠里能收集空气中水分的甲虫。清晨,空气中水蒸气含量高,甲虫从洞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穴中走出爬上沙丘,迎着风整个身体呈倒立的姿势,很快空气中的水蒸气在背部凝结成水珠,水珠越聚越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多,顺着背部流入甲虫的嘴里。科学家利用该原理制造了沙漠集水器,实现沙漠淡水的补给,能让沙漠变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成一块块绿洲。甲虫能收集到空气中的水蒸气,说明它背部的温度比外界气温 (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475" kern="0" spc="1184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51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A.一定高　    B.一定低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C.一定相同　    D.无法确定</a:t>
            </a:r>
            <a:endParaRPr lang="zh-CN" altLang="en-US"/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994362"/>
            <a:ext cx="2022764" cy="140324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19894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空气中水蒸气液化成水珠要放出热量,只有遇到低温物体才能放出热量,所以甲虫背部温度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一定低于空气温度,故选择B。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419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(2019广东,12,3分)常用温度计是根据液体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的规律制成的。图中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(选填“甲”或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“乙”)是体温计。测量体温时,体温计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(选填“可以”或“不可以”)离开人体读数。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305" kern="0" spc="4979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841495"/>
            <a:ext cx="4923570" cy="89519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298202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热胀冷缩　乙　可以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34169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甲为实验室用温度计,而乙为体温计。它们都是根据液体的热胀冷缩原理制成的。两种温度计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在构造上有明显不同,体温计玻璃泡上部有缩口,因此液体不易流动,可以离开人体读数。</a:t>
            </a:r>
            <a:endParaRPr lang="zh-CN" altLang="en-US"/>
          </a:p>
        </p:txBody>
      </p:sp>
      <p:sp>
        <p:nvSpPr>
          <p:cNvPr id="6" name="TextBox 2"/>
          <p:cNvSpPr txBox="1"/>
          <p:nvPr/>
        </p:nvSpPr>
        <p:spPr>
          <a:xfrm>
            <a:off x="720000" y="384175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解题思路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该题可以从温度计的构造上分析,也可以直接由量程分析两种温度计的类型。温度计不同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的构造决定了它们不同的用途,体温计在使用前要甩动,而实验室用温度计则不用。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39459"/>
            <a:ext cx="8316000" cy="2745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(2016江西南昌,19,5分)亲爱的同学,请你应用所学物理知识解答下列问题: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(1)如图甲所示,是用来测量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的大小的工具。使用前应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,明确该仪器的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和分度值。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(2)如图乙所示,是手机中显示天气预报的截图。观察此图可知,当天的最大温差是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;19:54时的气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温是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           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图甲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图乙</a:t>
            </a:r>
            <a:endParaRPr lang="zh-CN" altLang="en-US"/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821020"/>
            <a:ext cx="285752" cy="1365260"/>
          </a:xfrm>
          <a:prstGeom prst="rect">
            <a:avLst/>
          </a:prstGeom>
        </p:spPr>
      </p:pic>
      <p:pic>
        <p:nvPicPr>
          <p:cNvPr id="4" name="图片 4" descr="textimage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749582"/>
            <a:ext cx="1213910" cy="126701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358669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(1)力　校零　量程　(2)14 ℃　29 ℃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3913197"/>
            <a:ext cx="8316000" cy="89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(1)弹簧测力计是测量力的大小的工具,使用前应先将指针调节至零刻度线处,同时还要明确仪器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的量程和分度值;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(2)当天的最大温差Δ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t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=32 ℃-18 ℃=14 ℃,19:54时天气预报显示“29</a:t>
            </a:r>
            <a:r>
              <a:rPr lang="zh-CN" altLang="en-US" sz="1415" kern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”,即此时气温为29 ℃。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评分意见:共5分,每空1分。有其他合理答案均参照给分。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物态变化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00" y="1688628"/>
            <a:ext cx="8316000" cy="679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(2019天津,2,3分)把酒精擦在手背上后,擦酒精的部位会感觉凉。这主要是因为酒精 (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A.凝固放热　    B.升华吸热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C.液化放热　    D.蒸发吸热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555875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酒精蒸发时吸收热量,使皮肤温度降低,故选项D正确。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35852"/>
            <a:ext cx="8316000" cy="2963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(2019江苏南京,5,2分)图甲为探究冰熔化特点的实验装置,图乙为观察“碘锤”中的物态变化实验装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置。已知标准大气压下,冰和碘的熔点分别是0 ℃和113.5 ℃。对比两实验有以下判断:(1)冰和碘都经历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了固态变为液态的过程;(2)冰和碘在物态变化过程中都需要吸收热量。这两个判断 (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A.只有(1)正确　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B.只有(2)正确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C.都正确　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D.都错误</a:t>
            </a:r>
            <a:endParaRPr lang="zh-CN" altLang="en-US"/>
          </a:p>
        </p:txBody>
      </p:sp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7" y="1412868"/>
            <a:ext cx="2714644" cy="167916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831768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试管中的冰和碘锤中的碘都是由水进行加热的。标准大气压下,水的沸点为100 ℃,高于冰的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熔点0 ℃,低于碘的熔点113.5 ℃,故冰可以熔化,碘不可能熔化,所以(1)说法错误。冰熔化需要吸热,碘升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华也需要吸热,所以冰和碘在物态变化过程中都需要吸收热量,(2)说法正确。故选B。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462757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解题关键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晶体熔化的条件是达到熔点且能继续吸热。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75827"/>
            <a:ext cx="8316000" cy="2732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(2018辽宁沈阳,3,2分)如图所示,将冰块放于单层的不锈钢盆中,并加入适量的盐,用筷子搅拌大约半分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钟,盆中冰与盐水混合物的温度低于0 ℃。将装有西瓜汁的小塑料杯放在盆中的冰块里,几分钟后西瓜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汁变成了水果冰棍,这时观察到盆外壁出现白霜。下列说法正确的是 (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A.西瓜汁变成了冰棍,属于凝华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B.西瓜汁变成冰棍的过程,内能增加</a:t>
            </a:r>
            <a:endParaRPr lang="zh-CN" altLang="en-US"/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484305"/>
            <a:ext cx="3857652" cy="157078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84569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C.白霜是盆周围的水蒸气放热形成的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D.吃冰棍感觉凉爽,因为冰棍含有的热量少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412751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西瓜汁变成了冰棍,是由液态变成了固态,属于凝固,A项错误;西瓜汁变成冰棍的过程中,西瓜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汁放出热量,内能减少,B项错误;盆外壁的白霜是由盆周围空气中的水蒸气凝华而形成的,凝华放热,C项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正确;吃冰棍感觉凉爽,是因为冰棍熔化吸热,故D项错误。选C。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3498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(2019江苏苏州,10,2分)如图甲所示,将质量相等的冰和烛蜡分别装在两个相同的试管中,放入装有水的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烧杯中加热。绘制出温度随时间变化的图像如图乙所示。下列说法正确的是(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2286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383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A.图甲中的实验装置,安装时应按照“由上到下”的顺序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B.图甲中两试管放在同一烧杯中加热,可以控制相同时间内冰和烛蜡吸收的热量相同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C.由图乙可知,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图线对应物质的内能先增大后不变再增大</a:t>
            </a:r>
            <a:endParaRPr lang="zh-CN" altLang="en-US"/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351420"/>
            <a:ext cx="3345146" cy="198707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341825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D.由图乙可知,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图线对应的物质是冰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题图甲中的实验装置,安装时应按照“由下到上”的顺序,故A错误;题图甲中两试管放在同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一烧杯中加热,可以控制相同时间内冰和烛蜡吸收的热量相同,故B正确;由图乙可知,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图线对应物质在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加热6 min后温度继续升高,虽然在熔化过程中温度保持不变,但是仍然在吸收热量,内能一直增大,故C错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误;由图乙可知,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图线对应的物质是非晶体,没有固定的熔点,而冰有固定的熔点,故D错误。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27012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①物体吸热且不对外做功,内能一定增加,但是温度不一定升高。②晶体熔化的时候温度不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变,非晶体熔化的时候温度升高。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939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(2016安徽,3,4分)液体和空气接触的表面存在一个薄层——表面层,如图所示。由于液体分子做无规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则运动,表面层中就存在一些具有较大能量的分子,它们可以克服分子间相互作用的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力,脱离液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体跑到空气中去。其宏观表现就是液体的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(填物态变化名称)。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265" kern="0" spc="20833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055809"/>
            <a:ext cx="2659498" cy="12543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549775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引　汽化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384175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分子间的引力对分子脱离液体有阻碍作用。物体由液态变为气态是汽化现象。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温度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1978" y="841363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0"/>
              </a:spcBef>
            </a:pPr>
            <a:r>
              <a:rPr lang="zh-CN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C组　教师专用题组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720000" y="1555743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(2018陕西,1,2分)小明进入考场后,对他身边的物理现象,解释正确的是 (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A.扇一扇感觉凉快是因为他周围空气的温度降低了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B.矿泉水瓶里的冰块逐渐变为水是液化现象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C.钢尺摸起来比塑料尺凉,是因为钢尺的导热性差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D.手机不允许带入考场,是因为手机可利用电磁波传递信息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276395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扇一扇可以加快空气流动,加快身体上汗液的蒸发,蒸发吸热,所以感觉凉快,故A错误;矿泉水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瓶里的冰块变为水是熔化现象,故B错误;钢尺摸起来比塑料尺凉,是因为钢尺的导热性强,故C错误;手机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是利用电磁波传递信息的,故D正确。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347833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易错警示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加快空气流动可以加快蒸发,但是不能改变周围空气的温度。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4348" y="377032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解题关键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掌握物态变化、热传递和信息的传递是解答本题的关键。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12867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温度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641" y="1055677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TW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</a:t>
            </a:r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lang="zh-CN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年全国中考题组</a:t>
            </a:r>
            <a:endParaRPr lang="zh-CN" altLang="en-US" sz="1400">
              <a:latin typeface="+mn-ea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20000" y="1683884"/>
            <a:ext cx="8316000" cy="2113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(2020河北,10,2分)如图所示实验操作正确的是 (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229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8" name="图片 3" descr="textimag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5" y="1979627"/>
            <a:ext cx="2643206" cy="2247129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720000" y="4341825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A选项,取用块状固体应将试管平放,用镊子将固体放在试管口,缓慢竖起试管使固体慢慢滑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到试管底部;B选项,加热的蒸发皿温度很高,应用坩埚钳移走;C选项,测量液体温度时,温度计下端不能接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触烧杯底部。</a:t>
            </a: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01012" y="532457"/>
            <a:ext cx="59046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中    考    真    题    再    现</a:t>
            </a:r>
            <a:endParaRPr lang="zh-CN" altLang="en-US" sz="2800" dirty="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(2017广东广州,6,3分)甲、乙两杯水温度各为40 ℃、80 ℃,下列说法正确的是 (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A.只有加热才能使水升温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B.甲杯中水的内能一定比乙杯中的小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C.乙杯中水的温度降低,水的内能一定减小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D.甲杯中的水分子运动一定比乙杯中的剧烈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84162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外界对水做功也能使水升温,故A错;同样是水,内能的大小还与质量有关,而题中并无两杯水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质量的条件,故无法判断谁的内能更大,B错;温度越高,分子热运动就越剧烈,故D错;乙杯中的水温度降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低,质量不变,内能减小,故C正确。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(2018江西,19,5分)在观察碘的升华实验时,小源和小艳查阅相关资料得知:碘的熔点约为113.7 ℃,沸点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约为184.4 ℃。关于碘的加热使用了两种不同的方式:A.用热水加热;B.用酒精灯加热(酒精灯外焰温度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约为400 ℃~600 ℃ )。经过多次实验验证,确认A方式更为科学合理。请你简述A方式的合理之处。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03830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(1)用热水加热,不能达到碘的熔点和沸点;(2)碘依然维持原来的固体颗粒状态;(3)观察到的碘蒸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气是由固态直接变为气态,属于升华。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608520"/>
            <a:ext cx="8316000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升华是物质吸热由固态直接变为气态,因此不能让碘发生熔化变为液体。通常情况下,热水的温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度不超过100 ℃,碘的熔点为113.7 ℃,所以用热水加热符合要求。酒精灯的外焰温度约为400 ℃~600℃,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碘有可能会先发生熔化成为液体,因此用酒精灯加热研究升华现象不科学。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14348" y="3405614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解题思路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题中给出了两种热源让选择,根据升华的定义:直接由固态变为气态,所以应当从碘的熔点考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虑,不能选择高于熔点和沸点的热源。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888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[2019陕西,30(1),1分]按要求填空。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如图所示,体温计的示数为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270" kern="0" spc="2763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32" y="1841495"/>
            <a:ext cx="3209058" cy="135015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7833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36.8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384175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由图可知体温计的分度值是0.1 ℃,然后可读出温度值。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789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[2020云南,19(1)]如图所示,寒暑表测出的气温是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3635" kern="0" spc="4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555742"/>
            <a:ext cx="785818" cy="115467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297827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-3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334169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题图中的刻度值上小下大,所以温度值是负值,分度值是1摄氏度,所以此时的示数是-3 ℃。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719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(2020广西北部湾经济区,25节选)如图所示温度计的示数为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3175" kern="0" spc="-69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627181"/>
            <a:ext cx="642942" cy="118846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2114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21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341313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温度计的分度值为1 ℃,示数为21 ℃。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773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(2017广东广州,14)以下是关于相对湿度的资料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①若1 m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的空气能容纳水蒸气为8 g,而实际容纳了4 g,则相对湿度为50%。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②相对湿度越大,水蒸发得越慢。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如图,其中一温度计液泡由浸透水的布料覆盖(湿球温度计),另一温度计的液泡直接暴露在空气中(干球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温度计),利用两温度计的示数及下表可得当时的相对湿度。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0605" kern="0" spc="1152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127247"/>
            <a:ext cx="2286016" cy="18520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720000" y="891540"/>
          <a:ext cx="7740000" cy="1828800"/>
        </p:xfrm>
        <a:graphic>
          <a:graphicData uri="http://schemas.openxmlformats.org/drawingml/2006/table">
            <a:tbl>
              <a:tblPr/>
              <a:tblGrid>
                <a:gridCol w="4280628"/>
                <a:gridCol w="1285884"/>
                <a:gridCol w="1285884"/>
                <a:gridCol w="887604"/>
              </a:tblGrid>
              <a:tr h="12701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干、湿球温度计示数差(℃)相对湿度(%)干球温度计示数(℃)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45720" marR="45720"/>
                </a:tc>
              </a:tr>
              <a:tr h="15133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89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marL="45720" marR="45720"/>
                </a:tc>
              </a:tr>
              <a:tr h="12854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91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81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91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000" y="2841627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(1)图中干球温度计示数为16 ℃,湿球温度计示数为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℃。从表中推算出此时相对湿度是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%。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(2)根据表归纳“当湿球温度计与干球温度计示数差为3 ℃时,相对湿度与干球温度计测得的温度的关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系。”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                                                                                                      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(3)简单解释为什么广州相对湿度大于90%的日子,湿衣服很难晾干?</a:t>
            </a:r>
            <a:endParaRPr lang="zh-CN" altLang="en-US"/>
          </a:p>
          <a:p>
            <a:pPr eaLnBrk="0" latinLnBrk="1" hangingPunct="0">
              <a:spcBef>
                <a:spcPts val="140"/>
              </a:spcBef>
            </a:pP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                                                                                                      </a:t>
            </a:r>
            <a:endParaRPr lang="zh-CN" altLang="en-US" sz="16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9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(1)14　80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(2)当湿球温度计与干球温度计示数差为3 ℃时,干球温度计测得的温度越高,相对湿度越大。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(3)湿衣服晾干是因为衣服上的水蒸发,根据相对湿度越大,水蒸发得越慢,所以广州相对湿度大于90%的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日子,水分蒸发得慢,湿衣服很难晾干。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331570"/>
            <a:ext cx="8316000" cy="89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(1)读出图中湿球温度计的示数为14 ℃,由表得相对湿度为80%。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(2)由表中湿球温度计与干球温度计示数差为3 ℃时的数据,可知相对湿度随干球温度计示数的增大而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增大。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(3)从题目中可知,相对湿度越大,水蒸发得越慢,所以当相对湿度大于90%时衣服就很难晾干了。有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334169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审题技巧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题目通过文字、图表提供了足够的信息,通过审题准确提取相关信息解决问题。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(2020四川南充,2,3分)下列说法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错误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A.水蒸气引起的烫伤往往比开水烫伤更严重,是因为水蒸气液化时还要放出大量的热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B.冰在熔化过程中吸收热量,温度保持不变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C.夏天,汽车内开冷空调,被冷气对吹的车玻璃上有小水珠,小水珠主要集中在玻璃内侧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D.水沸腾时,在水中有大量气泡不断上升、变大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912801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物态变化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20000" y="2627313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水蒸气引起的烫伤比开水烫伤更严重,是因为水蒸气液化时要放出大量的热,故A正确,不符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合题意;冰属于晶体,熔化特点是吸收热量,温度保持不变,故B正确,不符合题意;夏天,汽车内开冷空调,车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内温度低,车外热的水蒸气遇到冷的车玻璃液化成小水珠,故小水珠应集中在玻璃外侧,故C错误,符合题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意;水沸腾时,温度保持不变,气泡在水中上升过程中深度逐渐减小,所受压强变小,所以气泡由小变大,故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D正确,不符合题意。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(2019湖南衡阳,3,2分)“赏中华诗词、寻文化基因、品生活之美”的《中国诗词大会》,这一电视节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目深受观众的青睐,对下列古诗文中涉及的热现象进行解释,其中正确的是 (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A.“月落乌啼霜满天,江枫渔火对愁眠。”霜的形成是凝华现象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B.“雾凇沆砀,天与云与山与水,上下一白。”雾凇的形成是凝固现象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C.“青青园中葵,朝露待日晞。”露在日出后逐渐消失是升华现象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D.“腾蛇乘雾,终为土灰。”雾的形成是汽化现象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91306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霜是空气中的水蒸气遇冷凝华形成的,故A正确;雾凇是空气中的水蒸气遇冷凝华形成的,故B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错误;露在日出后逐渐消失是汽化现象,故C错误;雾是空气中的水蒸气遇冷液化形成的,故D错误。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(2020湖南长沙,23,3分)体温检测是新冠肺炎疫情防控工作中的重要环节,常用工具有水银体温计和红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外线测温枪。下列说法正确的是 (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A.红外线属于可见光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B.水银体温计利用了气体热胀冷缩的原理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C.使用水银体温计之前,应该用沸水给体温计消毒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D.使用水银体温计之前,要拿着体温计用力向下甩,把水银甩下去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319881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红外线属于不可见光,A错误;水银体温计利用了液体热胀冷缩的原理,B错误;水银体温计的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量程是35 ℃~42 ℃,不能用沸水(约100 ℃,高于水银体温计最大测量值)消毒,可用酒精消毒,C错误;使用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水银体温计之前,要拿着体温计用力向下甩,把水银柱甩回玻璃泡才能使用,D正确。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(2018四川绵阳,13,1分)冻肉刚出冷库时比进冷库时重,这是由 (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A.空气中的水蒸气凝华成霜所致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B.空气中的水蒸气液化成水所致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C.冻肉中的冰熔化成水所致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D.冻肉中的水凝固成冰所致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69875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物体的质量和重力不会随温度变化而变化,结合实际情况可知,冻肉重力变大是因为冻肉刚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出冷库时,表面会凝上一层霜,这是由于空气中的水蒸气遇冷凝华为小冰晶,附着在冻肉的表面。故B、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C、D错误,A正确。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(2018内蒙古包头,2,3分)关于热现象,下列说法正确的是 (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A.雾是飘浮在空气中的水蒸气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B.霜是空气中的水蒸气凝固形成的小冰晶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C.高压锅内部液面气压增大,液体的沸点升高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D.加油时闻到刺鼻的气味,说明汽油在常温下易升华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770189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雾是大量小水滴飘浮在空气中,是水蒸气液化形成的,A错误;霜是空气中的水蒸气遇冷直接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凝华形成的小冰晶,B错误;液体的沸点随气压增大而升高,C正确;加油时闻到刺鼻的气味是因为汽油分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子在不停地做无规则运动,通常情况下,汽油为液体,变成气体应为汽化现象,而不是升华,D错误。故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2283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(2018湖北黄冈,5,3分)在冬季,某地的地下水管破裂,水喷射出来形成了如图所示的“冰花”。虽然气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温没有回升,过一段时间,发现“冰花”还是变小了。以下分析正确的是 (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A.“冰花”是由空气中水蒸气凝华而形成的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B.“冰花”是由喷射出来的水凝固而形成的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C.“冰花”形成时的气温为0 ℃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D.“冰花”变小过程中要放热</a:t>
            </a:r>
            <a:endParaRPr lang="zh-CN" altLang="en-US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341429"/>
            <a:ext cx="1640005" cy="122809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913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从水管喷出的水遇冷凝固成“冰花”,说明当时气温低于水的凝固点0 ℃;“冰花”在0 ℃以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下也能变小,说明不是“冰花”熔化成水,而是冰直接升华成水蒸气,这个过程要吸收热量。综合分析只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有B说法正确。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90320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审题关键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解答本题主要有两个关键点:(1)水管中的水喷出后变成“冰花”,说明是液态变为固态;(2)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气温没有回升,说明气温还在零摄氏度以下。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4477184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规律总结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液体凝固成晶体的条件是:达到凝固点,继续放热,此时外界的温度低于其凝固点;晶体熔化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的条件是:达到熔点,继续吸热,此时外界的温度高于它的熔点。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79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(2017吉林,2,2分)下列做法能够减慢蒸发的是 (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A.把积水向周围扫开　    B.把湿衣服晾在通风处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C.把蔬菜放入保鲜袋　    D.把粮食晒在阳光下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48443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把积水向周围扫开,增大了表面积,从而加速了蒸发;把湿衣服晾在通风处,加快了空气流速,从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而加速了蒸发;把蔬菜放入保鲜袋,减慢了空气流速,减小了与空气接触的表面积,从而减慢了蒸发;把粮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食晒在阳光下,增大了表面积、升高了温度,加快了蒸发,故正确选项为C。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(2016湖南长沙,18,3分)夏天,人们常吃雪糕解暑,剥开雪糕包装纸时,雪糕周围冒“白气”。下列说法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正确的是 (　　) 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A.吃雪糕解暑,是因为雪糕熔化时要放热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B.吃雪糕解暑,是因为雪糕汽化时要放热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C.雪糕周围冒“白气”是液化现象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D.雪糕周围冒“白气”是汽化现象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91306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吃雪糕解暑,是因为雪糕熔化时要吸热,A、B项错误;“白气”是雪糕周围的水蒸气遇冷液化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成的小水珠,属于液化现象,D项错误,故选C。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(2020江西,6,2分)炎热的夏天,小莹从冰箱拿出一支冰淇淋,剥去包装纸,冰淇淋冒“白气”,这是一种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现象(填写物态变化名称);吃冰淇淋觉得凉爽,是因为冰淇淋熔化时要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热量。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90294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液化　吸收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191168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从冰箱拿出来的冰淇淋的温度较低,空气中热的水蒸气遇到冷的冰淇淋液化成小水滴形成“白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气”,这是一种液化现象;冰淇淋熔化吸热,因此吃冰淇淋觉得凉爽。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2691234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易错警示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本题第一空容易错填为“汽化”,错误地认为“白气”是蒸发形成的,切记水蒸气是无色、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无味的气体,人眼不能直接看到,“白气”“白雾”都是水蒸气液化后的小水滴。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(2018四川成都,A15,4分)小付买了一盒“雪月饼”,为了保持低温,工作人员在月饼包装盒内装入了一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定量的“干冰”。回到家中,打开包装盒,发现周围空气中出现了 “白雾”,这是因为“干冰”在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过程中吸收热量,使空气中的水蒸气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成了小水滴。(两空均填物态变化名称)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11725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升华　液化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47444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“干冰”是固态的二氧化碳,“干冰”升华,由固态直接变为气态,从空气中吸热,导致空气温度降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低,水蒸气遇冷液化成“白雾”。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04595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易错警示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“白雾”是液体,不能认为白雾是干冰汽化形成的。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333417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方法指导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分析生活中的热现象属于哪种物态变化,关键要看清物态变化前后,物质各处于什么状态;另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外对六种物态变化的吸热和放热情况也要有清晰的认识。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65320"/>
            <a:ext cx="8316000" cy="3690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(2020山西,39,4分)阅读短文,回答问题。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新的水纯化技术,可以为世界解渴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全世界18亿人常年缺水,如何利用太阳能进行海水淡化,是人类水资源领域共同关注的焦点。2019年,33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岁的南京大学教授朱嘉及其团队,模仿蘑菇的碳基吸收体,设计制作了集热蒸发一体化的人工蒸腾器件,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如图是它的结构示意图。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265" kern="0" spc="1086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7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供水通道利用毛细效应,把水供应到碳基吸收体上,碳基吸收体具有吸光性强且内部热导很低的特性,使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其只能给界面处的水加热,让水一层一层蒸发。顶端像蘑菇一样的伞状结构,增大了水的表面积。这种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材料和结构的巧妙设计使光蒸汽转化效率显著提高。在供水通道与海水接触处,团队受睡莲叶启发,设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计了多级结构。成功实现水蒸发后,盐全部躺在容器底部,让水和盐溶质完全分离。保障器件不结垢,能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长效利用。</a:t>
            </a:r>
            <a:endParaRPr lang="zh-CN" altLang="en-US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875443"/>
            <a:ext cx="1071570" cy="14761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34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这项变革性水纯化技术,便携、高效、低成本、无污染,让太阳能海水淡化技术成功产业化,为世界解渴,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造福全人类。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(1)通过器件收集到大量的水蒸气,还要经历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(填写物态变化名称),才能变成淡水,这一过程需要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(选填“吸热”或“放热”)。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(2)人工蒸腾器件在提高光蒸汽转化效率方面的做法有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(写出一条即可)。这项新的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水纯化技术,还可以利用在哪些方面?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(列举一例即可)。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98578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(1)液化　放热　(2)采用伞状结构(采用碳基吸收体)　污水处理(答案合理即可)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341313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(1)水蒸气变成水是水由气态变为液态的过程,所以是液化现象。液化过程要放热。 (2)阅读材料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可知:采用伞状结构或采用碳基吸收体可以提高光蒸汽的转化效率。这项水纯化技术还可以用在污水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处理过程中。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温度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1545752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(2020上海黄浦二模,4,2分)上海地区夏天的最高气温约为 (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A.10 ℃　　B.20 ℃　　C.30 ℃　　D.40 ℃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205580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上海地区的夏天,七月份气温最高,曾高达40 ℃左右。故选D。</a:t>
            </a:r>
            <a:endParaRPr lang="zh-CN" altLang="en-US"/>
          </a:p>
        </p:txBody>
      </p:sp>
      <p:sp>
        <p:nvSpPr>
          <p:cNvPr id="6" name="TextBox 2"/>
          <p:cNvSpPr txBox="1"/>
          <p:nvPr/>
        </p:nvSpPr>
        <p:spPr>
          <a:xfrm>
            <a:off x="720000" y="2484437"/>
            <a:ext cx="8316000" cy="885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生活中的温度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(1)人体正常温度约为37 ℃。(2)水温:1标准大气压下,冰水混合物的温度为0 ℃。(3)气温:适宜的温度约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为23 ℃;冰箱冷藏室温度约为4 ℃,冷冻室温度约为-4 ℃~-18 ℃;全国各地最高气温约为36 ℃,北方约为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30 ℃;最低气温,南方约为0 ℃;北方约为-20 ℃(随着纬度变化差异较大)。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95736" y="539651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最       新       模       拟</a:t>
            </a:r>
            <a:endParaRPr lang="zh-CN" altLang="en-US" sz="240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558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en-US" altLang="zh-CN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(2020北京,21,2分)如图所示,体温计的示数为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2130" kern="0" spc="34468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627181"/>
            <a:ext cx="4423504" cy="32632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204581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36.3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248067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体温计的分度值为0.1 ℃,示数为36.3 ℃。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(2019重庆綦江模拟,7)“煎饺”是美食之一。将饺子放在水中煮不会变黄变焦,而放在油中煎就会变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黄变焦,这说明 (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A.油的比热容比水大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B.油的沸点比水高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C.油没有熔点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D.油放出的热量比水多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91306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将饺子放在水中煮不会变黄变焦,而放在油中煎就会变黄变焦,这是因为油的沸点比水的沸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点高,高温把饺子烤焦、烤煳。故选B。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3498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(2019吉林长春朝阳一模,19)如图甲所示,是探究某种物质熔化时温度的变化规律的实验装置。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3321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383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(1)实验中,某时刻温度计的示数如图乙所示,此时该物质的温度为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(2)图丙是这种物质熔化时温度随时间变化的图像,由图像可知:该物质是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(选填“晶体”或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“非晶体”)。该物质在熔化过程中,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(选填“需要”或“不需要”)吸热。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(3)若不计热损失,该物质在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(选填“固态”或“液态”)时的吸热能力较强。</a:t>
            </a:r>
            <a:endParaRPr lang="zh-CN" altLang="en-US"/>
          </a:p>
        </p:txBody>
      </p:sp>
      <p:pic>
        <p:nvPicPr>
          <p:cNvPr id="3" name="图片 3" descr="textimage1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627181"/>
            <a:ext cx="4331536" cy="19870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(1)-3　(2)晶体　需要　(3)液态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725616"/>
            <a:ext cx="8316000" cy="111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(1)温度计分度值为1 ℃,液面在0刻度线下第3格处,所以读数为-3 ℃;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(2)该物质在熔化时,2~6 min时间内吸收热量温度不变,熔点为0 ℃,所以是晶体;晶体熔化过程的特点是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吸收热量、温度不变;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(3)该物质在0~2 min时间内为固态,温度上升10 ℃,在6~10 min内,该物质为液态,温度也上升10 ℃,但液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态时加热用时较长,所以吸收热量较多,因此液态时吸热能力较强。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(2020四川成都川大附中模拟,4,2分)下列有关判断正确的是 (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A.清晨,缭绕在山间的雾是水蒸气液化形成的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B.清晨,附着在草上的霜是水凝固形成的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C.夏天,往地面洒水降温,利用了水升华吸热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D.夏天,在食品运输车里放些干冰降温,是利用干冰熔化吸热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967721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物态变化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262731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雾是空气中的水蒸气遇冷液化形成的小水珠,故A正确;霜是空气中的水蒸气遇冷凝华形成的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固态小冰晶,故B错误;在地面洒水降温,这是利用了水的蒸发吸热,C错误;夏天,在食品运输车里放些干冰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降温,是利用干冰升华吸热,D错误。故选A。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3355866"/>
            <a:ext cx="8316000" cy="1128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知识速记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物态变化及吸放热记忆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雾露“白气”是液化,霜雪“冰花”是凝华;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吸热过程“熔汽升”,放热过程“液双凝”。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含义:雾、露、所有“白气”都是液化形成的小水滴;霜、雪、早晨窗玻璃上的“冰花”是凝华形成的;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熔化、汽化、升华为吸热过程,液化、凝固、凝华为放热过程。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55677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(2019福建厦门质检,3)端午节吃粽子是我国的传统习俗。煮粽子时 (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A.粽子温度升高,热量增加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B.锅边沿冒出的大量“白气”是小水珠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C.正在沸腾的水的温度一定是 100 ℃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D.沸腾后,继续加热,水温不断升高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42299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粽子温度升高,内能增加,故A错误;锅边沿冒出的大量“白气”是水蒸气遇冷液化形成的小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水珠,故B正确;标准大气压下水沸腾的温度才是100 ℃,故C错误;沸腾后,继续加热,水温不变,故D错误。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故选B。</a:t>
            </a:r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720000" y="3147785"/>
            <a:ext cx="8316000" cy="1346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(1)粽子吸收热量温度升高,内能增大,不能说是热量增加,因为热量是过程量,只能与“吸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收”“放出”等词一起用;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(2)生活中许多冒“白气”现象都与液化有关:如白雾、吃冰棍时看到的“白气”、撒干冰时舞台上的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“白气”;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(3)水的沸点与气压有关,气压增大时沸点升高,气压减小时沸点降低,在标准大气压下水的沸点为100 ℃;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(4)液体沸腾特点:吸收热量但温度不变。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(2020河南师大附中一模,3,2分)质量相同的0 ℃的冰比0 ℃的水冷却效果好,这是因为冰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(填写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物态变化的名称)时吸收热量,此过程中冰的温度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(选填“升高”“降低”或“保持不变”)。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12477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熔化　保持不变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484437"/>
            <a:ext cx="8316000" cy="453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0 ℃的冰变成0 ℃的水,由固态变为液态,属于熔化现象,冰熔化过程中吸收热量,温度不变,所以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0℃的冰冷却效果更好。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378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4.(2019广西贵港模拟,15)职业赛场上当运动员肌肉拉伤时,赛场边的救护人员通常会在运动员的受伤处</a:t>
            </a:r>
            <a:r>
              <a:t/>
            </a:r>
            <a:br/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喷洒一种叫氯乙烷的药液,它的沸点是3 ℃,当药液喷洒到皮肤表面时会迅速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(填物态变化名</a:t>
            </a:r>
            <a:r>
              <a:t/>
            </a:r>
            <a:br/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称),同时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(填“吸收”或“放出”)大量热量,起到局部麻醉缓解疼痛的作用。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11725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汽化　吸收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47444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当液态的氯乙烷被喷出遇到温度较高的皮肤时,液态的氯乙烷会迅速汽化为气态,吸收大量的热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量;液态的氯乙烷汽化吸收热量后,会使人体受伤部位的内能减小,温度降低,从而缓解疼痛。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3048424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思路分析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判断物态变化的名称,要抓住变化前后的状态;另外物态变化的过程中都伴随着吸热和放热,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结合题目提供的生活实际情况,做出明确的判断。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88561"/>
            <a:ext cx="8316000" cy="1977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(2020江苏苏州高新一模,28,7分)图甲是小明在标准大气压下“探究冰熔化时温度的变化规律”的实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验装置: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935" kern="0" spc="7838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55742"/>
            <a:ext cx="2257425" cy="2124075"/>
          </a:xfrm>
          <a:prstGeom prst="rect">
            <a:avLst/>
          </a:prstGeom>
        </p:spPr>
      </p:pic>
      <p:pic>
        <p:nvPicPr>
          <p:cNvPr id="4" name="图片 3" descr="textimage1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140370"/>
            <a:ext cx="3709682" cy="198707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3188891"/>
            <a:ext cx="8316000" cy="1795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spcBef>
                <a:spcPts val="3830"/>
              </a:spcBef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实验中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试管内冰的形状应为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选填“整块”或“碎”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冰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</a:t>
            </a:r>
            <a:endParaRPr lang="zh-CN" altLang="en-US" sz="1600" smtClean="0"/>
          </a:p>
          <a:p>
            <a:pPr eaLnBrk="0" latinLnBrk="1" hangingPunct="0">
              <a:spcBef>
                <a:spcPts val="140"/>
              </a:spcBef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实验中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某时刻温度计的示数如图乙所示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冰此时的温度是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</a:t>
            </a:r>
            <a:endParaRPr lang="zh-CN" altLang="en-US" sz="1600" smtClean="0"/>
          </a:p>
          <a:p>
            <a:pPr eaLnBrk="0" latinLnBrk="1" hangingPunct="0">
              <a:spcBef>
                <a:spcPts val="140"/>
              </a:spcBef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图丙是小明根据记录的数据绘制的温度随时间变化规律的图像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图像中从</a:t>
            </a:r>
            <a:r>
              <a:rPr lang="en-US" altLang="zh-CN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至</a:t>
            </a:r>
            <a:r>
              <a:rPr lang="en-US" altLang="zh-CN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阶段冰所处的状态为</a:t>
            </a:r>
            <a:r>
              <a:rPr lang="zh-CN" altLang="en-US" sz="1600" smtClean="0"/>
              <a:t/>
            </a:r>
            <a:br>
              <a:rPr lang="zh-CN" altLang="en-US" sz="1600" smtClean="0"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选填“固态”“液态”或“固液共存态”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可知冰在熔化过程中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选填“吸收”</a:t>
            </a:r>
            <a:r>
              <a:rPr lang="zh-CN" altLang="en-US" sz="1600" smtClean="0"/>
              <a:t/>
            </a:r>
            <a:br>
              <a:rPr lang="zh-CN" altLang="en-US" sz="1600" smtClean="0"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“放出”或“不吸收也不放出”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热量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温度不变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内能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选填“增加”“减少”或“不变”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);</a:t>
            </a:r>
            <a:endParaRPr lang="zh-CN" altLang="en-US" sz="1600" smtClean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(4)由丙图可知,冰在固态时的比热容是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J/(kg·℃)[水的比热容为4.2</a:t>
            </a:r>
            <a:r>
              <a:rPr lang="zh-CN" altLang="en-US" sz="1415" kern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J/(kg·℃)];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(5)试管中的冰完全熔化后,若持续加热,烧杯中的水沸腾时,试管中的液体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(选填“会”或“不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会”)沸腾。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(1)碎　(2)-3　(3)固液共存态　吸收　增加　(4)2.1</a:t>
            </a:r>
            <a:r>
              <a:rPr lang="zh-CN" altLang="en-US" sz="1415" kern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(5)不会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684934"/>
            <a:ext cx="8316000" cy="201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(1)碎冰的表面积比整块冰的表面积大,则受热面积更大,可以缩短实验时间。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(2)由图乙可知,温度在0 ℃以下,分度值为1 ℃,故水此时的温度为-3 ℃。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(3)根据晶体熔化特点,熔化过程中,不断吸热,内能增加,温度保持不变。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段为熔化过程,处于固液共存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态。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(4)比热容越大,温度变化越慢。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段为水的温度升高过程,温度变化量为3 ℃时,加热时间4 min,而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为冰的温度升高过程,温度变化量和水一样为3 ℃时,加热时间为2 min,为水的一半,故升温速度比水快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一倍,所以冰的比热容为水的一半,为2.1</a:t>
            </a:r>
            <a:r>
              <a:rPr lang="zh-CN" altLang="en-US" sz="1415" kern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J/(kg· ℃)。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(5)水沸腾的条件是:达到沸点,不断吸热,烧杯中的水从酒精灯吸热可以沸腾,试管内的水从烧杯中吸热,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能达到沸点,但达到沸点之后不能继续吸热,故不会沸腾。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999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一、选择题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(每小题3分,共15分)</a:t>
            </a:r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720000" y="1575428"/>
            <a:ext cx="8316000" cy="3337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(2020陕西师大附中二模,4)关于下列四幅图的说法正确的是 (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1355" kern="0" spc="4474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352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A.甲图中,温度计的示数为-4 ℃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B.乙图中,某晶体熔化图像中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段,晶体内能不变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C.丙图中,花儿上的露珠是水蒸气凝华而成的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D.丁图中,烈日下小狗伸出舌头降温,是因为水汽化放热</a:t>
            </a:r>
            <a:endParaRPr lang="zh-CN" altLang="en-US"/>
          </a:p>
        </p:txBody>
      </p:sp>
      <p:pic>
        <p:nvPicPr>
          <p:cNvPr id="5" name="图片 3" descr="textimage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010597"/>
            <a:ext cx="5386903" cy="1850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611659"/>
            <a:ext cx="4104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      检         测          卷</a:t>
            </a:r>
            <a:endParaRPr lang="zh-CN" altLang="en-US" sz="280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2732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(2020江西,26,7分)如图-1所示,是某学校科技节上展示的两件作品,小明为此作了以下解说: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               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图-1　　　   　图-2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(1)甲是简易的温度计,它是利用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的性质而制成的。它的测温效果与小玻璃瓶的容积和玻璃管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有关;所用的测温物质是煤油而不是水,这是因为煤油的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较小,吸收(或放出)相同的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热量时,玻璃管内液柱变化更为明显。</a:t>
            </a:r>
            <a:endParaRPr lang="zh-CN" altLang="en-US"/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5" y="912801"/>
            <a:ext cx="1694468" cy="150019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91225"/>
            <a:ext cx="8316000" cy="156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(2)乙是简易的气压计,当外界气压减小时,玻璃管内液柱的液面会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【提出问题】小华发现甲、乙的构造非常相似,提出乙是否也能做温度计使用?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【设计实验和进行实验】把两装置中的小玻璃瓶同时没入同一热水中,观察到乙装置中玻璃管内液柱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上升更明显,这是由于瓶内的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受热膨胀更显著,故乙也能做温度计使用。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【拓展】查阅相关资料,了解到人们很早就发明了如图-2所示的气体温度计,当外界环境气温升高时,该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温度计中的管内液面会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。但由于受外界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、季节等环境因素变化的影响,所以,这种温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度计测量误差较大。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温度计读数,液柱表面在0 ℃下方,且分度值为1 ℃,故示数为-4 ℃,故A正确;此图像为晶体熔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化图像,晶体熔化时吸热,内能增大,故B错误;花儿上的露珠是水蒸气液化形成的,不是凝华,故C错误;小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狗伸出舌头降温是利用水汽化吸热的原理,不是放热,故D错误。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57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(2020甘肃兰州模拟,3)2020年1月,武汉发生新型冠状病毒引发的肺炎疫情。该病毒呈圆形或椭圆形,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直径60~140 nm,对紫外线和热敏感,56 ℃环境下30 min可有效杀灭病毒,75%的酒精也可杀灭该病毒。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下列说法正确的是 (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A.若病毒的直径是100 nm,则100 nm=10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-6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m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B.紫外线是可见光,太阳光中含有丰富的紫外线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C.降低温度后,病毒的存活时间会更短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D.酒精容易蒸发,蒸发吸热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305594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若病毒的直径是100 nm,则100 nm=100</a:t>
            </a:r>
            <a:r>
              <a:rPr lang="zh-CN" altLang="en-US" sz="1415" kern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-9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m=1</a:t>
            </a:r>
            <a:r>
              <a:rPr lang="zh-CN" altLang="en-US" sz="1415" kern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-7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m,故A错误;紫外线是看不见的光,故B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错误;降低温度后,病毒的存活时间会更长,故C错误;酒精容易蒸发,蒸发是吸热过程,故D正确。故选D。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(2020河北唐山丰南一模,4)下列有关热学知识的说法正确的是 (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A.温度高的物体的内能一定大,温度低的物体的内能一定小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B.物体的内能与温度有关,只要温度不变,物体的内能就一定不变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C.北方的冬天,常在储存蔬菜的菜窖内放几桶水防止冻坏蔬菜,利用了水液化放热的特点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D.运输食品时,为防止食品腐烂变质,常放些干冰,利用了干冰升华吸热的特点</a:t>
            </a:r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720000" y="2698751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温度高的物体,质量若很小,其内能也可能小;温度低的物体,质量若很大,内能也可能大,故A错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误;物体温度不变,内能也可能发生变化,如晶体的熔化过程,吸收热量,内能增加,故B错误;北方的冬天,储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存蔬菜的菜窖里常放几桶水,可防止菜被冻坏,这是因为水在凝固时会放出大量的热,所以是利用了水凝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固放热的特点,故C错误;运输食品时,人们常在运输箱内放些干冰,利用了干冰升华吸热的特点,防止食品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腐烂变质,故D正确。故选D。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3087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(2019山东济南高新一模,8)对甲、乙两种物质同时持续加热,其温度随时间变化的图像如图所示,下列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说法正确的是 (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975" kern="0" spc="13073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69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A.甲物质的沸点一定是80 ℃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B.乙物质的熔点一定是60 ℃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C.甲物质在4~6 min内一定持续吸收热量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D.乙物质在6~10 min内一定是固液共存态</a:t>
            </a:r>
            <a:endParaRPr lang="zh-CN" altLang="en-US"/>
          </a:p>
        </p:txBody>
      </p:sp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08544"/>
            <a:ext cx="2177201" cy="148108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969601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甲、乙两种物质不能确定其本身的状态,不知道是晶体的熔化还是液体的沸腾,故不能确定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是熔点还是沸点,故A、B错误;甲物质在4~6 min内,温度升高,一定持续吸收热量,故C正确;由于不能确定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图像是晶体的熔化的温度-时间图像还是液体的沸腾的温度-时间图像,故不能确定乙物质在6~10 min内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的状态,故D错误。故选C。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13904"/>
            <a:ext cx="8316000" cy="1913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(2019广东广州,7)在如图温度计所示的恒温环境下进行实验,将此温度计放入一杯冰水混合物中(冰是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晶体),从温度计放入开始计时,放入时间足够长,下列哪幅示意图可能反映了温度计内液体的体积随时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间变化的情况 (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100" kern="0" spc="1425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279528"/>
            <a:ext cx="1209675" cy="1704975"/>
          </a:xfrm>
          <a:prstGeom prst="rect">
            <a:avLst/>
          </a:prstGeom>
        </p:spPr>
      </p:pic>
      <p:pic>
        <p:nvPicPr>
          <p:cNvPr id="5" name="图片 3" descr="textimage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341693"/>
            <a:ext cx="5651847" cy="1571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温度计内的液体具有热胀冷缩的特性,当温度计放入冰水混合物时,温度计内的液体温度会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迅速下降到0 ℃,在冰完全熔化前,温度保持在0 ℃,所以液体的体积会先变小,然后不变;冰完全熔化后,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水的温度会逐渐上升,最终水的温度等于环境的温度,所以温度计内的液体体积会逐渐变大,最后保持在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一个稳定的值。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260132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审题技巧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对图像题一定要先看横轴和纵轴分别表示什么物理量,然后分析这两个物理量之间的关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系。图中纵轴为温度计内液体的体积,横轴为时间。液体的体积可以结合液体热胀冷缩的特性分析,故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需分析液体温度的变化。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305594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解题关键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冰水混合物中的冰在恒温环境中会持续吸热熔化,但熔化过程中,温度保持不变,直至熔化结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束,全部变成水后,继续吸热,水的温度就会上升,直至等于环境的温度。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(2019江西南昌调研,2)科技改变生活,近日澳大利亚工业设计师Kristof Retezar设计一款“魔法”水杯,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能从空气中提取水供人们饮用,其基本原理是将空气中的水蒸气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(填物态变化名称),此过程需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要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(选填“吸收”或“放出”)热量。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98048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二、填空题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(每空1分,共10分)</a:t>
            </a:r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720000" y="198189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液化　放出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227012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从空气中提取饮用水是将空气中的水蒸气由气态变成液态,所以是液化过程,这个过程放出热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量。</a:t>
            </a:r>
            <a:endParaRPr lang="zh-CN" altLang="en-US"/>
          </a:p>
        </p:txBody>
      </p:sp>
      <p:sp>
        <p:nvSpPr>
          <p:cNvPr id="6" name="TextBox 2"/>
          <p:cNvSpPr txBox="1"/>
          <p:nvPr/>
        </p:nvSpPr>
        <p:spPr>
          <a:xfrm>
            <a:off x="720000" y="283915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(2020陕西师大附中一模,11)《流浪地球》是2019年大年初一开始公演的中国科幻大片,影片中有一段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情节描述了将来某一天,由于太阳辐射的减少,在地球表面,北京气温达-84 ℃,这里人呼吸时呼出的“白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气”已经不是水滴,而是一些小冰晶,这些冰晶的形成是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现象,在这个过程中,要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热。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0000" y="355353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凝华　放</a:t>
            </a: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0000" y="384175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人呼出的气体中含有水蒸气,水蒸气遇到温度极低的冷空气直接变成了固态小冰晶,所以这是凝</a:t>
            </a:r>
            <a:r>
              <a:rPr smtClean="0"/>
              <a:t/>
            </a:r>
            <a:br>
              <a:rPr smtClean="0"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华现象,凝华过程要放热。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27115"/>
            <a:ext cx="8316000" cy="1996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(2018江西赣州六校联盟,4)如图所示的冬捕场景中,被捕上来的鱼过一会儿表面上会结出一层薄薄的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冰,这一现象称为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。捕鱼人的发须上会出现白白的粉末,这一现象称为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。(均填物态变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化名称)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640" kern="0" spc="1198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708610"/>
            <a:ext cx="2619375" cy="18288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77783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凝固　凝华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4137502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捕上来的鱼身上有水,过一会儿表面结了薄薄的冰,是由液态水变成固态的冰,是凝固过程;捕鱼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人的发须上会出现白白的粉末是水蒸气遇冷凝华成的霜。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98553"/>
            <a:ext cx="8316000" cy="2670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(2019吉林长春一模,21)我们知道水具有反常膨胀的特性。图为水的体积随温度变化的曲线。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(1)根据图像可知,温度等于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℃时,水的密度最大;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段图线代表固态,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段图线对应着熔化过程;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(3)0 ~ 4 ℃范围内,水具有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(选填“热胀冷缩”或“热缩冷胀”)的性质。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1355" kern="0" spc="1721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208301"/>
            <a:ext cx="3071834" cy="20720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(1)4　(2)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(3)热缩冷胀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1573675"/>
            <a:ext cx="8316000" cy="679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(1)水的温度变化,质量不变,由图可知4 ℃时体积最小,所以密度最大;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段对应温度在0 ℃以下,为固态;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段温度为0 ℃,是冰熔化过程;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(3)0~4 ℃范围内,水的温度升高但体积减小,所以水具有热缩冷胀的性质。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910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(1)液体热胀冷缩　内径大小　比热容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(2)上升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【设计实验和进行实验】气体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【拓展】下降　大气压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412999"/>
            <a:ext cx="8316000" cy="156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(1)甲图相当于液体温度计,它是利用液体热胀冷缩的性质制成的。温度计的测温效果与玻璃瓶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的容积和玻璃管的内径大小有关,管子越细,温度计越精确。煤油的比热容比较小,因此在吸收(或放出)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相同的热量时,温度变化明显,更便于观察。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(2)外界大气压减小,而瓶内由于密闭气压不变,所以存在气压差,液柱的液面上升。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【设计实验和进行实验】气体比液体受热膨胀更明显。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【拓展】当外界环境气温升高时,会导致管中的气体体积膨胀,液面下降。气体温度计的液面升高主要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是由气压差引起的,温度计受外界大气压影响较大。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74304"/>
            <a:ext cx="8316000" cy="1907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(2019山东临沂,30)在探究水的沸腾特点时,所用实验装置如图甲所示。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0895" kern="0" spc="13328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2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927237"/>
            <a:ext cx="3076575" cy="23431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99478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三、实验探究题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(共5分)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2841627"/>
            <a:ext cx="8316000" cy="180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spcBef>
                <a:spcPts val="3830"/>
              </a:spcBef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丙</a:t>
            </a:r>
            <a:endParaRPr lang="zh-CN" altLang="en-US" sz="1600" smtClean="0"/>
          </a:p>
          <a:p>
            <a:pPr eaLnBrk="0" latinLnBrk="1" hangingPunct="0">
              <a:spcBef>
                <a:spcPts val="140"/>
              </a:spcBef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组装实验装置时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支撑烧杯的铁圈和悬挂温度计的铁杆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应先固定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选填“铁圈”或“铁</a:t>
            </a:r>
            <a:r>
              <a:rPr lang="zh-CN" altLang="en-US" sz="1600" smtClean="0"/>
              <a:t/>
            </a:r>
            <a:br>
              <a:rPr lang="zh-CN" altLang="en-US" sz="1600" smtClean="0"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杆”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sz="1600" smtClean="0"/>
          </a:p>
          <a:p>
            <a:pPr eaLnBrk="0" latinLnBrk="1" hangingPunct="0">
              <a:spcBef>
                <a:spcPts val="140"/>
              </a:spcBef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实验过程中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烧杯上方的“白气”是水蒸气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填物态变化名称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的结果。</a:t>
            </a:r>
            <a:endParaRPr lang="zh-CN" altLang="en-US" sz="1600" smtClean="0"/>
          </a:p>
          <a:p>
            <a:pPr eaLnBrk="0" latinLnBrk="1" hangingPunct="0">
              <a:spcBef>
                <a:spcPts val="140"/>
              </a:spcBef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水沸腾时温度计的示数如图乙所示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水的沸点为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℃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继续加热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温度计的示数将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选填</a:t>
            </a:r>
            <a:endParaRPr lang="zh-CN" altLang="en-US" sz="1600" smtClean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“变大”、“变小”或“不变”)。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(4)图丙是根据实验数据作出的图像。由图像可知,将水加热至沸腾的时间较长,其原因可能是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填“水的质量偏大”或“当地气压偏低”)。</a:t>
            </a:r>
            <a:endParaRPr lang="zh-CN" altLang="en-US"/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783115"/>
            <a:ext cx="2823361" cy="19870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(1)铁圈　(2)液化　(3)98　不变　(4)水的质量偏大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627181"/>
            <a:ext cx="8316000" cy="88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(1)组装实验装置时,安装顺序是从下向上安装,所以先固定铁圈,再放置烧杯、铁杆、温度计;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(2)烧杯上方的“白气”是水蒸气液化形成的小水滴;(3)观察图乙可知,温度计的分度值为1 ℃,水的沸点为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98 ℃,水沸腾后温度保持不变,即温度计的示数将不变;(4)当地气压偏低,加热至沸腾的时间应该较短,所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以加热至沸腾的时间较长的原因可能是水的质量偏大。</a:t>
            </a:r>
            <a:endParaRPr lang="zh-CN" altLang="en-US"/>
          </a:p>
        </p:txBody>
      </p:sp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33200" y="111506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物态变化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00" y="1617190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(2020北京,5,2分)隆冬,滴水成冰的过程中,发生的物态变化是 (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A.熔化　    B.凝固　    C.液化　    D.升华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26636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“滴水成冰”的过程是液态变成固态,发生的物态变化是凝固,B正确。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2839153"/>
            <a:ext cx="8316000" cy="89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(2020河北,17,2分)江、河、湖、海及大地表层中的水不断蒸发变成水蒸气,升入高空的水蒸气温度降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低凝成小水滴或凝成小冰晶悬浮在空中,这就是云。两个“凝成”所指的物态变化分别是 (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A.汽化　升华　    B.液化　凝华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C.凝固　凝华　    D.升华　熔化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384175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水蒸气凝成小水滴,即气态变为液态,此过程叫液化;水蒸气凝成小冰晶,即气态直接变为固态,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此过程叫凝华,故本题应选B。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e1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9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(2020天津,2,3分)在北方的冬天,为了很好地保存蔬菜,人们通常在菜窖里放几桶水,水结冰能使窖内温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度不会太低。这是利用了水 (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A.熔化吸热　    B.汽化放热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C.液化吸热　    D.凝固放热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27012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北方的冬天气温低,在菜窖里放几桶水利用的是水凝固时放热,使菜窖内温度不会太低,菜不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会被冻坏,故A、B、C选项错误,D选项正确。</a:t>
            </a:r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714348" y="2974512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(2020四川成都,A16,4分)做“纸杯烧水”实验时,小科用蜡烛火焰加热盛有适量冷水的纸杯,一段时间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后水沸腾了。沸腾过程中,他多次测得水温为97.5 ℃,这说明当地水的沸点为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;他把蜡烛移开,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水停止沸腾,这说明水沸腾需要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热量。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369888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97.5 ℃　吸收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398463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水沸腾过程中温度不变,这个温度叫沸点,故当地水的沸点为97.5 ℃;将蜡烛移开,水停止沸腾,说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明水沸腾时需要吸收热量。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温度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180" y="912801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TW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</a:t>
            </a:r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2016—2019</a:t>
            </a:r>
            <a:r>
              <a:rPr lang="zh-CN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年全国中考题组</a:t>
            </a:r>
            <a:endParaRPr lang="zh-CN" altLang="en-US" sz="1400">
              <a:latin typeface="+mn-ea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1545752"/>
            <a:ext cx="8316000" cy="679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(2018上海,1,2分)人体的正常体温是 (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A.33 ℃　　B.35 ℃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C.37 ℃　　D.39 ℃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233780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人体的正常体温是37 ℃,故选择C。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`</a:t>
            </a:r>
            <a:endParaRPr lang="zh-CN" altLang="en-US"/>
          </a:p>
        </p:txBody>
      </p:sp>
      <p:sp>
        <p:nvSpPr>
          <p:cNvPr id="6" name="TextBox 2"/>
          <p:cNvSpPr txBox="1"/>
          <p:nvPr/>
        </p:nvSpPr>
        <p:spPr>
          <a:xfrm>
            <a:off x="720000" y="2698751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(2017甘肃兰州,1,3分)对于水银体温计的认识,下列说法正确的是 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A.其分度值为0.01 ℃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B.它利用了气体热胀冷缩的原理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C.读数时可以离开人体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D.可以不采取任何措施进行连续测量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0000" y="3908154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水银体温计的分度值是0.1 ℃,A错误;它利用了液体热胀冷缩的原理,B错误;体温计上有一缩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口,当体温计离开人体时,液体遇冷收缩,在缩口处断开,上面的液柱不能下降,所以,读数时可以离开人体,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C正确;体温计中的液柱不能自行下降,测量前要用力甩几下,使液柱退回至较低位置再去测量,D错误。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故选C。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21版53中考课件版式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2665</Words>
  <Application>Microsoft Office PowerPoint</Application>
  <PresentationFormat>自定义</PresentationFormat>
  <Paragraphs>403</Paragraphs>
  <Slides>62</Slides>
  <Notes>61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21版53中考课件版式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2021-04-02T18:13:58Z</cp:lastPrinted>
  <dcterms:created xsi:type="dcterms:W3CDTF">2021-04-02T18:13:58Z</dcterms:created>
  <dcterms:modified xsi:type="dcterms:W3CDTF">2021-04-26T13:13:09Z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